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75"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C2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E3B2F4-5F84-4108-8B89-CA0B24C18E2E}" v="1321" dt="2023-11-21T09:15:36.1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9114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942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59131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3323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5838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1516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341553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8818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6436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90198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1282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1699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3917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514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102455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28112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33766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61025"/>
            <a:ext cx="7766936" cy="1646302"/>
          </a:xfrm>
        </p:spPr>
        <p:txBody>
          <a:bodyPr vert="horz" lIns="91440" tIns="45720" rIns="91440" bIns="45720" rtlCol="0" anchor="t">
            <a:normAutofit/>
          </a:bodyPr>
          <a:lstStyle/>
          <a:p>
            <a:pPr marL="685800" indent="-685800" algn="ctr">
              <a:buFont typeface="Arial" panose="020B0604020202020204" pitchFamily="34" charset="0"/>
              <a:buChar char="•"/>
            </a:pPr>
            <a:r>
              <a:rPr lang="en-US" sz="6000" b="1" dirty="0">
                <a:solidFill>
                  <a:schemeClr val="accent2"/>
                </a:solidFill>
              </a:rPr>
              <a:t>SQL MINI PROJECT</a:t>
            </a:r>
            <a:endParaRPr lang="en-US" sz="6000" b="1">
              <a:solidFill>
                <a:schemeClr val="accent2"/>
              </a:solidFill>
            </a:endParaRPr>
          </a:p>
        </p:txBody>
      </p:sp>
      <p:sp>
        <p:nvSpPr>
          <p:cNvPr id="3" name="Subtitle 2"/>
          <p:cNvSpPr>
            <a:spLocks noGrp="1"/>
          </p:cNvSpPr>
          <p:nvPr>
            <p:ph type="subTitle" idx="1"/>
          </p:nvPr>
        </p:nvSpPr>
        <p:spPr>
          <a:xfrm>
            <a:off x="1593331" y="1419777"/>
            <a:ext cx="7766936" cy="3397277"/>
          </a:xfrm>
        </p:spPr>
        <p:txBody>
          <a:bodyPr>
            <a:normAutofit/>
          </a:bodyPr>
          <a:lstStyle/>
          <a:p>
            <a:pPr marL="514350" indent="-514350" algn="l">
              <a:buAutoNum type="arabicPeriod"/>
            </a:pPr>
            <a:r>
              <a:rPr lang="en-US" sz="2800" dirty="0">
                <a:solidFill>
                  <a:schemeClr val="tx1"/>
                </a:solidFill>
                <a:ea typeface="+mn-lt"/>
                <a:cs typeface="+mn-lt"/>
              </a:rPr>
              <a:t>We have data from the car sales company, named “cars24”.</a:t>
            </a:r>
            <a:endParaRPr lang="en-US"/>
          </a:p>
          <a:p>
            <a:pPr marL="514350" indent="-514350" algn="l">
              <a:buAutoNum type="arabicPeriod"/>
            </a:pPr>
            <a:r>
              <a:rPr lang="en-US" sz="2800" dirty="0">
                <a:solidFill>
                  <a:schemeClr val="tx1"/>
                </a:solidFill>
                <a:ea typeface="+mn-lt"/>
                <a:cs typeface="+mn-lt"/>
              </a:rPr>
              <a:t>There are Information of fuel type, name of cars, model of year Etc.</a:t>
            </a:r>
          </a:p>
          <a:p>
            <a:pPr marL="514350" indent="-514350" algn="l">
              <a:buAutoNum type="arabicPeriod"/>
            </a:pPr>
            <a:r>
              <a:rPr lang="en-US" sz="2800" dirty="0">
                <a:solidFill>
                  <a:schemeClr val="tx1"/>
                </a:solidFill>
                <a:ea typeface="+mn-lt"/>
                <a:cs typeface="+mn-lt"/>
              </a:rPr>
              <a:t>we want to need useful insights that help the business to grow</a:t>
            </a:r>
          </a:p>
          <a:p>
            <a:pPr marL="514350" indent="-514350" algn="l">
              <a:buAutoNum type="arabicPeriod"/>
            </a:pPr>
            <a:endParaRPr lang="en-US" sz="2800" dirty="0">
              <a:solidFill>
                <a:schemeClr val="tx1"/>
              </a:solidFill>
              <a:ea typeface="+mn-lt"/>
              <a:cs typeface="+mn-lt"/>
            </a:endParaRPr>
          </a:p>
          <a:p>
            <a:pPr marL="514350" indent="-514350" algn="l">
              <a:buAutoNum type="romanUcPeriod"/>
            </a:pPr>
            <a:endParaRPr lang="en-US" sz="2800" dirty="0">
              <a:solidFill>
                <a:schemeClr val="tx1"/>
              </a:solidFill>
              <a:ea typeface="+mn-lt"/>
              <a:cs typeface="+mn-lt"/>
            </a:endParaRPr>
          </a:p>
          <a:p>
            <a:pPr algn="l"/>
            <a:endParaRPr lang="en-US" sz="2800" dirty="0">
              <a:solidFill>
                <a:schemeClr val="tx1"/>
              </a:solidFill>
              <a:ea typeface="+mn-lt"/>
              <a:cs typeface="+mn-lt"/>
            </a:endParaRPr>
          </a:p>
        </p:txBody>
      </p:sp>
      <p:pic>
        <p:nvPicPr>
          <p:cNvPr id="5" name="Picture 4" descr="Blue letters on a black background&#10;&#10;Description automatically generated">
            <a:extLst>
              <a:ext uri="{FF2B5EF4-FFF2-40B4-BE49-F238E27FC236}">
                <a16:creationId xmlns:a16="http://schemas.microsoft.com/office/drawing/2014/main" id="{6B877E34-9D0C-D6CD-3803-0B8777F621A3}"/>
              </a:ext>
            </a:extLst>
          </p:cNvPr>
          <p:cNvPicPr>
            <a:picLocks noChangeAspect="1"/>
          </p:cNvPicPr>
          <p:nvPr/>
        </p:nvPicPr>
        <p:blipFill>
          <a:blip r:embed="rId2"/>
          <a:stretch>
            <a:fillRect/>
          </a:stretch>
        </p:blipFill>
        <p:spPr>
          <a:xfrm>
            <a:off x="948906" y="4928907"/>
            <a:ext cx="8324490" cy="1557809"/>
          </a:xfrm>
          <a:prstGeom prst="rect">
            <a:avLst/>
          </a:prstGeom>
        </p:spPr>
      </p:pic>
      <p:sp>
        <p:nvSpPr>
          <p:cNvPr id="7" name="Subtitle 2">
            <a:extLst>
              <a:ext uri="{FF2B5EF4-FFF2-40B4-BE49-F238E27FC236}">
                <a16:creationId xmlns:a16="http://schemas.microsoft.com/office/drawing/2014/main" id="{44FDE140-BE5B-C339-AAD3-1330F71A396D}"/>
              </a:ext>
            </a:extLst>
          </p:cNvPr>
          <p:cNvSpPr txBox="1">
            <a:spLocks/>
          </p:cNvSpPr>
          <p:nvPr/>
        </p:nvSpPr>
        <p:spPr>
          <a:xfrm>
            <a:off x="1429429" y="2449195"/>
            <a:ext cx="7766936" cy="3296634"/>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514350" indent="-514350" algn="l">
              <a:buAutoNum type="romanUcPeriod"/>
            </a:pPr>
            <a:endParaRPr lang="en-US" sz="2800" dirty="0">
              <a:solidFill>
                <a:schemeClr val="tx1"/>
              </a:solidFill>
            </a:endParaRPr>
          </a:p>
          <a:p>
            <a:pPr marL="514350" indent="-514350" algn="l">
              <a:buAutoNum type="romanUcPeriod"/>
            </a:pPr>
            <a:endParaRPr lang="en-US" sz="2800" dirty="0">
              <a:solidFill>
                <a:schemeClr val="tx1"/>
              </a:solidFill>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B131-EE6D-1C59-D282-F6DA333DAC03}"/>
              </a:ext>
            </a:extLst>
          </p:cNvPr>
          <p:cNvSpPr>
            <a:spLocks noGrp="1"/>
          </p:cNvSpPr>
          <p:nvPr>
            <p:ph type="title"/>
          </p:nvPr>
        </p:nvSpPr>
        <p:spPr/>
        <p:txBody>
          <a:bodyPr/>
          <a:lstStyle/>
          <a:p>
            <a:r>
              <a:rPr lang="en-US" b="1" dirty="0">
                <a:solidFill>
                  <a:schemeClr val="accent2">
                    <a:lumMod val="75000"/>
                  </a:schemeClr>
                </a:solidFill>
                <a:ea typeface="+mj-lt"/>
                <a:cs typeface="+mj-lt"/>
              </a:rPr>
              <a:t>Most Expensive Cars </a:t>
            </a:r>
            <a:endParaRPr lang="en-US">
              <a:solidFill>
                <a:schemeClr val="accent2">
                  <a:lumMod val="75000"/>
                </a:schemeClr>
              </a:solidFill>
            </a:endParaRPr>
          </a:p>
        </p:txBody>
      </p:sp>
      <p:sp>
        <p:nvSpPr>
          <p:cNvPr id="3" name="Content Placeholder 2">
            <a:extLst>
              <a:ext uri="{FF2B5EF4-FFF2-40B4-BE49-F238E27FC236}">
                <a16:creationId xmlns:a16="http://schemas.microsoft.com/office/drawing/2014/main" id="{3A510B2C-8382-D80D-6AD0-C4B5ABD36232}"/>
              </a:ext>
            </a:extLst>
          </p:cNvPr>
          <p:cNvSpPr>
            <a:spLocks noGrp="1"/>
          </p:cNvSpPr>
          <p:nvPr>
            <p:ph idx="1"/>
          </p:nvPr>
        </p:nvSpPr>
        <p:spPr>
          <a:xfrm>
            <a:off x="677334" y="1484853"/>
            <a:ext cx="8596668" cy="2788094"/>
          </a:xfrm>
        </p:spPr>
        <p:txBody>
          <a:bodyPr vert="horz" lIns="91440" tIns="45720" rIns="91440" bIns="45720" rtlCol="0" anchor="t">
            <a:normAutofit/>
          </a:bodyPr>
          <a:lstStyle/>
          <a:p>
            <a:r>
              <a:rPr lang="en-US" b="1" dirty="0">
                <a:highlight>
                  <a:srgbClr val="FFFF00"/>
                </a:highlight>
                <a:ea typeface="+mn-lt"/>
                <a:cs typeface="+mn-lt"/>
              </a:rPr>
              <a:t>Query</a:t>
            </a:r>
            <a:r>
              <a:rPr lang="en-US" b="1" dirty="0">
                <a:ea typeface="+mn-lt"/>
                <a:cs typeface="+mn-lt"/>
              </a:rPr>
              <a:t> : select * from cars24 </a:t>
            </a:r>
          </a:p>
          <a:p>
            <a:pPr marL="0" indent="0">
              <a:buNone/>
            </a:pPr>
            <a:r>
              <a:rPr lang="en-US" b="1" dirty="0">
                <a:ea typeface="+mn-lt"/>
                <a:cs typeface="+mn-lt"/>
              </a:rPr>
              <a:t>order by </a:t>
            </a:r>
            <a:r>
              <a:rPr lang="en-US" b="1" err="1">
                <a:ea typeface="+mn-lt"/>
                <a:cs typeface="+mn-lt"/>
              </a:rPr>
              <a:t>selling_price</a:t>
            </a:r>
            <a:r>
              <a:rPr lang="en-US" b="1" dirty="0">
                <a:ea typeface="+mn-lt"/>
                <a:cs typeface="+mn-lt"/>
              </a:rPr>
              <a:t> desc; </a:t>
            </a:r>
          </a:p>
          <a:p>
            <a:pPr marL="0" indent="0">
              <a:buNone/>
            </a:pPr>
            <a:r>
              <a:rPr lang="en-US" b="1" dirty="0">
                <a:highlight>
                  <a:srgbClr val="FFFF00"/>
                </a:highlight>
                <a:ea typeface="+mn-lt"/>
                <a:cs typeface="+mn-lt"/>
              </a:rPr>
              <a:t>Comments</a:t>
            </a:r>
            <a:r>
              <a:rPr lang="en-US" b="1" dirty="0">
                <a:ea typeface="+mn-lt"/>
                <a:cs typeface="+mn-lt"/>
              </a:rPr>
              <a:t> : The Most Expensive car in our data is “Volvo XC90 T8 Excellence BSIV”.</a:t>
            </a:r>
          </a:p>
          <a:p>
            <a:pPr marL="0" indent="0">
              <a:buNone/>
            </a:pPr>
            <a:r>
              <a:rPr lang="en-US" b="1" dirty="0">
                <a:solidFill>
                  <a:schemeClr val="bg1"/>
                </a:solidFill>
                <a:highlight>
                  <a:srgbClr val="000080"/>
                </a:highlight>
                <a:ea typeface="+mn-lt"/>
                <a:cs typeface="+mn-lt"/>
              </a:rPr>
              <a:t> Note</a:t>
            </a:r>
            <a:r>
              <a:rPr lang="en-US" b="1" dirty="0">
                <a:ea typeface="+mn-lt"/>
                <a:cs typeface="+mn-lt"/>
              </a:rPr>
              <a:t> : We can also Find the Cheapest Car. For order of Cheapest cars we Replace desc to </a:t>
            </a:r>
            <a:r>
              <a:rPr lang="en-US" b="1" err="1">
                <a:ea typeface="+mn-lt"/>
                <a:cs typeface="+mn-lt"/>
              </a:rPr>
              <a:t>asc</a:t>
            </a:r>
            <a:r>
              <a:rPr lang="en-US" b="1" dirty="0">
                <a:ea typeface="+mn-lt"/>
                <a:cs typeface="+mn-lt"/>
              </a:rPr>
              <a:t> at last. Then We get the cheapest cars in order</a:t>
            </a:r>
            <a:endParaRPr lang="en-US" b="1"/>
          </a:p>
        </p:txBody>
      </p:sp>
      <p:sp>
        <p:nvSpPr>
          <p:cNvPr id="4" name="TextBox 3">
            <a:extLst>
              <a:ext uri="{FF2B5EF4-FFF2-40B4-BE49-F238E27FC236}">
                <a16:creationId xmlns:a16="http://schemas.microsoft.com/office/drawing/2014/main" id="{CAC88779-9432-A9B4-B2A0-F8239463976F}"/>
              </a:ext>
            </a:extLst>
          </p:cNvPr>
          <p:cNvSpPr txBox="1"/>
          <p:nvPr/>
        </p:nvSpPr>
        <p:spPr>
          <a:xfrm>
            <a:off x="684362" y="4379344"/>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chemeClr val="bg1"/>
                </a:solidFill>
                <a:highlight>
                  <a:srgbClr val="FF0000"/>
                </a:highlight>
              </a:rPr>
              <a:t>Output</a:t>
            </a:r>
            <a:endParaRPr lang="en-US" sz="2200" dirty="0">
              <a:solidFill>
                <a:schemeClr val="bg1"/>
              </a:solidFill>
              <a:highlight>
                <a:srgbClr val="FF0000"/>
              </a:highlight>
            </a:endParaRPr>
          </a:p>
        </p:txBody>
      </p:sp>
      <p:pic>
        <p:nvPicPr>
          <p:cNvPr id="5" name="Picture 4" descr="A screenshot of a computer&#10;&#10;Description automatically generated">
            <a:extLst>
              <a:ext uri="{FF2B5EF4-FFF2-40B4-BE49-F238E27FC236}">
                <a16:creationId xmlns:a16="http://schemas.microsoft.com/office/drawing/2014/main" id="{297B0C60-A111-BDCE-AFD5-8F7615D12289}"/>
              </a:ext>
            </a:extLst>
          </p:cNvPr>
          <p:cNvPicPr>
            <a:picLocks noChangeAspect="1"/>
          </p:cNvPicPr>
          <p:nvPr/>
        </p:nvPicPr>
        <p:blipFill>
          <a:blip r:embed="rId2"/>
          <a:stretch>
            <a:fillRect/>
          </a:stretch>
        </p:blipFill>
        <p:spPr>
          <a:xfrm>
            <a:off x="1863305" y="3920180"/>
            <a:ext cx="8379124" cy="2525715"/>
          </a:xfrm>
          <a:prstGeom prst="rect">
            <a:avLst/>
          </a:prstGeom>
        </p:spPr>
      </p:pic>
      <p:pic>
        <p:nvPicPr>
          <p:cNvPr id="6" name="Picture 5" descr="A coin with a dollar sign and colorful bars&#10;&#10;Description automatically generated">
            <a:extLst>
              <a:ext uri="{FF2B5EF4-FFF2-40B4-BE49-F238E27FC236}">
                <a16:creationId xmlns:a16="http://schemas.microsoft.com/office/drawing/2014/main" id="{2905EFDD-2DA1-4956-A59A-B99EB7A60AC7}"/>
              </a:ext>
            </a:extLst>
          </p:cNvPr>
          <p:cNvPicPr>
            <a:picLocks noChangeAspect="1"/>
          </p:cNvPicPr>
          <p:nvPr/>
        </p:nvPicPr>
        <p:blipFill>
          <a:blip r:embed="rId3"/>
          <a:stretch>
            <a:fillRect/>
          </a:stretch>
        </p:blipFill>
        <p:spPr>
          <a:xfrm>
            <a:off x="7259128" y="-66136"/>
            <a:ext cx="2015706" cy="1986951"/>
          </a:xfrm>
          <a:prstGeom prst="rect">
            <a:avLst/>
          </a:prstGeom>
        </p:spPr>
      </p:pic>
    </p:spTree>
    <p:extLst>
      <p:ext uri="{BB962C8B-B14F-4D97-AF65-F5344CB8AC3E}">
        <p14:creationId xmlns:p14="http://schemas.microsoft.com/office/powerpoint/2010/main" val="2835622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907B6-6425-A173-D6DE-82262050E537}"/>
              </a:ext>
            </a:extLst>
          </p:cNvPr>
          <p:cNvSpPr>
            <a:spLocks noGrp="1"/>
          </p:cNvSpPr>
          <p:nvPr>
            <p:ph type="title"/>
          </p:nvPr>
        </p:nvSpPr>
        <p:spPr/>
        <p:txBody>
          <a:bodyPr/>
          <a:lstStyle/>
          <a:p>
            <a:r>
              <a:rPr lang="en-US" b="1" dirty="0">
                <a:solidFill>
                  <a:schemeClr val="accent2">
                    <a:lumMod val="75000"/>
                  </a:schemeClr>
                </a:solidFill>
              </a:rPr>
              <a:t> Average Price of Every Car</a:t>
            </a:r>
          </a:p>
        </p:txBody>
      </p:sp>
      <p:sp>
        <p:nvSpPr>
          <p:cNvPr id="3" name="Content Placeholder 2">
            <a:extLst>
              <a:ext uri="{FF2B5EF4-FFF2-40B4-BE49-F238E27FC236}">
                <a16:creationId xmlns:a16="http://schemas.microsoft.com/office/drawing/2014/main" id="{C519C255-F911-A319-8F29-5451F6C38FCE}"/>
              </a:ext>
            </a:extLst>
          </p:cNvPr>
          <p:cNvSpPr>
            <a:spLocks noGrp="1"/>
          </p:cNvSpPr>
          <p:nvPr>
            <p:ph idx="1"/>
          </p:nvPr>
        </p:nvSpPr>
        <p:spPr>
          <a:xfrm>
            <a:off x="677334" y="1484853"/>
            <a:ext cx="8596668" cy="2543679"/>
          </a:xfrm>
        </p:spPr>
        <p:txBody>
          <a:bodyPr vert="horz" lIns="91440" tIns="45720" rIns="91440" bIns="45720" rtlCol="0" anchor="t">
            <a:normAutofit/>
          </a:bodyPr>
          <a:lstStyle/>
          <a:p>
            <a:r>
              <a:rPr lang="en-US" b="1" dirty="0">
                <a:highlight>
                  <a:srgbClr val="FFFF00"/>
                </a:highlight>
                <a:ea typeface="+mn-lt"/>
                <a:cs typeface="+mn-lt"/>
              </a:rPr>
              <a:t>Query</a:t>
            </a:r>
            <a:r>
              <a:rPr lang="en-US" b="1" dirty="0">
                <a:ea typeface="+mn-lt"/>
                <a:cs typeface="+mn-lt"/>
              </a:rPr>
              <a:t> : select Name, Avg(</a:t>
            </a:r>
            <a:r>
              <a:rPr lang="en-US" b="1" err="1">
                <a:ea typeface="+mn-lt"/>
                <a:cs typeface="+mn-lt"/>
              </a:rPr>
              <a:t>selling_price</a:t>
            </a:r>
            <a:r>
              <a:rPr lang="en-US" b="1" dirty="0">
                <a:ea typeface="+mn-lt"/>
                <a:cs typeface="+mn-lt"/>
              </a:rPr>
              <a:t>) as </a:t>
            </a:r>
            <a:r>
              <a:rPr lang="en-US" b="1" err="1">
                <a:ea typeface="+mn-lt"/>
                <a:cs typeface="+mn-lt"/>
              </a:rPr>
              <a:t>avg_price</a:t>
            </a:r>
            <a:r>
              <a:rPr lang="en-US" b="1" dirty="0">
                <a:ea typeface="+mn-lt"/>
                <a:cs typeface="+mn-lt"/>
              </a:rPr>
              <a:t> From cars24 </a:t>
            </a:r>
          </a:p>
          <a:p>
            <a:pPr marL="0" indent="0">
              <a:buNone/>
            </a:pPr>
            <a:r>
              <a:rPr lang="en-US" b="1" dirty="0">
                <a:ea typeface="+mn-lt"/>
                <a:cs typeface="+mn-lt"/>
              </a:rPr>
              <a:t>group by name </a:t>
            </a:r>
          </a:p>
          <a:p>
            <a:pPr marL="0" indent="0">
              <a:buNone/>
            </a:pPr>
            <a:r>
              <a:rPr lang="en-US" b="1" dirty="0">
                <a:ea typeface="+mn-lt"/>
                <a:cs typeface="+mn-lt"/>
              </a:rPr>
              <a:t>order by </a:t>
            </a:r>
            <a:r>
              <a:rPr lang="en-US" b="1" err="1">
                <a:ea typeface="+mn-lt"/>
                <a:cs typeface="+mn-lt"/>
              </a:rPr>
              <a:t>avg_price</a:t>
            </a:r>
            <a:r>
              <a:rPr lang="en-US" b="1" dirty="0">
                <a:ea typeface="+mn-lt"/>
                <a:cs typeface="+mn-lt"/>
              </a:rPr>
              <a:t>;</a:t>
            </a:r>
          </a:p>
          <a:p>
            <a:pPr marL="0" indent="0">
              <a:buNone/>
            </a:pPr>
            <a:r>
              <a:rPr lang="en-US" b="1" dirty="0">
                <a:highlight>
                  <a:srgbClr val="FFFF00"/>
                </a:highlight>
                <a:ea typeface="+mn-lt"/>
                <a:cs typeface="+mn-lt"/>
              </a:rPr>
              <a:t>Comment </a:t>
            </a:r>
            <a:r>
              <a:rPr lang="en-US" b="1" dirty="0">
                <a:ea typeface="+mn-lt"/>
                <a:cs typeface="+mn-lt"/>
              </a:rPr>
              <a:t>: Note that the Price of every car is decided by various factors like km Driven, model of car, condition of car and the mentality of the seller. But by the Average Price of car, We Decide the average value of every car</a:t>
            </a:r>
            <a:endParaRPr lang="en-US" b="1"/>
          </a:p>
        </p:txBody>
      </p:sp>
      <p:sp>
        <p:nvSpPr>
          <p:cNvPr id="4" name="TextBox 3">
            <a:extLst>
              <a:ext uri="{FF2B5EF4-FFF2-40B4-BE49-F238E27FC236}">
                <a16:creationId xmlns:a16="http://schemas.microsoft.com/office/drawing/2014/main" id="{DC91389D-9249-7FAD-A292-2754736A491D}"/>
              </a:ext>
            </a:extLst>
          </p:cNvPr>
          <p:cNvSpPr txBox="1"/>
          <p:nvPr/>
        </p:nvSpPr>
        <p:spPr>
          <a:xfrm>
            <a:off x="813758" y="4336211"/>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chemeClr val="bg1"/>
                </a:solidFill>
                <a:highlight>
                  <a:srgbClr val="FF0000"/>
                </a:highlight>
              </a:rPr>
              <a:t>Output</a:t>
            </a:r>
            <a:endParaRPr lang="en-US" sz="2200">
              <a:solidFill>
                <a:schemeClr val="bg1"/>
              </a:solidFill>
              <a:highlight>
                <a:srgbClr val="FF0000"/>
              </a:highlight>
            </a:endParaRPr>
          </a:p>
        </p:txBody>
      </p:sp>
      <p:pic>
        <p:nvPicPr>
          <p:cNvPr id="5" name="Picture 4" descr="A screenshot of a computer&#10;&#10;Description automatically generated">
            <a:extLst>
              <a:ext uri="{FF2B5EF4-FFF2-40B4-BE49-F238E27FC236}">
                <a16:creationId xmlns:a16="http://schemas.microsoft.com/office/drawing/2014/main" id="{01B51943-0881-E6D0-435C-2C366BFAC308}"/>
              </a:ext>
            </a:extLst>
          </p:cNvPr>
          <p:cNvPicPr>
            <a:picLocks noChangeAspect="1"/>
          </p:cNvPicPr>
          <p:nvPr/>
        </p:nvPicPr>
        <p:blipFill>
          <a:blip r:embed="rId2"/>
          <a:stretch>
            <a:fillRect/>
          </a:stretch>
        </p:blipFill>
        <p:spPr>
          <a:xfrm>
            <a:off x="2021456" y="3772121"/>
            <a:ext cx="5331124" cy="2764322"/>
          </a:xfrm>
          <a:prstGeom prst="rect">
            <a:avLst/>
          </a:prstGeom>
        </p:spPr>
      </p:pic>
      <p:pic>
        <p:nvPicPr>
          <p:cNvPr id="6" name="Picture 5" descr="A black and white image of a person pointing at a low average high&#10;&#10;Description automatically generated">
            <a:extLst>
              <a:ext uri="{FF2B5EF4-FFF2-40B4-BE49-F238E27FC236}">
                <a16:creationId xmlns:a16="http://schemas.microsoft.com/office/drawing/2014/main" id="{648430BF-F0CB-65AD-6339-6B5077CE6ABC}"/>
              </a:ext>
            </a:extLst>
          </p:cNvPr>
          <p:cNvPicPr>
            <a:picLocks noChangeAspect="1"/>
          </p:cNvPicPr>
          <p:nvPr/>
        </p:nvPicPr>
        <p:blipFill>
          <a:blip r:embed="rId3"/>
          <a:stretch>
            <a:fillRect/>
          </a:stretch>
        </p:blipFill>
        <p:spPr>
          <a:xfrm>
            <a:off x="8988725" y="211347"/>
            <a:ext cx="3013494" cy="3013494"/>
          </a:xfrm>
          <a:prstGeom prst="rect">
            <a:avLst/>
          </a:prstGeom>
        </p:spPr>
      </p:pic>
    </p:spTree>
    <p:extLst>
      <p:ext uri="{BB962C8B-B14F-4D97-AF65-F5344CB8AC3E}">
        <p14:creationId xmlns:p14="http://schemas.microsoft.com/office/powerpoint/2010/main" val="93301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6D572-F285-4B4F-7924-881F78798C1F}"/>
              </a:ext>
            </a:extLst>
          </p:cNvPr>
          <p:cNvSpPr>
            <a:spLocks noGrp="1"/>
          </p:cNvSpPr>
          <p:nvPr>
            <p:ph type="title"/>
          </p:nvPr>
        </p:nvSpPr>
        <p:spPr/>
        <p:txBody>
          <a:bodyPr/>
          <a:lstStyle/>
          <a:p>
            <a:r>
              <a:rPr lang="en-US" b="1" dirty="0">
                <a:solidFill>
                  <a:schemeClr val="accent1">
                    <a:lumMod val="75000"/>
                  </a:schemeClr>
                </a:solidFill>
                <a:ea typeface="+mj-lt"/>
                <a:cs typeface="+mj-lt"/>
              </a:rPr>
              <a:t>Total Sum Amount of Every Car </a:t>
            </a:r>
          </a:p>
        </p:txBody>
      </p:sp>
      <p:sp>
        <p:nvSpPr>
          <p:cNvPr id="3" name="Content Placeholder 2">
            <a:extLst>
              <a:ext uri="{FF2B5EF4-FFF2-40B4-BE49-F238E27FC236}">
                <a16:creationId xmlns:a16="http://schemas.microsoft.com/office/drawing/2014/main" id="{C029FBBA-20A3-9C32-1DEE-87431392DE3A}"/>
              </a:ext>
            </a:extLst>
          </p:cNvPr>
          <p:cNvSpPr>
            <a:spLocks noGrp="1"/>
          </p:cNvSpPr>
          <p:nvPr>
            <p:ph idx="1"/>
          </p:nvPr>
        </p:nvSpPr>
        <p:spPr>
          <a:xfrm>
            <a:off x="677334" y="1412966"/>
            <a:ext cx="8596668" cy="2399906"/>
          </a:xfrm>
        </p:spPr>
        <p:txBody>
          <a:bodyPr vert="horz" lIns="91440" tIns="45720" rIns="91440" bIns="45720" rtlCol="0" anchor="t">
            <a:normAutofit/>
          </a:bodyPr>
          <a:lstStyle/>
          <a:p>
            <a:r>
              <a:rPr lang="en-US" b="1" dirty="0">
                <a:highlight>
                  <a:srgbClr val="FFFF00"/>
                </a:highlight>
                <a:ea typeface="+mn-lt"/>
                <a:cs typeface="+mn-lt"/>
              </a:rPr>
              <a:t>Query </a:t>
            </a:r>
            <a:r>
              <a:rPr lang="en-US" b="1" dirty="0">
                <a:ea typeface="+mn-lt"/>
                <a:cs typeface="+mn-lt"/>
              </a:rPr>
              <a:t>: select name, sum(</a:t>
            </a:r>
            <a:r>
              <a:rPr lang="en-US" b="1" err="1">
                <a:ea typeface="+mn-lt"/>
                <a:cs typeface="+mn-lt"/>
              </a:rPr>
              <a:t>selling_price</a:t>
            </a:r>
            <a:r>
              <a:rPr lang="en-US" b="1" dirty="0">
                <a:ea typeface="+mn-lt"/>
                <a:cs typeface="+mn-lt"/>
              </a:rPr>
              <a:t>) as </a:t>
            </a:r>
            <a:r>
              <a:rPr lang="en-US" b="1" err="1">
                <a:ea typeface="+mn-lt"/>
                <a:cs typeface="+mn-lt"/>
              </a:rPr>
              <a:t>Sum_price</a:t>
            </a:r>
            <a:r>
              <a:rPr lang="en-US" b="1" dirty="0">
                <a:ea typeface="+mn-lt"/>
                <a:cs typeface="+mn-lt"/>
              </a:rPr>
              <a:t> from cars24 </a:t>
            </a:r>
          </a:p>
          <a:p>
            <a:pPr marL="0" indent="0">
              <a:buNone/>
            </a:pPr>
            <a:r>
              <a:rPr lang="en-US" b="1" dirty="0">
                <a:ea typeface="+mn-lt"/>
                <a:cs typeface="+mn-lt"/>
              </a:rPr>
              <a:t>group by name </a:t>
            </a:r>
          </a:p>
          <a:p>
            <a:pPr marL="0" indent="0">
              <a:buNone/>
            </a:pPr>
            <a:r>
              <a:rPr lang="en-US" b="1" dirty="0">
                <a:ea typeface="+mn-lt"/>
                <a:cs typeface="+mn-lt"/>
              </a:rPr>
              <a:t>order by </a:t>
            </a:r>
            <a:r>
              <a:rPr lang="en-US" b="1" err="1">
                <a:ea typeface="+mn-lt"/>
                <a:cs typeface="+mn-lt"/>
              </a:rPr>
              <a:t>sum_price</a:t>
            </a:r>
            <a:r>
              <a:rPr lang="en-US" b="1" dirty="0">
                <a:ea typeface="+mn-lt"/>
                <a:cs typeface="+mn-lt"/>
              </a:rPr>
              <a:t>;</a:t>
            </a:r>
          </a:p>
          <a:p>
            <a:pPr marL="0" indent="0">
              <a:buNone/>
            </a:pPr>
            <a:r>
              <a:rPr lang="en-US" b="1" dirty="0">
                <a:highlight>
                  <a:srgbClr val="FFFF00"/>
                </a:highlight>
                <a:ea typeface="+mn-lt"/>
                <a:cs typeface="+mn-lt"/>
              </a:rPr>
              <a:t>Comment</a:t>
            </a:r>
            <a:r>
              <a:rPr lang="en-US" b="1" dirty="0">
                <a:ea typeface="+mn-lt"/>
                <a:cs typeface="+mn-lt"/>
              </a:rPr>
              <a:t> : We can See </a:t>
            </a:r>
            <a:r>
              <a:rPr lang="en-US" b="1" err="1">
                <a:ea typeface="+mn-lt"/>
                <a:cs typeface="+mn-lt"/>
              </a:rPr>
              <a:t>tha</a:t>
            </a:r>
            <a:r>
              <a:rPr lang="en-US" b="1" dirty="0">
                <a:ea typeface="+mn-lt"/>
                <a:cs typeface="+mn-lt"/>
              </a:rPr>
              <a:t> “Tata Indica DLX” Generates less amount of Money. But Note That, it also depends on unit sales. If More units car are sold then the sum amount will also be more </a:t>
            </a:r>
            <a:endParaRPr lang="en-US" b="1"/>
          </a:p>
        </p:txBody>
      </p:sp>
      <p:sp>
        <p:nvSpPr>
          <p:cNvPr id="4" name="TextBox 3">
            <a:extLst>
              <a:ext uri="{FF2B5EF4-FFF2-40B4-BE49-F238E27FC236}">
                <a16:creationId xmlns:a16="http://schemas.microsoft.com/office/drawing/2014/main" id="{76C9BAF3-8F44-1930-FD5E-E17EDF6D3982}"/>
              </a:ext>
            </a:extLst>
          </p:cNvPr>
          <p:cNvSpPr txBox="1"/>
          <p:nvPr/>
        </p:nvSpPr>
        <p:spPr>
          <a:xfrm>
            <a:off x="741872" y="4479985"/>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chemeClr val="bg1"/>
                </a:solidFill>
                <a:highlight>
                  <a:srgbClr val="FF0000"/>
                </a:highlight>
              </a:rPr>
              <a:t>Output</a:t>
            </a:r>
            <a:endParaRPr lang="en-US" sz="2200" dirty="0">
              <a:solidFill>
                <a:schemeClr val="bg1"/>
              </a:solidFill>
              <a:highlight>
                <a:srgbClr val="FF0000"/>
              </a:highlight>
            </a:endParaRPr>
          </a:p>
        </p:txBody>
      </p:sp>
      <p:pic>
        <p:nvPicPr>
          <p:cNvPr id="5" name="Picture 4" descr="A screenshot of a computer&#10;&#10;Description automatically generated">
            <a:extLst>
              <a:ext uri="{FF2B5EF4-FFF2-40B4-BE49-F238E27FC236}">
                <a16:creationId xmlns:a16="http://schemas.microsoft.com/office/drawing/2014/main" id="{86FD9594-B0A5-C5A6-C3AA-BB7BE1A4EEFF}"/>
              </a:ext>
            </a:extLst>
          </p:cNvPr>
          <p:cNvPicPr>
            <a:picLocks noChangeAspect="1"/>
          </p:cNvPicPr>
          <p:nvPr/>
        </p:nvPicPr>
        <p:blipFill>
          <a:blip r:embed="rId2"/>
          <a:stretch>
            <a:fillRect/>
          </a:stretch>
        </p:blipFill>
        <p:spPr>
          <a:xfrm>
            <a:off x="2021457" y="3886888"/>
            <a:ext cx="5733691" cy="2678562"/>
          </a:xfrm>
          <a:prstGeom prst="rect">
            <a:avLst/>
          </a:prstGeom>
        </p:spPr>
      </p:pic>
      <p:pic>
        <p:nvPicPr>
          <p:cNvPr id="6" name="Picture 5" descr="A white letter in a red circle&#10;&#10;Description automatically generated">
            <a:extLst>
              <a:ext uri="{FF2B5EF4-FFF2-40B4-BE49-F238E27FC236}">
                <a16:creationId xmlns:a16="http://schemas.microsoft.com/office/drawing/2014/main" id="{E2552FE9-7604-04E3-8ACA-CC13B8FF36A2}"/>
              </a:ext>
            </a:extLst>
          </p:cNvPr>
          <p:cNvPicPr>
            <a:picLocks noChangeAspect="1"/>
          </p:cNvPicPr>
          <p:nvPr/>
        </p:nvPicPr>
        <p:blipFill>
          <a:blip r:embed="rId3"/>
          <a:stretch>
            <a:fillRect/>
          </a:stretch>
        </p:blipFill>
        <p:spPr>
          <a:xfrm>
            <a:off x="9200072" y="207034"/>
            <a:ext cx="2101970" cy="2101970"/>
          </a:xfrm>
          <a:prstGeom prst="rect">
            <a:avLst/>
          </a:prstGeom>
        </p:spPr>
      </p:pic>
    </p:spTree>
    <p:extLst>
      <p:ext uri="{BB962C8B-B14F-4D97-AF65-F5344CB8AC3E}">
        <p14:creationId xmlns:p14="http://schemas.microsoft.com/office/powerpoint/2010/main" val="4075319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2248D15-4677-D6E5-7EC4-0DE09C1847DA}"/>
              </a:ext>
            </a:extLst>
          </p:cNvPr>
          <p:cNvPicPr>
            <a:picLocks noChangeAspect="1"/>
          </p:cNvPicPr>
          <p:nvPr/>
        </p:nvPicPr>
        <p:blipFill>
          <a:blip r:embed="rId2"/>
          <a:stretch>
            <a:fillRect/>
          </a:stretch>
        </p:blipFill>
        <p:spPr>
          <a:xfrm>
            <a:off x="1820174" y="4428466"/>
            <a:ext cx="4224067" cy="2299898"/>
          </a:xfrm>
          <a:prstGeom prst="rect">
            <a:avLst/>
          </a:prstGeom>
        </p:spPr>
      </p:pic>
      <p:sp>
        <p:nvSpPr>
          <p:cNvPr id="2" name="Title 1">
            <a:extLst>
              <a:ext uri="{FF2B5EF4-FFF2-40B4-BE49-F238E27FC236}">
                <a16:creationId xmlns:a16="http://schemas.microsoft.com/office/drawing/2014/main" id="{5C817E9F-1CC2-C090-A2D5-64126B0574F1}"/>
              </a:ext>
            </a:extLst>
          </p:cNvPr>
          <p:cNvSpPr>
            <a:spLocks noGrp="1"/>
          </p:cNvSpPr>
          <p:nvPr>
            <p:ph type="title"/>
          </p:nvPr>
        </p:nvSpPr>
        <p:spPr/>
        <p:txBody>
          <a:bodyPr/>
          <a:lstStyle/>
          <a:p>
            <a:r>
              <a:rPr lang="en-US" b="1" dirty="0">
                <a:solidFill>
                  <a:schemeClr val="accent2">
                    <a:lumMod val="75000"/>
                  </a:schemeClr>
                </a:solidFill>
              </a:rPr>
              <a:t> Price Range Analysis</a:t>
            </a:r>
          </a:p>
        </p:txBody>
      </p:sp>
      <p:sp>
        <p:nvSpPr>
          <p:cNvPr id="3" name="Content Placeholder 2">
            <a:extLst>
              <a:ext uri="{FF2B5EF4-FFF2-40B4-BE49-F238E27FC236}">
                <a16:creationId xmlns:a16="http://schemas.microsoft.com/office/drawing/2014/main" id="{4E1F7400-D79F-891F-BBF1-6CEBB05AB0F8}"/>
              </a:ext>
            </a:extLst>
          </p:cNvPr>
          <p:cNvSpPr>
            <a:spLocks noGrp="1"/>
          </p:cNvSpPr>
          <p:nvPr>
            <p:ph idx="1"/>
          </p:nvPr>
        </p:nvSpPr>
        <p:spPr>
          <a:xfrm>
            <a:off x="677334" y="1484853"/>
            <a:ext cx="8596668" cy="3262547"/>
          </a:xfrm>
        </p:spPr>
        <p:txBody>
          <a:bodyPr vert="horz" lIns="91440" tIns="45720" rIns="91440" bIns="45720" rtlCol="0" anchor="t">
            <a:normAutofit/>
          </a:bodyPr>
          <a:lstStyle/>
          <a:p>
            <a:r>
              <a:rPr lang="en-US" sz="1700" b="1" dirty="0">
                <a:highlight>
                  <a:srgbClr val="FFFF00"/>
                </a:highlight>
                <a:ea typeface="+mn-lt"/>
                <a:cs typeface="+mn-lt"/>
              </a:rPr>
              <a:t>Query</a:t>
            </a:r>
            <a:r>
              <a:rPr lang="en-US" sz="1700" b="1" dirty="0">
                <a:ea typeface="+mn-lt"/>
                <a:cs typeface="+mn-lt"/>
              </a:rPr>
              <a:t> : select case </a:t>
            </a:r>
          </a:p>
          <a:p>
            <a:pPr marL="0" indent="0">
              <a:buNone/>
            </a:pPr>
            <a:r>
              <a:rPr lang="en-US" sz="1700" b="1" dirty="0">
                <a:ea typeface="+mn-lt"/>
                <a:cs typeface="+mn-lt"/>
              </a:rPr>
              <a:t>when </a:t>
            </a:r>
            <a:r>
              <a:rPr lang="en-US" sz="1700" b="1" err="1">
                <a:ea typeface="+mn-lt"/>
                <a:cs typeface="+mn-lt"/>
              </a:rPr>
              <a:t>selling_price</a:t>
            </a:r>
            <a:r>
              <a:rPr lang="en-US" sz="1700" b="1" dirty="0">
                <a:ea typeface="+mn-lt"/>
                <a:cs typeface="+mn-lt"/>
              </a:rPr>
              <a:t> &lt;= 500000 then 'Low Range' when </a:t>
            </a:r>
            <a:r>
              <a:rPr lang="en-US" sz="1700" b="1" err="1">
                <a:ea typeface="+mn-lt"/>
                <a:cs typeface="+mn-lt"/>
              </a:rPr>
              <a:t>selling_price</a:t>
            </a:r>
            <a:r>
              <a:rPr lang="en-US" sz="1700" b="1" dirty="0">
                <a:ea typeface="+mn-lt"/>
                <a:cs typeface="+mn-lt"/>
              </a:rPr>
              <a:t> &gt; 500000 and </a:t>
            </a:r>
            <a:r>
              <a:rPr lang="en-US" sz="1700" b="1" err="1">
                <a:ea typeface="+mn-lt"/>
                <a:cs typeface="+mn-lt"/>
              </a:rPr>
              <a:t>selling_price</a:t>
            </a:r>
            <a:r>
              <a:rPr lang="en-US" sz="1700" b="1" dirty="0">
                <a:ea typeface="+mn-lt"/>
                <a:cs typeface="+mn-lt"/>
              </a:rPr>
              <a:t> &lt;= 1000000 then '</a:t>
            </a:r>
            <a:r>
              <a:rPr lang="en-US" sz="1700" b="1" err="1">
                <a:ea typeface="+mn-lt"/>
                <a:cs typeface="+mn-lt"/>
              </a:rPr>
              <a:t>Mid Range</a:t>
            </a:r>
            <a:r>
              <a:rPr lang="en-US" sz="1700" b="1" dirty="0">
                <a:ea typeface="+mn-lt"/>
                <a:cs typeface="+mn-lt"/>
              </a:rPr>
              <a:t>' else 'High Range' </a:t>
            </a:r>
          </a:p>
          <a:p>
            <a:pPr marL="0" indent="0">
              <a:buNone/>
            </a:pPr>
            <a:r>
              <a:rPr lang="en-US" sz="1700" b="1" dirty="0">
                <a:ea typeface="+mn-lt"/>
                <a:cs typeface="+mn-lt"/>
              </a:rPr>
              <a:t>end as </a:t>
            </a:r>
            <a:r>
              <a:rPr lang="en-US" sz="1700" b="1" err="1">
                <a:ea typeface="+mn-lt"/>
                <a:cs typeface="+mn-lt"/>
              </a:rPr>
              <a:t>price_range</a:t>
            </a:r>
            <a:r>
              <a:rPr lang="en-US" sz="1700" b="1" dirty="0">
                <a:ea typeface="+mn-lt"/>
                <a:cs typeface="+mn-lt"/>
              </a:rPr>
              <a:t>, COUNT(*) as </a:t>
            </a:r>
            <a:r>
              <a:rPr lang="en-US" sz="1700" b="1" err="1">
                <a:ea typeface="+mn-lt"/>
                <a:cs typeface="+mn-lt"/>
              </a:rPr>
              <a:t>car_count</a:t>
            </a:r>
            <a:r>
              <a:rPr lang="en-US" sz="1700" b="1" dirty="0">
                <a:ea typeface="+mn-lt"/>
                <a:cs typeface="+mn-lt"/>
              </a:rPr>
              <a:t> from cars24 </a:t>
            </a:r>
          </a:p>
          <a:p>
            <a:pPr marL="0" indent="0">
              <a:buNone/>
            </a:pPr>
            <a:r>
              <a:rPr lang="en-US" sz="1700" b="1" dirty="0">
                <a:ea typeface="+mn-lt"/>
                <a:cs typeface="+mn-lt"/>
              </a:rPr>
              <a:t>group by </a:t>
            </a:r>
            <a:r>
              <a:rPr lang="en-US" sz="1700" b="1" err="1">
                <a:ea typeface="+mn-lt"/>
                <a:cs typeface="+mn-lt"/>
              </a:rPr>
              <a:t>price_range</a:t>
            </a:r>
            <a:r>
              <a:rPr lang="en-US" sz="1700" b="1" dirty="0">
                <a:ea typeface="+mn-lt"/>
                <a:cs typeface="+mn-lt"/>
              </a:rPr>
              <a:t>;</a:t>
            </a:r>
          </a:p>
          <a:p>
            <a:pPr marL="0" indent="0">
              <a:buNone/>
            </a:pPr>
            <a:r>
              <a:rPr lang="en-US" sz="1700" b="1" dirty="0">
                <a:highlight>
                  <a:srgbClr val="FFFF00"/>
                </a:highlight>
                <a:ea typeface="+mn-lt"/>
                <a:cs typeface="+mn-lt"/>
              </a:rPr>
              <a:t>Comment </a:t>
            </a:r>
            <a:r>
              <a:rPr lang="en-US" sz="1700" b="1" dirty="0">
                <a:ea typeface="+mn-lt"/>
                <a:cs typeface="+mn-lt"/>
              </a:rPr>
              <a:t>: We Divide the Price range into three parts - Low Range, </a:t>
            </a:r>
            <a:r>
              <a:rPr lang="en-US" sz="1700" b="1" err="1">
                <a:ea typeface="+mn-lt"/>
                <a:cs typeface="+mn-lt"/>
              </a:rPr>
              <a:t>Mid Range</a:t>
            </a:r>
            <a:r>
              <a:rPr lang="en-US" sz="1700" b="1" dirty="0">
                <a:ea typeface="+mn-lt"/>
                <a:cs typeface="+mn-lt"/>
              </a:rPr>
              <a:t> and High Range. Now we can easily decide in which range the most cars were sold. We clearly see that low price range cars are sold more in quantity. People use to buy the cars which price is less than 5 Lakhs </a:t>
            </a:r>
            <a:endParaRPr lang="en-US" sz="1700" b="1" dirty="0"/>
          </a:p>
          <a:p>
            <a:pPr marL="0" indent="0">
              <a:buNone/>
            </a:pPr>
            <a:endParaRPr lang="en-US" sz="1700" b="1" dirty="0"/>
          </a:p>
        </p:txBody>
      </p:sp>
      <p:sp>
        <p:nvSpPr>
          <p:cNvPr id="4" name="TextBox 3">
            <a:extLst>
              <a:ext uri="{FF2B5EF4-FFF2-40B4-BE49-F238E27FC236}">
                <a16:creationId xmlns:a16="http://schemas.microsoft.com/office/drawing/2014/main" id="{038CA1F0-AA2D-EA7A-21F7-0F4BF3CDFB92}"/>
              </a:ext>
            </a:extLst>
          </p:cNvPr>
          <p:cNvSpPr txBox="1"/>
          <p:nvPr/>
        </p:nvSpPr>
        <p:spPr>
          <a:xfrm>
            <a:off x="741872" y="4882551"/>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chemeClr val="bg1"/>
                </a:solidFill>
                <a:highlight>
                  <a:srgbClr val="FF0000"/>
                </a:highlight>
              </a:rPr>
              <a:t>Output</a:t>
            </a:r>
            <a:endParaRPr lang="en-US" sz="2200" dirty="0">
              <a:solidFill>
                <a:schemeClr val="bg1"/>
              </a:solidFill>
              <a:highlight>
                <a:srgbClr val="FF0000"/>
              </a:highlight>
            </a:endParaRPr>
          </a:p>
        </p:txBody>
      </p:sp>
      <p:pic>
        <p:nvPicPr>
          <p:cNvPr id="6" name="Picture 5" descr="A paper with text and squares&#10;&#10;Description automatically generated">
            <a:extLst>
              <a:ext uri="{FF2B5EF4-FFF2-40B4-BE49-F238E27FC236}">
                <a16:creationId xmlns:a16="http://schemas.microsoft.com/office/drawing/2014/main" id="{A775497F-2358-2D8A-3E48-3B89F78ACAB4}"/>
              </a:ext>
            </a:extLst>
          </p:cNvPr>
          <p:cNvPicPr>
            <a:picLocks noChangeAspect="1"/>
          </p:cNvPicPr>
          <p:nvPr/>
        </p:nvPicPr>
        <p:blipFill>
          <a:blip r:embed="rId3"/>
          <a:stretch>
            <a:fillRect/>
          </a:stretch>
        </p:blipFill>
        <p:spPr>
          <a:xfrm>
            <a:off x="9458864" y="250166"/>
            <a:ext cx="1929442" cy="1929442"/>
          </a:xfrm>
          <a:prstGeom prst="rect">
            <a:avLst/>
          </a:prstGeom>
        </p:spPr>
      </p:pic>
      <p:pic>
        <p:nvPicPr>
          <p:cNvPr id="8" name="Picture 7" descr="A graph with numbers and a bar&#10;&#10;Description automatically generated">
            <a:extLst>
              <a:ext uri="{FF2B5EF4-FFF2-40B4-BE49-F238E27FC236}">
                <a16:creationId xmlns:a16="http://schemas.microsoft.com/office/drawing/2014/main" id="{F49AC816-AF08-410E-D06D-5291B5ED33C3}"/>
              </a:ext>
            </a:extLst>
          </p:cNvPr>
          <p:cNvPicPr>
            <a:picLocks noChangeAspect="1"/>
          </p:cNvPicPr>
          <p:nvPr/>
        </p:nvPicPr>
        <p:blipFill>
          <a:blip r:embed="rId4"/>
          <a:stretch>
            <a:fillRect/>
          </a:stretch>
        </p:blipFill>
        <p:spPr>
          <a:xfrm>
            <a:off x="6579079" y="4257417"/>
            <a:ext cx="4180935" cy="2426337"/>
          </a:xfrm>
          <a:prstGeom prst="rect">
            <a:avLst/>
          </a:prstGeom>
        </p:spPr>
      </p:pic>
    </p:spTree>
    <p:extLst>
      <p:ext uri="{BB962C8B-B14F-4D97-AF65-F5344CB8AC3E}">
        <p14:creationId xmlns:p14="http://schemas.microsoft.com/office/powerpoint/2010/main" val="2560602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9D1C-CB2B-0AA0-25F4-03BB3BF4F796}"/>
              </a:ext>
            </a:extLst>
          </p:cNvPr>
          <p:cNvSpPr>
            <a:spLocks noGrp="1"/>
          </p:cNvSpPr>
          <p:nvPr>
            <p:ph type="title"/>
          </p:nvPr>
        </p:nvSpPr>
        <p:spPr/>
        <p:txBody>
          <a:bodyPr/>
          <a:lstStyle/>
          <a:p>
            <a:r>
              <a:rPr lang="en-US" b="1" dirty="0">
                <a:solidFill>
                  <a:schemeClr val="accent2">
                    <a:lumMod val="75000"/>
                  </a:schemeClr>
                </a:solidFill>
              </a:rPr>
              <a:t> Maximum Mileage</a:t>
            </a:r>
          </a:p>
        </p:txBody>
      </p:sp>
      <p:sp>
        <p:nvSpPr>
          <p:cNvPr id="3" name="Content Placeholder 2">
            <a:extLst>
              <a:ext uri="{FF2B5EF4-FFF2-40B4-BE49-F238E27FC236}">
                <a16:creationId xmlns:a16="http://schemas.microsoft.com/office/drawing/2014/main" id="{695F0722-BB04-34CB-5C23-4C03CF28AB85}"/>
              </a:ext>
            </a:extLst>
          </p:cNvPr>
          <p:cNvSpPr>
            <a:spLocks noGrp="1"/>
          </p:cNvSpPr>
          <p:nvPr>
            <p:ph idx="1"/>
          </p:nvPr>
        </p:nvSpPr>
        <p:spPr>
          <a:xfrm>
            <a:off x="677334" y="1412966"/>
            <a:ext cx="8596668" cy="2529301"/>
          </a:xfrm>
        </p:spPr>
        <p:txBody>
          <a:bodyPr vert="horz" lIns="91440" tIns="45720" rIns="91440" bIns="45720" rtlCol="0" anchor="t">
            <a:normAutofit/>
          </a:bodyPr>
          <a:lstStyle/>
          <a:p>
            <a:r>
              <a:rPr lang="en-US" b="1" dirty="0">
                <a:highlight>
                  <a:srgbClr val="FFFF00"/>
                </a:highlight>
                <a:ea typeface="+mn-lt"/>
                <a:cs typeface="+mn-lt"/>
              </a:rPr>
              <a:t>Query </a:t>
            </a:r>
            <a:r>
              <a:rPr lang="en-US" b="1" dirty="0">
                <a:ea typeface="+mn-lt"/>
                <a:cs typeface="+mn-lt"/>
              </a:rPr>
              <a:t>: select name, mileage, </a:t>
            </a:r>
            <a:r>
              <a:rPr lang="en-US" b="1" dirty="0" err="1">
                <a:ea typeface="+mn-lt"/>
                <a:cs typeface="+mn-lt"/>
              </a:rPr>
              <a:t>Selling_price</a:t>
            </a:r>
            <a:r>
              <a:rPr lang="en-US" b="1" dirty="0">
                <a:ea typeface="+mn-lt"/>
                <a:cs typeface="+mn-lt"/>
              </a:rPr>
              <a:t> from cars24 </a:t>
            </a:r>
          </a:p>
          <a:p>
            <a:pPr marL="0" indent="0">
              <a:buNone/>
            </a:pPr>
            <a:r>
              <a:rPr lang="en-US" b="1" dirty="0">
                <a:ea typeface="+mn-lt"/>
                <a:cs typeface="+mn-lt"/>
              </a:rPr>
              <a:t>where mileage = (select max(mileage) from cars24); </a:t>
            </a:r>
          </a:p>
          <a:p>
            <a:pPr marL="0" indent="0">
              <a:buNone/>
            </a:pPr>
            <a:endParaRPr lang="en-US" b="1" dirty="0">
              <a:ea typeface="+mn-lt"/>
              <a:cs typeface="+mn-lt"/>
            </a:endParaRPr>
          </a:p>
          <a:p>
            <a:pPr marL="0" indent="0">
              <a:buNone/>
            </a:pPr>
            <a:r>
              <a:rPr lang="en-US" b="1" dirty="0">
                <a:highlight>
                  <a:srgbClr val="FFFF00"/>
                </a:highlight>
                <a:ea typeface="+mn-lt"/>
                <a:cs typeface="+mn-lt"/>
              </a:rPr>
              <a:t>Comment </a:t>
            </a:r>
            <a:r>
              <a:rPr lang="en-US" b="1" dirty="0">
                <a:ea typeface="+mn-lt"/>
                <a:cs typeface="+mn-lt"/>
              </a:rPr>
              <a:t>: So, “Volvo XC90 T8 Excellence BSIV” Gives Best Mileage. But for Indian People price is most Crucial Point and this car is Sell at 1 Cr. But anyhow it gives Best Mileage</a:t>
            </a:r>
          </a:p>
          <a:p>
            <a:pPr marL="0" indent="0">
              <a:buNone/>
            </a:pPr>
            <a:endParaRPr lang="en-US" b="1" dirty="0"/>
          </a:p>
        </p:txBody>
      </p:sp>
      <p:sp>
        <p:nvSpPr>
          <p:cNvPr id="4" name="TextBox 3">
            <a:extLst>
              <a:ext uri="{FF2B5EF4-FFF2-40B4-BE49-F238E27FC236}">
                <a16:creationId xmlns:a16="http://schemas.microsoft.com/office/drawing/2014/main" id="{882DC87E-BB1C-DE4D-C4FB-66B7433B6E52}"/>
              </a:ext>
            </a:extLst>
          </p:cNvPr>
          <p:cNvSpPr txBox="1"/>
          <p:nvPr/>
        </p:nvSpPr>
        <p:spPr>
          <a:xfrm>
            <a:off x="741872" y="4264324"/>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chemeClr val="bg1"/>
                </a:solidFill>
                <a:highlight>
                  <a:srgbClr val="FF0000"/>
                </a:highlight>
              </a:rPr>
              <a:t>Output</a:t>
            </a:r>
            <a:endParaRPr lang="en-US" sz="2200" dirty="0">
              <a:solidFill>
                <a:schemeClr val="bg1"/>
              </a:solidFill>
              <a:highlight>
                <a:srgbClr val="FF0000"/>
              </a:highlight>
            </a:endParaRPr>
          </a:p>
        </p:txBody>
      </p:sp>
      <p:pic>
        <p:nvPicPr>
          <p:cNvPr id="7" name="Picture 6" descr="A gas pump with a fuel gauge and nozzle&#10;&#10;Description automatically generated">
            <a:extLst>
              <a:ext uri="{FF2B5EF4-FFF2-40B4-BE49-F238E27FC236}">
                <a16:creationId xmlns:a16="http://schemas.microsoft.com/office/drawing/2014/main" id="{924F9D0D-0476-0EBA-3C77-3EDDE4A36A68}"/>
              </a:ext>
            </a:extLst>
          </p:cNvPr>
          <p:cNvPicPr>
            <a:picLocks noChangeAspect="1"/>
          </p:cNvPicPr>
          <p:nvPr/>
        </p:nvPicPr>
        <p:blipFill>
          <a:blip r:embed="rId2"/>
          <a:stretch>
            <a:fillRect/>
          </a:stretch>
        </p:blipFill>
        <p:spPr>
          <a:xfrm>
            <a:off x="9789543" y="135147"/>
            <a:ext cx="1886310" cy="188631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6CF264DE-4371-1486-78D2-393BAD6912C3}"/>
              </a:ext>
            </a:extLst>
          </p:cNvPr>
          <p:cNvPicPr>
            <a:picLocks noChangeAspect="1"/>
          </p:cNvPicPr>
          <p:nvPr/>
        </p:nvPicPr>
        <p:blipFill>
          <a:blip r:embed="rId3"/>
          <a:stretch>
            <a:fillRect/>
          </a:stretch>
        </p:blipFill>
        <p:spPr>
          <a:xfrm>
            <a:off x="1992702" y="3936213"/>
            <a:ext cx="5791200" cy="2234857"/>
          </a:xfrm>
          <a:prstGeom prst="rect">
            <a:avLst/>
          </a:prstGeom>
        </p:spPr>
      </p:pic>
    </p:spTree>
    <p:extLst>
      <p:ext uri="{BB962C8B-B14F-4D97-AF65-F5344CB8AC3E}">
        <p14:creationId xmlns:p14="http://schemas.microsoft.com/office/powerpoint/2010/main" val="1572007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85D6-589A-71DA-4216-A498FA036634}"/>
              </a:ext>
            </a:extLst>
          </p:cNvPr>
          <p:cNvSpPr>
            <a:spLocks noGrp="1"/>
          </p:cNvSpPr>
          <p:nvPr>
            <p:ph type="title"/>
          </p:nvPr>
        </p:nvSpPr>
        <p:spPr/>
        <p:txBody>
          <a:bodyPr/>
          <a:lstStyle/>
          <a:p>
            <a:r>
              <a:rPr lang="en-US" b="1" dirty="0">
                <a:solidFill>
                  <a:schemeClr val="accent2">
                    <a:lumMod val="75000"/>
                  </a:schemeClr>
                </a:solidFill>
              </a:rPr>
              <a:t> Max Seats</a:t>
            </a:r>
          </a:p>
        </p:txBody>
      </p:sp>
      <p:sp>
        <p:nvSpPr>
          <p:cNvPr id="3" name="Content Placeholder 2">
            <a:extLst>
              <a:ext uri="{FF2B5EF4-FFF2-40B4-BE49-F238E27FC236}">
                <a16:creationId xmlns:a16="http://schemas.microsoft.com/office/drawing/2014/main" id="{058A8383-B9E5-BD02-3591-A07E14BB71F8}"/>
              </a:ext>
            </a:extLst>
          </p:cNvPr>
          <p:cNvSpPr>
            <a:spLocks noGrp="1"/>
          </p:cNvSpPr>
          <p:nvPr>
            <p:ph idx="1"/>
          </p:nvPr>
        </p:nvSpPr>
        <p:spPr>
          <a:xfrm>
            <a:off x="677334" y="1412966"/>
            <a:ext cx="8596668" cy="2356774"/>
          </a:xfrm>
        </p:spPr>
        <p:txBody>
          <a:bodyPr vert="horz" lIns="91440" tIns="45720" rIns="91440" bIns="45720" rtlCol="0" anchor="t">
            <a:normAutofit/>
          </a:bodyPr>
          <a:lstStyle/>
          <a:p>
            <a:r>
              <a:rPr lang="en-US" b="1" dirty="0">
                <a:highlight>
                  <a:srgbClr val="FFFF00"/>
                </a:highlight>
                <a:ea typeface="+mn-lt"/>
                <a:cs typeface="+mn-lt"/>
              </a:rPr>
              <a:t>Query </a:t>
            </a:r>
            <a:r>
              <a:rPr lang="en-US" b="1" dirty="0">
                <a:ea typeface="+mn-lt"/>
                <a:cs typeface="+mn-lt"/>
              </a:rPr>
              <a:t>: select name, seats from cars24 </a:t>
            </a:r>
          </a:p>
          <a:p>
            <a:pPr marL="0" indent="0">
              <a:buNone/>
            </a:pPr>
            <a:r>
              <a:rPr lang="en-US" b="1" dirty="0">
                <a:ea typeface="+mn-lt"/>
                <a:cs typeface="+mn-lt"/>
              </a:rPr>
              <a:t>where seats = (select max(seats) from cars24); </a:t>
            </a:r>
          </a:p>
          <a:p>
            <a:pPr marL="0" indent="0">
              <a:buNone/>
            </a:pPr>
            <a:endParaRPr lang="en-US" b="1" dirty="0">
              <a:ea typeface="+mn-lt"/>
              <a:cs typeface="+mn-lt"/>
            </a:endParaRPr>
          </a:p>
          <a:p>
            <a:pPr marL="0" indent="0">
              <a:buNone/>
            </a:pPr>
            <a:r>
              <a:rPr lang="en-US" b="1" dirty="0">
                <a:highlight>
                  <a:srgbClr val="FFFF00"/>
                </a:highlight>
                <a:ea typeface="+mn-lt"/>
                <a:cs typeface="+mn-lt"/>
              </a:rPr>
              <a:t>Comment</a:t>
            </a:r>
            <a:r>
              <a:rPr lang="en-US" b="1" dirty="0">
                <a:ea typeface="+mn-lt"/>
                <a:cs typeface="+mn-lt"/>
              </a:rPr>
              <a:t> : Some People Prefer a Type of Car which Has Most Number of Seats. We can say it is a Family Car. So by this stat we tell them a car which has 14 seats</a:t>
            </a:r>
            <a:endParaRPr lang="en-US" b="1"/>
          </a:p>
        </p:txBody>
      </p:sp>
      <p:sp>
        <p:nvSpPr>
          <p:cNvPr id="4" name="TextBox 3">
            <a:extLst>
              <a:ext uri="{FF2B5EF4-FFF2-40B4-BE49-F238E27FC236}">
                <a16:creationId xmlns:a16="http://schemas.microsoft.com/office/drawing/2014/main" id="{87F8A2F8-8261-BAEF-ECD0-0B25B1026F1B}"/>
              </a:ext>
            </a:extLst>
          </p:cNvPr>
          <p:cNvSpPr txBox="1"/>
          <p:nvPr/>
        </p:nvSpPr>
        <p:spPr>
          <a:xfrm>
            <a:off x="770627" y="3991155"/>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chemeClr val="bg1"/>
                </a:solidFill>
                <a:highlight>
                  <a:srgbClr val="FF0000"/>
                </a:highlight>
              </a:rPr>
              <a:t>Output</a:t>
            </a:r>
            <a:endParaRPr lang="en-US" sz="2200" dirty="0">
              <a:solidFill>
                <a:schemeClr val="bg1"/>
              </a:solidFill>
              <a:highlight>
                <a:srgbClr val="FF0000"/>
              </a:highlight>
            </a:endParaRPr>
          </a:p>
        </p:txBody>
      </p:sp>
      <p:pic>
        <p:nvPicPr>
          <p:cNvPr id="5" name="Picture 4" descr="A screenshot of a computer&#10;&#10;Description automatically generated">
            <a:extLst>
              <a:ext uri="{FF2B5EF4-FFF2-40B4-BE49-F238E27FC236}">
                <a16:creationId xmlns:a16="http://schemas.microsoft.com/office/drawing/2014/main" id="{127AD5F6-5DAC-9430-D40D-A3CD2B91A21E}"/>
              </a:ext>
            </a:extLst>
          </p:cNvPr>
          <p:cNvPicPr>
            <a:picLocks noChangeAspect="1"/>
          </p:cNvPicPr>
          <p:nvPr/>
        </p:nvPicPr>
        <p:blipFill>
          <a:blip r:embed="rId2"/>
          <a:stretch>
            <a:fillRect/>
          </a:stretch>
        </p:blipFill>
        <p:spPr>
          <a:xfrm>
            <a:off x="2136475" y="3832647"/>
            <a:ext cx="7070784" cy="2585762"/>
          </a:xfrm>
          <a:prstGeom prst="rect">
            <a:avLst/>
          </a:prstGeom>
        </p:spPr>
      </p:pic>
      <p:pic>
        <p:nvPicPr>
          <p:cNvPr id="6" name="Picture 5">
            <a:extLst>
              <a:ext uri="{FF2B5EF4-FFF2-40B4-BE49-F238E27FC236}">
                <a16:creationId xmlns:a16="http://schemas.microsoft.com/office/drawing/2014/main" id="{60720EB7-6D88-2E58-7619-02B39521E8E2}"/>
              </a:ext>
            </a:extLst>
          </p:cNvPr>
          <p:cNvPicPr>
            <a:picLocks noChangeAspect="1"/>
          </p:cNvPicPr>
          <p:nvPr/>
        </p:nvPicPr>
        <p:blipFill>
          <a:blip r:embed="rId3"/>
          <a:stretch>
            <a:fillRect/>
          </a:stretch>
        </p:blipFill>
        <p:spPr>
          <a:xfrm>
            <a:off x="8811883" y="-123645"/>
            <a:ext cx="2792084" cy="2777706"/>
          </a:xfrm>
          <a:prstGeom prst="rect">
            <a:avLst/>
          </a:prstGeom>
        </p:spPr>
      </p:pic>
    </p:spTree>
    <p:extLst>
      <p:ext uri="{BB962C8B-B14F-4D97-AF65-F5344CB8AC3E}">
        <p14:creationId xmlns:p14="http://schemas.microsoft.com/office/powerpoint/2010/main" val="7308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7F91-4CDF-4326-58D3-0F57D11BB94A}"/>
              </a:ext>
            </a:extLst>
          </p:cNvPr>
          <p:cNvSpPr>
            <a:spLocks noGrp="1"/>
          </p:cNvSpPr>
          <p:nvPr>
            <p:ph type="title"/>
          </p:nvPr>
        </p:nvSpPr>
        <p:spPr/>
        <p:txBody>
          <a:bodyPr/>
          <a:lstStyle/>
          <a:p>
            <a:r>
              <a:rPr lang="en-US" b="1" dirty="0">
                <a:solidFill>
                  <a:schemeClr val="accent2">
                    <a:lumMod val="75000"/>
                  </a:schemeClr>
                </a:solidFill>
              </a:rPr>
              <a:t>Average Price of Seller</a:t>
            </a:r>
          </a:p>
        </p:txBody>
      </p:sp>
      <p:sp>
        <p:nvSpPr>
          <p:cNvPr id="3" name="Content Placeholder 2">
            <a:extLst>
              <a:ext uri="{FF2B5EF4-FFF2-40B4-BE49-F238E27FC236}">
                <a16:creationId xmlns:a16="http://schemas.microsoft.com/office/drawing/2014/main" id="{58A6E68A-0BED-1A0E-9951-05A9BC90647D}"/>
              </a:ext>
            </a:extLst>
          </p:cNvPr>
          <p:cNvSpPr>
            <a:spLocks noGrp="1"/>
          </p:cNvSpPr>
          <p:nvPr>
            <p:ph idx="1"/>
          </p:nvPr>
        </p:nvSpPr>
        <p:spPr>
          <a:xfrm>
            <a:off x="677334" y="1484853"/>
            <a:ext cx="10221309" cy="3262547"/>
          </a:xfrm>
        </p:spPr>
        <p:txBody>
          <a:bodyPr vert="horz" lIns="91440" tIns="45720" rIns="91440" bIns="45720" rtlCol="0" anchor="t">
            <a:normAutofit/>
          </a:bodyPr>
          <a:lstStyle/>
          <a:p>
            <a:r>
              <a:rPr lang="en-US" b="1" dirty="0">
                <a:highlight>
                  <a:srgbClr val="FFFF00"/>
                </a:highlight>
                <a:ea typeface="+mn-lt"/>
                <a:cs typeface="+mn-lt"/>
              </a:rPr>
              <a:t>Query</a:t>
            </a:r>
            <a:r>
              <a:rPr lang="en-US" b="1" dirty="0">
                <a:ea typeface="+mn-lt"/>
                <a:cs typeface="+mn-lt"/>
              </a:rPr>
              <a:t> : select </a:t>
            </a:r>
            <a:r>
              <a:rPr lang="en-US" b="1" err="1">
                <a:ea typeface="+mn-lt"/>
                <a:cs typeface="+mn-lt"/>
              </a:rPr>
              <a:t>seller_type</a:t>
            </a:r>
            <a:r>
              <a:rPr lang="en-US" b="1" dirty="0">
                <a:ea typeface="+mn-lt"/>
                <a:cs typeface="+mn-lt"/>
              </a:rPr>
              <a:t>, avg(</a:t>
            </a:r>
            <a:r>
              <a:rPr lang="en-US" b="1" err="1">
                <a:ea typeface="+mn-lt"/>
                <a:cs typeface="+mn-lt"/>
              </a:rPr>
              <a:t>selling_price</a:t>
            </a:r>
            <a:r>
              <a:rPr lang="en-US" b="1" dirty="0">
                <a:ea typeface="+mn-lt"/>
                <a:cs typeface="+mn-lt"/>
              </a:rPr>
              <a:t>) as </a:t>
            </a:r>
            <a:r>
              <a:rPr lang="en-US" b="1" err="1">
                <a:ea typeface="+mn-lt"/>
                <a:cs typeface="+mn-lt"/>
              </a:rPr>
              <a:t>Average_Price</a:t>
            </a:r>
            <a:r>
              <a:rPr lang="en-US" b="1" dirty="0">
                <a:ea typeface="+mn-lt"/>
                <a:cs typeface="+mn-lt"/>
              </a:rPr>
              <a:t> from cars24 </a:t>
            </a:r>
            <a:endParaRPr lang="en-US" b="1"/>
          </a:p>
          <a:p>
            <a:pPr marL="0" indent="0">
              <a:buNone/>
            </a:pPr>
            <a:r>
              <a:rPr lang="en-US" b="1" dirty="0">
                <a:ea typeface="+mn-lt"/>
                <a:cs typeface="+mn-lt"/>
              </a:rPr>
              <a:t>group by </a:t>
            </a:r>
            <a:r>
              <a:rPr lang="en-US" b="1" dirty="0" err="1">
                <a:ea typeface="+mn-lt"/>
                <a:cs typeface="+mn-lt"/>
              </a:rPr>
              <a:t>seller_type</a:t>
            </a:r>
            <a:r>
              <a:rPr lang="en-US" b="1" dirty="0">
                <a:ea typeface="+mn-lt"/>
                <a:cs typeface="+mn-lt"/>
              </a:rPr>
              <a:t> </a:t>
            </a:r>
            <a:endParaRPr lang="en-US" b="1"/>
          </a:p>
          <a:p>
            <a:pPr marL="0" indent="0">
              <a:buNone/>
            </a:pPr>
            <a:r>
              <a:rPr lang="en-US" b="1" dirty="0">
                <a:ea typeface="+mn-lt"/>
                <a:cs typeface="+mn-lt"/>
              </a:rPr>
              <a:t>order by </a:t>
            </a:r>
            <a:r>
              <a:rPr lang="en-US" b="1" dirty="0" err="1">
                <a:ea typeface="+mn-lt"/>
                <a:cs typeface="+mn-lt"/>
              </a:rPr>
              <a:t>average_price</a:t>
            </a:r>
            <a:r>
              <a:rPr lang="en-US" b="1" dirty="0">
                <a:ea typeface="+mn-lt"/>
                <a:cs typeface="+mn-lt"/>
              </a:rPr>
              <a:t> desc; </a:t>
            </a:r>
          </a:p>
          <a:p>
            <a:pPr marL="0" indent="0">
              <a:buNone/>
            </a:pPr>
            <a:endParaRPr lang="en-US" b="1" dirty="0">
              <a:ea typeface="+mn-lt"/>
              <a:cs typeface="+mn-lt"/>
            </a:endParaRPr>
          </a:p>
          <a:p>
            <a:pPr marL="0" indent="0">
              <a:buNone/>
            </a:pPr>
            <a:r>
              <a:rPr lang="en-US" b="1" dirty="0">
                <a:highlight>
                  <a:srgbClr val="FFFF00"/>
                </a:highlight>
                <a:ea typeface="+mn-lt"/>
                <a:cs typeface="+mn-lt"/>
              </a:rPr>
              <a:t>Comment</a:t>
            </a:r>
            <a:r>
              <a:rPr lang="en-US" b="1" dirty="0">
                <a:ea typeface="+mn-lt"/>
                <a:cs typeface="+mn-lt"/>
              </a:rPr>
              <a:t> : It is also Important Which Seller is Most Relevant and Useful for us. For Business, It is Important that What Quantity was Sold By Which Seller but it is also important that which Seller Generates Most of The Income.</a:t>
            </a:r>
            <a:endParaRPr lang="en-US" b="1"/>
          </a:p>
        </p:txBody>
      </p:sp>
      <p:sp>
        <p:nvSpPr>
          <p:cNvPr id="4" name="TextBox 3">
            <a:extLst>
              <a:ext uri="{FF2B5EF4-FFF2-40B4-BE49-F238E27FC236}">
                <a16:creationId xmlns:a16="http://schemas.microsoft.com/office/drawing/2014/main" id="{90B31F39-86B7-03F3-AA1D-721BB79A9A8D}"/>
              </a:ext>
            </a:extLst>
          </p:cNvPr>
          <p:cNvSpPr txBox="1"/>
          <p:nvPr/>
        </p:nvSpPr>
        <p:spPr>
          <a:xfrm>
            <a:off x="799381" y="4465608"/>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chemeClr val="bg1"/>
                </a:solidFill>
                <a:highlight>
                  <a:srgbClr val="FF0000"/>
                </a:highlight>
              </a:rPr>
              <a:t>Output</a:t>
            </a:r>
            <a:endParaRPr lang="en-US" sz="2200" dirty="0">
              <a:solidFill>
                <a:schemeClr val="bg1"/>
              </a:solidFill>
              <a:highlight>
                <a:srgbClr val="FF0000"/>
              </a:highlight>
            </a:endParaRPr>
          </a:p>
        </p:txBody>
      </p:sp>
      <p:pic>
        <p:nvPicPr>
          <p:cNvPr id="6" name="Picture 5" descr="A screenshot of a code&#10;&#10;Description automatically generated">
            <a:extLst>
              <a:ext uri="{FF2B5EF4-FFF2-40B4-BE49-F238E27FC236}">
                <a16:creationId xmlns:a16="http://schemas.microsoft.com/office/drawing/2014/main" id="{C550607C-CABA-AA60-D6FE-335A00F38A70}"/>
              </a:ext>
            </a:extLst>
          </p:cNvPr>
          <p:cNvPicPr>
            <a:picLocks noChangeAspect="1"/>
          </p:cNvPicPr>
          <p:nvPr/>
        </p:nvPicPr>
        <p:blipFill>
          <a:blip r:embed="rId2"/>
          <a:stretch>
            <a:fillRect/>
          </a:stretch>
        </p:blipFill>
        <p:spPr>
          <a:xfrm>
            <a:off x="2165230" y="4083640"/>
            <a:ext cx="5331124" cy="2098154"/>
          </a:xfrm>
          <a:prstGeom prst="rect">
            <a:avLst/>
          </a:prstGeom>
        </p:spPr>
      </p:pic>
    </p:spTree>
    <p:extLst>
      <p:ext uri="{BB962C8B-B14F-4D97-AF65-F5344CB8AC3E}">
        <p14:creationId xmlns:p14="http://schemas.microsoft.com/office/powerpoint/2010/main" val="3587848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F50A-6EBC-737C-4BC8-040858AA5C78}"/>
              </a:ext>
            </a:extLst>
          </p:cNvPr>
          <p:cNvSpPr>
            <a:spLocks noGrp="1"/>
          </p:cNvSpPr>
          <p:nvPr>
            <p:ph type="title"/>
          </p:nvPr>
        </p:nvSpPr>
        <p:spPr/>
        <p:txBody>
          <a:bodyPr/>
          <a:lstStyle/>
          <a:p>
            <a:r>
              <a:rPr lang="en-US" b="1" dirty="0">
                <a:solidFill>
                  <a:schemeClr val="accent2">
                    <a:lumMod val="75000"/>
                  </a:schemeClr>
                </a:solidFill>
                <a:ea typeface="+mj-lt"/>
                <a:cs typeface="+mj-lt"/>
              </a:rPr>
              <a:t>Most Popular Year (Model) of Car </a:t>
            </a:r>
            <a:endParaRPr lang="en-US" b="1">
              <a:solidFill>
                <a:schemeClr val="accent2">
                  <a:lumMod val="75000"/>
                </a:schemeClr>
              </a:solidFill>
            </a:endParaRPr>
          </a:p>
        </p:txBody>
      </p:sp>
      <p:sp>
        <p:nvSpPr>
          <p:cNvPr id="3" name="Content Placeholder 2">
            <a:extLst>
              <a:ext uri="{FF2B5EF4-FFF2-40B4-BE49-F238E27FC236}">
                <a16:creationId xmlns:a16="http://schemas.microsoft.com/office/drawing/2014/main" id="{CD0D751C-CE84-F4FE-C387-11FCE64C5B80}"/>
              </a:ext>
            </a:extLst>
          </p:cNvPr>
          <p:cNvSpPr>
            <a:spLocks noGrp="1"/>
          </p:cNvSpPr>
          <p:nvPr>
            <p:ph idx="1"/>
          </p:nvPr>
        </p:nvSpPr>
        <p:spPr>
          <a:xfrm>
            <a:off x="677334" y="1369834"/>
            <a:ext cx="9775611" cy="2716207"/>
          </a:xfrm>
        </p:spPr>
        <p:txBody>
          <a:bodyPr vert="horz" lIns="91440" tIns="45720" rIns="91440" bIns="45720" rtlCol="0" anchor="t">
            <a:normAutofit/>
          </a:bodyPr>
          <a:lstStyle/>
          <a:p>
            <a:r>
              <a:rPr lang="en-US" b="1" dirty="0">
                <a:highlight>
                  <a:srgbClr val="FFFF00"/>
                </a:highlight>
                <a:ea typeface="+mn-lt"/>
                <a:cs typeface="+mn-lt"/>
              </a:rPr>
              <a:t>Query </a:t>
            </a:r>
            <a:r>
              <a:rPr lang="en-US" b="1" dirty="0">
                <a:ea typeface="+mn-lt"/>
                <a:cs typeface="+mn-lt"/>
              </a:rPr>
              <a:t>: select year, count(*) as </a:t>
            </a:r>
            <a:r>
              <a:rPr lang="en-US" b="1" err="1">
                <a:ea typeface="+mn-lt"/>
                <a:cs typeface="+mn-lt"/>
              </a:rPr>
              <a:t>Count_Years</a:t>
            </a:r>
            <a:r>
              <a:rPr lang="en-US" b="1" dirty="0">
                <a:ea typeface="+mn-lt"/>
                <a:cs typeface="+mn-lt"/>
              </a:rPr>
              <a:t> from cars24 </a:t>
            </a:r>
          </a:p>
          <a:p>
            <a:pPr marL="0" indent="0">
              <a:buNone/>
            </a:pPr>
            <a:r>
              <a:rPr lang="en-US" b="1" dirty="0">
                <a:ea typeface="+mn-lt"/>
                <a:cs typeface="+mn-lt"/>
              </a:rPr>
              <a:t>group by year </a:t>
            </a:r>
          </a:p>
          <a:p>
            <a:pPr marL="0" indent="0">
              <a:buNone/>
            </a:pPr>
            <a:r>
              <a:rPr lang="en-US" b="1" dirty="0">
                <a:ea typeface="+mn-lt"/>
                <a:cs typeface="+mn-lt"/>
              </a:rPr>
              <a:t>order by </a:t>
            </a:r>
            <a:r>
              <a:rPr lang="en-US" b="1" err="1">
                <a:ea typeface="+mn-lt"/>
                <a:cs typeface="+mn-lt"/>
              </a:rPr>
              <a:t>Count_years</a:t>
            </a:r>
            <a:r>
              <a:rPr lang="en-US" b="1" dirty="0">
                <a:ea typeface="+mn-lt"/>
                <a:cs typeface="+mn-lt"/>
              </a:rPr>
              <a:t> desc; </a:t>
            </a:r>
          </a:p>
          <a:p>
            <a:pPr marL="0" indent="0">
              <a:buNone/>
            </a:pPr>
            <a:endParaRPr lang="en-US" b="1" dirty="0"/>
          </a:p>
          <a:p>
            <a:pPr marL="0" indent="0">
              <a:buNone/>
            </a:pPr>
            <a:r>
              <a:rPr lang="en-US" b="1" dirty="0">
                <a:highlight>
                  <a:srgbClr val="FFFF00"/>
                </a:highlight>
                <a:ea typeface="+mn-lt"/>
                <a:cs typeface="+mn-lt"/>
              </a:rPr>
              <a:t>Comments</a:t>
            </a:r>
            <a:r>
              <a:rPr lang="en-US" b="1" dirty="0">
                <a:ea typeface="+mn-lt"/>
                <a:cs typeface="+mn-lt"/>
              </a:rPr>
              <a:t> : Customers Like to Buy 2017’s Model of Car and follow by 2016 &amp; 2018. So Next Year use Concentrate on 2018’s Model of Car Following by 2017 &amp; 2019. </a:t>
            </a:r>
            <a:endParaRPr lang="en-US" b="1" dirty="0"/>
          </a:p>
        </p:txBody>
      </p:sp>
      <p:sp>
        <p:nvSpPr>
          <p:cNvPr id="4" name="TextBox 3">
            <a:extLst>
              <a:ext uri="{FF2B5EF4-FFF2-40B4-BE49-F238E27FC236}">
                <a16:creationId xmlns:a16="http://schemas.microsoft.com/office/drawing/2014/main" id="{8C5A1567-F5C9-3A42-4A34-E375432B4788}"/>
              </a:ext>
            </a:extLst>
          </p:cNvPr>
          <p:cNvSpPr txBox="1"/>
          <p:nvPr/>
        </p:nvSpPr>
        <p:spPr>
          <a:xfrm>
            <a:off x="785004" y="4738777"/>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chemeClr val="bg1"/>
                </a:solidFill>
                <a:highlight>
                  <a:srgbClr val="FF0000"/>
                </a:highlight>
              </a:rPr>
              <a:t>Output</a:t>
            </a:r>
            <a:endParaRPr lang="en-US" sz="2200">
              <a:solidFill>
                <a:schemeClr val="bg1"/>
              </a:solidFill>
              <a:highlight>
                <a:srgbClr val="FF0000"/>
              </a:highlight>
            </a:endParaRPr>
          </a:p>
        </p:txBody>
      </p:sp>
      <p:pic>
        <p:nvPicPr>
          <p:cNvPr id="5" name="Picture 4" descr="A screenshot of a computer&#10;&#10;Description automatically generated">
            <a:extLst>
              <a:ext uri="{FF2B5EF4-FFF2-40B4-BE49-F238E27FC236}">
                <a16:creationId xmlns:a16="http://schemas.microsoft.com/office/drawing/2014/main" id="{20FF90D3-29B6-696B-E837-0460517821DB}"/>
              </a:ext>
            </a:extLst>
          </p:cNvPr>
          <p:cNvPicPr>
            <a:picLocks noChangeAspect="1"/>
          </p:cNvPicPr>
          <p:nvPr/>
        </p:nvPicPr>
        <p:blipFill>
          <a:blip r:embed="rId2"/>
          <a:stretch>
            <a:fillRect/>
          </a:stretch>
        </p:blipFill>
        <p:spPr>
          <a:xfrm>
            <a:off x="2150852" y="3940031"/>
            <a:ext cx="4554747" cy="2457260"/>
          </a:xfrm>
          <a:prstGeom prst="rect">
            <a:avLst/>
          </a:prstGeom>
        </p:spPr>
      </p:pic>
      <p:pic>
        <p:nvPicPr>
          <p:cNvPr id="6" name="Picture 5" descr="A calendar with a red and blue circle&#10;&#10;Description automatically generated">
            <a:extLst>
              <a:ext uri="{FF2B5EF4-FFF2-40B4-BE49-F238E27FC236}">
                <a16:creationId xmlns:a16="http://schemas.microsoft.com/office/drawing/2014/main" id="{795949DB-4B52-48A8-93F5-EF28C6AF2E72}"/>
              </a:ext>
            </a:extLst>
          </p:cNvPr>
          <p:cNvPicPr>
            <a:picLocks noChangeAspect="1"/>
          </p:cNvPicPr>
          <p:nvPr/>
        </p:nvPicPr>
        <p:blipFill>
          <a:blip r:embed="rId3"/>
          <a:stretch>
            <a:fillRect/>
          </a:stretch>
        </p:blipFill>
        <p:spPr>
          <a:xfrm>
            <a:off x="9358222" y="-238664"/>
            <a:ext cx="2734574" cy="2705819"/>
          </a:xfrm>
          <a:prstGeom prst="rect">
            <a:avLst/>
          </a:prstGeom>
        </p:spPr>
      </p:pic>
    </p:spTree>
    <p:extLst>
      <p:ext uri="{BB962C8B-B14F-4D97-AF65-F5344CB8AC3E}">
        <p14:creationId xmlns:p14="http://schemas.microsoft.com/office/powerpoint/2010/main" val="1580856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B270-1876-A97F-9E81-ECC89F724016}"/>
              </a:ext>
            </a:extLst>
          </p:cNvPr>
          <p:cNvSpPr>
            <a:spLocks noGrp="1"/>
          </p:cNvSpPr>
          <p:nvPr>
            <p:ph type="title"/>
          </p:nvPr>
        </p:nvSpPr>
        <p:spPr/>
        <p:txBody>
          <a:bodyPr/>
          <a:lstStyle/>
          <a:p>
            <a:r>
              <a:rPr lang="en-US" b="1" dirty="0">
                <a:solidFill>
                  <a:schemeClr val="accent2">
                    <a:lumMod val="75000"/>
                  </a:schemeClr>
                </a:solidFill>
                <a:ea typeface="+mj-lt"/>
                <a:cs typeface="+mj-lt"/>
              </a:rPr>
              <a:t>Top 5 Powerful Engines</a:t>
            </a:r>
            <a:endParaRPr lang="en-US" b="1" dirty="0">
              <a:solidFill>
                <a:schemeClr val="accent2">
                  <a:lumMod val="75000"/>
                </a:schemeClr>
              </a:solidFill>
            </a:endParaRPr>
          </a:p>
        </p:txBody>
      </p:sp>
      <p:sp>
        <p:nvSpPr>
          <p:cNvPr id="3" name="Content Placeholder 2">
            <a:extLst>
              <a:ext uri="{FF2B5EF4-FFF2-40B4-BE49-F238E27FC236}">
                <a16:creationId xmlns:a16="http://schemas.microsoft.com/office/drawing/2014/main" id="{66E37CD3-6361-8FAC-7F13-03154772C281}"/>
              </a:ext>
            </a:extLst>
          </p:cNvPr>
          <p:cNvSpPr>
            <a:spLocks noGrp="1"/>
          </p:cNvSpPr>
          <p:nvPr>
            <p:ph idx="1"/>
          </p:nvPr>
        </p:nvSpPr>
        <p:spPr>
          <a:xfrm>
            <a:off x="677334" y="1484853"/>
            <a:ext cx="9789988" cy="3880773"/>
          </a:xfrm>
        </p:spPr>
        <p:txBody>
          <a:bodyPr vert="horz" lIns="91440" tIns="45720" rIns="91440" bIns="45720" rtlCol="0" anchor="t">
            <a:normAutofit/>
          </a:bodyPr>
          <a:lstStyle/>
          <a:p>
            <a:r>
              <a:rPr lang="en-US" b="1" dirty="0">
                <a:highlight>
                  <a:srgbClr val="FFFF00"/>
                </a:highlight>
                <a:ea typeface="+mn-lt"/>
                <a:cs typeface="+mn-lt"/>
              </a:rPr>
              <a:t>Query</a:t>
            </a:r>
            <a:r>
              <a:rPr lang="en-US" b="1" dirty="0">
                <a:ea typeface="+mn-lt"/>
                <a:cs typeface="+mn-lt"/>
              </a:rPr>
              <a:t> : select name, max(MAX_POWER) as </a:t>
            </a:r>
            <a:r>
              <a:rPr lang="en-US" b="1" err="1">
                <a:ea typeface="+mn-lt"/>
                <a:cs typeface="+mn-lt"/>
              </a:rPr>
              <a:t>max_power</a:t>
            </a:r>
            <a:r>
              <a:rPr lang="en-US" b="1" dirty="0">
                <a:ea typeface="+mn-lt"/>
                <a:cs typeface="+mn-lt"/>
              </a:rPr>
              <a:t> FROM CARS24 </a:t>
            </a:r>
          </a:p>
          <a:p>
            <a:pPr marL="0" indent="0">
              <a:buNone/>
            </a:pPr>
            <a:r>
              <a:rPr lang="en-US" b="1">
                <a:ea typeface="+mn-lt"/>
                <a:cs typeface="+mn-lt"/>
              </a:rPr>
              <a:t>group by </a:t>
            </a:r>
            <a:r>
              <a:rPr lang="en-US" b="1" dirty="0">
                <a:ea typeface="+mn-lt"/>
                <a:cs typeface="+mn-lt"/>
              </a:rPr>
              <a:t>name </a:t>
            </a:r>
          </a:p>
          <a:p>
            <a:pPr marL="0" indent="0">
              <a:buNone/>
            </a:pPr>
            <a:r>
              <a:rPr lang="en-US" b="1" dirty="0">
                <a:ea typeface="+mn-lt"/>
                <a:cs typeface="+mn-lt"/>
              </a:rPr>
              <a:t>order by </a:t>
            </a:r>
            <a:r>
              <a:rPr lang="en-US" b="1" err="1">
                <a:ea typeface="+mn-lt"/>
                <a:cs typeface="+mn-lt"/>
              </a:rPr>
              <a:t>max_power</a:t>
            </a:r>
            <a:r>
              <a:rPr lang="en-US" b="1" dirty="0">
                <a:ea typeface="+mn-lt"/>
                <a:cs typeface="+mn-lt"/>
              </a:rPr>
              <a:t> desc limit 5; </a:t>
            </a:r>
          </a:p>
          <a:p>
            <a:pPr marL="0" indent="0">
              <a:buNone/>
            </a:pPr>
            <a:endParaRPr lang="en-US" b="1" dirty="0"/>
          </a:p>
          <a:p>
            <a:pPr marL="0" indent="0">
              <a:buNone/>
            </a:pPr>
            <a:r>
              <a:rPr lang="en-US" b="1" dirty="0">
                <a:highlight>
                  <a:srgbClr val="FFFF00"/>
                </a:highlight>
                <a:ea typeface="+mn-lt"/>
                <a:cs typeface="+mn-lt"/>
              </a:rPr>
              <a:t>Comments</a:t>
            </a:r>
            <a:r>
              <a:rPr lang="en-US" b="1" dirty="0">
                <a:ea typeface="+mn-lt"/>
                <a:cs typeface="+mn-lt"/>
              </a:rPr>
              <a:t> : Some Customers Always want Powerful Engines, even in second hand cars. So this stats is matter for us because if somebody wants a cars which have max power, so by this stats we tell them </a:t>
            </a:r>
            <a:r>
              <a:rPr lang="en-US" b="1" err="1">
                <a:ea typeface="+mn-lt"/>
                <a:cs typeface="+mn-lt"/>
              </a:rPr>
              <a:t>them</a:t>
            </a:r>
            <a:r>
              <a:rPr lang="en-US" b="1" dirty="0">
                <a:ea typeface="+mn-lt"/>
                <a:cs typeface="+mn-lt"/>
              </a:rPr>
              <a:t> some of cars. </a:t>
            </a:r>
            <a:endParaRPr lang="en-US" b="1" dirty="0"/>
          </a:p>
        </p:txBody>
      </p:sp>
      <p:sp>
        <p:nvSpPr>
          <p:cNvPr id="4" name="TextBox 3">
            <a:extLst>
              <a:ext uri="{FF2B5EF4-FFF2-40B4-BE49-F238E27FC236}">
                <a16:creationId xmlns:a16="http://schemas.microsoft.com/office/drawing/2014/main" id="{95E00D43-4051-D66F-0594-8DA213392D26}"/>
              </a:ext>
            </a:extLst>
          </p:cNvPr>
          <p:cNvSpPr txBox="1"/>
          <p:nvPr/>
        </p:nvSpPr>
        <p:spPr>
          <a:xfrm>
            <a:off x="626852" y="4724400"/>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chemeClr val="bg1"/>
                </a:solidFill>
                <a:highlight>
                  <a:srgbClr val="FF0000"/>
                </a:highlight>
              </a:rPr>
              <a:t>Output</a:t>
            </a:r>
            <a:endParaRPr lang="en-US" sz="2200" dirty="0">
              <a:solidFill>
                <a:schemeClr val="bg1"/>
              </a:solidFill>
              <a:highlight>
                <a:srgbClr val="FF0000"/>
              </a:highlight>
            </a:endParaRPr>
          </a:p>
        </p:txBody>
      </p:sp>
      <p:pic>
        <p:nvPicPr>
          <p:cNvPr id="5" name="Picture 4" descr="A screenshot of a computer&#10;&#10;Description automatically generated">
            <a:extLst>
              <a:ext uri="{FF2B5EF4-FFF2-40B4-BE49-F238E27FC236}">
                <a16:creationId xmlns:a16="http://schemas.microsoft.com/office/drawing/2014/main" id="{0E929A62-D26C-143D-1BA8-30544853F868}"/>
              </a:ext>
            </a:extLst>
          </p:cNvPr>
          <p:cNvPicPr>
            <a:picLocks noChangeAspect="1"/>
          </p:cNvPicPr>
          <p:nvPr/>
        </p:nvPicPr>
        <p:blipFill>
          <a:blip r:embed="rId2"/>
          <a:stretch>
            <a:fillRect/>
          </a:stretch>
        </p:blipFill>
        <p:spPr>
          <a:xfrm>
            <a:off x="2050212" y="4145860"/>
            <a:ext cx="4770407" cy="2520053"/>
          </a:xfrm>
          <a:prstGeom prst="rect">
            <a:avLst/>
          </a:prstGeom>
        </p:spPr>
      </p:pic>
      <p:pic>
        <p:nvPicPr>
          <p:cNvPr id="6" name="Picture 5" descr="A logo of a machine&#10;&#10;Description automatically generated">
            <a:extLst>
              <a:ext uri="{FF2B5EF4-FFF2-40B4-BE49-F238E27FC236}">
                <a16:creationId xmlns:a16="http://schemas.microsoft.com/office/drawing/2014/main" id="{74EC91C3-05F4-D6F7-E901-5C76DA0A3EDD}"/>
              </a:ext>
            </a:extLst>
          </p:cNvPr>
          <p:cNvPicPr>
            <a:picLocks noChangeAspect="1"/>
          </p:cNvPicPr>
          <p:nvPr/>
        </p:nvPicPr>
        <p:blipFill>
          <a:blip r:embed="rId3"/>
          <a:stretch>
            <a:fillRect/>
          </a:stretch>
        </p:blipFill>
        <p:spPr>
          <a:xfrm>
            <a:off x="9271958" y="77637"/>
            <a:ext cx="2475782" cy="2475782"/>
          </a:xfrm>
          <a:prstGeom prst="rect">
            <a:avLst/>
          </a:prstGeom>
        </p:spPr>
      </p:pic>
    </p:spTree>
    <p:extLst>
      <p:ext uri="{BB962C8B-B14F-4D97-AF65-F5344CB8AC3E}">
        <p14:creationId xmlns:p14="http://schemas.microsoft.com/office/powerpoint/2010/main" val="1500492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4009-388F-47C6-5080-BB2E2D4BF671}"/>
              </a:ext>
            </a:extLst>
          </p:cNvPr>
          <p:cNvSpPr>
            <a:spLocks noGrp="1"/>
          </p:cNvSpPr>
          <p:nvPr>
            <p:ph type="title"/>
          </p:nvPr>
        </p:nvSpPr>
        <p:spPr>
          <a:xfrm>
            <a:off x="677334" y="350808"/>
            <a:ext cx="8596668" cy="1320800"/>
          </a:xfrm>
        </p:spPr>
        <p:txBody>
          <a:bodyPr>
            <a:normAutofit/>
          </a:bodyPr>
          <a:lstStyle/>
          <a:p>
            <a:r>
              <a:rPr lang="en-US" sz="4400" b="1" dirty="0">
                <a:solidFill>
                  <a:schemeClr val="accent2">
                    <a:lumMod val="75000"/>
                  </a:schemeClr>
                </a:solidFill>
              </a:rPr>
              <a:t>Summary</a:t>
            </a:r>
          </a:p>
        </p:txBody>
      </p:sp>
      <p:sp>
        <p:nvSpPr>
          <p:cNvPr id="3" name="Content Placeholder 2">
            <a:extLst>
              <a:ext uri="{FF2B5EF4-FFF2-40B4-BE49-F238E27FC236}">
                <a16:creationId xmlns:a16="http://schemas.microsoft.com/office/drawing/2014/main" id="{EB6533B5-E168-4978-D8F7-A6E3F4058259}"/>
              </a:ext>
            </a:extLst>
          </p:cNvPr>
          <p:cNvSpPr>
            <a:spLocks noGrp="1"/>
          </p:cNvSpPr>
          <p:nvPr>
            <p:ph idx="1"/>
          </p:nvPr>
        </p:nvSpPr>
        <p:spPr>
          <a:xfrm>
            <a:off x="677334" y="1484853"/>
            <a:ext cx="8596668" cy="3880773"/>
          </a:xfrm>
        </p:spPr>
        <p:txBody>
          <a:bodyPr vert="horz" lIns="91440" tIns="45720" rIns="91440" bIns="45720" rtlCol="0" anchor="t">
            <a:normAutofit/>
          </a:bodyPr>
          <a:lstStyle/>
          <a:p>
            <a:r>
              <a:rPr lang="en-US" sz="3600" b="1" dirty="0"/>
              <a:t>Get More Results</a:t>
            </a:r>
          </a:p>
          <a:p>
            <a:r>
              <a:rPr lang="en-US" sz="3600" b="1" dirty="0"/>
              <a:t>Future Projection</a:t>
            </a:r>
          </a:p>
          <a:p>
            <a:r>
              <a:rPr lang="en-US" sz="3600" b="1" dirty="0"/>
              <a:t>Improvement</a:t>
            </a:r>
          </a:p>
          <a:p>
            <a:r>
              <a:rPr lang="en-US" sz="3600" b="1" dirty="0"/>
              <a:t>Focus on Key Points</a:t>
            </a:r>
          </a:p>
        </p:txBody>
      </p:sp>
      <p:pic>
        <p:nvPicPr>
          <p:cNvPr id="4" name="Picture 3" descr="A graph with a red arrow pointing up&#10;&#10;Description automatically generated">
            <a:extLst>
              <a:ext uri="{FF2B5EF4-FFF2-40B4-BE49-F238E27FC236}">
                <a16:creationId xmlns:a16="http://schemas.microsoft.com/office/drawing/2014/main" id="{37C3B848-C857-01AD-28DD-B81D2B3B65F4}"/>
              </a:ext>
            </a:extLst>
          </p:cNvPr>
          <p:cNvPicPr>
            <a:picLocks noChangeAspect="1"/>
          </p:cNvPicPr>
          <p:nvPr/>
        </p:nvPicPr>
        <p:blipFill>
          <a:blip r:embed="rId2"/>
          <a:stretch>
            <a:fillRect/>
          </a:stretch>
        </p:blipFill>
        <p:spPr>
          <a:xfrm>
            <a:off x="2198029" y="2612725"/>
            <a:ext cx="5553075" cy="4076700"/>
          </a:xfrm>
          <a:prstGeom prst="rect">
            <a:avLst/>
          </a:prstGeom>
        </p:spPr>
      </p:pic>
    </p:spTree>
    <p:extLst>
      <p:ext uri="{BB962C8B-B14F-4D97-AF65-F5344CB8AC3E}">
        <p14:creationId xmlns:p14="http://schemas.microsoft.com/office/powerpoint/2010/main" val="270456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F47F-36D8-A6D0-2538-DDAFFC7C17DD}"/>
              </a:ext>
            </a:extLst>
          </p:cNvPr>
          <p:cNvSpPr>
            <a:spLocks noGrp="1"/>
          </p:cNvSpPr>
          <p:nvPr>
            <p:ph type="title"/>
          </p:nvPr>
        </p:nvSpPr>
        <p:spPr>
          <a:xfrm>
            <a:off x="361032" y="710242"/>
            <a:ext cx="8596668" cy="1320800"/>
          </a:xfrm>
        </p:spPr>
        <p:txBody>
          <a:bodyPr/>
          <a:lstStyle/>
          <a:p>
            <a:r>
              <a:rPr lang="en-US" b="1" dirty="0">
                <a:solidFill>
                  <a:schemeClr val="accent2">
                    <a:lumMod val="75000"/>
                  </a:schemeClr>
                </a:solidFill>
              </a:rPr>
              <a:t>About Cars24</a:t>
            </a:r>
          </a:p>
        </p:txBody>
      </p:sp>
      <p:pic>
        <p:nvPicPr>
          <p:cNvPr id="4" name="Content Placeholder 3" descr="A group of cars parked in a parking lot&#10;&#10;Description automatically generated">
            <a:extLst>
              <a:ext uri="{FF2B5EF4-FFF2-40B4-BE49-F238E27FC236}">
                <a16:creationId xmlns:a16="http://schemas.microsoft.com/office/drawing/2014/main" id="{5EF614F2-D86F-B7C4-E3C1-C26CC2A33772}"/>
              </a:ext>
            </a:extLst>
          </p:cNvPr>
          <p:cNvPicPr>
            <a:picLocks noGrp="1" noChangeAspect="1"/>
          </p:cNvPicPr>
          <p:nvPr>
            <p:ph idx="1"/>
          </p:nvPr>
        </p:nvPicPr>
        <p:blipFill>
          <a:blip r:embed="rId2"/>
          <a:stretch>
            <a:fillRect/>
          </a:stretch>
        </p:blipFill>
        <p:spPr>
          <a:xfrm>
            <a:off x="508769" y="2920596"/>
            <a:ext cx="5483232" cy="4114800"/>
          </a:xfrm>
        </p:spPr>
      </p:pic>
      <p:sp>
        <p:nvSpPr>
          <p:cNvPr id="5" name="TextBox 4">
            <a:extLst>
              <a:ext uri="{FF2B5EF4-FFF2-40B4-BE49-F238E27FC236}">
                <a16:creationId xmlns:a16="http://schemas.microsoft.com/office/drawing/2014/main" id="{EC4F2122-D083-BA00-A6AD-8223FE4ABBA2}"/>
              </a:ext>
            </a:extLst>
          </p:cNvPr>
          <p:cNvSpPr txBox="1"/>
          <p:nvPr/>
        </p:nvSpPr>
        <p:spPr>
          <a:xfrm>
            <a:off x="310551" y="1575759"/>
            <a:ext cx="7329577"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ea typeface="+mn-lt"/>
                <a:cs typeface="+mn-lt"/>
              </a:rPr>
              <a:t>CARS24 is a leading AutoTech company streamlining and revolutionizing the sale, purchase, and financing of pre-owned cars in India. It Purchases and sells used cars. It is a service based company but in some regions it does operations as well.</a:t>
            </a:r>
            <a:endParaRPr lang="en-US" sz="2200"/>
          </a:p>
        </p:txBody>
      </p:sp>
      <p:pic>
        <p:nvPicPr>
          <p:cNvPr id="3" name="Picture 2" descr="A logo of a car&#10;&#10;Description automatically generated">
            <a:extLst>
              <a:ext uri="{FF2B5EF4-FFF2-40B4-BE49-F238E27FC236}">
                <a16:creationId xmlns:a16="http://schemas.microsoft.com/office/drawing/2014/main" id="{AD84EED6-D563-E8D2-C580-415B61B513D7}"/>
              </a:ext>
            </a:extLst>
          </p:cNvPr>
          <p:cNvPicPr>
            <a:picLocks noChangeAspect="1"/>
          </p:cNvPicPr>
          <p:nvPr/>
        </p:nvPicPr>
        <p:blipFill>
          <a:blip r:embed="rId3"/>
          <a:stretch>
            <a:fillRect/>
          </a:stretch>
        </p:blipFill>
        <p:spPr>
          <a:xfrm>
            <a:off x="6338977" y="3671978"/>
            <a:ext cx="2590800" cy="2590800"/>
          </a:xfrm>
          <a:prstGeom prst="rect">
            <a:avLst/>
          </a:prstGeom>
        </p:spPr>
      </p:pic>
    </p:spTree>
    <p:extLst>
      <p:ext uri="{BB962C8B-B14F-4D97-AF65-F5344CB8AC3E}">
        <p14:creationId xmlns:p14="http://schemas.microsoft.com/office/powerpoint/2010/main" val="3880880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4CD027E-B26C-9BD3-2C1C-09FB31272622}"/>
              </a:ext>
            </a:extLst>
          </p:cNvPr>
          <p:cNvSpPr>
            <a:spLocks noGrp="1"/>
          </p:cNvSpPr>
          <p:nvPr>
            <p:ph type="title"/>
          </p:nvPr>
        </p:nvSpPr>
        <p:spPr>
          <a:xfrm>
            <a:off x="657844" y="2728827"/>
            <a:ext cx="3367359" cy="1400347"/>
          </a:xfrm>
        </p:spPr>
        <p:txBody>
          <a:bodyPr anchor="ctr">
            <a:normAutofit/>
          </a:bodyPr>
          <a:lstStyle/>
          <a:p>
            <a:r>
              <a:rPr lang="en-US" b="1" dirty="0">
                <a:solidFill>
                  <a:schemeClr val="accent2">
                    <a:lumMod val="75000"/>
                  </a:schemeClr>
                </a:solidFill>
              </a:rPr>
              <a:t>THANK YOU</a:t>
            </a:r>
          </a:p>
        </p:txBody>
      </p:sp>
      <p:sp>
        <p:nvSpPr>
          <p:cNvPr id="3" name="Content Placeholder 2">
            <a:extLst>
              <a:ext uri="{FF2B5EF4-FFF2-40B4-BE49-F238E27FC236}">
                <a16:creationId xmlns:a16="http://schemas.microsoft.com/office/drawing/2014/main" id="{CD4B11CF-2901-BA9F-445C-BCE18FD58D16}"/>
              </a:ext>
            </a:extLst>
          </p:cNvPr>
          <p:cNvSpPr>
            <a:spLocks noGrp="1"/>
          </p:cNvSpPr>
          <p:nvPr>
            <p:ph idx="1"/>
          </p:nvPr>
        </p:nvSpPr>
        <p:spPr>
          <a:xfrm>
            <a:off x="4826823" y="543469"/>
            <a:ext cx="4619706" cy="5900459"/>
          </a:xfrm>
        </p:spPr>
        <p:txBody>
          <a:bodyPr vert="horz" lIns="91440" tIns="45720" rIns="91440" bIns="45720" rtlCol="0" anchor="ctr">
            <a:noAutofit/>
          </a:bodyPr>
          <a:lstStyle/>
          <a:p>
            <a:r>
              <a:rPr lang="en-US" sz="2200" b="1" dirty="0">
                <a:highlight>
                  <a:srgbClr val="FFFF00"/>
                </a:highlight>
                <a:ea typeface="+mn-lt"/>
                <a:cs typeface="+mn-lt"/>
              </a:rPr>
              <a:t>Myself</a:t>
            </a:r>
            <a:r>
              <a:rPr lang="en-US" sz="2200" b="1" dirty="0">
                <a:ea typeface="+mn-lt"/>
                <a:cs typeface="+mn-lt"/>
              </a:rPr>
              <a:t> : Name : Kamal Kumar</a:t>
            </a:r>
            <a:endParaRPr lang="en-US" sz="2200" b="1" dirty="0"/>
          </a:p>
          <a:p>
            <a:pPr marL="0" indent="0">
              <a:buNone/>
            </a:pPr>
            <a:r>
              <a:rPr lang="en-US" sz="2200" b="1" dirty="0">
                <a:ea typeface="+mn-lt"/>
                <a:cs typeface="+mn-lt"/>
              </a:rPr>
              <a:t>                  Batch : Capds_053</a:t>
            </a:r>
            <a:endParaRPr lang="en-US" sz="2200" b="1"/>
          </a:p>
          <a:p>
            <a:pPr marL="0" indent="0">
              <a:buNone/>
            </a:pPr>
            <a:r>
              <a:rPr lang="en-US" sz="2200" b="1" dirty="0">
                <a:ea typeface="+mn-lt"/>
                <a:cs typeface="+mn-lt"/>
              </a:rPr>
              <a:t>                  Contact : 8725920612</a:t>
            </a:r>
            <a:endParaRPr lang="en-US" sz="2200" b="1"/>
          </a:p>
          <a:p>
            <a:r>
              <a:rPr lang="en-US" sz="2200" b="1" dirty="0">
                <a:highlight>
                  <a:srgbClr val="FFFF00"/>
                </a:highlight>
                <a:ea typeface="+mn-lt"/>
                <a:cs typeface="+mn-lt"/>
              </a:rPr>
              <a:t>Thank You</a:t>
            </a:r>
            <a:r>
              <a:rPr lang="en-US" sz="2200" b="1" dirty="0">
                <a:ea typeface="+mn-lt"/>
                <a:cs typeface="+mn-lt"/>
              </a:rPr>
              <a:t> : I am Deeply Grateful to You for Providing This Project, It Helps Me a lot to understand about the Business. It is Common that </a:t>
            </a:r>
            <a:r>
              <a:rPr lang="en-US" sz="2200" b="1" dirty="0" err="1">
                <a:ea typeface="+mn-lt"/>
                <a:cs typeface="+mn-lt"/>
              </a:rPr>
              <a:t>i</a:t>
            </a:r>
            <a:r>
              <a:rPr lang="en-US" sz="2200" b="1" dirty="0">
                <a:ea typeface="+mn-lt"/>
                <a:cs typeface="+mn-lt"/>
              </a:rPr>
              <a:t> Must have made mistakes in this Project. But I do My best and </a:t>
            </a:r>
            <a:r>
              <a:rPr lang="en-US" sz="2200" b="1" dirty="0" err="1">
                <a:ea typeface="+mn-lt"/>
                <a:cs typeface="+mn-lt"/>
              </a:rPr>
              <a:t>i</a:t>
            </a:r>
            <a:r>
              <a:rPr lang="en-US" sz="2200" b="1" dirty="0">
                <a:ea typeface="+mn-lt"/>
                <a:cs typeface="+mn-lt"/>
              </a:rPr>
              <a:t> will</a:t>
            </a:r>
            <a:endParaRPr lang="en-US" sz="2200" b="1"/>
          </a:p>
          <a:p>
            <a:r>
              <a:rPr lang="en-US" sz="2200" b="1" dirty="0">
                <a:highlight>
                  <a:srgbClr val="FFFF00"/>
                </a:highlight>
                <a:ea typeface="+mn-lt"/>
                <a:cs typeface="+mn-lt"/>
              </a:rPr>
              <a:t>Q&amp;A</a:t>
            </a:r>
            <a:r>
              <a:rPr lang="en-US" sz="2200" b="1" dirty="0">
                <a:ea typeface="+mn-lt"/>
                <a:cs typeface="+mn-lt"/>
              </a:rPr>
              <a:t> : If You Have Any Questions, You Can Directly Contact me. My Contact Information is Write Above</a:t>
            </a:r>
            <a:endParaRPr lang="en-US" sz="2200" b="1" dirty="0"/>
          </a:p>
        </p:txBody>
      </p:sp>
    </p:spTree>
    <p:extLst>
      <p:ext uri="{BB962C8B-B14F-4D97-AF65-F5344CB8AC3E}">
        <p14:creationId xmlns:p14="http://schemas.microsoft.com/office/powerpoint/2010/main" val="325313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587D-9A25-824C-7C5B-26F4A2676FE2}"/>
              </a:ext>
            </a:extLst>
          </p:cNvPr>
          <p:cNvSpPr>
            <a:spLocks noGrp="1"/>
          </p:cNvSpPr>
          <p:nvPr>
            <p:ph type="title"/>
          </p:nvPr>
        </p:nvSpPr>
        <p:spPr>
          <a:xfrm>
            <a:off x="677334" y="393940"/>
            <a:ext cx="8596668" cy="1320800"/>
          </a:xfrm>
        </p:spPr>
        <p:txBody>
          <a:bodyPr/>
          <a:lstStyle/>
          <a:p>
            <a:r>
              <a:rPr lang="en-US" b="1" dirty="0">
                <a:solidFill>
                  <a:schemeClr val="accent2">
                    <a:lumMod val="75000"/>
                  </a:schemeClr>
                </a:solidFill>
              </a:rPr>
              <a:t>Read All The Data</a:t>
            </a:r>
          </a:p>
        </p:txBody>
      </p:sp>
      <p:sp>
        <p:nvSpPr>
          <p:cNvPr id="3" name="Content Placeholder 2">
            <a:extLst>
              <a:ext uri="{FF2B5EF4-FFF2-40B4-BE49-F238E27FC236}">
                <a16:creationId xmlns:a16="http://schemas.microsoft.com/office/drawing/2014/main" id="{1F3E9335-4745-A1D7-6E97-21E0EAEDA976}"/>
              </a:ext>
            </a:extLst>
          </p:cNvPr>
          <p:cNvSpPr>
            <a:spLocks noGrp="1"/>
          </p:cNvSpPr>
          <p:nvPr>
            <p:ph idx="1"/>
          </p:nvPr>
        </p:nvSpPr>
        <p:spPr>
          <a:xfrm>
            <a:off x="677334" y="2160589"/>
            <a:ext cx="4427235" cy="1005302"/>
          </a:xfrm>
        </p:spPr>
        <p:txBody>
          <a:bodyPr vert="horz" lIns="91440" tIns="45720" rIns="91440" bIns="45720" rtlCol="0" anchor="t">
            <a:normAutofit/>
          </a:bodyPr>
          <a:lstStyle/>
          <a:p>
            <a:r>
              <a:rPr lang="en-US" sz="2200" dirty="0">
                <a:solidFill>
                  <a:schemeClr val="tx1"/>
                </a:solidFill>
                <a:highlight>
                  <a:srgbClr val="FFFF00"/>
                </a:highlight>
                <a:ea typeface="+mn-lt"/>
                <a:cs typeface="+mn-lt"/>
              </a:rPr>
              <a:t>Querry</a:t>
            </a:r>
            <a:r>
              <a:rPr lang="en-US" sz="2200" dirty="0">
                <a:ea typeface="+mn-lt"/>
                <a:cs typeface="+mn-lt"/>
              </a:rPr>
              <a:t> : select * from cars24;</a:t>
            </a:r>
          </a:p>
          <a:p>
            <a:endParaRPr lang="en-US" dirty="0"/>
          </a:p>
          <a:p>
            <a:endParaRPr lang="en-US" dirty="0"/>
          </a:p>
        </p:txBody>
      </p:sp>
      <p:pic>
        <p:nvPicPr>
          <p:cNvPr id="4" name="Picture 3" descr="A screenshot of a computer&#10;&#10;Description automatically generated">
            <a:extLst>
              <a:ext uri="{FF2B5EF4-FFF2-40B4-BE49-F238E27FC236}">
                <a16:creationId xmlns:a16="http://schemas.microsoft.com/office/drawing/2014/main" id="{5282D870-2583-60BA-CA2B-88BCBD41F53B}"/>
              </a:ext>
            </a:extLst>
          </p:cNvPr>
          <p:cNvPicPr>
            <a:picLocks noChangeAspect="1"/>
          </p:cNvPicPr>
          <p:nvPr/>
        </p:nvPicPr>
        <p:blipFill>
          <a:blip r:embed="rId2"/>
          <a:stretch>
            <a:fillRect/>
          </a:stretch>
        </p:blipFill>
        <p:spPr>
          <a:xfrm>
            <a:off x="905775" y="3611511"/>
            <a:ext cx="6714226" cy="2136636"/>
          </a:xfrm>
          <a:prstGeom prst="rect">
            <a:avLst/>
          </a:prstGeom>
        </p:spPr>
      </p:pic>
      <p:sp>
        <p:nvSpPr>
          <p:cNvPr id="6" name="Content Placeholder 2">
            <a:extLst>
              <a:ext uri="{FF2B5EF4-FFF2-40B4-BE49-F238E27FC236}">
                <a16:creationId xmlns:a16="http://schemas.microsoft.com/office/drawing/2014/main" id="{DE669F90-3088-43E2-D8B4-4FB9AE05ED88}"/>
              </a:ext>
            </a:extLst>
          </p:cNvPr>
          <p:cNvSpPr txBox="1">
            <a:spLocks/>
          </p:cNvSpPr>
          <p:nvPr/>
        </p:nvSpPr>
        <p:spPr>
          <a:xfrm>
            <a:off x="671584" y="2931214"/>
            <a:ext cx="4427235" cy="100530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200" dirty="0">
                <a:solidFill>
                  <a:schemeClr val="bg1"/>
                </a:solidFill>
                <a:highlight>
                  <a:srgbClr val="FF0000"/>
                </a:highlight>
                <a:ea typeface="+mn-lt"/>
                <a:cs typeface="+mn-lt"/>
              </a:rPr>
              <a:t>Output</a:t>
            </a:r>
            <a:endParaRPr lang="en-US" dirty="0">
              <a:solidFill>
                <a:schemeClr val="bg1"/>
              </a:solidFill>
              <a:highlight>
                <a:srgbClr val="FF0000"/>
              </a:highlight>
            </a:endParaRPr>
          </a:p>
        </p:txBody>
      </p:sp>
      <p:pic>
        <p:nvPicPr>
          <p:cNvPr id="7" name="Picture 6" descr="A white circle with a black background and a red book&#10;&#10;Description automatically generated">
            <a:extLst>
              <a:ext uri="{FF2B5EF4-FFF2-40B4-BE49-F238E27FC236}">
                <a16:creationId xmlns:a16="http://schemas.microsoft.com/office/drawing/2014/main" id="{02D220BE-2738-FF53-4907-D788FB4265C7}"/>
              </a:ext>
            </a:extLst>
          </p:cNvPr>
          <p:cNvPicPr>
            <a:picLocks noChangeAspect="1"/>
          </p:cNvPicPr>
          <p:nvPr/>
        </p:nvPicPr>
        <p:blipFill>
          <a:blip r:embed="rId3"/>
          <a:stretch>
            <a:fillRect/>
          </a:stretch>
        </p:blipFill>
        <p:spPr>
          <a:xfrm>
            <a:off x="9099430" y="5751"/>
            <a:ext cx="1986951" cy="1986951"/>
          </a:xfrm>
          <a:prstGeom prst="rect">
            <a:avLst/>
          </a:prstGeom>
        </p:spPr>
      </p:pic>
    </p:spTree>
    <p:extLst>
      <p:ext uri="{BB962C8B-B14F-4D97-AF65-F5344CB8AC3E}">
        <p14:creationId xmlns:p14="http://schemas.microsoft.com/office/powerpoint/2010/main" val="2350269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8801-7F48-8838-2398-259BCEF1FA45}"/>
              </a:ext>
            </a:extLst>
          </p:cNvPr>
          <p:cNvSpPr>
            <a:spLocks noGrp="1"/>
          </p:cNvSpPr>
          <p:nvPr>
            <p:ph type="title"/>
          </p:nvPr>
        </p:nvSpPr>
        <p:spPr>
          <a:xfrm>
            <a:off x="677334" y="322053"/>
            <a:ext cx="8596668" cy="1320800"/>
          </a:xfrm>
        </p:spPr>
        <p:txBody>
          <a:bodyPr/>
          <a:lstStyle/>
          <a:p>
            <a:r>
              <a:rPr lang="en-US" b="1" dirty="0">
                <a:solidFill>
                  <a:schemeClr val="accent2">
                    <a:lumMod val="75000"/>
                  </a:schemeClr>
                </a:solidFill>
              </a:rPr>
              <a:t> Count The Numbers of Entries</a:t>
            </a:r>
          </a:p>
        </p:txBody>
      </p:sp>
      <p:sp>
        <p:nvSpPr>
          <p:cNvPr id="3" name="Content Placeholder 2">
            <a:extLst>
              <a:ext uri="{FF2B5EF4-FFF2-40B4-BE49-F238E27FC236}">
                <a16:creationId xmlns:a16="http://schemas.microsoft.com/office/drawing/2014/main" id="{836BC310-CDD8-D52F-86CD-7A5B0DE64EB0}"/>
              </a:ext>
            </a:extLst>
          </p:cNvPr>
          <p:cNvSpPr>
            <a:spLocks noGrp="1"/>
          </p:cNvSpPr>
          <p:nvPr>
            <p:ph idx="1"/>
          </p:nvPr>
        </p:nvSpPr>
        <p:spPr>
          <a:xfrm>
            <a:off x="677334" y="1643005"/>
            <a:ext cx="8596668" cy="1709791"/>
          </a:xfrm>
        </p:spPr>
        <p:txBody>
          <a:bodyPr vert="horz" lIns="91440" tIns="45720" rIns="91440" bIns="45720" rtlCol="0" anchor="t">
            <a:normAutofit/>
          </a:bodyPr>
          <a:lstStyle/>
          <a:p>
            <a:r>
              <a:rPr lang="en-US" sz="2200" b="1" dirty="0">
                <a:highlight>
                  <a:srgbClr val="FFFF00"/>
                </a:highlight>
                <a:ea typeface="+mn-lt"/>
                <a:cs typeface="+mn-lt"/>
              </a:rPr>
              <a:t>Querry</a:t>
            </a:r>
            <a:r>
              <a:rPr lang="en-US" sz="2200" b="1" dirty="0">
                <a:ea typeface="+mn-lt"/>
                <a:cs typeface="+mn-lt"/>
              </a:rPr>
              <a:t> : select count(*) from cars24; </a:t>
            </a:r>
          </a:p>
          <a:p>
            <a:r>
              <a:rPr lang="en-US" sz="2200" b="1" dirty="0">
                <a:highlight>
                  <a:srgbClr val="FFFF00"/>
                </a:highlight>
                <a:ea typeface="+mn-lt"/>
                <a:cs typeface="+mn-lt"/>
              </a:rPr>
              <a:t>Comments </a:t>
            </a:r>
            <a:r>
              <a:rPr lang="en-US" sz="2200" b="1" dirty="0">
                <a:ea typeface="+mn-lt"/>
                <a:cs typeface="+mn-lt"/>
              </a:rPr>
              <a:t>: </a:t>
            </a:r>
            <a:r>
              <a:rPr lang="en-US" sz="2200" dirty="0">
                <a:ea typeface="+mn-lt"/>
                <a:cs typeface="+mn-lt"/>
              </a:rPr>
              <a:t>In the dataset we have 8128 entries. So we can say that we have 8128 units of cars in the given dataset.</a:t>
            </a:r>
          </a:p>
        </p:txBody>
      </p:sp>
      <p:sp>
        <p:nvSpPr>
          <p:cNvPr id="6" name="Content Placeholder 2">
            <a:extLst>
              <a:ext uri="{FF2B5EF4-FFF2-40B4-BE49-F238E27FC236}">
                <a16:creationId xmlns:a16="http://schemas.microsoft.com/office/drawing/2014/main" id="{924817A4-7990-FAF2-0026-CE00F8A66051}"/>
              </a:ext>
            </a:extLst>
          </p:cNvPr>
          <p:cNvSpPr txBox="1">
            <a:spLocks/>
          </p:cNvSpPr>
          <p:nvPr/>
        </p:nvSpPr>
        <p:spPr>
          <a:xfrm>
            <a:off x="671583" y="3563820"/>
            <a:ext cx="8596668" cy="919038"/>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200" b="1" dirty="0">
                <a:solidFill>
                  <a:schemeClr val="bg1"/>
                </a:solidFill>
                <a:highlight>
                  <a:srgbClr val="FF0000"/>
                </a:highlight>
                <a:ea typeface="+mn-lt"/>
                <a:cs typeface="+mn-lt"/>
              </a:rPr>
              <a:t>Output</a:t>
            </a:r>
          </a:p>
        </p:txBody>
      </p:sp>
      <p:pic>
        <p:nvPicPr>
          <p:cNvPr id="8" name="Picture 7" descr="A screenshot of a computer&#10;&#10;Description automatically generated">
            <a:extLst>
              <a:ext uri="{FF2B5EF4-FFF2-40B4-BE49-F238E27FC236}">
                <a16:creationId xmlns:a16="http://schemas.microsoft.com/office/drawing/2014/main" id="{9FF84248-7719-4CD1-3375-E46DFA04E479}"/>
              </a:ext>
            </a:extLst>
          </p:cNvPr>
          <p:cNvPicPr>
            <a:picLocks noChangeAspect="1"/>
          </p:cNvPicPr>
          <p:nvPr/>
        </p:nvPicPr>
        <p:blipFill>
          <a:blip r:embed="rId2"/>
          <a:stretch>
            <a:fillRect/>
          </a:stretch>
        </p:blipFill>
        <p:spPr>
          <a:xfrm>
            <a:off x="675736" y="4101037"/>
            <a:ext cx="9834113" cy="2480303"/>
          </a:xfrm>
          <a:prstGeom prst="rect">
            <a:avLst/>
          </a:prstGeom>
        </p:spPr>
      </p:pic>
      <p:pic>
        <p:nvPicPr>
          <p:cNvPr id="9" name="Picture 8" descr="A hand with three fingers and three bubbles&#10;&#10;Description automatically generated">
            <a:extLst>
              <a:ext uri="{FF2B5EF4-FFF2-40B4-BE49-F238E27FC236}">
                <a16:creationId xmlns:a16="http://schemas.microsoft.com/office/drawing/2014/main" id="{444D844B-A5E0-A774-C6D6-5DF8C5597250}"/>
              </a:ext>
            </a:extLst>
          </p:cNvPr>
          <p:cNvPicPr>
            <a:picLocks noChangeAspect="1"/>
          </p:cNvPicPr>
          <p:nvPr/>
        </p:nvPicPr>
        <p:blipFill>
          <a:blip r:embed="rId3"/>
          <a:stretch>
            <a:fillRect/>
          </a:stretch>
        </p:blipFill>
        <p:spPr>
          <a:xfrm>
            <a:off x="9214449" y="278921"/>
            <a:ext cx="2130725" cy="2130725"/>
          </a:xfrm>
          <a:prstGeom prst="rect">
            <a:avLst/>
          </a:prstGeom>
        </p:spPr>
      </p:pic>
    </p:spTree>
    <p:extLst>
      <p:ext uri="{BB962C8B-B14F-4D97-AF65-F5344CB8AC3E}">
        <p14:creationId xmlns:p14="http://schemas.microsoft.com/office/powerpoint/2010/main" val="1937852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8801-7F48-8838-2398-259BCEF1FA45}"/>
              </a:ext>
            </a:extLst>
          </p:cNvPr>
          <p:cNvSpPr>
            <a:spLocks noGrp="1"/>
          </p:cNvSpPr>
          <p:nvPr>
            <p:ph type="title"/>
          </p:nvPr>
        </p:nvSpPr>
        <p:spPr>
          <a:xfrm>
            <a:off x="677334" y="322053"/>
            <a:ext cx="8596668" cy="1320800"/>
          </a:xfrm>
        </p:spPr>
        <p:txBody>
          <a:bodyPr/>
          <a:lstStyle/>
          <a:p>
            <a:r>
              <a:rPr lang="en-US" b="1" dirty="0">
                <a:solidFill>
                  <a:schemeClr val="accent2">
                    <a:lumMod val="75000"/>
                  </a:schemeClr>
                </a:solidFill>
                <a:ea typeface="+mj-lt"/>
                <a:cs typeface="+mj-lt"/>
              </a:rPr>
              <a:t>Most Selling Car</a:t>
            </a:r>
            <a:endParaRPr lang="en-US" b="1" dirty="0">
              <a:solidFill>
                <a:schemeClr val="accent2">
                  <a:lumMod val="75000"/>
                </a:schemeClr>
              </a:solidFill>
            </a:endParaRPr>
          </a:p>
        </p:txBody>
      </p:sp>
      <p:sp>
        <p:nvSpPr>
          <p:cNvPr id="3" name="Content Placeholder 2">
            <a:extLst>
              <a:ext uri="{FF2B5EF4-FFF2-40B4-BE49-F238E27FC236}">
                <a16:creationId xmlns:a16="http://schemas.microsoft.com/office/drawing/2014/main" id="{836BC310-CDD8-D52F-86CD-7A5B0DE64EB0}"/>
              </a:ext>
            </a:extLst>
          </p:cNvPr>
          <p:cNvSpPr>
            <a:spLocks noGrp="1"/>
          </p:cNvSpPr>
          <p:nvPr>
            <p:ph idx="1"/>
          </p:nvPr>
        </p:nvSpPr>
        <p:spPr>
          <a:xfrm>
            <a:off x="677334" y="1240439"/>
            <a:ext cx="8596668" cy="2859978"/>
          </a:xfrm>
        </p:spPr>
        <p:txBody>
          <a:bodyPr vert="horz" lIns="91440" tIns="45720" rIns="91440" bIns="45720" rtlCol="0" anchor="t">
            <a:normAutofit fontScale="92500" lnSpcReduction="10000"/>
          </a:bodyPr>
          <a:lstStyle/>
          <a:p>
            <a:r>
              <a:rPr lang="en-US" sz="2000" b="1" dirty="0">
                <a:highlight>
                  <a:srgbClr val="FFFF00"/>
                </a:highlight>
                <a:ea typeface="+mn-lt"/>
                <a:cs typeface="+mn-lt"/>
              </a:rPr>
              <a:t>Querry</a:t>
            </a:r>
            <a:r>
              <a:rPr lang="en-US" sz="2000" b="1" dirty="0">
                <a:ea typeface="+mn-lt"/>
                <a:cs typeface="+mn-lt"/>
              </a:rPr>
              <a:t> : select name, count(*) as total from cars24 </a:t>
            </a:r>
          </a:p>
          <a:p>
            <a:pPr marL="0" indent="0">
              <a:buNone/>
            </a:pPr>
            <a:r>
              <a:rPr lang="en-US" sz="2000" b="1" dirty="0">
                <a:ea typeface="+mn-lt"/>
                <a:cs typeface="+mn-lt"/>
              </a:rPr>
              <a:t>group by name </a:t>
            </a:r>
          </a:p>
          <a:p>
            <a:pPr marL="0" indent="0">
              <a:buNone/>
            </a:pPr>
            <a:r>
              <a:rPr lang="en-US" sz="2000" b="1" dirty="0">
                <a:ea typeface="+mn-lt"/>
                <a:cs typeface="+mn-lt"/>
              </a:rPr>
              <a:t>order by total desc </a:t>
            </a:r>
          </a:p>
          <a:p>
            <a:pPr marL="0" indent="0">
              <a:buNone/>
            </a:pPr>
            <a:r>
              <a:rPr lang="en-US" sz="2000" b="1" dirty="0">
                <a:ea typeface="+mn-lt"/>
                <a:cs typeface="+mn-lt"/>
              </a:rPr>
              <a:t>Limit 1; </a:t>
            </a:r>
            <a:endParaRPr lang="en-US" sz="2000" b="1" dirty="0"/>
          </a:p>
          <a:p>
            <a:r>
              <a:rPr lang="en-US" sz="2000" b="1" dirty="0">
                <a:highlight>
                  <a:srgbClr val="FFFF00"/>
                </a:highlight>
                <a:ea typeface="+mn-lt"/>
                <a:cs typeface="+mn-lt"/>
              </a:rPr>
              <a:t>Comment</a:t>
            </a:r>
            <a:r>
              <a:rPr lang="en-US" sz="2000" b="1" dirty="0">
                <a:ea typeface="+mn-lt"/>
                <a:cs typeface="+mn-lt"/>
              </a:rPr>
              <a:t> : Throughout The Years, The Most Selling Car is “</a:t>
            </a:r>
            <a:r>
              <a:rPr lang="en-US" sz="2000" b="1" dirty="0">
                <a:solidFill>
                  <a:schemeClr val="accent4"/>
                </a:solidFill>
                <a:ea typeface="+mn-lt"/>
                <a:cs typeface="+mn-lt"/>
              </a:rPr>
              <a:t>Maruti Swift Dzire </a:t>
            </a:r>
            <a:r>
              <a:rPr lang="en-US" sz="2000" b="1" err="1">
                <a:solidFill>
                  <a:schemeClr val="accent4"/>
                </a:solidFill>
                <a:ea typeface="+mn-lt"/>
                <a:cs typeface="+mn-lt"/>
              </a:rPr>
              <a:t>VDi</a:t>
            </a:r>
            <a:r>
              <a:rPr lang="en-US" sz="2000" b="1" dirty="0">
                <a:ea typeface="+mn-lt"/>
                <a:cs typeface="+mn-lt"/>
              </a:rPr>
              <a:t>” and 162 units sold of this Car. But That Model of Car Consider all Fuel Types like Petrol, Diesels &amp; CNG. But We also want to know that which Car is Most sold by Fuel Type </a:t>
            </a:r>
          </a:p>
        </p:txBody>
      </p:sp>
      <p:sp>
        <p:nvSpPr>
          <p:cNvPr id="6" name="Content Placeholder 2">
            <a:extLst>
              <a:ext uri="{FF2B5EF4-FFF2-40B4-BE49-F238E27FC236}">
                <a16:creationId xmlns:a16="http://schemas.microsoft.com/office/drawing/2014/main" id="{924817A4-7990-FAF2-0026-CE00F8A66051}"/>
              </a:ext>
            </a:extLst>
          </p:cNvPr>
          <p:cNvSpPr txBox="1">
            <a:spLocks/>
          </p:cNvSpPr>
          <p:nvPr/>
        </p:nvSpPr>
        <p:spPr>
          <a:xfrm>
            <a:off x="671583" y="4757140"/>
            <a:ext cx="8596668" cy="919038"/>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200" b="1" dirty="0">
                <a:solidFill>
                  <a:schemeClr val="bg1"/>
                </a:solidFill>
                <a:highlight>
                  <a:srgbClr val="FF0000"/>
                </a:highlight>
                <a:ea typeface="+mn-lt"/>
                <a:cs typeface="+mn-lt"/>
              </a:rPr>
              <a:t>Output</a:t>
            </a:r>
          </a:p>
        </p:txBody>
      </p:sp>
      <p:pic>
        <p:nvPicPr>
          <p:cNvPr id="7" name="Picture 6" descr="A screenshot of a computer&#10;&#10;Description automatically generated">
            <a:extLst>
              <a:ext uri="{FF2B5EF4-FFF2-40B4-BE49-F238E27FC236}">
                <a16:creationId xmlns:a16="http://schemas.microsoft.com/office/drawing/2014/main" id="{918569EF-F4FB-2F77-0BDE-D9467DA1CB35}"/>
              </a:ext>
            </a:extLst>
          </p:cNvPr>
          <p:cNvPicPr>
            <a:picLocks noChangeAspect="1"/>
          </p:cNvPicPr>
          <p:nvPr/>
        </p:nvPicPr>
        <p:blipFill>
          <a:blip r:embed="rId2"/>
          <a:stretch>
            <a:fillRect/>
          </a:stretch>
        </p:blipFill>
        <p:spPr>
          <a:xfrm>
            <a:off x="2309902" y="4060166"/>
            <a:ext cx="6076950" cy="2590800"/>
          </a:xfrm>
          <a:prstGeom prst="rect">
            <a:avLst/>
          </a:prstGeom>
        </p:spPr>
      </p:pic>
      <p:pic>
        <p:nvPicPr>
          <p:cNvPr id="12" name="Picture 11" descr="A white car with black background&#10;&#10;Description automatically generated">
            <a:extLst>
              <a:ext uri="{FF2B5EF4-FFF2-40B4-BE49-F238E27FC236}">
                <a16:creationId xmlns:a16="http://schemas.microsoft.com/office/drawing/2014/main" id="{1A037045-D73E-93BC-1BAE-F10D1176C80F}"/>
              </a:ext>
            </a:extLst>
          </p:cNvPr>
          <p:cNvPicPr>
            <a:picLocks noChangeAspect="1"/>
          </p:cNvPicPr>
          <p:nvPr/>
        </p:nvPicPr>
        <p:blipFill>
          <a:blip r:embed="rId3"/>
          <a:stretch>
            <a:fillRect/>
          </a:stretch>
        </p:blipFill>
        <p:spPr>
          <a:xfrm>
            <a:off x="7993811" y="121891"/>
            <a:ext cx="5075208" cy="2387275"/>
          </a:xfrm>
          <a:prstGeom prst="rect">
            <a:avLst/>
          </a:prstGeom>
        </p:spPr>
      </p:pic>
    </p:spTree>
    <p:extLst>
      <p:ext uri="{BB962C8B-B14F-4D97-AF65-F5344CB8AC3E}">
        <p14:creationId xmlns:p14="http://schemas.microsoft.com/office/powerpoint/2010/main" val="304037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0B18-4E56-D071-0DA7-9C520EB84198}"/>
              </a:ext>
            </a:extLst>
          </p:cNvPr>
          <p:cNvSpPr>
            <a:spLocks noGrp="1"/>
          </p:cNvSpPr>
          <p:nvPr>
            <p:ph type="title"/>
          </p:nvPr>
        </p:nvSpPr>
        <p:spPr/>
        <p:txBody>
          <a:bodyPr/>
          <a:lstStyle/>
          <a:p>
            <a:r>
              <a:rPr lang="en-US" b="1" dirty="0">
                <a:solidFill>
                  <a:schemeClr val="accent2">
                    <a:lumMod val="75000"/>
                  </a:schemeClr>
                </a:solidFill>
              </a:rPr>
              <a:t>Analyse What Units of Each Car was Sold</a:t>
            </a:r>
          </a:p>
        </p:txBody>
      </p:sp>
      <p:sp>
        <p:nvSpPr>
          <p:cNvPr id="3" name="Content Placeholder 2">
            <a:extLst>
              <a:ext uri="{FF2B5EF4-FFF2-40B4-BE49-F238E27FC236}">
                <a16:creationId xmlns:a16="http://schemas.microsoft.com/office/drawing/2014/main" id="{98AF2DB5-86D3-4977-CAB9-E8EC7A5951B5}"/>
              </a:ext>
            </a:extLst>
          </p:cNvPr>
          <p:cNvSpPr>
            <a:spLocks noGrp="1"/>
          </p:cNvSpPr>
          <p:nvPr>
            <p:ph idx="1"/>
          </p:nvPr>
        </p:nvSpPr>
        <p:spPr>
          <a:xfrm>
            <a:off x="677334" y="2160589"/>
            <a:ext cx="8596668" cy="1853566"/>
          </a:xfrm>
        </p:spPr>
        <p:txBody>
          <a:bodyPr vert="horz" lIns="91440" tIns="45720" rIns="91440" bIns="45720" rtlCol="0" anchor="t">
            <a:normAutofit/>
          </a:bodyPr>
          <a:lstStyle/>
          <a:p>
            <a:r>
              <a:rPr lang="en-US" b="1" dirty="0">
                <a:highlight>
                  <a:srgbClr val="FFFF00"/>
                </a:highlight>
                <a:ea typeface="+mn-lt"/>
                <a:cs typeface="+mn-lt"/>
              </a:rPr>
              <a:t>Querry</a:t>
            </a:r>
            <a:r>
              <a:rPr lang="en-US" b="1" dirty="0">
                <a:ea typeface="+mn-lt"/>
                <a:cs typeface="+mn-lt"/>
              </a:rPr>
              <a:t> : select name, count(*) as Count from cars24 </a:t>
            </a:r>
          </a:p>
          <a:p>
            <a:pPr marL="0" indent="0">
              <a:buNone/>
            </a:pPr>
            <a:r>
              <a:rPr lang="en-US" b="1" dirty="0">
                <a:ea typeface="+mn-lt"/>
                <a:cs typeface="+mn-lt"/>
              </a:rPr>
              <a:t>group by name </a:t>
            </a:r>
          </a:p>
          <a:p>
            <a:pPr marL="0" indent="0">
              <a:buNone/>
            </a:pPr>
            <a:r>
              <a:rPr lang="en-US" b="1" dirty="0">
                <a:ea typeface="+mn-lt"/>
                <a:cs typeface="+mn-lt"/>
              </a:rPr>
              <a:t>order by Count desc</a:t>
            </a:r>
          </a:p>
          <a:p>
            <a:pPr marL="0" indent="0">
              <a:buNone/>
            </a:pPr>
            <a:r>
              <a:rPr lang="en-US" b="1" dirty="0">
                <a:highlight>
                  <a:srgbClr val="FFFF00"/>
                </a:highlight>
                <a:ea typeface="+mn-lt"/>
                <a:cs typeface="+mn-lt"/>
              </a:rPr>
              <a:t>Comment</a:t>
            </a:r>
            <a:r>
              <a:rPr lang="en-US" b="1" dirty="0">
                <a:ea typeface="+mn-lt"/>
                <a:cs typeface="+mn-lt"/>
              </a:rPr>
              <a:t> : here we can see How Many Cars were Sold in each Model.</a:t>
            </a:r>
            <a:endParaRPr lang="en-US" b="1" dirty="0"/>
          </a:p>
        </p:txBody>
      </p:sp>
      <p:pic>
        <p:nvPicPr>
          <p:cNvPr id="4" name="Picture 3" descr="A screenshot of a computer&#10;&#10;Description automatically generated">
            <a:extLst>
              <a:ext uri="{FF2B5EF4-FFF2-40B4-BE49-F238E27FC236}">
                <a16:creationId xmlns:a16="http://schemas.microsoft.com/office/drawing/2014/main" id="{A4A9ED0C-5BA6-1657-C575-E32840213F6C}"/>
              </a:ext>
            </a:extLst>
          </p:cNvPr>
          <p:cNvPicPr>
            <a:picLocks noChangeAspect="1"/>
          </p:cNvPicPr>
          <p:nvPr/>
        </p:nvPicPr>
        <p:blipFill>
          <a:blip r:embed="rId2"/>
          <a:stretch>
            <a:fillRect/>
          </a:stretch>
        </p:blipFill>
        <p:spPr>
          <a:xfrm>
            <a:off x="2639683" y="4013598"/>
            <a:ext cx="6323162" cy="2683932"/>
          </a:xfrm>
          <a:prstGeom prst="rect">
            <a:avLst/>
          </a:prstGeom>
        </p:spPr>
      </p:pic>
      <p:sp>
        <p:nvSpPr>
          <p:cNvPr id="7" name="TextBox 6">
            <a:extLst>
              <a:ext uri="{FF2B5EF4-FFF2-40B4-BE49-F238E27FC236}">
                <a16:creationId xmlns:a16="http://schemas.microsoft.com/office/drawing/2014/main" id="{4BB7E8D3-B8C1-F5D7-B3B1-1798AB21FAA7}"/>
              </a:ext>
            </a:extLst>
          </p:cNvPr>
          <p:cNvSpPr txBox="1"/>
          <p:nvPr/>
        </p:nvSpPr>
        <p:spPr>
          <a:xfrm>
            <a:off x="785004" y="5083835"/>
            <a:ext cx="32320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1"/>
                </a:solidFill>
                <a:highlight>
                  <a:srgbClr val="FF0000"/>
                </a:highlight>
              </a:rPr>
              <a:t>Output </a:t>
            </a:r>
          </a:p>
        </p:txBody>
      </p:sp>
    </p:spTree>
    <p:extLst>
      <p:ext uri="{BB962C8B-B14F-4D97-AF65-F5344CB8AC3E}">
        <p14:creationId xmlns:p14="http://schemas.microsoft.com/office/powerpoint/2010/main" val="382896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F7E1B-76C5-E6ED-EF31-52C6AB86FB6B}"/>
              </a:ext>
            </a:extLst>
          </p:cNvPr>
          <p:cNvSpPr>
            <a:spLocks noGrp="1"/>
          </p:cNvSpPr>
          <p:nvPr>
            <p:ph type="title"/>
          </p:nvPr>
        </p:nvSpPr>
        <p:spPr/>
        <p:txBody>
          <a:bodyPr/>
          <a:lstStyle/>
          <a:p>
            <a:r>
              <a:rPr lang="en-US" b="1" dirty="0">
                <a:solidFill>
                  <a:schemeClr val="accent2">
                    <a:lumMod val="75000"/>
                  </a:schemeClr>
                </a:solidFill>
                <a:ea typeface="+mj-lt"/>
                <a:cs typeface="+mj-lt"/>
              </a:rPr>
              <a:t>Analyse Count of Fuel Type</a:t>
            </a:r>
            <a:endParaRPr lang="en-US" b="1" dirty="0">
              <a:solidFill>
                <a:schemeClr val="accent2">
                  <a:lumMod val="75000"/>
                </a:schemeClr>
              </a:solidFill>
            </a:endParaRPr>
          </a:p>
        </p:txBody>
      </p:sp>
      <p:sp>
        <p:nvSpPr>
          <p:cNvPr id="3" name="Content Placeholder 2">
            <a:extLst>
              <a:ext uri="{FF2B5EF4-FFF2-40B4-BE49-F238E27FC236}">
                <a16:creationId xmlns:a16="http://schemas.microsoft.com/office/drawing/2014/main" id="{22E27EBE-F678-2BFF-4ABF-28AB81C2F0C3}"/>
              </a:ext>
            </a:extLst>
          </p:cNvPr>
          <p:cNvSpPr>
            <a:spLocks noGrp="1"/>
          </p:cNvSpPr>
          <p:nvPr>
            <p:ph idx="1"/>
          </p:nvPr>
        </p:nvSpPr>
        <p:spPr>
          <a:xfrm>
            <a:off x="677334" y="1628627"/>
            <a:ext cx="8596668" cy="2371151"/>
          </a:xfrm>
        </p:spPr>
        <p:txBody>
          <a:bodyPr vert="horz" lIns="91440" tIns="45720" rIns="91440" bIns="45720" rtlCol="0" anchor="t">
            <a:normAutofit/>
          </a:bodyPr>
          <a:lstStyle/>
          <a:p>
            <a:r>
              <a:rPr lang="en-US" b="1" dirty="0">
                <a:highlight>
                  <a:srgbClr val="FFFF00"/>
                </a:highlight>
                <a:ea typeface="+mn-lt"/>
                <a:cs typeface="+mn-lt"/>
              </a:rPr>
              <a:t>Query</a:t>
            </a:r>
            <a:r>
              <a:rPr lang="en-US" b="1" dirty="0">
                <a:ea typeface="+mn-lt"/>
                <a:cs typeface="+mn-lt"/>
              </a:rPr>
              <a:t> : select fuel, count(*) as total from cars24 </a:t>
            </a:r>
          </a:p>
          <a:p>
            <a:pPr marL="0" indent="0">
              <a:buNone/>
            </a:pPr>
            <a:r>
              <a:rPr lang="en-US" b="1" dirty="0">
                <a:ea typeface="+mn-lt"/>
                <a:cs typeface="+mn-lt"/>
              </a:rPr>
              <a:t>group by fuel </a:t>
            </a:r>
          </a:p>
          <a:p>
            <a:pPr marL="0" indent="0">
              <a:buNone/>
            </a:pPr>
            <a:r>
              <a:rPr lang="en-US" b="1" dirty="0">
                <a:ea typeface="+mn-lt"/>
                <a:cs typeface="+mn-lt"/>
              </a:rPr>
              <a:t>order by total desc; </a:t>
            </a:r>
          </a:p>
          <a:p>
            <a:pPr marL="0" indent="0">
              <a:buNone/>
            </a:pPr>
            <a:r>
              <a:rPr lang="en-US" b="1" dirty="0">
                <a:highlight>
                  <a:srgbClr val="FFFF00"/>
                </a:highlight>
                <a:ea typeface="+mn-lt"/>
                <a:cs typeface="+mn-lt"/>
              </a:rPr>
              <a:t>Comment </a:t>
            </a:r>
            <a:r>
              <a:rPr lang="en-US" b="1" dirty="0">
                <a:ea typeface="+mn-lt"/>
                <a:cs typeface="+mn-lt"/>
              </a:rPr>
              <a:t>: We Analyse that the most Selling car in Fuel type is “</a:t>
            </a:r>
            <a:r>
              <a:rPr lang="en-US" b="1" dirty="0">
                <a:solidFill>
                  <a:srgbClr val="FFC000"/>
                </a:solidFill>
                <a:ea typeface="+mn-lt"/>
                <a:cs typeface="+mn-lt"/>
              </a:rPr>
              <a:t>Diesel</a:t>
            </a:r>
            <a:r>
              <a:rPr lang="en-US" b="1" dirty="0">
                <a:ea typeface="+mn-lt"/>
                <a:cs typeface="+mn-lt"/>
              </a:rPr>
              <a:t>”. So in future We Could More Concentrated in Diesel Cars and less Concentrated in LPG Cars</a:t>
            </a:r>
            <a:endParaRPr lang="en-US" b="1"/>
          </a:p>
        </p:txBody>
      </p:sp>
      <p:pic>
        <p:nvPicPr>
          <p:cNvPr id="4" name="Picture 3" descr="A screenshot of a computer program&#10;&#10;Description automatically generated">
            <a:extLst>
              <a:ext uri="{FF2B5EF4-FFF2-40B4-BE49-F238E27FC236}">
                <a16:creationId xmlns:a16="http://schemas.microsoft.com/office/drawing/2014/main" id="{677C293E-0222-CF22-CF68-1DAE8AC42D00}"/>
              </a:ext>
            </a:extLst>
          </p:cNvPr>
          <p:cNvPicPr>
            <a:picLocks noChangeAspect="1"/>
          </p:cNvPicPr>
          <p:nvPr/>
        </p:nvPicPr>
        <p:blipFill>
          <a:blip r:embed="rId2"/>
          <a:stretch>
            <a:fillRect/>
          </a:stretch>
        </p:blipFill>
        <p:spPr>
          <a:xfrm>
            <a:off x="2452777" y="4155933"/>
            <a:ext cx="4310332" cy="2428021"/>
          </a:xfrm>
          <a:prstGeom prst="rect">
            <a:avLst/>
          </a:prstGeom>
        </p:spPr>
      </p:pic>
      <p:sp>
        <p:nvSpPr>
          <p:cNvPr id="5" name="TextBox 4">
            <a:extLst>
              <a:ext uri="{FF2B5EF4-FFF2-40B4-BE49-F238E27FC236}">
                <a16:creationId xmlns:a16="http://schemas.microsoft.com/office/drawing/2014/main" id="{D9B21D0D-B478-6A10-11A3-5788F1DDCA65}"/>
              </a:ext>
            </a:extLst>
          </p:cNvPr>
          <p:cNvSpPr txBox="1"/>
          <p:nvPr/>
        </p:nvSpPr>
        <p:spPr>
          <a:xfrm>
            <a:off x="914400" y="4796287"/>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chemeClr val="bg1"/>
                </a:solidFill>
                <a:highlight>
                  <a:srgbClr val="FF0000"/>
                </a:highlight>
              </a:rPr>
              <a:t>Output</a:t>
            </a:r>
            <a:endParaRPr lang="en-US" sz="2200" dirty="0">
              <a:solidFill>
                <a:schemeClr val="bg1"/>
              </a:solidFill>
              <a:highlight>
                <a:srgbClr val="FF0000"/>
              </a:highlight>
            </a:endParaRPr>
          </a:p>
        </p:txBody>
      </p:sp>
      <p:pic>
        <p:nvPicPr>
          <p:cNvPr id="7" name="Picture 6" descr="A gas pump with a drop of oil&#10;&#10;Description automatically generated">
            <a:extLst>
              <a:ext uri="{FF2B5EF4-FFF2-40B4-BE49-F238E27FC236}">
                <a16:creationId xmlns:a16="http://schemas.microsoft.com/office/drawing/2014/main" id="{DC94F231-AFAF-7CA5-C842-982BB33E10DA}"/>
              </a:ext>
            </a:extLst>
          </p:cNvPr>
          <p:cNvPicPr>
            <a:picLocks noChangeAspect="1"/>
          </p:cNvPicPr>
          <p:nvPr/>
        </p:nvPicPr>
        <p:blipFill>
          <a:blip r:embed="rId3"/>
          <a:stretch>
            <a:fillRect/>
          </a:stretch>
        </p:blipFill>
        <p:spPr>
          <a:xfrm>
            <a:off x="8996632" y="-370217"/>
            <a:ext cx="3429000" cy="3429000"/>
          </a:xfrm>
          <a:prstGeom prst="rect">
            <a:avLst/>
          </a:prstGeom>
        </p:spPr>
      </p:pic>
      <p:pic>
        <p:nvPicPr>
          <p:cNvPr id="6" name="Picture 5">
            <a:extLst>
              <a:ext uri="{FF2B5EF4-FFF2-40B4-BE49-F238E27FC236}">
                <a16:creationId xmlns:a16="http://schemas.microsoft.com/office/drawing/2014/main" id="{6113767E-914B-0B62-19B3-3B8C1E1D8F79}"/>
              </a:ext>
            </a:extLst>
          </p:cNvPr>
          <p:cNvPicPr>
            <a:picLocks noChangeAspect="1"/>
          </p:cNvPicPr>
          <p:nvPr/>
        </p:nvPicPr>
        <p:blipFill>
          <a:blip r:embed="rId4"/>
          <a:stretch>
            <a:fillRect/>
          </a:stretch>
        </p:blipFill>
        <p:spPr>
          <a:xfrm>
            <a:off x="7398590" y="3453533"/>
            <a:ext cx="21922594" cy="3113955"/>
          </a:xfrm>
          <a:prstGeom prst="rect">
            <a:avLst/>
          </a:prstGeom>
        </p:spPr>
      </p:pic>
    </p:spTree>
    <p:extLst>
      <p:ext uri="{BB962C8B-B14F-4D97-AF65-F5344CB8AC3E}">
        <p14:creationId xmlns:p14="http://schemas.microsoft.com/office/powerpoint/2010/main" val="411300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3B99F-195B-4FB8-C178-E606ED5FC3E7}"/>
              </a:ext>
            </a:extLst>
          </p:cNvPr>
          <p:cNvSpPr>
            <a:spLocks noGrp="1"/>
          </p:cNvSpPr>
          <p:nvPr>
            <p:ph type="title"/>
          </p:nvPr>
        </p:nvSpPr>
        <p:spPr>
          <a:xfrm>
            <a:off x="677334" y="149525"/>
            <a:ext cx="8596668" cy="1320800"/>
          </a:xfrm>
        </p:spPr>
        <p:txBody>
          <a:bodyPr/>
          <a:lstStyle/>
          <a:p>
            <a:r>
              <a:rPr lang="en-US" b="1" dirty="0">
                <a:solidFill>
                  <a:schemeClr val="accent2">
                    <a:lumMod val="75000"/>
                  </a:schemeClr>
                </a:solidFill>
                <a:ea typeface="+mj-lt"/>
                <a:cs typeface="+mj-lt"/>
              </a:rPr>
              <a:t>Analyse Seller</a:t>
            </a:r>
            <a:endParaRPr lang="en-US" b="1" dirty="0">
              <a:solidFill>
                <a:schemeClr val="accent2">
                  <a:lumMod val="75000"/>
                </a:schemeClr>
              </a:solidFill>
            </a:endParaRPr>
          </a:p>
        </p:txBody>
      </p:sp>
      <p:sp>
        <p:nvSpPr>
          <p:cNvPr id="3" name="Content Placeholder 2">
            <a:extLst>
              <a:ext uri="{FF2B5EF4-FFF2-40B4-BE49-F238E27FC236}">
                <a16:creationId xmlns:a16="http://schemas.microsoft.com/office/drawing/2014/main" id="{24B71A00-151D-87D5-F452-9ADA931C1198}"/>
              </a:ext>
            </a:extLst>
          </p:cNvPr>
          <p:cNvSpPr>
            <a:spLocks noGrp="1"/>
          </p:cNvSpPr>
          <p:nvPr>
            <p:ph idx="1"/>
          </p:nvPr>
        </p:nvSpPr>
        <p:spPr>
          <a:xfrm>
            <a:off x="677334" y="938514"/>
            <a:ext cx="8596668" cy="3090019"/>
          </a:xfrm>
        </p:spPr>
        <p:txBody>
          <a:bodyPr vert="horz" lIns="91440" tIns="45720" rIns="91440" bIns="45720" rtlCol="0" anchor="t">
            <a:normAutofit/>
          </a:bodyPr>
          <a:lstStyle/>
          <a:p>
            <a:r>
              <a:rPr lang="en-US" b="1" dirty="0">
                <a:highlight>
                  <a:srgbClr val="FFFF00"/>
                </a:highlight>
                <a:ea typeface="+mn-lt"/>
                <a:cs typeface="+mn-lt"/>
              </a:rPr>
              <a:t>Query </a:t>
            </a:r>
            <a:r>
              <a:rPr lang="en-US" b="1" dirty="0">
                <a:ea typeface="+mn-lt"/>
                <a:cs typeface="+mn-lt"/>
              </a:rPr>
              <a:t>: select </a:t>
            </a:r>
            <a:r>
              <a:rPr lang="en-US" b="1" err="1">
                <a:ea typeface="+mn-lt"/>
                <a:cs typeface="+mn-lt"/>
              </a:rPr>
              <a:t>Seller_Type</a:t>
            </a:r>
            <a:r>
              <a:rPr lang="en-US" b="1" dirty="0">
                <a:ea typeface="+mn-lt"/>
                <a:cs typeface="+mn-lt"/>
              </a:rPr>
              <a:t>, count(*) as total from cars24 </a:t>
            </a:r>
          </a:p>
          <a:p>
            <a:pPr marL="0" indent="0">
              <a:buNone/>
            </a:pPr>
            <a:r>
              <a:rPr lang="en-US" b="1" dirty="0">
                <a:ea typeface="+mn-lt"/>
                <a:cs typeface="+mn-lt"/>
              </a:rPr>
              <a:t>group by </a:t>
            </a:r>
            <a:r>
              <a:rPr lang="en-US" b="1" err="1">
                <a:ea typeface="+mn-lt"/>
                <a:cs typeface="+mn-lt"/>
              </a:rPr>
              <a:t>seller_type</a:t>
            </a:r>
            <a:r>
              <a:rPr lang="en-US" b="1" dirty="0">
                <a:ea typeface="+mn-lt"/>
                <a:cs typeface="+mn-lt"/>
              </a:rPr>
              <a:t> </a:t>
            </a:r>
          </a:p>
          <a:p>
            <a:pPr marL="0" indent="0">
              <a:buNone/>
            </a:pPr>
            <a:r>
              <a:rPr lang="en-US" b="1" dirty="0">
                <a:ea typeface="+mn-lt"/>
                <a:cs typeface="+mn-lt"/>
              </a:rPr>
              <a:t>order by total desc;</a:t>
            </a:r>
          </a:p>
          <a:p>
            <a:pPr marL="0" indent="0">
              <a:buNone/>
            </a:pPr>
            <a:r>
              <a:rPr lang="en-US" b="1" dirty="0">
                <a:highlight>
                  <a:srgbClr val="FFFF00"/>
                </a:highlight>
                <a:ea typeface="+mn-lt"/>
                <a:cs typeface="+mn-lt"/>
              </a:rPr>
              <a:t>Comment</a:t>
            </a:r>
            <a:r>
              <a:rPr lang="en-US" b="1" dirty="0">
                <a:ea typeface="+mn-lt"/>
                <a:cs typeface="+mn-lt"/>
              </a:rPr>
              <a:t> : The Most Selling Car Belongs to Individuals. In 2nd Place, Dealers Sell the Most Cars. But there is Huge Gap in Between. We Analyze that individual Sales around 6500 cars and dealers sell around 1100. Individuals are an Expensive process for our company so we should concentrate more on Dealers and </a:t>
            </a:r>
            <a:r>
              <a:rPr lang="en-US" b="1" err="1">
                <a:ea typeface="+mn-lt"/>
                <a:cs typeface="+mn-lt"/>
              </a:rPr>
              <a:t>trustmark</a:t>
            </a:r>
            <a:r>
              <a:rPr lang="en-US" b="1" dirty="0">
                <a:ea typeface="+mn-lt"/>
                <a:cs typeface="+mn-lt"/>
              </a:rPr>
              <a:t> dealers. If it is not, so we are good in </a:t>
            </a:r>
            <a:r>
              <a:rPr lang="en-US" b="1" err="1">
                <a:ea typeface="+mn-lt"/>
                <a:cs typeface="+mn-lt"/>
              </a:rPr>
              <a:t>seller_type</a:t>
            </a:r>
            <a:endParaRPr lang="en-US" b="1" err="1"/>
          </a:p>
        </p:txBody>
      </p:sp>
      <p:sp>
        <p:nvSpPr>
          <p:cNvPr id="4" name="TextBox 3">
            <a:extLst>
              <a:ext uri="{FF2B5EF4-FFF2-40B4-BE49-F238E27FC236}">
                <a16:creationId xmlns:a16="http://schemas.microsoft.com/office/drawing/2014/main" id="{7C7888CA-4C8E-5754-A3A3-2504B586A6D0}"/>
              </a:ext>
            </a:extLst>
          </p:cNvPr>
          <p:cNvSpPr txBox="1"/>
          <p:nvPr/>
        </p:nvSpPr>
        <p:spPr>
          <a:xfrm>
            <a:off x="756249" y="396240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1"/>
                </a:solidFill>
                <a:highlight>
                  <a:srgbClr val="FF0000"/>
                </a:highlight>
              </a:rPr>
              <a:t>Output</a:t>
            </a:r>
            <a:endParaRPr lang="en-US" sz="2400" dirty="0">
              <a:solidFill>
                <a:schemeClr val="bg1"/>
              </a:solidFill>
              <a:highlight>
                <a:srgbClr val="FF0000"/>
              </a:highlight>
            </a:endParaRPr>
          </a:p>
        </p:txBody>
      </p:sp>
      <p:pic>
        <p:nvPicPr>
          <p:cNvPr id="5" name="Picture 4" descr="A screenshot of a computer&#10;&#10;Description automatically generated">
            <a:extLst>
              <a:ext uri="{FF2B5EF4-FFF2-40B4-BE49-F238E27FC236}">
                <a16:creationId xmlns:a16="http://schemas.microsoft.com/office/drawing/2014/main" id="{5A9C674E-9C9F-CE72-C1DC-97A918A4DE21}"/>
              </a:ext>
            </a:extLst>
          </p:cNvPr>
          <p:cNvPicPr>
            <a:picLocks noChangeAspect="1"/>
          </p:cNvPicPr>
          <p:nvPr/>
        </p:nvPicPr>
        <p:blipFill>
          <a:blip r:embed="rId2"/>
          <a:stretch>
            <a:fillRect/>
          </a:stretch>
        </p:blipFill>
        <p:spPr>
          <a:xfrm>
            <a:off x="2007081" y="3841926"/>
            <a:ext cx="5316746" cy="2696598"/>
          </a:xfrm>
          <a:prstGeom prst="rect">
            <a:avLst/>
          </a:prstGeom>
        </p:spPr>
      </p:pic>
      <p:pic>
        <p:nvPicPr>
          <p:cNvPr id="6" name="Picture 5">
            <a:extLst>
              <a:ext uri="{FF2B5EF4-FFF2-40B4-BE49-F238E27FC236}">
                <a16:creationId xmlns:a16="http://schemas.microsoft.com/office/drawing/2014/main" id="{DCCC6094-60DA-9323-BDCF-50C610191FC6}"/>
              </a:ext>
            </a:extLst>
          </p:cNvPr>
          <p:cNvPicPr>
            <a:picLocks noChangeAspect="1"/>
          </p:cNvPicPr>
          <p:nvPr/>
        </p:nvPicPr>
        <p:blipFill>
          <a:blip r:embed="rId3"/>
          <a:stretch>
            <a:fillRect/>
          </a:stretch>
        </p:blipFill>
        <p:spPr>
          <a:xfrm>
            <a:off x="9760788" y="422694"/>
            <a:ext cx="2044461" cy="2044461"/>
          </a:xfrm>
          <a:prstGeom prst="rect">
            <a:avLst/>
          </a:prstGeom>
        </p:spPr>
      </p:pic>
      <p:pic>
        <p:nvPicPr>
          <p:cNvPr id="7" name="Picture 6" descr="A graph with a line going up&#10;&#10;Description automatically generated">
            <a:extLst>
              <a:ext uri="{FF2B5EF4-FFF2-40B4-BE49-F238E27FC236}">
                <a16:creationId xmlns:a16="http://schemas.microsoft.com/office/drawing/2014/main" id="{1F639899-3413-9A34-28DC-29F78A23A67A}"/>
              </a:ext>
            </a:extLst>
          </p:cNvPr>
          <p:cNvPicPr>
            <a:picLocks noChangeAspect="1"/>
          </p:cNvPicPr>
          <p:nvPr/>
        </p:nvPicPr>
        <p:blipFill>
          <a:blip r:embed="rId4"/>
          <a:stretch>
            <a:fillRect/>
          </a:stretch>
        </p:blipFill>
        <p:spPr>
          <a:xfrm>
            <a:off x="7614248" y="3959953"/>
            <a:ext cx="4295955" cy="2503678"/>
          </a:xfrm>
          <a:prstGeom prst="rect">
            <a:avLst/>
          </a:prstGeom>
        </p:spPr>
      </p:pic>
    </p:spTree>
    <p:extLst>
      <p:ext uri="{BB962C8B-B14F-4D97-AF65-F5344CB8AC3E}">
        <p14:creationId xmlns:p14="http://schemas.microsoft.com/office/powerpoint/2010/main" val="37028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10E8-0889-83B1-E4E5-C11AB6E78B3A}"/>
              </a:ext>
            </a:extLst>
          </p:cNvPr>
          <p:cNvSpPr>
            <a:spLocks noGrp="1"/>
          </p:cNvSpPr>
          <p:nvPr>
            <p:ph type="title"/>
          </p:nvPr>
        </p:nvSpPr>
        <p:spPr/>
        <p:txBody>
          <a:bodyPr/>
          <a:lstStyle/>
          <a:p>
            <a:r>
              <a:rPr lang="en-US" b="1" dirty="0">
                <a:solidFill>
                  <a:schemeClr val="accent1">
                    <a:lumMod val="75000"/>
                  </a:schemeClr>
                </a:solidFill>
                <a:ea typeface="+mj-lt"/>
                <a:cs typeface="+mj-lt"/>
              </a:rPr>
              <a:t>Analyse Transmission</a:t>
            </a:r>
          </a:p>
        </p:txBody>
      </p:sp>
      <p:sp>
        <p:nvSpPr>
          <p:cNvPr id="3" name="Content Placeholder 2">
            <a:extLst>
              <a:ext uri="{FF2B5EF4-FFF2-40B4-BE49-F238E27FC236}">
                <a16:creationId xmlns:a16="http://schemas.microsoft.com/office/drawing/2014/main" id="{34CC76AD-2274-DC5F-00D0-1F9C1D637879}"/>
              </a:ext>
            </a:extLst>
          </p:cNvPr>
          <p:cNvSpPr>
            <a:spLocks noGrp="1"/>
          </p:cNvSpPr>
          <p:nvPr>
            <p:ph idx="1"/>
          </p:nvPr>
        </p:nvSpPr>
        <p:spPr>
          <a:xfrm>
            <a:off x="677334" y="1484853"/>
            <a:ext cx="8596668" cy="2428660"/>
          </a:xfrm>
        </p:spPr>
        <p:txBody>
          <a:bodyPr vert="horz" lIns="91440" tIns="45720" rIns="91440" bIns="45720" rtlCol="0" anchor="t">
            <a:normAutofit/>
          </a:bodyPr>
          <a:lstStyle/>
          <a:p>
            <a:r>
              <a:rPr lang="en-US" b="1" dirty="0">
                <a:highlight>
                  <a:srgbClr val="FFFF00"/>
                </a:highlight>
                <a:ea typeface="+mn-lt"/>
                <a:cs typeface="+mn-lt"/>
              </a:rPr>
              <a:t>Query</a:t>
            </a:r>
            <a:r>
              <a:rPr lang="en-US" b="1" dirty="0">
                <a:ea typeface="+mn-lt"/>
                <a:cs typeface="+mn-lt"/>
              </a:rPr>
              <a:t> : select transmission, count(*) as total from cars24 </a:t>
            </a:r>
          </a:p>
          <a:p>
            <a:pPr marL="0" indent="0">
              <a:buNone/>
            </a:pPr>
            <a:r>
              <a:rPr lang="en-US" b="1" dirty="0">
                <a:ea typeface="+mn-lt"/>
                <a:cs typeface="+mn-lt"/>
              </a:rPr>
              <a:t>group by transmission </a:t>
            </a:r>
          </a:p>
          <a:p>
            <a:pPr marL="0" indent="0">
              <a:buNone/>
            </a:pPr>
            <a:r>
              <a:rPr lang="en-US" b="1">
                <a:ea typeface="+mn-lt"/>
                <a:cs typeface="+mn-lt"/>
              </a:rPr>
              <a:t>order by total desc;</a:t>
            </a:r>
            <a:endParaRPr lang="en-US" b="1" dirty="0">
              <a:ea typeface="+mn-lt"/>
              <a:cs typeface="+mn-lt"/>
            </a:endParaRPr>
          </a:p>
          <a:p>
            <a:pPr marL="0" indent="0">
              <a:buNone/>
            </a:pPr>
            <a:r>
              <a:rPr lang="en-US" b="1" dirty="0">
                <a:highlight>
                  <a:srgbClr val="FFFF00"/>
                </a:highlight>
                <a:ea typeface="+mn-lt"/>
                <a:cs typeface="+mn-lt"/>
              </a:rPr>
              <a:t>Comments</a:t>
            </a:r>
            <a:r>
              <a:rPr lang="en-US" b="1" dirty="0">
                <a:ea typeface="+mn-lt"/>
                <a:cs typeface="+mn-lt"/>
              </a:rPr>
              <a:t> : We </a:t>
            </a:r>
            <a:r>
              <a:rPr lang="en-US" b="1" dirty="0" err="1">
                <a:ea typeface="+mn-lt"/>
                <a:cs typeface="+mn-lt"/>
              </a:rPr>
              <a:t>analyse</a:t>
            </a:r>
            <a:r>
              <a:rPr lang="en-US" b="1" dirty="0">
                <a:ea typeface="+mn-lt"/>
                <a:cs typeface="+mn-lt"/>
              </a:rPr>
              <a:t> that the manual transmission’s cars are more in demand. There is about 7X more demand for manuals compared with Automatic. People are more interested in Manuals</a:t>
            </a:r>
            <a:endParaRPr lang="en-US" b="1" dirty="0"/>
          </a:p>
        </p:txBody>
      </p:sp>
      <p:sp>
        <p:nvSpPr>
          <p:cNvPr id="4" name="TextBox 3">
            <a:extLst>
              <a:ext uri="{FF2B5EF4-FFF2-40B4-BE49-F238E27FC236}">
                <a16:creationId xmlns:a16="http://schemas.microsoft.com/office/drawing/2014/main" id="{5B5B97C7-769A-2F90-56A6-5F0CC8F42D38}"/>
              </a:ext>
            </a:extLst>
          </p:cNvPr>
          <p:cNvSpPr txBox="1"/>
          <p:nvPr/>
        </p:nvSpPr>
        <p:spPr>
          <a:xfrm>
            <a:off x="511834" y="4364966"/>
            <a:ext cx="311701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chemeClr val="bg1"/>
                </a:solidFill>
                <a:highlight>
                  <a:srgbClr val="FF0000"/>
                </a:highlight>
              </a:rPr>
              <a:t>Output</a:t>
            </a:r>
            <a:endParaRPr lang="en-US" sz="2200" dirty="0">
              <a:solidFill>
                <a:schemeClr val="bg1"/>
              </a:solidFill>
              <a:highlight>
                <a:srgbClr val="FF0000"/>
              </a:highlight>
            </a:endParaRPr>
          </a:p>
        </p:txBody>
      </p:sp>
      <p:pic>
        <p:nvPicPr>
          <p:cNvPr id="5" name="Picture 4" descr="A screenshot of a computer&#10;&#10;Description automatically generated">
            <a:extLst>
              <a:ext uri="{FF2B5EF4-FFF2-40B4-BE49-F238E27FC236}">
                <a16:creationId xmlns:a16="http://schemas.microsoft.com/office/drawing/2014/main" id="{CC549215-596B-0638-02A9-073AAC6723B9}"/>
              </a:ext>
            </a:extLst>
          </p:cNvPr>
          <p:cNvPicPr>
            <a:picLocks noChangeAspect="1"/>
          </p:cNvPicPr>
          <p:nvPr/>
        </p:nvPicPr>
        <p:blipFill>
          <a:blip r:embed="rId2"/>
          <a:stretch>
            <a:fillRect/>
          </a:stretch>
        </p:blipFill>
        <p:spPr>
          <a:xfrm>
            <a:off x="1719533" y="3855612"/>
            <a:ext cx="5791199" cy="2640473"/>
          </a:xfrm>
          <a:prstGeom prst="rect">
            <a:avLst/>
          </a:prstGeom>
        </p:spPr>
      </p:pic>
      <p:pic>
        <p:nvPicPr>
          <p:cNvPr id="6" name="Picture 5" descr="A close-up of a gear stick&#10;&#10;Description automatically generated">
            <a:extLst>
              <a:ext uri="{FF2B5EF4-FFF2-40B4-BE49-F238E27FC236}">
                <a16:creationId xmlns:a16="http://schemas.microsoft.com/office/drawing/2014/main" id="{6207E4D4-EEBD-73DB-58B0-C41E8720DFCC}"/>
              </a:ext>
            </a:extLst>
          </p:cNvPr>
          <p:cNvPicPr>
            <a:picLocks noChangeAspect="1"/>
          </p:cNvPicPr>
          <p:nvPr/>
        </p:nvPicPr>
        <p:blipFill>
          <a:blip r:embed="rId3"/>
          <a:stretch>
            <a:fillRect/>
          </a:stretch>
        </p:blipFill>
        <p:spPr>
          <a:xfrm>
            <a:off x="8836909" y="135147"/>
            <a:ext cx="3863465" cy="2892725"/>
          </a:xfrm>
          <a:prstGeom prst="rect">
            <a:avLst/>
          </a:prstGeom>
        </p:spPr>
      </p:pic>
      <p:pic>
        <p:nvPicPr>
          <p:cNvPr id="7" name="Picture 6" descr="A diagram of a pie chart&#10;&#10;Description automatically generated">
            <a:extLst>
              <a:ext uri="{FF2B5EF4-FFF2-40B4-BE49-F238E27FC236}">
                <a16:creationId xmlns:a16="http://schemas.microsoft.com/office/drawing/2014/main" id="{CE0CED60-B082-A00D-BE3D-30E1787B2262}"/>
              </a:ext>
            </a:extLst>
          </p:cNvPr>
          <p:cNvPicPr>
            <a:picLocks noChangeAspect="1"/>
          </p:cNvPicPr>
          <p:nvPr/>
        </p:nvPicPr>
        <p:blipFill>
          <a:blip r:embed="rId4"/>
          <a:stretch>
            <a:fillRect/>
          </a:stretch>
        </p:blipFill>
        <p:spPr>
          <a:xfrm>
            <a:off x="7556740" y="3970434"/>
            <a:ext cx="4655388" cy="2525848"/>
          </a:xfrm>
          <a:prstGeom prst="rect">
            <a:avLst/>
          </a:prstGeom>
        </p:spPr>
      </p:pic>
    </p:spTree>
    <p:extLst>
      <p:ext uri="{BB962C8B-B14F-4D97-AF65-F5344CB8AC3E}">
        <p14:creationId xmlns:p14="http://schemas.microsoft.com/office/powerpoint/2010/main" val="20159371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SQL MINI PROJECT</vt:lpstr>
      <vt:lpstr>About Cars24</vt:lpstr>
      <vt:lpstr>Read All The Data</vt:lpstr>
      <vt:lpstr> Count The Numbers of Entries</vt:lpstr>
      <vt:lpstr>Most Selling Car</vt:lpstr>
      <vt:lpstr>Analyse What Units of Each Car was Sold</vt:lpstr>
      <vt:lpstr>Analyse Count of Fuel Type</vt:lpstr>
      <vt:lpstr>Analyse Seller</vt:lpstr>
      <vt:lpstr>Analyse Transmission</vt:lpstr>
      <vt:lpstr>Most Expensive Cars </vt:lpstr>
      <vt:lpstr> Average Price of Every Car</vt:lpstr>
      <vt:lpstr>Total Sum Amount of Every Car </vt:lpstr>
      <vt:lpstr> Price Range Analysis</vt:lpstr>
      <vt:lpstr> Maximum Mileage</vt:lpstr>
      <vt:lpstr> Max Seats</vt:lpstr>
      <vt:lpstr>Average Price of Seller</vt:lpstr>
      <vt:lpstr>Most Popular Year (Model) of Car </vt:lpstr>
      <vt:lpstr>Top 5 Powerful Engines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530</cp:revision>
  <dcterms:created xsi:type="dcterms:W3CDTF">2023-11-20T16:12:12Z</dcterms:created>
  <dcterms:modified xsi:type="dcterms:W3CDTF">2023-11-21T09:15:42Z</dcterms:modified>
</cp:coreProperties>
</file>