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2"/>
  </p:notesMasterIdLst>
  <p:sldIdLst>
    <p:sldId id="256" r:id="rId2"/>
    <p:sldId id="257" r:id="rId3"/>
    <p:sldId id="277" r:id="rId4"/>
    <p:sldId id="276" r:id="rId5"/>
    <p:sldId id="267" r:id="rId6"/>
    <p:sldId id="269" r:id="rId7"/>
    <p:sldId id="268" r:id="rId8"/>
    <p:sldId id="261" r:id="rId9"/>
    <p:sldId id="263" r:id="rId10"/>
    <p:sldId id="264" r:id="rId11"/>
    <p:sldId id="258" r:id="rId12"/>
    <p:sldId id="259" r:id="rId13"/>
    <p:sldId id="260" r:id="rId14"/>
    <p:sldId id="274" r:id="rId15"/>
    <p:sldId id="262" r:id="rId16"/>
    <p:sldId id="275" r:id="rId17"/>
    <p:sldId id="270" r:id="rId18"/>
    <p:sldId id="271" r:id="rId19"/>
    <p:sldId id="272" r:id="rId20"/>
    <p:sldId id="273" r:id="rId21"/>
  </p:sldIdLst>
  <p:sldSz cx="12192000" cy="6858000"/>
  <p:notesSz cx="7104063" cy="102346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24" roundtripDataSignature="AMtx7mjtQ1srNo008AFggN65lsm/0suc6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A453C88-1E02-4705-B2C8-376F6F29899A}">
  <a:tblStyle styleId="{9A453C88-1E02-4705-B2C8-376F6F29899A}"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14" autoAdjust="0"/>
    <p:restoredTop sz="91325" autoAdjust="0"/>
  </p:normalViewPr>
  <p:slideViewPr>
    <p:cSldViewPr snapToGrid="0">
      <p:cViewPr varScale="1">
        <p:scale>
          <a:sx n="83" d="100"/>
          <a:sy n="83" d="100"/>
        </p:scale>
        <p:origin x="346"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84225" y="767575"/>
            <a:ext cx="4736250" cy="38379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10400" y="4861425"/>
            <a:ext cx="5683225" cy="460555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710400" y="4861425"/>
            <a:ext cx="5683225" cy="46055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659b3ba530_0_8:notes"/>
          <p:cNvSpPr>
            <a:spLocks noGrp="1" noRot="1" noChangeAspect="1"/>
          </p:cNvSpPr>
          <p:nvPr>
            <p:ph type="sldImg" idx="2"/>
          </p:nvPr>
        </p:nvSpPr>
        <p:spPr>
          <a:xfrm>
            <a:off x="142875"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659b3ba530_0_8:notes"/>
          <p:cNvSpPr txBox="1">
            <a:spLocks noGrp="1"/>
          </p:cNvSpPr>
          <p:nvPr>
            <p:ph type="body" idx="1"/>
          </p:nvPr>
        </p:nvSpPr>
        <p:spPr>
          <a:xfrm>
            <a:off x="710400" y="4861425"/>
            <a:ext cx="5683200" cy="460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659b3ba530_0_13:notes"/>
          <p:cNvSpPr>
            <a:spLocks noGrp="1" noRot="1" noChangeAspect="1"/>
          </p:cNvSpPr>
          <p:nvPr>
            <p:ph type="sldImg" idx="2"/>
          </p:nvPr>
        </p:nvSpPr>
        <p:spPr>
          <a:xfrm>
            <a:off x="142875"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659b3ba530_0_13:notes"/>
          <p:cNvSpPr txBox="1">
            <a:spLocks noGrp="1"/>
          </p:cNvSpPr>
          <p:nvPr>
            <p:ph type="body" idx="1"/>
          </p:nvPr>
        </p:nvSpPr>
        <p:spPr>
          <a:xfrm>
            <a:off x="710400" y="4861425"/>
            <a:ext cx="5683200" cy="460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710400" y="4861425"/>
            <a:ext cx="5683225" cy="46055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4" name="Google Shape;94;p3: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584998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659b3ba530_0_18:notes"/>
          <p:cNvSpPr>
            <a:spLocks noGrp="1" noRot="1" noChangeAspect="1"/>
          </p:cNvSpPr>
          <p:nvPr>
            <p:ph type="sldImg" idx="2"/>
          </p:nvPr>
        </p:nvSpPr>
        <p:spPr>
          <a:xfrm>
            <a:off x="142875"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659b3ba530_0_18:notes"/>
          <p:cNvSpPr txBox="1">
            <a:spLocks noGrp="1"/>
          </p:cNvSpPr>
          <p:nvPr>
            <p:ph type="body" idx="1"/>
          </p:nvPr>
        </p:nvSpPr>
        <p:spPr>
          <a:xfrm>
            <a:off x="710400" y="4861425"/>
            <a:ext cx="5683200" cy="460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70854cd016_0_0:notes"/>
          <p:cNvSpPr>
            <a:spLocks noGrp="1" noRot="1" noChangeAspect="1"/>
          </p:cNvSpPr>
          <p:nvPr>
            <p:ph type="sldImg" idx="2"/>
          </p:nvPr>
        </p:nvSpPr>
        <p:spPr>
          <a:xfrm>
            <a:off x="142875"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g70854cd016_0_0:notes"/>
          <p:cNvSpPr txBox="1">
            <a:spLocks noGrp="1"/>
          </p:cNvSpPr>
          <p:nvPr>
            <p:ph type="body" idx="1"/>
          </p:nvPr>
        </p:nvSpPr>
        <p:spPr>
          <a:xfrm>
            <a:off x="710400" y="4861425"/>
            <a:ext cx="5683200" cy="4605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Case 2 is used for ambulance and long time traffic density</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710400" y="4861425"/>
            <a:ext cx="5683225" cy="46055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1:notes"/>
          <p:cNvSpPr txBox="1">
            <a:spLocks noGrp="1"/>
          </p:cNvSpPr>
          <p:nvPr>
            <p:ph type="body" idx="1"/>
          </p:nvPr>
        </p:nvSpPr>
        <p:spPr>
          <a:xfrm>
            <a:off x="710400" y="4861425"/>
            <a:ext cx="5683225" cy="46055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8" name="Google Shape;178;p11:notes"/>
          <p:cNvSpPr>
            <a:spLocks noGrp="1" noRot="1" noChangeAspect="1"/>
          </p:cNvSpPr>
          <p:nvPr>
            <p:ph type="sldImg" idx="2"/>
          </p:nvPr>
        </p:nvSpPr>
        <p:spPr>
          <a:xfrm>
            <a:off x="1184225" y="767575"/>
            <a:ext cx="4736250" cy="38379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24:notes"/>
          <p:cNvSpPr txBox="1">
            <a:spLocks noGrp="1"/>
          </p:cNvSpPr>
          <p:nvPr>
            <p:ph type="body" idx="1"/>
          </p:nvPr>
        </p:nvSpPr>
        <p:spPr>
          <a:xfrm>
            <a:off x="710400" y="4861425"/>
            <a:ext cx="5683225" cy="46055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24: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710400" y="4861425"/>
            <a:ext cx="5683225" cy="46055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2: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5:notes"/>
          <p:cNvSpPr txBox="1">
            <a:spLocks noGrp="1"/>
          </p:cNvSpPr>
          <p:nvPr>
            <p:ph type="body" idx="1"/>
          </p:nvPr>
        </p:nvSpPr>
        <p:spPr>
          <a:xfrm>
            <a:off x="710400" y="4861425"/>
            <a:ext cx="5683225" cy="46055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8" name="Google Shape;148;p5: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659b3ba530_0_43:notes"/>
          <p:cNvSpPr>
            <a:spLocks noGrp="1" noRot="1" noChangeAspect="1"/>
          </p:cNvSpPr>
          <p:nvPr>
            <p:ph type="sldImg" idx="2"/>
          </p:nvPr>
        </p:nvSpPr>
        <p:spPr>
          <a:xfrm>
            <a:off x="142875"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659b3ba530_0_43:notes"/>
          <p:cNvSpPr txBox="1">
            <a:spLocks noGrp="1"/>
          </p:cNvSpPr>
          <p:nvPr>
            <p:ph type="body" idx="1"/>
          </p:nvPr>
        </p:nvSpPr>
        <p:spPr>
          <a:xfrm>
            <a:off x="710400" y="4861425"/>
            <a:ext cx="5683200" cy="460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659b3ba530_0_38:notes"/>
          <p:cNvSpPr>
            <a:spLocks noGrp="1" noRot="1" noChangeAspect="1"/>
          </p:cNvSpPr>
          <p:nvPr>
            <p:ph type="sldImg" idx="2"/>
          </p:nvPr>
        </p:nvSpPr>
        <p:spPr>
          <a:xfrm>
            <a:off x="142875"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659b3ba530_0_38:notes"/>
          <p:cNvSpPr txBox="1">
            <a:spLocks noGrp="1"/>
          </p:cNvSpPr>
          <p:nvPr>
            <p:ph type="body" idx="1"/>
          </p:nvPr>
        </p:nvSpPr>
        <p:spPr>
          <a:xfrm>
            <a:off x="710400" y="4861425"/>
            <a:ext cx="5683200" cy="460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659b3ba530_0_0:notes"/>
          <p:cNvSpPr>
            <a:spLocks noGrp="1" noRot="1" noChangeAspect="1"/>
          </p:cNvSpPr>
          <p:nvPr>
            <p:ph type="sldImg" idx="2"/>
          </p:nvPr>
        </p:nvSpPr>
        <p:spPr>
          <a:xfrm>
            <a:off x="142875"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659b3ba530_0_0:notes"/>
          <p:cNvSpPr txBox="1">
            <a:spLocks noGrp="1"/>
          </p:cNvSpPr>
          <p:nvPr>
            <p:ph type="body" idx="1"/>
          </p:nvPr>
        </p:nvSpPr>
        <p:spPr>
          <a:xfrm>
            <a:off x="710400" y="4861425"/>
            <a:ext cx="5683200" cy="460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659b3ba530_0_28:notes"/>
          <p:cNvSpPr>
            <a:spLocks noGrp="1" noRot="1" noChangeAspect="1"/>
          </p:cNvSpPr>
          <p:nvPr>
            <p:ph type="sldImg" idx="2"/>
          </p:nvPr>
        </p:nvSpPr>
        <p:spPr>
          <a:xfrm>
            <a:off x="142875"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659b3ba530_0_28:notes"/>
          <p:cNvSpPr txBox="1">
            <a:spLocks noGrp="1"/>
          </p:cNvSpPr>
          <p:nvPr>
            <p:ph type="body" idx="1"/>
          </p:nvPr>
        </p:nvSpPr>
        <p:spPr>
          <a:xfrm>
            <a:off x="710400" y="4861425"/>
            <a:ext cx="5683200" cy="460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4:notes"/>
          <p:cNvSpPr txBox="1">
            <a:spLocks noGrp="1"/>
          </p:cNvSpPr>
          <p:nvPr>
            <p:ph type="body" idx="1"/>
          </p:nvPr>
        </p:nvSpPr>
        <p:spPr>
          <a:xfrm>
            <a:off x="710400" y="4861425"/>
            <a:ext cx="5683225" cy="46055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0" name="Google Shape;130;p4: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710400" y="4861425"/>
            <a:ext cx="5683225" cy="46055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4" name="Google Shape;94;p3: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1"/>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2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857251" y="1122363"/>
            <a:ext cx="10506074"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5400"/>
              <a:buFont typeface="Times New Roman"/>
              <a:buNone/>
            </a:pPr>
            <a:r>
              <a:rPr lang="en-US" sz="5400" b="1" u="sng" dirty="0">
                <a:latin typeface="Times New Roman"/>
                <a:ea typeface="Times New Roman"/>
                <a:cs typeface="Times New Roman"/>
                <a:sym typeface="Times New Roman"/>
              </a:rPr>
              <a:t>An Interactive Literature Review on Adaptive Traffic Signal with Real-Time Feedback</a:t>
            </a:r>
            <a:endParaRPr sz="5400" dirty="0">
              <a:latin typeface="Times New Roman"/>
              <a:ea typeface="Times New Roman"/>
              <a:cs typeface="Times New Roman"/>
              <a:sym typeface="Times New Roman"/>
            </a:endParaRPr>
          </a:p>
        </p:txBody>
      </p:sp>
      <p:sp>
        <p:nvSpPr>
          <p:cNvPr id="85" name="Google Shape;85;p1"/>
          <p:cNvSpPr txBox="1">
            <a:spLocks noGrp="1"/>
          </p:cNvSpPr>
          <p:nvPr>
            <p:ph type="subTitle" idx="1"/>
          </p:nvPr>
        </p:nvSpPr>
        <p:spPr>
          <a:xfrm>
            <a:off x="7886700" y="3703887"/>
            <a:ext cx="3918204" cy="165576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sz="2800" b="1" dirty="0">
                <a:latin typeface="Times New Roman"/>
                <a:ea typeface="Times New Roman"/>
                <a:cs typeface="Times New Roman"/>
                <a:sym typeface="Times New Roman"/>
              </a:rPr>
              <a:t>Guide: </a:t>
            </a:r>
            <a:r>
              <a:rPr lang="en-US" sz="2800" dirty="0">
                <a:latin typeface="Times New Roman"/>
                <a:ea typeface="Times New Roman"/>
                <a:cs typeface="Times New Roman"/>
                <a:sym typeface="Times New Roman"/>
              </a:rPr>
              <a:t>Dr.</a:t>
            </a:r>
            <a:r>
              <a:rPr lang="en-US" sz="2800" b="1" dirty="0">
                <a:latin typeface="Times New Roman"/>
                <a:ea typeface="Times New Roman"/>
                <a:cs typeface="Times New Roman"/>
                <a:sym typeface="Times New Roman"/>
              </a:rPr>
              <a:t> </a:t>
            </a:r>
            <a:r>
              <a:rPr lang="en-US" sz="2800" dirty="0" err="1">
                <a:latin typeface="Times New Roman"/>
                <a:ea typeface="Times New Roman"/>
                <a:cs typeface="Times New Roman"/>
                <a:sym typeface="Times New Roman"/>
              </a:rPr>
              <a:t>Shobhana</a:t>
            </a:r>
            <a:r>
              <a:rPr lang="en-US" sz="2800" dirty="0">
                <a:latin typeface="Times New Roman"/>
                <a:ea typeface="Times New Roman"/>
                <a:cs typeface="Times New Roman"/>
                <a:sym typeface="Times New Roman"/>
              </a:rPr>
              <a:t> NV</a:t>
            </a:r>
          </a:p>
          <a:p>
            <a:pPr marL="0" lvl="0" indent="0" algn="l" rtl="0">
              <a:lnSpc>
                <a:spcPct val="90000"/>
              </a:lnSpc>
              <a:spcBef>
                <a:spcPts val="0"/>
              </a:spcBef>
              <a:spcAft>
                <a:spcPts val="0"/>
              </a:spcAft>
              <a:buClr>
                <a:schemeClr val="dk1"/>
              </a:buClr>
              <a:buSzPts val="2000"/>
              <a:buNone/>
            </a:pPr>
            <a:r>
              <a:rPr lang="en-US" sz="2800" dirty="0">
                <a:latin typeface="Times New Roman"/>
                <a:ea typeface="Times New Roman"/>
                <a:cs typeface="Times New Roman"/>
                <a:sym typeface="Times New Roman"/>
              </a:rPr>
              <a:t> </a:t>
            </a:r>
          </a:p>
          <a:p>
            <a:pPr marL="0" lvl="0" indent="0" algn="l" rtl="0">
              <a:lnSpc>
                <a:spcPct val="90000"/>
              </a:lnSpc>
              <a:spcBef>
                <a:spcPts val="0"/>
              </a:spcBef>
              <a:spcAft>
                <a:spcPts val="0"/>
              </a:spcAft>
              <a:buClr>
                <a:schemeClr val="dk1"/>
              </a:buClr>
              <a:buSzPts val="2000"/>
              <a:buNone/>
            </a:pPr>
            <a:r>
              <a:rPr lang="en-US" sz="2800" b="1" dirty="0">
                <a:latin typeface="Times New Roman"/>
                <a:ea typeface="Times New Roman"/>
                <a:cs typeface="Times New Roman"/>
                <a:sym typeface="Times New Roman"/>
              </a:rPr>
              <a:t>Team Members</a:t>
            </a:r>
            <a:endParaRPr sz="2800"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000"/>
              <a:buNone/>
            </a:pPr>
            <a:r>
              <a:rPr lang="en-US" sz="2000" dirty="0" err="1">
                <a:latin typeface="Times New Roman"/>
                <a:ea typeface="Times New Roman"/>
                <a:cs typeface="Times New Roman"/>
                <a:sym typeface="Times New Roman"/>
              </a:rPr>
              <a:t>Anuvind</a:t>
            </a:r>
            <a:r>
              <a:rPr lang="en-US" sz="2000" dirty="0">
                <a:latin typeface="Times New Roman"/>
                <a:ea typeface="Times New Roman"/>
                <a:cs typeface="Times New Roman"/>
                <a:sym typeface="Times New Roman"/>
              </a:rPr>
              <a:t> Krishna</a:t>
            </a:r>
            <a:endParaRPr sz="2000"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000"/>
              <a:buNone/>
            </a:pPr>
            <a:r>
              <a:rPr lang="en-US" sz="2000" dirty="0" err="1">
                <a:latin typeface="Times New Roman"/>
                <a:ea typeface="Times New Roman"/>
                <a:cs typeface="Times New Roman"/>
                <a:sym typeface="Times New Roman"/>
              </a:rPr>
              <a:t>Jalumedi</a:t>
            </a:r>
            <a:r>
              <a:rPr lang="en-US" sz="2000" dirty="0">
                <a:latin typeface="Times New Roman"/>
                <a:ea typeface="Times New Roman"/>
                <a:cs typeface="Times New Roman"/>
                <a:sym typeface="Times New Roman"/>
              </a:rPr>
              <a:t> Shashank </a:t>
            </a:r>
            <a:r>
              <a:rPr lang="en-US" sz="2000" dirty="0" err="1">
                <a:latin typeface="Times New Roman"/>
                <a:ea typeface="Times New Roman"/>
                <a:cs typeface="Times New Roman"/>
                <a:sym typeface="Times New Roman"/>
              </a:rPr>
              <a:t>Babu</a:t>
            </a:r>
            <a:endParaRPr sz="2000"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000"/>
              <a:buNone/>
            </a:pPr>
            <a:r>
              <a:rPr lang="en-US" sz="2000" dirty="0">
                <a:latin typeface="Times New Roman"/>
                <a:ea typeface="Times New Roman"/>
                <a:cs typeface="Times New Roman"/>
                <a:sym typeface="Times New Roman"/>
              </a:rPr>
              <a:t>Kamal Johnson</a:t>
            </a:r>
            <a:endParaRPr sz="2000"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000"/>
              <a:buNone/>
            </a:pPr>
            <a:r>
              <a:rPr lang="en-US" sz="2000" dirty="0">
                <a:latin typeface="Times New Roman"/>
                <a:ea typeface="Times New Roman"/>
                <a:cs typeface="Times New Roman"/>
                <a:sym typeface="Times New Roman"/>
              </a:rPr>
              <a:t>George Thomas</a:t>
            </a:r>
            <a:br>
              <a:rPr lang="en-US" sz="2000" dirty="0">
                <a:latin typeface="Times New Roman"/>
                <a:ea typeface="Times New Roman"/>
                <a:cs typeface="Times New Roman"/>
                <a:sym typeface="Times New Roman"/>
              </a:rPr>
            </a:br>
            <a:endParaRPr sz="2000" dirty="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3" name="Google Shape;133;p4"/>
          <p:cNvSpPr txBox="1">
            <a:spLocks noGrp="1"/>
          </p:cNvSpPr>
          <p:nvPr>
            <p:ph type="body" idx="1"/>
          </p:nvPr>
        </p:nvSpPr>
        <p:spPr>
          <a:xfrm>
            <a:off x="838200" y="1835150"/>
            <a:ext cx="10515600" cy="4351200"/>
          </a:xfrm>
          <a:prstGeom prst="rect">
            <a:avLst/>
          </a:prstGeom>
          <a:noFill/>
          <a:ln>
            <a:noFill/>
          </a:ln>
        </p:spPr>
        <p:txBody>
          <a:bodyPr spcFirstLastPara="1" wrap="square" lIns="91425" tIns="45700" rIns="91425" bIns="45700" anchor="t" anchorCtr="0">
            <a:noAutofit/>
          </a:bodyPr>
          <a:lstStyle/>
          <a:p>
            <a:pPr indent="-457200">
              <a:spcBef>
                <a:spcPts val="0"/>
              </a:spcBef>
              <a:buSzPts val="2400"/>
            </a:pPr>
            <a:r>
              <a:rPr lang="en-US" sz="2600" dirty="0">
                <a:latin typeface="Times New Roman"/>
                <a:ea typeface="Times New Roman"/>
                <a:cs typeface="Times New Roman"/>
                <a:sym typeface="Times New Roman"/>
              </a:rPr>
              <a:t>Salama A.S., Saleh B.K. and </a:t>
            </a:r>
            <a:r>
              <a:rPr lang="en-US" sz="2600" dirty="0" err="1">
                <a:latin typeface="Times New Roman"/>
                <a:ea typeface="Times New Roman"/>
                <a:cs typeface="Times New Roman"/>
                <a:sym typeface="Times New Roman"/>
              </a:rPr>
              <a:t>Eassa</a:t>
            </a:r>
            <a:r>
              <a:rPr lang="en-US" sz="2600" dirty="0">
                <a:latin typeface="Times New Roman"/>
                <a:ea typeface="Times New Roman"/>
                <a:cs typeface="Times New Roman"/>
                <a:sym typeface="Times New Roman"/>
              </a:rPr>
              <a:t> M.M. provide a design of an integrated intelligent system for management and controlling traffic lights with the help of Photoelectric Sensors.</a:t>
            </a:r>
            <a:endParaRPr sz="2600" dirty="0">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ts val="2400"/>
              <a:buNone/>
            </a:pPr>
            <a:endParaRPr sz="2600" dirty="0">
              <a:latin typeface="Times New Roman"/>
              <a:ea typeface="Times New Roman"/>
              <a:cs typeface="Times New Roman"/>
              <a:sym typeface="Times New Roman"/>
            </a:endParaRPr>
          </a:p>
          <a:p>
            <a:pPr indent="-457200">
              <a:buSzPts val="2400"/>
            </a:pPr>
            <a:r>
              <a:rPr lang="en-US" sz="2600" dirty="0">
                <a:latin typeface="Times New Roman"/>
                <a:ea typeface="Times New Roman"/>
                <a:cs typeface="Times New Roman"/>
                <a:sym typeface="Times New Roman"/>
              </a:rPr>
              <a:t>The system uses real-time traffic knowledge to control the traffic lights also provides support for pedestrian crossing and emergency vehicle passing</a:t>
            </a:r>
            <a:endParaRPr sz="2600" dirty="0">
              <a:latin typeface="Times New Roman"/>
              <a:ea typeface="Times New Roman"/>
              <a:cs typeface="Times New Roman"/>
              <a:sym typeface="Times New Roman"/>
            </a:endParaRPr>
          </a:p>
        </p:txBody>
      </p:sp>
      <p:sp>
        <p:nvSpPr>
          <p:cNvPr id="6" name="Google Shape;114;g659b3ba530_0_0">
            <a:extLst>
              <a:ext uri="{FF2B5EF4-FFF2-40B4-BE49-F238E27FC236}">
                <a16:creationId xmlns:a16="http://schemas.microsoft.com/office/drawing/2014/main" id="{E26384C0-D682-41B4-B3AD-81F787E81030}"/>
              </a:ext>
            </a:extLst>
          </p:cNvPr>
          <p:cNvSpPr txBox="1">
            <a:spLocks noGrp="1"/>
          </p:cNvSpPr>
          <p:nvPr>
            <p:ph type="title"/>
          </p:nvPr>
        </p:nvSpPr>
        <p:spPr>
          <a:xfrm>
            <a:off x="838200" y="321163"/>
            <a:ext cx="10515600" cy="1325700"/>
          </a:xfrm>
          <a:prstGeom prst="rect">
            <a:avLst/>
          </a:prstGeom>
        </p:spPr>
        <p:txBody>
          <a:bodyPr spcFirstLastPara="1" wrap="square" lIns="91425" tIns="45700" rIns="91425" bIns="45700" anchor="ctr" anchorCtr="0">
            <a:noAutofit/>
          </a:bodyPr>
          <a:lstStyle/>
          <a:p>
            <a:pPr lvl="0"/>
            <a:r>
              <a:rPr lang="en-US" sz="3200" dirty="0">
                <a:latin typeface="Times New Roman"/>
                <a:ea typeface="Times New Roman"/>
                <a:cs typeface="Times New Roman"/>
                <a:sym typeface="Times New Roman"/>
              </a:rPr>
              <a:t>Study 2:</a:t>
            </a:r>
            <a:r>
              <a:rPr lang="en-US" sz="4000" dirty="0">
                <a:latin typeface="Times New Roman"/>
                <a:ea typeface="Times New Roman"/>
                <a:cs typeface="Times New Roman"/>
                <a:sym typeface="Times New Roman"/>
              </a:rPr>
              <a:t> </a:t>
            </a:r>
            <a:r>
              <a:rPr lang="en-US" sz="2600" dirty="0">
                <a:latin typeface="Times New Roman" panose="02020603050405020304" pitchFamily="18" charset="0"/>
                <a:cs typeface="Times New Roman" panose="02020603050405020304" pitchFamily="18" charset="0"/>
              </a:rPr>
              <a:t>Badura, S., &amp; </a:t>
            </a:r>
            <a:r>
              <a:rPr lang="en-US" sz="2600" dirty="0" err="1">
                <a:latin typeface="Times New Roman" panose="02020603050405020304" pitchFamily="18" charset="0"/>
                <a:cs typeface="Times New Roman" panose="02020603050405020304" pitchFamily="18" charset="0"/>
              </a:rPr>
              <a:t>Lieskovsky</a:t>
            </a:r>
            <a:r>
              <a:rPr lang="en-US" sz="2600" dirty="0">
                <a:latin typeface="Times New Roman" panose="02020603050405020304" pitchFamily="18" charset="0"/>
                <a:cs typeface="Times New Roman" panose="02020603050405020304" pitchFamily="18" charset="0"/>
              </a:rPr>
              <a:t>, A. Intelligent Traffic System: Cooperation of MANET and Image Processing </a:t>
            </a:r>
            <a:r>
              <a:rPr lang="en-US" sz="1800" dirty="0">
                <a:latin typeface="Times New Roman" panose="02020603050405020304" pitchFamily="18" charset="0"/>
                <a:cs typeface="Times New Roman" panose="02020603050405020304" pitchFamily="18" charset="0"/>
              </a:rPr>
              <a:t>(2010)</a:t>
            </a:r>
            <a:endParaRPr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Google Shape;97;p3"/>
          <p:cNvSpPr txBox="1">
            <a:spLocks noGrp="1"/>
          </p:cNvSpPr>
          <p:nvPr>
            <p:ph type="body" idx="1"/>
          </p:nvPr>
        </p:nvSpPr>
        <p:spPr>
          <a:xfrm>
            <a:off x="838200" y="1842225"/>
            <a:ext cx="10515600" cy="4351200"/>
          </a:xfrm>
          <a:prstGeom prst="rect">
            <a:avLst/>
          </a:prstGeom>
          <a:noFill/>
          <a:ln>
            <a:noFill/>
          </a:ln>
        </p:spPr>
        <p:txBody>
          <a:bodyPr spcFirstLastPara="1" wrap="square" lIns="91425" tIns="45700" rIns="91425" bIns="45700" anchor="t" anchorCtr="0">
            <a:normAutofit/>
          </a:bodyPr>
          <a:lstStyle/>
          <a:p>
            <a:pPr marL="457200" lvl="1" indent="0" algn="l" rtl="0">
              <a:lnSpc>
                <a:spcPct val="90000"/>
              </a:lnSpc>
              <a:spcBef>
                <a:spcPts val="500"/>
              </a:spcBef>
              <a:spcAft>
                <a:spcPts val="0"/>
              </a:spcAft>
              <a:buClr>
                <a:schemeClr val="dk1"/>
              </a:buClr>
              <a:buSzPts val="2600"/>
              <a:buNone/>
            </a:pPr>
            <a:endParaRPr sz="2600" dirty="0">
              <a:latin typeface="Times New Roman"/>
              <a:ea typeface="Times New Roman"/>
              <a:cs typeface="Times New Roman"/>
              <a:sym typeface="Times New Roman"/>
            </a:endParaRPr>
          </a:p>
          <a:p>
            <a:pPr marL="457200" lvl="1" indent="-457200">
              <a:buSzPts val="2600"/>
            </a:pPr>
            <a:r>
              <a:rPr lang="en-US" sz="2600" dirty="0">
                <a:latin typeface="Times New Roman"/>
                <a:ea typeface="Times New Roman"/>
                <a:cs typeface="Times New Roman"/>
                <a:sym typeface="Times New Roman"/>
              </a:rPr>
              <a:t>VANETs provides communication between vehicles themselves and between vehicles and road side units, which can be integrated for creating a smart city.</a:t>
            </a:r>
          </a:p>
          <a:p>
            <a:pPr marL="457200" lvl="1" indent="-457200">
              <a:buSzPts val="2600"/>
            </a:pPr>
            <a:endParaRPr lang="en-US" sz="2600" dirty="0">
              <a:latin typeface="Times New Roman"/>
              <a:ea typeface="Times New Roman"/>
              <a:cs typeface="Times New Roman"/>
              <a:sym typeface="Times New Roman"/>
            </a:endParaRPr>
          </a:p>
          <a:p>
            <a:pPr marL="457200" lvl="1" indent="-457200">
              <a:buSzPts val="2600"/>
            </a:pPr>
            <a:r>
              <a:rPr lang="en-US" sz="2600" dirty="0">
                <a:latin typeface="Times New Roman" panose="02020603050405020304" pitchFamily="18" charset="0"/>
                <a:cs typeface="Times New Roman" panose="02020603050405020304" pitchFamily="18" charset="0"/>
              </a:rPr>
              <a:t>Continuous broadcasting is done whether any vehicle is in range or not communication is established or not. </a:t>
            </a:r>
          </a:p>
          <a:p>
            <a:pPr marL="0" lvl="1" indent="0" algn="l" rtl="0">
              <a:lnSpc>
                <a:spcPct val="90000"/>
              </a:lnSpc>
              <a:spcBef>
                <a:spcPts val="500"/>
              </a:spcBef>
              <a:spcAft>
                <a:spcPts val="0"/>
              </a:spcAft>
              <a:buClr>
                <a:schemeClr val="dk1"/>
              </a:buClr>
              <a:buSzPts val="2600"/>
              <a:buNone/>
            </a:pPr>
            <a:endParaRPr lang="en-US" sz="2600" dirty="0">
              <a:latin typeface="Times New Roman"/>
              <a:ea typeface="Times New Roman"/>
              <a:cs typeface="Times New Roman"/>
              <a:sym typeface="Times New Roman"/>
            </a:endParaRPr>
          </a:p>
        </p:txBody>
      </p:sp>
      <p:sp>
        <p:nvSpPr>
          <p:cNvPr id="7" name="Google Shape;102;g659b3ba530_0_8">
            <a:extLst>
              <a:ext uri="{FF2B5EF4-FFF2-40B4-BE49-F238E27FC236}">
                <a16:creationId xmlns:a16="http://schemas.microsoft.com/office/drawing/2014/main" id="{91B91BEC-4C63-48C0-ABE4-0A7D1F32888B}"/>
              </a:ext>
            </a:extLst>
          </p:cNvPr>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lvl="0"/>
            <a:r>
              <a:rPr lang="en-US" sz="3200" dirty="0">
                <a:latin typeface="Times New Roman"/>
                <a:ea typeface="Times New Roman"/>
                <a:cs typeface="Times New Roman"/>
                <a:sym typeface="Times New Roman"/>
              </a:rPr>
              <a:t>Study 3: </a:t>
            </a:r>
            <a:r>
              <a:rPr lang="en-US" sz="2600" dirty="0" err="1">
                <a:latin typeface="Times New Roman"/>
                <a:ea typeface="Times New Roman"/>
                <a:cs typeface="Times New Roman"/>
                <a:sym typeface="Times New Roman"/>
              </a:rPr>
              <a:t>Khekare</a:t>
            </a:r>
            <a:r>
              <a:rPr lang="en-US" sz="2600" dirty="0">
                <a:latin typeface="Times New Roman"/>
                <a:ea typeface="Times New Roman"/>
                <a:cs typeface="Times New Roman"/>
                <a:sym typeface="Times New Roman"/>
              </a:rPr>
              <a:t>, G.S., </a:t>
            </a:r>
            <a:r>
              <a:rPr lang="en-US" sz="2600" dirty="0" err="1">
                <a:latin typeface="Times New Roman"/>
                <a:ea typeface="Times New Roman"/>
                <a:cs typeface="Times New Roman"/>
                <a:sym typeface="Times New Roman"/>
              </a:rPr>
              <a:t>Sakhare</a:t>
            </a:r>
            <a:r>
              <a:rPr lang="en-US" sz="2600" dirty="0">
                <a:latin typeface="Times New Roman"/>
                <a:ea typeface="Times New Roman"/>
                <a:cs typeface="Times New Roman"/>
                <a:sym typeface="Times New Roman"/>
              </a:rPr>
              <a:t> A.V. proposed VANETs (Vehicular Ad Hoc Networks)</a:t>
            </a:r>
            <a:r>
              <a:rPr lang="en-US" dirty="0">
                <a:latin typeface="Times New Roman"/>
                <a:ea typeface="Times New Roman"/>
                <a:cs typeface="Times New Roman"/>
                <a:sym typeface="Times New Roman"/>
              </a:rPr>
              <a:t> </a:t>
            </a:r>
            <a:r>
              <a:rPr lang="en-US" sz="1800" dirty="0">
                <a:latin typeface="Times New Roman"/>
                <a:ea typeface="Times New Roman"/>
                <a:cs typeface="Times New Roman"/>
                <a:sym typeface="Times New Roman"/>
              </a:rPr>
              <a:t>(2013)</a:t>
            </a:r>
            <a:endParaRPr lang="en-U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659b3ba530_0_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lvl="0"/>
            <a:r>
              <a:rPr lang="en-US" sz="3200" dirty="0">
                <a:latin typeface="Times New Roman"/>
                <a:ea typeface="Times New Roman"/>
                <a:cs typeface="Times New Roman"/>
                <a:sym typeface="Times New Roman"/>
              </a:rPr>
              <a:t>Study 3: </a:t>
            </a:r>
            <a:r>
              <a:rPr lang="en-US" sz="2600" dirty="0" err="1">
                <a:latin typeface="Times New Roman"/>
                <a:ea typeface="Times New Roman"/>
                <a:cs typeface="Times New Roman"/>
                <a:sym typeface="Times New Roman"/>
              </a:rPr>
              <a:t>Khekare</a:t>
            </a:r>
            <a:r>
              <a:rPr lang="en-US" sz="2600" dirty="0">
                <a:latin typeface="Times New Roman"/>
                <a:ea typeface="Times New Roman"/>
                <a:cs typeface="Times New Roman"/>
                <a:sym typeface="Times New Roman"/>
              </a:rPr>
              <a:t>, G.S., </a:t>
            </a:r>
            <a:r>
              <a:rPr lang="en-US" sz="2600" dirty="0" err="1">
                <a:latin typeface="Times New Roman"/>
                <a:ea typeface="Times New Roman"/>
                <a:cs typeface="Times New Roman"/>
                <a:sym typeface="Times New Roman"/>
              </a:rPr>
              <a:t>Sakhare</a:t>
            </a:r>
            <a:r>
              <a:rPr lang="en-US" sz="2600" dirty="0">
                <a:latin typeface="Times New Roman"/>
                <a:ea typeface="Times New Roman"/>
                <a:cs typeface="Times New Roman"/>
                <a:sym typeface="Times New Roman"/>
              </a:rPr>
              <a:t> A.V. proposed VANETs (Vehicular Ad Hoc Networks)</a:t>
            </a:r>
            <a:r>
              <a:rPr lang="en-US" dirty="0">
                <a:latin typeface="Times New Roman"/>
                <a:ea typeface="Times New Roman"/>
                <a:cs typeface="Times New Roman"/>
                <a:sym typeface="Times New Roman"/>
              </a:rPr>
              <a:t> </a:t>
            </a:r>
            <a:r>
              <a:rPr lang="en-US" sz="1800" dirty="0">
                <a:latin typeface="Times New Roman"/>
                <a:ea typeface="Times New Roman"/>
                <a:cs typeface="Times New Roman"/>
                <a:sym typeface="Times New Roman"/>
              </a:rPr>
              <a:t>(2013)</a:t>
            </a:r>
            <a:endParaRPr lang="en-US" sz="1800" dirty="0"/>
          </a:p>
        </p:txBody>
      </p:sp>
      <p:pic>
        <p:nvPicPr>
          <p:cNvPr id="6" name="Picture 5">
            <a:extLst>
              <a:ext uri="{FF2B5EF4-FFF2-40B4-BE49-F238E27FC236}">
                <a16:creationId xmlns:a16="http://schemas.microsoft.com/office/drawing/2014/main" id="{AD2DC2E1-60B1-49CD-81D6-A08D2E9F6B85}"/>
              </a:ext>
            </a:extLst>
          </p:cNvPr>
          <p:cNvPicPr>
            <a:picLocks noChangeAspect="1"/>
          </p:cNvPicPr>
          <p:nvPr/>
        </p:nvPicPr>
        <p:blipFill>
          <a:blip r:embed="rId3"/>
          <a:stretch>
            <a:fillRect/>
          </a:stretch>
        </p:blipFill>
        <p:spPr>
          <a:xfrm>
            <a:off x="2620652" y="1557235"/>
            <a:ext cx="6950696" cy="500672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9" name="Google Shape;109;g659b3ba530_0_13"/>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indent="-457200">
              <a:buSzPct val="100000"/>
            </a:pPr>
            <a:r>
              <a:rPr lang="en-US" sz="2600" dirty="0">
                <a:latin typeface="Times New Roman" panose="02020603050405020304" pitchFamily="18" charset="0"/>
                <a:cs typeface="Times New Roman" panose="02020603050405020304" pitchFamily="18" charset="0"/>
              </a:rPr>
              <a:t>Warning message module then sends the data to the traffic density calculation module. Then calculations are made in this module and traffic density of each road is calculated.</a:t>
            </a:r>
          </a:p>
          <a:p>
            <a:pPr indent="-457200">
              <a:buSzPct val="100000"/>
            </a:pPr>
            <a:endParaRPr lang="en-US" sz="2600" dirty="0">
              <a:latin typeface="Times New Roman" panose="02020603050405020304" pitchFamily="18" charset="0"/>
              <a:cs typeface="Times New Roman" panose="02020603050405020304" pitchFamily="18" charset="0"/>
            </a:endParaRPr>
          </a:p>
          <a:p>
            <a:pPr indent="-457200">
              <a:buSzPct val="100000"/>
            </a:pPr>
            <a:r>
              <a:rPr lang="en-US" sz="2600" dirty="0">
                <a:latin typeface="Times New Roman" panose="02020603050405020304" pitchFamily="18" charset="0"/>
                <a:cs typeface="Times New Roman" panose="02020603050405020304" pitchFamily="18" charset="0"/>
              </a:rPr>
              <a:t>This framework of a smart city that will transmit information about traffic conditions and will go a long way in aiding drivers to take spontaneous and smart decisions to prevent themselves from vehicular congestion which will ultimately help in reducing the overall congestion.</a:t>
            </a:r>
            <a:endParaRPr sz="2600" dirty="0">
              <a:latin typeface="Times New Roman" panose="02020603050405020304" pitchFamily="18" charset="0"/>
              <a:cs typeface="Times New Roman" panose="02020603050405020304" pitchFamily="18" charset="0"/>
            </a:endParaRPr>
          </a:p>
        </p:txBody>
      </p:sp>
      <p:sp>
        <p:nvSpPr>
          <p:cNvPr id="4" name="Google Shape;102;g659b3ba530_0_8">
            <a:extLst>
              <a:ext uri="{FF2B5EF4-FFF2-40B4-BE49-F238E27FC236}">
                <a16:creationId xmlns:a16="http://schemas.microsoft.com/office/drawing/2014/main" id="{6E8089A3-B148-4FFC-9A1C-5AA4D835D867}"/>
              </a:ext>
            </a:extLst>
          </p:cNvPr>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lvl="0"/>
            <a:r>
              <a:rPr lang="en-US" sz="3200" dirty="0">
                <a:latin typeface="Times New Roman"/>
                <a:ea typeface="Times New Roman"/>
                <a:cs typeface="Times New Roman"/>
                <a:sym typeface="Times New Roman"/>
              </a:rPr>
              <a:t>Study 3: </a:t>
            </a:r>
            <a:r>
              <a:rPr lang="en-US" sz="2600" dirty="0" err="1">
                <a:latin typeface="Times New Roman"/>
                <a:ea typeface="Times New Roman"/>
                <a:cs typeface="Times New Roman"/>
                <a:sym typeface="Times New Roman"/>
              </a:rPr>
              <a:t>Khekare</a:t>
            </a:r>
            <a:r>
              <a:rPr lang="en-US" sz="2600" dirty="0">
                <a:latin typeface="Times New Roman"/>
                <a:ea typeface="Times New Roman"/>
                <a:cs typeface="Times New Roman"/>
                <a:sym typeface="Times New Roman"/>
              </a:rPr>
              <a:t>, G.S., </a:t>
            </a:r>
            <a:r>
              <a:rPr lang="en-US" sz="2600" dirty="0" err="1">
                <a:latin typeface="Times New Roman"/>
                <a:ea typeface="Times New Roman"/>
                <a:cs typeface="Times New Roman"/>
                <a:sym typeface="Times New Roman"/>
              </a:rPr>
              <a:t>Sakhare</a:t>
            </a:r>
            <a:r>
              <a:rPr lang="en-US" sz="2600" dirty="0">
                <a:latin typeface="Times New Roman"/>
                <a:ea typeface="Times New Roman"/>
                <a:cs typeface="Times New Roman"/>
                <a:sym typeface="Times New Roman"/>
              </a:rPr>
              <a:t> A.V. proposed VANETs (Vehicular Ad Hoc Networks)</a:t>
            </a:r>
            <a:r>
              <a:rPr lang="en-US" dirty="0">
                <a:latin typeface="Times New Roman"/>
                <a:ea typeface="Times New Roman"/>
                <a:cs typeface="Times New Roman"/>
                <a:sym typeface="Times New Roman"/>
              </a:rPr>
              <a:t> </a:t>
            </a:r>
            <a:r>
              <a:rPr lang="en-US" sz="1800" dirty="0">
                <a:latin typeface="Times New Roman"/>
                <a:ea typeface="Times New Roman"/>
                <a:cs typeface="Times New Roman"/>
                <a:sym typeface="Times New Roman"/>
              </a:rPr>
              <a:t>(2013)</a:t>
            </a:r>
            <a:endParaRPr lang="en-US"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Google Shape;97;p3"/>
          <p:cNvSpPr txBox="1">
            <a:spLocks noGrp="1"/>
          </p:cNvSpPr>
          <p:nvPr>
            <p:ph type="body" idx="1"/>
          </p:nvPr>
        </p:nvSpPr>
        <p:spPr>
          <a:xfrm>
            <a:off x="838200" y="1842225"/>
            <a:ext cx="10515600" cy="4351200"/>
          </a:xfrm>
          <a:prstGeom prst="rect">
            <a:avLst/>
          </a:prstGeom>
          <a:noFill/>
          <a:ln>
            <a:noFill/>
          </a:ln>
        </p:spPr>
        <p:txBody>
          <a:bodyPr spcFirstLastPara="1" wrap="square" lIns="91425" tIns="45700" rIns="91425" bIns="45700" anchor="t" anchorCtr="0">
            <a:normAutofit/>
          </a:bodyPr>
          <a:lstStyle/>
          <a:p>
            <a:pPr marL="457200" lvl="1" indent="0" algn="l" rtl="0">
              <a:lnSpc>
                <a:spcPct val="90000"/>
              </a:lnSpc>
              <a:spcBef>
                <a:spcPts val="500"/>
              </a:spcBef>
              <a:spcAft>
                <a:spcPts val="0"/>
              </a:spcAft>
              <a:buClr>
                <a:schemeClr val="dk1"/>
              </a:buClr>
              <a:buSzPts val="2600"/>
              <a:buNone/>
            </a:pPr>
            <a:endParaRPr sz="2600" dirty="0">
              <a:latin typeface="Times New Roman"/>
              <a:ea typeface="Times New Roman"/>
              <a:cs typeface="Times New Roman"/>
              <a:sym typeface="Times New Roman"/>
            </a:endParaRPr>
          </a:p>
          <a:p>
            <a:pPr marL="457200" lvl="1" indent="-457200">
              <a:buSzPts val="2600"/>
            </a:pPr>
            <a:r>
              <a:rPr lang="en-US" sz="2600" dirty="0">
                <a:latin typeface="Times New Roman"/>
                <a:ea typeface="Times New Roman"/>
                <a:cs typeface="Times New Roman"/>
                <a:sym typeface="Times New Roman"/>
              </a:rPr>
              <a:t>Cameras would be capturing video and broadcasting it to the servers where using video and image processing techniques the vehicle density on every side of the road is calculated and an algorithm is employed to switch the traffic lights accordingly.</a:t>
            </a:r>
          </a:p>
          <a:p>
            <a:pPr marL="457200" lvl="1" indent="-457200">
              <a:buSzPts val="2600"/>
            </a:pPr>
            <a:endParaRPr lang="en-US" sz="2600" dirty="0">
              <a:latin typeface="Times New Roman"/>
              <a:ea typeface="Times New Roman"/>
              <a:cs typeface="Times New Roman"/>
              <a:sym typeface="Times New Roman"/>
            </a:endParaRPr>
          </a:p>
          <a:p>
            <a:pPr marL="457200" lvl="1" indent="-457200">
              <a:buSzPts val="2600"/>
            </a:pPr>
            <a:r>
              <a:rPr lang="en-US" sz="2600" dirty="0">
                <a:latin typeface="Times New Roman" panose="02020603050405020304" pitchFamily="18" charset="0"/>
                <a:cs typeface="Times New Roman" panose="02020603050405020304" pitchFamily="18" charset="0"/>
              </a:rPr>
              <a:t>Peak Time: Density is very high on the roads majorly because of the commuters and as stated in the results Dynamic coded algorithm on average has shown an improvement of about 35% above the Hard Coded system. </a:t>
            </a:r>
          </a:p>
          <a:p>
            <a:pPr marL="457200" lvl="1" indent="-457200">
              <a:buSzPts val="2600"/>
            </a:pPr>
            <a:endParaRPr lang="en-US" sz="2600" dirty="0">
              <a:latin typeface="Times New Roman"/>
              <a:ea typeface="Times New Roman"/>
              <a:cs typeface="Times New Roman"/>
              <a:sym typeface="Times New Roman"/>
            </a:endParaRPr>
          </a:p>
        </p:txBody>
      </p:sp>
      <p:sp>
        <p:nvSpPr>
          <p:cNvPr id="7" name="Google Shape;120;g659b3ba530_0_18">
            <a:extLst>
              <a:ext uri="{FF2B5EF4-FFF2-40B4-BE49-F238E27FC236}">
                <a16:creationId xmlns:a16="http://schemas.microsoft.com/office/drawing/2014/main" id="{5AA5D658-1D9C-4787-A519-EA88F65F0348}"/>
              </a:ext>
            </a:extLst>
          </p:cNvPr>
          <p:cNvSpPr txBox="1">
            <a:spLocks/>
          </p:cNvSpPr>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br>
              <a:rPr lang="en-US" sz="3200" dirty="0">
                <a:latin typeface="Times New Roman"/>
                <a:ea typeface="Times New Roman"/>
                <a:cs typeface="Times New Roman"/>
                <a:sym typeface="Times New Roman"/>
              </a:rPr>
            </a:br>
            <a:r>
              <a:rPr lang="en-US" sz="3200" dirty="0">
                <a:latin typeface="Times New Roman"/>
                <a:ea typeface="Times New Roman"/>
                <a:cs typeface="Times New Roman"/>
                <a:sym typeface="Times New Roman"/>
              </a:rPr>
              <a:t>Study 4:</a:t>
            </a:r>
            <a:r>
              <a:rPr lang="en-US" dirty="0">
                <a:latin typeface="Times New Roman"/>
                <a:ea typeface="Times New Roman"/>
                <a:cs typeface="Times New Roman"/>
                <a:sym typeface="Times New Roman"/>
              </a:rPr>
              <a:t> </a:t>
            </a:r>
            <a:r>
              <a:rPr lang="en-US" sz="2600" dirty="0">
                <a:latin typeface="Times New Roman" panose="02020603050405020304" pitchFamily="18" charset="0"/>
                <a:cs typeface="Times New Roman" panose="02020603050405020304" pitchFamily="18" charset="0"/>
              </a:rPr>
              <a:t>Kanungo, A., Sharma, A., &amp; Singla, C</a:t>
            </a:r>
            <a:r>
              <a:rPr lang="en-US" sz="2600" dirty="0">
                <a:latin typeface="Times New Roman" panose="02020603050405020304" pitchFamily="18" charset="0"/>
                <a:ea typeface="Times New Roman"/>
                <a:cs typeface="Times New Roman" panose="02020603050405020304" pitchFamily="18" charset="0"/>
                <a:sym typeface="Times New Roman"/>
              </a:rPr>
              <a:t>. proposed </a:t>
            </a:r>
            <a:r>
              <a:rPr lang="en-US" sz="2600" dirty="0">
                <a:latin typeface="Times New Roman" panose="02020603050405020304" pitchFamily="18" charset="0"/>
                <a:cs typeface="Times New Roman" panose="02020603050405020304" pitchFamily="18" charset="0"/>
              </a:rPr>
              <a:t>Smart traffic lights switching and traffic density calculation using video</a:t>
            </a:r>
            <a:r>
              <a:rPr lang="en-US" sz="2600" i="1"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processing</a:t>
            </a:r>
            <a:r>
              <a:rPr lang="en-US" i="1" dirty="0">
                <a:latin typeface="Times New Roman" panose="02020603050405020304" pitchFamily="18" charset="0"/>
                <a:cs typeface="Times New Roman" panose="02020603050405020304" pitchFamily="18" charset="0"/>
              </a:rPr>
              <a:t> </a:t>
            </a:r>
            <a:r>
              <a:rPr lang="en-US" sz="1800" dirty="0">
                <a:latin typeface="Times New Roman"/>
                <a:ea typeface="Times New Roman"/>
                <a:cs typeface="Times New Roman"/>
                <a:sym typeface="Times New Roman"/>
              </a:rPr>
              <a:t>(2014)</a:t>
            </a:r>
            <a:br>
              <a:rPr lang="en-US" sz="3200" dirty="0"/>
            </a:br>
            <a:endParaRPr lang="en-US" dirty="0"/>
          </a:p>
        </p:txBody>
      </p:sp>
    </p:spTree>
    <p:extLst>
      <p:ext uri="{BB962C8B-B14F-4D97-AF65-F5344CB8AC3E}">
        <p14:creationId xmlns:p14="http://schemas.microsoft.com/office/powerpoint/2010/main" val="284297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g659b3ba530_0_1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br>
              <a:rPr lang="en-US" sz="3200" dirty="0">
                <a:latin typeface="Times New Roman"/>
                <a:ea typeface="Times New Roman"/>
                <a:cs typeface="Times New Roman"/>
                <a:sym typeface="Times New Roman"/>
              </a:rPr>
            </a:br>
            <a:r>
              <a:rPr lang="en-US" sz="3200" dirty="0">
                <a:latin typeface="Times New Roman"/>
                <a:ea typeface="Times New Roman"/>
                <a:cs typeface="Times New Roman"/>
                <a:sym typeface="Times New Roman"/>
              </a:rPr>
              <a:t>Study 4:</a:t>
            </a:r>
            <a:r>
              <a:rPr lang="en-US" dirty="0">
                <a:latin typeface="Times New Roman"/>
                <a:ea typeface="Times New Roman"/>
                <a:cs typeface="Times New Roman"/>
                <a:sym typeface="Times New Roman"/>
              </a:rPr>
              <a:t> </a:t>
            </a:r>
            <a:r>
              <a:rPr lang="en-US" sz="2600" dirty="0">
                <a:latin typeface="Times New Roman" panose="02020603050405020304" pitchFamily="18" charset="0"/>
                <a:cs typeface="Times New Roman" panose="02020603050405020304" pitchFamily="18" charset="0"/>
              </a:rPr>
              <a:t>Kanungo, A., Sharma, A., &amp; Singla, C</a:t>
            </a:r>
            <a:r>
              <a:rPr lang="en-US" sz="2600" dirty="0">
                <a:latin typeface="Times New Roman" panose="02020603050405020304" pitchFamily="18" charset="0"/>
                <a:ea typeface="Times New Roman"/>
                <a:cs typeface="Times New Roman" panose="02020603050405020304" pitchFamily="18" charset="0"/>
                <a:sym typeface="Times New Roman"/>
              </a:rPr>
              <a:t>. proposed </a:t>
            </a:r>
            <a:r>
              <a:rPr lang="en-US" sz="2600" dirty="0">
                <a:latin typeface="Times New Roman" panose="02020603050405020304" pitchFamily="18" charset="0"/>
                <a:cs typeface="Times New Roman" panose="02020603050405020304" pitchFamily="18" charset="0"/>
              </a:rPr>
              <a:t>Smart traffic lights switching and traffic density calculation using video</a:t>
            </a:r>
            <a:r>
              <a:rPr lang="en-US" sz="2600" i="1"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processing</a:t>
            </a:r>
            <a:r>
              <a:rPr lang="en-US" i="1" dirty="0">
                <a:latin typeface="Times New Roman" panose="02020603050405020304" pitchFamily="18" charset="0"/>
                <a:cs typeface="Times New Roman" panose="02020603050405020304" pitchFamily="18" charset="0"/>
              </a:rPr>
              <a:t> </a:t>
            </a:r>
            <a:r>
              <a:rPr lang="en-US" sz="1800" dirty="0">
                <a:latin typeface="Times New Roman"/>
                <a:ea typeface="Times New Roman"/>
                <a:cs typeface="Times New Roman"/>
                <a:sym typeface="Times New Roman"/>
              </a:rPr>
              <a:t>(2014)</a:t>
            </a:r>
            <a:br>
              <a:rPr lang="en-US" sz="3200" dirty="0"/>
            </a:br>
            <a:endParaRPr dirty="0"/>
          </a:p>
        </p:txBody>
      </p:sp>
      <p:pic>
        <p:nvPicPr>
          <p:cNvPr id="2" name="Picture 1">
            <a:extLst>
              <a:ext uri="{FF2B5EF4-FFF2-40B4-BE49-F238E27FC236}">
                <a16:creationId xmlns:a16="http://schemas.microsoft.com/office/drawing/2014/main" id="{02EBFC5B-EEA6-4ECB-A550-0483D7B91A8A}"/>
              </a:ext>
            </a:extLst>
          </p:cNvPr>
          <p:cNvPicPr>
            <a:picLocks noChangeAspect="1"/>
          </p:cNvPicPr>
          <p:nvPr/>
        </p:nvPicPr>
        <p:blipFill>
          <a:blip r:embed="rId3"/>
          <a:stretch>
            <a:fillRect/>
          </a:stretch>
        </p:blipFill>
        <p:spPr>
          <a:xfrm>
            <a:off x="2378697" y="1744894"/>
            <a:ext cx="7434606" cy="476337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3D46EF3-7F4F-491B-89E7-0E9EE34C56BA}"/>
              </a:ext>
            </a:extLst>
          </p:cNvPr>
          <p:cNvSpPr>
            <a:spLocks noGrp="1"/>
          </p:cNvSpPr>
          <p:nvPr>
            <p:ph type="body" idx="1"/>
          </p:nvPr>
        </p:nvSpPr>
        <p:spPr/>
        <p:txBody>
          <a:bodyPr>
            <a:normAutofit/>
          </a:bodyPr>
          <a:lstStyle/>
          <a:p>
            <a:r>
              <a:rPr lang="en-US" sz="2600" dirty="0">
                <a:latin typeface="Times New Roman" panose="02020603050405020304" pitchFamily="18" charset="0"/>
                <a:cs typeface="Times New Roman" panose="02020603050405020304" pitchFamily="18" charset="0"/>
              </a:rPr>
              <a:t>After Sunset or Low Light Conditions: Here the system doesn’t work up to the expectations due to lower light conditions, in that case we could switch over system to hard coded during night time.</a:t>
            </a:r>
          </a:p>
          <a:p>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This reduce traffic congestion on roads overriding the older system of hard coded</a:t>
            </a:r>
            <a:r>
              <a:rPr lang="en-US" sz="2600" u="sng"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lights which cause unwanted delays.</a:t>
            </a:r>
          </a:p>
        </p:txBody>
      </p:sp>
      <p:sp>
        <p:nvSpPr>
          <p:cNvPr id="4" name="Google Shape;120;g659b3ba530_0_18">
            <a:extLst>
              <a:ext uri="{FF2B5EF4-FFF2-40B4-BE49-F238E27FC236}">
                <a16:creationId xmlns:a16="http://schemas.microsoft.com/office/drawing/2014/main" id="{EB466EDC-72C9-49E3-9D72-212A6C5ABB05}"/>
              </a:ext>
            </a:extLst>
          </p:cNvPr>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br>
              <a:rPr lang="en-US" sz="3200" dirty="0">
                <a:latin typeface="Times New Roman"/>
                <a:ea typeface="Times New Roman"/>
                <a:cs typeface="Times New Roman"/>
                <a:sym typeface="Times New Roman"/>
              </a:rPr>
            </a:br>
            <a:r>
              <a:rPr lang="en-US" sz="3200" dirty="0">
                <a:latin typeface="Times New Roman"/>
                <a:ea typeface="Times New Roman"/>
                <a:cs typeface="Times New Roman"/>
                <a:sym typeface="Times New Roman"/>
              </a:rPr>
              <a:t>Study 4:</a:t>
            </a:r>
            <a:r>
              <a:rPr lang="en-US" dirty="0">
                <a:latin typeface="Times New Roman"/>
                <a:ea typeface="Times New Roman"/>
                <a:cs typeface="Times New Roman"/>
                <a:sym typeface="Times New Roman"/>
              </a:rPr>
              <a:t> </a:t>
            </a:r>
            <a:r>
              <a:rPr lang="en-US" sz="2600" dirty="0">
                <a:latin typeface="Times New Roman" panose="02020603050405020304" pitchFamily="18" charset="0"/>
                <a:cs typeface="Times New Roman" panose="02020603050405020304" pitchFamily="18" charset="0"/>
              </a:rPr>
              <a:t>Kanungo, A., Sharma, A., &amp; Singla, C</a:t>
            </a:r>
            <a:r>
              <a:rPr lang="en-US" sz="2600" dirty="0">
                <a:latin typeface="Times New Roman" panose="02020603050405020304" pitchFamily="18" charset="0"/>
                <a:ea typeface="Times New Roman"/>
                <a:cs typeface="Times New Roman" panose="02020603050405020304" pitchFamily="18" charset="0"/>
                <a:sym typeface="Times New Roman"/>
              </a:rPr>
              <a:t>. proposed </a:t>
            </a:r>
            <a:r>
              <a:rPr lang="en-US" sz="2600" dirty="0">
                <a:latin typeface="Times New Roman" panose="02020603050405020304" pitchFamily="18" charset="0"/>
                <a:cs typeface="Times New Roman" panose="02020603050405020304" pitchFamily="18" charset="0"/>
              </a:rPr>
              <a:t>Smart traffic lights switching and traffic density calculation using video</a:t>
            </a:r>
            <a:r>
              <a:rPr lang="en-US" sz="2600" i="1"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processing</a:t>
            </a:r>
            <a:r>
              <a:rPr lang="en-US" i="1" dirty="0">
                <a:latin typeface="Times New Roman" panose="02020603050405020304" pitchFamily="18" charset="0"/>
                <a:cs typeface="Times New Roman" panose="02020603050405020304" pitchFamily="18" charset="0"/>
              </a:rPr>
              <a:t> </a:t>
            </a:r>
            <a:r>
              <a:rPr lang="en-US" sz="1800" dirty="0">
                <a:latin typeface="Times New Roman"/>
                <a:ea typeface="Times New Roman"/>
                <a:cs typeface="Times New Roman"/>
                <a:sym typeface="Times New Roman"/>
              </a:rPr>
              <a:t>(2014)</a:t>
            </a:r>
            <a:br>
              <a:rPr lang="en-US" sz="3200" dirty="0"/>
            </a:br>
            <a:endParaRPr dirty="0"/>
          </a:p>
        </p:txBody>
      </p:sp>
    </p:spTree>
    <p:extLst>
      <p:ext uri="{BB962C8B-B14F-4D97-AF65-F5344CB8AC3E}">
        <p14:creationId xmlns:p14="http://schemas.microsoft.com/office/powerpoint/2010/main" val="1661168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graphicFrame>
        <p:nvGraphicFramePr>
          <p:cNvPr id="168" name="Google Shape;168;g70854cd016_0_0"/>
          <p:cNvGraphicFramePr/>
          <p:nvPr>
            <p:extLst>
              <p:ext uri="{D42A27DB-BD31-4B8C-83A1-F6EECF244321}">
                <p14:modId xmlns:p14="http://schemas.microsoft.com/office/powerpoint/2010/main" val="2524621982"/>
              </p:ext>
            </p:extLst>
          </p:nvPr>
        </p:nvGraphicFramePr>
        <p:xfrm>
          <a:off x="625035" y="592443"/>
          <a:ext cx="10996990" cy="6227223"/>
        </p:xfrm>
        <a:graphic>
          <a:graphicData uri="http://schemas.openxmlformats.org/drawingml/2006/table">
            <a:tbl>
              <a:tblPr>
                <a:noFill/>
                <a:tableStyleId>{9A453C88-1E02-4705-B2C8-376F6F29899A}</a:tableStyleId>
              </a:tblPr>
              <a:tblGrid>
                <a:gridCol w="2692231">
                  <a:extLst>
                    <a:ext uri="{9D8B030D-6E8A-4147-A177-3AD203B41FA5}">
                      <a16:colId xmlns:a16="http://schemas.microsoft.com/office/drawing/2014/main" val="20000"/>
                    </a:ext>
                  </a:extLst>
                </a:gridCol>
                <a:gridCol w="2768253">
                  <a:extLst>
                    <a:ext uri="{9D8B030D-6E8A-4147-A177-3AD203B41FA5}">
                      <a16:colId xmlns:a16="http://schemas.microsoft.com/office/drawing/2014/main" val="20001"/>
                    </a:ext>
                  </a:extLst>
                </a:gridCol>
                <a:gridCol w="2768253">
                  <a:extLst>
                    <a:ext uri="{9D8B030D-6E8A-4147-A177-3AD203B41FA5}">
                      <a16:colId xmlns:a16="http://schemas.microsoft.com/office/drawing/2014/main" val="20002"/>
                    </a:ext>
                  </a:extLst>
                </a:gridCol>
                <a:gridCol w="2768253">
                  <a:extLst>
                    <a:ext uri="{9D8B030D-6E8A-4147-A177-3AD203B41FA5}">
                      <a16:colId xmlns:a16="http://schemas.microsoft.com/office/drawing/2014/main" val="20003"/>
                    </a:ext>
                  </a:extLst>
                </a:gridCol>
              </a:tblGrid>
              <a:tr h="471771">
                <a:tc>
                  <a:txBody>
                    <a:bodyPr/>
                    <a:lstStyle/>
                    <a:p>
                      <a:pPr marL="0" marR="0" lvl="0" indent="0" algn="ctr" rtl="0">
                        <a:lnSpc>
                          <a:spcPct val="100000"/>
                        </a:lnSpc>
                        <a:spcBef>
                          <a:spcPts val="0"/>
                        </a:spcBef>
                        <a:spcAft>
                          <a:spcPts val="0"/>
                        </a:spcAft>
                        <a:buClr>
                          <a:srgbClr val="000000"/>
                        </a:buClr>
                        <a:buSzPts val="2000"/>
                        <a:buFont typeface="Arial"/>
                        <a:buNone/>
                      </a:pPr>
                      <a:r>
                        <a:rPr lang="en-US" sz="2000" b="1" u="none" strike="noStrike" cap="none" dirty="0"/>
                        <a:t>Name</a:t>
                      </a:r>
                      <a:endParaRPr sz="2000" b="1" u="none" strike="noStrike" cap="none" dirty="0"/>
                    </a:p>
                  </a:txBody>
                  <a:tcPr marL="91425" marR="91425" marT="91425" marB="91425">
                    <a:solidFill>
                      <a:srgbClr val="CCCCCC"/>
                    </a:solidFill>
                  </a:tcP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b="1" u="none" strike="noStrike" cap="none"/>
                        <a:t>Methodology </a:t>
                      </a:r>
                      <a:endParaRPr sz="2000" b="1" u="none" strike="noStrike" cap="none"/>
                    </a:p>
                  </a:txBody>
                  <a:tcPr marL="91425" marR="91425" marT="91425" marB="91425">
                    <a:solidFill>
                      <a:srgbClr val="CCCCCC"/>
                    </a:solidFill>
                  </a:tcP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b="1" u="none" strike="noStrike" cap="none" dirty="0"/>
                        <a:t>Advantage</a:t>
                      </a:r>
                      <a:endParaRPr sz="2000" b="1" u="none" strike="noStrike" cap="none" dirty="0"/>
                    </a:p>
                  </a:txBody>
                  <a:tcPr marL="91425" marR="91425" marT="91425" marB="91425">
                    <a:solidFill>
                      <a:srgbClr val="CCCCCC"/>
                    </a:solidFill>
                  </a:tcP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b="1" u="none" strike="noStrike" cap="none" dirty="0"/>
                        <a:t>Limits</a:t>
                      </a:r>
                      <a:endParaRPr sz="2000" b="1" u="none" strike="noStrike" cap="none" dirty="0"/>
                    </a:p>
                  </a:txBody>
                  <a:tcPr marL="91425" marR="91425" marT="91425" marB="91425">
                    <a:solidFill>
                      <a:srgbClr val="CCCCCC"/>
                    </a:solidFill>
                  </a:tcPr>
                </a:tc>
                <a:extLst>
                  <a:ext uri="{0D108BD9-81ED-4DB2-BD59-A6C34878D82A}">
                    <a16:rowId xmlns:a16="http://schemas.microsoft.com/office/drawing/2014/main" val="10000"/>
                  </a:ext>
                </a:extLst>
              </a:tr>
              <a:tr h="1238446">
                <a:tc>
                  <a:txBody>
                    <a:bodyPr/>
                    <a:lstStyle/>
                    <a:p>
                      <a:pPr marL="0" marR="0" lvl="0" indent="0" algn="ctr" rtl="0">
                        <a:lnSpc>
                          <a:spcPct val="100000"/>
                        </a:lnSpc>
                        <a:spcBef>
                          <a:spcPts val="0"/>
                        </a:spcBef>
                        <a:spcAft>
                          <a:spcPts val="0"/>
                        </a:spcAft>
                        <a:buClr>
                          <a:srgbClr val="000000"/>
                        </a:buClr>
                        <a:buSzPts val="2000"/>
                        <a:buFont typeface="Arial"/>
                        <a:buNone/>
                      </a:pPr>
                      <a:r>
                        <a:rPr lang="en-US" sz="2000" dirty="0">
                          <a:latin typeface="Times New Roman" panose="02020603050405020304" pitchFamily="18" charset="0"/>
                          <a:cs typeface="Times New Roman" panose="02020603050405020304" pitchFamily="18" charset="0"/>
                        </a:rPr>
                        <a:t>Kanungo A, Sharma A &amp; Singla C</a:t>
                      </a:r>
                      <a:r>
                        <a:rPr lang="en-US" sz="2000" dirty="0">
                          <a:latin typeface="Times New Roman" panose="02020603050405020304" pitchFamily="18" charset="0"/>
                          <a:cs typeface="Times New Roman" panose="02020603050405020304" pitchFamily="18" charset="0"/>
                          <a:sym typeface="Times New Roman"/>
                        </a:rPr>
                        <a:t> (2014)</a:t>
                      </a:r>
                      <a:endParaRPr sz="2000" u="none" strike="noStrike" cap="none" dirty="0"/>
                    </a:p>
                  </a:txBody>
                  <a:tcPr marL="91425" marR="91425" marT="91425" marB="91425"/>
                </a:tc>
                <a:tc>
                  <a:txBody>
                    <a:bodyPr/>
                    <a:lstStyle/>
                    <a:p>
                      <a:pPr marL="0" marR="0" lvl="0" indent="0" algn="ctr" rtl="0">
                        <a:lnSpc>
                          <a:spcPct val="100000"/>
                        </a:lnSpc>
                        <a:spcBef>
                          <a:spcPts val="0"/>
                        </a:spcBef>
                        <a:spcAft>
                          <a:spcPts val="0"/>
                        </a:spcAft>
                        <a:buClr>
                          <a:schemeClr val="dk1"/>
                        </a:buClr>
                        <a:buSzPts val="1100"/>
                        <a:buFont typeface="Arial"/>
                        <a:buNone/>
                      </a:pPr>
                      <a:endParaRPr lang="en-US" sz="2000" dirty="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Clr>
                          <a:schemeClr val="dk1"/>
                        </a:buClr>
                        <a:buSzPts val="1100"/>
                        <a:buFont typeface="Arial"/>
                        <a:buNone/>
                      </a:pPr>
                      <a:r>
                        <a:rPr lang="en-US" sz="2000" dirty="0">
                          <a:latin typeface="Times New Roman" panose="02020603050405020304" pitchFamily="18" charset="0"/>
                          <a:cs typeface="Times New Roman" panose="02020603050405020304" pitchFamily="18" charset="0"/>
                        </a:rPr>
                        <a:t>Video</a:t>
                      </a:r>
                      <a:r>
                        <a:rPr lang="en-US" sz="2000" i="1" dirty="0">
                          <a:latin typeface="Times New Roman" panose="02020603050405020304" pitchFamily="18" charset="0"/>
                          <a:cs typeface="Times New Roman" panose="02020603050405020304" pitchFamily="18" charset="0"/>
                        </a:rPr>
                        <a:t> </a:t>
                      </a:r>
                      <a:r>
                        <a:rPr lang="en-US" sz="2000" i="0" dirty="0">
                          <a:latin typeface="Times New Roman" panose="02020603050405020304" pitchFamily="18" charset="0"/>
                          <a:cs typeface="Times New Roman" panose="02020603050405020304" pitchFamily="18" charset="0"/>
                        </a:rPr>
                        <a:t>Processing</a:t>
                      </a:r>
                      <a:endParaRPr sz="2000" i="0" u="none" strike="noStrike" cap="none" dirty="0"/>
                    </a:p>
                  </a:txBody>
                  <a:tcPr marL="91425" marR="91425" marT="91425" marB="91425"/>
                </a:tc>
                <a:tc>
                  <a:txBody>
                    <a:bodyPr/>
                    <a:lstStyle/>
                    <a:p>
                      <a:pPr marL="0" marR="0" lvl="0" indent="0" algn="ctr" defTabSz="914400" rtl="0" eaLnBrk="1" fontAlgn="auto" latinLnBrk="0" hangingPunct="1">
                        <a:lnSpc>
                          <a:spcPct val="90000"/>
                        </a:lnSpc>
                        <a:spcBef>
                          <a:spcPts val="0"/>
                        </a:spcBef>
                        <a:spcAft>
                          <a:spcPts val="0"/>
                        </a:spcAft>
                        <a:buClr>
                          <a:schemeClr val="dk1"/>
                        </a:buClr>
                        <a:buSzPts val="2400"/>
                        <a:buFont typeface="Arial"/>
                        <a:buNone/>
                        <a:tabLst/>
                        <a:defRPr/>
                      </a:pPr>
                      <a:r>
                        <a:rPr lang="en-US" sz="2000" dirty="0">
                          <a:latin typeface="Times New Roman" panose="02020603050405020304" pitchFamily="18" charset="0"/>
                          <a:cs typeface="Times New Roman" panose="02020603050405020304" pitchFamily="18" charset="0"/>
                        </a:rPr>
                        <a:t>improvement of about 35% above the Hard Coded system. </a:t>
                      </a:r>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
                          <a:srgbClr val="000000"/>
                        </a:buClr>
                        <a:buSzPts val="2000"/>
                        <a:buFont typeface="Arial"/>
                        <a:buNone/>
                        <a:tabLst/>
                        <a:defRPr/>
                      </a:pPr>
                      <a:endParaRPr lang="en-IN" sz="2000" dirty="0"/>
                    </a:p>
                    <a:p>
                      <a:pPr marL="0" marR="0" lvl="0" indent="0" algn="ctr" defTabSz="914400" rtl="0" eaLnBrk="1" fontAlgn="auto" latinLnBrk="0" hangingPunct="1">
                        <a:lnSpc>
                          <a:spcPct val="100000"/>
                        </a:lnSpc>
                        <a:spcBef>
                          <a:spcPts val="0"/>
                        </a:spcBef>
                        <a:spcAft>
                          <a:spcPts val="0"/>
                        </a:spcAft>
                        <a:buClr>
                          <a:srgbClr val="000000"/>
                        </a:buClr>
                        <a:buSzPts val="2000"/>
                        <a:buFont typeface="Arial"/>
                        <a:buNone/>
                        <a:tabLst/>
                        <a:defRPr/>
                      </a:pPr>
                      <a:r>
                        <a:rPr lang="en-IN" sz="2000" dirty="0"/>
                        <a:t>Ineffective during night hours</a:t>
                      </a:r>
                    </a:p>
                  </a:txBody>
                  <a:tcPr marL="91425" marR="91425" marT="91425" marB="91425"/>
                </a:tc>
                <a:extLst>
                  <a:ext uri="{0D108BD9-81ED-4DB2-BD59-A6C34878D82A}">
                    <a16:rowId xmlns:a16="http://schemas.microsoft.com/office/drawing/2014/main" val="10001"/>
                  </a:ext>
                </a:extLst>
              </a:tr>
              <a:tr h="1238446">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dirty="0" err="1">
                          <a:solidFill>
                            <a:schemeClr val="dk1"/>
                          </a:solidFill>
                          <a:latin typeface="Times New Roman"/>
                          <a:ea typeface="Times New Roman"/>
                          <a:cs typeface="Times New Roman"/>
                          <a:sym typeface="Times New Roman"/>
                        </a:rPr>
                        <a:t>Khekare</a:t>
                      </a:r>
                      <a:r>
                        <a:rPr lang="en-US" sz="2000" u="none" strike="noStrike" cap="none" dirty="0">
                          <a:solidFill>
                            <a:schemeClr val="dk1"/>
                          </a:solidFill>
                          <a:latin typeface="Times New Roman"/>
                          <a:ea typeface="Times New Roman"/>
                          <a:cs typeface="Times New Roman"/>
                          <a:sym typeface="Times New Roman"/>
                        </a:rPr>
                        <a:t>, G.S, </a:t>
                      </a:r>
                      <a:r>
                        <a:rPr lang="en-US" sz="2000" u="none" strike="noStrike" cap="none" dirty="0" err="1">
                          <a:solidFill>
                            <a:schemeClr val="dk1"/>
                          </a:solidFill>
                          <a:latin typeface="Times New Roman"/>
                          <a:ea typeface="Times New Roman"/>
                          <a:cs typeface="Times New Roman"/>
                          <a:sym typeface="Times New Roman"/>
                        </a:rPr>
                        <a:t>Sakhare</a:t>
                      </a:r>
                      <a:r>
                        <a:rPr lang="en-US" sz="2000" u="none" strike="noStrike" cap="none" dirty="0">
                          <a:solidFill>
                            <a:schemeClr val="dk1"/>
                          </a:solidFill>
                          <a:latin typeface="Times New Roman"/>
                          <a:ea typeface="Times New Roman"/>
                          <a:cs typeface="Times New Roman"/>
                          <a:sym typeface="Times New Roman"/>
                        </a:rPr>
                        <a:t> A.V.</a:t>
                      </a:r>
                      <a:r>
                        <a:rPr lang="en-US" sz="2000" u="none" strike="noStrike" cap="none" dirty="0"/>
                        <a:t>(2013)</a:t>
                      </a:r>
                      <a:endParaRPr sz="2000" u="none" strike="noStrike" cap="none" dirty="0"/>
                    </a:p>
                  </a:txBody>
                  <a:tcPr marL="91425" marR="91425" marT="91425" marB="91425"/>
                </a:tc>
                <a:tc>
                  <a:txBody>
                    <a:bodyPr/>
                    <a:lstStyle/>
                    <a:p>
                      <a:pPr marL="0" marR="0" lvl="0" indent="0" algn="ctr" rtl="0">
                        <a:lnSpc>
                          <a:spcPct val="100000"/>
                        </a:lnSpc>
                        <a:spcBef>
                          <a:spcPts val="0"/>
                        </a:spcBef>
                        <a:spcAft>
                          <a:spcPts val="0"/>
                        </a:spcAft>
                        <a:buClr>
                          <a:schemeClr val="dk1"/>
                        </a:buClr>
                        <a:buSzPts val="1100"/>
                        <a:buFont typeface="Arial"/>
                        <a:buNone/>
                      </a:pPr>
                      <a:endParaRPr sz="2000" u="none" strike="noStrike" cap="none" dirty="0">
                        <a:solidFill>
                          <a:schemeClr val="dk1"/>
                        </a:solidFill>
                      </a:endParaRPr>
                    </a:p>
                    <a:p>
                      <a:pPr marL="0" marR="0" lvl="0" indent="0" algn="ctr" rtl="0">
                        <a:lnSpc>
                          <a:spcPct val="100000"/>
                        </a:lnSpc>
                        <a:spcBef>
                          <a:spcPts val="0"/>
                        </a:spcBef>
                        <a:spcAft>
                          <a:spcPts val="0"/>
                        </a:spcAft>
                        <a:buClr>
                          <a:schemeClr val="dk1"/>
                        </a:buClr>
                        <a:buSzPts val="1100"/>
                        <a:buFont typeface="Arial"/>
                        <a:buNone/>
                      </a:pPr>
                      <a:r>
                        <a:rPr lang="en-US" sz="2000" u="none" strike="noStrike" cap="none" dirty="0">
                          <a:solidFill>
                            <a:schemeClr val="dk1"/>
                          </a:solidFill>
                        </a:rPr>
                        <a:t>VANET’s </a:t>
                      </a:r>
                      <a:endParaRPr sz="2000" u="none" strike="noStrike" cap="none" dirty="0"/>
                    </a:p>
                  </a:txBody>
                  <a:tcPr marL="91425" marR="91425" marT="91425" marB="91425"/>
                </a:tc>
                <a:tc>
                  <a:txBody>
                    <a:bodyPr/>
                    <a:lstStyle/>
                    <a:p>
                      <a:pPr marL="0" marR="0" lvl="0" indent="0" algn="ctr" rtl="0">
                        <a:lnSpc>
                          <a:spcPct val="90000"/>
                        </a:lnSpc>
                        <a:spcBef>
                          <a:spcPts val="0"/>
                        </a:spcBef>
                        <a:spcAft>
                          <a:spcPts val="0"/>
                        </a:spcAft>
                        <a:buClr>
                          <a:schemeClr val="dk1"/>
                        </a:buClr>
                        <a:buSzPts val="2400"/>
                        <a:buFont typeface="Arial"/>
                        <a:buNone/>
                      </a:pPr>
                      <a:r>
                        <a:rPr lang="en-US" sz="2000" u="none" strike="noStrike" cap="none" dirty="0">
                          <a:solidFill>
                            <a:schemeClr val="dk1"/>
                          </a:solidFill>
                          <a:latin typeface="Times New Roman"/>
                          <a:ea typeface="Times New Roman"/>
                          <a:cs typeface="Times New Roman"/>
                          <a:sym typeface="Times New Roman"/>
                        </a:rPr>
                        <a:t>Provide communication between vehicles themselves and between vehicles and road side</a:t>
                      </a:r>
                      <a:endParaRPr sz="2000" u="none" strike="noStrike" cap="none" dirty="0"/>
                    </a:p>
                  </a:txBody>
                  <a:tcPr marL="91425" marR="91425" marT="91425" marB="91425"/>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dirty="0"/>
                        <a:t>spontaneous and smart decisions on time would be slower</a:t>
                      </a:r>
                      <a:endParaRPr sz="2000" u="none" strike="noStrike" cap="none" dirty="0"/>
                    </a:p>
                  </a:txBody>
                  <a:tcPr marL="91425" marR="91425" marT="91425" marB="91425"/>
                </a:tc>
                <a:extLst>
                  <a:ext uri="{0D108BD9-81ED-4DB2-BD59-A6C34878D82A}">
                    <a16:rowId xmlns:a16="http://schemas.microsoft.com/office/drawing/2014/main" val="10002"/>
                  </a:ext>
                </a:extLst>
              </a:tr>
              <a:tr h="1392227">
                <a:tc>
                  <a:txBody>
                    <a:bodyPr/>
                    <a:lstStyle/>
                    <a:p>
                      <a:pPr marL="0" lvl="0" indent="0" algn="ctr" rtl="0">
                        <a:spcBef>
                          <a:spcPts val="0"/>
                        </a:spcBef>
                        <a:spcAft>
                          <a:spcPts val="0"/>
                        </a:spcAft>
                        <a:buClr>
                          <a:schemeClr val="dk1"/>
                        </a:buClr>
                        <a:buSzPts val="2000"/>
                        <a:buFont typeface="Arial"/>
                        <a:buNone/>
                      </a:pPr>
                      <a:r>
                        <a:rPr lang="en-US" sz="2000" dirty="0">
                          <a:latin typeface="Times New Roman" panose="02020603050405020304" pitchFamily="18" charset="0"/>
                          <a:cs typeface="Times New Roman" panose="02020603050405020304" pitchFamily="18" charset="0"/>
                        </a:rPr>
                        <a:t>Badura S &amp; </a:t>
                      </a:r>
                      <a:r>
                        <a:rPr lang="en-US" sz="2000" dirty="0" err="1">
                          <a:latin typeface="Times New Roman" panose="02020603050405020304" pitchFamily="18" charset="0"/>
                          <a:cs typeface="Times New Roman" panose="02020603050405020304" pitchFamily="18" charset="0"/>
                        </a:rPr>
                        <a:t>Lieskovsky</a:t>
                      </a:r>
                      <a:r>
                        <a:rPr lang="en-US" sz="2000" dirty="0">
                          <a:solidFill>
                            <a:schemeClr val="dk1"/>
                          </a:solidFill>
                        </a:rPr>
                        <a:t>(2010)</a:t>
                      </a:r>
                      <a:endParaRPr sz="2000" dirty="0">
                        <a:solidFill>
                          <a:schemeClr val="dk1"/>
                        </a:solidFill>
                      </a:endParaRPr>
                    </a:p>
                    <a:p>
                      <a:pPr marL="0" marR="0" lvl="0" indent="0" algn="ctr" rtl="0">
                        <a:lnSpc>
                          <a:spcPct val="100000"/>
                        </a:lnSpc>
                        <a:spcBef>
                          <a:spcPts val="0"/>
                        </a:spcBef>
                        <a:spcAft>
                          <a:spcPts val="0"/>
                        </a:spcAft>
                        <a:buClr>
                          <a:srgbClr val="000000"/>
                        </a:buClr>
                        <a:buSzPts val="2000"/>
                        <a:buFont typeface="Arial"/>
                        <a:buNone/>
                      </a:pPr>
                      <a:endParaRPr sz="2000" dirty="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90000"/>
                        </a:lnSpc>
                        <a:spcBef>
                          <a:spcPts val="0"/>
                        </a:spcBef>
                        <a:spcAft>
                          <a:spcPts val="0"/>
                        </a:spcAft>
                        <a:buClr>
                          <a:schemeClr val="dk1"/>
                        </a:buClr>
                        <a:buSzPts val="2400"/>
                        <a:buFont typeface="Arial"/>
                        <a:buNone/>
                      </a:pPr>
                      <a:endParaRPr sz="2000" dirty="0">
                        <a:solidFill>
                          <a:schemeClr val="dk1"/>
                        </a:solidFill>
                        <a:latin typeface="Times New Roman"/>
                        <a:ea typeface="Times New Roman"/>
                        <a:cs typeface="Times New Roman"/>
                        <a:sym typeface="Times New Roman"/>
                      </a:endParaRPr>
                    </a:p>
                    <a:p>
                      <a:pPr marL="0" lvl="0" indent="0" algn="ctr" rtl="0">
                        <a:lnSpc>
                          <a:spcPct val="90000"/>
                        </a:lnSpc>
                        <a:spcBef>
                          <a:spcPts val="0"/>
                        </a:spcBef>
                        <a:spcAft>
                          <a:spcPts val="0"/>
                        </a:spcAft>
                        <a:buClr>
                          <a:schemeClr val="dk1"/>
                        </a:buClr>
                        <a:buSzPts val="2400"/>
                        <a:buFont typeface="Arial"/>
                        <a:buNone/>
                      </a:pPr>
                      <a:r>
                        <a:rPr lang="en-US" sz="2000" dirty="0">
                          <a:latin typeface="Times New Roman" panose="02020603050405020304" pitchFamily="18" charset="0"/>
                          <a:cs typeface="Times New Roman" panose="02020603050405020304" pitchFamily="18" charset="0"/>
                        </a:rPr>
                        <a:t>MANET and Image Processing</a:t>
                      </a:r>
                      <a:endParaRPr sz="2000" dirty="0">
                        <a:solidFill>
                          <a:schemeClr val="dk1"/>
                        </a:solidFill>
                        <a:latin typeface="Times New Roman"/>
                        <a:ea typeface="Times New Roman"/>
                        <a:cs typeface="Times New Roman"/>
                        <a:sym typeface="Times New Roman"/>
                      </a:endParaRPr>
                    </a:p>
                  </a:txBody>
                  <a:tcPr marL="91425" marR="91425" marT="91425" marB="91425"/>
                </a:tc>
                <a:tc>
                  <a:txBody>
                    <a:bodyPr/>
                    <a:lstStyle/>
                    <a:p>
                      <a:pPr marL="0" marR="0" lvl="0" indent="0" algn="ctr" defTabSz="914400" rtl="0" eaLnBrk="1" fontAlgn="auto" latinLnBrk="0" hangingPunct="1">
                        <a:lnSpc>
                          <a:spcPct val="90000"/>
                        </a:lnSpc>
                        <a:spcBef>
                          <a:spcPts val="0"/>
                        </a:spcBef>
                        <a:spcAft>
                          <a:spcPts val="0"/>
                        </a:spcAft>
                        <a:buClr>
                          <a:schemeClr val="dk1"/>
                        </a:buClr>
                        <a:buSzPts val="2600"/>
                        <a:buFont typeface="Arial"/>
                        <a:buNone/>
                        <a:tabLst/>
                        <a:defRPr/>
                      </a:pPr>
                      <a:r>
                        <a:rPr lang="en-US" sz="2000" dirty="0">
                          <a:latin typeface="Times New Roman"/>
                          <a:ea typeface="Times New Roman"/>
                          <a:cs typeface="Times New Roman"/>
                          <a:sym typeface="Times New Roman"/>
                        </a:rPr>
                        <a:t>provides support for pedestrian crossing and emergency vehicle passing</a:t>
                      </a:r>
                    </a:p>
                  </a:txBody>
                  <a:tcPr marL="91425" marR="91425" marT="91425" marB="91425"/>
                </a:tc>
                <a:tc>
                  <a:txBody>
                    <a:bodyPr/>
                    <a:lstStyle/>
                    <a:p>
                      <a:pPr marL="0" marR="0" lvl="0" indent="0" algn="ctr" rtl="0">
                        <a:lnSpc>
                          <a:spcPct val="100000"/>
                        </a:lnSpc>
                        <a:spcBef>
                          <a:spcPts val="0"/>
                        </a:spcBef>
                        <a:spcAft>
                          <a:spcPts val="0"/>
                        </a:spcAft>
                        <a:buClr>
                          <a:srgbClr val="000000"/>
                        </a:buClr>
                        <a:buSzPts val="2000"/>
                        <a:buFont typeface="Arial"/>
                        <a:buNone/>
                      </a:pPr>
                      <a:endParaRPr lang="en-IN" sz="2000" dirty="0"/>
                    </a:p>
                    <a:p>
                      <a:pPr marL="0" marR="0" lvl="0" indent="0" algn="ctr" rtl="0">
                        <a:lnSpc>
                          <a:spcPct val="100000"/>
                        </a:lnSpc>
                        <a:spcBef>
                          <a:spcPts val="0"/>
                        </a:spcBef>
                        <a:spcAft>
                          <a:spcPts val="0"/>
                        </a:spcAft>
                        <a:buClr>
                          <a:srgbClr val="000000"/>
                        </a:buClr>
                        <a:buSzPts val="2000"/>
                        <a:buFont typeface="Arial"/>
                        <a:buNone/>
                      </a:pPr>
                      <a:r>
                        <a:rPr lang="en-IN" sz="2000" dirty="0"/>
                        <a:t>Struggles in low light</a:t>
                      </a:r>
                      <a:endParaRPr sz="2000" dirty="0"/>
                    </a:p>
                  </a:txBody>
                  <a:tcPr marL="91425" marR="91425" marT="91425" marB="91425"/>
                </a:tc>
                <a:extLst>
                  <a:ext uri="{0D108BD9-81ED-4DB2-BD59-A6C34878D82A}">
                    <a16:rowId xmlns:a16="http://schemas.microsoft.com/office/drawing/2014/main" val="10003"/>
                  </a:ext>
                </a:extLst>
              </a:tr>
              <a:tr h="1769221">
                <a:tc>
                  <a:txBody>
                    <a:bodyPr/>
                    <a:lstStyle/>
                    <a:p>
                      <a:pPr marL="0" lvl="0" indent="0" algn="ctr" rtl="0">
                        <a:spcBef>
                          <a:spcPts val="0"/>
                        </a:spcBef>
                        <a:spcAft>
                          <a:spcPts val="0"/>
                        </a:spcAft>
                        <a:buClr>
                          <a:schemeClr val="dk1"/>
                        </a:buClr>
                        <a:buSzPts val="2000"/>
                        <a:buFont typeface="Arial"/>
                        <a:buNone/>
                      </a:pPr>
                      <a:r>
                        <a:rPr lang="en-US" sz="2000" dirty="0" err="1">
                          <a:solidFill>
                            <a:schemeClr val="dk1"/>
                          </a:solidFill>
                          <a:latin typeface="Times New Roman"/>
                          <a:ea typeface="Times New Roman"/>
                          <a:cs typeface="Times New Roman"/>
                          <a:sym typeface="Times New Roman"/>
                        </a:rPr>
                        <a:t>Haimeng</a:t>
                      </a:r>
                      <a:r>
                        <a:rPr lang="en-US" sz="2000" dirty="0">
                          <a:solidFill>
                            <a:schemeClr val="dk1"/>
                          </a:solidFill>
                          <a:latin typeface="Times New Roman"/>
                          <a:ea typeface="Times New Roman"/>
                          <a:cs typeface="Times New Roman"/>
                          <a:sym typeface="Times New Roman"/>
                        </a:rPr>
                        <a:t> Zhao, </a:t>
                      </a:r>
                      <a:r>
                        <a:rPr lang="en-US" sz="2000" dirty="0" err="1">
                          <a:solidFill>
                            <a:schemeClr val="dk1"/>
                          </a:solidFill>
                          <a:latin typeface="Times New Roman"/>
                          <a:ea typeface="Times New Roman"/>
                          <a:cs typeface="Times New Roman"/>
                          <a:sym typeface="Times New Roman"/>
                        </a:rPr>
                        <a:t>Xifeng</a:t>
                      </a:r>
                      <a:r>
                        <a:rPr lang="en-US" sz="2000" dirty="0">
                          <a:solidFill>
                            <a:schemeClr val="dk1"/>
                          </a:solidFill>
                          <a:latin typeface="Times New Roman"/>
                          <a:ea typeface="Times New Roman"/>
                          <a:cs typeface="Times New Roman"/>
                          <a:sym typeface="Times New Roman"/>
                        </a:rPr>
                        <a:t> Zheng, </a:t>
                      </a:r>
                      <a:r>
                        <a:rPr lang="en-US" sz="2000" dirty="0" err="1">
                          <a:solidFill>
                            <a:schemeClr val="dk1"/>
                          </a:solidFill>
                          <a:latin typeface="Times New Roman"/>
                          <a:ea typeface="Times New Roman"/>
                          <a:cs typeface="Times New Roman"/>
                          <a:sym typeface="Times New Roman"/>
                        </a:rPr>
                        <a:t>Weiya</a:t>
                      </a:r>
                      <a:r>
                        <a:rPr lang="en-US" sz="2000" dirty="0">
                          <a:solidFill>
                            <a:schemeClr val="dk1"/>
                          </a:solidFill>
                          <a:latin typeface="Times New Roman"/>
                          <a:ea typeface="Times New Roman"/>
                          <a:cs typeface="Times New Roman"/>
                          <a:sym typeface="Times New Roman"/>
                        </a:rPr>
                        <a:t> Liu </a:t>
                      </a:r>
                      <a:r>
                        <a:rPr lang="en-US" sz="2000" dirty="0">
                          <a:solidFill>
                            <a:schemeClr val="dk1"/>
                          </a:solidFill>
                        </a:rPr>
                        <a:t>(2009)</a:t>
                      </a:r>
                      <a:endParaRPr sz="2000" dirty="0">
                        <a:solidFill>
                          <a:schemeClr val="dk1"/>
                        </a:solidFill>
                      </a:endParaRPr>
                    </a:p>
                    <a:p>
                      <a:pPr marL="0" marR="0" lvl="0" indent="0" algn="ctr" rtl="0">
                        <a:lnSpc>
                          <a:spcPct val="100000"/>
                        </a:lnSpc>
                        <a:spcBef>
                          <a:spcPts val="0"/>
                        </a:spcBef>
                        <a:spcAft>
                          <a:spcPts val="0"/>
                        </a:spcAft>
                        <a:buNone/>
                      </a:pPr>
                      <a:endParaRPr sz="2000" dirty="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90000"/>
                        </a:lnSpc>
                        <a:spcBef>
                          <a:spcPts val="0"/>
                        </a:spcBef>
                        <a:spcAft>
                          <a:spcPts val="0"/>
                        </a:spcAft>
                        <a:buClr>
                          <a:schemeClr val="dk1"/>
                        </a:buClr>
                        <a:buSzPts val="2600"/>
                        <a:buFont typeface="Arial"/>
                        <a:buNone/>
                      </a:pPr>
                      <a:endParaRPr sz="2000">
                        <a:solidFill>
                          <a:schemeClr val="dk1"/>
                        </a:solidFill>
                        <a:latin typeface="Times New Roman"/>
                        <a:ea typeface="Times New Roman"/>
                        <a:cs typeface="Times New Roman"/>
                        <a:sym typeface="Times New Roman"/>
                      </a:endParaRPr>
                    </a:p>
                    <a:p>
                      <a:pPr marL="0" lvl="0" indent="0" algn="ctr" rtl="0">
                        <a:lnSpc>
                          <a:spcPct val="90000"/>
                        </a:lnSpc>
                        <a:spcBef>
                          <a:spcPts val="0"/>
                        </a:spcBef>
                        <a:spcAft>
                          <a:spcPts val="0"/>
                        </a:spcAft>
                        <a:buClr>
                          <a:schemeClr val="dk1"/>
                        </a:buClr>
                        <a:buSzPts val="2600"/>
                        <a:buFont typeface="Arial"/>
                        <a:buNone/>
                      </a:pPr>
                      <a:r>
                        <a:rPr lang="en-US" sz="2000">
                          <a:solidFill>
                            <a:schemeClr val="dk1"/>
                          </a:solidFill>
                          <a:latin typeface="Times New Roman"/>
                          <a:ea typeface="Times New Roman"/>
                          <a:cs typeface="Times New Roman"/>
                          <a:sym typeface="Times New Roman"/>
                        </a:rPr>
                        <a:t>DSP and Nios II </a:t>
                      </a:r>
                      <a:endParaRPr sz="2000">
                        <a:solidFill>
                          <a:schemeClr val="dk1"/>
                        </a:solidFill>
                      </a:endParaRPr>
                    </a:p>
                    <a:p>
                      <a:pPr marL="0" lvl="0" indent="0" algn="ctr" rtl="0">
                        <a:lnSpc>
                          <a:spcPct val="90000"/>
                        </a:lnSpc>
                        <a:spcBef>
                          <a:spcPts val="0"/>
                        </a:spcBef>
                        <a:spcAft>
                          <a:spcPts val="0"/>
                        </a:spcAft>
                        <a:buClr>
                          <a:schemeClr val="dk1"/>
                        </a:buClr>
                        <a:buSzPts val="2600"/>
                        <a:buFont typeface="Arial"/>
                        <a:buNone/>
                      </a:pPr>
                      <a:r>
                        <a:rPr lang="en-US" sz="2000">
                          <a:solidFill>
                            <a:schemeClr val="dk1"/>
                          </a:solidFill>
                          <a:latin typeface="Times New Roman"/>
                          <a:ea typeface="Times New Roman"/>
                          <a:cs typeface="Times New Roman"/>
                          <a:sym typeface="Times New Roman"/>
                        </a:rPr>
                        <a:t>(using  FPGA) </a:t>
                      </a:r>
                      <a:endParaRPr sz="2000">
                        <a:solidFill>
                          <a:schemeClr val="dk1"/>
                        </a:solidFill>
                      </a:endParaRPr>
                    </a:p>
                    <a:p>
                      <a:pPr marL="0" marR="0" lvl="0" indent="0" algn="ctr" rtl="0">
                        <a:lnSpc>
                          <a:spcPct val="90000"/>
                        </a:lnSpc>
                        <a:spcBef>
                          <a:spcPts val="0"/>
                        </a:spcBef>
                        <a:spcAft>
                          <a:spcPts val="0"/>
                        </a:spcAft>
                        <a:buNone/>
                      </a:pPr>
                      <a:endParaRPr sz="200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ctr" rtl="0">
                        <a:lnSpc>
                          <a:spcPct val="90000"/>
                        </a:lnSpc>
                        <a:spcBef>
                          <a:spcPts val="0"/>
                        </a:spcBef>
                        <a:spcAft>
                          <a:spcPts val="0"/>
                        </a:spcAft>
                        <a:buClr>
                          <a:schemeClr val="dk1"/>
                        </a:buClr>
                        <a:buSzPts val="2600"/>
                        <a:buFont typeface="Arial"/>
                        <a:buNone/>
                      </a:pPr>
                      <a:r>
                        <a:rPr lang="en-US" sz="2000" dirty="0">
                          <a:solidFill>
                            <a:schemeClr val="dk1"/>
                          </a:solidFill>
                          <a:latin typeface="Times New Roman"/>
                          <a:ea typeface="Times New Roman"/>
                          <a:cs typeface="Times New Roman"/>
                          <a:sym typeface="Times New Roman"/>
                        </a:rPr>
                        <a:t> Works mostly at the mode of timing and multiple phases according to the user demands dynamically</a:t>
                      </a:r>
                      <a:endParaRPr sz="2000" dirty="0">
                        <a:solidFill>
                          <a:schemeClr val="dk1"/>
                        </a:solidFill>
                      </a:endParaRPr>
                    </a:p>
                    <a:p>
                      <a:pPr marL="0" marR="0" lvl="0" indent="0" algn="ctr" rtl="0">
                        <a:lnSpc>
                          <a:spcPct val="90000"/>
                        </a:lnSpc>
                        <a:spcBef>
                          <a:spcPts val="0"/>
                        </a:spcBef>
                        <a:spcAft>
                          <a:spcPts val="0"/>
                        </a:spcAft>
                        <a:buNone/>
                      </a:pPr>
                      <a:endParaRPr sz="2000" dirty="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Clr>
                          <a:schemeClr val="dk1"/>
                        </a:buClr>
                        <a:buSzPts val="2000"/>
                        <a:buFont typeface="Arial"/>
                        <a:buNone/>
                      </a:pPr>
                      <a:endParaRPr sz="2000" dirty="0">
                        <a:solidFill>
                          <a:schemeClr val="dk1"/>
                        </a:solidFill>
                      </a:endParaRPr>
                    </a:p>
                    <a:p>
                      <a:pPr marL="0" lvl="0" indent="0" algn="ctr" rtl="0">
                        <a:spcBef>
                          <a:spcPts val="0"/>
                        </a:spcBef>
                        <a:spcAft>
                          <a:spcPts val="0"/>
                        </a:spcAft>
                        <a:buClr>
                          <a:schemeClr val="dk1"/>
                        </a:buClr>
                        <a:buSzPts val="2000"/>
                        <a:buFont typeface="Arial"/>
                        <a:buNone/>
                      </a:pPr>
                      <a:r>
                        <a:rPr lang="en-US" sz="2000" dirty="0">
                          <a:solidFill>
                            <a:schemeClr val="dk1"/>
                          </a:solidFill>
                        </a:rPr>
                        <a:t>Occurrence of Starvation in run time</a:t>
                      </a:r>
                      <a:endParaRPr sz="2000" dirty="0">
                        <a:solidFill>
                          <a:schemeClr val="dk1"/>
                        </a:solidFill>
                      </a:endParaRPr>
                    </a:p>
                    <a:p>
                      <a:pPr marL="0" lvl="0" indent="0" algn="l" rtl="0">
                        <a:spcBef>
                          <a:spcPts val="0"/>
                        </a:spcBef>
                        <a:spcAft>
                          <a:spcPts val="0"/>
                        </a:spcAft>
                        <a:buClr>
                          <a:schemeClr val="dk1"/>
                        </a:buClr>
                        <a:buSzPts val="2000"/>
                        <a:buFont typeface="Arial"/>
                        <a:buNone/>
                      </a:pPr>
                      <a:endParaRPr sz="2000" dirty="0">
                        <a:solidFill>
                          <a:schemeClr val="dk1"/>
                        </a:solidFill>
                      </a:endParaRPr>
                    </a:p>
                    <a:p>
                      <a:pPr marL="0" marR="0" lvl="0" indent="0" algn="ctr" rtl="0">
                        <a:lnSpc>
                          <a:spcPct val="100000"/>
                        </a:lnSpc>
                        <a:spcBef>
                          <a:spcPts val="0"/>
                        </a:spcBef>
                        <a:spcAft>
                          <a:spcPts val="0"/>
                        </a:spcAft>
                        <a:buNone/>
                      </a:pPr>
                      <a:endParaRPr sz="2000" dirty="0"/>
                    </a:p>
                  </a:txBody>
                  <a:tcPr marL="91425" marR="91425" marT="91425" marB="91425"/>
                </a:tc>
                <a:extLst>
                  <a:ext uri="{0D108BD9-81ED-4DB2-BD59-A6C34878D82A}">
                    <a16:rowId xmlns:a16="http://schemas.microsoft.com/office/drawing/2014/main" val="10004"/>
                  </a:ext>
                </a:extLst>
              </a:tr>
            </a:tbl>
          </a:graphicData>
        </a:graphic>
      </p:graphicFrame>
      <p:sp>
        <p:nvSpPr>
          <p:cNvPr id="169" name="Google Shape;169;g70854cd016_0_0"/>
          <p:cNvSpPr txBox="1">
            <a:spLocks noGrp="1"/>
          </p:cNvSpPr>
          <p:nvPr>
            <p:ph type="title"/>
          </p:nvPr>
        </p:nvSpPr>
        <p:spPr>
          <a:xfrm>
            <a:off x="723901" y="-355848"/>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b="1">
                <a:latin typeface="Times New Roman"/>
                <a:ea typeface="Times New Roman"/>
                <a:cs typeface="Times New Roman"/>
                <a:sym typeface="Times New Roman"/>
              </a:rPr>
              <a:t>Literature Review</a:t>
            </a:r>
            <a:endParaRPr b="1">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a:ea typeface="Times New Roman"/>
                <a:cs typeface="Times New Roman"/>
                <a:sym typeface="Times New Roman"/>
              </a:rPr>
              <a:t>Summary</a:t>
            </a:r>
            <a:endParaRPr dirty="0">
              <a:latin typeface="Times New Roman"/>
              <a:ea typeface="Times New Roman"/>
              <a:cs typeface="Times New Roman"/>
              <a:sym typeface="Times New Roman"/>
            </a:endParaRPr>
          </a:p>
        </p:txBody>
      </p:sp>
      <p:sp>
        <p:nvSpPr>
          <p:cNvPr id="175" name="Google Shape;175;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600"/>
              <a:buNone/>
            </a:pPr>
            <a:r>
              <a:rPr lang="en-US" sz="2400" dirty="0">
                <a:latin typeface="Times New Roman"/>
                <a:ea typeface="Times New Roman"/>
                <a:cs typeface="Times New Roman"/>
                <a:sym typeface="Times New Roman"/>
              </a:rPr>
              <a:t>The method proposed by us overcomes the limitations of </a:t>
            </a:r>
            <a:r>
              <a:rPr lang="en-US" sz="2400" dirty="0" err="1">
                <a:latin typeface="Times New Roman"/>
                <a:ea typeface="Times New Roman"/>
                <a:cs typeface="Times New Roman"/>
                <a:sym typeface="Times New Roman"/>
              </a:rPr>
              <a:t>Khekare</a:t>
            </a:r>
            <a:r>
              <a:rPr lang="en-US" sz="2400" dirty="0">
                <a:latin typeface="Times New Roman"/>
                <a:ea typeface="Times New Roman"/>
                <a:cs typeface="Times New Roman"/>
                <a:sym typeface="Times New Roman"/>
              </a:rPr>
              <a:t> et.al (2014) as it is implemented on a junction and has no relation to every automobile that crosses it apart from its vehicle density and as the only hardware employed in our project would be the surveillance cameras at the junctions therefore no need of constant maintenance and less prone to failure as is the case with Badura et.al (2010) and Zhao et.al (2009).</a:t>
            </a:r>
            <a:endParaRPr dirty="0"/>
          </a:p>
          <a:p>
            <a:pPr marL="0" lvl="0" indent="0" algn="l" rtl="0">
              <a:lnSpc>
                <a:spcPct val="90000"/>
              </a:lnSpc>
              <a:spcBef>
                <a:spcPts val="0"/>
              </a:spcBef>
              <a:spcAft>
                <a:spcPts val="0"/>
              </a:spcAft>
              <a:buSzPts val="2600"/>
              <a:buNone/>
            </a:pPr>
            <a:endParaRPr sz="2400" dirty="0">
              <a:latin typeface="Times New Roman"/>
              <a:ea typeface="Times New Roman"/>
              <a:cs typeface="Times New Roman"/>
              <a:sym typeface="Times New Roman"/>
            </a:endParaRPr>
          </a:p>
          <a:p>
            <a:pPr marL="0" lvl="0" indent="0" algn="l" rtl="0">
              <a:lnSpc>
                <a:spcPct val="90000"/>
              </a:lnSpc>
              <a:spcBef>
                <a:spcPts val="0"/>
              </a:spcBef>
              <a:spcAft>
                <a:spcPts val="0"/>
              </a:spcAft>
              <a:buSzPts val="2600"/>
              <a:buNone/>
            </a:pPr>
            <a:r>
              <a:rPr lang="en-US" sz="2400" dirty="0">
                <a:latin typeface="Times New Roman"/>
                <a:ea typeface="Times New Roman"/>
                <a:cs typeface="Times New Roman"/>
                <a:sym typeface="Times New Roman"/>
              </a:rPr>
              <a:t>Make efficient traffic signaling based on real time congestion data from google maps reducing the overall traffic congestion, this smart traffic avoidance system will reduce traffic and also reduce fuel consumption which will reduce pollution and overall carbon footprint.</a:t>
            </a:r>
            <a:endParaRPr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1"/>
          <p:cNvSpPr txBox="1">
            <a:spLocks noGrp="1"/>
          </p:cNvSpPr>
          <p:nvPr>
            <p:ph type="title"/>
          </p:nvPr>
        </p:nvSpPr>
        <p:spPr>
          <a:xfrm>
            <a:off x="7349200" y="4718050"/>
            <a:ext cx="4004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6000"/>
              <a:buFont typeface="Calibri"/>
              <a:buNone/>
            </a:pPr>
            <a:r>
              <a:rPr lang="en-US" sz="6000" b="1" u="sng"/>
              <a:t>Thank You</a:t>
            </a:r>
            <a:endParaRPr sz="6000" b="1" u="sng"/>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Times New Roman"/>
              <a:buNone/>
            </a:pPr>
            <a:r>
              <a:rPr lang="en-US" sz="4000" b="1" dirty="0">
                <a:latin typeface="Times New Roman"/>
                <a:ea typeface="Times New Roman"/>
                <a:cs typeface="Times New Roman"/>
                <a:sym typeface="Times New Roman"/>
              </a:rPr>
              <a:t>Introduction</a:t>
            </a:r>
            <a:endParaRPr sz="4000" dirty="0">
              <a:latin typeface="Times New Roman"/>
              <a:ea typeface="Times New Roman"/>
              <a:cs typeface="Times New Roman"/>
              <a:sym typeface="Times New Roman"/>
            </a:endParaRPr>
          </a:p>
        </p:txBody>
      </p:sp>
      <p:sp>
        <p:nvSpPr>
          <p:cNvPr id="91" name="Google Shape;91;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dirty="0">
                <a:latin typeface="Times New Roman"/>
                <a:ea typeface="Times New Roman"/>
                <a:cs typeface="Times New Roman"/>
                <a:sym typeface="Times New Roman"/>
              </a:rPr>
              <a:t>Traffic congestion has been one of the major issues that most metropolises are facing in spite of measures being taken to mitigate and reduce it. </a:t>
            </a:r>
          </a:p>
          <a:p>
            <a:pPr marL="0" lvl="0" indent="0" algn="l" rtl="0">
              <a:lnSpc>
                <a:spcPct val="90000"/>
              </a:lnSpc>
              <a:spcBef>
                <a:spcPts val="0"/>
              </a:spcBef>
              <a:spcAft>
                <a:spcPts val="0"/>
              </a:spcAft>
              <a:buClr>
                <a:schemeClr val="dk1"/>
              </a:buClr>
              <a:buSzPts val="2600"/>
              <a:buNone/>
            </a:pPr>
            <a:endParaRPr lang="en-US" sz="2600" dirty="0">
              <a:latin typeface="Times New Roman"/>
              <a:ea typeface="Times New Roman"/>
              <a:cs typeface="Times New Roman"/>
              <a:sym typeface="Times New Roman"/>
            </a:endParaRPr>
          </a:p>
          <a:p>
            <a:pPr marL="0" lvl="0" indent="0">
              <a:spcBef>
                <a:spcPts val="0"/>
              </a:spcBef>
              <a:buSzPts val="2600"/>
              <a:buNone/>
            </a:pPr>
            <a:r>
              <a:rPr lang="en-US" sz="2600" dirty="0">
                <a:latin typeface="Times New Roman" panose="02020603050405020304" pitchFamily="18" charset="0"/>
                <a:cs typeface="Times New Roman" panose="02020603050405020304" pitchFamily="18" charset="0"/>
              </a:rPr>
              <a:t>It will also provide significant data which will help in future road planning and analysis. In further stages multiple traffic lights can be synchronized with each other with an aim of even less traffic congestion and free flow of traffic.</a:t>
            </a:r>
            <a:endParaRPr sz="2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sz="4000">
                <a:latin typeface="Times New Roman"/>
                <a:ea typeface="Times New Roman"/>
                <a:cs typeface="Times New Roman"/>
                <a:sym typeface="Times New Roman"/>
              </a:rPr>
              <a:t>Reference</a:t>
            </a:r>
            <a:endParaRPr sz="4000">
              <a:latin typeface="Times New Roman"/>
              <a:ea typeface="Times New Roman"/>
              <a:cs typeface="Times New Roman"/>
              <a:sym typeface="Times New Roman"/>
            </a:endParaRPr>
          </a:p>
        </p:txBody>
      </p:sp>
      <p:sp>
        <p:nvSpPr>
          <p:cNvPr id="186" name="Google Shape;186;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685800" indent="-457200"/>
            <a:r>
              <a:rPr lang="en-US" sz="2200" dirty="0">
                <a:latin typeface="Times New Roman" panose="02020603050405020304" pitchFamily="18" charset="0"/>
                <a:cs typeface="Times New Roman" panose="02020603050405020304" pitchFamily="18" charset="0"/>
              </a:rPr>
              <a:t>Kanungo, A., Sharma, A., &amp; Singla, C. (2014). </a:t>
            </a:r>
            <a:r>
              <a:rPr lang="en-US" sz="2200" i="1" dirty="0">
                <a:latin typeface="Times New Roman" panose="02020603050405020304" pitchFamily="18" charset="0"/>
                <a:cs typeface="Times New Roman" panose="02020603050405020304" pitchFamily="18" charset="0"/>
              </a:rPr>
              <a:t>Smart traffic lights switching and traffic density calculation using video processing. 2014 Recent Advances in Engineering and Computational Sciences (RAECS).</a:t>
            </a:r>
            <a:endParaRPr lang="en-US" sz="2200" dirty="0">
              <a:latin typeface="Times New Roman" panose="02020603050405020304" pitchFamily="18" charset="0"/>
              <a:cs typeface="Times New Roman" panose="02020603050405020304" pitchFamily="18" charset="0"/>
            </a:endParaRPr>
          </a:p>
          <a:p>
            <a:pPr marL="685800" indent="-457200"/>
            <a:r>
              <a:rPr lang="en-US" sz="2200" dirty="0" err="1">
                <a:latin typeface="Times New Roman" panose="02020603050405020304" pitchFamily="18" charset="0"/>
                <a:cs typeface="Times New Roman" panose="02020603050405020304" pitchFamily="18" charset="0"/>
              </a:rPr>
              <a:t>Khekare</a:t>
            </a:r>
            <a:r>
              <a:rPr lang="en-US" sz="2200" dirty="0">
                <a:latin typeface="Times New Roman" panose="02020603050405020304" pitchFamily="18" charset="0"/>
                <a:cs typeface="Times New Roman" panose="02020603050405020304" pitchFamily="18" charset="0"/>
              </a:rPr>
              <a:t>, G. S., &amp; </a:t>
            </a:r>
            <a:r>
              <a:rPr lang="en-US" sz="2200" dirty="0" err="1">
                <a:latin typeface="Times New Roman" panose="02020603050405020304" pitchFamily="18" charset="0"/>
                <a:cs typeface="Times New Roman" panose="02020603050405020304" pitchFamily="18" charset="0"/>
              </a:rPr>
              <a:t>Sakhare</a:t>
            </a:r>
            <a:r>
              <a:rPr lang="en-US" sz="2200" dirty="0">
                <a:latin typeface="Times New Roman" panose="02020603050405020304" pitchFamily="18" charset="0"/>
                <a:cs typeface="Times New Roman" panose="02020603050405020304" pitchFamily="18" charset="0"/>
              </a:rPr>
              <a:t>, A. V. (2013). </a:t>
            </a:r>
            <a:r>
              <a:rPr lang="en-US" sz="2200" i="1" dirty="0">
                <a:latin typeface="Times New Roman" panose="02020603050405020304" pitchFamily="18" charset="0"/>
                <a:cs typeface="Times New Roman" panose="02020603050405020304" pitchFamily="18" charset="0"/>
              </a:rPr>
              <a:t>A smart city framework for intelligent traffic system using VANET. 2013 International </a:t>
            </a:r>
            <a:r>
              <a:rPr lang="en-US" sz="2200" i="1" dirty="0" err="1">
                <a:latin typeface="Times New Roman" panose="02020603050405020304" pitchFamily="18" charset="0"/>
                <a:cs typeface="Times New Roman" panose="02020603050405020304" pitchFamily="18" charset="0"/>
              </a:rPr>
              <a:t>Mutli</a:t>
            </a:r>
            <a:r>
              <a:rPr lang="en-US" sz="2200" i="1" dirty="0">
                <a:latin typeface="Times New Roman" panose="02020603050405020304" pitchFamily="18" charset="0"/>
                <a:cs typeface="Times New Roman" panose="02020603050405020304" pitchFamily="18" charset="0"/>
              </a:rPr>
              <a:t>-Conference on Automation, Computing, Communication, Control and Compressed Sensing (iMac4s).</a:t>
            </a:r>
          </a:p>
          <a:p>
            <a:pPr marL="685800" indent="-457200"/>
            <a:r>
              <a:rPr lang="en-US" sz="2200" dirty="0">
                <a:latin typeface="Times New Roman" panose="02020603050405020304" pitchFamily="18" charset="0"/>
                <a:cs typeface="Times New Roman" panose="02020603050405020304" pitchFamily="18" charset="0"/>
              </a:rPr>
              <a:t>Badura, S., &amp; </a:t>
            </a:r>
            <a:r>
              <a:rPr lang="en-US" sz="2200" dirty="0" err="1">
                <a:latin typeface="Times New Roman" panose="02020603050405020304" pitchFamily="18" charset="0"/>
                <a:cs typeface="Times New Roman" panose="02020603050405020304" pitchFamily="18" charset="0"/>
              </a:rPr>
              <a:t>Lieskovsky</a:t>
            </a:r>
            <a:r>
              <a:rPr lang="en-US" sz="2200" dirty="0">
                <a:latin typeface="Times New Roman" panose="02020603050405020304" pitchFamily="18" charset="0"/>
                <a:cs typeface="Times New Roman" panose="02020603050405020304" pitchFamily="18" charset="0"/>
              </a:rPr>
              <a:t>, A. (2010). </a:t>
            </a:r>
            <a:r>
              <a:rPr lang="en-US" sz="2200" i="1" dirty="0">
                <a:latin typeface="Times New Roman" panose="02020603050405020304" pitchFamily="18" charset="0"/>
                <a:cs typeface="Times New Roman" panose="02020603050405020304" pitchFamily="18" charset="0"/>
              </a:rPr>
              <a:t>Intelligent Traffic System: Cooperation of MANET and Image Processing. 2010 First International Conference on Integrated Intelligent Computing.</a:t>
            </a:r>
          </a:p>
          <a:p>
            <a:pPr marL="685800" indent="-457200"/>
            <a:r>
              <a:rPr lang="en-US" sz="2200" dirty="0">
                <a:latin typeface="Times New Roman" panose="02020603050405020304" pitchFamily="18" charset="0"/>
                <a:cs typeface="Times New Roman" panose="02020603050405020304" pitchFamily="18" charset="0"/>
              </a:rPr>
              <a:t>Zhao, H., Zheng, X., &amp; Liu, W. (2009). </a:t>
            </a:r>
            <a:r>
              <a:rPr lang="en-US" sz="2200" i="1" dirty="0">
                <a:latin typeface="Times New Roman" panose="02020603050405020304" pitchFamily="18" charset="0"/>
                <a:cs typeface="Times New Roman" panose="02020603050405020304" pitchFamily="18" charset="0"/>
              </a:rPr>
              <a:t>Intelligent Traffic Control System Based on DSP and </a:t>
            </a:r>
            <a:r>
              <a:rPr lang="en-US" sz="2200" i="1" dirty="0" err="1">
                <a:latin typeface="Times New Roman" panose="02020603050405020304" pitchFamily="18" charset="0"/>
                <a:cs typeface="Times New Roman" panose="02020603050405020304" pitchFamily="18" charset="0"/>
              </a:rPr>
              <a:t>Nios</a:t>
            </a:r>
            <a:r>
              <a:rPr lang="en-US" sz="2200" i="1" dirty="0">
                <a:latin typeface="Times New Roman" panose="02020603050405020304" pitchFamily="18" charset="0"/>
                <a:cs typeface="Times New Roman" panose="02020603050405020304" pitchFamily="18" charset="0"/>
              </a:rPr>
              <a:t> II. 2009 International Asia Conference on Informatics in Control, Automation and Robotics</a:t>
            </a:r>
            <a:endParaRPr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18379-E22B-4101-ADF7-FF1771FB3C80}"/>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Problem Statement</a:t>
            </a:r>
            <a:endParaRPr lang="en-IN" sz="40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BA6E131C-4033-4E3F-B3A8-F51680DE056D}"/>
              </a:ext>
            </a:extLst>
          </p:cNvPr>
          <p:cNvSpPr>
            <a:spLocks noGrp="1"/>
          </p:cNvSpPr>
          <p:nvPr>
            <p:ph type="body" idx="1"/>
          </p:nvPr>
        </p:nvSpPr>
        <p:spPr>
          <a:xfrm>
            <a:off x="838200" y="1825625"/>
            <a:ext cx="10756392" cy="4351338"/>
          </a:xfrm>
        </p:spPr>
        <p:txBody>
          <a:bodyPr/>
          <a:lstStyle/>
          <a:p>
            <a:pPr marL="0" lvl="0" indent="0">
              <a:spcBef>
                <a:spcPts val="0"/>
              </a:spcBef>
              <a:buSzPts val="2600"/>
              <a:buNone/>
            </a:pPr>
            <a:r>
              <a:rPr lang="en-US" dirty="0">
                <a:latin typeface="Times New Roman"/>
                <a:ea typeface="Times New Roman"/>
                <a:cs typeface="Times New Roman"/>
                <a:sym typeface="Times New Roman"/>
              </a:rPr>
              <a:t>There is very little solutions implemented with machine learning which analysis data from the complete transport grid for achieving overall traffic reduction, this technology exploits the real-time traffic monitoring services which are available nowadays.</a:t>
            </a:r>
          </a:p>
        </p:txBody>
      </p:sp>
    </p:spTree>
    <p:extLst>
      <p:ext uri="{BB962C8B-B14F-4D97-AF65-F5344CB8AC3E}">
        <p14:creationId xmlns:p14="http://schemas.microsoft.com/office/powerpoint/2010/main" val="2506059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33EF5EA-529C-4A9C-9540-683BFB02BE7D}"/>
              </a:ext>
            </a:extLst>
          </p:cNvPr>
          <p:cNvPicPr>
            <a:picLocks noChangeAspect="1"/>
          </p:cNvPicPr>
          <p:nvPr/>
        </p:nvPicPr>
        <p:blipFill>
          <a:blip r:embed="rId2"/>
          <a:stretch>
            <a:fillRect/>
          </a:stretch>
        </p:blipFill>
        <p:spPr>
          <a:xfrm>
            <a:off x="4159170" y="717438"/>
            <a:ext cx="3873660" cy="5423124"/>
          </a:xfrm>
          <a:prstGeom prst="rect">
            <a:avLst/>
          </a:prstGeom>
        </p:spPr>
      </p:pic>
    </p:spTree>
    <p:extLst>
      <p:ext uri="{BB962C8B-B14F-4D97-AF65-F5344CB8AC3E}">
        <p14:creationId xmlns:p14="http://schemas.microsoft.com/office/powerpoint/2010/main" val="2814757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5"/>
          <p:cNvSpPr txBox="1">
            <a:spLocks noGrp="1"/>
          </p:cNvSpPr>
          <p:nvPr>
            <p:ph type="title"/>
          </p:nvPr>
        </p:nvSpPr>
        <p:spPr>
          <a:xfrm>
            <a:off x="838200" y="321164"/>
            <a:ext cx="10515600" cy="1325563"/>
          </a:xfrm>
          <a:prstGeom prst="rect">
            <a:avLst/>
          </a:prstGeom>
          <a:noFill/>
          <a:ln>
            <a:noFill/>
          </a:ln>
        </p:spPr>
        <p:txBody>
          <a:bodyPr spcFirstLastPara="1" wrap="square" lIns="91425" tIns="45700" rIns="91425" bIns="45700" anchor="ctr" anchorCtr="0">
            <a:normAutofit/>
          </a:bodyPr>
          <a:lstStyle/>
          <a:p>
            <a:pPr>
              <a:buSzPts val="2800"/>
            </a:pPr>
            <a:r>
              <a:rPr lang="en-US" sz="4000" b="1" dirty="0">
                <a:latin typeface="Times New Roman"/>
                <a:ea typeface="Times New Roman"/>
                <a:cs typeface="Times New Roman"/>
                <a:sym typeface="Times New Roman"/>
              </a:rPr>
              <a:t>Case Study</a:t>
            </a:r>
            <a:endParaRPr sz="4000" dirty="0">
              <a:latin typeface="Times New Roman"/>
              <a:ea typeface="Times New Roman"/>
              <a:cs typeface="Times New Roman"/>
              <a:sym typeface="Times New Roman"/>
            </a:endParaRPr>
          </a:p>
        </p:txBody>
      </p:sp>
      <p:sp>
        <p:nvSpPr>
          <p:cNvPr id="151" name="Google Shape;151;p5"/>
          <p:cNvSpPr txBox="1">
            <a:spLocks noGrp="1"/>
          </p:cNvSpPr>
          <p:nvPr>
            <p:ph type="body" idx="1"/>
          </p:nvPr>
        </p:nvSpPr>
        <p:spPr>
          <a:xfrm>
            <a:off x="838199" y="1825625"/>
            <a:ext cx="10829081"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endParaRPr lang="en-IN" sz="2400" dirty="0">
              <a:latin typeface="Times New Roman"/>
              <a:ea typeface="Times New Roman"/>
              <a:cs typeface="Times New Roman"/>
              <a:sym typeface="Times New Roman"/>
            </a:endParaRPr>
          </a:p>
          <a:p>
            <a:pPr marL="0" lvl="0" indent="0">
              <a:spcBef>
                <a:spcPts val="0"/>
              </a:spcBef>
              <a:buSzPts val="2600"/>
              <a:buNone/>
            </a:pPr>
            <a:r>
              <a:rPr lang="en-US" sz="3200" dirty="0">
                <a:latin typeface="Times New Roman"/>
                <a:ea typeface="Times New Roman"/>
                <a:cs typeface="Times New Roman"/>
                <a:sym typeface="Times New Roman"/>
              </a:rPr>
              <a:t>Study 1:</a:t>
            </a:r>
            <a:r>
              <a:rPr lang="en-US" sz="2400" dirty="0">
                <a:latin typeface="Times New Roman"/>
                <a:ea typeface="Times New Roman"/>
                <a:cs typeface="Times New Roman"/>
                <a:sym typeface="Times New Roman"/>
              </a:rPr>
              <a:t> </a:t>
            </a:r>
            <a:r>
              <a:rPr lang="en-US" sz="2600" dirty="0" err="1">
                <a:latin typeface="Times New Roman"/>
                <a:ea typeface="Times New Roman"/>
                <a:cs typeface="Times New Roman"/>
                <a:sym typeface="Times New Roman"/>
              </a:rPr>
              <a:t>Haimeng</a:t>
            </a:r>
            <a:r>
              <a:rPr lang="en-US" sz="2600" dirty="0">
                <a:latin typeface="Times New Roman"/>
                <a:ea typeface="Times New Roman"/>
                <a:cs typeface="Times New Roman"/>
                <a:sym typeface="Times New Roman"/>
              </a:rPr>
              <a:t> Zhao, </a:t>
            </a:r>
            <a:r>
              <a:rPr lang="en-US" sz="2600" dirty="0" err="1">
                <a:latin typeface="Times New Roman"/>
                <a:ea typeface="Times New Roman"/>
                <a:cs typeface="Times New Roman"/>
                <a:sym typeface="Times New Roman"/>
              </a:rPr>
              <a:t>Xifeng</a:t>
            </a:r>
            <a:r>
              <a:rPr lang="en-US" sz="2600" dirty="0">
                <a:latin typeface="Times New Roman"/>
                <a:ea typeface="Times New Roman"/>
                <a:cs typeface="Times New Roman"/>
                <a:sym typeface="Times New Roman"/>
              </a:rPr>
              <a:t> Zheng, </a:t>
            </a:r>
            <a:r>
              <a:rPr lang="en-US" sz="2600" dirty="0" err="1">
                <a:latin typeface="Times New Roman"/>
                <a:ea typeface="Times New Roman"/>
                <a:cs typeface="Times New Roman"/>
                <a:sym typeface="Times New Roman"/>
              </a:rPr>
              <a:t>Weiya</a:t>
            </a:r>
            <a:r>
              <a:rPr lang="en-US" sz="2600" dirty="0">
                <a:latin typeface="Times New Roman"/>
                <a:ea typeface="Times New Roman"/>
                <a:cs typeface="Times New Roman"/>
                <a:sym typeface="Times New Roman"/>
              </a:rPr>
              <a:t> Liu presented a design of intelligent traffic control system based on DSP and </a:t>
            </a:r>
            <a:r>
              <a:rPr lang="en-US" sz="2600" dirty="0" err="1">
                <a:latin typeface="Times New Roman"/>
                <a:ea typeface="Times New Roman"/>
                <a:cs typeface="Times New Roman"/>
                <a:sym typeface="Times New Roman"/>
              </a:rPr>
              <a:t>Nios</a:t>
            </a:r>
            <a:r>
              <a:rPr lang="en-US" sz="2600" dirty="0">
                <a:latin typeface="Times New Roman"/>
                <a:ea typeface="Times New Roman"/>
                <a:cs typeface="Times New Roman"/>
                <a:sym typeface="Times New Roman"/>
              </a:rPr>
              <a:t> II. (2009)</a:t>
            </a:r>
          </a:p>
          <a:p>
            <a:pPr marL="0" lvl="0" indent="0">
              <a:spcBef>
                <a:spcPts val="0"/>
              </a:spcBef>
              <a:buSzPts val="2600"/>
              <a:buNone/>
            </a:pPr>
            <a:endParaRPr sz="2600" dirty="0">
              <a:latin typeface="Times New Roman"/>
              <a:ea typeface="Times New Roman"/>
              <a:cs typeface="Times New Roman"/>
              <a:sym typeface="Times New Roman"/>
            </a:endParaRPr>
          </a:p>
          <a:p>
            <a:pPr marL="342900">
              <a:spcBef>
                <a:spcPts val="0"/>
              </a:spcBef>
              <a:buSzPts val="2600"/>
            </a:pPr>
            <a:r>
              <a:rPr lang="en-US" sz="2600" dirty="0">
                <a:latin typeface="Times New Roman"/>
                <a:ea typeface="Times New Roman"/>
                <a:cs typeface="Times New Roman"/>
                <a:sym typeface="Times New Roman"/>
              </a:rPr>
              <a:t>Their model of intelligent traffic control system deploys dual-CPU combined with the logic control of FPGA (Field Programmable Gate Array) </a:t>
            </a:r>
            <a:endParaRPr sz="2600" dirty="0">
              <a:latin typeface="Times New Roman"/>
              <a:ea typeface="Times New Roman"/>
              <a:cs typeface="Times New Roman"/>
              <a:sym typeface="Times New Roman"/>
            </a:endParaRPr>
          </a:p>
          <a:p>
            <a:pPr marL="342900">
              <a:spcBef>
                <a:spcPts val="0"/>
              </a:spcBef>
              <a:buSzPts val="2600"/>
            </a:pPr>
            <a:r>
              <a:rPr lang="en-US" sz="2600" dirty="0">
                <a:latin typeface="Times New Roman"/>
                <a:ea typeface="Times New Roman"/>
                <a:cs typeface="Times New Roman"/>
                <a:sym typeface="Times New Roman"/>
              </a:rPr>
              <a:t>In order to achieve vehicular congestion it is different from the conventional traffic signal controller in way that it works mostly at the mode of timing and multiple phases according to the user demands dynamically.</a:t>
            </a:r>
            <a:endParaRPr sz="2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4" name="Google Shape;150;p5">
            <a:extLst>
              <a:ext uri="{FF2B5EF4-FFF2-40B4-BE49-F238E27FC236}">
                <a16:creationId xmlns:a16="http://schemas.microsoft.com/office/drawing/2014/main" id="{E6A79CD7-B763-4D07-B6AB-58EC23F86FBB}"/>
              </a:ext>
            </a:extLst>
          </p:cNvPr>
          <p:cNvSpPr txBox="1">
            <a:spLocks noGrp="1"/>
          </p:cNvSpPr>
          <p:nvPr>
            <p:ph type="title"/>
          </p:nvPr>
        </p:nvSpPr>
        <p:spPr>
          <a:xfrm>
            <a:off x="838200" y="321164"/>
            <a:ext cx="10515600" cy="1325563"/>
          </a:xfrm>
          <a:prstGeom prst="rect">
            <a:avLst/>
          </a:prstGeom>
          <a:noFill/>
          <a:ln>
            <a:noFill/>
          </a:ln>
        </p:spPr>
        <p:txBody>
          <a:bodyPr spcFirstLastPara="1" wrap="square" lIns="91425" tIns="45700" rIns="91425" bIns="45700" anchor="ctr" anchorCtr="0">
            <a:normAutofit/>
          </a:bodyPr>
          <a:lstStyle/>
          <a:p>
            <a:pPr>
              <a:buSzPts val="2800"/>
            </a:pPr>
            <a:r>
              <a:rPr lang="en-US" sz="3200" dirty="0">
                <a:latin typeface="Times New Roman"/>
                <a:ea typeface="Times New Roman"/>
                <a:cs typeface="Times New Roman"/>
                <a:sym typeface="Times New Roman"/>
              </a:rPr>
              <a:t>Study 1:</a:t>
            </a:r>
            <a:r>
              <a:rPr lang="en-US" sz="2800" dirty="0">
                <a:latin typeface="Times New Roman"/>
                <a:ea typeface="Times New Roman"/>
                <a:cs typeface="Times New Roman"/>
                <a:sym typeface="Times New Roman"/>
              </a:rPr>
              <a:t> </a:t>
            </a:r>
            <a:r>
              <a:rPr lang="en-US" sz="2600" dirty="0" err="1">
                <a:latin typeface="Times New Roman"/>
                <a:ea typeface="Times New Roman"/>
                <a:cs typeface="Times New Roman"/>
                <a:sym typeface="Times New Roman"/>
              </a:rPr>
              <a:t>Haimeng</a:t>
            </a:r>
            <a:r>
              <a:rPr lang="en-US" sz="2600" dirty="0">
                <a:latin typeface="Times New Roman"/>
                <a:ea typeface="Times New Roman"/>
                <a:cs typeface="Times New Roman"/>
                <a:sym typeface="Times New Roman"/>
              </a:rPr>
              <a:t> Zhao, </a:t>
            </a:r>
            <a:r>
              <a:rPr lang="en-US" sz="2600" dirty="0" err="1">
                <a:latin typeface="Times New Roman"/>
                <a:ea typeface="Times New Roman"/>
                <a:cs typeface="Times New Roman"/>
                <a:sym typeface="Times New Roman"/>
              </a:rPr>
              <a:t>Xifeng</a:t>
            </a:r>
            <a:r>
              <a:rPr lang="en-US" sz="2600" dirty="0">
                <a:latin typeface="Times New Roman"/>
                <a:ea typeface="Times New Roman"/>
                <a:cs typeface="Times New Roman"/>
                <a:sym typeface="Times New Roman"/>
              </a:rPr>
              <a:t> Zheng, </a:t>
            </a:r>
            <a:r>
              <a:rPr lang="en-US" sz="2600" dirty="0" err="1">
                <a:latin typeface="Times New Roman"/>
                <a:ea typeface="Times New Roman"/>
                <a:cs typeface="Times New Roman"/>
                <a:sym typeface="Times New Roman"/>
              </a:rPr>
              <a:t>Weiya</a:t>
            </a:r>
            <a:r>
              <a:rPr lang="en-US" sz="2600" dirty="0">
                <a:latin typeface="Times New Roman"/>
                <a:ea typeface="Times New Roman"/>
                <a:cs typeface="Times New Roman"/>
                <a:sym typeface="Times New Roman"/>
              </a:rPr>
              <a:t> Liu presented a design of intelligent traffic control system based on DSP and </a:t>
            </a:r>
            <a:r>
              <a:rPr lang="en-US" sz="2600" dirty="0" err="1">
                <a:latin typeface="Times New Roman"/>
                <a:ea typeface="Times New Roman"/>
                <a:cs typeface="Times New Roman"/>
                <a:sym typeface="Times New Roman"/>
              </a:rPr>
              <a:t>Nios</a:t>
            </a:r>
            <a:r>
              <a:rPr lang="en-US" sz="2600" dirty="0">
                <a:latin typeface="Times New Roman"/>
                <a:ea typeface="Times New Roman"/>
                <a:cs typeface="Times New Roman"/>
                <a:sym typeface="Times New Roman"/>
              </a:rPr>
              <a:t> II. (2009)</a:t>
            </a:r>
            <a:endParaRPr sz="2600" dirty="0">
              <a:latin typeface="Times New Roman"/>
              <a:ea typeface="Times New Roman"/>
              <a:cs typeface="Times New Roman"/>
              <a:sym typeface="Times New Roman"/>
            </a:endParaRPr>
          </a:p>
        </p:txBody>
      </p:sp>
      <p:pic>
        <p:nvPicPr>
          <p:cNvPr id="1026" name="Picture 2" descr="Image result for Intelligent Traffic Control System Based on DSP and Nios II">
            <a:extLst>
              <a:ext uri="{FF2B5EF4-FFF2-40B4-BE49-F238E27FC236}">
                <a16:creationId xmlns:a16="http://schemas.microsoft.com/office/drawing/2014/main" id="{F5C50F46-2C33-407F-AB95-DAA1A5D7B1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2257" y="1606542"/>
            <a:ext cx="5748756" cy="525145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4" name="Google Shape;150;p5">
            <a:extLst>
              <a:ext uri="{FF2B5EF4-FFF2-40B4-BE49-F238E27FC236}">
                <a16:creationId xmlns:a16="http://schemas.microsoft.com/office/drawing/2014/main" id="{C45F0135-9876-4918-8CBE-AEA7363CDE4A}"/>
              </a:ext>
            </a:extLst>
          </p:cNvPr>
          <p:cNvSpPr txBox="1">
            <a:spLocks noGrp="1"/>
          </p:cNvSpPr>
          <p:nvPr>
            <p:ph type="title"/>
          </p:nvPr>
        </p:nvSpPr>
        <p:spPr>
          <a:xfrm>
            <a:off x="838200" y="321164"/>
            <a:ext cx="10515600" cy="1325563"/>
          </a:xfrm>
          <a:prstGeom prst="rect">
            <a:avLst/>
          </a:prstGeom>
          <a:noFill/>
          <a:ln>
            <a:noFill/>
          </a:ln>
        </p:spPr>
        <p:txBody>
          <a:bodyPr spcFirstLastPara="1" wrap="square" lIns="91425" tIns="45700" rIns="91425" bIns="45700" anchor="ctr" anchorCtr="0">
            <a:normAutofit/>
          </a:bodyPr>
          <a:lstStyle/>
          <a:p>
            <a:pPr>
              <a:buSzPts val="2800"/>
            </a:pPr>
            <a:r>
              <a:rPr lang="en-US" sz="3200" dirty="0">
                <a:latin typeface="Times New Roman"/>
                <a:ea typeface="Times New Roman"/>
                <a:cs typeface="Times New Roman"/>
                <a:sym typeface="Times New Roman"/>
              </a:rPr>
              <a:t>Study 1:</a:t>
            </a:r>
            <a:r>
              <a:rPr lang="en-US" sz="2800" dirty="0">
                <a:latin typeface="Times New Roman"/>
                <a:ea typeface="Times New Roman"/>
                <a:cs typeface="Times New Roman"/>
                <a:sym typeface="Times New Roman"/>
              </a:rPr>
              <a:t> </a:t>
            </a:r>
            <a:r>
              <a:rPr lang="en-US" sz="2600" dirty="0" err="1">
                <a:latin typeface="Times New Roman"/>
                <a:ea typeface="Times New Roman"/>
                <a:cs typeface="Times New Roman"/>
                <a:sym typeface="Times New Roman"/>
              </a:rPr>
              <a:t>Haimeng</a:t>
            </a:r>
            <a:r>
              <a:rPr lang="en-US" sz="2600" dirty="0">
                <a:latin typeface="Times New Roman"/>
                <a:ea typeface="Times New Roman"/>
                <a:cs typeface="Times New Roman"/>
                <a:sym typeface="Times New Roman"/>
              </a:rPr>
              <a:t> Zhao, </a:t>
            </a:r>
            <a:r>
              <a:rPr lang="en-US" sz="2600" dirty="0" err="1">
                <a:latin typeface="Times New Roman"/>
                <a:ea typeface="Times New Roman"/>
                <a:cs typeface="Times New Roman"/>
                <a:sym typeface="Times New Roman"/>
              </a:rPr>
              <a:t>Xifeng</a:t>
            </a:r>
            <a:r>
              <a:rPr lang="en-US" sz="2600" dirty="0">
                <a:latin typeface="Times New Roman"/>
                <a:ea typeface="Times New Roman"/>
                <a:cs typeface="Times New Roman"/>
                <a:sym typeface="Times New Roman"/>
              </a:rPr>
              <a:t> Zheng, </a:t>
            </a:r>
            <a:r>
              <a:rPr lang="en-US" sz="2600" dirty="0" err="1">
                <a:latin typeface="Times New Roman"/>
                <a:ea typeface="Times New Roman"/>
                <a:cs typeface="Times New Roman"/>
                <a:sym typeface="Times New Roman"/>
              </a:rPr>
              <a:t>Weiya</a:t>
            </a:r>
            <a:r>
              <a:rPr lang="en-US" sz="2600" dirty="0">
                <a:latin typeface="Times New Roman"/>
                <a:ea typeface="Times New Roman"/>
                <a:cs typeface="Times New Roman"/>
                <a:sym typeface="Times New Roman"/>
              </a:rPr>
              <a:t> Liu presented a design of intelligent traffic control system based on DSP and </a:t>
            </a:r>
            <a:r>
              <a:rPr lang="en-US" sz="2600" dirty="0" err="1">
                <a:latin typeface="Times New Roman"/>
                <a:ea typeface="Times New Roman"/>
                <a:cs typeface="Times New Roman"/>
                <a:sym typeface="Times New Roman"/>
              </a:rPr>
              <a:t>Nios</a:t>
            </a:r>
            <a:r>
              <a:rPr lang="en-US" sz="2600" dirty="0">
                <a:latin typeface="Times New Roman"/>
                <a:ea typeface="Times New Roman"/>
                <a:cs typeface="Times New Roman"/>
                <a:sym typeface="Times New Roman"/>
              </a:rPr>
              <a:t> II. (2009)</a:t>
            </a:r>
            <a:endParaRPr sz="2600" dirty="0">
              <a:latin typeface="Times New Roman"/>
              <a:ea typeface="Times New Roman"/>
              <a:cs typeface="Times New Roman"/>
              <a:sym typeface="Times New Roman"/>
            </a:endParaRPr>
          </a:p>
        </p:txBody>
      </p:sp>
      <p:sp>
        <p:nvSpPr>
          <p:cNvPr id="5" name="Rectangle 4">
            <a:extLst>
              <a:ext uri="{FF2B5EF4-FFF2-40B4-BE49-F238E27FC236}">
                <a16:creationId xmlns:a16="http://schemas.microsoft.com/office/drawing/2014/main" id="{A93E042A-58F9-4DF6-8E30-586866038FCE}"/>
              </a:ext>
            </a:extLst>
          </p:cNvPr>
          <p:cNvSpPr/>
          <p:nvPr/>
        </p:nvSpPr>
        <p:spPr>
          <a:xfrm>
            <a:off x="949569" y="1646727"/>
            <a:ext cx="9919059" cy="2092881"/>
          </a:xfrm>
          <a:prstGeom prst="rect">
            <a:avLst/>
          </a:prstGeom>
        </p:spPr>
        <p:txBody>
          <a:bodyPr wrap="square">
            <a:spAutoFit/>
          </a:bodyPr>
          <a:lstStyle/>
          <a:p>
            <a:pPr marL="457200" indent="-4572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Intelligent Traffic Control System based on the DSP and </a:t>
            </a:r>
            <a:r>
              <a:rPr lang="en-US" sz="2600" dirty="0" err="1">
                <a:latin typeface="Times New Roman" panose="02020603050405020304" pitchFamily="18" charset="0"/>
                <a:cs typeface="Times New Roman" panose="02020603050405020304" pitchFamily="18" charset="0"/>
              </a:rPr>
              <a:t>Nios</a:t>
            </a:r>
            <a:r>
              <a:rPr lang="en-US" sz="2600" dirty="0">
                <a:latin typeface="Times New Roman" panose="02020603050405020304" pitchFamily="18" charset="0"/>
                <a:cs typeface="Times New Roman" panose="02020603050405020304" pitchFamily="18" charset="0"/>
              </a:rPr>
              <a:t> II is designed and realized, the function of which is powerful as well as resources of phase and interfaces are quite rich. The system can generate up to more than 160 kinds of phases.</a:t>
            </a:r>
            <a:br>
              <a:rPr lang="en-US" sz="2600" dirty="0">
                <a:latin typeface="Times New Roman" panose="02020603050405020304" pitchFamily="18" charset="0"/>
                <a:cs typeface="Times New Roman" panose="02020603050405020304" pitchFamily="18" charset="0"/>
              </a:rPr>
            </a:br>
            <a:endParaRPr lang="en-IN" sz="2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g659b3ba530_0_0"/>
          <p:cNvSpPr txBox="1">
            <a:spLocks noGrp="1"/>
          </p:cNvSpPr>
          <p:nvPr>
            <p:ph type="title"/>
          </p:nvPr>
        </p:nvSpPr>
        <p:spPr>
          <a:xfrm>
            <a:off x="838200" y="321163"/>
            <a:ext cx="10515600" cy="1325700"/>
          </a:xfrm>
          <a:prstGeom prst="rect">
            <a:avLst/>
          </a:prstGeom>
        </p:spPr>
        <p:txBody>
          <a:bodyPr spcFirstLastPara="1" wrap="square" lIns="91425" tIns="45700" rIns="91425" bIns="45700" anchor="ctr" anchorCtr="0">
            <a:noAutofit/>
          </a:bodyPr>
          <a:lstStyle/>
          <a:p>
            <a:pPr lvl="0"/>
            <a:r>
              <a:rPr lang="en-US" sz="3200" dirty="0">
                <a:latin typeface="Times New Roman"/>
                <a:ea typeface="Times New Roman"/>
                <a:cs typeface="Times New Roman"/>
                <a:sym typeface="Times New Roman"/>
              </a:rPr>
              <a:t>Study 2:</a:t>
            </a:r>
            <a:r>
              <a:rPr lang="en-US" sz="4000" dirty="0">
                <a:latin typeface="Times New Roman"/>
                <a:ea typeface="Times New Roman"/>
                <a:cs typeface="Times New Roman"/>
                <a:sym typeface="Times New Roman"/>
              </a:rPr>
              <a:t> </a:t>
            </a:r>
            <a:r>
              <a:rPr lang="en-US" sz="2600" dirty="0">
                <a:latin typeface="Times New Roman" panose="02020603050405020304" pitchFamily="18" charset="0"/>
                <a:cs typeface="Times New Roman" panose="02020603050405020304" pitchFamily="18" charset="0"/>
              </a:rPr>
              <a:t>Badura, S., &amp; </a:t>
            </a:r>
            <a:r>
              <a:rPr lang="en-US" sz="2600" dirty="0" err="1">
                <a:latin typeface="Times New Roman" panose="02020603050405020304" pitchFamily="18" charset="0"/>
                <a:cs typeface="Times New Roman" panose="02020603050405020304" pitchFamily="18" charset="0"/>
              </a:rPr>
              <a:t>Lieskovsky</a:t>
            </a:r>
            <a:r>
              <a:rPr lang="en-US" sz="2600" dirty="0">
                <a:latin typeface="Times New Roman" panose="02020603050405020304" pitchFamily="18" charset="0"/>
                <a:cs typeface="Times New Roman" panose="02020603050405020304" pitchFamily="18" charset="0"/>
              </a:rPr>
              <a:t>, A. Intelligent Traffic System: Cooperation of MANET and Image Processing </a:t>
            </a:r>
            <a:r>
              <a:rPr lang="en-US" sz="1800" dirty="0">
                <a:latin typeface="Times New Roman" panose="02020603050405020304" pitchFamily="18" charset="0"/>
                <a:cs typeface="Times New Roman" panose="02020603050405020304" pitchFamily="18" charset="0"/>
              </a:rPr>
              <a:t>(2010)</a:t>
            </a:r>
            <a:endParaRPr sz="1800" dirty="0">
              <a:latin typeface="Times New Roman" panose="02020603050405020304" pitchFamily="18" charset="0"/>
              <a:cs typeface="Times New Roman" panose="02020603050405020304" pitchFamily="18" charset="0"/>
            </a:endParaRPr>
          </a:p>
        </p:txBody>
      </p:sp>
      <p:sp>
        <p:nvSpPr>
          <p:cNvPr id="115" name="Google Shape;115;g659b3ba530_0_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342900">
              <a:spcBef>
                <a:spcPts val="0"/>
              </a:spcBef>
              <a:buSzPts val="2600"/>
            </a:pPr>
            <a:r>
              <a:rPr lang="en-US" sz="2600" dirty="0">
                <a:latin typeface="Times New Roman" panose="02020603050405020304" pitchFamily="18" charset="0"/>
                <a:cs typeface="Times New Roman" panose="02020603050405020304" pitchFamily="18" charset="0"/>
              </a:rPr>
              <a:t>New model for intelligent traffic systems which will encapsulate the features of surveillance via the cameras present on the junction and with the help of data delivery systems let the users access that data. </a:t>
            </a:r>
          </a:p>
          <a:p>
            <a:pPr marL="342900">
              <a:spcBef>
                <a:spcPts val="0"/>
              </a:spcBef>
              <a:buSzPts val="2600"/>
            </a:pPr>
            <a:endParaRPr lang="en-US" sz="2600" dirty="0">
              <a:latin typeface="Times New Roman" panose="02020603050405020304" pitchFamily="18" charset="0"/>
              <a:cs typeface="Times New Roman" panose="02020603050405020304" pitchFamily="18" charset="0"/>
            </a:endParaRPr>
          </a:p>
          <a:p>
            <a:pPr marL="342900">
              <a:spcBef>
                <a:spcPts val="0"/>
              </a:spcBef>
              <a:buSzPts val="2600"/>
            </a:pPr>
            <a:r>
              <a:rPr lang="en-US" sz="2600" dirty="0">
                <a:latin typeface="Times New Roman" panose="02020603050405020304" pitchFamily="18" charset="0"/>
                <a:cs typeface="Times New Roman" panose="02020603050405020304" pitchFamily="18" charset="0"/>
              </a:rPr>
              <a:t>Image Analysis and foreground/background modeling schemes would be the important elements of Surveillance and data transmission over a mobile Ad-hoc network will comprise the data delivery part of the entire system. Various experiments have been conducted in the project and they exhibit great potential in terms of efficiency and real time execution</a:t>
            </a:r>
            <a:endParaRPr sz="2600" dirty="0">
              <a:latin typeface="Times New Roman" panose="02020603050405020304" pitchFamily="18" charset="0"/>
              <a:cs typeface="Times New Roman" panose="02020603050405020304" pitchFamily="18" charset="0"/>
            </a:endParaRPr>
          </a:p>
          <a:p>
            <a:pPr marL="0" lvl="0" indent="0" algn="l" rtl="0">
              <a:spcBef>
                <a:spcPts val="1000"/>
              </a:spcBef>
              <a:spcAft>
                <a:spcPts val="0"/>
              </a:spcAft>
              <a:buNone/>
            </a:pPr>
            <a:endParaRPr sz="2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3" name="Picture 2">
            <a:extLst>
              <a:ext uri="{FF2B5EF4-FFF2-40B4-BE49-F238E27FC236}">
                <a16:creationId xmlns:a16="http://schemas.microsoft.com/office/drawing/2014/main" id="{DD0F8CC6-FD5B-4E34-8680-E124EABB1F76}"/>
              </a:ext>
            </a:extLst>
          </p:cNvPr>
          <p:cNvPicPr>
            <a:picLocks noChangeAspect="1"/>
          </p:cNvPicPr>
          <p:nvPr/>
        </p:nvPicPr>
        <p:blipFill>
          <a:blip r:embed="rId3"/>
          <a:stretch>
            <a:fillRect/>
          </a:stretch>
        </p:blipFill>
        <p:spPr>
          <a:xfrm>
            <a:off x="3886200" y="1733193"/>
            <a:ext cx="3455377" cy="4577398"/>
          </a:xfrm>
          <a:prstGeom prst="rect">
            <a:avLst/>
          </a:prstGeom>
        </p:spPr>
      </p:pic>
      <p:sp>
        <p:nvSpPr>
          <p:cNvPr id="5" name="Google Shape;114;g659b3ba530_0_0">
            <a:extLst>
              <a:ext uri="{FF2B5EF4-FFF2-40B4-BE49-F238E27FC236}">
                <a16:creationId xmlns:a16="http://schemas.microsoft.com/office/drawing/2014/main" id="{49769390-A996-4706-A84A-761CF72C5CBE}"/>
              </a:ext>
            </a:extLst>
          </p:cNvPr>
          <p:cNvSpPr txBox="1">
            <a:spLocks noGrp="1"/>
          </p:cNvSpPr>
          <p:nvPr>
            <p:ph type="title"/>
          </p:nvPr>
        </p:nvSpPr>
        <p:spPr>
          <a:xfrm>
            <a:off x="838200" y="321163"/>
            <a:ext cx="10515600" cy="1325700"/>
          </a:xfrm>
          <a:prstGeom prst="rect">
            <a:avLst/>
          </a:prstGeom>
        </p:spPr>
        <p:txBody>
          <a:bodyPr spcFirstLastPara="1" wrap="square" lIns="91425" tIns="45700" rIns="91425" bIns="45700" anchor="ctr" anchorCtr="0">
            <a:noAutofit/>
          </a:bodyPr>
          <a:lstStyle/>
          <a:p>
            <a:pPr lvl="0"/>
            <a:r>
              <a:rPr lang="en-US" sz="3200" dirty="0">
                <a:latin typeface="Times New Roman"/>
                <a:ea typeface="Times New Roman"/>
                <a:cs typeface="Times New Roman"/>
                <a:sym typeface="Times New Roman"/>
              </a:rPr>
              <a:t>Study 2:</a:t>
            </a:r>
            <a:r>
              <a:rPr lang="en-US" sz="4000" dirty="0">
                <a:latin typeface="Times New Roman"/>
                <a:ea typeface="Times New Roman"/>
                <a:cs typeface="Times New Roman"/>
                <a:sym typeface="Times New Roman"/>
              </a:rPr>
              <a:t> </a:t>
            </a:r>
            <a:r>
              <a:rPr lang="en-US" sz="2600" dirty="0">
                <a:latin typeface="Times New Roman" panose="02020603050405020304" pitchFamily="18" charset="0"/>
                <a:cs typeface="Times New Roman" panose="02020603050405020304" pitchFamily="18" charset="0"/>
              </a:rPr>
              <a:t>Badura, S., &amp; </a:t>
            </a:r>
            <a:r>
              <a:rPr lang="en-US" sz="2600" dirty="0" err="1">
                <a:latin typeface="Times New Roman" panose="02020603050405020304" pitchFamily="18" charset="0"/>
                <a:cs typeface="Times New Roman" panose="02020603050405020304" pitchFamily="18" charset="0"/>
              </a:rPr>
              <a:t>Lieskovsky</a:t>
            </a:r>
            <a:r>
              <a:rPr lang="en-US" sz="2600" dirty="0">
                <a:latin typeface="Times New Roman" panose="02020603050405020304" pitchFamily="18" charset="0"/>
                <a:cs typeface="Times New Roman" panose="02020603050405020304" pitchFamily="18" charset="0"/>
              </a:rPr>
              <a:t>, A. Intelligent Traffic System: Cooperation of MANET and Image Processing </a:t>
            </a:r>
            <a:r>
              <a:rPr lang="en-US" sz="1800" dirty="0">
                <a:latin typeface="Times New Roman" panose="02020603050405020304" pitchFamily="18" charset="0"/>
                <a:cs typeface="Times New Roman" panose="02020603050405020304" pitchFamily="18" charset="0"/>
              </a:rPr>
              <a:t>(2010)</a:t>
            </a:r>
            <a:endParaRPr sz="1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2366</TotalTime>
  <Words>1412</Words>
  <Application>Microsoft Office PowerPoint</Application>
  <PresentationFormat>Widescreen</PresentationFormat>
  <Paragraphs>92</Paragraphs>
  <Slides>20</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Times New Roman</vt:lpstr>
      <vt:lpstr>Office Theme</vt:lpstr>
      <vt:lpstr>An Interactive Literature Review on Adaptive Traffic Signal with Real-Time Feedback</vt:lpstr>
      <vt:lpstr>Introduction</vt:lpstr>
      <vt:lpstr>Problem Statement</vt:lpstr>
      <vt:lpstr>PowerPoint Presentation</vt:lpstr>
      <vt:lpstr>Case Study</vt:lpstr>
      <vt:lpstr>Study 1: Haimeng Zhao, Xifeng Zheng, Weiya Liu presented a design of intelligent traffic control system based on DSP and Nios II. (2009)</vt:lpstr>
      <vt:lpstr>Study 1: Haimeng Zhao, Xifeng Zheng, Weiya Liu presented a design of intelligent traffic control system based on DSP and Nios II. (2009)</vt:lpstr>
      <vt:lpstr>Study 2: Badura, S., &amp; Lieskovsky, A. Intelligent Traffic System: Cooperation of MANET and Image Processing (2010)</vt:lpstr>
      <vt:lpstr>Study 2: Badura, S., &amp; Lieskovsky, A. Intelligent Traffic System: Cooperation of MANET and Image Processing (2010)</vt:lpstr>
      <vt:lpstr>Study 2: Badura, S., &amp; Lieskovsky, A. Intelligent Traffic System: Cooperation of MANET and Image Processing (2010)</vt:lpstr>
      <vt:lpstr>Study 3: Khekare, G.S., Sakhare A.V. proposed VANETs (Vehicular Ad Hoc Networks) (2013)</vt:lpstr>
      <vt:lpstr>Study 3: Khekare, G.S., Sakhare A.V. proposed VANETs (Vehicular Ad Hoc Networks) (2013)</vt:lpstr>
      <vt:lpstr>Study 3: Khekare, G.S., Sakhare A.V. proposed VANETs (Vehicular Ad Hoc Networks) (2013)</vt:lpstr>
      <vt:lpstr>PowerPoint Presentation</vt:lpstr>
      <vt:lpstr> Study 4: Kanungo, A., Sharma, A., &amp; Singla, C. proposed Smart traffic lights switching and traffic density calculation using video processing (2014) </vt:lpstr>
      <vt:lpstr> Study 4: Kanungo, A., Sharma, A., &amp; Singla, C. proposed Smart traffic lights switching and traffic density calculation using video processing (2014) </vt:lpstr>
      <vt:lpstr>Literature Review</vt:lpstr>
      <vt:lpstr>Summary</vt:lpstr>
      <vt:lpstr>Thank You</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Interactive Literature Review on Adaptive Traffic Signal with Real-Time Feedback</dc:title>
  <dc:creator>Shashank</dc:creator>
  <cp:lastModifiedBy>Kamal Johnson</cp:lastModifiedBy>
  <cp:revision>33</cp:revision>
  <dcterms:created xsi:type="dcterms:W3CDTF">2019-10-21T01:11:44Z</dcterms:created>
  <dcterms:modified xsi:type="dcterms:W3CDTF">2019-11-12T10:18:05Z</dcterms:modified>
</cp:coreProperties>
</file>