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59" r:id="rId4"/>
    <p:sldId id="262" r:id="rId5"/>
    <p:sldId id="275" r:id="rId6"/>
    <p:sldId id="263" r:id="rId7"/>
    <p:sldId id="264" r:id="rId8"/>
    <p:sldId id="274" r:id="rId9"/>
    <p:sldId id="292" r:id="rId10"/>
    <p:sldId id="265" r:id="rId11"/>
    <p:sldId id="276" r:id="rId12"/>
    <p:sldId id="269" r:id="rId13"/>
    <p:sldId id="291" r:id="rId14"/>
    <p:sldId id="277" r:id="rId15"/>
    <p:sldId id="272" r:id="rId16"/>
    <p:sldId id="293" r:id="rId17"/>
    <p:sldId id="278" r:id="rId18"/>
    <p:sldId id="288" r:id="rId19"/>
    <p:sldId id="289" r:id="rId20"/>
    <p:sldId id="290" r:id="rId21"/>
    <p:sldId id="279" r:id="rId22"/>
    <p:sldId id="271" r:id="rId23"/>
    <p:sldId id="295" r:id="rId24"/>
    <p:sldId id="29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90788-E4D3-476A-96DA-17D319443B0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9F1B-8AC0-4C4F-B2B7-E18947DBB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1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09F1B-8AC0-4C4F-B2B7-E18947DBBE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09F1B-8AC0-4C4F-B2B7-E18947DBBE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3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NPS AUV 11 or PHOENIX is a very well studied and</a:t>
            </a:r>
            <a:r>
              <a:rPr lang="en-US" baseline="0" dirty="0" smtClean="0"/>
              <a:t> researched AUV in the industry.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 = surge velocity in body fixed frame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 = sway velocity in the body fixed frame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 = heave velocity in the body fixed frame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 = roll velocity , q = pitch velocity, r = yaw velocity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09F1B-8AC0-4C4F-B2B7-E18947DBBE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21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above simulation represents the AUV with</a:t>
            </a:r>
            <a:r>
              <a:rPr lang="en-US" baseline="0" dirty="0" smtClean="0"/>
              <a:t> rudder angle of 20 degrees and a stern plane deflection of 20 degrees the speed of the propeller is 200 m/s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09F1B-8AC0-4C4F-B2B7-E18947DBBE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09F1B-8AC0-4C4F-B2B7-E18947DBBE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0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MATLAB and go for a live demo , explain the spline function,</a:t>
            </a:r>
            <a:r>
              <a:rPr lang="en-US" baseline="0" dirty="0" smtClean="0"/>
              <a:t> waypoint interface and initial and final orientation</a:t>
            </a:r>
          </a:p>
          <a:p>
            <a:r>
              <a:rPr lang="en-US" baseline="0" dirty="0" smtClean="0"/>
              <a:t>Walk through the software and the control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09F1B-8AC0-4C4F-B2B7-E18947DBBE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6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we need AUVs and why the research is important.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09F1B-8AC0-4C4F-B2B7-E18947DBBE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5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af-ZA" dirty="0" smtClean="0"/>
              <a:t>Explain 6 DOF,</a:t>
            </a:r>
            <a:r>
              <a:rPr lang="af-ZA" baseline="0" dirty="0" smtClean="0"/>
              <a:t> Body-Fixed and Earth-Fixed coordinate frames</a:t>
            </a:r>
            <a:endParaRPr lang="af-ZA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EC2798-FC54-4675-BD81-ADFEBCEA1D2D}" type="slidenum">
              <a:rPr lang="af-ZA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af-ZA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SNAME : Society of NAVAL Architects and Marine Engineers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09F1B-8AC0-4C4F-B2B7-E18947DBBE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79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transformation</a:t>
            </a:r>
            <a:r>
              <a:rPr lang="en-US" baseline="0" dirty="0" smtClean="0"/>
              <a:t> matrices. Linear translation and rotational translation</a:t>
            </a:r>
          </a:p>
          <a:p>
            <a:r>
              <a:rPr lang="en-US" baseline="0" dirty="0" smtClean="0"/>
              <a:t>Integrating the earth-fixed velocities w.r.t time gives position and orientation</a:t>
            </a:r>
          </a:p>
          <a:p>
            <a:r>
              <a:rPr lang="en-US" baseline="0" dirty="0" smtClean="0"/>
              <a:t>6 X 6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09F1B-8AC0-4C4F-B2B7-E18947DBBE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1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 </a:t>
                </a:r>
                <a:r>
                  <a:rPr lang="en-US" baseline="0" dirty="0" smtClean="0"/>
                  <a:t>= inertia matrix (including added mass)</a:t>
                </a:r>
              </a:p>
              <a:p>
                <a:r>
                  <a:rPr lang="en-US" baseline="0" dirty="0" smtClean="0"/>
                  <a:t>C (v) v = matrix of </a:t>
                </a:r>
                <a:r>
                  <a:rPr lang="en-US" baseline="0" dirty="0" err="1" smtClean="0"/>
                  <a:t>coriolis</a:t>
                </a:r>
                <a:r>
                  <a:rPr lang="en-US" baseline="0" dirty="0" smtClean="0"/>
                  <a:t> and centripetal terms (including added mass)</a:t>
                </a:r>
              </a:p>
              <a:p>
                <a:r>
                  <a:rPr lang="en-US" baseline="0" dirty="0" smtClean="0"/>
                  <a:t>D(v) = damping matrix</a:t>
                </a:r>
              </a:p>
              <a:p>
                <a:r>
                  <a:rPr lang="en-US" baseline="0" dirty="0" smtClean="0"/>
                  <a:t>g(</a:t>
                </a:r>
                <a:r>
                  <a:rPr lang="en-US" baseline="0" dirty="0" smtClean="0">
                    <a:latin typeface="Cambria Math"/>
                    <a:ea typeface="Cambria Math"/>
                  </a:rPr>
                  <a:t>𝜂) = vector of gravitational forces and moments</a:t>
                </a:r>
              </a:p>
              <a:p>
                <a:r>
                  <a:rPr lang="el-GR" baseline="0" dirty="0" smtClean="0">
                    <a:latin typeface="Cambria Math"/>
                    <a:ea typeface="Cambria Math"/>
                  </a:rPr>
                  <a:t>Τ</a:t>
                </a:r>
                <a:r>
                  <a:rPr lang="en-US" baseline="0" dirty="0" smtClean="0">
                    <a:latin typeface="Cambria Math"/>
                    <a:ea typeface="Cambria Math"/>
                  </a:rPr>
                  <a:t> = vector of control inputs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 is the body-fixed velocity vector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 </a:t>
                </a:r>
                <a:r>
                  <a:rPr lang="en-US" baseline="0" dirty="0" smtClean="0"/>
                  <a:t>= inertia matrix (including added mass)</a:t>
                </a:r>
              </a:p>
              <a:p>
                <a:r>
                  <a:rPr lang="en-US" baseline="0" dirty="0" smtClean="0"/>
                  <a:t>C (v) v = matrix of </a:t>
                </a:r>
                <a:r>
                  <a:rPr lang="en-US" baseline="0" dirty="0" err="1" smtClean="0"/>
                  <a:t>coriolis</a:t>
                </a:r>
                <a:r>
                  <a:rPr lang="en-US" baseline="0" dirty="0" smtClean="0"/>
                  <a:t> and centripetal terms (including added mass)</a:t>
                </a:r>
              </a:p>
              <a:p>
                <a:r>
                  <a:rPr lang="en-US" baseline="0" dirty="0" smtClean="0"/>
                  <a:t>D(v) = damping matrix</a:t>
                </a:r>
              </a:p>
              <a:p>
                <a:r>
                  <a:rPr lang="en-US" baseline="0" dirty="0" smtClean="0"/>
                  <a:t>g(</a:t>
                </a:r>
                <a:r>
                  <a:rPr lang="en-US" baseline="0" dirty="0" smtClean="0">
                    <a:latin typeface="Cambria Math"/>
                    <a:ea typeface="Cambria Math"/>
                  </a:rPr>
                  <a:t>𝜂) = vector of gravitational forces and moments</a:t>
                </a:r>
              </a:p>
              <a:p>
                <a:r>
                  <a:rPr lang="el-GR" baseline="0" dirty="0" smtClean="0">
                    <a:latin typeface="Cambria Math"/>
                    <a:ea typeface="Cambria Math"/>
                  </a:rPr>
                  <a:t>Τ</a:t>
                </a:r>
                <a:r>
                  <a:rPr lang="en-US" baseline="0" dirty="0" smtClean="0">
                    <a:latin typeface="Cambria Math"/>
                    <a:ea typeface="Cambria Math"/>
                  </a:rPr>
                  <a:t> = vector of control </a:t>
                </a:r>
                <a:r>
                  <a:rPr lang="en-US" baseline="0" dirty="0" smtClean="0">
                    <a:latin typeface="Cambria Math"/>
                    <a:ea typeface="Cambria Math"/>
                  </a:rPr>
                  <a:t>inputs</a:t>
                </a:r>
              </a:p>
              <a:p>
                <a:r>
                  <a:rPr lang="en-US" sz="1200" b="1" i="0" smtClean="0">
                    <a:latin typeface="Cambria Math"/>
                  </a:rPr>
                  <a:t>𝒗</a:t>
                </a:r>
                <a:r>
                  <a:rPr lang="en-US" dirty="0" smtClean="0"/>
                  <a:t> is the body-fixed velocity vector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09F1B-8AC0-4C4F-B2B7-E18947DBBE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05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Dp</a:t>
            </a:r>
            <a:r>
              <a:rPr lang="en-US" dirty="0" smtClean="0"/>
              <a:t> = radiation induced potential damping due to forced body oscillations</a:t>
            </a:r>
          </a:p>
          <a:p>
            <a:r>
              <a:rPr lang="en-US" dirty="0" smtClean="0"/>
              <a:t>Ds = linear skin friction due to laminar</a:t>
            </a:r>
            <a:r>
              <a:rPr lang="en-US" baseline="0" dirty="0" smtClean="0"/>
              <a:t> boundary layers and quadratic skin friction</a:t>
            </a:r>
          </a:p>
          <a:p>
            <a:r>
              <a:rPr lang="en-US" baseline="0" dirty="0" err="1" smtClean="0"/>
              <a:t>Dw</a:t>
            </a:r>
            <a:r>
              <a:rPr lang="en-US" baseline="0" dirty="0" smtClean="0"/>
              <a:t> = wave drift damping</a:t>
            </a:r>
          </a:p>
          <a:p>
            <a:r>
              <a:rPr lang="en-US" baseline="0" dirty="0" err="1" smtClean="0"/>
              <a:t>Dm</a:t>
            </a:r>
            <a:r>
              <a:rPr lang="en-US" baseline="0" dirty="0" smtClean="0"/>
              <a:t> = damping due to vortex shedding (</a:t>
            </a:r>
            <a:r>
              <a:rPr lang="en-US" baseline="0" dirty="0" err="1" smtClean="0"/>
              <a:t>morison’s</a:t>
            </a:r>
            <a:r>
              <a:rPr lang="en-US" baseline="0" dirty="0" smtClean="0"/>
              <a:t> equation)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09F1B-8AC0-4C4F-B2B7-E18947DBBE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67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CB do not</a:t>
            </a:r>
            <a:r>
              <a:rPr lang="en-US" baseline="0" dirty="0" smtClean="0"/>
              <a:t> lie generally at the origin of the body fixed frame.</a:t>
            </a:r>
          </a:p>
          <a:p>
            <a:r>
              <a:rPr lang="en-US" baseline="0" dirty="0" smtClean="0"/>
              <a:t>All forces and moments acting on the vehicle are assumed to be applied to the center of gravity location.</a:t>
            </a:r>
          </a:p>
          <a:p>
            <a:r>
              <a:rPr lang="en-US" baseline="0" dirty="0" smtClean="0"/>
              <a:t>Origin of body fixed frame is exactly the same as center of buoyancy.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09F1B-8AC0-4C4F-B2B7-E18947DBBE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02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Hydrostatic forces are also called restoring forces including the gravitational and buoyant</a:t>
            </a:r>
            <a:r>
              <a:rPr lang="en-US" baseline="0" dirty="0" smtClean="0"/>
              <a:t> forces. </a:t>
            </a:r>
          </a:p>
          <a:p>
            <a:r>
              <a:rPr lang="en-US" baseline="0" dirty="0" smtClean="0"/>
              <a:t>Hydrodynamic forces include the force vector components tau(hydrostatic),tau(drag) and tau(lift)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09F1B-8AC0-4C4F-B2B7-E18947DBBE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7BC4-3867-4EA6-9949-77CD5D4E86D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BD9C-51FE-44CC-A6A2-275DDCD8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7BC4-3867-4EA6-9949-77CD5D4E86D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BD9C-51FE-44CC-A6A2-275DDCD8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1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7BC4-3867-4EA6-9949-77CD5D4E86D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BD9C-51FE-44CC-A6A2-275DDCD8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6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7BC4-3867-4EA6-9949-77CD5D4E86D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BD9C-51FE-44CC-A6A2-275DDCD8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0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7BC4-3867-4EA6-9949-77CD5D4E86D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BD9C-51FE-44CC-A6A2-275DDCD8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6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7BC4-3867-4EA6-9949-77CD5D4E86D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BD9C-51FE-44CC-A6A2-275DDCD8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7BC4-3867-4EA6-9949-77CD5D4E86D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BD9C-51FE-44CC-A6A2-275DDCD8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7BC4-3867-4EA6-9949-77CD5D4E86D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BD9C-51FE-44CC-A6A2-275DDCD8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7BC4-3867-4EA6-9949-77CD5D4E86D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BD9C-51FE-44CC-A6A2-275DDCD8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7BC4-3867-4EA6-9949-77CD5D4E86D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BD9C-51FE-44CC-A6A2-275DDCD8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0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7BC4-3867-4EA6-9949-77CD5D4E86D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BD9C-51FE-44CC-A6A2-275DDCD8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4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67BC4-3867-4EA6-9949-77CD5D4E86D3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0BD9C-51FE-44CC-A6A2-275DDCD8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platform for </a:t>
            </a:r>
            <a:r>
              <a:rPr lang="en-US" smtClean="0"/>
              <a:t>AUV waypoint navigation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Capstone project presentation by Kamal Shah</a:t>
            </a:r>
          </a:p>
          <a:p>
            <a:endParaRPr lang="en-US" dirty="0"/>
          </a:p>
          <a:p>
            <a:r>
              <a:rPr lang="en-US" dirty="0" smtClean="0"/>
              <a:t>Committee: </a:t>
            </a:r>
            <a:r>
              <a:rPr lang="en-US" dirty="0" err="1" smtClean="0"/>
              <a:t>Taskin</a:t>
            </a:r>
            <a:r>
              <a:rPr lang="en-US" dirty="0" smtClean="0"/>
              <a:t> </a:t>
            </a:r>
            <a:r>
              <a:rPr lang="en-US" dirty="0" err="1" smtClean="0"/>
              <a:t>Padir</a:t>
            </a:r>
            <a:r>
              <a:rPr lang="en-US" dirty="0" smtClean="0"/>
              <a:t> and </a:t>
            </a:r>
            <a:r>
              <a:rPr lang="en-US" dirty="0" err="1" smtClean="0"/>
              <a:t>Gennert</a:t>
            </a:r>
            <a:r>
              <a:rPr lang="en-US" dirty="0" smtClean="0"/>
              <a:t> Michael</a:t>
            </a:r>
          </a:p>
        </p:txBody>
      </p:sp>
    </p:spTree>
    <p:extLst>
      <p:ext uri="{BB962C8B-B14F-4D97-AF65-F5344CB8AC3E}">
        <p14:creationId xmlns:p14="http://schemas.microsoft.com/office/powerpoint/2010/main" val="14825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Forces and Moments on AUV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𝑅𝐵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h𝑦𝑑𝑟𝑜𝑠𝑡𝑎𝑡𝑖𝑐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𝑎𝑑𝑑𝑒𝑑𝑚𝑎𝑠𝑠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𝑑𝑟𝑎𝑔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𝑙𝑖𝑓𝑡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𝑐𝑜𝑛𝑡𝑟𝑜𝑙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h𝑦𝑑𝑟𝑜𝑠𝑡𝑎𝑡𝑖𝑐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sz="2000" dirty="0" smtClean="0"/>
                  <a:t> </a:t>
                </a:r>
                <a:r>
                  <a:rPr lang="en-US" sz="2400" dirty="0" smtClean="0"/>
                  <a:t>include gravitational and buoyancy forces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h𝑦𝑑𝑟</m:t>
                        </m:r>
                        <m:r>
                          <a:rPr lang="en-US" b="0" i="1" smtClean="0">
                            <a:latin typeface="Cambria Math"/>
                          </a:rPr>
                          <m:t>𝑜𝑑𝑦𝑛𝑎𝑚𝑖𝑐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𝑎𝑑𝑑𝑒𝑑𝑚𝑎𝑠𝑠</m:t>
                        </m:r>
                      </m:sub>
                    </m:sSub>
                  </m:oMath>
                </a14:m>
                <a:r>
                  <a:rPr lang="en-US" b="1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𝑑𝑟𝑎𝑔</m:t>
                        </m:r>
                      </m:sub>
                    </m:sSub>
                  </m:oMath>
                </a14:m>
                <a:r>
                  <a:rPr lang="en-US" b="1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𝑙𝑖𝑓𝑡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𝑐𝑜𝑛𝑡𝑟𝑜𝑙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= force by thrusters, propellers and control surfaces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49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Forces on AUV (Newton’s second law)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𝑀𝑎𝑠𝑠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𝐼𝑛𝑒𝑟𝑡𝑖𝑎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𝐴𝑑𝑑𝑒𝑑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𝑀𝑎𝑠𝑠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𝐵𝑜𝑑𝑦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𝑓𝑖𝑥𝑒𝑑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𝑎𝑐𝑐𝑒𝑙𝑒𝑟𝑎𝑡𝑖𝑜𝑛𝑠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= 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𝐻𝑦𝑑𝑟𝑜𝑠𝑡𝑎𝑡𝑖𝑐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𝐻𝑦𝑑𝑟𝑜𝑑𝑦𝑛𝑎𝑚𝑖𝑐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𝑡h𝑟𝑢𝑠𝑡𝑒𝑟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𝑐𝑜𝑛𝑡𝑟𝑜𝑙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𝑠𝑢𝑟𝑓𝑎𝑐𝑒𝑠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800" dirty="0" smtClean="0"/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1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Marine </a:t>
            </a:r>
            <a:r>
              <a:rPr lang="en-US" dirty="0"/>
              <a:t>S</a:t>
            </a:r>
            <a:r>
              <a:rPr lang="en-US" dirty="0" smtClean="0"/>
              <a:t>ystems </a:t>
            </a:r>
            <a:r>
              <a:rPr lang="en-US" dirty="0"/>
              <a:t>S</a:t>
            </a:r>
            <a:r>
              <a:rPr lang="en-US" dirty="0" smtClean="0"/>
              <a:t>imulator</a:t>
            </a:r>
          </a:p>
          <a:p>
            <a:r>
              <a:rPr lang="en-US" dirty="0" smtClean="0"/>
              <a:t>NPS AUV  known as “PHOENIX AUV” is part of the toolbox.</a:t>
            </a:r>
          </a:p>
        </p:txBody>
      </p:sp>
    </p:spTree>
    <p:extLst>
      <p:ext uri="{BB962C8B-B14F-4D97-AF65-F5344CB8AC3E}">
        <p14:creationId xmlns:p14="http://schemas.microsoft.com/office/powerpoint/2010/main" val="3815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Exterior view of NPS AUV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29934"/>
            <a:ext cx="7416114" cy="3304066"/>
          </a:xfrm>
        </p:spPr>
      </p:pic>
      <p:sp>
        <p:nvSpPr>
          <p:cNvPr id="5" name="TextBox 4"/>
          <p:cNvSpPr txBox="1"/>
          <p:nvPr/>
        </p:nvSpPr>
        <p:spPr>
          <a:xfrm>
            <a:off x="1066800" y="5562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Ref: </a:t>
            </a:r>
            <a:r>
              <a:rPr lang="en-US" dirty="0"/>
              <a:t>Donald P. </a:t>
            </a:r>
            <a:r>
              <a:rPr lang="en-US" dirty="0" err="1"/>
              <a:t>Brutzman</a:t>
            </a:r>
            <a:r>
              <a:rPr lang="en-US" dirty="0"/>
              <a:t>, A virtual world for an Autonomous Underwater Vehicle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PHOENIX AUV in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[</a:t>
            </a:r>
            <a:r>
              <a:rPr lang="en-US" i="1" dirty="0" err="1"/>
              <a:t>xdot,U</a:t>
            </a:r>
            <a:r>
              <a:rPr lang="en-US" i="1" dirty="0"/>
              <a:t>] = </a:t>
            </a:r>
            <a:r>
              <a:rPr lang="en-US" i="1" dirty="0" err="1"/>
              <a:t>npsauv</a:t>
            </a:r>
            <a:r>
              <a:rPr lang="en-US" i="1" dirty="0"/>
              <a:t>(</a:t>
            </a:r>
            <a:r>
              <a:rPr lang="en-US" i="1" dirty="0" err="1"/>
              <a:t>x,u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    x = [</a:t>
            </a:r>
            <a:r>
              <a:rPr lang="en-US" i="1" dirty="0" err="1"/>
              <a:t>u,v,w,p,q,r,xpos,ypos,zpos,phi,theta,psi</a:t>
            </a:r>
            <a:r>
              <a:rPr lang="en-US" i="1" dirty="0"/>
              <a:t>]’ ,       (state vector)</a:t>
            </a:r>
          </a:p>
          <a:p>
            <a:pPr marL="0" indent="0">
              <a:buNone/>
            </a:pPr>
            <a:r>
              <a:rPr lang="en-US" i="1" dirty="0"/>
              <a:t>    u = [</a:t>
            </a:r>
            <a:r>
              <a:rPr lang="el-GR" i="1" dirty="0"/>
              <a:t>δ</a:t>
            </a:r>
            <a:r>
              <a:rPr lang="en-US" i="1" dirty="0"/>
              <a:t>r,</a:t>
            </a:r>
            <a:r>
              <a:rPr lang="el-GR" i="1" dirty="0"/>
              <a:t>δ</a:t>
            </a:r>
            <a:r>
              <a:rPr lang="en-US" i="1" dirty="0"/>
              <a:t>s,</a:t>
            </a:r>
            <a:r>
              <a:rPr lang="el-GR" i="1" dirty="0"/>
              <a:t>δ</a:t>
            </a:r>
            <a:r>
              <a:rPr lang="en-US" i="1" dirty="0"/>
              <a:t>b,</a:t>
            </a:r>
            <a:r>
              <a:rPr lang="el-GR" i="1" dirty="0"/>
              <a:t>δ</a:t>
            </a:r>
            <a:r>
              <a:rPr lang="en-US" i="1" dirty="0" err="1"/>
              <a:t>bp</a:t>
            </a:r>
            <a:r>
              <a:rPr lang="en-US" i="1" dirty="0"/>
              <a:t>,</a:t>
            </a:r>
            <a:r>
              <a:rPr lang="el-GR" i="1" dirty="0"/>
              <a:t>δ</a:t>
            </a:r>
            <a:r>
              <a:rPr lang="en-US" i="1" dirty="0" err="1"/>
              <a:t>bs,n</a:t>
            </a:r>
            <a:r>
              <a:rPr lang="en-US" i="1" dirty="0"/>
              <a:t>]’ , (control input vector)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AUV Simulation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9391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above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SimDemo3.m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667000"/>
            <a:ext cx="160020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Control Algorithm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3620868"/>
            <a:ext cx="17526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648200"/>
            <a:ext cx="160020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Spline Function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3627681"/>
            <a:ext cx="16002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AUV Model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61314" y="3489181"/>
            <a:ext cx="129540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 functions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3"/>
          </p:cNvCxnSpPr>
          <p:nvPr/>
        </p:nvCxnSpPr>
        <p:spPr>
          <a:xfrm>
            <a:off x="3048000" y="2990166"/>
            <a:ext cx="685800" cy="630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</p:cNvCxnSpPr>
          <p:nvPr/>
        </p:nvCxnSpPr>
        <p:spPr>
          <a:xfrm flipV="1">
            <a:off x="3048000" y="3990201"/>
            <a:ext cx="685800" cy="981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6" idx="3"/>
          </p:cNvCxnSpPr>
          <p:nvPr/>
        </p:nvCxnSpPr>
        <p:spPr>
          <a:xfrm flipV="1">
            <a:off x="3048000" y="3805535"/>
            <a:ext cx="685800" cy="6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7" idx="1"/>
          </p:cNvCxnSpPr>
          <p:nvPr/>
        </p:nvCxnSpPr>
        <p:spPr>
          <a:xfrm>
            <a:off x="5486400" y="3812347"/>
            <a:ext cx="674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4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used in the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random_normalize</a:t>
            </a:r>
            <a:r>
              <a:rPr lang="en-US" dirty="0" smtClean="0"/>
              <a:t>(angle) normalizes to (0 to pi)</a:t>
            </a:r>
          </a:p>
          <a:p>
            <a:r>
              <a:rPr lang="en-US" dirty="0" smtClean="0"/>
              <a:t>random_normalize2(angle) normalizes to (-pi/2..pi/2)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tan2(</a:t>
            </a:r>
            <a:r>
              <a:rPr lang="en-US" dirty="0" err="1" smtClean="0"/>
              <a:t>y,x</a:t>
            </a:r>
            <a:r>
              <a:rPr lang="en-US" dirty="0" smtClean="0"/>
              <a:t>) returns the angle to a point in the proper quadrant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Steering Control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Rudder steering control equations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,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dirty="0" err="1" smtClean="0"/>
                  <a:t>Kp</a:t>
                </a:r>
                <a:r>
                  <a:rPr lang="en-US" dirty="0" smtClean="0"/>
                  <a:t> is proportional gain,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Kd</a:t>
                </a:r>
                <a:r>
                  <a:rPr lang="en-US" dirty="0" smtClean="0"/>
                  <a:t> is the derivative gain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) is the commanded heading angle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the yaw rate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software platform to test control algorithms for different AUV models for waypoint navigation.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and depth control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-2500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i="1" baseline="-2500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 baseline="-2500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 baseline="-2500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 baseline="-2500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 baseline="-25000">
                            <a:latin typeface="Cambria Math"/>
                          </a:rPr>
                        </m:ctrlPr>
                      </m:dPr>
                      <m:e>
                        <m:r>
                          <a:rPr lang="en-US" i="1" baseline="-25000">
                            <a:latin typeface="Cambria Math"/>
                          </a:rPr>
                          <m:t>𝑍</m:t>
                        </m:r>
                        <m:d>
                          <m:dPr>
                            <m:ctrlPr>
                              <a:rPr lang="en-US" i="1" baseline="-2500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baseline="-2500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 baseline="-25000">
                            <a:latin typeface="Cambria Math"/>
                          </a:rPr>
                          <m:t>− </m:t>
                        </m:r>
                        <m:sSub>
                          <m:sSubPr>
                            <m:ctrlPr>
                              <a:rPr lang="en-US" i="1" baseline="-2500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baseline="-2500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 baseline="-2500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 baseline="-250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baseline="-2500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 baseline="-2500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i="1" baseline="-25000">
                        <a:latin typeface="Cambria Math"/>
                      </a:rPr>
                      <m:t>𝜃</m:t>
                    </m:r>
                    <m:d>
                      <m:dPr>
                        <m:ctrlPr>
                          <a:rPr lang="en-US" i="1" baseline="-25000">
                            <a:latin typeface="Cambria Math"/>
                          </a:rPr>
                        </m:ctrlPr>
                      </m:dPr>
                      <m:e>
                        <m:r>
                          <a:rPr lang="en-US" i="1" baseline="-2500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 baseline="-250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baseline="-2500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 baseline="-2500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 baseline="-2500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i="1" baseline="-25000">
                            <a:latin typeface="Cambria Math"/>
                          </a:rPr>
                        </m:ctrlPr>
                      </m:dPr>
                      <m:e>
                        <m:r>
                          <a:rPr lang="en-US" i="1" baseline="-2500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 baseline="-2500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 baseline="-2500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 baseline="-2500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i="1" baseline="-25000">
                        <a:latin typeface="Cambria Math"/>
                      </a:rPr>
                      <m:t>𝑤</m:t>
                    </m:r>
                    <m:r>
                      <a:rPr lang="en-US" i="1" baseline="-25000">
                        <a:latin typeface="Cambria Math"/>
                      </a:rPr>
                      <m:t>(</m:t>
                    </m:r>
                    <m:r>
                      <a:rPr lang="en-US" i="1" baseline="-25000">
                        <a:latin typeface="Cambria Math"/>
                      </a:rPr>
                      <m:t>𝑡</m:t>
                    </m:r>
                    <m:r>
                      <a:rPr lang="en-US" i="1" baseline="-2500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delta(s) is the angle of deflection in the stern plane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Kp</a:t>
                </a:r>
                <a:r>
                  <a:rPr lang="en-US" dirty="0" smtClean="0"/>
                  <a:t>  is the proportional gain</a:t>
                </a:r>
              </a:p>
              <a:p>
                <a:pPr marL="0" indent="0">
                  <a:buNone/>
                </a:pPr>
                <a:r>
                  <a:rPr lang="en-US" dirty="0" smtClean="0"/>
                  <a:t>Z(t) is the current depth</a:t>
                </a:r>
              </a:p>
              <a:p>
                <a:pPr marL="0" indent="0">
                  <a:buNone/>
                </a:pPr>
                <a:r>
                  <a:rPr lang="en-US" dirty="0" smtClean="0"/>
                  <a:t>Z(d) is the desired depth</a:t>
                </a:r>
              </a:p>
              <a:p>
                <a:pPr marL="0" indent="0">
                  <a:buNone/>
                </a:pPr>
                <a:r>
                  <a:rPr lang="el-GR" dirty="0" smtClean="0"/>
                  <a:t>Θ</a:t>
                </a:r>
                <a:r>
                  <a:rPr lang="en-US" dirty="0" smtClean="0"/>
                  <a:t> (t) is the pitch angle</a:t>
                </a:r>
              </a:p>
              <a:p>
                <a:pPr marL="0" indent="0">
                  <a:buNone/>
                </a:pPr>
                <a:r>
                  <a:rPr lang="en-US" dirty="0" smtClean="0"/>
                  <a:t>q(t) is the pitch rate</a:t>
                </a:r>
              </a:p>
              <a:p>
                <a:pPr marL="0" indent="0">
                  <a:buNone/>
                </a:pPr>
                <a:r>
                  <a:rPr lang="en-US" dirty="0" smtClean="0"/>
                  <a:t>w(t) is the heave velocity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2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WayPointFinal9.m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</a:t>
            </a:r>
            <a:r>
              <a:rPr lang="en-US" smtClean="0"/>
              <a:t>future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different AUV models to test the control algorithm</a:t>
            </a:r>
          </a:p>
          <a:p>
            <a:r>
              <a:rPr lang="en-US" dirty="0" smtClean="0"/>
              <a:t>Compare results of the simulation with a real system.</a:t>
            </a:r>
          </a:p>
          <a:p>
            <a:r>
              <a:rPr lang="en-US" dirty="0" smtClean="0"/>
              <a:t>Develop a 3D visualization package for visualizing the results. VRML platform is a good choice </a:t>
            </a:r>
          </a:p>
        </p:txBody>
      </p:sp>
    </p:spTree>
    <p:extLst>
      <p:ext uri="{BB962C8B-B14F-4D97-AF65-F5344CB8AC3E}">
        <p14:creationId xmlns:p14="http://schemas.microsoft.com/office/powerpoint/2010/main" val="190493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Padir</a:t>
            </a:r>
            <a:r>
              <a:rPr lang="en-US" dirty="0" smtClean="0"/>
              <a:t>, </a:t>
            </a:r>
            <a:r>
              <a:rPr lang="en-US" dirty="0" err="1" smtClean="0"/>
              <a:t>Taskin</a:t>
            </a:r>
            <a:endParaRPr lang="en-US" dirty="0" smtClean="0"/>
          </a:p>
          <a:p>
            <a:r>
              <a:rPr lang="en-US" dirty="0" smtClean="0"/>
              <a:t>Prof. </a:t>
            </a:r>
            <a:r>
              <a:rPr lang="en-US" dirty="0" err="1" smtClean="0"/>
              <a:t>Gennert</a:t>
            </a:r>
            <a:r>
              <a:rPr lang="en-US" dirty="0" smtClean="0"/>
              <a:t>, Michael</a:t>
            </a:r>
          </a:p>
          <a:p>
            <a:r>
              <a:rPr lang="en-US" dirty="0" err="1" smtClean="0"/>
              <a:t>Riverlab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Tanay</a:t>
            </a:r>
            <a:r>
              <a:rPr lang="en-US" dirty="0" smtClean="0"/>
              <a:t> and Aaron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AUVs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Marine exploration</a:t>
            </a:r>
          </a:p>
          <a:p>
            <a:r>
              <a:rPr lang="en-US" dirty="0" smtClean="0"/>
              <a:t>Surveillance</a:t>
            </a:r>
          </a:p>
          <a:p>
            <a:r>
              <a:rPr lang="en-US" dirty="0" smtClean="0"/>
              <a:t>Construction</a:t>
            </a:r>
          </a:p>
          <a:p>
            <a:r>
              <a:rPr lang="en-US" dirty="0" smtClean="0"/>
              <a:t>Inspection</a:t>
            </a:r>
          </a:p>
          <a:p>
            <a:r>
              <a:rPr lang="en-US" dirty="0" smtClean="0"/>
              <a:t>Maneuvering</a:t>
            </a:r>
          </a:p>
        </p:txBody>
      </p:sp>
    </p:spTree>
    <p:extLst>
      <p:ext uri="{BB962C8B-B14F-4D97-AF65-F5344CB8AC3E}">
        <p14:creationId xmlns:p14="http://schemas.microsoft.com/office/powerpoint/2010/main" val="19807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smtClean="0"/>
              <a:t>UNDERWATER VEHICLE</a:t>
            </a:r>
            <a:endParaRPr lang="af-ZA" sz="2800" b="1" smtClean="0"/>
          </a:p>
        </p:txBody>
      </p:sp>
      <p:grpSp>
        <p:nvGrpSpPr>
          <p:cNvPr id="2051" name="Group 28"/>
          <p:cNvGrpSpPr>
            <a:grpSpLocks/>
          </p:cNvGrpSpPr>
          <p:nvPr/>
        </p:nvGrpSpPr>
        <p:grpSpPr bwMode="auto">
          <a:xfrm>
            <a:off x="1160463" y="985838"/>
            <a:ext cx="7351712" cy="5002212"/>
            <a:chOff x="2081054" y="1018425"/>
            <a:chExt cx="7351679" cy="5001468"/>
          </a:xfrm>
        </p:grpSpPr>
        <p:sp>
          <p:nvSpPr>
            <p:cNvPr id="23" name="Flowchart: Delay 22"/>
            <p:cNvSpPr/>
            <p:nvPr/>
          </p:nvSpPr>
          <p:spPr>
            <a:xfrm rot="19796817">
              <a:off x="2308065" y="2986632"/>
              <a:ext cx="5514950" cy="1569803"/>
            </a:xfrm>
            <a:prstGeom prst="flowChartDelay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af-ZA"/>
            </a:p>
          </p:txBody>
        </p:sp>
        <p:grpSp>
          <p:nvGrpSpPr>
            <p:cNvPr id="2102" name="Group 9"/>
            <p:cNvGrpSpPr>
              <a:grpSpLocks/>
            </p:cNvGrpSpPr>
            <p:nvPr/>
          </p:nvGrpSpPr>
          <p:grpSpPr bwMode="auto">
            <a:xfrm rot="-1745845">
              <a:off x="2081054" y="4937596"/>
              <a:ext cx="637159" cy="632921"/>
              <a:chOff x="1906240" y="5013575"/>
              <a:chExt cx="771943" cy="620257"/>
            </a:xfrm>
          </p:grpSpPr>
          <p:sp>
            <p:nvSpPr>
              <p:cNvPr id="5" name="Flowchart: Connector 4"/>
              <p:cNvSpPr/>
              <p:nvPr/>
            </p:nvSpPr>
            <p:spPr>
              <a:xfrm>
                <a:off x="2176425" y="5012380"/>
                <a:ext cx="92319" cy="276880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af-ZA"/>
              </a:p>
            </p:txBody>
          </p:sp>
          <p:sp>
            <p:nvSpPr>
              <p:cNvPr id="6" name="Flowchart: Connector 5"/>
              <p:cNvSpPr/>
              <p:nvPr/>
            </p:nvSpPr>
            <p:spPr>
              <a:xfrm>
                <a:off x="2213416" y="5375200"/>
                <a:ext cx="101935" cy="258214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af-ZA"/>
              </a:p>
            </p:txBody>
          </p:sp>
          <p:sp>
            <p:nvSpPr>
              <p:cNvPr id="7" name="Flowchart: Connector 6"/>
              <p:cNvSpPr/>
              <p:nvPr/>
            </p:nvSpPr>
            <p:spPr>
              <a:xfrm>
                <a:off x="2188888" y="5255385"/>
                <a:ext cx="136556" cy="147773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af-ZA"/>
              </a:p>
            </p:txBody>
          </p:sp>
          <p:sp>
            <p:nvSpPr>
              <p:cNvPr id="8" name="Flowchart: Connector 7"/>
              <p:cNvSpPr/>
              <p:nvPr/>
            </p:nvSpPr>
            <p:spPr>
              <a:xfrm>
                <a:off x="2315147" y="5278497"/>
                <a:ext cx="359658" cy="94885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af-ZA"/>
              </a:p>
            </p:txBody>
          </p:sp>
          <p:sp>
            <p:nvSpPr>
              <p:cNvPr id="9" name="Flowchart: Connector 8"/>
              <p:cNvSpPr/>
              <p:nvPr/>
            </p:nvSpPr>
            <p:spPr>
              <a:xfrm flipV="1">
                <a:off x="1903563" y="5294967"/>
                <a:ext cx="284650" cy="65331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af-ZA"/>
              </a:p>
            </p:txBody>
          </p:sp>
        </p:grpSp>
        <p:sp>
          <p:nvSpPr>
            <p:cNvPr id="11" name="Flowchart: Manual Operation 10"/>
            <p:cNvSpPr/>
            <p:nvPr/>
          </p:nvSpPr>
          <p:spPr>
            <a:xfrm rot="8943461">
              <a:off x="2498564" y="3424717"/>
              <a:ext cx="539748" cy="685698"/>
            </a:xfrm>
            <a:prstGeom prst="flowChartManualOperati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af-ZA"/>
            </a:p>
          </p:txBody>
        </p:sp>
        <p:sp>
          <p:nvSpPr>
            <p:cNvPr id="12" name="Flowchart: Manual Operation 11"/>
            <p:cNvSpPr/>
            <p:nvPr/>
          </p:nvSpPr>
          <p:spPr>
            <a:xfrm rot="19213666">
              <a:off x="3743159" y="5335783"/>
              <a:ext cx="490536" cy="684110"/>
            </a:xfrm>
            <a:prstGeom prst="flowChartManualOperati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af-ZA"/>
            </a:p>
          </p:txBody>
        </p:sp>
        <p:sp>
          <p:nvSpPr>
            <p:cNvPr id="13" name="Flowchart: Manual Operation 12"/>
            <p:cNvSpPr/>
            <p:nvPr/>
          </p:nvSpPr>
          <p:spPr>
            <a:xfrm rot="9651074">
              <a:off x="5676725" y="1750153"/>
              <a:ext cx="541336" cy="684111"/>
            </a:xfrm>
            <a:prstGeom prst="flowChartManualOperati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af-ZA"/>
            </a:p>
          </p:txBody>
        </p:sp>
        <p:sp>
          <p:nvSpPr>
            <p:cNvPr id="14" name="Flowchart: Manual Operation 13"/>
            <p:cNvSpPr/>
            <p:nvPr/>
          </p:nvSpPr>
          <p:spPr>
            <a:xfrm rot="19002495">
              <a:off x="6797495" y="3427892"/>
              <a:ext cx="488948" cy="684110"/>
            </a:xfrm>
            <a:prstGeom prst="flowChartManualOperati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af-ZA"/>
            </a:p>
          </p:txBody>
        </p:sp>
        <p:cxnSp>
          <p:nvCxnSpPr>
            <p:cNvPr id="16" name="Straight Arrow Connector 15"/>
            <p:cNvCxnSpPr>
              <a:stCxn id="8" idx="6"/>
            </p:cNvCxnSpPr>
            <p:nvPr/>
          </p:nvCxnSpPr>
          <p:spPr>
            <a:xfrm flipV="1">
              <a:off x="2681126" y="1018425"/>
              <a:ext cx="6751607" cy="4085617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Manual Operation 16"/>
            <p:cNvSpPr/>
            <p:nvPr/>
          </p:nvSpPr>
          <p:spPr>
            <a:xfrm rot="8812278">
              <a:off x="3301836" y="4137398"/>
              <a:ext cx="377823" cy="458720"/>
            </a:xfrm>
            <a:prstGeom prst="flowChartManualOperati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af-ZA"/>
            </a:p>
          </p:txBody>
        </p:sp>
        <p:sp>
          <p:nvSpPr>
            <p:cNvPr id="18" name="Flowchart: Manual Operation 17"/>
            <p:cNvSpPr/>
            <p:nvPr/>
          </p:nvSpPr>
          <p:spPr>
            <a:xfrm rot="8868337">
              <a:off x="6179165" y="2444911"/>
              <a:ext cx="379410" cy="406340"/>
            </a:xfrm>
            <a:prstGeom prst="flowChartManualOperati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af-ZA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191000" y="3657600"/>
            <a:ext cx="1371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038600" y="4654806"/>
            <a:ext cx="106362" cy="1476119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191000" y="3657600"/>
            <a:ext cx="2514600" cy="12954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705600" y="3962400"/>
            <a:ext cx="1143000" cy="99060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05600" y="4953000"/>
            <a:ext cx="419100" cy="495233"/>
          </a:xfrm>
          <a:prstGeom prst="line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895851"/>
            <a:ext cx="0" cy="990600"/>
          </a:xfrm>
          <a:prstGeom prst="line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1371600" y="2185988"/>
            <a:ext cx="5029200" cy="2228850"/>
          </a:xfrm>
          <a:custGeom>
            <a:avLst/>
            <a:gdLst>
              <a:gd name="connsiteX0" fmla="*/ 0 w 5029200"/>
              <a:gd name="connsiteY0" fmla="*/ 2228850 h 2228850"/>
              <a:gd name="connsiteX1" fmla="*/ 2928938 w 5029200"/>
              <a:gd name="connsiteY1" fmla="*/ 571500 h 2228850"/>
              <a:gd name="connsiteX2" fmla="*/ 2928938 w 5029200"/>
              <a:gd name="connsiteY2" fmla="*/ 571500 h 2228850"/>
              <a:gd name="connsiteX3" fmla="*/ 4071938 w 5029200"/>
              <a:gd name="connsiteY3" fmla="*/ 100012 h 2228850"/>
              <a:gd name="connsiteX4" fmla="*/ 4071938 w 5029200"/>
              <a:gd name="connsiteY4" fmla="*/ 100012 h 2228850"/>
              <a:gd name="connsiteX5" fmla="*/ 4772025 w 5029200"/>
              <a:gd name="connsiteY5" fmla="*/ 0 h 2228850"/>
              <a:gd name="connsiteX6" fmla="*/ 4772025 w 5029200"/>
              <a:gd name="connsiteY6" fmla="*/ 0 h 2228850"/>
              <a:gd name="connsiteX7" fmla="*/ 5029200 w 5029200"/>
              <a:gd name="connsiteY7" fmla="*/ 85725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0" h="2228850">
                <a:moveTo>
                  <a:pt x="0" y="2228850"/>
                </a:moveTo>
                <a:lnTo>
                  <a:pt x="2928938" y="571500"/>
                </a:lnTo>
                <a:lnTo>
                  <a:pt x="2928938" y="571500"/>
                </a:lnTo>
                <a:lnTo>
                  <a:pt x="4071938" y="100012"/>
                </a:lnTo>
                <a:lnTo>
                  <a:pt x="4071938" y="100012"/>
                </a:lnTo>
                <a:lnTo>
                  <a:pt x="4772025" y="0"/>
                </a:lnTo>
                <a:lnTo>
                  <a:pt x="4772025" y="0"/>
                </a:lnTo>
                <a:lnTo>
                  <a:pt x="5029200" y="85725"/>
                </a:lnTo>
              </a:path>
            </a:pathLst>
          </a:cu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f-ZA"/>
          </a:p>
        </p:txBody>
      </p:sp>
      <p:cxnSp>
        <p:nvCxnSpPr>
          <p:cNvPr id="71" name="Straight Connector 70"/>
          <p:cNvCxnSpPr/>
          <p:nvPr/>
        </p:nvCxnSpPr>
        <p:spPr>
          <a:xfrm>
            <a:off x="1524000" y="4419600"/>
            <a:ext cx="685800" cy="114300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ircular Arrow 73"/>
          <p:cNvSpPr/>
          <p:nvPr/>
        </p:nvSpPr>
        <p:spPr>
          <a:xfrm rot="18349244">
            <a:off x="3871912" y="5699126"/>
            <a:ext cx="434975" cy="374650"/>
          </a:xfrm>
          <a:prstGeom prst="circularArrow">
            <a:avLst>
              <a:gd name="adj1" fmla="val 0"/>
              <a:gd name="adj2" fmla="val 1142319"/>
              <a:gd name="adj3" fmla="val 520770"/>
              <a:gd name="adj4" fmla="val 5597014"/>
              <a:gd name="adj5" fmla="val 12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f-ZA">
              <a:solidFill>
                <a:schemeClr val="tx1"/>
              </a:solidFill>
            </a:endParaRPr>
          </a:p>
        </p:txBody>
      </p:sp>
      <p:sp>
        <p:nvSpPr>
          <p:cNvPr id="76" name="Circular Arrow 75"/>
          <p:cNvSpPr/>
          <p:nvPr/>
        </p:nvSpPr>
        <p:spPr>
          <a:xfrm rot="10800000">
            <a:off x="5033963" y="5238750"/>
            <a:ext cx="433387" cy="376238"/>
          </a:xfrm>
          <a:prstGeom prst="circularArrow">
            <a:avLst>
              <a:gd name="adj1" fmla="val 0"/>
              <a:gd name="adj2" fmla="val 1142319"/>
              <a:gd name="adj3" fmla="val 520770"/>
              <a:gd name="adj4" fmla="val 5597014"/>
              <a:gd name="adj5" fmla="val 12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f-ZA">
              <a:solidFill>
                <a:schemeClr val="tx1"/>
              </a:solidFill>
            </a:endParaRPr>
          </a:p>
        </p:txBody>
      </p:sp>
      <p:sp>
        <p:nvSpPr>
          <p:cNvPr id="77" name="Circular Arrow 76"/>
          <p:cNvSpPr/>
          <p:nvPr/>
        </p:nvSpPr>
        <p:spPr>
          <a:xfrm rot="5880175" flipH="1">
            <a:off x="6764338" y="1625600"/>
            <a:ext cx="420687" cy="601663"/>
          </a:xfrm>
          <a:prstGeom prst="circularArrow">
            <a:avLst>
              <a:gd name="adj1" fmla="val 0"/>
              <a:gd name="adj2" fmla="val 1142319"/>
              <a:gd name="adj3" fmla="val 520770"/>
              <a:gd name="adj4" fmla="val 5597014"/>
              <a:gd name="adj5" fmla="val 12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f-ZA">
              <a:solidFill>
                <a:schemeClr val="tx1"/>
              </a:solidFill>
            </a:endParaRPr>
          </a:p>
        </p:txBody>
      </p:sp>
      <p:sp>
        <p:nvSpPr>
          <p:cNvPr id="78" name="Curved Down Arrow 77"/>
          <p:cNvSpPr/>
          <p:nvPr/>
        </p:nvSpPr>
        <p:spPr>
          <a:xfrm rot="14407510" flipV="1">
            <a:off x="2579688" y="3825875"/>
            <a:ext cx="457200" cy="23495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f-ZA">
              <a:solidFill>
                <a:schemeClr val="tx1"/>
              </a:solidFill>
            </a:endParaRPr>
          </a:p>
        </p:txBody>
      </p:sp>
      <p:sp>
        <p:nvSpPr>
          <p:cNvPr id="79" name="Curved Down Arrow 78"/>
          <p:cNvSpPr/>
          <p:nvPr/>
        </p:nvSpPr>
        <p:spPr>
          <a:xfrm rot="1857826">
            <a:off x="3009900" y="4437063"/>
            <a:ext cx="439738" cy="26987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f-ZA">
              <a:solidFill>
                <a:schemeClr val="tx1"/>
              </a:solidFill>
            </a:endParaRPr>
          </a:p>
        </p:txBody>
      </p:sp>
      <p:sp>
        <p:nvSpPr>
          <p:cNvPr id="99" name="Circular Arrow 98"/>
          <p:cNvSpPr/>
          <p:nvPr/>
        </p:nvSpPr>
        <p:spPr>
          <a:xfrm rot="5043172" flipH="1">
            <a:off x="1696244" y="3221832"/>
            <a:ext cx="415925" cy="414337"/>
          </a:xfrm>
          <a:prstGeom prst="circularArrow">
            <a:avLst>
              <a:gd name="adj1" fmla="val 0"/>
              <a:gd name="adj2" fmla="val 1142319"/>
              <a:gd name="adj3" fmla="val 520770"/>
              <a:gd name="adj4" fmla="val 5597014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f-ZA">
              <a:solidFill>
                <a:schemeClr val="tx1"/>
              </a:solidFill>
            </a:endParaRPr>
          </a:p>
        </p:txBody>
      </p:sp>
      <p:sp>
        <p:nvSpPr>
          <p:cNvPr id="100" name="Circular Arrow 99"/>
          <p:cNvSpPr/>
          <p:nvPr/>
        </p:nvSpPr>
        <p:spPr>
          <a:xfrm rot="16464284">
            <a:off x="2901951" y="5737225"/>
            <a:ext cx="392112" cy="376237"/>
          </a:xfrm>
          <a:prstGeom prst="circularArrow">
            <a:avLst>
              <a:gd name="adj1" fmla="val 0"/>
              <a:gd name="adj2" fmla="val 1142319"/>
              <a:gd name="adj3" fmla="val 520770"/>
              <a:gd name="adj4" fmla="val 5597014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f-ZA">
              <a:solidFill>
                <a:schemeClr val="tx1"/>
              </a:solidFill>
            </a:endParaRPr>
          </a:p>
        </p:txBody>
      </p:sp>
      <p:sp>
        <p:nvSpPr>
          <p:cNvPr id="2067" name="TextBox 100"/>
          <p:cNvSpPr txBox="1">
            <a:spLocks noChangeArrowheads="1"/>
          </p:cNvSpPr>
          <p:nvPr/>
        </p:nvSpPr>
        <p:spPr bwMode="auto">
          <a:xfrm>
            <a:off x="8305800" y="1143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X</a:t>
            </a:r>
            <a:r>
              <a:rPr lang="en-US" baseline="-25000"/>
              <a:t>0</a:t>
            </a:r>
            <a:endParaRPr lang="af-ZA" baseline="-25000"/>
          </a:p>
        </p:txBody>
      </p:sp>
      <p:sp>
        <p:nvSpPr>
          <p:cNvPr id="2068" name="TextBox 101"/>
          <p:cNvSpPr txBox="1">
            <a:spLocks noChangeArrowheads="1"/>
          </p:cNvSpPr>
          <p:nvPr/>
        </p:nvSpPr>
        <p:spPr bwMode="auto">
          <a:xfrm>
            <a:off x="3657600" y="6027738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Z</a:t>
            </a:r>
            <a:r>
              <a:rPr lang="en-US" baseline="-25000" dirty="0"/>
              <a:t>0 </a:t>
            </a:r>
            <a:endParaRPr lang="af-ZA" baseline="-25000" dirty="0"/>
          </a:p>
        </p:txBody>
      </p:sp>
      <p:sp>
        <p:nvSpPr>
          <p:cNvPr id="2069" name="TextBox 102"/>
          <p:cNvSpPr txBox="1">
            <a:spLocks noChangeArrowheads="1"/>
          </p:cNvSpPr>
          <p:nvPr/>
        </p:nvSpPr>
        <p:spPr bwMode="auto">
          <a:xfrm>
            <a:off x="5264853" y="5823716"/>
            <a:ext cx="6240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endParaRPr lang="af-ZA" baseline="-25000" dirty="0"/>
          </a:p>
        </p:txBody>
      </p:sp>
      <p:sp>
        <p:nvSpPr>
          <p:cNvPr id="2070" name="TextBox 105"/>
          <p:cNvSpPr txBox="1">
            <a:spLocks noChangeArrowheads="1"/>
          </p:cNvSpPr>
          <p:nvPr/>
        </p:nvSpPr>
        <p:spPr bwMode="auto">
          <a:xfrm>
            <a:off x="6324600" y="5934075"/>
            <a:ext cx="1066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Z (spin)</a:t>
            </a:r>
          </a:p>
          <a:p>
            <a:pPr eaLnBrk="1" hangingPunct="1"/>
            <a:r>
              <a:rPr lang="el-GR"/>
              <a:t>Ψ</a:t>
            </a:r>
            <a:r>
              <a:rPr lang="en-US"/>
              <a:t> psi</a:t>
            </a:r>
          </a:p>
        </p:txBody>
      </p:sp>
      <p:sp>
        <p:nvSpPr>
          <p:cNvPr id="2071" name="TextBox 107"/>
          <p:cNvSpPr txBox="1">
            <a:spLocks noChangeArrowheads="1"/>
          </p:cNvSpPr>
          <p:nvPr/>
        </p:nvSpPr>
        <p:spPr bwMode="auto">
          <a:xfrm>
            <a:off x="7239000" y="53340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Y (elevation)</a:t>
            </a:r>
          </a:p>
          <a:p>
            <a:pPr eaLnBrk="1" hangingPunct="1"/>
            <a:r>
              <a:rPr lang="el-GR" dirty="0"/>
              <a:t>Θ</a:t>
            </a:r>
            <a:r>
              <a:rPr lang="en-US" dirty="0"/>
              <a:t> theta</a:t>
            </a:r>
            <a:endParaRPr lang="af-ZA" dirty="0"/>
          </a:p>
        </p:txBody>
      </p:sp>
      <p:sp>
        <p:nvSpPr>
          <p:cNvPr id="2072" name="TextBox 108"/>
          <p:cNvSpPr txBox="1">
            <a:spLocks noChangeArrowheads="1"/>
          </p:cNvSpPr>
          <p:nvPr/>
        </p:nvSpPr>
        <p:spPr bwMode="auto">
          <a:xfrm rot="-2416097">
            <a:off x="6808788" y="4486275"/>
            <a:ext cx="1366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EARTH-FIXED</a:t>
            </a:r>
            <a:endParaRPr lang="af-ZA" sz="1400"/>
          </a:p>
        </p:txBody>
      </p:sp>
      <p:sp>
        <p:nvSpPr>
          <p:cNvPr id="2074" name="TextBox 111"/>
          <p:cNvSpPr txBox="1">
            <a:spLocks noChangeArrowheads="1"/>
          </p:cNvSpPr>
          <p:nvPr/>
        </p:nvSpPr>
        <p:spPr bwMode="auto">
          <a:xfrm rot="-1822499">
            <a:off x="6875463" y="1243013"/>
            <a:ext cx="1098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u (surge)</a:t>
            </a:r>
            <a:endParaRPr lang="af-ZA"/>
          </a:p>
        </p:txBody>
      </p:sp>
      <p:sp>
        <p:nvSpPr>
          <p:cNvPr id="2075" name="TextBox 112"/>
          <p:cNvSpPr txBox="1">
            <a:spLocks noChangeArrowheads="1"/>
          </p:cNvSpPr>
          <p:nvPr/>
        </p:nvSpPr>
        <p:spPr bwMode="auto">
          <a:xfrm rot="-1822499">
            <a:off x="7256463" y="1471613"/>
            <a:ext cx="1098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p (roll)</a:t>
            </a:r>
            <a:endParaRPr lang="af-ZA"/>
          </a:p>
        </p:txBody>
      </p:sp>
      <p:sp>
        <p:nvSpPr>
          <p:cNvPr id="2076" name="TextBox 113"/>
          <p:cNvSpPr txBox="1">
            <a:spLocks noChangeArrowheads="1"/>
          </p:cNvSpPr>
          <p:nvPr/>
        </p:nvSpPr>
        <p:spPr bwMode="auto">
          <a:xfrm rot="3154181">
            <a:off x="5795169" y="2048669"/>
            <a:ext cx="150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BOW/ FORE</a:t>
            </a:r>
            <a:endParaRPr lang="af-ZA"/>
          </a:p>
        </p:txBody>
      </p:sp>
      <p:sp>
        <p:nvSpPr>
          <p:cNvPr id="2077" name="TextBox 117"/>
          <p:cNvSpPr txBox="1">
            <a:spLocks noChangeArrowheads="1"/>
          </p:cNvSpPr>
          <p:nvPr/>
        </p:nvSpPr>
        <p:spPr bwMode="auto">
          <a:xfrm rot="-2400453">
            <a:off x="6748463" y="3444875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X (azimuth)</a:t>
            </a:r>
          </a:p>
          <a:p>
            <a:pPr eaLnBrk="1" hangingPunct="1"/>
            <a:r>
              <a:rPr lang="az-Cyrl-AZ"/>
              <a:t>Ф </a:t>
            </a:r>
            <a:r>
              <a:rPr lang="en-US"/>
              <a:t> phi</a:t>
            </a:r>
            <a:endParaRPr lang="af-ZA"/>
          </a:p>
        </p:txBody>
      </p:sp>
      <p:sp>
        <p:nvSpPr>
          <p:cNvPr id="2078" name="TextBox 118"/>
          <p:cNvSpPr txBox="1">
            <a:spLocks noChangeArrowheads="1"/>
          </p:cNvSpPr>
          <p:nvPr/>
        </p:nvSpPr>
        <p:spPr bwMode="auto">
          <a:xfrm rot="3295882">
            <a:off x="2740885" y="3669178"/>
            <a:ext cx="7209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/>
              <a:t>ve</a:t>
            </a:r>
            <a:endParaRPr lang="af-ZA" dirty="0"/>
          </a:p>
        </p:txBody>
      </p:sp>
      <p:sp>
        <p:nvSpPr>
          <p:cNvPr id="2079" name="TextBox 119"/>
          <p:cNvSpPr txBox="1">
            <a:spLocks noChangeArrowheads="1"/>
          </p:cNvSpPr>
          <p:nvPr/>
        </p:nvSpPr>
        <p:spPr bwMode="auto">
          <a:xfrm rot="3295882">
            <a:off x="3138488" y="4246563"/>
            <a:ext cx="642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ve</a:t>
            </a:r>
            <a:endParaRPr lang="af-ZA" dirty="0"/>
          </a:p>
        </p:txBody>
      </p:sp>
      <p:sp>
        <p:nvSpPr>
          <p:cNvPr id="2080" name="TextBox 120"/>
          <p:cNvSpPr txBox="1">
            <a:spLocks noChangeArrowheads="1"/>
          </p:cNvSpPr>
          <p:nvPr/>
        </p:nvSpPr>
        <p:spPr bwMode="auto">
          <a:xfrm rot="-1788120">
            <a:off x="2662238" y="2659063"/>
            <a:ext cx="1870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</a:rPr>
              <a:t>PORT  SIDE</a:t>
            </a:r>
            <a:endParaRPr lang="af-ZA">
              <a:solidFill>
                <a:srgbClr val="C00000"/>
              </a:solidFill>
            </a:endParaRPr>
          </a:p>
        </p:txBody>
      </p:sp>
      <p:sp>
        <p:nvSpPr>
          <p:cNvPr id="2081" name="TextBox 121"/>
          <p:cNvSpPr txBox="1">
            <a:spLocks noChangeArrowheads="1"/>
          </p:cNvSpPr>
          <p:nvPr/>
        </p:nvSpPr>
        <p:spPr bwMode="auto">
          <a:xfrm rot="5585893">
            <a:off x="3639344" y="5004594"/>
            <a:ext cx="1235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 (heave)</a:t>
            </a:r>
            <a:endParaRPr lang="af-ZA"/>
          </a:p>
        </p:txBody>
      </p:sp>
      <p:sp>
        <p:nvSpPr>
          <p:cNvPr id="2082" name="TextBox 125"/>
          <p:cNvSpPr txBox="1">
            <a:spLocks noChangeArrowheads="1"/>
          </p:cNvSpPr>
          <p:nvPr/>
        </p:nvSpPr>
        <p:spPr bwMode="auto">
          <a:xfrm rot="5827766">
            <a:off x="3506787" y="5084763"/>
            <a:ext cx="898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r (yaw)</a:t>
            </a:r>
            <a:endParaRPr lang="af-ZA"/>
          </a:p>
        </p:txBody>
      </p:sp>
      <p:sp>
        <p:nvSpPr>
          <p:cNvPr id="2083" name="TextBox 131"/>
          <p:cNvSpPr txBox="1">
            <a:spLocks noChangeArrowheads="1"/>
          </p:cNvSpPr>
          <p:nvPr/>
        </p:nvSpPr>
        <p:spPr bwMode="auto">
          <a:xfrm rot="-1832991">
            <a:off x="3489325" y="3297238"/>
            <a:ext cx="1365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BODY-FIXED</a:t>
            </a:r>
            <a:endParaRPr lang="af-ZA" sz="1400"/>
          </a:p>
        </p:txBody>
      </p:sp>
      <p:sp>
        <p:nvSpPr>
          <p:cNvPr id="2084" name="TextBox 132"/>
          <p:cNvSpPr txBox="1">
            <a:spLocks noChangeArrowheads="1"/>
          </p:cNvSpPr>
          <p:nvPr/>
        </p:nvSpPr>
        <p:spPr bwMode="auto">
          <a:xfrm rot="3523658">
            <a:off x="4480719" y="4639469"/>
            <a:ext cx="1235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v (sway)</a:t>
            </a:r>
            <a:endParaRPr lang="af-ZA"/>
          </a:p>
        </p:txBody>
      </p:sp>
      <p:sp>
        <p:nvSpPr>
          <p:cNvPr id="2085" name="TextBox 133"/>
          <p:cNvSpPr txBox="1">
            <a:spLocks noChangeArrowheads="1"/>
          </p:cNvSpPr>
          <p:nvPr/>
        </p:nvSpPr>
        <p:spPr bwMode="auto">
          <a:xfrm rot="3482666">
            <a:off x="4266406" y="4868069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q (pitch)</a:t>
            </a:r>
            <a:endParaRPr lang="af-ZA"/>
          </a:p>
        </p:txBody>
      </p:sp>
      <p:sp>
        <p:nvSpPr>
          <p:cNvPr id="2086" name="TextBox 134"/>
          <p:cNvSpPr txBox="1">
            <a:spLocks noChangeArrowheads="1"/>
          </p:cNvSpPr>
          <p:nvPr/>
        </p:nvSpPr>
        <p:spPr bwMode="auto">
          <a:xfrm rot="-2284440">
            <a:off x="4616450" y="3268663"/>
            <a:ext cx="1870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</a:rPr>
              <a:t>STAR  BOARD</a:t>
            </a:r>
            <a:endParaRPr lang="af-ZA">
              <a:solidFill>
                <a:srgbClr val="00B050"/>
              </a:solidFill>
            </a:endParaRPr>
          </a:p>
        </p:txBody>
      </p:sp>
      <p:sp>
        <p:nvSpPr>
          <p:cNvPr id="2087" name="TextBox 135"/>
          <p:cNvSpPr txBox="1">
            <a:spLocks noChangeArrowheads="1"/>
          </p:cNvSpPr>
          <p:nvPr/>
        </p:nvSpPr>
        <p:spPr bwMode="auto">
          <a:xfrm rot="3534500">
            <a:off x="1073944" y="4849019"/>
            <a:ext cx="156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AFT/ STERN</a:t>
            </a:r>
            <a:endParaRPr lang="af-ZA"/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4038600" y="1828800"/>
            <a:ext cx="914400" cy="228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4038600" y="1905000"/>
            <a:ext cx="1371600" cy="685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 flipV="1">
            <a:off x="3962400" y="1905000"/>
            <a:ext cx="2057400" cy="1752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" name="TextBox 146"/>
          <p:cNvSpPr txBox="1">
            <a:spLocks noChangeArrowheads="1"/>
          </p:cNvSpPr>
          <p:nvPr/>
        </p:nvSpPr>
        <p:spPr bwMode="auto">
          <a:xfrm rot="-1667327">
            <a:off x="2867025" y="1508125"/>
            <a:ext cx="198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BOW PLANE(s)</a:t>
            </a:r>
            <a:endParaRPr lang="af-ZA"/>
          </a:p>
        </p:txBody>
      </p:sp>
      <p:cxnSp>
        <p:nvCxnSpPr>
          <p:cNvPr id="149" name="Straight Arrow Connector 148"/>
          <p:cNvCxnSpPr>
            <a:stCxn id="11" idx="3"/>
          </p:cNvCxnSpPr>
          <p:nvPr/>
        </p:nvCxnSpPr>
        <p:spPr>
          <a:xfrm flipH="1" flipV="1">
            <a:off x="838200" y="3124200"/>
            <a:ext cx="823913" cy="7223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990600" y="3124200"/>
            <a:ext cx="1600200" cy="1295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838200" y="3200400"/>
            <a:ext cx="2286000" cy="2438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5" name="TextBox 153"/>
          <p:cNvSpPr txBox="1">
            <a:spLocks noChangeArrowheads="1"/>
          </p:cNvSpPr>
          <p:nvPr/>
        </p:nvSpPr>
        <p:spPr bwMode="auto">
          <a:xfrm rot="-1667327">
            <a:off x="-38100" y="2613025"/>
            <a:ext cx="2141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STERN  PLANE(s)</a:t>
            </a:r>
            <a:endParaRPr lang="af-ZA" dirty="0"/>
          </a:p>
        </p:txBody>
      </p:sp>
      <p:sp>
        <p:nvSpPr>
          <p:cNvPr id="2096" name="TextBox 158"/>
          <p:cNvSpPr txBox="1">
            <a:spLocks noChangeArrowheads="1"/>
          </p:cNvSpPr>
          <p:nvPr/>
        </p:nvSpPr>
        <p:spPr bwMode="auto">
          <a:xfrm rot="2740683">
            <a:off x="2456656" y="5744369"/>
            <a:ext cx="642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 - ve</a:t>
            </a:r>
            <a:endParaRPr lang="af-ZA"/>
          </a:p>
        </p:txBody>
      </p:sp>
      <p:sp>
        <p:nvSpPr>
          <p:cNvPr id="2097" name="TextBox 159"/>
          <p:cNvSpPr txBox="1">
            <a:spLocks noChangeArrowheads="1"/>
          </p:cNvSpPr>
          <p:nvPr/>
        </p:nvSpPr>
        <p:spPr bwMode="auto">
          <a:xfrm rot="3255228">
            <a:off x="1887538" y="3208338"/>
            <a:ext cx="776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 + ve</a:t>
            </a:r>
            <a:endParaRPr lang="af-ZA"/>
          </a:p>
        </p:txBody>
      </p:sp>
      <p:sp>
        <p:nvSpPr>
          <p:cNvPr id="165" name="Freeform 164"/>
          <p:cNvSpPr/>
          <p:nvPr/>
        </p:nvSpPr>
        <p:spPr>
          <a:xfrm>
            <a:off x="2160588" y="2286000"/>
            <a:ext cx="4408487" cy="3516313"/>
          </a:xfrm>
          <a:custGeom>
            <a:avLst/>
            <a:gdLst>
              <a:gd name="connsiteX0" fmla="*/ 0 w 4409090"/>
              <a:gd name="connsiteY0" fmla="*/ 3515710 h 3515710"/>
              <a:gd name="connsiteX1" fmla="*/ 2869324 w 4409090"/>
              <a:gd name="connsiteY1" fmla="*/ 1828800 h 3515710"/>
              <a:gd name="connsiteX2" fmla="*/ 3594538 w 4409090"/>
              <a:gd name="connsiteY2" fmla="*/ 1277007 h 3515710"/>
              <a:gd name="connsiteX3" fmla="*/ 4146331 w 4409090"/>
              <a:gd name="connsiteY3" fmla="*/ 740979 h 3515710"/>
              <a:gd name="connsiteX4" fmla="*/ 4382814 w 4409090"/>
              <a:gd name="connsiteY4" fmla="*/ 315310 h 3515710"/>
              <a:gd name="connsiteX5" fmla="*/ 4303986 w 4409090"/>
              <a:gd name="connsiteY5" fmla="*/ 0 h 351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090" h="3515710">
                <a:moveTo>
                  <a:pt x="0" y="3515710"/>
                </a:moveTo>
                <a:lnTo>
                  <a:pt x="2869324" y="1828800"/>
                </a:lnTo>
                <a:cubicBezTo>
                  <a:pt x="3468414" y="1455683"/>
                  <a:pt x="3381704" y="1458310"/>
                  <a:pt x="3594538" y="1277007"/>
                </a:cubicBezTo>
                <a:cubicBezTo>
                  <a:pt x="3807372" y="1095704"/>
                  <a:pt x="4014952" y="901262"/>
                  <a:pt x="4146331" y="740979"/>
                </a:cubicBezTo>
                <a:cubicBezTo>
                  <a:pt x="4277710" y="580696"/>
                  <a:pt x="4356538" y="438806"/>
                  <a:pt x="4382814" y="315310"/>
                </a:cubicBezTo>
                <a:cubicBezTo>
                  <a:pt x="4409090" y="191814"/>
                  <a:pt x="4356538" y="95907"/>
                  <a:pt x="4303986" y="0"/>
                </a:cubicBezTo>
              </a:path>
            </a:pathLst>
          </a:cu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f-ZA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1371600" y="4419600"/>
            <a:ext cx="762000" cy="1371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0" name="TextBox 153"/>
          <p:cNvSpPr txBox="1">
            <a:spLocks noChangeArrowheads="1"/>
          </p:cNvSpPr>
          <p:nvPr/>
        </p:nvSpPr>
        <p:spPr bwMode="auto">
          <a:xfrm rot="3477127">
            <a:off x="49213" y="5475288"/>
            <a:ext cx="2139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PROPELLER</a:t>
            </a:r>
            <a:endParaRPr lang="af-ZA" dirty="0"/>
          </a:p>
        </p:txBody>
      </p:sp>
      <p:sp>
        <p:nvSpPr>
          <p:cNvPr id="2" name="TextBox 1"/>
          <p:cNvSpPr txBox="1"/>
          <p:nvPr/>
        </p:nvSpPr>
        <p:spPr>
          <a:xfrm>
            <a:off x="5771747" y="41013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in SNAME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Society of NAVAL Architects and Marine Engineers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893217"/>
              </p:ext>
            </p:extLst>
          </p:nvPr>
        </p:nvGraphicFramePr>
        <p:xfrm>
          <a:off x="574675" y="2819400"/>
          <a:ext cx="8053388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Document" r:id="rId4" imgW="6074196" imgH="2460358" progId="Word.Document.12">
                  <p:embed/>
                </p:oleObj>
              </mc:Choice>
              <mc:Fallback>
                <p:oleObj name="Document" r:id="rId4" imgW="6074196" imgH="2460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4675" y="2819400"/>
                        <a:ext cx="8053388" cy="323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67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body-fixed velocities to earth-fixed velocities.</a:t>
            </a:r>
          </a:p>
          <a:p>
            <a:pPr lvl="5"/>
            <a:r>
              <a:rPr lang="en-US" dirty="0" smtClean="0"/>
              <a:t>Kinematic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3429000"/>
                <a:ext cx="8534400" cy="1766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𝜙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𝜙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𝜙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𝜙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𝜙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𝜙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𝜙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𝜙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8534400" cy="17668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40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Equations of motion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Nonlinear dynamic equation can be represented as Body-Fixed Vector representation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𝑴</m:t>
                    </m:r>
                    <m:acc>
                      <m:accPr>
                        <m:chr m:val="̇"/>
                        <m:ctrlPr>
                          <a:rPr lang="en-US" sz="36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b="1" i="1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3600" b="1" i="1">
                        <a:latin typeface="Cambria Math"/>
                      </a:rPr>
                      <m:t>+</m:t>
                    </m:r>
                    <m:r>
                      <a:rPr lang="en-US" sz="3600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3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3600" b="1" i="1">
                        <a:latin typeface="Cambria Math"/>
                      </a:rPr>
                      <m:t>𝒗</m:t>
                    </m:r>
                    <m:r>
                      <a:rPr lang="en-US" sz="3600" b="1" i="1">
                        <a:latin typeface="Cambria Math"/>
                      </a:rPr>
                      <m:t>+</m:t>
                    </m:r>
                    <m:r>
                      <a:rPr lang="en-US" sz="3600" b="1" i="1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sz="3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3600" b="1" i="1">
                        <a:latin typeface="Cambria Math"/>
                      </a:rPr>
                      <m:t>𝒗</m:t>
                    </m:r>
                    <m:r>
                      <a:rPr lang="en-US" sz="3600" b="1" i="1">
                        <a:latin typeface="Cambria Math"/>
                      </a:rPr>
                      <m:t>+</m:t>
                    </m:r>
                    <m:r>
                      <a:rPr lang="en-US" sz="36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3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1" i="1">
                            <a:latin typeface="Cambria Math"/>
                          </a:rPr>
                          <m:t>𝜼</m:t>
                        </m:r>
                      </m:e>
                    </m:d>
                    <m:r>
                      <a:rPr lang="en-US" sz="3600" b="1" i="1">
                        <a:latin typeface="Cambria Math"/>
                      </a:rPr>
                      <m:t>=</m:t>
                    </m:r>
                    <m:r>
                      <a:rPr lang="en-US" sz="3600" b="1" i="1">
                        <a:latin typeface="Cambria Math"/>
                      </a:rPr>
                      <m:t>𝝉</m:t>
                    </m:r>
                  </m:oMath>
                </a14:m>
                <a:r>
                  <a:rPr lang="en-US" sz="3600" i="1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i="1" dirty="0" smtClean="0"/>
                  <a:t>M = inertia matrix(including added mass)</a:t>
                </a:r>
              </a:p>
              <a:p>
                <a:pPr marL="457200" lvl="1" indent="0">
                  <a:buNone/>
                </a:pPr>
                <a:r>
                  <a:rPr lang="en-US" i="1" dirty="0" smtClean="0"/>
                  <a:t>C(v)v = matrix of </a:t>
                </a:r>
                <a:r>
                  <a:rPr lang="en-US" i="1" dirty="0" err="1" smtClean="0"/>
                  <a:t>Coriolis</a:t>
                </a:r>
                <a:r>
                  <a:rPr lang="en-US" i="1" dirty="0" smtClean="0"/>
                  <a:t> and centripetal terms</a:t>
                </a:r>
              </a:p>
              <a:p>
                <a:pPr marL="457200" lvl="1" indent="0">
                  <a:buNone/>
                </a:pPr>
                <a:r>
                  <a:rPr lang="en-US" i="1" dirty="0" smtClean="0"/>
                  <a:t>D(v)v = damping matrix</a:t>
                </a:r>
              </a:p>
              <a:p>
                <a:pPr marL="457200" lvl="1" indent="0">
                  <a:buNone/>
                </a:pPr>
                <a:r>
                  <a:rPr lang="en-US" i="1" dirty="0" smtClean="0"/>
                  <a:t>g(</a:t>
                </a:r>
                <a:r>
                  <a:rPr lang="el-GR" i="1" dirty="0" smtClean="0"/>
                  <a:t>η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 = </a:t>
                </a:r>
                <a:r>
                  <a:rPr lang="en-US" i="1" dirty="0" smtClean="0"/>
                  <a:t>vector of gravitational forces and moments</a:t>
                </a:r>
              </a:p>
              <a:p>
                <a:pPr marL="457200" lvl="1" indent="0">
                  <a:buNone/>
                </a:pPr>
                <a:r>
                  <a:rPr lang="el-GR" i="1" dirty="0" smtClean="0"/>
                  <a:t>τ</a:t>
                </a:r>
                <a:r>
                  <a:rPr lang="en-US" i="1" dirty="0" smtClean="0"/>
                  <a:t> = vector of control inputs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830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8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𝑴</m:t>
                    </m:r>
                    <m:r>
                      <a:rPr lang="en-US" b="1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𝑹𝑩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, (rigid-body inertia matrix + added inertia matrix is a 6 x 6 matrix)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𝑪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𝑹𝑩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)+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, </a:t>
                </a:r>
                <a:r>
                  <a:rPr lang="en-US" dirty="0" smtClean="0"/>
                  <a:t>(matrix of </a:t>
                </a:r>
                <a:r>
                  <a:rPr lang="en-US" dirty="0" err="1" smtClean="0"/>
                  <a:t>Coriolis</a:t>
                </a:r>
                <a:r>
                  <a:rPr lang="en-US" dirty="0" smtClean="0"/>
                  <a:t> and centripetal terms including added mass)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𝑾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𝑴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, </a:t>
                </a:r>
              </a:p>
              <a:p>
                <a:pPr marL="0" indent="0">
                  <a:buNone/>
                </a:pPr>
                <a:r>
                  <a:rPr lang="en-US" b="1" dirty="0"/>
                  <a:t> </a:t>
                </a:r>
                <a:r>
                  <a:rPr lang="en-US" b="1" dirty="0" smtClean="0"/>
                  <a:t>   D</a:t>
                </a:r>
                <a:r>
                  <a:rPr lang="en-US" b="1" baseline="-25000" dirty="0" smtClean="0"/>
                  <a:t>P</a:t>
                </a:r>
                <a:r>
                  <a:rPr lang="en-US" b="1" dirty="0" smtClean="0"/>
                  <a:t> = </a:t>
                </a:r>
                <a:r>
                  <a:rPr lang="en-US" dirty="0" smtClean="0"/>
                  <a:t>radiation induced potential damping ,</a:t>
                </a:r>
              </a:p>
              <a:p>
                <a:pPr marL="0" indent="0">
                  <a:buNone/>
                </a:pPr>
                <a:r>
                  <a:rPr lang="en-US" b="1" dirty="0"/>
                  <a:t> </a:t>
                </a:r>
                <a:r>
                  <a:rPr lang="en-US" b="1" dirty="0" smtClean="0"/>
                  <a:t>   D</a:t>
                </a:r>
                <a:r>
                  <a:rPr lang="en-US" b="1" baseline="-25000" dirty="0" smtClean="0"/>
                  <a:t>s</a:t>
                </a:r>
                <a:r>
                  <a:rPr lang="en-US" b="1" dirty="0" smtClean="0"/>
                  <a:t> = </a:t>
                </a:r>
                <a:r>
                  <a:rPr lang="en-US" dirty="0" smtClean="0"/>
                  <a:t>linear skin friction</a:t>
                </a:r>
              </a:p>
              <a:p>
                <a:pPr marL="0" indent="0">
                  <a:buNone/>
                </a:pPr>
                <a:r>
                  <a:rPr lang="en-US" b="1" dirty="0"/>
                  <a:t> </a:t>
                </a:r>
                <a:r>
                  <a:rPr lang="en-US" b="1" dirty="0" smtClean="0"/>
                  <a:t>   D</a:t>
                </a:r>
                <a:r>
                  <a:rPr lang="en-US" b="1" baseline="-25000" dirty="0" smtClean="0"/>
                  <a:t>W</a:t>
                </a:r>
                <a:r>
                  <a:rPr lang="en-US" b="1" dirty="0" smtClean="0"/>
                  <a:t> = </a:t>
                </a:r>
                <a:r>
                  <a:rPr lang="en-US" dirty="0" smtClean="0"/>
                  <a:t>wave drift damping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D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 = damping due to vortex shedding</a:t>
                </a:r>
              </a:p>
              <a:p>
                <a:pPr marL="0" indent="0">
                  <a:buNone/>
                </a:pPr>
                <a:r>
                  <a:rPr lang="en-US" b="1" dirty="0"/>
                  <a:t> </a:t>
                </a:r>
                <a:r>
                  <a:rPr lang="en-US" b="1" dirty="0" smtClean="0"/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3504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0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Buoyancy and Gravity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CG – center of gravity, first moment of centroid of vehicle’s mass.</a:t>
            </a:r>
          </a:p>
          <a:p>
            <a:r>
              <a:rPr lang="en-US" dirty="0" smtClean="0"/>
              <a:t>CB – first centroid of volumetric displacement.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1306</Words>
  <Application>Microsoft Office PowerPoint</Application>
  <PresentationFormat>On-screen Show (4:3)</PresentationFormat>
  <Paragraphs>170</Paragraphs>
  <Slides>24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Document</vt:lpstr>
      <vt:lpstr>Software platform for AUV waypoint navigation </vt:lpstr>
      <vt:lpstr>Problem Statement</vt:lpstr>
      <vt:lpstr>Why AUVs</vt:lpstr>
      <vt:lpstr>UNDERWATER VEHICLE</vt:lpstr>
      <vt:lpstr>Notation in SNAME</vt:lpstr>
      <vt:lpstr>Vehicle Kinematics</vt:lpstr>
      <vt:lpstr>Dynamic Equations of motion</vt:lpstr>
      <vt:lpstr>Matrix </vt:lpstr>
      <vt:lpstr>Buoyancy and Gravity</vt:lpstr>
      <vt:lpstr>Forces and Moments on AUV</vt:lpstr>
      <vt:lpstr>Forces on AUV (Newton’s second law)</vt:lpstr>
      <vt:lpstr>MSS toolbox</vt:lpstr>
      <vt:lpstr>Exterior view of NPS AUV</vt:lpstr>
      <vt:lpstr>PHOENIX AUV in toolbox</vt:lpstr>
      <vt:lpstr>AUV Simulation</vt:lpstr>
      <vt:lpstr>demo of the above simulation</vt:lpstr>
      <vt:lpstr>Software Architecture</vt:lpstr>
      <vt:lpstr>Functions used in the simulation</vt:lpstr>
      <vt:lpstr>Steering Control equations</vt:lpstr>
      <vt:lpstr>Pitch and depth control equations</vt:lpstr>
      <vt:lpstr>Demo</vt:lpstr>
      <vt:lpstr>Conclusion and future work</vt:lpstr>
      <vt:lpstr>Acknowledgements</vt:lpstr>
      <vt:lpstr>Questions??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Control of an Autonomous Underwater Vehicle</dc:title>
  <dc:creator>user</dc:creator>
  <cp:lastModifiedBy>user</cp:lastModifiedBy>
  <cp:revision>101</cp:revision>
  <dcterms:created xsi:type="dcterms:W3CDTF">2012-08-17T00:42:55Z</dcterms:created>
  <dcterms:modified xsi:type="dcterms:W3CDTF">2012-11-30T14:51:19Z</dcterms:modified>
</cp:coreProperties>
</file>