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1" r:id="rId4"/>
    <p:sldId id="257" r:id="rId5"/>
    <p:sldId id="272" r:id="rId6"/>
    <p:sldId id="260" r:id="rId7"/>
    <p:sldId id="261" r:id="rId8"/>
    <p:sldId id="276" r:id="rId9"/>
    <p:sldId id="267" r:id="rId10"/>
    <p:sldId id="265" r:id="rId11"/>
    <p:sldId id="266" r:id="rId12"/>
    <p:sldId id="268" r:id="rId13"/>
    <p:sldId id="269" r:id="rId14"/>
    <p:sldId id="270"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alkant Ji" initials="KJ" lastIdx="1" clrIdx="0">
    <p:extLst>
      <p:ext uri="{19B8F6BF-5375-455C-9EA6-DF929625EA0E}">
        <p15:presenceInfo xmlns:p15="http://schemas.microsoft.com/office/powerpoint/2012/main" userId="Kamalkant 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3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22T12:58:48.55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NREGA Dashboard Overview</a:t>
            </a:r>
          </a:p>
        </p:txBody>
      </p:sp>
      <p:sp>
        <p:nvSpPr>
          <p:cNvPr id="3" name="Subtitle 2"/>
          <p:cNvSpPr>
            <a:spLocks noGrp="1"/>
          </p:cNvSpPr>
          <p:nvPr>
            <p:ph type="subTitle" idx="1"/>
          </p:nvPr>
        </p:nvSpPr>
        <p:spPr/>
        <p:txBody>
          <a:bodyPr/>
          <a:lstStyle/>
          <a:p>
            <a:r>
              <a:rPr lang="en-US" dirty="0"/>
              <a:t>Brief description of the dashboard’s purpose</a:t>
            </a:r>
          </a:p>
        </p:txBody>
      </p:sp>
    </p:spTree>
    <p:extLst>
      <p:ext uri="{BB962C8B-B14F-4D97-AF65-F5344CB8AC3E}">
        <p14:creationId xmlns:p14="http://schemas.microsoft.com/office/powerpoint/2010/main" val="126733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32859" y="1549400"/>
            <a:ext cx="5659141" cy="2921000"/>
          </a:xfrm>
          <a:prstGeom prst="rect">
            <a:avLst/>
          </a:prstGeom>
        </p:spPr>
      </p:pic>
      <p:sp>
        <p:nvSpPr>
          <p:cNvPr id="3" name="Title 1"/>
          <p:cNvSpPr txBox="1">
            <a:spLocks/>
          </p:cNvSpPr>
          <p:nvPr/>
        </p:nvSpPr>
        <p:spPr>
          <a:xfrm>
            <a:off x="65542" y="4822"/>
            <a:ext cx="5532328" cy="541278"/>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4" name="TextBox 3"/>
          <p:cNvSpPr txBox="1"/>
          <p:nvPr/>
        </p:nvSpPr>
        <p:spPr>
          <a:xfrm>
            <a:off x="2831706" y="119102"/>
            <a:ext cx="6467316" cy="369332"/>
          </a:xfrm>
          <a:prstGeom prst="rect">
            <a:avLst/>
          </a:prstGeom>
          <a:noFill/>
        </p:spPr>
        <p:txBody>
          <a:bodyPr wrap="square" rtlCol="0">
            <a:spAutoFit/>
          </a:bodyPr>
          <a:lstStyle/>
          <a:p>
            <a:r>
              <a:rPr lang="en-US" b="1" dirty="0"/>
              <a:t>Observation: </a:t>
            </a:r>
            <a:r>
              <a:rPr lang="en-US" dirty="0"/>
              <a:t>Total No. of JobCards Issued by State</a:t>
            </a:r>
            <a:endParaRPr lang="en-US" sz="1200" dirty="0">
              <a:effectLst/>
            </a:endParaRPr>
          </a:p>
        </p:txBody>
      </p:sp>
      <p:sp>
        <p:nvSpPr>
          <p:cNvPr id="8" name="TextBox 7"/>
          <p:cNvSpPr txBox="1"/>
          <p:nvPr/>
        </p:nvSpPr>
        <p:spPr>
          <a:xfrm>
            <a:off x="65542" y="1549400"/>
            <a:ext cx="6619716" cy="2831544"/>
          </a:xfrm>
          <a:prstGeom prst="rect">
            <a:avLst/>
          </a:prstGeom>
          <a:noFill/>
        </p:spPr>
        <p:txBody>
          <a:bodyPr wrap="square" rtlCol="0">
            <a:spAutoFit/>
          </a:bodyPr>
          <a:lstStyle/>
          <a:p>
            <a:endParaRPr lang="en-US" sz="1200" b="1" dirty="0" smtClean="0">
              <a:latin typeface="Times New Roman" panose="02020603050405020304" pitchFamily="18" charset="0"/>
              <a:cs typeface="Times New Roman" panose="02020603050405020304" pitchFamily="18" charset="0"/>
            </a:endParaRPr>
          </a:p>
          <a:p>
            <a:r>
              <a:rPr lang="en-US" sz="1400" dirty="0" smtClean="0">
                <a:solidFill>
                  <a:srgbClr val="00B050"/>
                </a:solidFill>
                <a:latin typeface="Times New Roman" panose="02020603050405020304" pitchFamily="18" charset="0"/>
                <a:cs typeface="Times New Roman" panose="02020603050405020304" pitchFamily="18" charset="0"/>
              </a:rPr>
              <a:t>Top Performing States:</a:t>
            </a:r>
          </a:p>
          <a:p>
            <a:pPr marL="171450" indent="-17145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Bihar:</a:t>
            </a:r>
            <a:r>
              <a:rPr lang="en-US" sz="1400" dirty="0" smtClean="0">
                <a:latin typeface="Times New Roman" panose="02020603050405020304" pitchFamily="18" charset="0"/>
                <a:cs typeface="Times New Roman" panose="02020603050405020304" pitchFamily="18" charset="0"/>
              </a:rPr>
              <a:t> Bihar has issued the highest number of JobCards, exceeding 15 million.</a:t>
            </a:r>
          </a:p>
          <a:p>
            <a:pPr marL="171450" indent="-17145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Uttar Pradesh:</a:t>
            </a:r>
            <a:r>
              <a:rPr lang="en-US" sz="1400" dirty="0" smtClean="0">
                <a:latin typeface="Times New Roman" panose="02020603050405020304" pitchFamily="18" charset="0"/>
                <a:cs typeface="Times New Roman" panose="02020603050405020304" pitchFamily="18" charset="0"/>
              </a:rPr>
              <a:t> Uttar Pradesh follows closely, also issuing more than 15 million JobCards.</a:t>
            </a:r>
          </a:p>
          <a:p>
            <a:pPr marL="171450" indent="-17145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West Bengal:</a:t>
            </a:r>
            <a:r>
              <a:rPr lang="en-US" sz="1400" dirty="0" smtClean="0">
                <a:latin typeface="Times New Roman" panose="02020603050405020304" pitchFamily="18" charset="0"/>
                <a:cs typeface="Times New Roman" panose="02020603050405020304" pitchFamily="18" charset="0"/>
              </a:rPr>
              <a:t> West Bengal is the third highest, with over 10 million JobCards issued.</a:t>
            </a:r>
          </a:p>
          <a:p>
            <a:pPr marL="171450" indent="-17145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Maharashtra and Rajasthan:</a:t>
            </a:r>
            <a:r>
              <a:rPr lang="en-US" sz="1400" dirty="0" smtClean="0">
                <a:latin typeface="Times New Roman" panose="02020603050405020304" pitchFamily="18" charset="0"/>
                <a:cs typeface="Times New Roman" panose="02020603050405020304" pitchFamily="18" charset="0"/>
              </a:rPr>
              <a:t> Both states have issued around 10 million JobCards each, placing them among the top five.</a:t>
            </a:r>
          </a:p>
          <a:p>
            <a:endParaRPr lang="en-US" sz="1200" b="1" dirty="0" smtClean="0">
              <a:latin typeface="Times New Roman" panose="02020603050405020304" pitchFamily="18" charset="0"/>
              <a:cs typeface="Times New Roman" panose="02020603050405020304" pitchFamily="18" charset="0"/>
            </a:endParaRPr>
          </a:p>
          <a:p>
            <a:r>
              <a:rPr lang="en-US" sz="1400" dirty="0" smtClean="0">
                <a:solidFill>
                  <a:srgbClr val="FF0000"/>
                </a:solidFill>
                <a:latin typeface="Times New Roman" panose="02020603050405020304" pitchFamily="18" charset="0"/>
                <a:cs typeface="Times New Roman" panose="02020603050405020304" pitchFamily="18" charset="0"/>
              </a:rPr>
              <a:t>Least Performing Regions:</a:t>
            </a:r>
          </a:p>
          <a:p>
            <a:r>
              <a:rPr lang="en-US" sz="1400" b="1" dirty="0" smtClean="0">
                <a:latin typeface="Times New Roman" panose="02020603050405020304" pitchFamily="18" charset="0"/>
                <a:cs typeface="Times New Roman" panose="02020603050405020304" pitchFamily="18" charset="0"/>
              </a:rPr>
              <a:t>Sikkim, Puducherry, Andaman and Nicobar, Goa, Ladakh, Daman and Diu, Dadra and Nagar Haveli, and Lakshadweep:</a:t>
            </a:r>
            <a:r>
              <a:rPr lang="en-US" sz="1400" dirty="0" smtClean="0">
                <a:latin typeface="Times New Roman" panose="02020603050405020304" pitchFamily="18" charset="0"/>
                <a:cs typeface="Times New Roman" panose="02020603050405020304" pitchFamily="18" charset="0"/>
              </a:rPr>
              <a:t> These regions have issued the least number of JobCards, with each issuing significantly fewer than 1 million</a:t>
            </a:r>
          </a:p>
        </p:txBody>
      </p:sp>
    </p:spTree>
    <p:extLst>
      <p:ext uri="{BB962C8B-B14F-4D97-AF65-F5344CB8AC3E}">
        <p14:creationId xmlns:p14="http://schemas.microsoft.com/office/powerpoint/2010/main" val="6343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19842" y="143262"/>
            <a:ext cx="7833858" cy="541278"/>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1800" b="1" cap="none" dirty="0" smtClean="0">
                <a:latin typeface="Times New Roman" panose="02020603050405020304" pitchFamily="18" charset="0"/>
                <a:cs typeface="Times New Roman" panose="02020603050405020304" pitchFamily="18" charset="0"/>
              </a:rPr>
              <a:t>Observations: </a:t>
            </a:r>
            <a:r>
              <a:rPr lang="en-US" sz="1800" cap="none" dirty="0" smtClean="0">
                <a:latin typeface="Times New Roman" panose="02020603050405020304" pitchFamily="18" charset="0"/>
                <a:cs typeface="Times New Roman" panose="02020603050405020304" pitchFamily="18" charset="0"/>
              </a:rPr>
              <a:t>average days of employment provided per household by state</a:t>
            </a:r>
            <a:endParaRPr lang="en-US" sz="1800" cap="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1280338"/>
            <a:ext cx="6636771" cy="2800767"/>
          </a:xfrm>
          <a:prstGeom prst="rect">
            <a:avLst/>
          </a:prstGeom>
          <a:noFill/>
        </p:spPr>
        <p:txBody>
          <a:bodyPr wrap="square" rtlCol="0">
            <a:spAutoFit/>
          </a:bodyPr>
          <a:lstStyle/>
          <a:p>
            <a:endParaRPr lang="en-US" sz="1600" b="1" dirty="0" smtClean="0">
              <a:latin typeface="Times New Roman" panose="02020603050405020304" pitchFamily="18" charset="0"/>
              <a:cs typeface="Times New Roman" panose="02020603050405020304" pitchFamily="18" charset="0"/>
            </a:endParaRPr>
          </a:p>
          <a:p>
            <a:r>
              <a:rPr lang="en-US" sz="1600" dirty="0">
                <a:solidFill>
                  <a:srgbClr val="00B050"/>
                </a:solidFill>
                <a:latin typeface="Times New Roman" panose="02020603050405020304" pitchFamily="18" charset="0"/>
                <a:cs typeface="Times New Roman" panose="02020603050405020304" pitchFamily="18" charset="0"/>
              </a:rPr>
              <a:t>Top Performing States</a:t>
            </a:r>
            <a:r>
              <a:rPr lang="en-US" sz="1600" dirty="0" smtClean="0">
                <a:solidFill>
                  <a:srgbClr val="00B050"/>
                </a:solidFill>
                <a:latin typeface="Times New Roman" panose="02020603050405020304" pitchFamily="18" charset="0"/>
                <a:cs typeface="Times New Roman" panose="02020603050405020304" pitchFamily="18" charset="0"/>
              </a:rPr>
              <a:t>:</a:t>
            </a:r>
          </a:p>
          <a:p>
            <a:endParaRPr lang="en-US" sz="1600" dirty="0">
              <a:solidFill>
                <a:srgbClr val="00B05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Uttar Pradesh appears to have the highest average days of employment provided per household, followed by Madhya Pradesh, Tamil Nadu, and Bihar</a:t>
            </a:r>
            <a:r>
              <a:rPr lang="en-US" sz="1600" dirty="0" smtClean="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endParaRPr lang="en-US" sz="1600" b="1" dirty="0" smtClean="0">
              <a:latin typeface="Times New Roman" panose="02020603050405020304" pitchFamily="18" charset="0"/>
              <a:cs typeface="Times New Roman" panose="02020603050405020304" pitchFamily="18" charset="0"/>
            </a:endParaRPr>
          </a:p>
          <a:p>
            <a:r>
              <a:rPr lang="en-US" sz="1600" dirty="0" smtClean="0">
                <a:solidFill>
                  <a:srgbClr val="FF0000"/>
                </a:solidFill>
                <a:latin typeface="Times New Roman" panose="02020603050405020304" pitchFamily="18" charset="0"/>
                <a:cs typeface="Times New Roman" panose="02020603050405020304" pitchFamily="18" charset="0"/>
              </a:rPr>
              <a:t>Least </a:t>
            </a:r>
            <a:r>
              <a:rPr lang="en-US" sz="1600" dirty="0">
                <a:solidFill>
                  <a:srgbClr val="FF0000"/>
                </a:solidFill>
                <a:latin typeface="Times New Roman" panose="02020603050405020304" pitchFamily="18" charset="0"/>
                <a:cs typeface="Times New Roman" panose="02020603050405020304" pitchFamily="18" charset="0"/>
              </a:rPr>
              <a:t>Performing Regions</a:t>
            </a:r>
            <a:r>
              <a:rPr lang="en-US" sz="1600" dirty="0" smtClean="0">
                <a:solidFill>
                  <a:srgbClr val="FF0000"/>
                </a:solidFill>
                <a:latin typeface="Times New Roman" panose="02020603050405020304" pitchFamily="18" charset="0"/>
                <a:cs typeface="Times New Roman" panose="02020603050405020304" pitchFamily="18" charset="0"/>
              </a:rPr>
              <a:t>:</a:t>
            </a:r>
          </a:p>
          <a:p>
            <a:endParaRPr lang="en-US" sz="1600" dirty="0">
              <a:solidFill>
                <a:srgbClr val="FF000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Some of the states with the lowest average days of employment provided per household appear to be Mizoram, Nagaland, </a:t>
            </a:r>
            <a:r>
              <a:rPr lang="en-US" sz="1600" dirty="0" err="1">
                <a:latin typeface="Times New Roman" panose="02020603050405020304" pitchFamily="18" charset="0"/>
                <a:cs typeface="Times New Roman" panose="02020603050405020304" pitchFamily="18" charset="0"/>
              </a:rPr>
              <a:t>Uttarakhand</a:t>
            </a:r>
            <a:r>
              <a:rPr lang="en-US" sz="1600" dirty="0">
                <a:latin typeface="Times New Roman" panose="02020603050405020304" pitchFamily="18" charset="0"/>
                <a:cs typeface="Times New Roman" panose="02020603050405020304" pitchFamily="18" charset="0"/>
              </a:rPr>
              <a:t>, and Meghalaya.</a:t>
            </a:r>
            <a:endParaRPr lang="en-US" sz="16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32858" y="1128147"/>
            <a:ext cx="5659142" cy="3105150"/>
          </a:xfrm>
          <a:prstGeom prst="rect">
            <a:avLst/>
          </a:prstGeom>
        </p:spPr>
      </p:pic>
    </p:spTree>
    <p:extLst>
      <p:ext uri="{BB962C8B-B14F-4D97-AF65-F5344CB8AC3E}">
        <p14:creationId xmlns:p14="http://schemas.microsoft.com/office/powerpoint/2010/main" val="391453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82057" y="244862"/>
            <a:ext cx="11132457" cy="541278"/>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1800" b="1" cap="none" dirty="0" smtClean="0">
                <a:latin typeface="Times New Roman" panose="02020603050405020304" pitchFamily="18" charset="0"/>
                <a:cs typeface="Times New Roman" panose="02020603050405020304" pitchFamily="18" charset="0"/>
              </a:rPr>
              <a:t>Observations: </a:t>
            </a:r>
            <a:r>
              <a:rPr lang="en-US" sz="1800" cap="none" dirty="0" smtClean="0">
                <a:latin typeface="Times New Roman" panose="02020603050405020304" pitchFamily="18" charset="0"/>
                <a:cs typeface="Times New Roman" panose="02020603050405020304" pitchFamily="18" charset="0"/>
              </a:rPr>
              <a:t>SC/ST Workers Against Active Workers, And Women </a:t>
            </a:r>
            <a:r>
              <a:rPr lang="en-US" sz="1800" cap="none" dirty="0" err="1" smtClean="0">
                <a:latin typeface="Times New Roman" panose="02020603050405020304" pitchFamily="18" charset="0"/>
                <a:cs typeface="Times New Roman" panose="02020603050405020304" pitchFamily="18" charset="0"/>
              </a:rPr>
              <a:t>Persondays</a:t>
            </a:r>
            <a:r>
              <a:rPr lang="en-US" sz="1800" cap="none" dirty="0" smtClean="0">
                <a:latin typeface="Times New Roman" panose="02020603050405020304" pitchFamily="18" charset="0"/>
                <a:cs typeface="Times New Roman" panose="02020603050405020304" pitchFamily="18" charset="0"/>
              </a:rPr>
              <a:t> By State</a:t>
            </a:r>
            <a:endParaRPr lang="en-US" sz="1800" cap="none"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843712" y="990748"/>
            <a:ext cx="5133975" cy="3600450"/>
          </a:xfrm>
          <a:prstGeom prst="rect">
            <a:avLst/>
          </a:prstGeom>
        </p:spPr>
      </p:pic>
      <p:sp>
        <p:nvSpPr>
          <p:cNvPr id="6" name="Rectangle 1"/>
          <p:cNvSpPr>
            <a:spLocks noChangeArrowheads="1"/>
          </p:cNvSpPr>
          <p:nvPr/>
        </p:nvSpPr>
        <p:spPr bwMode="auto">
          <a:xfrm>
            <a:off x="0" y="1960245"/>
            <a:ext cx="66367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largest slice, colored dark blue,</a:t>
            </a:r>
            <a:r>
              <a:rPr lang="en-US" altLang="en-US" dirty="0">
                <a:latin typeface="Times New Roman" panose="02020603050405020304" pitchFamily="18" charset="0"/>
                <a:cs typeface="Times New Roman" panose="02020603050405020304" pitchFamily="18" charset="0"/>
              </a:rPr>
              <a:t> is labeled "Women </a:t>
            </a:r>
            <a:r>
              <a:rPr lang="en-US" altLang="en-US" dirty="0" err="1">
                <a:latin typeface="Times New Roman" panose="02020603050405020304" pitchFamily="18" charset="0"/>
                <a:cs typeface="Times New Roman" panose="02020603050405020304" pitchFamily="18" charset="0"/>
              </a:rPr>
              <a:t>Persondays</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(28.67%)". </a:t>
            </a:r>
            <a:r>
              <a:rPr lang="en-US" altLang="en-US" dirty="0">
                <a:latin typeface="Times New Roman" panose="02020603050405020304" pitchFamily="18" charset="0"/>
                <a:cs typeface="Times New Roman" panose="02020603050405020304" pitchFamily="18" charset="0"/>
              </a:rPr>
              <a:t>In </a:t>
            </a:r>
            <a:r>
              <a:rPr lang="en-US" altLang="en-US" dirty="0" smtClean="0">
                <a:latin typeface="Times New Roman" panose="02020603050405020304" pitchFamily="18" charset="0"/>
                <a:cs typeface="Times New Roman" panose="02020603050405020304" pitchFamily="18" charset="0"/>
              </a:rPr>
              <a:t>RAJASTHAN.</a:t>
            </a:r>
          </a:p>
          <a:p>
            <a:pPr lvl="0" defTabSz="914400" eaLnBrk="0" fontAlgn="base" hangingPunct="0">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FontTx/>
              <a:buChar char="•"/>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second-largest slice, colored violet, </a:t>
            </a:r>
            <a:r>
              <a:rPr lang="en-US" altLang="en-US" dirty="0" smtClean="0">
                <a:latin typeface="Times New Roman" panose="02020603050405020304" pitchFamily="18" charset="0"/>
                <a:cs typeface="Times New Roman" panose="02020603050405020304" pitchFamily="18" charset="0"/>
              </a:rPr>
              <a:t>is </a:t>
            </a:r>
            <a:r>
              <a:rPr lang="en-US" altLang="en-US" dirty="0">
                <a:latin typeface="Times New Roman" panose="02020603050405020304" pitchFamily="18" charset="0"/>
                <a:cs typeface="Times New Roman" panose="02020603050405020304" pitchFamily="18" charset="0"/>
              </a:rPr>
              <a:t>labeled "Women </a:t>
            </a:r>
            <a:r>
              <a:rPr lang="en-US" altLang="en-US" dirty="0" err="1">
                <a:latin typeface="Times New Roman" panose="02020603050405020304" pitchFamily="18" charset="0"/>
                <a:cs typeface="Times New Roman" panose="02020603050405020304" pitchFamily="18" charset="0"/>
              </a:rPr>
              <a:t>Persondays</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(11.95%)". In TELANGANA.</a:t>
            </a:r>
          </a:p>
          <a:p>
            <a:pPr defTabSz="914400" eaLnBrk="0" fontAlgn="base" hangingPunct="0">
              <a:spcBef>
                <a:spcPct val="0"/>
              </a:spcBef>
              <a:spcAft>
                <a:spcPct val="0"/>
              </a:spcAft>
              <a:buFontTx/>
              <a:buChar char="•"/>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third-largest slice, colored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Hotpink</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labeled "Women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Persondays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(4.9%)". In ODISHA.</a:t>
            </a:r>
          </a:p>
        </p:txBody>
      </p:sp>
    </p:spTree>
    <p:extLst>
      <p:ext uri="{BB962C8B-B14F-4D97-AF65-F5344CB8AC3E}">
        <p14:creationId xmlns:p14="http://schemas.microsoft.com/office/powerpoint/2010/main" val="138229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98057" y="215942"/>
            <a:ext cx="11132457" cy="541278"/>
          </a:xfrm>
          <a:prstGeom prst="rect">
            <a:avLst/>
          </a:prstGeom>
        </p:spPr>
        <p:txBody>
          <a:bodyPr/>
          <a:lstStyle>
            <a:defPPr>
              <a:defRPr lang="en-US"/>
            </a:defPPr>
            <a:lvl1pPr defTabSz="914400">
              <a:lnSpc>
                <a:spcPct val="90000"/>
              </a:lnSpc>
              <a:spcBef>
                <a:spcPct val="0"/>
              </a:spcBef>
              <a:buNone/>
              <a:defRPr b="1" i="0" cap="none">
                <a:effectLst/>
                <a:latin typeface="Times New Roman" panose="02020603050405020304" pitchFamily="18" charset="0"/>
                <a:ea typeface="+mj-ea"/>
                <a:cs typeface="Times New Roman" panose="02020603050405020304" pitchFamily="18" charset="0"/>
              </a:defRPr>
            </a:lvl1pPr>
          </a:lstStyle>
          <a:p>
            <a:r>
              <a:rPr lang="en-US" dirty="0"/>
              <a:t>Observations: </a:t>
            </a:r>
            <a:r>
              <a:rPr lang="en-US" b="0" dirty="0"/>
              <a:t>Approves </a:t>
            </a:r>
            <a:r>
              <a:rPr lang="en-US" b="0" dirty="0" err="1"/>
              <a:t>labour</a:t>
            </a:r>
            <a:r>
              <a:rPr lang="en-US" b="0" dirty="0"/>
              <a:t> budget and total </a:t>
            </a:r>
            <a:r>
              <a:rPr lang="en-US" b="0" dirty="0" err="1"/>
              <a:t>Exp</a:t>
            </a:r>
            <a:r>
              <a:rPr lang="en-US" b="0" dirty="0"/>
              <a:t>(</a:t>
            </a:r>
            <a:r>
              <a:rPr lang="en-US" b="0" dirty="0" err="1"/>
              <a:t>Rs</a:t>
            </a:r>
            <a:r>
              <a:rPr lang="en-US" b="0" dirty="0"/>
              <a:t>. In lakhs.)</a:t>
            </a:r>
          </a:p>
        </p:txBody>
      </p:sp>
      <p:pic>
        <p:nvPicPr>
          <p:cNvPr id="4" name="Picture 3"/>
          <p:cNvPicPr>
            <a:picLocks noChangeAspect="1"/>
          </p:cNvPicPr>
          <p:nvPr/>
        </p:nvPicPr>
        <p:blipFill>
          <a:blip r:embed="rId2"/>
          <a:stretch>
            <a:fillRect/>
          </a:stretch>
        </p:blipFill>
        <p:spPr>
          <a:xfrm>
            <a:off x="7148285" y="1480868"/>
            <a:ext cx="5019675" cy="3267075"/>
          </a:xfrm>
          <a:prstGeom prst="rect">
            <a:avLst/>
          </a:prstGeom>
        </p:spPr>
      </p:pic>
      <p:sp>
        <p:nvSpPr>
          <p:cNvPr id="5" name="Rectangle 1"/>
          <p:cNvSpPr>
            <a:spLocks noChangeArrowheads="1"/>
          </p:cNvSpPr>
          <p:nvPr/>
        </p:nvSpPr>
        <p:spPr bwMode="auto">
          <a:xfrm>
            <a:off x="0" y="1881778"/>
            <a:ext cx="71482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larger slice, colored blue, is labeled "Sum of Approved </a:t>
            </a:r>
            <a:r>
              <a:rPr kumimoji="0" lang="en-US" altLang="en-US" sz="1800" b="0" i="0" u="none" strike="noStrike" cap="none" normalizeH="0" baseline="0" dirty="0" err="1" smtClean="0">
                <a:ln>
                  <a:noFill/>
                </a:ln>
                <a:solidFill>
                  <a:schemeClr val="tx1"/>
                </a:solidFill>
                <a:effectLst/>
                <a:latin typeface="Arial" panose="020B0604020202020204" pitchFamily="34" charset="0"/>
              </a:rPr>
              <a:t>Labour</a:t>
            </a:r>
            <a:r>
              <a:rPr kumimoji="0" lang="en-US" altLang="en-US" sz="1800" b="0" i="0" u="none" strike="noStrike" cap="none" normalizeH="0" baseline="0" dirty="0" smtClean="0">
                <a:ln>
                  <a:noFill/>
                </a:ln>
                <a:solidFill>
                  <a:schemeClr val="tx1"/>
                </a:solidFill>
                <a:effectLst/>
                <a:latin typeface="Arial" panose="020B0604020202020204" pitchFamily="34" charset="0"/>
              </a:rPr>
              <a:t> Budget (0.01bn)". This represents 0.25% of the total.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smaller slice, colored purple, is labeled "Sum of Total </a:t>
            </a:r>
            <a:r>
              <a:rPr kumimoji="0" lang="en-US" altLang="en-US" sz="1800" b="0" i="0" u="none" strike="noStrike" cap="none" normalizeH="0" baseline="0" dirty="0" err="1" smtClean="0">
                <a:ln>
                  <a:noFill/>
                </a:ln>
                <a:solidFill>
                  <a:schemeClr val="tx1"/>
                </a:solidFill>
                <a:effectLst/>
                <a:latin typeface="Arial" panose="020B0604020202020204" pitchFamily="34" charset="0"/>
              </a:rPr>
              <a:t>Exp</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err="1" smtClean="0">
                <a:ln>
                  <a:noFill/>
                </a:ln>
                <a:solidFill>
                  <a:schemeClr val="tx1"/>
                </a:solidFill>
                <a:effectLst/>
                <a:latin typeface="Arial" panose="020B0604020202020204" pitchFamily="34" charset="0"/>
              </a:rPr>
              <a:t>Rs</a:t>
            </a:r>
            <a:r>
              <a:rPr kumimoji="0" lang="en-US" altLang="en-US" sz="1800" b="0" i="0" u="none" strike="noStrike" cap="none" normalizeH="0" baseline="0" dirty="0" smtClean="0">
                <a:ln>
                  <a:noFill/>
                </a:ln>
                <a:solidFill>
                  <a:schemeClr val="tx1"/>
                </a:solidFill>
                <a:effectLst/>
                <a:latin typeface="Arial" panose="020B0604020202020204" pitchFamily="34" charset="0"/>
              </a:rPr>
              <a:t>. in Lakhs.) (2bn)". This represents 99.75% of the total. </a:t>
            </a:r>
          </a:p>
        </p:txBody>
      </p:sp>
    </p:spTree>
    <p:extLst>
      <p:ext uri="{BB962C8B-B14F-4D97-AF65-F5344CB8AC3E}">
        <p14:creationId xmlns:p14="http://schemas.microsoft.com/office/powerpoint/2010/main" val="4280565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66257" y="295662"/>
            <a:ext cx="11132457" cy="541278"/>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1800" b="1" cap="none" dirty="0" smtClean="0">
                <a:latin typeface="Times New Roman" panose="02020603050405020304" pitchFamily="18" charset="0"/>
                <a:cs typeface="Times New Roman" panose="02020603050405020304" pitchFamily="18" charset="0"/>
              </a:rPr>
              <a:t>Observations: </a:t>
            </a:r>
            <a:r>
              <a:rPr lang="en-US" sz="1800" cap="none" dirty="0" smtClean="0">
                <a:latin typeface="Times New Roman" panose="02020603050405020304" pitchFamily="18" charset="0"/>
                <a:cs typeface="Times New Roman" panose="02020603050405020304" pitchFamily="18" charset="0"/>
              </a:rPr>
              <a:t>Number Of Ongoing Works And Number Of Completed Works By State</a:t>
            </a:r>
            <a:endParaRPr lang="en-US" sz="1800" cap="none"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592926" y="1264968"/>
            <a:ext cx="5430799" cy="3827732"/>
          </a:xfrm>
          <a:prstGeom prst="rect">
            <a:avLst/>
          </a:prstGeom>
        </p:spPr>
      </p:pic>
      <p:sp>
        <p:nvSpPr>
          <p:cNvPr id="6" name="Rectangle 1"/>
          <p:cNvSpPr>
            <a:spLocks noChangeArrowheads="1"/>
          </p:cNvSpPr>
          <p:nvPr/>
        </p:nvSpPr>
        <p:spPr bwMode="auto">
          <a:xfrm>
            <a:off x="381000" y="1264969"/>
            <a:ext cx="56277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Uttar Pradesh appears to have the highest number of both ongoing works and completed works, followed by Rajasthan.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Some states with seemingly high numbers of ongoing works include Andhra Pradesh, Madhya Pradesh, and Bihar.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Some states with seemingly high numbers of completed works include West Bengal, Karnataka, and Maharashtra. </a:t>
            </a:r>
          </a:p>
        </p:txBody>
      </p:sp>
    </p:spTree>
    <p:extLst>
      <p:ext uri="{BB962C8B-B14F-4D97-AF65-F5344CB8AC3E}">
        <p14:creationId xmlns:p14="http://schemas.microsoft.com/office/powerpoint/2010/main" val="367158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Insights</a:t>
            </a:r>
            <a:endParaRPr lang="en-US" dirty="0"/>
          </a:p>
        </p:txBody>
      </p:sp>
      <p:sp>
        <p:nvSpPr>
          <p:cNvPr id="5" name="Content Placeholder 4"/>
          <p:cNvSpPr>
            <a:spLocks noGrp="1"/>
          </p:cNvSpPr>
          <p:nvPr>
            <p:ph idx="1"/>
          </p:nvPr>
        </p:nvSpPr>
        <p:spPr>
          <a:xfrm>
            <a:off x="1451579" y="1853754"/>
            <a:ext cx="9603275" cy="4140646"/>
          </a:xfrm>
        </p:spPr>
        <p:txBody>
          <a:bodyPr>
            <a:normAutofit lnSpcReduction="10000"/>
          </a:bodyPr>
          <a:lstStyle/>
          <a:p>
            <a:pPr marL="0" lvl="0" indent="0" eaLnBrk="0" fontAlgn="base"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a:pPr>
            <a:r>
              <a:rPr lang="en-US" altLang="en-US" sz="1800" b="1" dirty="0">
                <a:latin typeface="Times New Roman" panose="02020603050405020304" pitchFamily="18" charset="0"/>
                <a:cs typeface="Times New Roman" panose="02020603050405020304" pitchFamily="18" charset="0"/>
              </a:rPr>
              <a:t>High Concentration in Few States:</a:t>
            </a:r>
            <a:endParaRPr lang="en-US" alt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ClrTx/>
              <a:buSzTx/>
              <a:buFontTx/>
              <a:buChar char="•"/>
            </a:pPr>
            <a:r>
              <a:rPr lang="en-US" altLang="en-US" dirty="0">
                <a:latin typeface="Times New Roman" panose="02020603050405020304" pitchFamily="18" charset="0"/>
                <a:cs typeface="Times New Roman" panose="02020603050405020304" pitchFamily="18" charset="0"/>
              </a:rPr>
              <a:t>Bihar and Uttar Pradesh lead with over 15 million JobCards each, followed by West Bengal, Maharashtra, and Rajasthan with over 10 million </a:t>
            </a:r>
            <a:r>
              <a:rPr lang="en-US" altLang="en-US" dirty="0" smtClean="0">
                <a:latin typeface="Times New Roman" panose="02020603050405020304" pitchFamily="18" charset="0"/>
                <a:cs typeface="Times New Roman" panose="02020603050405020304" pitchFamily="18" charset="0"/>
              </a:rPr>
              <a:t>each.</a:t>
            </a:r>
          </a:p>
          <a:p>
            <a:pPr marL="0" lvl="0" indent="0" eaLnBrk="0" fontAlgn="base" hangingPunct="0">
              <a:lnSpc>
                <a:spcPct val="100000"/>
              </a:lnSpc>
              <a:spcBef>
                <a:spcPct val="0"/>
              </a:spcBef>
              <a:spcAft>
                <a:spcPct val="0"/>
              </a:spcAft>
              <a:buClrTx/>
              <a:buSzTx/>
              <a:buNone/>
            </a:pPr>
            <a:r>
              <a:rPr lang="en-US" altLang="en-US" sz="1800" b="1" dirty="0" smtClean="0">
                <a:latin typeface="Times New Roman" panose="02020603050405020304" pitchFamily="18" charset="0"/>
                <a:cs typeface="Times New Roman" panose="02020603050405020304" pitchFamily="18" charset="0"/>
              </a:rPr>
              <a:t>2.Mid-Range Performance:</a:t>
            </a:r>
            <a:endParaRPr lang="en-US" altLang="en-US" sz="1800" dirty="0" smtClean="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ClrTx/>
              <a:buSzTx/>
              <a:buFontTx/>
              <a:buChar char="•"/>
            </a:pPr>
            <a:r>
              <a:rPr lang="en-US" altLang="en-US" dirty="0" smtClean="0">
                <a:latin typeface="Times New Roman" panose="02020603050405020304" pitchFamily="18" charset="0"/>
                <a:cs typeface="Times New Roman" panose="02020603050405020304" pitchFamily="18" charset="0"/>
              </a:rPr>
              <a:t>States </a:t>
            </a:r>
            <a:r>
              <a:rPr lang="en-US" altLang="en-US" dirty="0">
                <a:latin typeface="Times New Roman" panose="02020603050405020304" pitchFamily="18" charset="0"/>
                <a:cs typeface="Times New Roman" panose="02020603050405020304" pitchFamily="18" charset="0"/>
              </a:rPr>
              <a:t>like Tamil Nadu, Madhya Pradesh, Andhra Pradesh, and Jharkhand issued between 3 to 10 million JobCards, showing moderate performance.</a:t>
            </a:r>
          </a:p>
          <a:p>
            <a:pPr marL="0" lvl="0" indent="0" eaLnBrk="0" fontAlgn="base" hangingPunct="0">
              <a:lnSpc>
                <a:spcPct val="100000"/>
              </a:lnSpc>
              <a:spcBef>
                <a:spcPct val="0"/>
              </a:spcBef>
              <a:spcAft>
                <a:spcPct val="0"/>
              </a:spcAft>
              <a:buClrTx/>
              <a:buSzTx/>
              <a:buNone/>
            </a:pPr>
            <a:r>
              <a:rPr lang="en-US" altLang="en-US" sz="1800" b="1" dirty="0" smtClean="0">
                <a:latin typeface="Times New Roman" panose="02020603050405020304" pitchFamily="18" charset="0"/>
                <a:cs typeface="Times New Roman" panose="02020603050405020304" pitchFamily="18" charset="0"/>
              </a:rPr>
              <a:t>3.Low </a:t>
            </a:r>
            <a:r>
              <a:rPr lang="en-US" altLang="en-US" sz="1800" b="1" dirty="0">
                <a:latin typeface="Times New Roman" panose="02020603050405020304" pitchFamily="18" charset="0"/>
                <a:cs typeface="Times New Roman" panose="02020603050405020304" pitchFamily="18" charset="0"/>
              </a:rPr>
              <a:t>Participation in Smaller States:</a:t>
            </a:r>
            <a:endParaRPr lang="en-US" alt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ClrTx/>
              <a:buSzTx/>
              <a:buFontTx/>
              <a:buChar char="•"/>
            </a:pPr>
            <a:r>
              <a:rPr lang="en-US" altLang="en-US" dirty="0">
                <a:latin typeface="Times New Roman" panose="02020603050405020304" pitchFamily="18" charset="0"/>
                <a:cs typeface="Times New Roman" panose="02020603050405020304" pitchFamily="18" charset="0"/>
              </a:rPr>
              <a:t>Smaller states and northeastern regions issued the fewest JobCards, indicating potential awareness or administrative challenges.</a:t>
            </a:r>
          </a:p>
          <a:p>
            <a:pPr marL="0" lvl="0" indent="0" eaLnBrk="0" fontAlgn="base" hangingPunct="0">
              <a:lnSpc>
                <a:spcPct val="100000"/>
              </a:lnSpc>
              <a:spcBef>
                <a:spcPct val="0"/>
              </a:spcBef>
              <a:spcAft>
                <a:spcPct val="0"/>
              </a:spcAft>
              <a:buClrTx/>
              <a:buSzTx/>
              <a:buNone/>
            </a:pPr>
            <a:r>
              <a:rPr lang="en-US" altLang="en-US" sz="1800" b="1" dirty="0" smtClean="0">
                <a:latin typeface="Times New Roman" panose="02020603050405020304" pitchFamily="18" charset="0"/>
                <a:cs typeface="Times New Roman" panose="02020603050405020304" pitchFamily="18" charset="0"/>
              </a:rPr>
              <a:t>4.Need </a:t>
            </a:r>
            <a:r>
              <a:rPr lang="en-US" altLang="en-US" sz="1800" b="1" dirty="0">
                <a:latin typeface="Times New Roman" panose="02020603050405020304" pitchFamily="18" charset="0"/>
                <a:cs typeface="Times New Roman" panose="02020603050405020304" pitchFamily="18" charset="0"/>
              </a:rPr>
              <a:t>for Targeted Interventions:</a:t>
            </a:r>
            <a:endParaRPr lang="en-US" alt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ClrTx/>
              <a:buSzTx/>
              <a:buFontTx/>
              <a:buChar char="•"/>
            </a:pPr>
            <a:r>
              <a:rPr lang="en-US" altLang="en-US" dirty="0">
                <a:latin typeface="Times New Roman" panose="02020603050405020304" pitchFamily="18" charset="0"/>
                <a:cs typeface="Times New Roman" panose="02020603050405020304" pitchFamily="18" charset="0"/>
              </a:rPr>
              <a:t>Low issuance in certain regions suggests a need for targeted efforts to boost participation and program effectiveness.</a:t>
            </a:r>
          </a:p>
          <a:p>
            <a:pPr marL="0" lvl="0" indent="0" eaLnBrk="0" fontAlgn="base" hangingPunct="0">
              <a:lnSpc>
                <a:spcPct val="100000"/>
              </a:lnSpc>
              <a:spcBef>
                <a:spcPct val="0"/>
              </a:spcBef>
              <a:spcAft>
                <a:spcPct val="0"/>
              </a:spcAft>
              <a:buClrTx/>
              <a:buSzTx/>
              <a:buNone/>
            </a:pPr>
            <a:r>
              <a:rPr lang="en-US" altLang="en-US" sz="1800" b="1" dirty="0" smtClean="0">
                <a:latin typeface="Times New Roman" panose="02020603050405020304" pitchFamily="18" charset="0"/>
                <a:cs typeface="Times New Roman" panose="02020603050405020304" pitchFamily="18" charset="0"/>
              </a:rPr>
              <a:t>5.Resource </a:t>
            </a:r>
            <a:r>
              <a:rPr lang="en-US" altLang="en-US" sz="1800" b="1" dirty="0">
                <a:latin typeface="Times New Roman" panose="02020603050405020304" pitchFamily="18" charset="0"/>
                <a:cs typeface="Times New Roman" panose="02020603050405020304" pitchFamily="18" charset="0"/>
              </a:rPr>
              <a:t>Allocation:</a:t>
            </a:r>
            <a:endParaRPr lang="en-US" alt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ClrTx/>
              <a:buSzTx/>
              <a:buFontTx/>
              <a:buChar char="•"/>
            </a:pPr>
            <a:r>
              <a:rPr lang="en-US" altLang="en-US" dirty="0">
                <a:latin typeface="Times New Roman" panose="02020603050405020304" pitchFamily="18" charset="0"/>
                <a:cs typeface="Times New Roman" panose="02020603050405020304" pitchFamily="18" charset="0"/>
              </a:rPr>
              <a:t>High-issuance states require more resources for effective program management.</a:t>
            </a:r>
          </a:p>
          <a:p>
            <a:pPr marL="0" lvl="0" indent="0" eaLnBrk="0" fontAlgn="base"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75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5" name="Content Placeholder 4"/>
          <p:cNvSpPr>
            <a:spLocks noGrp="1"/>
          </p:cNvSpPr>
          <p:nvPr>
            <p:ph idx="1"/>
          </p:nvPr>
        </p:nvSpPr>
        <p:spPr>
          <a:xfrm>
            <a:off x="1451579" y="1853754"/>
            <a:ext cx="9603275" cy="4140646"/>
          </a:xfrm>
        </p:spPr>
        <p:txBody>
          <a:bodyPr>
            <a:normAutofit/>
          </a:bodyPr>
          <a:lstStyle/>
          <a:p>
            <a:pPr marL="0" lvl="0" indent="0" eaLnBrk="0" fontAlgn="base"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Enhance </a:t>
            </a:r>
            <a:r>
              <a:rPr lang="en-US" sz="1800" b="1" dirty="0">
                <a:latin typeface="Times New Roman" panose="02020603050405020304" pitchFamily="18" charset="0"/>
                <a:cs typeface="Times New Roman" panose="02020603050405020304" pitchFamily="18" charset="0"/>
              </a:rPr>
              <a:t>Monitoring and Evaluation</a:t>
            </a:r>
            <a:r>
              <a:rPr lang="en-US" sz="1800" dirty="0">
                <a:latin typeface="Times New Roman" panose="02020603050405020304" pitchFamily="18" charset="0"/>
                <a:cs typeface="Times New Roman" panose="02020603050405020304" pitchFamily="18" charset="0"/>
              </a:rPr>
              <a:t>: Implement stricter monitoring to ensure timely and effective use of funds.</a:t>
            </a:r>
          </a:p>
          <a:p>
            <a:r>
              <a:rPr lang="en-US" sz="1800" b="1" dirty="0">
                <a:latin typeface="Times New Roman" panose="02020603050405020304" pitchFamily="18" charset="0"/>
                <a:cs typeface="Times New Roman" panose="02020603050405020304" pitchFamily="18" charset="0"/>
              </a:rPr>
              <a:t>Focus on Underperforming Regions</a:t>
            </a:r>
            <a:r>
              <a:rPr lang="en-US" sz="1800" dirty="0">
                <a:latin typeface="Times New Roman" panose="02020603050405020304" pitchFamily="18" charset="0"/>
                <a:cs typeface="Times New Roman" panose="02020603050405020304" pitchFamily="18" charset="0"/>
              </a:rPr>
              <a:t>: Allocate additional resources and support to regions that are lagging.</a:t>
            </a:r>
          </a:p>
          <a:p>
            <a:r>
              <a:rPr lang="en-US" sz="1800" b="1" dirty="0">
                <a:latin typeface="Times New Roman" panose="02020603050405020304" pitchFamily="18" charset="0"/>
                <a:cs typeface="Times New Roman" panose="02020603050405020304" pitchFamily="18" charset="0"/>
              </a:rPr>
              <a:t>Increase Skill Development Programs</a:t>
            </a:r>
            <a:r>
              <a:rPr lang="en-US" sz="1800" dirty="0">
                <a:latin typeface="Times New Roman" panose="02020603050405020304" pitchFamily="18" charset="0"/>
                <a:cs typeface="Times New Roman" panose="02020603050405020304" pitchFamily="18" charset="0"/>
              </a:rPr>
              <a:t>: Introduce more training programs to improve the skill levels of workers.</a:t>
            </a:r>
          </a:p>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252985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data on JobCards issued by states under the NREGA program shows that a few states like Bihar and Uttar Pradesh have issued the most JobCards, while many smaller and northeastern states have issued very few. This means that not all areas are benefiting equally from the program.</a:t>
            </a:r>
          </a:p>
          <a:p>
            <a:r>
              <a:rPr lang="en-US" dirty="0">
                <a:latin typeface="Times New Roman" panose="02020603050405020304" pitchFamily="18" charset="0"/>
                <a:cs typeface="Times New Roman" panose="02020603050405020304" pitchFamily="18" charset="0"/>
              </a:rPr>
              <a:t>To make the program more effective, there should be special efforts to increase participation in states with low </a:t>
            </a:r>
            <a:r>
              <a:rPr lang="en-US" dirty="0" err="1">
                <a:latin typeface="Times New Roman" panose="02020603050405020304" pitchFamily="18" charset="0"/>
                <a:cs typeface="Times New Roman" panose="02020603050405020304" pitchFamily="18" charset="0"/>
              </a:rPr>
              <a:t>JobCard</a:t>
            </a:r>
            <a:r>
              <a:rPr lang="en-US" dirty="0">
                <a:latin typeface="Times New Roman" panose="02020603050405020304" pitchFamily="18" charset="0"/>
                <a:cs typeface="Times New Roman" panose="02020603050405020304" pitchFamily="18" charset="0"/>
              </a:rPr>
              <a:t> numbers. States with many JobCards need more resources to manage the program well.</a:t>
            </a:r>
          </a:p>
          <a:p>
            <a:r>
              <a:rPr lang="en-US" dirty="0">
                <a:latin typeface="Times New Roman" panose="02020603050405020304" pitchFamily="18" charset="0"/>
                <a:cs typeface="Times New Roman" panose="02020603050405020304" pitchFamily="18" charset="0"/>
              </a:rPr>
              <a:t>Understanding these differences can help make the NREGA program better, so it can provide more jobs and improve the lives of people in rural areas across all states.</a:t>
            </a:r>
          </a:p>
        </p:txBody>
      </p:sp>
    </p:spTree>
    <p:extLst>
      <p:ext uri="{BB962C8B-B14F-4D97-AF65-F5344CB8AC3E}">
        <p14:creationId xmlns:p14="http://schemas.microsoft.com/office/powerpoint/2010/main" val="397178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Box 2"/>
          <p:cNvSpPr txBox="1"/>
          <p:nvPr/>
        </p:nvSpPr>
        <p:spPr>
          <a:xfrm>
            <a:off x="1451579" y="2181497"/>
            <a:ext cx="10291930" cy="1754326"/>
          </a:xfrm>
          <a:prstGeom prst="rect">
            <a:avLst/>
          </a:prstGeom>
          <a:noFill/>
        </p:spPr>
        <p:txBody>
          <a:bodyPr wrap="square" rtlCol="0">
            <a:spAutoFit/>
          </a:bodyPr>
          <a:lstStyle/>
          <a:p>
            <a:pPr marL="342900" indent="-342900">
              <a:buFont typeface="+mj-lt"/>
              <a:buAutoNum type="arabicPeriod"/>
            </a:pPr>
            <a:r>
              <a:rPr lang="en-US" dirty="0" smtClean="0"/>
              <a:t>What is NREGA?</a:t>
            </a:r>
          </a:p>
          <a:p>
            <a:pPr marL="342900" indent="-342900">
              <a:buFont typeface="+mj-lt"/>
              <a:buAutoNum type="arabicPeriod"/>
            </a:pPr>
            <a:r>
              <a:rPr lang="en-US" dirty="0" smtClean="0"/>
              <a:t>Understanding Dataset</a:t>
            </a:r>
          </a:p>
          <a:p>
            <a:pPr marL="342900" indent="-342900">
              <a:buFont typeface="+mj-lt"/>
              <a:buAutoNum type="arabicPeriod"/>
            </a:pPr>
            <a:r>
              <a:rPr lang="en-US" dirty="0" smtClean="0"/>
              <a:t>Detailed Analysis</a:t>
            </a:r>
          </a:p>
          <a:p>
            <a:pPr marL="342900" indent="-342900">
              <a:buFont typeface="+mj-lt"/>
              <a:buAutoNum type="arabicPeriod"/>
            </a:pPr>
            <a:r>
              <a:rPr lang="en-US" dirty="0" smtClean="0"/>
              <a:t>Insights </a:t>
            </a:r>
            <a:r>
              <a:rPr lang="en-US" dirty="0"/>
              <a:t>and </a:t>
            </a:r>
            <a:r>
              <a:rPr lang="en-US" dirty="0" smtClean="0"/>
              <a:t>Recommendations</a:t>
            </a:r>
          </a:p>
          <a:p>
            <a:pPr marL="342900" indent="-342900">
              <a:buFont typeface="+mj-lt"/>
              <a:buAutoNum type="arabicPeriod"/>
            </a:pPr>
            <a:r>
              <a:rPr lang="en-US" dirty="0" smtClean="0"/>
              <a:t>Dashboard</a:t>
            </a:r>
          </a:p>
          <a:p>
            <a:pPr marL="342900" indent="-342900">
              <a:buFont typeface="+mj-lt"/>
              <a:buAutoNum type="arabicPeriod"/>
            </a:pPr>
            <a:r>
              <a:rPr lang="en-US" dirty="0"/>
              <a:t>Conclusion</a:t>
            </a:r>
          </a:p>
        </p:txBody>
      </p:sp>
    </p:spTree>
    <p:extLst>
      <p:ext uri="{BB962C8B-B14F-4D97-AF65-F5344CB8AC3E}">
        <p14:creationId xmlns:p14="http://schemas.microsoft.com/office/powerpoint/2010/main" val="196558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0100" y="2171700"/>
            <a:ext cx="6083300" cy="830997"/>
          </a:xfrm>
          <a:prstGeom prst="rect">
            <a:avLst/>
          </a:prstGeom>
          <a:noFill/>
        </p:spPr>
        <p:txBody>
          <a:bodyPr wrap="square" rtlCol="0">
            <a:spAutoFit/>
          </a:bodyPr>
          <a:lstStyle/>
          <a:p>
            <a:r>
              <a:rPr lang="en-US" sz="4800" dirty="0" smtClean="0"/>
              <a:t>What  is NREGA?</a:t>
            </a:r>
            <a:endParaRPr lang="en-US" sz="4800" dirty="0"/>
          </a:p>
        </p:txBody>
      </p:sp>
    </p:spTree>
    <p:extLst>
      <p:ext uri="{BB962C8B-B14F-4D97-AF65-F5344CB8AC3E}">
        <p14:creationId xmlns:p14="http://schemas.microsoft.com/office/powerpoint/2010/main" val="196048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br>
              <a:rPr lang="en-US" dirty="0" smtClean="0"/>
            </a:br>
            <a:endParaRPr lang="en-US" dirty="0"/>
          </a:p>
        </p:txBody>
      </p:sp>
      <p:sp>
        <p:nvSpPr>
          <p:cNvPr id="3" name="Content Placeholder 2"/>
          <p:cNvSpPr>
            <a:spLocks noGrp="1"/>
          </p:cNvSpPr>
          <p:nvPr>
            <p:ph idx="1"/>
          </p:nvPr>
        </p:nvSpPr>
        <p:spPr/>
        <p:txBody>
          <a:bodyPr/>
          <a:lstStyle/>
          <a:p>
            <a:r>
              <a:rPr lang="en-US" b="1" dirty="0"/>
              <a:t>Introduction to NREGA:</a:t>
            </a:r>
            <a:r>
              <a:rPr lang="en-US" dirty="0"/>
              <a:t> The Mahatma Gandhi National Rural Employment Guarantee Act (NREGA) aims to enhance livelihood security in rural areas by providing at least 100 days of wage employment in a financial year to every household whose adult members volunteer to do unskilled manual work.</a:t>
            </a:r>
          </a:p>
          <a:p>
            <a:r>
              <a:rPr lang="en-US" b="1" dirty="0"/>
              <a:t>Purpose of the Dashboard:</a:t>
            </a:r>
            <a:r>
              <a:rPr lang="en-US" dirty="0"/>
              <a:t> This dashboard provides a comprehensive view of the NREGA program's performance, including employment trends, financial allocations, and regional analysis, helping stakeholders make informed decisions.</a:t>
            </a:r>
          </a:p>
        </p:txBody>
      </p:sp>
    </p:spTree>
    <p:extLst>
      <p:ext uri="{BB962C8B-B14F-4D97-AF65-F5344CB8AC3E}">
        <p14:creationId xmlns:p14="http://schemas.microsoft.com/office/powerpoint/2010/main" val="320466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40000" y="2095500"/>
            <a:ext cx="6756400" cy="830997"/>
          </a:xfrm>
          <a:prstGeom prst="rect">
            <a:avLst/>
          </a:prstGeom>
          <a:noFill/>
        </p:spPr>
        <p:txBody>
          <a:bodyPr wrap="square" rtlCol="0">
            <a:spAutoFit/>
          </a:bodyPr>
          <a:lstStyle/>
          <a:p>
            <a:r>
              <a:rPr lang="en-US" sz="4800" dirty="0"/>
              <a:t>Understanding </a:t>
            </a:r>
            <a:r>
              <a:rPr lang="en-US" sz="4800" dirty="0" smtClean="0"/>
              <a:t>Dataset</a:t>
            </a:r>
            <a:endParaRPr lang="en-US" sz="4800" dirty="0"/>
          </a:p>
        </p:txBody>
      </p:sp>
    </p:spTree>
    <p:extLst>
      <p:ext uri="{BB962C8B-B14F-4D97-AF65-F5344CB8AC3E}">
        <p14:creationId xmlns:p14="http://schemas.microsoft.com/office/powerpoint/2010/main" val="289735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6" y="248193"/>
            <a:ext cx="12074434" cy="5632311"/>
          </a:xfrm>
          <a:prstGeom prst="rect">
            <a:avLst/>
          </a:prstGeom>
          <a:noFill/>
        </p:spPr>
        <p:txBody>
          <a:bodyPr wrap="square" rtlCol="0">
            <a:spAutoFit/>
          </a:bodyPr>
          <a:lstStyle/>
          <a:p>
            <a:pPr marL="342900" indent="-342900">
              <a:buFont typeface="+mj-lt"/>
              <a:buAutoNum type="arabicPeriod"/>
            </a:pPr>
            <a:r>
              <a:rPr lang="en-US" sz="1500" b="1" dirty="0" err="1" smtClean="0">
                <a:latin typeface="Times New Roman" panose="02020603050405020304" pitchFamily="18" charset="0"/>
                <a:cs typeface="Times New Roman" panose="02020603050405020304" pitchFamily="18" charset="0"/>
              </a:rPr>
              <a:t>state_name</a:t>
            </a:r>
            <a:r>
              <a:rPr lang="en-US" sz="1500" dirty="0">
                <a:latin typeface="Times New Roman" panose="02020603050405020304" pitchFamily="18" charset="0"/>
                <a:cs typeface="Times New Roman" panose="02020603050405020304" pitchFamily="18" charset="0"/>
              </a:rPr>
              <a:t>: Name of the Indian state.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err="1" smtClean="0">
                <a:latin typeface="Times New Roman" panose="02020603050405020304" pitchFamily="18" charset="0"/>
                <a:cs typeface="Times New Roman" panose="02020603050405020304" pitchFamily="18" charset="0"/>
              </a:rPr>
              <a:t>district_name</a:t>
            </a:r>
            <a:r>
              <a:rPr lang="en-US" sz="1500" dirty="0">
                <a:latin typeface="Times New Roman" panose="02020603050405020304" pitchFamily="18" charset="0"/>
                <a:cs typeface="Times New Roman" panose="02020603050405020304" pitchFamily="18" charset="0"/>
              </a:rPr>
              <a:t>: Name of the district within the state.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Total </a:t>
            </a:r>
            <a:r>
              <a:rPr lang="en-US" sz="1500" b="1" dirty="0">
                <a:latin typeface="Times New Roman" panose="02020603050405020304" pitchFamily="18" charset="0"/>
                <a:cs typeface="Times New Roman" panose="02020603050405020304" pitchFamily="18" charset="0"/>
              </a:rPr>
              <a:t>No. of JobCards issued</a:t>
            </a:r>
            <a:r>
              <a:rPr lang="en-US" sz="1500" dirty="0">
                <a:latin typeface="Times New Roman" panose="02020603050405020304" pitchFamily="18" charset="0"/>
                <a:cs typeface="Times New Roman" panose="02020603050405020304" pitchFamily="18" charset="0"/>
              </a:rPr>
              <a:t>: The total number of job cards issued to rural households.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Total </a:t>
            </a:r>
            <a:r>
              <a:rPr lang="en-US" sz="1500" b="1" dirty="0">
                <a:latin typeface="Times New Roman" panose="02020603050405020304" pitchFamily="18" charset="0"/>
                <a:cs typeface="Times New Roman" panose="02020603050405020304" pitchFamily="18" charset="0"/>
              </a:rPr>
              <a:t>No. of Workers</a:t>
            </a:r>
            <a:r>
              <a:rPr lang="en-US" sz="1500" dirty="0">
                <a:latin typeface="Times New Roman" panose="02020603050405020304" pitchFamily="18" charset="0"/>
                <a:cs typeface="Times New Roman" panose="02020603050405020304" pitchFamily="18" charset="0"/>
              </a:rPr>
              <a:t>: The total number of workers registered under NREGA.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Total </a:t>
            </a:r>
            <a:r>
              <a:rPr lang="en-US" sz="1500" b="1" dirty="0">
                <a:latin typeface="Times New Roman" panose="02020603050405020304" pitchFamily="18" charset="0"/>
                <a:cs typeface="Times New Roman" panose="02020603050405020304" pitchFamily="18" charset="0"/>
              </a:rPr>
              <a:t>No. of Active Job Cards</a:t>
            </a:r>
            <a:r>
              <a:rPr lang="en-US" sz="1500" dirty="0">
                <a:latin typeface="Times New Roman" panose="02020603050405020304" pitchFamily="18" charset="0"/>
                <a:cs typeface="Times New Roman" panose="02020603050405020304" pitchFamily="18" charset="0"/>
              </a:rPr>
              <a:t>: The number of active job cards at a given point in time.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Total </a:t>
            </a:r>
            <a:r>
              <a:rPr lang="en-US" sz="1500" b="1" dirty="0">
                <a:latin typeface="Times New Roman" panose="02020603050405020304" pitchFamily="18" charset="0"/>
                <a:cs typeface="Times New Roman" panose="02020603050405020304" pitchFamily="18" charset="0"/>
              </a:rPr>
              <a:t>No. of Active Workers</a:t>
            </a:r>
            <a:r>
              <a:rPr lang="en-US" sz="1500" dirty="0">
                <a:latin typeface="Times New Roman" panose="02020603050405020304" pitchFamily="18" charset="0"/>
                <a:cs typeface="Times New Roman" panose="02020603050405020304" pitchFamily="18" charset="0"/>
              </a:rPr>
              <a:t>: The number of workers currently engaged in NREGA works.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SC </a:t>
            </a:r>
            <a:r>
              <a:rPr lang="en-US" sz="1500" b="1" dirty="0">
                <a:latin typeface="Times New Roman" panose="02020603050405020304" pitchFamily="18" charset="0"/>
                <a:cs typeface="Times New Roman" panose="02020603050405020304" pitchFamily="18" charset="0"/>
              </a:rPr>
              <a:t>workers against active workers</a:t>
            </a:r>
            <a:r>
              <a:rPr lang="en-US" sz="1500" dirty="0">
                <a:latin typeface="Times New Roman" panose="02020603050405020304" pitchFamily="18" charset="0"/>
                <a:cs typeface="Times New Roman" panose="02020603050405020304" pitchFamily="18" charset="0"/>
              </a:rPr>
              <a:t>: The count of Scheduled Caste workers among active workers.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ST </a:t>
            </a:r>
            <a:r>
              <a:rPr lang="en-US" sz="1500" b="1" dirty="0">
                <a:latin typeface="Times New Roman" panose="02020603050405020304" pitchFamily="18" charset="0"/>
                <a:cs typeface="Times New Roman" panose="02020603050405020304" pitchFamily="18" charset="0"/>
              </a:rPr>
              <a:t>workers against active workers</a:t>
            </a:r>
            <a:r>
              <a:rPr lang="en-US" sz="1500" dirty="0">
                <a:latin typeface="Times New Roman" panose="02020603050405020304" pitchFamily="18" charset="0"/>
                <a:cs typeface="Times New Roman" panose="02020603050405020304" pitchFamily="18" charset="0"/>
              </a:rPr>
              <a:t>: The count of Scheduled Tribe workers among active workers.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Approved </a:t>
            </a:r>
            <a:r>
              <a:rPr lang="en-US" sz="1500" b="1" dirty="0" err="1">
                <a:latin typeface="Times New Roman" panose="02020603050405020304" pitchFamily="18" charset="0"/>
                <a:cs typeface="Times New Roman" panose="02020603050405020304" pitchFamily="18" charset="0"/>
              </a:rPr>
              <a:t>Labour</a:t>
            </a:r>
            <a:r>
              <a:rPr lang="en-US" sz="1500" b="1" dirty="0">
                <a:latin typeface="Times New Roman" panose="02020603050405020304" pitchFamily="18" charset="0"/>
                <a:cs typeface="Times New Roman" panose="02020603050405020304" pitchFamily="18" charset="0"/>
              </a:rPr>
              <a:t> Budget</a:t>
            </a:r>
            <a:r>
              <a:rPr lang="en-US" sz="1500" dirty="0">
                <a:latin typeface="Times New Roman" panose="02020603050405020304" pitchFamily="18" charset="0"/>
                <a:cs typeface="Times New Roman" panose="02020603050405020304" pitchFamily="18" charset="0"/>
              </a:rPr>
              <a:t>: The budget allocated for labor under NREGA</a:t>
            </a:r>
            <a:r>
              <a:rPr lang="en-US" sz="15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500" b="1" dirty="0" err="1">
                <a:latin typeface="Times New Roman" panose="02020603050405020304" pitchFamily="18" charset="0"/>
                <a:cs typeface="Times New Roman" panose="02020603050405020304" pitchFamily="18" charset="0"/>
              </a:rPr>
              <a:t>Persondays</a:t>
            </a:r>
            <a:r>
              <a:rPr lang="en-US" sz="1500" b="1" dirty="0">
                <a:latin typeface="Times New Roman" panose="02020603050405020304" pitchFamily="18" charset="0"/>
                <a:cs typeface="Times New Roman" panose="02020603050405020304" pitchFamily="18" charset="0"/>
              </a:rPr>
              <a:t> of Central Liability so far</a:t>
            </a:r>
            <a:r>
              <a:rPr lang="en-US" sz="1500" dirty="0">
                <a:latin typeface="Times New Roman" panose="02020603050405020304" pitchFamily="18" charset="0"/>
                <a:cs typeface="Times New Roman" panose="02020603050405020304" pitchFamily="18" charset="0"/>
              </a:rPr>
              <a:t>: The total </a:t>
            </a:r>
            <a:r>
              <a:rPr lang="en-US" sz="1500" dirty="0" err="1">
                <a:latin typeface="Times New Roman" panose="02020603050405020304" pitchFamily="18" charset="0"/>
                <a:cs typeface="Times New Roman" panose="02020603050405020304" pitchFamily="18" charset="0"/>
              </a:rPr>
              <a:t>persondays</a:t>
            </a:r>
            <a:r>
              <a:rPr lang="en-US" sz="1500" dirty="0">
                <a:latin typeface="Times New Roman" panose="02020603050405020304" pitchFamily="18" charset="0"/>
                <a:cs typeface="Times New Roman" panose="02020603050405020304" pitchFamily="18" charset="0"/>
              </a:rPr>
              <a:t> of employment provided, considering central liability. </a:t>
            </a: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SC </a:t>
            </a:r>
            <a:r>
              <a:rPr lang="en-US" sz="1500" b="1" dirty="0" err="1">
                <a:latin typeface="Times New Roman" panose="02020603050405020304" pitchFamily="18" charset="0"/>
                <a:cs typeface="Times New Roman" panose="02020603050405020304" pitchFamily="18" charset="0"/>
              </a:rPr>
              <a:t>persondays</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Persondays</a:t>
            </a:r>
            <a:r>
              <a:rPr lang="en-US" sz="1500" b="1" dirty="0">
                <a:latin typeface="Times New Roman" panose="02020603050405020304" pitchFamily="18" charset="0"/>
                <a:cs typeface="Times New Roman" panose="02020603050405020304" pitchFamily="18" charset="0"/>
              </a:rPr>
              <a:t> of employment </a:t>
            </a:r>
            <a:r>
              <a:rPr lang="en-US" sz="1500" dirty="0">
                <a:latin typeface="Times New Roman" panose="02020603050405020304" pitchFamily="18" charset="0"/>
                <a:cs typeface="Times New Roman" panose="02020603050405020304" pitchFamily="18" charset="0"/>
              </a:rPr>
              <a:t>provided to Scheduled Caste workers.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ST </a:t>
            </a:r>
            <a:r>
              <a:rPr lang="en-US" sz="1500" b="1" dirty="0" err="1">
                <a:latin typeface="Times New Roman" panose="02020603050405020304" pitchFamily="18" charset="0"/>
                <a:cs typeface="Times New Roman" panose="02020603050405020304" pitchFamily="18" charset="0"/>
              </a:rPr>
              <a:t>persondays</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Persondays</a:t>
            </a:r>
            <a:r>
              <a:rPr lang="en-US" sz="1500" dirty="0">
                <a:latin typeface="Times New Roman" panose="02020603050405020304" pitchFamily="18" charset="0"/>
                <a:cs typeface="Times New Roman" panose="02020603050405020304" pitchFamily="18" charset="0"/>
              </a:rPr>
              <a:t> of employment provided to Scheduled Tribe workers</a:t>
            </a:r>
            <a:r>
              <a:rPr lang="en-US" sz="15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Women </a:t>
            </a:r>
            <a:r>
              <a:rPr lang="en-US" sz="1500" b="1" dirty="0" err="1">
                <a:latin typeface="Times New Roman" panose="02020603050405020304" pitchFamily="18" charset="0"/>
                <a:cs typeface="Times New Roman" panose="02020603050405020304" pitchFamily="18" charset="0"/>
              </a:rPr>
              <a:t>Persondays</a:t>
            </a:r>
            <a:r>
              <a:rPr lang="en-US" sz="1500" b="1"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Persondays</a:t>
            </a:r>
            <a:r>
              <a:rPr lang="en-US" sz="1500" dirty="0">
                <a:latin typeface="Times New Roman" panose="02020603050405020304" pitchFamily="18" charset="0"/>
                <a:cs typeface="Times New Roman" panose="02020603050405020304" pitchFamily="18" charset="0"/>
              </a:rPr>
              <a:t> of employment provided to women.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Average </a:t>
            </a:r>
            <a:r>
              <a:rPr lang="en-US" sz="1500" b="1" dirty="0">
                <a:latin typeface="Times New Roman" panose="02020603050405020304" pitchFamily="18" charset="0"/>
                <a:cs typeface="Times New Roman" panose="02020603050405020304" pitchFamily="18" charset="0"/>
              </a:rPr>
              <a:t>days of employment provided per Household</a:t>
            </a:r>
            <a:r>
              <a:rPr lang="en-US" sz="1500" dirty="0">
                <a:latin typeface="Times New Roman" panose="02020603050405020304" pitchFamily="18" charset="0"/>
                <a:cs typeface="Times New Roman" panose="02020603050405020304" pitchFamily="18" charset="0"/>
              </a:rPr>
              <a:t>: The average number of days of employment provided per rural household.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Average </a:t>
            </a:r>
            <a:r>
              <a:rPr lang="en-US" sz="1500" b="1" dirty="0">
                <a:latin typeface="Times New Roman" panose="02020603050405020304" pitchFamily="18" charset="0"/>
                <a:cs typeface="Times New Roman" panose="02020603050405020304" pitchFamily="18" charset="0"/>
              </a:rPr>
              <a:t>Wage rate per day per person(</a:t>
            </a:r>
            <a:r>
              <a:rPr lang="en-US" sz="1500" b="1" dirty="0" err="1">
                <a:latin typeface="Times New Roman" panose="02020603050405020304" pitchFamily="18" charset="0"/>
                <a:cs typeface="Times New Roman" panose="02020603050405020304" pitchFamily="18" charset="0"/>
              </a:rPr>
              <a:t>Rs</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average daily wage rate per NREGA worker in Indian Rupees. </a:t>
            </a:r>
            <a:endParaRPr lang="en-US" sz="15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Total </a:t>
            </a:r>
            <a:r>
              <a:rPr lang="en-US" sz="1500" b="1" dirty="0">
                <a:latin typeface="Times New Roman" panose="02020603050405020304" pitchFamily="18" charset="0"/>
                <a:cs typeface="Times New Roman" panose="02020603050405020304" pitchFamily="18" charset="0"/>
              </a:rPr>
              <a:t>No of HHs completed 100 Days of Wage Employment</a:t>
            </a:r>
            <a:r>
              <a:rPr lang="en-US" sz="1500" dirty="0">
                <a:latin typeface="Times New Roman" panose="02020603050405020304" pitchFamily="18" charset="0"/>
                <a:cs typeface="Times New Roman" panose="02020603050405020304" pitchFamily="18" charset="0"/>
              </a:rPr>
              <a:t>: The number of households completing 100 days of wage employment. </a:t>
            </a: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Total </a:t>
            </a:r>
            <a:r>
              <a:rPr lang="en-US" sz="1500" b="1" dirty="0">
                <a:latin typeface="Times New Roman" panose="02020603050405020304" pitchFamily="18" charset="0"/>
                <a:cs typeface="Times New Roman" panose="02020603050405020304" pitchFamily="18" charset="0"/>
              </a:rPr>
              <a:t>Households Worked</a:t>
            </a:r>
            <a:r>
              <a:rPr lang="en-US" sz="1500" dirty="0">
                <a:latin typeface="Times New Roman" panose="02020603050405020304" pitchFamily="18" charset="0"/>
                <a:cs typeface="Times New Roman" panose="02020603050405020304" pitchFamily="18" charset="0"/>
              </a:rPr>
              <a:t>: The total number of households involved in NREGA works. </a:t>
            </a: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Total </a:t>
            </a:r>
            <a:r>
              <a:rPr lang="en-US" sz="1500" b="1" dirty="0">
                <a:latin typeface="Times New Roman" panose="02020603050405020304" pitchFamily="18" charset="0"/>
                <a:cs typeface="Times New Roman" panose="02020603050405020304" pitchFamily="18" charset="0"/>
              </a:rPr>
              <a:t>Individuals Worked</a:t>
            </a:r>
            <a:r>
              <a:rPr lang="en-US" sz="1500" dirty="0">
                <a:latin typeface="Times New Roman" panose="02020603050405020304" pitchFamily="18" charset="0"/>
                <a:cs typeface="Times New Roman" panose="02020603050405020304" pitchFamily="18" charset="0"/>
              </a:rPr>
              <a:t>: The total number of individuals engaged in NREGA </a:t>
            </a:r>
            <a:r>
              <a:rPr lang="en-US" sz="1500" dirty="0" smtClean="0">
                <a:latin typeface="Times New Roman" panose="02020603050405020304" pitchFamily="18" charset="0"/>
                <a:cs typeface="Times New Roman" panose="02020603050405020304" pitchFamily="18" charset="0"/>
              </a:rPr>
              <a:t>works.</a:t>
            </a:r>
          </a:p>
          <a:p>
            <a:pPr marL="342900" indent="-342900">
              <a:buFont typeface="+mj-lt"/>
              <a:buAutoNum type="arabicPeriod"/>
            </a:pPr>
            <a:r>
              <a:rPr lang="en-US" sz="1500" b="1" dirty="0" smtClean="0">
                <a:latin typeface="Times New Roman" panose="02020603050405020304" pitchFamily="18" charset="0"/>
                <a:cs typeface="Times New Roman" panose="02020603050405020304" pitchFamily="18" charset="0"/>
              </a:rPr>
              <a:t>Differently </a:t>
            </a:r>
            <a:r>
              <a:rPr lang="en-US" sz="1500" b="1" dirty="0">
                <a:latin typeface="Times New Roman" panose="02020603050405020304" pitchFamily="18" charset="0"/>
                <a:cs typeface="Times New Roman" panose="02020603050405020304" pitchFamily="18" charset="0"/>
              </a:rPr>
              <a:t>abled persons worked</a:t>
            </a:r>
            <a:r>
              <a:rPr lang="en-US" sz="1500" dirty="0">
                <a:latin typeface="Times New Roman" panose="02020603050405020304" pitchFamily="18" charset="0"/>
                <a:cs typeface="Times New Roman" panose="02020603050405020304" pitchFamily="18" charset="0"/>
              </a:rPr>
              <a:t>: The count of differently abled persons who participated in NREGA </a:t>
            </a:r>
            <a:r>
              <a:rPr lang="en-US" sz="1500" dirty="0" smtClean="0">
                <a:latin typeface="Times New Roman" panose="02020603050405020304" pitchFamily="18" charset="0"/>
                <a:cs typeface="Times New Roman" panose="02020603050405020304" pitchFamily="18" charset="0"/>
              </a:rPr>
              <a:t>works.</a:t>
            </a:r>
          </a:p>
          <a:p>
            <a:pPr marL="342900" indent="-342900">
              <a:buAutoNum type="arabicPeriod" startAt="20"/>
            </a:pPr>
            <a:r>
              <a:rPr lang="en-US" sz="1500" b="1" dirty="0">
                <a:latin typeface="Times New Roman" panose="02020603050405020304" pitchFamily="18" charset="0"/>
                <a:cs typeface="Times New Roman" panose="02020603050405020304" pitchFamily="18" charset="0"/>
              </a:rPr>
              <a:t>Number of GPs with NIL </a:t>
            </a:r>
            <a:r>
              <a:rPr lang="en-US" sz="1500" b="1" dirty="0" err="1">
                <a:latin typeface="Times New Roman" panose="02020603050405020304" pitchFamily="18" charset="0"/>
                <a:cs typeface="Times New Roman" panose="02020603050405020304" pitchFamily="18" charset="0"/>
              </a:rPr>
              <a:t>exp</a:t>
            </a:r>
            <a:r>
              <a:rPr lang="en-US" sz="1500" dirty="0">
                <a:latin typeface="Times New Roman" panose="02020603050405020304" pitchFamily="18" charset="0"/>
                <a:cs typeface="Times New Roman" panose="02020603050405020304" pitchFamily="18" charset="0"/>
              </a:rPr>
              <a:t>: The number of Gram Panchayats with zero expenditure.</a:t>
            </a:r>
          </a:p>
          <a:p>
            <a:pPr marL="342900" indent="-342900">
              <a:buAutoNum type="arabicPeriod" startAt="20"/>
            </a:pPr>
            <a:r>
              <a:rPr lang="en-US" sz="1500" b="1" dirty="0">
                <a:latin typeface="Times New Roman" panose="02020603050405020304" pitchFamily="18" charset="0"/>
                <a:cs typeface="Times New Roman" panose="02020603050405020304" pitchFamily="18" charset="0"/>
              </a:rPr>
              <a:t> Total No. of Works </a:t>
            </a:r>
            <a:r>
              <a:rPr lang="en-US" sz="1500" b="1" dirty="0" err="1">
                <a:latin typeface="Times New Roman" panose="02020603050405020304" pitchFamily="18" charset="0"/>
                <a:cs typeface="Times New Roman" panose="02020603050405020304" pitchFamily="18" charset="0"/>
              </a:rPr>
              <a:t>Takenup</a:t>
            </a:r>
            <a:r>
              <a:rPr lang="en-US" sz="1500" b="1"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New+Spill</a:t>
            </a:r>
            <a:r>
              <a:rPr lang="en-US" sz="1500" b="1" dirty="0">
                <a:latin typeface="Times New Roman" panose="02020603050405020304" pitchFamily="18" charset="0"/>
                <a:cs typeface="Times New Roman" panose="02020603050405020304" pitchFamily="18" charset="0"/>
              </a:rPr>
              <a:t> Over): </a:t>
            </a:r>
            <a:r>
              <a:rPr lang="en-US" sz="1500" dirty="0">
                <a:latin typeface="Times New Roman" panose="02020603050405020304" pitchFamily="18" charset="0"/>
                <a:cs typeface="Times New Roman" panose="02020603050405020304" pitchFamily="18" charset="0"/>
              </a:rPr>
              <a:t>The total number of works initiated, including new projects and spill-over from previous periods.</a:t>
            </a:r>
          </a:p>
          <a:p>
            <a:pPr marL="342900" indent="-342900">
              <a:buAutoNum type="arabicPeriod" startAt="20"/>
            </a:pPr>
            <a:r>
              <a:rPr lang="en-US" sz="1500" b="1" dirty="0">
                <a:latin typeface="Times New Roman" panose="02020603050405020304" pitchFamily="18" charset="0"/>
                <a:cs typeface="Times New Roman" panose="02020603050405020304" pitchFamily="18" charset="0"/>
              </a:rPr>
              <a:t>Number of Ongoing Works</a:t>
            </a:r>
            <a:r>
              <a:rPr lang="en-US" sz="1500" dirty="0">
                <a:latin typeface="Times New Roman" panose="02020603050405020304" pitchFamily="18" charset="0"/>
                <a:cs typeface="Times New Roman" panose="02020603050405020304" pitchFamily="18" charset="0"/>
              </a:rPr>
              <a:t>: The count of works that are currently in progress. </a:t>
            </a:r>
          </a:p>
          <a:p>
            <a:pPr marL="342900" indent="-342900">
              <a:buAutoNum type="arabicPeriod" startAt="20"/>
            </a:pPr>
            <a:r>
              <a:rPr lang="en-US" sz="1500" b="1" dirty="0">
                <a:latin typeface="Times New Roman" panose="02020603050405020304" pitchFamily="18" charset="0"/>
                <a:cs typeface="Times New Roman" panose="02020603050405020304" pitchFamily="18" charset="0"/>
              </a:rPr>
              <a:t>Number of Completed Works</a:t>
            </a:r>
            <a:r>
              <a:rPr lang="en-US" sz="1500" dirty="0">
                <a:latin typeface="Times New Roman" panose="02020603050405020304" pitchFamily="18" charset="0"/>
                <a:cs typeface="Times New Roman" panose="02020603050405020304" pitchFamily="18" charset="0"/>
              </a:rPr>
              <a:t>: The count of works that have been successfully completed. </a:t>
            </a:r>
            <a:endParaRPr lang="en-US" sz="1500" dirty="0" smtClean="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68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 y="339997"/>
            <a:ext cx="12100560" cy="1938992"/>
          </a:xfrm>
          <a:prstGeom prst="rect">
            <a:avLst/>
          </a:prstGeom>
          <a:noFill/>
        </p:spPr>
        <p:txBody>
          <a:bodyPr wrap="square" rtlCol="0">
            <a:spAutoFit/>
          </a:bodyPr>
          <a:lstStyle/>
          <a:p>
            <a:pPr marL="342900" indent="-342900">
              <a:buAutoNum type="arabicPeriod" startAt="20"/>
            </a:pPr>
            <a:r>
              <a:rPr lang="en-US" sz="1500" b="1" dirty="0" smtClean="0">
                <a:latin typeface="Times New Roman" panose="02020603050405020304" pitchFamily="18" charset="0"/>
                <a:cs typeface="Times New Roman" panose="02020603050405020304" pitchFamily="18" charset="0"/>
              </a:rPr>
              <a:t>% of NRM Expenditure(Public + Individual): </a:t>
            </a:r>
            <a:r>
              <a:rPr lang="en-US" sz="1500" dirty="0" smtClean="0">
                <a:latin typeface="Times New Roman" panose="02020603050405020304" pitchFamily="18" charset="0"/>
                <a:cs typeface="Times New Roman" panose="02020603050405020304" pitchFamily="18" charset="0"/>
              </a:rPr>
              <a:t>The percentage of expenditure on Natural Resource Management (NRM) projects, including both public and individual contributions. </a:t>
            </a:r>
          </a:p>
          <a:p>
            <a:pPr marL="342900" indent="-342900">
              <a:buAutoNum type="arabicPeriod" startAt="20"/>
            </a:pPr>
            <a:r>
              <a:rPr lang="en-US" sz="1500" b="1" dirty="0" smtClean="0">
                <a:latin typeface="Times New Roman" panose="02020603050405020304" pitchFamily="18" charset="0"/>
                <a:cs typeface="Times New Roman" panose="02020603050405020304" pitchFamily="18" charset="0"/>
              </a:rPr>
              <a:t>% of Category B Works</a:t>
            </a:r>
            <a:r>
              <a:rPr lang="en-US" sz="1500" dirty="0" smtClean="0">
                <a:latin typeface="Times New Roman" panose="02020603050405020304" pitchFamily="18" charset="0"/>
                <a:cs typeface="Times New Roman" panose="02020603050405020304" pitchFamily="18" charset="0"/>
              </a:rPr>
              <a:t>: The percentage of expenditure on Category B works. </a:t>
            </a:r>
          </a:p>
          <a:p>
            <a:pPr marL="342900" indent="-342900">
              <a:buAutoNum type="arabicPeriod" startAt="20"/>
            </a:pPr>
            <a:r>
              <a:rPr lang="en-US" sz="1500" b="1" dirty="0" smtClean="0">
                <a:latin typeface="Times New Roman" panose="02020603050405020304" pitchFamily="18" charset="0"/>
                <a:cs typeface="Times New Roman" panose="02020603050405020304" pitchFamily="18" charset="0"/>
              </a:rPr>
              <a:t>% of Expenditure on Agriculture &amp; Agriculture Allied Works</a:t>
            </a:r>
            <a:r>
              <a:rPr lang="en-US" sz="1500" dirty="0" smtClean="0">
                <a:latin typeface="Times New Roman" panose="02020603050405020304" pitchFamily="18" charset="0"/>
                <a:cs typeface="Times New Roman" panose="02020603050405020304" pitchFamily="18" charset="0"/>
              </a:rPr>
              <a:t>: The percentage of expenditure on agriculture and allied activities. </a:t>
            </a:r>
          </a:p>
          <a:p>
            <a:pPr marL="342900" indent="-342900">
              <a:buAutoNum type="arabicPeriod" startAt="20"/>
            </a:pPr>
            <a:r>
              <a:rPr lang="en-US" sz="1500" b="1" dirty="0" smtClean="0">
                <a:latin typeface="Times New Roman" panose="02020603050405020304" pitchFamily="18" charset="0"/>
                <a:cs typeface="Times New Roman" panose="02020603050405020304" pitchFamily="18" charset="0"/>
              </a:rPr>
              <a:t>Total </a:t>
            </a:r>
            <a:r>
              <a:rPr lang="en-US" sz="1500" b="1" dirty="0" err="1" smtClean="0">
                <a:latin typeface="Times New Roman" panose="02020603050405020304" pitchFamily="18" charset="0"/>
                <a:cs typeface="Times New Roman" panose="02020603050405020304" pitchFamily="18" charset="0"/>
              </a:rPr>
              <a:t>Exp</a:t>
            </a:r>
            <a:r>
              <a:rPr lang="en-US" sz="1500" b="1" dirty="0" smtClean="0">
                <a:latin typeface="Times New Roman" panose="02020603050405020304" pitchFamily="18" charset="0"/>
                <a:cs typeface="Times New Roman" panose="02020603050405020304" pitchFamily="18" charset="0"/>
              </a:rPr>
              <a:t>(</a:t>
            </a:r>
            <a:r>
              <a:rPr lang="en-US" sz="1500" b="1" dirty="0" err="1" smtClean="0">
                <a:latin typeface="Times New Roman" panose="02020603050405020304" pitchFamily="18" charset="0"/>
                <a:cs typeface="Times New Roman" panose="02020603050405020304" pitchFamily="18" charset="0"/>
              </a:rPr>
              <a:t>Rs</a:t>
            </a:r>
            <a:r>
              <a:rPr lang="en-US" sz="1500" b="1" dirty="0" smtClean="0">
                <a:latin typeface="Times New Roman" panose="02020603050405020304" pitchFamily="18" charset="0"/>
                <a:cs typeface="Times New Roman" panose="02020603050405020304" pitchFamily="18" charset="0"/>
              </a:rPr>
              <a:t>. in Lakhs.): </a:t>
            </a:r>
            <a:r>
              <a:rPr lang="en-US" sz="1500" dirty="0" smtClean="0">
                <a:latin typeface="Times New Roman" panose="02020603050405020304" pitchFamily="18" charset="0"/>
                <a:cs typeface="Times New Roman" panose="02020603050405020304" pitchFamily="18" charset="0"/>
              </a:rPr>
              <a:t>Total expenditure in Indian Rupees (in lakhs). </a:t>
            </a:r>
          </a:p>
          <a:p>
            <a:pPr marL="342900" indent="-342900">
              <a:buAutoNum type="arabicPeriod" startAt="20"/>
            </a:pPr>
            <a:r>
              <a:rPr lang="en-US" sz="1500" b="1" dirty="0" smtClean="0">
                <a:latin typeface="Times New Roman" panose="02020603050405020304" pitchFamily="18" charset="0"/>
                <a:cs typeface="Times New Roman" panose="02020603050405020304" pitchFamily="18" charset="0"/>
              </a:rPr>
              <a:t>Wages(</a:t>
            </a:r>
            <a:r>
              <a:rPr lang="en-US" sz="1500" b="1" dirty="0" err="1" smtClean="0">
                <a:latin typeface="Times New Roman" panose="02020603050405020304" pitchFamily="18" charset="0"/>
                <a:cs typeface="Times New Roman" panose="02020603050405020304" pitchFamily="18" charset="0"/>
              </a:rPr>
              <a:t>Rs</a:t>
            </a:r>
            <a:r>
              <a:rPr lang="en-US" sz="1500" b="1" dirty="0" smtClean="0">
                <a:latin typeface="Times New Roman" panose="02020603050405020304" pitchFamily="18" charset="0"/>
                <a:cs typeface="Times New Roman" panose="02020603050405020304" pitchFamily="18" charset="0"/>
              </a:rPr>
              <a:t>. In Lakhs): </a:t>
            </a:r>
            <a:r>
              <a:rPr lang="en-US" sz="1500" dirty="0" smtClean="0">
                <a:latin typeface="Times New Roman" panose="02020603050405020304" pitchFamily="18" charset="0"/>
                <a:cs typeface="Times New Roman" panose="02020603050405020304" pitchFamily="18" charset="0"/>
              </a:rPr>
              <a:t>Expenditure on wages in Indian Rupees (in lakhs). </a:t>
            </a:r>
          </a:p>
          <a:p>
            <a:pPr marL="342900" indent="-342900">
              <a:buAutoNum type="arabicPeriod" startAt="20"/>
            </a:pPr>
            <a:r>
              <a:rPr lang="en-US" sz="1500" b="1" dirty="0" smtClean="0">
                <a:latin typeface="Times New Roman" panose="02020603050405020304" pitchFamily="18" charset="0"/>
                <a:cs typeface="Times New Roman" panose="02020603050405020304" pitchFamily="18" charset="0"/>
              </a:rPr>
              <a:t>Material and skilled Wages(</a:t>
            </a:r>
            <a:r>
              <a:rPr lang="en-US" sz="1500" b="1" dirty="0" err="1" smtClean="0">
                <a:latin typeface="Times New Roman" panose="02020603050405020304" pitchFamily="18" charset="0"/>
                <a:cs typeface="Times New Roman" panose="02020603050405020304" pitchFamily="18" charset="0"/>
              </a:rPr>
              <a:t>Rs</a:t>
            </a:r>
            <a:r>
              <a:rPr lang="en-US" sz="1500" b="1" dirty="0" smtClean="0">
                <a:latin typeface="Times New Roman" panose="02020603050405020304" pitchFamily="18" charset="0"/>
                <a:cs typeface="Times New Roman" panose="02020603050405020304" pitchFamily="18" charset="0"/>
              </a:rPr>
              <a:t>. In Lakhs): </a:t>
            </a:r>
            <a:r>
              <a:rPr lang="en-US" sz="1500" dirty="0" smtClean="0">
                <a:latin typeface="Times New Roman" panose="02020603050405020304" pitchFamily="18" charset="0"/>
                <a:cs typeface="Times New Roman" panose="02020603050405020304" pitchFamily="18" charset="0"/>
              </a:rPr>
              <a:t>Expenditure on materials and skilled wages in Indian Rupees (in lakhs). </a:t>
            </a:r>
          </a:p>
          <a:p>
            <a:pPr marL="342900" indent="-342900">
              <a:buAutoNum type="arabicPeriod" startAt="20"/>
            </a:pPr>
            <a:r>
              <a:rPr lang="en-US" sz="1500" b="1" dirty="0" smtClean="0">
                <a:latin typeface="Times New Roman" panose="02020603050405020304" pitchFamily="18" charset="0"/>
                <a:cs typeface="Times New Roman" panose="02020603050405020304" pitchFamily="18" charset="0"/>
              </a:rPr>
              <a:t>Total </a:t>
            </a:r>
            <a:r>
              <a:rPr lang="en-US" sz="1500" b="1" dirty="0" err="1" smtClean="0">
                <a:latin typeface="Times New Roman" panose="02020603050405020304" pitchFamily="18" charset="0"/>
                <a:cs typeface="Times New Roman" panose="02020603050405020304" pitchFamily="18" charset="0"/>
              </a:rPr>
              <a:t>Adm</a:t>
            </a:r>
            <a:r>
              <a:rPr lang="en-US" sz="1500" b="1" dirty="0" smtClean="0">
                <a:latin typeface="Times New Roman" panose="02020603050405020304" pitchFamily="18" charset="0"/>
                <a:cs typeface="Times New Roman" panose="02020603050405020304" pitchFamily="18" charset="0"/>
              </a:rPr>
              <a:t> Expenditure (</a:t>
            </a:r>
            <a:r>
              <a:rPr lang="en-US" sz="1500" b="1" dirty="0" err="1" smtClean="0">
                <a:latin typeface="Times New Roman" panose="02020603050405020304" pitchFamily="18" charset="0"/>
                <a:cs typeface="Times New Roman" panose="02020603050405020304" pitchFamily="18" charset="0"/>
              </a:rPr>
              <a:t>Rs</a:t>
            </a:r>
            <a:r>
              <a:rPr lang="en-US" sz="1500" b="1" dirty="0" smtClean="0">
                <a:latin typeface="Times New Roman" panose="02020603050405020304" pitchFamily="18" charset="0"/>
                <a:cs typeface="Times New Roman" panose="02020603050405020304" pitchFamily="18" charset="0"/>
              </a:rPr>
              <a:t>. in Lakhs): </a:t>
            </a:r>
            <a:r>
              <a:rPr lang="en-US" sz="1500" dirty="0" smtClean="0">
                <a:latin typeface="Times New Roman" panose="02020603050405020304" pitchFamily="18" charset="0"/>
                <a:cs typeface="Times New Roman" panose="02020603050405020304" pitchFamily="18" charset="0"/>
              </a:rPr>
              <a:t>Total administrative expenditure in Indian Rupees (in lakhs). </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18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53451" y="190318"/>
            <a:ext cx="10345920" cy="5851661"/>
          </a:xfrm>
          <a:prstGeom prst="rect">
            <a:avLst/>
          </a:prstGeom>
        </p:spPr>
      </p:pic>
    </p:spTree>
    <p:extLst>
      <p:ext uri="{BB962C8B-B14F-4D97-AF65-F5344CB8AC3E}">
        <p14:creationId xmlns:p14="http://schemas.microsoft.com/office/powerpoint/2010/main" val="265113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8700" y="2349500"/>
            <a:ext cx="4902200" cy="830997"/>
          </a:xfrm>
          <a:prstGeom prst="rect">
            <a:avLst/>
          </a:prstGeom>
          <a:noFill/>
        </p:spPr>
        <p:txBody>
          <a:bodyPr wrap="square" rtlCol="0">
            <a:spAutoFit/>
          </a:bodyPr>
          <a:lstStyle/>
          <a:p>
            <a:r>
              <a:rPr lang="en-US" sz="4800" dirty="0" smtClean="0"/>
              <a:t>Detailed Analysis</a:t>
            </a:r>
            <a:endParaRPr lang="en-US" sz="4800" dirty="0"/>
          </a:p>
        </p:txBody>
      </p:sp>
    </p:spTree>
    <p:extLst>
      <p:ext uri="{BB962C8B-B14F-4D97-AF65-F5344CB8AC3E}">
        <p14:creationId xmlns:p14="http://schemas.microsoft.com/office/powerpoint/2010/main" val="21804708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141</TotalTime>
  <Words>1308</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Times New Roman</vt:lpstr>
      <vt:lpstr>Gallery</vt:lpstr>
      <vt:lpstr>NREGA Dashboard Overview</vt:lpstr>
      <vt:lpstr>Agenda</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Keys Insights</vt:lpstr>
      <vt:lpstr>recommendation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NREGA Dashboard Overview</dc:title>
  <dc:creator>Kamalkant Ji</dc:creator>
  <cp:lastModifiedBy>Kamalkant Ji</cp:lastModifiedBy>
  <cp:revision>16</cp:revision>
  <dcterms:created xsi:type="dcterms:W3CDTF">2024-06-22T07:26:36Z</dcterms:created>
  <dcterms:modified xsi:type="dcterms:W3CDTF">2024-06-22T12:56:33Z</dcterms:modified>
</cp:coreProperties>
</file>