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6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A4D64-DA21-4A6E-8D28-9D0C1ED843F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41631-53B2-49B6-A6F7-F185DC86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E46A-6B89-4438-BDB8-C3BFD359A803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DD4E-D7EA-4550-B0EA-7BCE06A3DED0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48C3-5464-4986-A9E2-135FC2D80283}" type="datetime1">
              <a:rPr lang="en-US" smtClean="0"/>
              <a:t>7/4/2024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0ED3F-DAE0-49AD-ACEA-2C246CF8497E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C672A-A353-4158-90A8-28D67397A965}" type="datetime1">
              <a:rPr lang="en-US" smtClean="0"/>
              <a:t>7/4/2024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66E7-76FE-4CEF-B704-90B6C1AD9768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1999" cy="6857997"/>
            <a:chOff x="0" y="0"/>
            <a:chExt cx="12191999" cy="68579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01" y="576110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345" y="368682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CREDIT</a:t>
            </a:r>
            <a:r>
              <a:rPr sz="9600" b="1" spc="-39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9600" b="1" spc="-2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CARD</a:t>
            </a:r>
            <a:endParaRPr sz="9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3652" y="2859847"/>
            <a:ext cx="11198068" cy="2568825"/>
            <a:chOff x="263652" y="2859847"/>
            <a:chExt cx="11198068" cy="2568825"/>
          </a:xfrm>
        </p:grpSpPr>
        <p:pic>
          <p:nvPicPr>
            <p:cNvPr id="8" name="object 8"/>
            <p:cNvPicPr/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310806">
              <a:off x="9048064" y="2859847"/>
              <a:ext cx="2413656" cy="2568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652" y="3768043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00578" y="2252471"/>
            <a:ext cx="5395422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7">
              <a:spcBef>
                <a:spcPts val="100"/>
              </a:spcBef>
            </a:pPr>
            <a:r>
              <a:rPr sz="5700" b="1" spc="-79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Arial MT"/>
              </a:rPr>
              <a:t>WEEKLY</a:t>
            </a:r>
            <a:endParaRPr sz="57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cs typeface="Arial MT"/>
            </a:endParaRPr>
          </a:p>
          <a:p>
            <a:pPr marL="12700" lvl="7">
              <a:spcBef>
                <a:spcPts val="5"/>
              </a:spcBef>
            </a:pPr>
            <a:r>
              <a:rPr sz="5700" b="1" spc="-819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Arial MT"/>
              </a:rPr>
              <a:t>STATUS</a:t>
            </a:r>
            <a:r>
              <a:rPr sz="5700" b="1" spc="-26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Arial MT"/>
              </a:rPr>
              <a:t> </a:t>
            </a:r>
            <a:r>
              <a:rPr sz="5700" b="1" spc="-745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Arial MT"/>
              </a:rPr>
              <a:t>REPORT</a:t>
            </a:r>
            <a:endParaRPr sz="57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cs typeface="Arial M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259AF-49D3-38E1-193A-ABE84B4C4A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1</a:t>
            </a:fld>
            <a:endParaRPr lang="en-US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59022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 </a:t>
            </a:r>
            <a:r>
              <a:rPr sz="400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this</a:t>
            </a:r>
            <a:r>
              <a:rPr sz="4000" spc="-45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sz="4000" spc="-45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Project</a:t>
            </a:r>
            <a:endParaRPr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Project</a:t>
            </a:r>
            <a:r>
              <a:rPr sz="4000" b="1" spc="-1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objective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Data</a:t>
            </a:r>
            <a:r>
              <a:rPr sz="4000" b="1" spc="-1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from</a:t>
            </a:r>
            <a:r>
              <a:rPr sz="4000" b="1" spc="-1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7030A0"/>
                </a:solidFill>
                <a:latin typeface="Calibri"/>
                <a:cs typeface="Calibri"/>
              </a:rPr>
              <a:t>SQL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Data</a:t>
            </a:r>
            <a:r>
              <a:rPr sz="4000" b="1" spc="-8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processing</a:t>
            </a:r>
            <a:r>
              <a:rPr sz="4000" b="1" spc="-6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&amp;</a:t>
            </a:r>
            <a:r>
              <a:rPr sz="4000" b="1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7030A0"/>
                </a:solidFill>
                <a:latin typeface="Calibri"/>
                <a:cs typeface="Calibri"/>
              </a:rPr>
              <a:t>DAX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Dashboard</a:t>
            </a:r>
            <a:r>
              <a:rPr sz="4000" b="1" spc="-8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&amp;</a:t>
            </a:r>
            <a:r>
              <a:rPr sz="4000" b="1" spc="-8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insights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Export</a:t>
            </a:r>
            <a:r>
              <a:rPr sz="4000" b="1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&amp;</a:t>
            </a:r>
            <a:r>
              <a:rPr sz="4000" b="1" spc="-6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share</a:t>
            </a:r>
            <a:r>
              <a:rPr sz="4000" b="1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project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Objective</a:t>
            </a:r>
            <a:endParaRPr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b="1" spc="-180" dirty="0">
                <a:solidFill>
                  <a:srgbClr val="7030A0"/>
                </a:solidFill>
                <a:latin typeface="Calibri"/>
                <a:cs typeface="Calibri"/>
              </a:rPr>
              <a:t>To</a:t>
            </a:r>
            <a:r>
              <a:rPr sz="4000" b="1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develop</a:t>
            </a:r>
            <a:r>
              <a:rPr sz="4000" b="1" spc="-1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4000" b="1" spc="-1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comprehensive</a:t>
            </a:r>
            <a:r>
              <a:rPr sz="4000" b="1" spc="-10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credit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card</a:t>
            </a:r>
            <a:r>
              <a:rPr sz="4000" b="1" spc="-1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weekly</a:t>
            </a:r>
            <a:r>
              <a:rPr sz="4000" b="1" spc="-1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dashboard</a:t>
            </a:r>
            <a:r>
              <a:rPr sz="4000" b="1" spc="-1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7030A0"/>
                </a:solidFill>
                <a:latin typeface="Calibri"/>
                <a:cs typeface="Calibri"/>
              </a:rPr>
              <a:t>that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provides</a:t>
            </a:r>
            <a:r>
              <a:rPr sz="4000" b="1" spc="-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7030A0"/>
                </a:solidFill>
                <a:latin typeface="Calibri"/>
                <a:cs typeface="Calibri"/>
              </a:rPr>
              <a:t>real-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time</a:t>
            </a:r>
            <a:r>
              <a:rPr sz="4000" b="1" spc="-10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insights</a:t>
            </a:r>
            <a:r>
              <a:rPr sz="4000" b="1" spc="-9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into</a:t>
            </a:r>
            <a:r>
              <a:rPr sz="4000" b="1" spc="-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7030A0"/>
                </a:solidFill>
                <a:latin typeface="Calibri"/>
                <a:cs typeface="Calibri"/>
              </a:rPr>
              <a:t>key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performance</a:t>
            </a:r>
            <a:r>
              <a:rPr sz="4000" b="1" spc="-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metrics</a:t>
            </a:r>
            <a:r>
              <a:rPr sz="4000" b="1" spc="-1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and</a:t>
            </a:r>
            <a:r>
              <a:rPr sz="4000" b="1" spc="-10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trends,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enabling</a:t>
            </a:r>
            <a:r>
              <a:rPr sz="4000" b="1" spc="-9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7030A0"/>
                </a:solidFill>
                <a:latin typeface="Calibri"/>
                <a:cs typeface="Calibri"/>
              </a:rPr>
              <a:t>stakeholders</a:t>
            </a:r>
            <a:r>
              <a:rPr sz="4000" b="1" spc="-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to</a:t>
            </a:r>
            <a:r>
              <a:rPr sz="4000" b="1" spc="-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monitor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and</a:t>
            </a:r>
            <a:r>
              <a:rPr sz="4000" b="1" spc="-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analyze</a:t>
            </a:r>
            <a:r>
              <a:rPr sz="4000" b="1" spc="-114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credit</a:t>
            </a:r>
            <a:r>
              <a:rPr sz="4000" b="1" spc="-1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card</a:t>
            </a:r>
            <a:r>
              <a:rPr sz="4000" b="1" spc="-9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7030A0"/>
                </a:solidFill>
                <a:latin typeface="Calibri"/>
                <a:cs typeface="Calibri"/>
              </a:rPr>
              <a:t>operations effectively.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Import</a:t>
            </a:r>
            <a:r>
              <a:rPr spc="-3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</a:t>
            </a:r>
            <a:r>
              <a:rPr spc="-3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</a:t>
            </a:r>
            <a:r>
              <a:rPr spc="-2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SQL</a:t>
            </a:r>
            <a:r>
              <a:rPr spc="-2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3247" y="1648142"/>
            <a:ext cx="6200953" cy="205376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Prepare</a:t>
            </a:r>
            <a:r>
              <a:rPr sz="4000" b="1" spc="-16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csv</a:t>
            </a:r>
            <a:r>
              <a:rPr sz="4000" b="1" spc="-1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Create</a:t>
            </a:r>
            <a:r>
              <a:rPr sz="4000" b="1" spc="-9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tables</a:t>
            </a:r>
            <a:r>
              <a:rPr sz="4000" b="1" spc="-1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z="4000" b="1" spc="-8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7030A0"/>
                </a:solidFill>
                <a:latin typeface="Calibri"/>
                <a:cs typeface="Calibri"/>
              </a:rPr>
              <a:t>SQL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import</a:t>
            </a:r>
            <a:r>
              <a:rPr sz="4000" b="1" spc="-8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csv</a:t>
            </a:r>
            <a:r>
              <a:rPr sz="4000" b="1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r>
              <a:rPr sz="4000" b="1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7030A0"/>
                </a:solidFill>
                <a:latin typeface="Calibri"/>
                <a:cs typeface="Calibri"/>
              </a:rPr>
              <a:t>int</a:t>
            </a:r>
            <a:r>
              <a:rPr lang="en-US" sz="4000" b="1" dirty="0">
                <a:solidFill>
                  <a:srgbClr val="7030A0"/>
                </a:solidFill>
                <a:latin typeface="Calibri"/>
                <a:cs typeface="Calibri"/>
              </a:rPr>
              <a:t>o</a:t>
            </a:r>
            <a:r>
              <a:rPr sz="4000" b="1" spc="-8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7030A0"/>
                </a:solidFill>
                <a:latin typeface="Calibri"/>
                <a:cs typeface="Calibri"/>
              </a:rPr>
              <a:t>SQL</a:t>
            </a:r>
            <a:endParaRPr sz="4000" b="1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DAX</a:t>
            </a:r>
            <a:r>
              <a:rPr spc="-27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9703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SWITCH(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TRUE(),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]&lt;30,"20-30",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]&gt;=30 &amp;&amp; 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]&lt;40,"30-40",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]&gt;=40 &amp;&amp; 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]&lt;50,"40-50",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]&gt;=50 &amp;&amp; 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]&lt;60, "50-60",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]&gt;=60,"60+",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"UNKNOWN"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lang="en-US" sz="1600" dirty="0">
              <a:highlight>
                <a:srgbClr val="000000"/>
              </a:highlight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lang="en-US" sz="1600" dirty="0">
              <a:highlight>
                <a:srgbClr val="000000"/>
              </a:highlight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 dirty="0">
              <a:solidFill>
                <a:schemeClr val="bg1"/>
              </a:solidFill>
              <a:highlight>
                <a:srgbClr val="000000"/>
              </a:highlight>
              <a:latin typeface="Calibri"/>
              <a:cs typeface="Calibri"/>
            </a:endParaRP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Income_Group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SWITCH(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TRUE(),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[Income]&lt;30000, "LOW",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[Income]&gt;=30000 &amp;&amp; [Income]&lt;70000,"MEDIUM",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[Income]&gt;=70000,"HIGH",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"UNKNOWN"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DAX</a:t>
            </a:r>
            <a:r>
              <a:rPr spc="-27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4223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Week_Num2 = WEEKNUM([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Week_Start_Date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 dirty="0">
              <a:latin typeface="Calibri"/>
              <a:cs typeface="Calibri"/>
            </a:endParaRP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Annual_Fees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]+[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Total_Trans_Amt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]+[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Interest_Earned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WOW_Revunue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DIVIDE(([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Current_Week_Revunue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]-[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Previous_Week_Revunue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]),[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Previous_Week_Revunue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Previous_Week_Revunue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CALCULATE(SUM([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FILTER(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ALL('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ccdb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credit_card_detail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[Week_Num2] = MAX([Week_Num2])-1))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Current_Week_Revunue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CALCULATE(SUM([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Revunue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FILTER(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ALL('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ccdb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credit_card_detail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[Week_Num2] = MAX([Week_Num2])))</a:t>
            </a:r>
          </a:p>
          <a:p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spc="-4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Insights-</a:t>
            </a:r>
            <a:r>
              <a:rPr spc="-2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Week</a:t>
            </a:r>
            <a:r>
              <a:rPr spc="-4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spc="-4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spc="-1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24</a:t>
            </a:r>
            <a:r>
              <a:rPr lang="en-US" sz="3975" spc="-15" baseline="25157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</a:t>
            </a:r>
            <a:r>
              <a:rPr sz="3975" baseline="25157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sz="4000" spc="-2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Dec)</a:t>
            </a:r>
            <a:endParaRPr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5004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-12.8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1.68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1.62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7.84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4.55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70.56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  <a:endParaRPr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Credit</a:t>
            </a:r>
            <a:r>
              <a:rPr spc="-7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card</a:t>
            </a:r>
            <a:r>
              <a:rPr spc="-8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financial</a:t>
            </a:r>
            <a:r>
              <a:rPr spc="-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dashboard</a:t>
            </a:r>
            <a:r>
              <a:rPr spc="-10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using</a:t>
            </a:r>
            <a:r>
              <a:rPr spc="-8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Power</a:t>
            </a:r>
            <a:r>
              <a:rPr spc="-7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spc="-25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BI:</a:t>
            </a:r>
          </a:p>
          <a:p>
            <a:pPr marL="372110" marR="2159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Developed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interactive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8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using transaction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customer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7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SQL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database,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provide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real-</a:t>
            </a:r>
            <a:r>
              <a:rPr sz="2800" b="0" dirty="0">
                <a:latin typeface="Calibri"/>
                <a:cs typeface="Calibri"/>
              </a:rPr>
              <a:t>time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insights.</a:t>
            </a:r>
            <a:endParaRPr sz="2800" dirty="0">
              <a:latin typeface="Calibri"/>
              <a:cs typeface="Calibri"/>
            </a:endParaRPr>
          </a:p>
          <a:p>
            <a:pPr marL="372110" marR="33845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Streamlined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processing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&amp;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analysis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monitor </a:t>
            </a:r>
            <a:r>
              <a:rPr sz="2800" b="0" dirty="0">
                <a:latin typeface="Calibri"/>
                <a:cs typeface="Calibri"/>
              </a:rPr>
              <a:t>key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performance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metrics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trends.</a:t>
            </a:r>
            <a:endParaRPr sz="2800" dirty="0">
              <a:latin typeface="Calibri"/>
              <a:cs typeface="Calibri"/>
            </a:endParaRPr>
          </a:p>
          <a:p>
            <a:pPr marL="370205" marR="240665" indent="-35814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Shared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actionable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insights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with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stakeholders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based 	</a:t>
            </a:r>
            <a:r>
              <a:rPr sz="2800" b="0" dirty="0">
                <a:latin typeface="Calibri"/>
                <a:cs typeface="Calibri"/>
              </a:rPr>
              <a:t>on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findings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support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decision-</a:t>
            </a:r>
            <a:r>
              <a:rPr sz="2800" b="0" spc="-10" dirty="0">
                <a:latin typeface="Calibri"/>
                <a:cs typeface="Calibri"/>
              </a:rPr>
              <a:t>making 	processes.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516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Arial Black</vt:lpstr>
      <vt:lpstr>Arial MT</vt:lpstr>
      <vt:lpstr>Calibri</vt:lpstr>
      <vt:lpstr>Consolas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52 (24th Dec)</vt:lpstr>
      <vt:lpstr>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kamal karmakar</cp:lastModifiedBy>
  <cp:revision>4</cp:revision>
  <dcterms:created xsi:type="dcterms:W3CDTF">2024-07-04T07:02:27Z</dcterms:created>
  <dcterms:modified xsi:type="dcterms:W3CDTF">2024-07-04T09:55:59Z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2024-07-04T00:00:00Z</vt:filetime>
  </property>
  <property fmtid="{D5CDD505-2E9C-101B-9397-08002B2CF9AE}" pid="5" name="Producer">
    <vt:lpwstr>Microsoft® PowerPoint® 2021</vt:lpwstr>
  </property>
</Properties>
</file>