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5" r:id="rId4"/>
    <p:sldId id="266" r:id="rId5"/>
    <p:sldId id="257" r:id="rId6"/>
    <p:sldId id="262" r:id="rId7"/>
    <p:sldId id="258" r:id="rId8"/>
    <p:sldId id="263" r:id="rId9"/>
    <p:sldId id="259" r:id="rId10"/>
    <p:sldId id="267" r:id="rId11"/>
    <p:sldId id="268"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D0CF-7C97-4AEB-9DFA-B4C84AD7F86E}"/>
              </a:ext>
            </a:extLst>
          </p:cNvPr>
          <p:cNvSpPr>
            <a:spLocks noGrp="1"/>
          </p:cNvSpPr>
          <p:nvPr>
            <p:ph type="ctrTitle"/>
          </p:nvPr>
        </p:nvSpPr>
        <p:spPr/>
        <p:txBody>
          <a:bodyPr/>
          <a:lstStyle/>
          <a:p>
            <a:r>
              <a:rPr lang="fr-FR" dirty="0"/>
              <a:t>APPLICATION ANDROID "TODO LIST "  </a:t>
            </a:r>
          </a:p>
        </p:txBody>
      </p:sp>
    </p:spTree>
    <p:extLst>
      <p:ext uri="{BB962C8B-B14F-4D97-AF65-F5344CB8AC3E}">
        <p14:creationId xmlns:p14="http://schemas.microsoft.com/office/powerpoint/2010/main" val="4232507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5DF7D-EEE5-431E-958C-F17D0C7C18C4}"/>
              </a:ext>
            </a:extLst>
          </p:cNvPr>
          <p:cNvSpPr>
            <a:spLocks noGrp="1"/>
          </p:cNvSpPr>
          <p:nvPr>
            <p:ph type="title"/>
          </p:nvPr>
        </p:nvSpPr>
        <p:spPr/>
        <p:txBody>
          <a:bodyPr/>
          <a:lstStyle/>
          <a:p>
            <a:r>
              <a:rPr lang="en-CA" dirty="0" err="1"/>
              <a:t>New_task</a:t>
            </a:r>
            <a:r>
              <a:rPr lang="en-CA" dirty="0"/>
              <a:t>:</a:t>
            </a:r>
            <a:endParaRPr lang="fr-FR" dirty="0"/>
          </a:p>
        </p:txBody>
      </p:sp>
      <p:sp>
        <p:nvSpPr>
          <p:cNvPr id="3" name="Content Placeholder 2">
            <a:extLst>
              <a:ext uri="{FF2B5EF4-FFF2-40B4-BE49-F238E27FC236}">
                <a16:creationId xmlns:a16="http://schemas.microsoft.com/office/drawing/2014/main" id="{46138909-5271-4EFE-AE9A-0274A60CE53F}"/>
              </a:ext>
            </a:extLst>
          </p:cNvPr>
          <p:cNvSpPr>
            <a:spLocks noGrp="1"/>
          </p:cNvSpPr>
          <p:nvPr>
            <p:ph idx="1"/>
          </p:nvPr>
        </p:nvSpPr>
        <p:spPr>
          <a:xfrm>
            <a:off x="677334" y="1232035"/>
            <a:ext cx="8596668" cy="4809328"/>
          </a:xfrm>
        </p:spPr>
        <p:txBody>
          <a:bodyPr/>
          <a:lstStyle/>
          <a:p>
            <a:pPr marL="0" indent="0">
              <a:buNone/>
            </a:pPr>
            <a:r>
              <a:rPr lang="fr-FR" b="0" i="0" dirty="0">
                <a:solidFill>
                  <a:srgbClr val="374151"/>
                </a:solidFill>
                <a:effectLst/>
                <a:latin typeface="Söhne"/>
              </a:rPr>
              <a:t>La "Gestion de Tâches" fait référence à la création d'une interface utilisateur (UI) intuitive permettant de gérer des tâches. Cette interface doit offrir les fonctionnalités suivantes :</a:t>
            </a:r>
          </a:p>
          <a:p>
            <a:pPr marL="0" indent="0">
              <a:buNone/>
            </a:pPr>
            <a:r>
              <a:rPr lang="fr-FR" b="1" i="0" dirty="0">
                <a:effectLst/>
                <a:latin typeface="Söhne"/>
              </a:rPr>
              <a:t>Affichage des tâches :</a:t>
            </a:r>
            <a:r>
              <a:rPr lang="fr-FR" b="0" i="0" dirty="0">
                <a:solidFill>
                  <a:srgbClr val="374151"/>
                </a:solidFill>
                <a:effectLst/>
                <a:latin typeface="Söhne"/>
              </a:rPr>
              <a:t> La possibilité de visualiser toutes les tâches existantes avec leurs détails associés</a:t>
            </a:r>
            <a:r>
              <a:rPr lang="fr-FR" dirty="0">
                <a:solidFill>
                  <a:srgbClr val="374151"/>
                </a:solidFill>
                <a:latin typeface="Söhne"/>
              </a:rPr>
              <a:t>.</a:t>
            </a:r>
          </a:p>
          <a:p>
            <a:pPr marL="0" indent="0">
              <a:buNone/>
            </a:pPr>
            <a:r>
              <a:rPr lang="fr-FR" b="1" i="0" dirty="0">
                <a:effectLst/>
                <a:latin typeface="Söhne"/>
              </a:rPr>
              <a:t>Création de tâches :</a:t>
            </a:r>
            <a:r>
              <a:rPr lang="fr-FR" b="0" i="0" dirty="0">
                <a:solidFill>
                  <a:srgbClr val="374151"/>
                </a:solidFill>
                <a:effectLst/>
                <a:latin typeface="Söhne"/>
              </a:rPr>
              <a:t> Permettre aux utilisateurs d'ajouter de nouvelles tâches. Les détails requis devraient inclure :</a:t>
            </a:r>
          </a:p>
          <a:p>
            <a:pPr algn="l">
              <a:buFont typeface="Arial" panose="020B0604020202020204" pitchFamily="34" charset="0"/>
              <a:buChar char="•"/>
            </a:pPr>
            <a:r>
              <a:rPr lang="fr-FR" b="1" i="0" dirty="0">
                <a:solidFill>
                  <a:srgbClr val="374151"/>
                </a:solidFill>
                <a:effectLst/>
                <a:latin typeface="Söhne"/>
              </a:rPr>
              <a:t>Titre :</a:t>
            </a:r>
            <a:r>
              <a:rPr lang="fr-FR" b="0" i="0" dirty="0">
                <a:solidFill>
                  <a:srgbClr val="374151"/>
                </a:solidFill>
                <a:effectLst/>
                <a:latin typeface="Söhne"/>
              </a:rPr>
              <a:t> Le nom de la tâche.</a:t>
            </a:r>
          </a:p>
          <a:p>
            <a:pPr algn="l">
              <a:buFont typeface="Arial" panose="020B0604020202020204" pitchFamily="34" charset="0"/>
              <a:buChar char="•"/>
            </a:pPr>
            <a:r>
              <a:rPr lang="fr-FR" b="1" i="0" dirty="0">
                <a:solidFill>
                  <a:srgbClr val="374151"/>
                </a:solidFill>
                <a:effectLst/>
                <a:latin typeface="Söhne"/>
              </a:rPr>
              <a:t>Description :</a:t>
            </a:r>
            <a:r>
              <a:rPr lang="fr-FR" b="0" i="0" dirty="0">
                <a:solidFill>
                  <a:srgbClr val="374151"/>
                </a:solidFill>
                <a:effectLst/>
                <a:latin typeface="Söhne"/>
              </a:rPr>
              <a:t> Une explication plus détaillée de la tâche.</a:t>
            </a:r>
          </a:p>
          <a:p>
            <a:pPr algn="l">
              <a:buFont typeface="Arial" panose="020B0604020202020204" pitchFamily="34" charset="0"/>
              <a:buChar char="•"/>
            </a:pPr>
            <a:r>
              <a:rPr lang="fr-FR" b="1" i="0" dirty="0">
                <a:solidFill>
                  <a:srgbClr val="374151"/>
                </a:solidFill>
                <a:effectLst/>
                <a:latin typeface="Söhne"/>
              </a:rPr>
              <a:t>Date de début :</a:t>
            </a:r>
            <a:r>
              <a:rPr lang="fr-FR" b="0" i="0" dirty="0">
                <a:solidFill>
                  <a:srgbClr val="374151"/>
                </a:solidFill>
                <a:effectLst/>
                <a:latin typeface="Söhne"/>
              </a:rPr>
              <a:t> La date à laquelle la tâche doit commencer.</a:t>
            </a:r>
          </a:p>
          <a:p>
            <a:pPr algn="l">
              <a:buFont typeface="Arial" panose="020B0604020202020204" pitchFamily="34" charset="0"/>
              <a:buChar char="•"/>
            </a:pPr>
            <a:r>
              <a:rPr lang="fr-FR" b="1" i="0" dirty="0">
                <a:solidFill>
                  <a:srgbClr val="374151"/>
                </a:solidFill>
                <a:effectLst/>
                <a:latin typeface="Söhne"/>
              </a:rPr>
              <a:t>Date de fin :</a:t>
            </a:r>
            <a:r>
              <a:rPr lang="fr-FR" b="0" i="0" dirty="0">
                <a:solidFill>
                  <a:srgbClr val="374151"/>
                </a:solidFill>
                <a:effectLst/>
                <a:latin typeface="Söhne"/>
              </a:rPr>
              <a:t> La date limite pour l'achèvement de la tâche.</a:t>
            </a:r>
          </a:p>
          <a:p>
            <a:pPr algn="l">
              <a:buFont typeface="Arial" panose="020B0604020202020204" pitchFamily="34" charset="0"/>
              <a:buChar char="•"/>
            </a:pPr>
            <a:r>
              <a:rPr lang="fr-FR" b="1" i="0" dirty="0">
                <a:solidFill>
                  <a:srgbClr val="374151"/>
                </a:solidFill>
                <a:effectLst/>
                <a:latin typeface="Söhne"/>
              </a:rPr>
              <a:t>État :</a:t>
            </a:r>
            <a:r>
              <a:rPr lang="fr-FR" b="0" i="0" dirty="0">
                <a:solidFill>
                  <a:srgbClr val="374151"/>
                </a:solidFill>
                <a:effectLst/>
                <a:latin typeface="Söhne"/>
              </a:rPr>
              <a:t> Un champ indiquant l'état actuel de la tâche, par exemple, "En cours".</a:t>
            </a:r>
          </a:p>
          <a:p>
            <a:pPr algn="l">
              <a:buFont typeface="Arial" panose="020B0604020202020204" pitchFamily="34" charset="0"/>
              <a:buChar char="•"/>
            </a:pPr>
            <a:r>
              <a:rPr lang="fr-FR" b="1" i="0" dirty="0">
                <a:solidFill>
                  <a:srgbClr val="374151"/>
                </a:solidFill>
                <a:effectLst/>
                <a:latin typeface="Söhne"/>
              </a:rPr>
              <a:t>Priorité :</a:t>
            </a:r>
            <a:r>
              <a:rPr lang="fr-FR" b="0" i="0" dirty="0">
                <a:solidFill>
                  <a:srgbClr val="374151"/>
                </a:solidFill>
                <a:effectLst/>
                <a:latin typeface="Söhne"/>
              </a:rPr>
              <a:t> Un indicateur de l'importance de la tâche, par exemple, "Urgent", "Moyenne" ou "Simple".</a:t>
            </a:r>
          </a:p>
          <a:p>
            <a:pPr marL="0" indent="0">
              <a:buNone/>
            </a:pPr>
            <a:endParaRPr lang="fr-FR" dirty="0"/>
          </a:p>
        </p:txBody>
      </p:sp>
    </p:spTree>
    <p:extLst>
      <p:ext uri="{BB962C8B-B14F-4D97-AF65-F5344CB8AC3E}">
        <p14:creationId xmlns:p14="http://schemas.microsoft.com/office/powerpoint/2010/main" val="27224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7AAD94-8D25-4A4C-90A1-193210B450F8}"/>
              </a:ext>
            </a:extLst>
          </p:cNvPr>
          <p:cNvSpPr>
            <a:spLocks noGrp="1"/>
          </p:cNvSpPr>
          <p:nvPr>
            <p:ph idx="1"/>
          </p:nvPr>
        </p:nvSpPr>
        <p:spPr>
          <a:xfrm>
            <a:off x="298383" y="192505"/>
            <a:ext cx="8975619" cy="5848857"/>
          </a:xfrm>
        </p:spPr>
        <p:txBody>
          <a:bodyPr/>
          <a:lstStyle/>
          <a:p>
            <a:pPr algn="l">
              <a:buFont typeface="+mj-lt"/>
              <a:buAutoNum type="arabicPeriod"/>
            </a:pPr>
            <a:r>
              <a:rPr lang="fr-FR" b="1" i="0" dirty="0">
                <a:solidFill>
                  <a:srgbClr val="374151"/>
                </a:solidFill>
                <a:effectLst/>
                <a:latin typeface="Söhne"/>
              </a:rPr>
              <a:t>Mise à jour des tâches :</a:t>
            </a:r>
            <a:r>
              <a:rPr lang="fr-FR" b="0" i="0" dirty="0">
                <a:solidFill>
                  <a:srgbClr val="374151"/>
                </a:solidFill>
                <a:effectLst/>
                <a:latin typeface="Söhne"/>
              </a:rPr>
              <a:t> Permettre aux utilisateurs de modifier les détails d'une tâche existante, y compris le titre, la description, les dates, l'état et la priorité.</a:t>
            </a:r>
          </a:p>
          <a:p>
            <a:pPr algn="l"/>
            <a:r>
              <a:rPr lang="fr-FR" b="0" i="0" dirty="0">
                <a:solidFill>
                  <a:srgbClr val="374151"/>
                </a:solidFill>
                <a:effectLst/>
                <a:latin typeface="Söhne"/>
              </a:rPr>
              <a:t>L'objectif principal est de créer une plateforme conviviale qui facilite la gestion quotidienne des tâches, en offrant une visibilité claire sur les travaux à accomplir, en permettant l'ajout de nouvelles tâches, et en autorisant la mise à jour des informations existantes pour refléter les changements au fil du temps</a:t>
            </a:r>
          </a:p>
          <a:p>
            <a:pPr marL="0" indent="0">
              <a:buNone/>
            </a:pPr>
            <a:endParaRPr lang="fr-FR" dirty="0"/>
          </a:p>
        </p:txBody>
      </p:sp>
    </p:spTree>
    <p:extLst>
      <p:ext uri="{BB962C8B-B14F-4D97-AF65-F5344CB8AC3E}">
        <p14:creationId xmlns:p14="http://schemas.microsoft.com/office/powerpoint/2010/main" val="434172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86CBBE-553F-478A-A150-A5A60A71BE53}"/>
              </a:ext>
            </a:extLst>
          </p:cNvPr>
          <p:cNvPicPr>
            <a:picLocks noGrp="1" noChangeAspect="1"/>
          </p:cNvPicPr>
          <p:nvPr>
            <p:ph idx="1"/>
          </p:nvPr>
        </p:nvPicPr>
        <p:blipFill>
          <a:blip r:embed="rId2"/>
          <a:stretch>
            <a:fillRect/>
          </a:stretch>
        </p:blipFill>
        <p:spPr>
          <a:xfrm>
            <a:off x="3619594" y="1520434"/>
            <a:ext cx="1962564" cy="3483552"/>
          </a:xfrm>
        </p:spPr>
      </p:pic>
      <p:cxnSp>
        <p:nvCxnSpPr>
          <p:cNvPr id="7" name="Straight Arrow Connector 6">
            <a:extLst>
              <a:ext uri="{FF2B5EF4-FFF2-40B4-BE49-F238E27FC236}">
                <a16:creationId xmlns:a16="http://schemas.microsoft.com/office/drawing/2014/main" id="{A8266C7B-9A68-4A62-B860-A4D1A128B516}"/>
              </a:ext>
            </a:extLst>
          </p:cNvPr>
          <p:cNvCxnSpPr/>
          <p:nvPr/>
        </p:nvCxnSpPr>
        <p:spPr>
          <a:xfrm flipH="1">
            <a:off x="1511166" y="1790299"/>
            <a:ext cx="2444817" cy="298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35E79B9-508E-4537-A858-2F05F949ECD8}"/>
              </a:ext>
            </a:extLst>
          </p:cNvPr>
          <p:cNvSpPr/>
          <p:nvPr/>
        </p:nvSpPr>
        <p:spPr>
          <a:xfrm>
            <a:off x="1" y="1713297"/>
            <a:ext cx="1511166" cy="5390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err="1"/>
              <a:t>Ajuoter</a:t>
            </a:r>
            <a:r>
              <a:rPr lang="en-CA" dirty="0"/>
              <a:t> task</a:t>
            </a:r>
            <a:endParaRPr lang="fr-FR" dirty="0"/>
          </a:p>
        </p:txBody>
      </p:sp>
      <p:cxnSp>
        <p:nvCxnSpPr>
          <p:cNvPr id="10" name="Straight Arrow Connector 9">
            <a:extLst>
              <a:ext uri="{FF2B5EF4-FFF2-40B4-BE49-F238E27FC236}">
                <a16:creationId xmlns:a16="http://schemas.microsoft.com/office/drawing/2014/main" id="{EDA5CF53-B88A-48C1-95A3-B057862EC035}"/>
              </a:ext>
            </a:extLst>
          </p:cNvPr>
          <p:cNvCxnSpPr>
            <a:cxnSpLocks/>
          </p:cNvCxnSpPr>
          <p:nvPr/>
        </p:nvCxnSpPr>
        <p:spPr>
          <a:xfrm flipH="1">
            <a:off x="1845643" y="2252312"/>
            <a:ext cx="2108427" cy="68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3FFDD0E-2C2E-4AA9-ABB2-B6458C767E9C}"/>
              </a:ext>
            </a:extLst>
          </p:cNvPr>
          <p:cNvSpPr/>
          <p:nvPr/>
        </p:nvSpPr>
        <p:spPr>
          <a:xfrm>
            <a:off x="334477" y="2723196"/>
            <a:ext cx="1511166" cy="5390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err="1"/>
              <a:t>Date_debut</a:t>
            </a:r>
            <a:endParaRPr lang="fr-FR" dirty="0"/>
          </a:p>
        </p:txBody>
      </p:sp>
      <p:cxnSp>
        <p:nvCxnSpPr>
          <p:cNvPr id="15" name="Straight Arrow Connector 14">
            <a:extLst>
              <a:ext uri="{FF2B5EF4-FFF2-40B4-BE49-F238E27FC236}">
                <a16:creationId xmlns:a16="http://schemas.microsoft.com/office/drawing/2014/main" id="{62841675-B58B-41E1-BD0B-482DB55092C4}"/>
              </a:ext>
            </a:extLst>
          </p:cNvPr>
          <p:cNvCxnSpPr>
            <a:cxnSpLocks/>
          </p:cNvCxnSpPr>
          <p:nvPr/>
        </p:nvCxnSpPr>
        <p:spPr>
          <a:xfrm>
            <a:off x="4918509" y="2531066"/>
            <a:ext cx="2406316" cy="731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09B2CC2-20E9-460C-BEBF-462436FF388C}"/>
              </a:ext>
            </a:extLst>
          </p:cNvPr>
          <p:cNvSpPr/>
          <p:nvPr/>
        </p:nvSpPr>
        <p:spPr>
          <a:xfrm>
            <a:off x="7356109" y="3015562"/>
            <a:ext cx="1578543" cy="4932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Date fin</a:t>
            </a:r>
            <a:endParaRPr lang="fr-FR" dirty="0"/>
          </a:p>
        </p:txBody>
      </p:sp>
      <p:cxnSp>
        <p:nvCxnSpPr>
          <p:cNvPr id="20" name="Straight Arrow Connector 19">
            <a:extLst>
              <a:ext uri="{FF2B5EF4-FFF2-40B4-BE49-F238E27FC236}">
                <a16:creationId xmlns:a16="http://schemas.microsoft.com/office/drawing/2014/main" id="{F988068F-678E-4FF9-9AAD-D20C7AFCB5FF}"/>
              </a:ext>
            </a:extLst>
          </p:cNvPr>
          <p:cNvCxnSpPr>
            <a:cxnSpLocks/>
            <a:endCxn id="21" idx="1"/>
          </p:cNvCxnSpPr>
          <p:nvPr/>
        </p:nvCxnSpPr>
        <p:spPr>
          <a:xfrm>
            <a:off x="4690405" y="2829450"/>
            <a:ext cx="2485232" cy="1242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37D1BAD-FE23-4A95-AD0D-EFD6862E27B2}"/>
              </a:ext>
            </a:extLst>
          </p:cNvPr>
          <p:cNvSpPr/>
          <p:nvPr/>
        </p:nvSpPr>
        <p:spPr>
          <a:xfrm>
            <a:off x="7175637" y="3773103"/>
            <a:ext cx="1759015" cy="5967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a:t>Importance</a:t>
            </a:r>
          </a:p>
        </p:txBody>
      </p:sp>
      <p:sp>
        <p:nvSpPr>
          <p:cNvPr id="2" name="Rectangle 1">
            <a:extLst>
              <a:ext uri="{FF2B5EF4-FFF2-40B4-BE49-F238E27FC236}">
                <a16:creationId xmlns:a16="http://schemas.microsoft.com/office/drawing/2014/main" id="{D913A0CF-E13E-4BEA-86C8-993CCFB974DD}"/>
              </a:ext>
            </a:extLst>
          </p:cNvPr>
          <p:cNvSpPr/>
          <p:nvPr/>
        </p:nvSpPr>
        <p:spPr>
          <a:xfrm flipH="1">
            <a:off x="750771" y="4100363"/>
            <a:ext cx="2290107" cy="5390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Button </a:t>
            </a:r>
            <a:r>
              <a:rPr lang="en-CA" dirty="0" err="1"/>
              <a:t>valide</a:t>
            </a:r>
            <a:r>
              <a:rPr lang="en-CA" dirty="0"/>
              <a:t> task </a:t>
            </a:r>
            <a:endParaRPr lang="fr-FR" dirty="0"/>
          </a:p>
        </p:txBody>
      </p:sp>
      <p:cxnSp>
        <p:nvCxnSpPr>
          <p:cNvPr id="4" name="Straight Arrow Connector 3">
            <a:extLst>
              <a:ext uri="{FF2B5EF4-FFF2-40B4-BE49-F238E27FC236}">
                <a16:creationId xmlns:a16="http://schemas.microsoft.com/office/drawing/2014/main" id="{72944234-A82C-4B7D-B387-B307191F7391}"/>
              </a:ext>
            </a:extLst>
          </p:cNvPr>
          <p:cNvCxnSpPr>
            <a:endCxn id="2" idx="1"/>
          </p:cNvCxnSpPr>
          <p:nvPr/>
        </p:nvCxnSpPr>
        <p:spPr>
          <a:xfrm flipH="1">
            <a:off x="3040878" y="3429000"/>
            <a:ext cx="1983509" cy="94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995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FCFA7-CA0D-47A1-BCEB-FE1E9845995B}"/>
              </a:ext>
            </a:extLst>
          </p:cNvPr>
          <p:cNvSpPr>
            <a:spLocks noGrp="1"/>
          </p:cNvSpPr>
          <p:nvPr>
            <p:ph type="title"/>
          </p:nvPr>
        </p:nvSpPr>
        <p:spPr/>
        <p:txBody>
          <a:bodyPr>
            <a:normAutofit/>
          </a:bodyPr>
          <a:lstStyle/>
          <a:p>
            <a:r>
              <a:rPr lang="fr-FR" sz="3200" u="sng" dirty="0" err="1">
                <a:solidFill>
                  <a:srgbClr val="00B050"/>
                </a:solidFill>
                <a:latin typeface="Calibri" panose="020F0502020204030204" pitchFamily="34" charset="0"/>
              </a:rPr>
              <a:t>Definition</a:t>
            </a:r>
            <a:r>
              <a:rPr lang="fr-FR" sz="3200" u="sng" dirty="0">
                <a:solidFill>
                  <a:srgbClr val="00B050"/>
                </a:solidFill>
                <a:latin typeface="Calibri" panose="020F0502020204030204" pitchFamily="34" charset="0"/>
              </a:rPr>
              <a:t> </a:t>
            </a:r>
            <a:r>
              <a:rPr lang="fr-FR" sz="3200" u="sng" dirty="0">
                <a:solidFill>
                  <a:prstClr val="black"/>
                </a:solidFill>
                <a:latin typeface="Calibri" panose="020F0502020204030204" pitchFamily="34" charset="0"/>
              </a:rPr>
              <a:t>:</a:t>
            </a:r>
            <a:endParaRPr lang="fr-FR" sz="3200" dirty="0"/>
          </a:p>
        </p:txBody>
      </p:sp>
      <p:sp>
        <p:nvSpPr>
          <p:cNvPr id="3" name="Content Placeholder 2">
            <a:extLst>
              <a:ext uri="{FF2B5EF4-FFF2-40B4-BE49-F238E27FC236}">
                <a16:creationId xmlns:a16="http://schemas.microsoft.com/office/drawing/2014/main" id="{AE00CCD8-8091-417C-BF8D-62BFB98D70F9}"/>
              </a:ext>
            </a:extLst>
          </p:cNvPr>
          <p:cNvSpPr>
            <a:spLocks noGrp="1"/>
          </p:cNvSpPr>
          <p:nvPr>
            <p:ph idx="1"/>
          </p:nvPr>
        </p:nvSpPr>
        <p:spPr>
          <a:xfrm>
            <a:off x="677334" y="2160589"/>
            <a:ext cx="8596668" cy="3880773"/>
          </a:xfrm>
        </p:spPr>
        <p:txBody>
          <a:bodyPr/>
          <a:lstStyle/>
          <a:p>
            <a:pPr marL="0" indent="0" algn="just">
              <a:buNone/>
            </a:pPr>
            <a:r>
              <a:rPr lang="fr-FR" sz="1800" dirty="0">
                <a:latin typeface="Calibri" panose="020F0502020204030204" pitchFamily="34" charset="0"/>
              </a:rPr>
              <a:t>Un client exprime le besoin de développer une application Android visant à faciliter la gestion de tâches au quotidien. En tant qu'équipe de développement mobile spécialisée dans Android, vous êtes chargés de concevoir et de mettre en œuvre cette application afin de répondre aux exigences du client</a:t>
            </a:r>
          </a:p>
          <a:p>
            <a:pPr marL="0" indent="0">
              <a:buNone/>
            </a:pPr>
            <a:endParaRPr lang="fr-FR" dirty="0"/>
          </a:p>
        </p:txBody>
      </p:sp>
    </p:spTree>
    <p:extLst>
      <p:ext uri="{BB962C8B-B14F-4D97-AF65-F5344CB8AC3E}">
        <p14:creationId xmlns:p14="http://schemas.microsoft.com/office/powerpoint/2010/main" val="2034883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CB11-6544-485D-A9A7-F8DCAC9350AA}"/>
              </a:ext>
            </a:extLst>
          </p:cNvPr>
          <p:cNvSpPr>
            <a:spLocks noGrp="1"/>
          </p:cNvSpPr>
          <p:nvPr>
            <p:ph type="title"/>
          </p:nvPr>
        </p:nvSpPr>
        <p:spPr/>
        <p:txBody>
          <a:bodyPr/>
          <a:lstStyle/>
          <a:p>
            <a:r>
              <a:rPr lang="fr-FR" dirty="0"/>
              <a:t>Objet de projet :</a:t>
            </a:r>
          </a:p>
        </p:txBody>
      </p:sp>
      <p:sp>
        <p:nvSpPr>
          <p:cNvPr id="3" name="Content Placeholder 2">
            <a:extLst>
              <a:ext uri="{FF2B5EF4-FFF2-40B4-BE49-F238E27FC236}">
                <a16:creationId xmlns:a16="http://schemas.microsoft.com/office/drawing/2014/main" id="{5CAF2215-0D8E-4FB8-A6BC-977073F7110D}"/>
              </a:ext>
            </a:extLst>
          </p:cNvPr>
          <p:cNvSpPr>
            <a:spLocks noGrp="1"/>
          </p:cNvSpPr>
          <p:nvPr>
            <p:ph idx="1"/>
          </p:nvPr>
        </p:nvSpPr>
        <p:spPr/>
        <p:txBody>
          <a:bodyPr/>
          <a:lstStyle/>
          <a:p>
            <a:pPr marL="0" indent="0">
              <a:buNone/>
            </a:pPr>
            <a:r>
              <a:rPr lang="fr-FR" sz="1800" dirty="0">
                <a:solidFill>
                  <a:prstClr val="black"/>
                </a:solidFill>
                <a:latin typeface="Calibri" panose="020F0502020204030204" pitchFamily="34" charset="0"/>
              </a:rPr>
              <a:t>Le client souhaite disposer d'une application conviviale et fonctionnelle permettant la création, la visualisation, la mise à jour et la suppression de tâches. L'application doit </a:t>
            </a:r>
            <a:r>
              <a:rPr lang="fr-FR" sz="1800" dirty="0" err="1">
                <a:solidFill>
                  <a:prstClr val="black"/>
                </a:solidFill>
                <a:latin typeface="Calibri" panose="020F0502020204030204" pitchFamily="34" charset="0"/>
              </a:rPr>
              <a:t>suivreles</a:t>
            </a:r>
            <a:r>
              <a:rPr lang="fr-FR" sz="1800" dirty="0">
                <a:solidFill>
                  <a:prstClr val="black"/>
                </a:solidFill>
                <a:latin typeface="Calibri" panose="020F0502020204030204" pitchFamily="34" charset="0"/>
              </a:rPr>
              <a:t> meilleures pratiques de développement Android et intégrer des fonctionnalités avancées pour une expérience utilisateur optimale.</a:t>
            </a:r>
          </a:p>
          <a:p>
            <a:pPr marL="0" indent="0">
              <a:buNone/>
            </a:pPr>
            <a:endParaRPr lang="fr-FR" dirty="0"/>
          </a:p>
        </p:txBody>
      </p:sp>
    </p:spTree>
    <p:extLst>
      <p:ext uri="{BB962C8B-B14F-4D97-AF65-F5344CB8AC3E}">
        <p14:creationId xmlns:p14="http://schemas.microsoft.com/office/powerpoint/2010/main" val="267473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2177D-D0F4-4657-8328-219BC86EE692}"/>
              </a:ext>
            </a:extLst>
          </p:cNvPr>
          <p:cNvSpPr>
            <a:spLocks noGrp="1"/>
          </p:cNvSpPr>
          <p:nvPr>
            <p:ph type="title"/>
          </p:nvPr>
        </p:nvSpPr>
        <p:spPr/>
        <p:txBody>
          <a:bodyPr/>
          <a:lstStyle/>
          <a:p>
            <a:r>
              <a:rPr lang="en-CA" dirty="0"/>
              <a:t>Language :</a:t>
            </a:r>
            <a:endParaRPr lang="fr-FR" dirty="0"/>
          </a:p>
        </p:txBody>
      </p:sp>
      <p:sp>
        <p:nvSpPr>
          <p:cNvPr id="3" name="Content Placeholder 2">
            <a:extLst>
              <a:ext uri="{FF2B5EF4-FFF2-40B4-BE49-F238E27FC236}">
                <a16:creationId xmlns:a16="http://schemas.microsoft.com/office/drawing/2014/main" id="{F7B9D2C5-565D-443D-9CF4-84A79A22E5EF}"/>
              </a:ext>
            </a:extLst>
          </p:cNvPr>
          <p:cNvSpPr>
            <a:spLocks noGrp="1"/>
          </p:cNvSpPr>
          <p:nvPr>
            <p:ph idx="1"/>
          </p:nvPr>
        </p:nvSpPr>
        <p:spPr/>
        <p:txBody>
          <a:bodyPr/>
          <a:lstStyle/>
          <a:p>
            <a:r>
              <a:rPr lang="en-CA" dirty="0"/>
              <a:t>Java</a:t>
            </a:r>
          </a:p>
          <a:p>
            <a:r>
              <a:rPr lang="en-CA" dirty="0"/>
              <a:t>xml</a:t>
            </a:r>
            <a:endParaRPr lang="fr-FR" dirty="0"/>
          </a:p>
        </p:txBody>
      </p:sp>
    </p:spTree>
    <p:extLst>
      <p:ext uri="{BB962C8B-B14F-4D97-AF65-F5344CB8AC3E}">
        <p14:creationId xmlns:p14="http://schemas.microsoft.com/office/powerpoint/2010/main" val="419100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E545-5C76-4F48-8A8F-07F4E8E3364B}"/>
              </a:ext>
            </a:extLst>
          </p:cNvPr>
          <p:cNvSpPr>
            <a:spLocks noGrp="1"/>
          </p:cNvSpPr>
          <p:nvPr>
            <p:ph type="title"/>
          </p:nvPr>
        </p:nvSpPr>
        <p:spPr>
          <a:xfrm>
            <a:off x="677334" y="609600"/>
            <a:ext cx="8774674" cy="5338813"/>
          </a:xfrm>
        </p:spPr>
        <p:txBody>
          <a:bodyPr/>
          <a:lstStyle/>
          <a:p>
            <a:r>
              <a:rPr lang="en-CA" dirty="0" err="1"/>
              <a:t>ActivityMain</a:t>
            </a:r>
            <a:r>
              <a:rPr lang="en-CA" dirty="0"/>
              <a:t>:</a:t>
            </a:r>
            <a:br>
              <a:rPr lang="en-CA" dirty="0"/>
            </a:br>
            <a:r>
              <a:rPr lang="fr-FR" sz="1800" dirty="0">
                <a:solidFill>
                  <a:schemeClr val="tx1"/>
                </a:solidFill>
                <a:latin typeface="Calibri" panose="020F0502020204030204" pitchFamily="34" charset="0"/>
              </a:rPr>
              <a:t>1. **Nom d'utilisateur (User) :** Il s'agit généralement d'un identifiant unique associé à un utilisateur spécifique. Le nom d'utilisateur sert à identifier de manière distincte chaque utilisateur dans le système.</a:t>
            </a:r>
            <a:br>
              <a:rPr lang="en" sz="1800" dirty="0">
                <a:solidFill>
                  <a:schemeClr val="tx1"/>
                </a:solidFill>
                <a:latin typeface="Calibri" panose="020F0502020204030204" pitchFamily="34" charset="0"/>
              </a:rPr>
            </a:br>
            <a:r>
              <a:rPr lang="fr-FR" sz="1800" dirty="0">
                <a:solidFill>
                  <a:schemeClr val="tx1"/>
                </a:solidFill>
                <a:latin typeface="Calibri" panose="020F0502020204030204" pitchFamily="34" charset="0"/>
              </a:rPr>
              <a:t>2. **Mot de passe :** Le mot de passe est une chaîne de caractères confidentielle liée au nom d'utilisateur. Il sert à vérifier l'identité de l'utilisateur. Lorsqu'un utilisateur entre un nom d'utilisateur et un mot de passe, le système compare ces informations à celles stockées dans sa base de données. Si les informations correspondent, l'utilisateur est autorisé à accéder au système.</a:t>
            </a:r>
            <a:br>
              <a:rPr lang="en" sz="1800" dirty="0">
                <a:solidFill>
                  <a:schemeClr val="tx1"/>
                </a:solidFill>
                <a:latin typeface="Calibri" panose="020F0502020204030204" pitchFamily="34" charset="0"/>
              </a:rPr>
            </a:br>
            <a:r>
              <a:rPr lang="fr-FR" sz="1800" dirty="0">
                <a:solidFill>
                  <a:schemeClr val="tx1"/>
                </a:solidFill>
                <a:latin typeface="Calibri" panose="020F0502020204030204" pitchFamily="34" charset="0"/>
              </a:rPr>
              <a:t>Le processus de connexion à l'aide d'un nom d'utilisateur et d'un mot de passe est couramment utilisé pour sécuriser l'accès à divers services en ligne, tels que les comptes de messagerie électronique, les réseaux sociaux, les services bancaires en ligne et bien d'autres. Il est essentiel de choisir des mots de passe robustes et uniques pour chaque compte afin de renforcer la sécurité en ligne</a:t>
            </a:r>
            <a:endParaRPr lang="fr-FR" dirty="0">
              <a:solidFill>
                <a:schemeClr val="tx1"/>
              </a:solidFill>
            </a:endParaRPr>
          </a:p>
        </p:txBody>
      </p:sp>
    </p:spTree>
    <p:extLst>
      <p:ext uri="{BB962C8B-B14F-4D97-AF65-F5344CB8AC3E}">
        <p14:creationId xmlns:p14="http://schemas.microsoft.com/office/powerpoint/2010/main" val="122348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5BE634-7951-4900-B421-10C9749F2415}"/>
              </a:ext>
            </a:extLst>
          </p:cNvPr>
          <p:cNvSpPr>
            <a:spLocks noGrp="1"/>
          </p:cNvSpPr>
          <p:nvPr>
            <p:ph type="title"/>
          </p:nvPr>
        </p:nvSpPr>
        <p:spPr>
          <a:xfrm>
            <a:off x="677334" y="609600"/>
            <a:ext cx="2684729" cy="585041"/>
          </a:xfrm>
        </p:spPr>
        <p:txBody>
          <a:bodyPr>
            <a:normAutofit fontScale="90000"/>
          </a:bodyPr>
          <a:lstStyle/>
          <a:p>
            <a:r>
              <a:rPr lang="en-CA" dirty="0" err="1"/>
              <a:t>ActivityMain</a:t>
            </a:r>
            <a:r>
              <a:rPr lang="en-CA" dirty="0"/>
              <a:t>:</a:t>
            </a:r>
            <a:endParaRPr lang="fr-FR" dirty="0"/>
          </a:p>
        </p:txBody>
      </p:sp>
      <p:pic>
        <p:nvPicPr>
          <p:cNvPr id="5" name="Content Placeholder 4">
            <a:extLst>
              <a:ext uri="{FF2B5EF4-FFF2-40B4-BE49-F238E27FC236}">
                <a16:creationId xmlns:a16="http://schemas.microsoft.com/office/drawing/2014/main" id="{FB37D3D1-4AF6-4978-A241-BBF21B4F61D9}"/>
              </a:ext>
            </a:extLst>
          </p:cNvPr>
          <p:cNvPicPr>
            <a:picLocks noGrp="1" noChangeAspect="1"/>
          </p:cNvPicPr>
          <p:nvPr>
            <p:ph idx="1"/>
          </p:nvPr>
        </p:nvPicPr>
        <p:blipFill>
          <a:blip r:embed="rId2"/>
          <a:stretch>
            <a:fillRect/>
          </a:stretch>
        </p:blipFill>
        <p:spPr>
          <a:xfrm>
            <a:off x="3869094" y="793800"/>
            <a:ext cx="2370304" cy="3881437"/>
          </a:xfrm>
          <a:solidFill>
            <a:srgbClr val="FFFFFF">
              <a:shade val="85000"/>
            </a:srgbClr>
          </a:solidFill>
          <a:ln>
            <a:noFill/>
          </a:ln>
          <a:effectLst>
            <a:reflection blurRad="12700" stA="38000" endPos="28000" dist="5000" dir="5400000" sy="-100000" algn="bl" rotWithShape="0"/>
          </a:effectLst>
        </p:spPr>
      </p:pic>
      <p:cxnSp>
        <p:nvCxnSpPr>
          <p:cNvPr id="7" name="Straight Arrow Connector 6">
            <a:extLst>
              <a:ext uri="{FF2B5EF4-FFF2-40B4-BE49-F238E27FC236}">
                <a16:creationId xmlns:a16="http://schemas.microsoft.com/office/drawing/2014/main" id="{A1A832BD-EEEF-4DF8-9F2E-AF097CAD6F3C}"/>
              </a:ext>
            </a:extLst>
          </p:cNvPr>
          <p:cNvCxnSpPr>
            <a:cxnSpLocks/>
          </p:cNvCxnSpPr>
          <p:nvPr/>
        </p:nvCxnSpPr>
        <p:spPr>
          <a:xfrm>
            <a:off x="5909912" y="1341120"/>
            <a:ext cx="1636294" cy="555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294BBC9-2A34-440A-B5C2-B94DF8DABF89}"/>
              </a:ext>
            </a:extLst>
          </p:cNvPr>
          <p:cNvSpPr/>
          <p:nvPr/>
        </p:nvSpPr>
        <p:spPr>
          <a:xfrm>
            <a:off x="7546206" y="1660358"/>
            <a:ext cx="1491916" cy="6229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Creation compete </a:t>
            </a:r>
            <a:endParaRPr lang="fr-FR" dirty="0"/>
          </a:p>
        </p:txBody>
      </p:sp>
      <p:cxnSp>
        <p:nvCxnSpPr>
          <p:cNvPr id="10" name="Straight Connector 9">
            <a:extLst>
              <a:ext uri="{FF2B5EF4-FFF2-40B4-BE49-F238E27FC236}">
                <a16:creationId xmlns:a16="http://schemas.microsoft.com/office/drawing/2014/main" id="{07AF4F21-A993-4437-8788-56B99C3F7807}"/>
              </a:ext>
            </a:extLst>
          </p:cNvPr>
          <p:cNvCxnSpPr>
            <a:cxnSpLocks/>
          </p:cNvCxnSpPr>
          <p:nvPr/>
        </p:nvCxnSpPr>
        <p:spPr>
          <a:xfrm flipH="1">
            <a:off x="2454443" y="2059806"/>
            <a:ext cx="2387064" cy="808522"/>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459FE52-9E1E-4F31-8979-CDD67886FFC6}"/>
              </a:ext>
            </a:extLst>
          </p:cNvPr>
          <p:cNvSpPr/>
          <p:nvPr/>
        </p:nvSpPr>
        <p:spPr>
          <a:xfrm>
            <a:off x="635267" y="2575807"/>
            <a:ext cx="1819175" cy="5850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err="1"/>
              <a:t>Nom_user</a:t>
            </a:r>
            <a:endParaRPr lang="fr-FR" dirty="0"/>
          </a:p>
        </p:txBody>
      </p:sp>
      <p:cxnSp>
        <p:nvCxnSpPr>
          <p:cNvPr id="13" name="Straight Arrow Connector 12">
            <a:extLst>
              <a:ext uri="{FF2B5EF4-FFF2-40B4-BE49-F238E27FC236}">
                <a16:creationId xmlns:a16="http://schemas.microsoft.com/office/drawing/2014/main" id="{E43902E3-B9D2-4644-AAAC-735724DBBAA8}"/>
              </a:ext>
            </a:extLst>
          </p:cNvPr>
          <p:cNvCxnSpPr/>
          <p:nvPr/>
        </p:nvCxnSpPr>
        <p:spPr>
          <a:xfrm>
            <a:off x="4997476" y="2805692"/>
            <a:ext cx="2478147" cy="877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B8DFCC5-62CF-421D-A5FE-5FF79935C0A9}"/>
              </a:ext>
            </a:extLst>
          </p:cNvPr>
          <p:cNvSpPr/>
          <p:nvPr/>
        </p:nvSpPr>
        <p:spPr>
          <a:xfrm>
            <a:off x="7546206" y="3585717"/>
            <a:ext cx="1780674" cy="6229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Mot pass</a:t>
            </a:r>
            <a:endParaRPr lang="fr-FR" dirty="0"/>
          </a:p>
        </p:txBody>
      </p:sp>
      <p:cxnSp>
        <p:nvCxnSpPr>
          <p:cNvPr id="16" name="Straight Arrow Connector 15">
            <a:extLst>
              <a:ext uri="{FF2B5EF4-FFF2-40B4-BE49-F238E27FC236}">
                <a16:creationId xmlns:a16="http://schemas.microsoft.com/office/drawing/2014/main" id="{2E5C1893-8895-4F9D-A486-634EC4024B91}"/>
              </a:ext>
            </a:extLst>
          </p:cNvPr>
          <p:cNvCxnSpPr>
            <a:cxnSpLocks/>
          </p:cNvCxnSpPr>
          <p:nvPr/>
        </p:nvCxnSpPr>
        <p:spPr>
          <a:xfrm flipH="1">
            <a:off x="2791327" y="3244391"/>
            <a:ext cx="2146433" cy="1597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C7DC6BD-23C6-43E1-BA11-6519F6F07903}"/>
              </a:ext>
            </a:extLst>
          </p:cNvPr>
          <p:cNvSpPr/>
          <p:nvPr/>
        </p:nvSpPr>
        <p:spPr>
          <a:xfrm>
            <a:off x="664142" y="4583724"/>
            <a:ext cx="2146434" cy="5850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err="1"/>
              <a:t>Button_valid</a:t>
            </a:r>
            <a:endParaRPr lang="fr-FR" dirty="0"/>
          </a:p>
        </p:txBody>
      </p:sp>
      <p:pic>
        <p:nvPicPr>
          <p:cNvPr id="18" name="Content Placeholder 4">
            <a:extLst>
              <a:ext uri="{FF2B5EF4-FFF2-40B4-BE49-F238E27FC236}">
                <a16:creationId xmlns:a16="http://schemas.microsoft.com/office/drawing/2014/main" id="{557AB4D1-654F-4472-855D-BB79A8C8D9A3}"/>
              </a:ext>
            </a:extLst>
          </p:cNvPr>
          <p:cNvPicPr>
            <a:picLocks noGrp="1" noChangeAspect="1"/>
          </p:cNvPicPr>
          <p:nvPr>
            <p:ph idx="1"/>
          </p:nvPr>
        </p:nvPicPr>
        <p:blipFill>
          <a:blip r:embed="rId2"/>
          <a:stretch>
            <a:fillRect/>
          </a:stretch>
        </p:blipFill>
        <p:spPr>
          <a:xfrm>
            <a:off x="3725695" y="784175"/>
            <a:ext cx="2684729" cy="4396316"/>
          </a:xfrm>
        </p:spPr>
      </p:pic>
    </p:spTree>
    <p:extLst>
      <p:ext uri="{BB962C8B-B14F-4D97-AF65-F5344CB8AC3E}">
        <p14:creationId xmlns:p14="http://schemas.microsoft.com/office/powerpoint/2010/main" val="1182060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E545-5C76-4F48-8A8F-07F4E8E3364B}"/>
              </a:ext>
            </a:extLst>
          </p:cNvPr>
          <p:cNvSpPr>
            <a:spLocks noGrp="1"/>
          </p:cNvSpPr>
          <p:nvPr>
            <p:ph type="title"/>
          </p:nvPr>
        </p:nvSpPr>
        <p:spPr>
          <a:xfrm>
            <a:off x="269507" y="0"/>
            <a:ext cx="6805061" cy="1270535"/>
          </a:xfrm>
        </p:spPr>
        <p:txBody>
          <a:bodyPr>
            <a:normAutofit/>
          </a:bodyPr>
          <a:lstStyle/>
          <a:p>
            <a:r>
              <a:rPr lang="en-CA" dirty="0"/>
              <a:t>Create Compete:</a:t>
            </a:r>
            <a:br>
              <a:rPr lang="en-CA" dirty="0"/>
            </a:br>
            <a:br>
              <a:rPr lang="en-CA" sz="1600" i="0" dirty="0">
                <a:solidFill>
                  <a:srgbClr val="A9B7C6"/>
                </a:solidFill>
                <a:latin typeface="JetBrains Mono"/>
              </a:rPr>
            </a:br>
            <a:endParaRPr lang="fr-FR" sz="1600" dirty="0">
              <a:solidFill>
                <a:schemeClr val="tx1"/>
              </a:solidFill>
            </a:endParaRPr>
          </a:p>
        </p:txBody>
      </p:sp>
      <p:sp>
        <p:nvSpPr>
          <p:cNvPr id="4" name="Content Placeholder 3">
            <a:extLst>
              <a:ext uri="{FF2B5EF4-FFF2-40B4-BE49-F238E27FC236}">
                <a16:creationId xmlns:a16="http://schemas.microsoft.com/office/drawing/2014/main" id="{FB08182D-EFE7-4F5D-A782-98C228AEEC21}"/>
              </a:ext>
            </a:extLst>
          </p:cNvPr>
          <p:cNvSpPr>
            <a:spLocks noGrp="1"/>
          </p:cNvSpPr>
          <p:nvPr>
            <p:ph idx="1"/>
          </p:nvPr>
        </p:nvSpPr>
        <p:spPr>
          <a:xfrm>
            <a:off x="0" y="587141"/>
            <a:ext cx="9274002" cy="5454221"/>
          </a:xfrm>
        </p:spPr>
        <p:txBody>
          <a:bodyPr/>
          <a:lstStyle/>
          <a:p>
            <a:r>
              <a:rPr lang="fr-FR" dirty="0"/>
              <a:t>Vous initialisez divers éléments de l'interface utilisateur (par exemple, </a:t>
            </a:r>
            <a:r>
              <a:rPr lang="fr-FR" dirty="0" err="1"/>
              <a:t>desc</a:t>
            </a:r>
            <a:r>
              <a:rPr lang="fr-FR" dirty="0"/>
              <a:t>, </a:t>
            </a:r>
            <a:r>
              <a:rPr lang="fr-FR" dirty="0" err="1"/>
              <a:t>date_debut</a:t>
            </a:r>
            <a:r>
              <a:rPr lang="fr-FR" dirty="0"/>
              <a:t>, </a:t>
            </a:r>
            <a:r>
              <a:rPr lang="fr-FR" dirty="0" err="1"/>
              <a:t>date_fin</a:t>
            </a:r>
            <a:r>
              <a:rPr lang="fr-FR" dirty="0"/>
              <a:t>, option, checkBox1, </a:t>
            </a:r>
            <a:r>
              <a:rPr lang="fr-FR" dirty="0" err="1"/>
              <a:t>btn</a:t>
            </a:r>
            <a:r>
              <a:rPr lang="fr-FR" dirty="0"/>
              <a:t>) à l'aide de </a:t>
            </a:r>
            <a:r>
              <a:rPr lang="fr-FR" dirty="0" err="1"/>
              <a:t>findViewById</a:t>
            </a:r>
            <a:r>
              <a:rPr lang="fr-FR" dirty="0"/>
              <a:t> pour obtenir des références aux vues correspondantes dans votre mise en page.</a:t>
            </a:r>
          </a:p>
          <a:p>
            <a:r>
              <a:rPr lang="fr-FR" dirty="0"/>
              <a:t>Vous définissez un </a:t>
            </a:r>
            <a:r>
              <a:rPr lang="fr-FR" dirty="0" err="1"/>
              <a:t>OnClickListener</a:t>
            </a:r>
            <a:r>
              <a:rPr lang="fr-FR" dirty="0"/>
              <a:t> sur le </a:t>
            </a:r>
            <a:r>
              <a:rPr lang="fr-FR" dirty="0" err="1"/>
              <a:t>btn</a:t>
            </a:r>
            <a:r>
              <a:rPr lang="fr-FR" dirty="0"/>
              <a:t> (vraisemblablement un bouton). Lorsque vous cliquez sur le bouton, la méthode add1() est appelée, puis une intention est créée pour accéder à la classe </a:t>
            </a:r>
            <a:r>
              <a:rPr lang="fr-FR" dirty="0" err="1"/>
              <a:t>kamalActivity</a:t>
            </a:r>
            <a:r>
              <a:rPr lang="fr-FR" dirty="0"/>
              <a:t>.</a:t>
            </a:r>
          </a:p>
          <a:p>
            <a:r>
              <a:rPr lang="fr-FR" dirty="0"/>
              <a:t>Il est important de noter que vous devrez peut-être compléter la ligne sur laquelle vous essayez d'obtenir la valeur de checkBox1 en fonction de la manière dont vous souhaitez gérer la saisie des cases à cocher.</a:t>
            </a:r>
          </a:p>
          <a:p>
            <a:r>
              <a:rPr lang="fr-FR" dirty="0"/>
              <a:t>De plus, assurez-vous que vous disposez des autorisations et des configurations nécessaires pour démarrer </a:t>
            </a:r>
            <a:r>
              <a:rPr lang="fr-FR" dirty="0" err="1"/>
              <a:t>kamalActivity</a:t>
            </a:r>
            <a:r>
              <a:rPr lang="fr-FR" dirty="0"/>
              <a:t> à l’aide d’un Intent. Si vous rencontrez des problèmes ou avez des questions spécifiques, n'hésitez pas à fournir plus de détails !</a:t>
            </a:r>
          </a:p>
        </p:txBody>
      </p:sp>
    </p:spTree>
    <p:extLst>
      <p:ext uri="{BB962C8B-B14F-4D97-AF65-F5344CB8AC3E}">
        <p14:creationId xmlns:p14="http://schemas.microsoft.com/office/powerpoint/2010/main" val="220445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2ABAEA-E750-474F-AAE9-D0F6840DB264}"/>
              </a:ext>
            </a:extLst>
          </p:cNvPr>
          <p:cNvPicPr>
            <a:picLocks noGrp="1" noChangeAspect="1"/>
          </p:cNvPicPr>
          <p:nvPr>
            <p:ph idx="1"/>
          </p:nvPr>
        </p:nvPicPr>
        <p:blipFill>
          <a:blip r:embed="rId2"/>
          <a:stretch>
            <a:fillRect/>
          </a:stretch>
        </p:blipFill>
        <p:spPr>
          <a:xfrm>
            <a:off x="3529905" y="659451"/>
            <a:ext cx="2765017" cy="48912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7" name="Straight Arrow Connector 6">
            <a:extLst>
              <a:ext uri="{FF2B5EF4-FFF2-40B4-BE49-F238E27FC236}">
                <a16:creationId xmlns:a16="http://schemas.microsoft.com/office/drawing/2014/main" id="{3CFC415A-F280-4901-B141-10ED15FA41E5}"/>
              </a:ext>
            </a:extLst>
          </p:cNvPr>
          <p:cNvCxnSpPr/>
          <p:nvPr/>
        </p:nvCxnSpPr>
        <p:spPr>
          <a:xfrm flipH="1">
            <a:off x="2088682" y="1568918"/>
            <a:ext cx="2695074" cy="539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69E464B-89F6-4999-8E82-4285AC89A042}"/>
              </a:ext>
            </a:extLst>
          </p:cNvPr>
          <p:cNvSpPr/>
          <p:nvPr/>
        </p:nvSpPr>
        <p:spPr>
          <a:xfrm>
            <a:off x="500514" y="1886552"/>
            <a:ext cx="1607419" cy="4427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err="1"/>
              <a:t>Ipunte_Nom</a:t>
            </a:r>
            <a:endParaRPr lang="fr-FR" dirty="0"/>
          </a:p>
        </p:txBody>
      </p:sp>
      <p:cxnSp>
        <p:nvCxnSpPr>
          <p:cNvPr id="10" name="Straight Arrow Connector 9">
            <a:extLst>
              <a:ext uri="{FF2B5EF4-FFF2-40B4-BE49-F238E27FC236}">
                <a16:creationId xmlns:a16="http://schemas.microsoft.com/office/drawing/2014/main" id="{9859309F-A7F6-4182-9414-B18E1FF04A58}"/>
              </a:ext>
            </a:extLst>
          </p:cNvPr>
          <p:cNvCxnSpPr>
            <a:cxnSpLocks/>
          </p:cNvCxnSpPr>
          <p:nvPr/>
        </p:nvCxnSpPr>
        <p:spPr>
          <a:xfrm>
            <a:off x="5013479" y="2107933"/>
            <a:ext cx="2513477" cy="625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846A335-38DB-4CEA-8EFE-698EB5CCE279}"/>
              </a:ext>
            </a:extLst>
          </p:cNvPr>
          <p:cNvSpPr/>
          <p:nvPr/>
        </p:nvSpPr>
        <p:spPr>
          <a:xfrm>
            <a:off x="7517331" y="2478505"/>
            <a:ext cx="1944303" cy="4957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err="1"/>
              <a:t>Inpunte_prenom</a:t>
            </a:r>
            <a:endParaRPr lang="fr-FR" dirty="0"/>
          </a:p>
        </p:txBody>
      </p:sp>
      <p:cxnSp>
        <p:nvCxnSpPr>
          <p:cNvPr id="13" name="Straight Arrow Connector 12">
            <a:extLst>
              <a:ext uri="{FF2B5EF4-FFF2-40B4-BE49-F238E27FC236}">
                <a16:creationId xmlns:a16="http://schemas.microsoft.com/office/drawing/2014/main" id="{69DAF6DC-1B89-4058-8BC5-A0F94892D70B}"/>
              </a:ext>
            </a:extLst>
          </p:cNvPr>
          <p:cNvCxnSpPr>
            <a:cxnSpLocks/>
          </p:cNvCxnSpPr>
          <p:nvPr/>
        </p:nvCxnSpPr>
        <p:spPr>
          <a:xfrm flipH="1">
            <a:off x="2261938" y="2486150"/>
            <a:ext cx="2521818" cy="757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6C7E55A-37FA-460D-974B-CE35E76ECEA9}"/>
              </a:ext>
            </a:extLst>
          </p:cNvPr>
          <p:cNvSpPr/>
          <p:nvPr/>
        </p:nvSpPr>
        <p:spPr>
          <a:xfrm>
            <a:off x="86627" y="2974206"/>
            <a:ext cx="2175310" cy="6109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err="1"/>
              <a:t>Number_phone</a:t>
            </a:r>
            <a:endParaRPr lang="fr-FR" dirty="0"/>
          </a:p>
        </p:txBody>
      </p:sp>
      <p:cxnSp>
        <p:nvCxnSpPr>
          <p:cNvPr id="16" name="Straight Arrow Connector 15">
            <a:extLst>
              <a:ext uri="{FF2B5EF4-FFF2-40B4-BE49-F238E27FC236}">
                <a16:creationId xmlns:a16="http://schemas.microsoft.com/office/drawing/2014/main" id="{D06A9034-036F-433C-8773-08E4085EEA44}"/>
              </a:ext>
            </a:extLst>
          </p:cNvPr>
          <p:cNvCxnSpPr>
            <a:cxnSpLocks/>
          </p:cNvCxnSpPr>
          <p:nvPr/>
        </p:nvCxnSpPr>
        <p:spPr>
          <a:xfrm>
            <a:off x="5013479" y="3017400"/>
            <a:ext cx="2503852" cy="567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17FAA4D-8C89-4CDF-AD32-994F5777FF17}"/>
              </a:ext>
            </a:extLst>
          </p:cNvPr>
          <p:cNvSpPr/>
          <p:nvPr/>
        </p:nvSpPr>
        <p:spPr>
          <a:xfrm>
            <a:off x="7562890" y="3429000"/>
            <a:ext cx="2081624" cy="5847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Email</a:t>
            </a:r>
            <a:endParaRPr lang="fr-FR" dirty="0"/>
          </a:p>
        </p:txBody>
      </p:sp>
      <p:cxnSp>
        <p:nvCxnSpPr>
          <p:cNvPr id="19" name="Straight Arrow Connector 18">
            <a:extLst>
              <a:ext uri="{FF2B5EF4-FFF2-40B4-BE49-F238E27FC236}">
                <a16:creationId xmlns:a16="http://schemas.microsoft.com/office/drawing/2014/main" id="{300638CC-6B9F-40FF-BAF5-78F4390997DF}"/>
              </a:ext>
            </a:extLst>
          </p:cNvPr>
          <p:cNvCxnSpPr/>
          <p:nvPr/>
        </p:nvCxnSpPr>
        <p:spPr>
          <a:xfrm>
            <a:off x="4990699" y="3451860"/>
            <a:ext cx="2503852" cy="1123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169BFB3-967B-44A8-ACDF-A535A2593C89}"/>
              </a:ext>
            </a:extLst>
          </p:cNvPr>
          <p:cNvSpPr/>
          <p:nvPr/>
        </p:nvSpPr>
        <p:spPr>
          <a:xfrm>
            <a:off x="7517330" y="4213351"/>
            <a:ext cx="1944303" cy="6787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err="1"/>
              <a:t>Passworde</a:t>
            </a:r>
            <a:endParaRPr lang="fr-FR" dirty="0"/>
          </a:p>
        </p:txBody>
      </p:sp>
      <p:cxnSp>
        <p:nvCxnSpPr>
          <p:cNvPr id="22" name="Straight Arrow Connector 21">
            <a:extLst>
              <a:ext uri="{FF2B5EF4-FFF2-40B4-BE49-F238E27FC236}">
                <a16:creationId xmlns:a16="http://schemas.microsoft.com/office/drawing/2014/main" id="{74529566-3E7A-4029-BE8D-FBE338F3DA3C}"/>
              </a:ext>
            </a:extLst>
          </p:cNvPr>
          <p:cNvCxnSpPr/>
          <p:nvPr/>
        </p:nvCxnSpPr>
        <p:spPr>
          <a:xfrm flipH="1">
            <a:off x="2261937" y="914400"/>
            <a:ext cx="18095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442B1E3F-F515-4B8E-B9F6-B9EEAE718D72}"/>
              </a:ext>
            </a:extLst>
          </p:cNvPr>
          <p:cNvSpPr/>
          <p:nvPr/>
        </p:nvSpPr>
        <p:spPr>
          <a:xfrm>
            <a:off x="519764" y="678794"/>
            <a:ext cx="1742173" cy="6063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err="1"/>
              <a:t>titale</a:t>
            </a:r>
            <a:endParaRPr lang="fr-FR" dirty="0"/>
          </a:p>
        </p:txBody>
      </p:sp>
      <p:cxnSp>
        <p:nvCxnSpPr>
          <p:cNvPr id="25" name="Straight Arrow Connector 24">
            <a:extLst>
              <a:ext uri="{FF2B5EF4-FFF2-40B4-BE49-F238E27FC236}">
                <a16:creationId xmlns:a16="http://schemas.microsoft.com/office/drawing/2014/main" id="{F612CBD9-B571-4C44-BD5D-2F3BAE987E67}"/>
              </a:ext>
            </a:extLst>
          </p:cNvPr>
          <p:cNvCxnSpPr/>
          <p:nvPr/>
        </p:nvCxnSpPr>
        <p:spPr>
          <a:xfrm flipH="1">
            <a:off x="2646947" y="4552748"/>
            <a:ext cx="1694047" cy="808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5C6D691-4761-48DD-BF1D-0D17F29A2B7E}"/>
              </a:ext>
            </a:extLst>
          </p:cNvPr>
          <p:cNvSpPr/>
          <p:nvPr/>
        </p:nvSpPr>
        <p:spPr>
          <a:xfrm>
            <a:off x="500513" y="5106841"/>
            <a:ext cx="2229853" cy="508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err="1"/>
              <a:t>Button_valid</a:t>
            </a:r>
            <a:endParaRPr lang="fr-FR" dirty="0"/>
          </a:p>
        </p:txBody>
      </p:sp>
    </p:spTree>
    <p:extLst>
      <p:ext uri="{BB962C8B-B14F-4D97-AF65-F5344CB8AC3E}">
        <p14:creationId xmlns:p14="http://schemas.microsoft.com/office/powerpoint/2010/main" val="585118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E545-5C76-4F48-8A8F-07F4E8E3364B}"/>
              </a:ext>
            </a:extLst>
          </p:cNvPr>
          <p:cNvSpPr>
            <a:spLocks noGrp="1"/>
          </p:cNvSpPr>
          <p:nvPr>
            <p:ph type="title"/>
          </p:nvPr>
        </p:nvSpPr>
        <p:spPr>
          <a:xfrm>
            <a:off x="0" y="0"/>
            <a:ext cx="7104037" cy="6858000"/>
          </a:xfrm>
        </p:spPr>
        <p:txBody>
          <a:bodyPr>
            <a:normAutofit/>
          </a:bodyPr>
          <a:lstStyle/>
          <a:p>
            <a:r>
              <a:rPr lang="en-CA" dirty="0" err="1"/>
              <a:t>kamalActivity</a:t>
            </a:r>
            <a:r>
              <a:rPr lang="en-CA" dirty="0"/>
              <a:t>:</a:t>
            </a:r>
            <a:br>
              <a:rPr lang="en-CA" dirty="0"/>
            </a:br>
            <a:br>
              <a:rPr lang="en-CA" sz="1300" dirty="0"/>
            </a:br>
            <a:endParaRPr lang="fr-FR" sz="1300" dirty="0">
              <a:solidFill>
                <a:schemeClr val="tx1"/>
              </a:solidFill>
            </a:endParaRPr>
          </a:p>
        </p:txBody>
      </p:sp>
      <p:pic>
        <p:nvPicPr>
          <p:cNvPr id="7" name="Content Placeholder 6">
            <a:extLst>
              <a:ext uri="{FF2B5EF4-FFF2-40B4-BE49-F238E27FC236}">
                <a16:creationId xmlns:a16="http://schemas.microsoft.com/office/drawing/2014/main" id="{152906EF-87F8-4990-9A0E-91F0C2CDD086}"/>
              </a:ext>
            </a:extLst>
          </p:cNvPr>
          <p:cNvPicPr>
            <a:picLocks noGrp="1" noChangeAspect="1"/>
          </p:cNvPicPr>
          <p:nvPr>
            <p:ph idx="1"/>
          </p:nvPr>
        </p:nvPicPr>
        <p:blipFill>
          <a:blip r:embed="rId2"/>
          <a:stretch>
            <a:fillRect/>
          </a:stretch>
        </p:blipFill>
        <p:spPr>
          <a:xfrm>
            <a:off x="4255496" y="1555659"/>
            <a:ext cx="2077388" cy="3881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style>
          <a:lnRef idx="2">
            <a:schemeClr val="dk1"/>
          </a:lnRef>
          <a:fillRef idx="1">
            <a:schemeClr val="lt1"/>
          </a:fillRef>
          <a:effectRef idx="0">
            <a:schemeClr val="dk1"/>
          </a:effectRef>
          <a:fontRef idx="minor">
            <a:schemeClr val="dk1"/>
          </a:fontRef>
        </p:style>
      </p:pic>
      <p:sp>
        <p:nvSpPr>
          <p:cNvPr id="5" name="Rectangle 4">
            <a:extLst>
              <a:ext uri="{FF2B5EF4-FFF2-40B4-BE49-F238E27FC236}">
                <a16:creationId xmlns:a16="http://schemas.microsoft.com/office/drawing/2014/main" id="{61517B15-D791-4548-8BB6-49B0C37D29CE}"/>
              </a:ext>
            </a:extLst>
          </p:cNvPr>
          <p:cNvSpPr/>
          <p:nvPr/>
        </p:nvSpPr>
        <p:spPr>
          <a:xfrm>
            <a:off x="7199697" y="3195587"/>
            <a:ext cx="1453415" cy="4716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err="1"/>
              <a:t>New_task</a:t>
            </a:r>
            <a:endParaRPr lang="fr-FR" dirty="0"/>
          </a:p>
        </p:txBody>
      </p:sp>
      <p:sp>
        <p:nvSpPr>
          <p:cNvPr id="9" name="Rectangle 8">
            <a:extLst>
              <a:ext uri="{FF2B5EF4-FFF2-40B4-BE49-F238E27FC236}">
                <a16:creationId xmlns:a16="http://schemas.microsoft.com/office/drawing/2014/main" id="{70205DEB-F215-4E19-BFFD-FA297A2CA50D}"/>
              </a:ext>
            </a:extLst>
          </p:cNvPr>
          <p:cNvSpPr/>
          <p:nvPr/>
        </p:nvSpPr>
        <p:spPr>
          <a:xfrm>
            <a:off x="1309036" y="2998269"/>
            <a:ext cx="1674796" cy="3946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Delete task</a:t>
            </a:r>
            <a:endParaRPr lang="fr-FR" dirty="0"/>
          </a:p>
        </p:txBody>
      </p:sp>
      <p:sp>
        <p:nvSpPr>
          <p:cNvPr id="12" name="Rectangle 11">
            <a:extLst>
              <a:ext uri="{FF2B5EF4-FFF2-40B4-BE49-F238E27FC236}">
                <a16:creationId xmlns:a16="http://schemas.microsoft.com/office/drawing/2014/main" id="{5DE614A8-B751-40AB-B18A-A0A4EB5ED757}"/>
              </a:ext>
            </a:extLst>
          </p:cNvPr>
          <p:cNvSpPr/>
          <p:nvPr/>
        </p:nvSpPr>
        <p:spPr>
          <a:xfrm>
            <a:off x="7719462" y="694786"/>
            <a:ext cx="1540282" cy="7261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Retune_</a:t>
            </a:r>
          </a:p>
          <a:p>
            <a:pPr algn="ctr"/>
            <a:r>
              <a:rPr lang="en-CA" dirty="0" err="1"/>
              <a:t>ActivityMain</a:t>
            </a:r>
            <a:endParaRPr lang="fr-FR" dirty="0"/>
          </a:p>
        </p:txBody>
      </p:sp>
      <p:sp>
        <p:nvSpPr>
          <p:cNvPr id="15" name="Rectangle 14">
            <a:extLst>
              <a:ext uri="{FF2B5EF4-FFF2-40B4-BE49-F238E27FC236}">
                <a16:creationId xmlns:a16="http://schemas.microsoft.com/office/drawing/2014/main" id="{C3497F77-DEE9-4B81-8B8B-1EE661C2C8A6}"/>
              </a:ext>
            </a:extLst>
          </p:cNvPr>
          <p:cNvSpPr/>
          <p:nvPr/>
        </p:nvSpPr>
        <p:spPr>
          <a:xfrm>
            <a:off x="260661" y="4600876"/>
            <a:ext cx="1674796" cy="5390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err="1"/>
              <a:t>Afichage</a:t>
            </a:r>
            <a:r>
              <a:rPr lang="en-CA" dirty="0"/>
              <a:t> task</a:t>
            </a:r>
            <a:endParaRPr lang="fr-FR" dirty="0"/>
          </a:p>
        </p:txBody>
      </p:sp>
      <p:sp>
        <p:nvSpPr>
          <p:cNvPr id="18" name="Rectangle 17">
            <a:extLst>
              <a:ext uri="{FF2B5EF4-FFF2-40B4-BE49-F238E27FC236}">
                <a16:creationId xmlns:a16="http://schemas.microsoft.com/office/drawing/2014/main" id="{65745668-F9B0-4D9E-A8B0-C448AB6DF71C}"/>
              </a:ext>
            </a:extLst>
          </p:cNvPr>
          <p:cNvSpPr/>
          <p:nvPr/>
        </p:nvSpPr>
        <p:spPr>
          <a:xfrm>
            <a:off x="4745255" y="270686"/>
            <a:ext cx="1270533" cy="5558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Recherche</a:t>
            </a:r>
            <a:endParaRPr lang="fr-FR" dirty="0"/>
          </a:p>
        </p:txBody>
      </p:sp>
      <p:sp>
        <p:nvSpPr>
          <p:cNvPr id="6" name="Rectangle 5">
            <a:extLst>
              <a:ext uri="{FF2B5EF4-FFF2-40B4-BE49-F238E27FC236}">
                <a16:creationId xmlns:a16="http://schemas.microsoft.com/office/drawing/2014/main" id="{B1D6E54F-E5BB-4E21-8F4A-CCD5A0147C38}"/>
              </a:ext>
            </a:extLst>
          </p:cNvPr>
          <p:cNvSpPr/>
          <p:nvPr/>
        </p:nvSpPr>
        <p:spPr>
          <a:xfrm>
            <a:off x="7825340" y="1840242"/>
            <a:ext cx="1540282" cy="5161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filter</a:t>
            </a:r>
            <a:endParaRPr lang="fr-FR" dirty="0"/>
          </a:p>
        </p:txBody>
      </p:sp>
      <p:cxnSp>
        <p:nvCxnSpPr>
          <p:cNvPr id="13" name="Straight Arrow Connector 12">
            <a:extLst>
              <a:ext uri="{FF2B5EF4-FFF2-40B4-BE49-F238E27FC236}">
                <a16:creationId xmlns:a16="http://schemas.microsoft.com/office/drawing/2014/main" id="{A98F6F97-E7C1-4CBC-A4CF-0B9979B2EC9D}"/>
              </a:ext>
            </a:extLst>
          </p:cNvPr>
          <p:cNvCxnSpPr>
            <a:cxnSpLocks/>
          </p:cNvCxnSpPr>
          <p:nvPr/>
        </p:nvCxnSpPr>
        <p:spPr>
          <a:xfrm flipH="1">
            <a:off x="6103306" y="2071248"/>
            <a:ext cx="1738427" cy="16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BBA2759-ED10-4E1D-85BC-6107EA987C40}"/>
              </a:ext>
            </a:extLst>
          </p:cNvPr>
          <p:cNvCxnSpPr>
            <a:stCxn id="18" idx="2"/>
          </p:cNvCxnSpPr>
          <p:nvPr/>
        </p:nvCxnSpPr>
        <p:spPr>
          <a:xfrm flipH="1">
            <a:off x="5380521" y="826494"/>
            <a:ext cx="1" cy="1406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085B37D-DA56-44EC-89F7-196223E380C4}"/>
              </a:ext>
            </a:extLst>
          </p:cNvPr>
          <p:cNvCxnSpPr>
            <a:stCxn id="9" idx="3"/>
          </p:cNvCxnSpPr>
          <p:nvPr/>
        </p:nvCxnSpPr>
        <p:spPr>
          <a:xfrm flipV="1">
            <a:off x="2983832" y="2356371"/>
            <a:ext cx="2531444" cy="839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ECAB63A-18F4-49C0-B946-6429FC00CD5F}"/>
              </a:ext>
            </a:extLst>
          </p:cNvPr>
          <p:cNvCxnSpPr>
            <a:stCxn id="15" idx="3"/>
          </p:cNvCxnSpPr>
          <p:nvPr/>
        </p:nvCxnSpPr>
        <p:spPr>
          <a:xfrm flipV="1">
            <a:off x="1935457" y="3429000"/>
            <a:ext cx="3204434" cy="1441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90AAFBD-0846-4FD2-801D-DDF7E6DDE78D}"/>
              </a:ext>
            </a:extLst>
          </p:cNvPr>
          <p:cNvCxnSpPr>
            <a:stCxn id="5" idx="1"/>
          </p:cNvCxnSpPr>
          <p:nvPr/>
        </p:nvCxnSpPr>
        <p:spPr>
          <a:xfrm flipH="1">
            <a:off x="5919537" y="3431406"/>
            <a:ext cx="1280160" cy="1102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0910E9E-D484-41B1-AD22-847F254E9E49}"/>
              </a:ext>
            </a:extLst>
          </p:cNvPr>
          <p:cNvCxnSpPr>
            <a:stCxn id="12" idx="1"/>
          </p:cNvCxnSpPr>
          <p:nvPr/>
        </p:nvCxnSpPr>
        <p:spPr>
          <a:xfrm flipH="1">
            <a:off x="5804034" y="1057845"/>
            <a:ext cx="1915428" cy="1175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1471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137</TotalTime>
  <Words>748</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JetBrains Mono</vt:lpstr>
      <vt:lpstr>Söhne</vt:lpstr>
      <vt:lpstr>Trebuchet MS</vt:lpstr>
      <vt:lpstr>Wingdings 3</vt:lpstr>
      <vt:lpstr>Facet</vt:lpstr>
      <vt:lpstr>APPLICATION ANDROID "TODO LIST "  </vt:lpstr>
      <vt:lpstr>Definition :</vt:lpstr>
      <vt:lpstr>Objet de projet :</vt:lpstr>
      <vt:lpstr>Language :</vt:lpstr>
      <vt:lpstr>ActivityMain: 1. **Nom d'utilisateur (User) :** Il s'agit généralement d'un identifiant unique associé à un utilisateur spécifique. Le nom d'utilisateur sert à identifier de manière distincte chaque utilisateur dans le système. 2. **Mot de passe :** Le mot de passe est une chaîne de caractères confidentielle liée au nom d'utilisateur. Il sert à vérifier l'identité de l'utilisateur. Lorsqu'un utilisateur entre un nom d'utilisateur et un mot de passe, le système compare ces informations à celles stockées dans sa base de données. Si les informations correspondent, l'utilisateur est autorisé à accéder au système. Le processus de connexion à l'aide d'un nom d'utilisateur et d'un mot de passe est couramment utilisé pour sécuriser l'accès à divers services en ligne, tels que les comptes de messagerie électronique, les réseaux sociaux, les services bancaires en ligne et bien d'autres. Il est essentiel de choisir des mots de passe robustes et uniques pour chaque compte afin de renforcer la sécurité en ligne</vt:lpstr>
      <vt:lpstr>ActivityMain:</vt:lpstr>
      <vt:lpstr>Create Compete:  </vt:lpstr>
      <vt:lpstr>PowerPoint Presentation</vt:lpstr>
      <vt:lpstr>kamalActivity:  </vt:lpstr>
      <vt:lpstr>New_task: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ANDROID "TODO LIST "</dc:title>
  <dc:creator>kamal el kacimi</dc:creator>
  <cp:lastModifiedBy>kamal el kacimi</cp:lastModifiedBy>
  <cp:revision>18</cp:revision>
  <dcterms:created xsi:type="dcterms:W3CDTF">2024-01-02T10:00:48Z</dcterms:created>
  <dcterms:modified xsi:type="dcterms:W3CDTF">2024-01-02T20:16:42Z</dcterms:modified>
</cp:coreProperties>
</file>