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Welcome! Introduce course goals. Agenda: AI vs ML vs DL, learning types, algorithms, evaluation,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Discuss variance explained and cluster interpretability.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exploration vs exploitation; mention MDP framing.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simple layer diagram; mention data/compute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topics and expected outcomes; mention code &amp; visuals.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concrete demos students know (spam filter, maps). Emphasize AI broader than ML.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Contrast rule-based vs data-driven. Stress importance of data quality and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Clarify scope with simple Venn analogy. Provide everyday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house-price prediction and email spam examples. Mention train/test split.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scatter + line; discuss assumptions and outliers.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Walk through an Iris example predicting Virginica vs 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PCA for visualization and clustering for segmentation.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&amp; AI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Apt Computing Labs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Assigns points to nearest of k centers; iteratively updates centers.</a:t>
            </a:r>
          </a:p>
          <a:p>
            <a:r>
              <a:t>Pick k via elbow/silhouette; scale features first.</a:t>
            </a:r>
          </a:p>
          <a:p>
            <a:r>
              <a:t>Initialization matters; multiple restarts help.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pic>
        <p:nvPicPr>
          <p:cNvPr id="5" name="Picture 4" descr="kmea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4640"/>
            <a:ext cx="4114800" cy="26043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K-Means clustering</a:t>
            </a:r>
            <a:br/>
            <a:r>
              <a:t>from sklearn.datasets import make_blobs</a:t>
            </a:r>
            <a:br/>
            <a:r>
              <a:t>from sklearn.cluster import KMeans</a:t>
            </a:r>
            <a:br/>
            <a:r>
              <a:t>X, _ = make_blobs(n_samples=200, centers=3, random_state=42, cluster_std=1.2)</a:t>
            </a:r>
            <a:br/>
            <a:r>
              <a:t>kmeans = KMeans(n_clusters=3, n_init=10, random_state=42).fit(X)</a:t>
            </a:r>
            <a:br/>
            <a:r>
              <a:t>print("Centers:", kmeans.cluster_centers_)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Reinforcement Learning (RL)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 learns by interacting; aims to maximize cumulative reward.</a:t>
            </a:r>
          </a:p>
          <a:p>
            <a:r>
              <a:t>Key pieces: state, action, reward, policy, value/Q.</a:t>
            </a:r>
          </a:p>
          <a:p>
            <a:r>
              <a:t>Applications: games, robotics, operations.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RL loop (pseudo)</a:t>
            </a:r>
            <a:br/>
            <a:r>
              <a:t># state = env.reset()</a:t>
            </a:r>
            <a:br/>
            <a:r>
              <a:t># while not done:</a:t>
            </a:r>
            <a:br/>
            <a:r>
              <a:t>#     action = policy(state)</a:t>
            </a:r>
            <a:br/>
            <a:r>
              <a:t>#     next_state, reward, done, info = env.step(action)</a:t>
            </a:r>
            <a:br/>
            <a:r>
              <a:t>#     update(policy, state, action, reward, next_state)</a:t>
            </a:r>
            <a:br/>
            <a:r>
              <a:t>#     state = next_state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Networks (Basics)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Layers of linear transforms + nonlinear activations learn complex patterns.</a:t>
            </a:r>
          </a:p>
          <a:p>
            <a:r>
              <a:t>Backpropagation computes gradients for weight updates.</a:t>
            </a:r>
          </a:p>
          <a:p>
            <a:r>
              <a:t>Regularize (dropout/weight decay) to combat overfitting.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Neural Network basics</a:t>
            </a:r>
            <a:br/>
            <a:r>
              <a:t># Input -&gt; Dense -&gt; Activation -&gt; Dense -&gt; Output</a:t>
            </a:r>
            <a:br/>
            <a:r>
              <a:t># Train with backprop + gradient descent</a:t>
            </a:r>
            <a:br/>
            <a:r>
              <a:t># Use Keras/PyTorch for real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2F6F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(Preview Deck 1–12)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AI?</a:t>
            </a:r>
          </a:p>
          <a:p>
            <a:r>
              <a:t>2. What is Machine Learning?</a:t>
            </a:r>
          </a:p>
          <a:p>
            <a:r>
              <a:t>3. AI vs ML vs DL</a:t>
            </a:r>
          </a:p>
          <a:p>
            <a:r>
              <a:t>4. Supervised Learning</a:t>
            </a:r>
          </a:p>
          <a:p>
            <a:r>
              <a:t>5. Regression (Linear)</a:t>
            </a:r>
          </a:p>
          <a:p>
            <a:r>
              <a:t>6. Classification (Confusion Matrix)</a:t>
            </a:r>
          </a:p>
          <a:p>
            <a:r>
              <a:t>7. Unsupervised Learning</a:t>
            </a:r>
          </a:p>
          <a:p>
            <a:r>
              <a:t>8. K-Means Clustering</a:t>
            </a:r>
          </a:p>
          <a:p>
            <a:r>
              <a:t>9. Reinforcement Learning</a:t>
            </a:r>
          </a:p>
          <a:p>
            <a:r>
              <a:t>10. Neural Networks (Basics)</a:t>
            </a:r>
          </a:p>
          <a:p>
            <a:r>
              <a:t>11. Evaluation Metrics</a:t>
            </a:r>
          </a:p>
          <a:p>
            <a:r>
              <a:t>12. PCA Visualization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 (AI)?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Systems that perform tasks requiring human-like intelligence.</a:t>
            </a:r>
          </a:p>
          <a:p>
            <a:r>
              <a:t>Examples: speech assistants, vision systems, recommendation engines.</a:t>
            </a:r>
          </a:p>
          <a:p>
            <a:r>
              <a:t>Goal: perceive → reason → act under uncertainty.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Algorithms learn patterns from data to predict/decide without explicit rules.</a:t>
            </a:r>
          </a:p>
          <a:p>
            <a:r>
              <a:t>Learns f(x) from examples; performance improves with experience.</a:t>
            </a:r>
          </a:p>
          <a:p>
            <a:r>
              <a:t>Types: supervised, unsupervised, reinforcement.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vs ML vs 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 Learning ⊂ Machine Learning ⊂ Artificial Intelligence.</a:t>
            </a:r>
          </a:p>
          <a:p>
            <a:r>
              <a:t>ML: learn models from data; DL: multi-layer neural networks.</a:t>
            </a:r>
          </a:p>
          <a:p>
            <a:r>
              <a:t>Choose simplest model that works; not every task needs DL.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Has input features and known labels (answers).</a:t>
            </a:r>
          </a:p>
          <a:p>
            <a:r>
              <a:t>Tasks: regression (numeric) and classification (category).</a:t>
            </a:r>
          </a:p>
          <a:p>
            <a:r>
              <a:t>Aim: generalize well to new, unseen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Supervised Learning (sketch)</a:t>
            </a:r>
            <a:br/>
            <a:r>
              <a:t>from sklearn.model_selection import train_test_split</a:t>
            </a:r>
            <a:br/>
            <a:r>
              <a:t>from sklearn.linear_model import LinearRegression</a:t>
            </a:r>
            <a:br/>
            <a:r>
              <a:t>from sklearn.datasets import make_regression</a:t>
            </a:r>
            <a:br/>
            <a:r>
              <a:t>X, y = make_regression(n_samples=120, n_features=1, noise=12.0, random_state=42)</a:t>
            </a:r>
            <a:br/>
            <a:r>
              <a:t>X_tr, X_te, y_tr, y_te = train_test_split(X, y, test_size=0.2, random_state=42)</a:t>
            </a:r>
            <a:br/>
            <a:r>
              <a:t>model = LinearRegression().fit(X_tr, y_tr)</a:t>
            </a:r>
            <a:br/>
            <a:r>
              <a:t>print("R^2:", model.score(X_te, y_te))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Fits a line y = w·x + b minimizing squared error.</a:t>
            </a:r>
          </a:p>
          <a:p>
            <a:r>
              <a:t>Interpret slope and intercept; validate with R² and residuals.</a:t>
            </a:r>
          </a:p>
          <a:p>
            <a:r>
              <a:t>Useful baseline; extend to polynomial/regularized variants.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pic>
        <p:nvPicPr>
          <p:cNvPr id="5" name="Picture 4" descr="linear_regres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4640"/>
            <a:ext cx="4114800" cy="260439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Linear Regression (fit)</a:t>
            </a:r>
            <a:br/>
            <a:r>
              <a:t>from sklearn.datasets import make_regression</a:t>
            </a:r>
            <a:br/>
            <a:r>
              <a:t>from sklearn.linear_model import LinearRegression</a:t>
            </a:r>
            <a:br/>
            <a:r>
              <a:t>X, y = make_regression(n_samples=120, n_features=1, noise=12.0, random_state=42)</a:t>
            </a:r>
            <a:br/>
            <a:r>
              <a:t>model = LinearRegression().fit(X, y)</a:t>
            </a:r>
            <a:br/>
            <a:r>
              <a:t>print(model.coef_, model.intercept_)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&amp;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Classification predicts categories; confusion matrix shows TP/FP/TN/FN.</a:t>
            </a:r>
          </a:p>
          <a:p>
            <a:r>
              <a:t>Accuracy can mislead; also consider precision/recall/F1.</a:t>
            </a:r>
          </a:p>
          <a:p>
            <a:r>
              <a:t>Adjust decision threshold to trade off precision vs recall.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pic>
        <p:nvPicPr>
          <p:cNvPr id="5" name="Picture 4" descr="confusion_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4640"/>
            <a:ext cx="4114800" cy="3192667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Logistic Regression on Iris</a:t>
            </a:r>
            <a:br/>
            <a:r>
              <a:t>from sklearn.datasets import load_iris</a:t>
            </a:r>
            <a:br/>
            <a:r>
              <a:t>from sklearn.model_selection import train_test_split</a:t>
            </a:r>
            <a:br/>
            <a:r>
              <a:t>from sklearn.pipeline import make_pipeline</a:t>
            </a:r>
            <a:br/>
            <a:r>
              <a:t>from sklearn.preprocessing import StandardScaler</a:t>
            </a:r>
            <a:br/>
            <a:r>
              <a:t>from sklearn.linear_model import LogisticRegression</a:t>
            </a:r>
            <a:br/>
            <a:r>
              <a:t>from sklearn.metrics import confusion_matrix</a:t>
            </a:r>
            <a:br/>
            <a:r>
              <a:t>iris = load_iris()</a:t>
            </a:r>
            <a:br/>
            <a:r>
              <a:t>X, y = iris.data, (iris.target == 2).astype(int)</a:t>
            </a:r>
            <a:br/>
            <a:r>
              <a:t>X_tr, X_te, y_tr, y_te = train_test_split(X, y, test_size=0.3, random_state=42, stratify=y)</a:t>
            </a:r>
            <a:br/>
            <a:r>
              <a:t>clf = make_pipeline(StandardScaler(), LogisticRegression(max_iter=1000, random_state=42)).fit(X_tr, y_tr)</a:t>
            </a:r>
            <a:br/>
            <a:r>
              <a:t>pred = clf.predict(X_te)</a:t>
            </a:r>
            <a:br/>
            <a:r>
              <a:t>print(confusion_matrix(y_te, pred))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F9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labels; discover structure (clustering, dimensionality reduction).</a:t>
            </a:r>
          </a:p>
          <a:p>
            <a:r>
              <a:t>Use for exploration, anomaly detection, compression.</a:t>
            </a:r>
          </a:p>
          <a:p>
            <a:r>
              <a:t>Often precedes supervised modeling.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172200"/>
            <a:ext cx="9144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>
                <a:solidFill>
                  <a:srgbClr val="5A5A5A"/>
                </a:solidFill>
              </a:rPr>
              <a:t>Apt Computing Labs</a:t>
            </a:r>
          </a:p>
        </p:txBody>
      </p:sp>
      <p:pic>
        <p:nvPicPr>
          <p:cNvPr id="5" name="Picture 4" descr="p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834640"/>
            <a:ext cx="4114800" cy="2637564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54880" y="2834640"/>
            <a:ext cx="3840480" cy="2560320"/>
          </a:xfrm>
          <a:prstGeom prst="roundRect">
            <a:avLst/>
          </a:prstGeom>
          <a:solidFill>
            <a:srgbClr val="F5F6FA"/>
          </a:solidFill>
          <a:ln>
            <a:solidFill>
              <a:srgbClr val="D2D2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>
                <a:latin typeface="Courier New"/>
              </a:defRPr>
            </a:pPr>
            <a:r>
              <a:t># PCA for visualization</a:t>
            </a:r>
            <a:br/>
            <a:r>
              <a:t>from sklearn.decomposition import PCA</a:t>
            </a:r>
            <a:br/>
            <a:r>
              <a:t>from sklearn.datasets import make_classification</a:t>
            </a:r>
            <a:br/>
            <a:r>
              <a:t>X, y = make_classification(n_samples=300, n_features=8, n_informative=4, random_state=7)</a:t>
            </a:r>
            <a:br/>
            <a:r>
              <a:t>X2 = PCA(n_components=2, random_state=7).fit_transform(X)</a:t>
            </a:r>
            <a:br/>
            <a:r>
              <a:t>print(X2[:3])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