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zSbvASRN9PcOmgyJX8e+BZxC3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D6BA3-C07B-43A4-8572-354EC8E0B99D}">
  <a:tblStyle styleId="{7DBD6BA3-C07B-43A4-8572-354EC8E0B9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688D0D35-369B-4B7E-B5F4-A70587E95E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54fa3c25_1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54fa3c25_1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354fa3c25_1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54fa3c25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54fa3c25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354fa3c25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5aea53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35aea53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35aea53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5ae97ac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35ae97ac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decided to use a dendrogram to provide some confluence to our previous analysis and validate some relationships.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following dendrogram was created to to clusters skills based on inter-job description term frequencies or more concretely, which words or groups of words appear most frequently in each job description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words we chose to analyze are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top 10 most popular general  skills found in job descriptions, And the most popular programming languages and software packages found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from from Josh’s analysis of popular coursera courses and job descriptions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Based on this, the clusters shown on the dendrogram were derived.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due to the large amount of terms analysed the dendrogram could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be better interpreted by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Zeroing in on the most popular languages and software platforms,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a35ae97acc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doing so the following dendrogram was derived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Here we see 6 clear clusters and it is nice to see that the clusters make sense.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also see languages like r and c tying into larger clusters that contain more specific skills. All in all this reduced dendrogram was very informative and will be used in designing a relevant curriculum for the masters program</a:t>
            </a:r>
            <a:endParaRPr sz="1400"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35aea531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a35aea531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35aea531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35aea531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a35aea531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354fa3c25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354fa3c25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354fa3c25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54fa3c2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354fa3c2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Learned a lot of skills from school and want to find a job in data science?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know how qualified you are and what are the skills you are lacking?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device that you need!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354fa3c25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54fa3c2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54fa3c2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a354fa3c25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e8ea96e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e8ea96e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ae8ea96e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data should be thrown in here.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54fa3c25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54fa3c2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354fa3c25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54fa3c2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354fa3c2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354fa3c2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4013"/>
            <a:ext cx="12192002" cy="684996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MIE1624HF</a:t>
            </a:r>
            <a:br>
              <a:rPr b="1" lang="en-US"/>
            </a:br>
            <a:r>
              <a:rPr b="1" lang="en-US"/>
              <a:t>Group Project</a:t>
            </a:r>
            <a:endParaRPr b="1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Group 3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2020/12/01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ga354fa3c25_1_330"/>
          <p:cNvGraphicFramePr/>
          <p:nvPr/>
        </p:nvGraphicFramePr>
        <p:xfrm>
          <a:off x="197875" y="274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{7DBD6BA3-C07B-43A4-8572-354EC8E0B99D}</a:tableStyleId>
              </a:tblPr>
              <a:tblGrid>
                <a:gridCol w="1369450"/>
                <a:gridCol w="3195600"/>
                <a:gridCol w="4282125"/>
                <a:gridCol w="2949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WEEK 5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Cloud computing platform/products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Introduction to useful cloud computing platforms (e.g., google cloud, amazon, IBM) and products + big data analytics products (e.g., Google BigQuery)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0000"/>
                          </a:solidFill>
                        </a:rPr>
                        <a:t>Practice using at least two cloud computing platforms and products to process/analyze data.</a:t>
                      </a:r>
                      <a:endParaRPr b="0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Supervised ML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linear/logistic regressions, Nearest neighbor, Naive Bayes, Decision Trees, SVM, ensemble models, etc + sklearn in python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using at least 3 different types of supervised ML model on one dataset.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Unsupervised ML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types of clustering (e.g, Hierarchical clustering, K-means clustering, K-NN, Principal Component Analysis, Singular Value Decomposition, Independent Component Analysis)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using at least 3 different types of unsupervised ML model on one dataset.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Neural Network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Main types of neural networks and its applications.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o</a:t>
                      </a:r>
                      <a:r>
                        <a:rPr lang="en-US" sz="1800"/>
                        <a:t>ptimizing a neural network with backward propagation.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Deep learning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Deep learning with Keras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the Keras library to build deep learning models for both regression and classification.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project</a:t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Solve practical business problems combining data domain-specific knowledge with business analysis and communication skills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a354fa3c25_1_3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4013"/>
            <a:ext cx="12192002" cy="6849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354fa3c25_1_38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Master of Data Science and </a:t>
            </a:r>
            <a:endParaRPr b="1"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Artificial Intelligence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838200" y="1582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Master of Data Science and Artificial Intelligence 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Comprehensive preparation ranging from technical skills and topics to interpersonal managing/collaborative training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(1) Popular topics from DataCamp and Coursera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Important programming skills required in job postings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(3) Hierarchical clustering of keywords in job posting data to validate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important topics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Online courses under each topic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0" y="18385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700"/>
              <a:t>Grouped </a:t>
            </a:r>
            <a:r>
              <a:rPr b="1" lang="en-US" sz="2700"/>
              <a:t>Topics from DataCamp: </a:t>
            </a:r>
            <a:endParaRPr b="1"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Data Engineering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Programming, importing &amp; cleaning data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Data manipulation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Data visualization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Probability and stats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Machine learning (+ deep learning)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Applied finance and reporting</a:t>
            </a:r>
            <a:endParaRPr sz="2700"/>
          </a:p>
        </p:txBody>
      </p:sp>
      <p:pic>
        <p:nvPicPr>
          <p:cNvPr id="182" name="Google Shape;1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675" y="2119850"/>
            <a:ext cx="5591326" cy="2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5aea531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Coursera Skill-sets</a:t>
            </a:r>
            <a:endParaRPr/>
          </a:p>
        </p:txBody>
      </p:sp>
      <p:cxnSp>
        <p:nvCxnSpPr>
          <p:cNvPr id="189" name="Google Shape;189;ga35aea5313_0_0"/>
          <p:cNvCxnSpPr/>
          <p:nvPr/>
        </p:nvCxnSpPr>
        <p:spPr>
          <a:xfrm flipH="1" rot="10800000">
            <a:off x="881700" y="14851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ga35aea53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1754425"/>
            <a:ext cx="6502594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a35aea531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06" y="1843225"/>
            <a:ext cx="3786400" cy="41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Top skills required in job postings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7" name="Google Shape;19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1771200"/>
            <a:ext cx="7496700" cy="508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10"/>
          <p:cNvGraphicFramePr/>
          <p:nvPr/>
        </p:nvGraphicFramePr>
        <p:xfrm>
          <a:off x="8752114" y="2123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{688D0D35-369B-4B7E-B5F4-A70587E95EE0}</a:tableStyleId>
              </a:tblPr>
              <a:tblGrid>
                <a:gridCol w="794650"/>
                <a:gridCol w="231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 5 SKILLS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Spark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5ae97acc_0_2"/>
          <p:cNvSpPr txBox="1"/>
          <p:nvPr>
            <p:ph type="title"/>
          </p:nvPr>
        </p:nvSpPr>
        <p:spPr>
          <a:xfrm>
            <a:off x="0" y="-82000"/>
            <a:ext cx="12192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 sz="4300">
                <a:latin typeface="Times"/>
                <a:ea typeface="Times"/>
                <a:cs typeface="Times"/>
                <a:sym typeface="Times"/>
              </a:rPr>
              <a:t>Hierarchical clustering of keywords in job postings</a:t>
            </a:r>
            <a:endParaRPr sz="43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5" name="Google Shape;205;ga35ae97ac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5" y="785000"/>
            <a:ext cx="10389519" cy="60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0" y="-82000"/>
            <a:ext cx="121920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 sz="4300">
                <a:latin typeface="Times"/>
                <a:ea typeface="Times"/>
                <a:cs typeface="Times"/>
                <a:sym typeface="Times"/>
              </a:rPr>
              <a:t>Hierarchical clustering of keywords in job postings</a:t>
            </a:r>
            <a:endParaRPr sz="43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34" y="859275"/>
            <a:ext cx="6839104" cy="599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2707290" y="1095620"/>
            <a:ext cx="2851800" cy="75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2707301" y="3256500"/>
            <a:ext cx="2851800" cy="75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2707302" y="4010475"/>
            <a:ext cx="2851800" cy="5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2707319" y="5388325"/>
            <a:ext cx="2851800" cy="8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2707290" y="1095620"/>
            <a:ext cx="2142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Cloud Computing - Microsoft Azure</a:t>
            </a:r>
            <a:endParaRPr b="1" sz="1100"/>
          </a:p>
        </p:txBody>
      </p:sp>
      <p:sp>
        <p:nvSpPr>
          <p:cNvPr id="217" name="Google Shape;217;p11"/>
          <p:cNvSpPr txBox="1"/>
          <p:nvPr/>
        </p:nvSpPr>
        <p:spPr>
          <a:xfrm>
            <a:off x="2707290" y="1849616"/>
            <a:ext cx="2142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Cleaning, Building, and Manipulating Data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18" name="Google Shape;218;p11"/>
          <p:cNvSpPr txBox="1"/>
          <p:nvPr/>
        </p:nvSpPr>
        <p:spPr>
          <a:xfrm>
            <a:off x="2707290" y="3262089"/>
            <a:ext cx="2142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Machine Learning and Deep Learning</a:t>
            </a:r>
            <a:endParaRPr b="1" sz="1100"/>
          </a:p>
        </p:txBody>
      </p:sp>
      <p:sp>
        <p:nvSpPr>
          <p:cNvPr id="219" name="Google Shape;219;p11"/>
          <p:cNvSpPr txBox="1"/>
          <p:nvPr/>
        </p:nvSpPr>
        <p:spPr>
          <a:xfrm>
            <a:off x="2707290" y="4003314"/>
            <a:ext cx="22047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Managing Big Data</a:t>
            </a:r>
            <a:endParaRPr b="1" sz="1100"/>
          </a:p>
        </p:txBody>
      </p:sp>
      <p:sp>
        <p:nvSpPr>
          <p:cNvPr id="220" name="Google Shape;220;p11"/>
          <p:cNvSpPr txBox="1"/>
          <p:nvPr/>
        </p:nvSpPr>
        <p:spPr>
          <a:xfrm>
            <a:off x="2707290" y="5388322"/>
            <a:ext cx="23568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Data Science Essentials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Python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Visualization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Databases</a:t>
            </a:r>
            <a:endParaRPr b="1" sz="1100"/>
          </a:p>
        </p:txBody>
      </p:sp>
      <p:sp>
        <p:nvSpPr>
          <p:cNvPr id="221" name="Google Shape;221;p11"/>
          <p:cNvSpPr txBox="1"/>
          <p:nvPr/>
        </p:nvSpPr>
        <p:spPr>
          <a:xfrm>
            <a:off x="502663" y="3637512"/>
            <a:ext cx="22047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22" name="Google Shape;222;p11"/>
          <p:cNvSpPr/>
          <p:nvPr/>
        </p:nvSpPr>
        <p:spPr>
          <a:xfrm>
            <a:off x="2707303" y="4543525"/>
            <a:ext cx="28518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Cloud Computing -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Amazon Web Service</a:t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5559153" y="6175556"/>
            <a:ext cx="58410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5506627" y="5085586"/>
            <a:ext cx="39837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7542391" y="4688266"/>
            <a:ext cx="8382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6769605" y="4179829"/>
            <a:ext cx="9426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>
            <a:off x="6957344" y="2985682"/>
            <a:ext cx="4821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9363607" y="5714736"/>
            <a:ext cx="482100" cy="2370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 flipH="1" rot="10800000">
            <a:off x="7115932" y="1562725"/>
            <a:ext cx="3237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 rot="10800000">
            <a:off x="6581441" y="2687220"/>
            <a:ext cx="376200" cy="187200"/>
          </a:xfrm>
          <a:prstGeom prst="bentUpArrow">
            <a:avLst>
              <a:gd fmla="val 25000" name="adj1"/>
              <a:gd fmla="val 21697" name="adj2"/>
              <a:gd fmla="val 44733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6424477" y="3539895"/>
            <a:ext cx="532800" cy="187200"/>
          </a:xfrm>
          <a:prstGeom prst="bentUpArrow">
            <a:avLst>
              <a:gd fmla="val 25000" name="adj1"/>
              <a:gd fmla="val 21697" name="adj2"/>
              <a:gd fmla="val 50000" name="adj3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2707300" y="1852313"/>
            <a:ext cx="2851800" cy="14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35aea5313_0_41"/>
          <p:cNvSpPr txBox="1"/>
          <p:nvPr>
            <p:ph type="title"/>
          </p:nvPr>
        </p:nvSpPr>
        <p:spPr>
          <a:xfrm>
            <a:off x="389550" y="1422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Master of Data Science &amp; AI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Program Structure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8" name="Google Shape;238;ga35aea5313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0" y="1647825"/>
            <a:ext cx="7109351" cy="44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389550" y="1422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Master of Data Science &amp; AI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Program Structure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19165" r="0" t="0"/>
          <a:stretch/>
        </p:blipFill>
        <p:spPr>
          <a:xfrm>
            <a:off x="210600" y="1707400"/>
            <a:ext cx="4184824" cy="34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824" y="1620329"/>
            <a:ext cx="7491776" cy="445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Course curriculum design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for MIE 1624: Intro to Data Science and Analytics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Data Science program curriculum design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for a new technically- and business-oriented program: Master of Data Science and Artificial Intelligence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Data Science education EdTech effort: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  A diagnostic device for students to identify their skill gaps for their ideal career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 flipH="1" rot="10800000">
            <a:off x="881700" y="14851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a35aea5313_0_19"/>
          <p:cNvPicPr preferRelativeResize="0"/>
          <p:nvPr/>
        </p:nvPicPr>
        <p:blipFill rotWithShape="1">
          <a:blip r:embed="rId3">
            <a:alphaModFix/>
          </a:blip>
          <a:srcRect b="0" l="19165" r="0" t="0"/>
          <a:stretch/>
        </p:blipFill>
        <p:spPr>
          <a:xfrm>
            <a:off x="9156225" y="173975"/>
            <a:ext cx="2832426" cy="2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a35aea5313_0_19"/>
          <p:cNvSpPr txBox="1"/>
          <p:nvPr>
            <p:ph type="title"/>
          </p:nvPr>
        </p:nvSpPr>
        <p:spPr>
          <a:xfrm>
            <a:off x="389550" y="1422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Master of Data Science &amp; AI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Program Structure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3" name="Google Shape;253;ga35aea531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0325"/>
            <a:ext cx="6158399" cy="44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a35aea5313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199" y="2656851"/>
            <a:ext cx="5576400" cy="348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a354fa3c25_1_4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4013"/>
            <a:ext cx="12192002" cy="684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a354fa3c25_1_44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Data Science education EdTech effort:</a:t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latin typeface="Times"/>
                <a:ea typeface="Times"/>
                <a:cs typeface="Times"/>
                <a:sym typeface="Times"/>
              </a:rPr>
              <a:t>Diagnostic device spotting skill gaps</a:t>
            </a:r>
            <a:endParaRPr sz="3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54fa3c25_1_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Diagnostic device spotting skill gaps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8" name="Google Shape;268;ga354fa3c25_1_18"/>
          <p:cNvSpPr txBox="1"/>
          <p:nvPr>
            <p:ph idx="1" type="body"/>
          </p:nvPr>
        </p:nvSpPr>
        <p:spPr>
          <a:xfrm>
            <a:off x="838200" y="1276350"/>
            <a:ext cx="10515600" cy="47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Research question: Based on a student’s existing skills and 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knowledge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,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 what type of career in data science industry matches the most? and what are the gaps between existing skill set and the job required skills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Latent Dirichlet Allocation (LDA) for topic extraction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Obtain topics (area specialization) of jobs related to data science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Obtain weighed skills of each topic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</a:rPr>
              <a:t>Summarize each topic based on clustered skills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269" name="Google Shape;269;ga354fa3c2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5" y="4063400"/>
            <a:ext cx="4714662" cy="2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a354fa3c2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50" y="4063400"/>
            <a:ext cx="6089999" cy="2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354fa3c25_1_24"/>
          <p:cNvSpPr txBox="1"/>
          <p:nvPr>
            <p:ph type="title"/>
          </p:nvPr>
        </p:nvSpPr>
        <p:spPr>
          <a:xfrm>
            <a:off x="838200" y="365125"/>
            <a:ext cx="10515600" cy="82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Diagnostic device spotting skill gaps</a:t>
            </a:r>
            <a:endParaRPr/>
          </a:p>
        </p:txBody>
      </p:sp>
      <p:sp>
        <p:nvSpPr>
          <p:cNvPr id="277" name="Google Shape;277;ga354fa3c25_1_24"/>
          <p:cNvSpPr txBox="1"/>
          <p:nvPr>
            <p:ph idx="1" type="body"/>
          </p:nvPr>
        </p:nvSpPr>
        <p:spPr>
          <a:xfrm>
            <a:off x="838200" y="1401200"/>
            <a:ext cx="10515600" cy="47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•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Match input skills to area specialization and diagnose missing skills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•"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Demo: https://skillanalysis.herokuapp.com/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ae8ea96e98_0_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4013"/>
            <a:ext cx="12192002" cy="684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ae8ea96e98_0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27314" y="2453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Data used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441082" y="1953082"/>
            <a:ext cx="3581400" cy="43512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Job posting data from: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- Indeed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- Monster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- LinkedIn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-&gt; important skills for employment in field of data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4348062" y="1953003"/>
            <a:ext cx="3940500" cy="4351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Online course data from: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- Data Camp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- Coursera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-&gt; important skills taught by online courses in the field of data science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33118" y="1953007"/>
            <a:ext cx="3962400" cy="43512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Kaggle survey data (2019)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-&gt; important skills current workers in the field use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 flipH="1" rot="10800000">
            <a:off x="881700" y="14089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a354fa3c25_1_3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4013"/>
            <a:ext cx="12192002" cy="6849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a354fa3c25_1_32"/>
          <p:cNvSpPr txBox="1"/>
          <p:nvPr>
            <p:ph type="title"/>
          </p:nvPr>
        </p:nvSpPr>
        <p:spPr>
          <a:xfrm>
            <a:off x="65625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MIE 1624: Intro to Data Science and Analytics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MIE 1624</a:t>
            </a:r>
            <a:r>
              <a:rPr lang="en-US" sz="4000">
                <a:latin typeface="Times"/>
                <a:ea typeface="Times"/>
                <a:cs typeface="Times"/>
                <a:sym typeface="Times"/>
              </a:rPr>
              <a:t>: Intro to Data Science and Analytics</a:t>
            </a:r>
            <a:endParaRPr sz="4000"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What are the important and common skills for students in data science and analytics?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Data driven approach to select skills to be taught in the course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Method: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(1) Look at the emphasized skills on online courses websites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(2) Look at the skills most commonly used by people working in the data science field from Kaggle survey (2019)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 flipH="1" rot="10800000">
            <a:off x="881700" y="14851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993700" y="0"/>
            <a:ext cx="10360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DataCamp top elements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2857" l="0" r="0" t="5851"/>
          <a:stretch/>
        </p:blipFill>
        <p:spPr>
          <a:xfrm>
            <a:off x="1170575" y="1437500"/>
            <a:ext cx="5309050" cy="508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436" r="436" t="0"/>
          <a:stretch/>
        </p:blipFill>
        <p:spPr>
          <a:xfrm>
            <a:off x="7765280" y="1437500"/>
            <a:ext cx="2927595" cy="508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6"/>
          <p:cNvCxnSpPr/>
          <p:nvPr/>
        </p:nvCxnSpPr>
        <p:spPr>
          <a:xfrm flipH="1" rot="10800000">
            <a:off x="881700" y="11041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Kaggle survey (2019) non-students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5687" r="0" t="0"/>
          <a:stretch/>
        </p:blipFill>
        <p:spPr>
          <a:xfrm>
            <a:off x="250649" y="1256900"/>
            <a:ext cx="3931776" cy="271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5"/>
          <p:cNvCxnSpPr/>
          <p:nvPr/>
        </p:nvCxnSpPr>
        <p:spPr>
          <a:xfrm flipH="1" rot="10800000">
            <a:off x="881700" y="11803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3025" r="0" t="0"/>
          <a:stretch/>
        </p:blipFill>
        <p:spPr>
          <a:xfrm>
            <a:off x="4182425" y="1256900"/>
            <a:ext cx="7896756" cy="29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5855" r="0" t="0"/>
          <a:stretch/>
        </p:blipFill>
        <p:spPr>
          <a:xfrm>
            <a:off x="5095775" y="3967675"/>
            <a:ext cx="4418263" cy="28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6">
            <a:alphaModFix/>
          </a:blip>
          <a:srcRect b="0" l="5105" r="0" t="0"/>
          <a:stretch/>
        </p:blipFill>
        <p:spPr>
          <a:xfrm>
            <a:off x="250650" y="4036475"/>
            <a:ext cx="4622574" cy="28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54fa3c25_0_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Kaggle survey (2019) non-students</a:t>
            </a:r>
            <a:endParaRPr/>
          </a:p>
        </p:txBody>
      </p:sp>
      <p:pic>
        <p:nvPicPr>
          <p:cNvPr id="146" name="Google Shape;146;ga354fa3c25_0_25"/>
          <p:cNvPicPr preferRelativeResize="0"/>
          <p:nvPr/>
        </p:nvPicPr>
        <p:blipFill rotWithShape="1">
          <a:blip r:embed="rId3">
            <a:alphaModFix/>
          </a:blip>
          <a:srcRect b="0" l="3697" r="0" t="0"/>
          <a:stretch/>
        </p:blipFill>
        <p:spPr>
          <a:xfrm>
            <a:off x="6270175" y="1325700"/>
            <a:ext cx="5769425" cy="27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354fa3c25_0_25"/>
          <p:cNvPicPr preferRelativeResize="0"/>
          <p:nvPr/>
        </p:nvPicPr>
        <p:blipFill rotWithShape="1">
          <a:blip r:embed="rId4">
            <a:alphaModFix/>
          </a:blip>
          <a:srcRect b="0" l="3697" r="0" t="0"/>
          <a:stretch/>
        </p:blipFill>
        <p:spPr>
          <a:xfrm>
            <a:off x="-64875" y="1257925"/>
            <a:ext cx="5769425" cy="288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a354fa3c25_0_25"/>
          <p:cNvCxnSpPr/>
          <p:nvPr/>
        </p:nvCxnSpPr>
        <p:spPr>
          <a:xfrm flipH="1" rot="10800000">
            <a:off x="881700" y="11803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ga354fa3c25_0_25"/>
          <p:cNvPicPr preferRelativeResize="0"/>
          <p:nvPr/>
        </p:nvPicPr>
        <p:blipFill rotWithShape="1">
          <a:blip r:embed="rId5">
            <a:alphaModFix/>
          </a:blip>
          <a:srcRect b="0" l="4168" r="0" t="0"/>
          <a:stretch/>
        </p:blipFill>
        <p:spPr>
          <a:xfrm>
            <a:off x="4455875" y="3971925"/>
            <a:ext cx="55041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MIE 1624 Course Curriculum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124400" y="1157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{7DBD6BA3-C07B-43A4-8572-354EC8E0B99D}</a:tableStyleId>
              </a:tblPr>
              <a:tblGrid>
                <a:gridCol w="1369450"/>
                <a:gridCol w="3195600"/>
                <a:gridCol w="4282125"/>
                <a:gridCol w="2949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LECTURE TOPIC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TAKE-HOME PRACTICE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Introduction to Python + </a:t>
                      </a:r>
                      <a:r>
                        <a:rPr lang="en-US" sz="1800"/>
                        <a:t>integrated development environment </a:t>
                      </a:r>
                      <a:r>
                        <a:rPr lang="en-US" sz="1800"/>
                        <a:t>(e.g., Jupyter, spyder)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Introduce Python language;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Important basic libraries e.g., pandas, numpy, etc. + Jupyter notebook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importing, manipulating excel/csv data with the basic python libraries.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 + data importing/cleaning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Structures and Database Management/SQL for data storage, retrieval and manipulation + web-scraping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web-scraping + cleaning/wrangling of the scraped data with python.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Statistics with Python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Descriptive stats, statistical inference, hypothesis testing, bootstrapping, bayesian stats, AB-testing etc. + statsmodel in python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Practice exploring, describing, inferring data through bootstrapping and hypothesis testing in python.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Visualization with Python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visualization through libraries such as Matplotlib, plotly, and seaborn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Given different data types, with different number of groups, practice plotting appropriate graph types to visualize the data with python library.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6" name="Google Shape;156;p8"/>
          <p:cNvCxnSpPr/>
          <p:nvPr/>
        </p:nvCxnSpPr>
        <p:spPr>
          <a:xfrm flipH="1" rot="10800000">
            <a:off x="881700" y="1027906"/>
            <a:ext cx="10472100" cy="7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2020-11-26T20:09:59Z</dcterms:created>
  <dc:creator>熙 魏</dc:creator>
</cp:coreProperties>
</file>