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32"/>
  </p:notesMasterIdLst>
  <p:handoutMasterIdLst>
    <p:handoutMasterId r:id="rId33"/>
  </p:handoutMasterIdLst>
  <p:sldIdLst>
    <p:sldId id="257" r:id="rId2"/>
    <p:sldId id="274" r:id="rId3"/>
    <p:sldId id="275" r:id="rId4"/>
    <p:sldId id="272" r:id="rId5"/>
    <p:sldId id="263" r:id="rId6"/>
    <p:sldId id="269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1" r:id="rId27"/>
    <p:sldId id="264" r:id="rId28"/>
    <p:sldId id="260" r:id="rId29"/>
    <p:sldId id="295" r:id="rId30"/>
    <p:sldId id="273" r:id="rId3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2424" autoAdjust="0"/>
  </p:normalViewPr>
  <p:slideViewPr>
    <p:cSldViewPr snapToGrid="0">
      <p:cViewPr varScale="1">
        <p:scale>
          <a:sx n="68" d="100"/>
          <a:sy n="68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DB50-FBAC-9B88-D317-71D51033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BF5B3-D01A-0504-2F15-1E6D19D64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4E09CA-6385-81CC-F595-D8507BCF1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8D988-3BF7-A309-7BF2-ACBC82E1E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F80C-7480-EB6D-5190-B391250A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0999F-B2DD-C203-3FBA-7058664EE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3780B-5769-DFDC-56FC-655ED860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BD94-52D5-F843-4E97-4D8C0E90F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A5EF0-1D66-0CC4-07B1-CD4EB949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C877D-DCA8-1058-1345-D24918529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D0249-F820-B013-1B57-3443F7667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BA18-CCF2-F626-9104-2607C2DD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4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8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86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2333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292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597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15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8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7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71E89-1AEC-F61A-8B35-4878F80041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137F36-48E7-E822-DCCC-F5DC4A18EE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68D0155-3C21-964C-9024-EF8519D205D5}"/>
              </a:ext>
            </a:extLst>
          </p:cNvPr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59CB91-E082-83B2-3315-C404B105CE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E2656A-7583-AEA7-7A84-A032A94B36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019C34-0FBA-E8B8-E923-05C9BA48A2A0}"/>
              </a:ext>
            </a:extLst>
          </p:cNvPr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59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8963" y="504221"/>
            <a:ext cx="10834882" cy="1604974"/>
          </a:xfrm>
        </p:spPr>
        <p:txBody>
          <a:bodyPr/>
          <a:lstStyle/>
          <a:p>
            <a:r>
              <a:rPr lang="en-US" sz="4800" dirty="0"/>
              <a:t>Mental Health Detection using Gradient Boost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719504" y="3890673"/>
            <a:ext cx="8825658" cy="39063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Authors</a:t>
            </a:r>
          </a:p>
          <a:p>
            <a:r>
              <a:rPr lang="en-IN" sz="2400" dirty="0"/>
              <a:t>Vana </a:t>
            </a:r>
            <a:r>
              <a:rPr lang="en-IN" sz="2400" dirty="0" err="1"/>
              <a:t>chandhana</a:t>
            </a:r>
            <a:endParaRPr lang="en-IN" sz="2400" dirty="0"/>
          </a:p>
          <a:p>
            <a:r>
              <a:rPr lang="en-IN" sz="2400" dirty="0"/>
              <a:t>Kamal </a:t>
            </a:r>
            <a:r>
              <a:rPr lang="en-IN" sz="2400" dirty="0" err="1"/>
              <a:t>nadh</a:t>
            </a:r>
            <a:endParaRPr lang="en-IN" sz="2400" dirty="0"/>
          </a:p>
          <a:p>
            <a:r>
              <a:rPr lang="en-IN" sz="2400" dirty="0" err="1"/>
              <a:t>Lukesh</a:t>
            </a:r>
            <a:endParaRPr lang="en-IN" sz="2400" dirty="0"/>
          </a:p>
          <a:p>
            <a:r>
              <a:rPr lang="en-IN" sz="2400" dirty="0" err="1"/>
              <a:t>divya</a:t>
            </a:r>
            <a:endParaRPr lang="en-IN" sz="2400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60B58-432D-72B6-E8FD-992B4C25E4DC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</a:t>
            </a:r>
            <a:endParaRPr lang="en-IN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56"/>
    </mc:Choice>
    <mc:Fallback xmlns="">
      <p:transition spd="slow" advTm="489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3B39F-6057-E7EA-1029-8DECF048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D4867-641E-392A-E6F1-D052F6E8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0"/>
            <a:ext cx="10227733" cy="886883"/>
          </a:xfrm>
        </p:spPr>
        <p:txBody>
          <a:bodyPr/>
          <a:lstStyle/>
          <a:p>
            <a:r>
              <a:rPr lang="en-IN" sz="4400" dirty="0"/>
              <a:t>Machine Learning Models &amp; Results </a:t>
            </a: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9B866D-F886-12A2-6508-FAB9A822CFD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80174" y="2071879"/>
            <a:ext cx="10815475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dirty="0">
                <a:solidFill>
                  <a:schemeClr val="tx1"/>
                </a:solidFill>
              </a:rPr>
              <a:t>A simple yet effective classification model.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Uses a sigmoid function to predict probabilities.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 fontAlgn="base">
              <a:buFont typeface="Wingdings 3" charset="2"/>
              <a:buChar char=""/>
            </a:pPr>
            <a:r>
              <a:rPr lang="en-US" sz="3200" dirty="0">
                <a:solidFill>
                  <a:schemeClr val="tx1"/>
                </a:solidFill>
              </a:rPr>
              <a:t>Suitable for binary classification problems.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0144-DF6B-EEFD-5C41-0D15DE271C85}"/>
              </a:ext>
            </a:extLst>
          </p:cNvPr>
          <p:cNvSpPr txBox="1"/>
          <p:nvPr/>
        </p:nvSpPr>
        <p:spPr>
          <a:xfrm>
            <a:off x="10343089" y="95250"/>
            <a:ext cx="108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2221B92-106D-2EEF-5FBE-FEBF7F88C59F}"/>
              </a:ext>
            </a:extLst>
          </p:cNvPr>
          <p:cNvSpPr txBox="1">
            <a:spLocks/>
          </p:cNvSpPr>
          <p:nvPr/>
        </p:nvSpPr>
        <p:spPr>
          <a:xfrm>
            <a:off x="484011" y="982133"/>
            <a:ext cx="6413500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2E95-E79C-6689-56F4-A78927E2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EEA6D-9E04-EE20-BE2A-B0B2CAE67E8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68797" y="1646460"/>
            <a:ext cx="10815475" cy="356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Accuracy:</a:t>
            </a:r>
            <a:r>
              <a:rPr lang="en-IN" sz="3200" dirty="0">
                <a:solidFill>
                  <a:schemeClr val="tx1"/>
                </a:solidFill>
              </a:rPr>
              <a:t> 77.78%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s-ES" sz="3200" b="1" dirty="0">
                <a:solidFill>
                  <a:schemeClr val="tx1"/>
                </a:solidFill>
              </a:rPr>
              <a:t>Mean Absolute Error (MAE):</a:t>
            </a:r>
            <a:r>
              <a:rPr lang="es-ES" sz="3200" dirty="0">
                <a:solidFill>
                  <a:schemeClr val="tx1"/>
                </a:solidFill>
              </a:rPr>
              <a:t> 22.22%</a:t>
            </a: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86C4C-3092-01ED-36D2-13BFDAFEDFF7}"/>
              </a:ext>
            </a:extLst>
          </p:cNvPr>
          <p:cNvSpPr txBox="1"/>
          <p:nvPr/>
        </p:nvSpPr>
        <p:spPr>
          <a:xfrm>
            <a:off x="10293350" y="77795"/>
            <a:ext cx="1266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11</a:t>
            </a:r>
            <a:endParaRPr lang="en-IN" sz="60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24E7F3B-42BA-33B4-6930-B81B462A19C0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Logistic Regression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0FC09-282A-2D33-F4C1-B8E3D96C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51440E-2534-9116-5B80-4D7B2110C36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41420" y="1654773"/>
            <a:ext cx="10815475" cy="418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A tree-based model that splits data into decision nodes.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Works well with categorical and numerical data.</a:t>
            </a: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EC43F-65EF-19D7-5A03-B271B0C439B1}"/>
              </a:ext>
            </a:extLst>
          </p:cNvPr>
          <p:cNvSpPr txBox="1"/>
          <p:nvPr/>
        </p:nvSpPr>
        <p:spPr>
          <a:xfrm>
            <a:off x="10282060" y="99265"/>
            <a:ext cx="133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12</a:t>
            </a:r>
            <a:endParaRPr lang="en-IN" sz="54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2DF183F-CE07-80F5-2717-6ED4E6D21C57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266B1-E894-970E-2398-AD32E944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584058-8267-A49D-AF04-79BF773563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30131" y="1720372"/>
            <a:ext cx="10815475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Accuracy:</a:t>
            </a:r>
            <a:r>
              <a:rPr lang="en-IN" sz="3200" dirty="0">
                <a:solidFill>
                  <a:schemeClr val="tx1"/>
                </a:solidFill>
              </a:rPr>
              <a:t> 76.75%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s-ES" sz="3200" b="1" dirty="0">
                <a:solidFill>
                  <a:schemeClr val="tx1"/>
                </a:solidFill>
              </a:rPr>
              <a:t>Mean Absolute Error (MAE):</a:t>
            </a:r>
            <a:r>
              <a:rPr lang="es-ES" sz="3200" dirty="0">
                <a:solidFill>
                  <a:schemeClr val="tx1"/>
                </a:solidFill>
              </a:rPr>
              <a:t> 18.25%</a:t>
            </a: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E4593-0BD2-4301-F3F1-DA19B58EC8C6}"/>
              </a:ext>
            </a:extLst>
          </p:cNvPr>
          <p:cNvSpPr txBox="1"/>
          <p:nvPr/>
        </p:nvSpPr>
        <p:spPr>
          <a:xfrm>
            <a:off x="10284884" y="126367"/>
            <a:ext cx="1210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13</a:t>
            </a:r>
            <a:endParaRPr lang="en-IN" sz="54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4AC7B8B-B1C6-25A4-AC23-36504406EF06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Decision Tree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D4FE-4014-9638-F9B9-8E1E24F9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EF01CB-9D85-2390-F52A-41812B40B5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30131" y="1474151"/>
            <a:ext cx="10815475" cy="418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An ensemble of decision trees that reduces overfitting.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Takes majority voting from multiple decision trees.</a:t>
            </a: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2A023-4F80-F1CB-6975-C039C89C7D5A}"/>
              </a:ext>
            </a:extLst>
          </p:cNvPr>
          <p:cNvSpPr txBox="1"/>
          <p:nvPr/>
        </p:nvSpPr>
        <p:spPr>
          <a:xfrm>
            <a:off x="10251018" y="27517"/>
            <a:ext cx="1176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14</a:t>
            </a:r>
            <a:endParaRPr lang="en-IN" sz="60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D339215-D3F8-FFC5-8FE0-B31858155560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CA41E-ABEA-ED4C-0DCE-089632E9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3ABDF3-A911-136D-E490-E1EEA6FE7F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30131" y="2030713"/>
            <a:ext cx="10815475" cy="30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Accuracy:</a:t>
            </a:r>
            <a:r>
              <a:rPr lang="en-IN" sz="3200" dirty="0">
                <a:solidFill>
                  <a:schemeClr val="tx1"/>
                </a:solidFill>
              </a:rPr>
              <a:t> 76.54%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s-ES" sz="3200" b="1" dirty="0">
                <a:solidFill>
                  <a:schemeClr val="tx1"/>
                </a:solidFill>
              </a:rPr>
              <a:t>Mean Absolute Error (MAE):</a:t>
            </a:r>
            <a:r>
              <a:rPr lang="es-ES" sz="3200" dirty="0">
                <a:solidFill>
                  <a:schemeClr val="tx1"/>
                </a:solidFill>
              </a:rPr>
              <a:t> 17.46%</a:t>
            </a: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945CA-55CE-6363-A240-D4D11C8948A9}"/>
              </a:ext>
            </a:extLst>
          </p:cNvPr>
          <p:cNvSpPr txBox="1"/>
          <p:nvPr/>
        </p:nvSpPr>
        <p:spPr>
          <a:xfrm>
            <a:off x="10315927" y="94522"/>
            <a:ext cx="1424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15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5579E5-1DDC-7E34-1D33-96E37C661DBD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Random Forest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4F62-E501-5A05-A176-B68E10317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CE55AA-0EA4-82FE-C0B9-58A4A03B54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30131" y="1784492"/>
            <a:ext cx="10815475" cy="355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Gradient boosting algorithm optimized for categorical data.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Works well with imbalanced datasets.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AAF42-5857-E315-F304-E7A9B62A39DA}"/>
              </a:ext>
            </a:extLst>
          </p:cNvPr>
          <p:cNvSpPr txBox="1"/>
          <p:nvPr/>
        </p:nvSpPr>
        <p:spPr>
          <a:xfrm>
            <a:off x="10338505" y="139678"/>
            <a:ext cx="94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16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009B34F-1E27-E795-09F7-CB6A41C6D436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</a:t>
            </a:r>
            <a:r>
              <a:rPr lang="en-IN" dirty="0" err="1"/>
              <a:t>radient</a:t>
            </a:r>
            <a:r>
              <a:rPr lang="en-IN" dirty="0"/>
              <a:t>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A69CB-C239-77D1-EFB1-97B4D05D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2457B-E0B9-9EF2-5049-F2F0C29209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30131" y="2030713"/>
            <a:ext cx="10815475" cy="30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Accuracy:</a:t>
            </a:r>
            <a:r>
              <a:rPr lang="en-IN" sz="3200" dirty="0">
                <a:solidFill>
                  <a:schemeClr val="tx1"/>
                </a:solidFill>
              </a:rPr>
              <a:t> 79.9%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s-ES" sz="3200" b="1" dirty="0">
                <a:solidFill>
                  <a:schemeClr val="tx1"/>
                </a:solidFill>
              </a:rPr>
              <a:t>Mean Absolute Error (MAE):</a:t>
            </a:r>
            <a:r>
              <a:rPr lang="es-ES" sz="3200" dirty="0">
                <a:solidFill>
                  <a:schemeClr val="tx1"/>
                </a:solidFill>
              </a:rPr>
              <a:t> 17.86%</a:t>
            </a: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FD2BF-2C3B-B43A-3139-3A50CD7EB724}"/>
              </a:ext>
            </a:extLst>
          </p:cNvPr>
          <p:cNvSpPr txBox="1"/>
          <p:nvPr/>
        </p:nvSpPr>
        <p:spPr>
          <a:xfrm>
            <a:off x="10361083" y="139678"/>
            <a:ext cx="94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17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C62E49F-FFEE-5E01-CF0E-D25C7C24F77A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8648699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Gradient Boost -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CFDE-64A0-6DE1-D86D-9915D174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37" y="1047700"/>
            <a:ext cx="3404676" cy="25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899A2-824A-AC7B-863C-0862647F2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070064-57AB-198F-84DC-1FBB837F8AD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54944" y="1996846"/>
            <a:ext cx="10815475" cy="30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Finds the optimal hyperplane that separates classes.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dirty="0">
                <a:solidFill>
                  <a:schemeClr val="tx1"/>
                </a:solidFill>
              </a:rPr>
              <a:t>Useful for high-dimensional data.</a:t>
            </a:r>
            <a:endParaRPr lang="en-US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50A50-F26E-2FDB-0A60-14F6BFDA1F2D}"/>
              </a:ext>
            </a:extLst>
          </p:cNvPr>
          <p:cNvSpPr txBox="1"/>
          <p:nvPr/>
        </p:nvSpPr>
        <p:spPr>
          <a:xfrm>
            <a:off x="10282753" y="47345"/>
            <a:ext cx="1073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18</a:t>
            </a:r>
            <a:endParaRPr lang="en-IN" sz="54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D3CEBA6-D207-28F9-8BF3-E564D5E4963A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SVM (Support Vector Machine)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EA5FC-FA05-B732-893D-47E05EE9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13B7E0-0FCD-5357-5CF8-3B8D660A3B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92010" y="1968520"/>
            <a:ext cx="1081547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Accuracy:</a:t>
            </a:r>
            <a:r>
              <a:rPr lang="en-IN" sz="3200" dirty="0">
                <a:solidFill>
                  <a:schemeClr val="tx1"/>
                </a:solidFill>
              </a:rPr>
              <a:t> 78.56%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s-ES" sz="3200" b="1" dirty="0">
                <a:solidFill>
                  <a:schemeClr val="tx1"/>
                </a:solidFill>
              </a:rPr>
              <a:t>Mean Absolute Error (MAE):</a:t>
            </a:r>
            <a:r>
              <a:rPr lang="es-ES" sz="3200" dirty="0">
                <a:solidFill>
                  <a:schemeClr val="tx1"/>
                </a:solidFill>
              </a:rPr>
              <a:t> 19.44%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DED00-F3EF-A4B5-650B-C4E9E86489D8}"/>
              </a:ext>
            </a:extLst>
          </p:cNvPr>
          <p:cNvSpPr txBox="1"/>
          <p:nvPr/>
        </p:nvSpPr>
        <p:spPr>
          <a:xfrm>
            <a:off x="10307462" y="139678"/>
            <a:ext cx="1198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19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EC19E00-D3ED-90C0-724B-BE39344DABD0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SVM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BFB18-3A7B-E519-B35F-F2CF69006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4CC433-CFC4-E9EF-D232-08C57ABC9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518" y="258153"/>
            <a:ext cx="10834882" cy="1015664"/>
          </a:xfrm>
        </p:spPr>
        <p:txBody>
          <a:bodyPr/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20C3AF-08E8-6D2F-9877-5148532CF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892" y="2032001"/>
            <a:ext cx="8825658" cy="3668888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cap="none" dirty="0">
                <a:solidFill>
                  <a:schemeClr val="tx1"/>
                </a:solidFill>
              </a:rPr>
              <a:t>Mental health issues affect millions worldwide, yet many go undiagnosed.</a:t>
            </a:r>
          </a:p>
          <a:p>
            <a:pPr marL="342900" indent="-3429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cap="none" dirty="0">
                <a:solidFill>
                  <a:schemeClr val="tx1"/>
                </a:solidFill>
              </a:rPr>
              <a:t>Traditional diagnosis methods rely on self-reporting, which may be inaccurate.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cap="none" dirty="0">
                <a:solidFill>
                  <a:schemeClr val="tx1"/>
                </a:solidFill>
              </a:rPr>
              <a:t>Machine learning can help identify individuals needing treatment based on responses to key mental health indicators.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C9C62-BF69-482A-2D83-87AF0C42EF4C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828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56"/>
    </mc:Choice>
    <mc:Fallback xmlns="">
      <p:transition spd="slow" advTm="4895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7F66-4FAD-EEF9-CA8D-7FDB9D69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6786DF-5303-AF90-0869-00BC233BF40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92010" y="1722299"/>
            <a:ext cx="10815475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dirty="0">
                <a:solidFill>
                  <a:schemeClr val="tx1"/>
                </a:solidFill>
              </a:rPr>
              <a:t>A multi-layer perceptron model for complex patterns.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Uses activation functions like </a:t>
            </a:r>
            <a:r>
              <a:rPr lang="en-US" sz="3200" dirty="0" err="1">
                <a:solidFill>
                  <a:schemeClr val="tx1"/>
                </a:solidFill>
              </a:rPr>
              <a:t>ReLU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 err="1">
                <a:solidFill>
                  <a:schemeClr val="tx1"/>
                </a:solidFill>
              </a:rPr>
              <a:t>Softmax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D394A-E08C-34EB-E9CD-774D7FAD5146}"/>
              </a:ext>
            </a:extLst>
          </p:cNvPr>
          <p:cNvSpPr txBox="1"/>
          <p:nvPr/>
        </p:nvSpPr>
        <p:spPr>
          <a:xfrm>
            <a:off x="10337094" y="139678"/>
            <a:ext cx="94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20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A3A46E6-68D5-EF36-CB25-74325791E8BB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69E8B-264E-90E7-8A5F-B360EEA3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34DD1-F146-1924-6F82-74B88E580B0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46765" y="1686298"/>
            <a:ext cx="1081547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Accuracy:</a:t>
            </a:r>
            <a:r>
              <a:rPr lang="en-IN" sz="3200" dirty="0">
                <a:solidFill>
                  <a:schemeClr val="tx1"/>
                </a:solidFill>
              </a:rPr>
              <a:t> 75.76%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s-ES" sz="3200" b="1" dirty="0">
                <a:solidFill>
                  <a:schemeClr val="tx1"/>
                </a:solidFill>
              </a:rPr>
              <a:t>Mean Absolute Error (MAE):</a:t>
            </a:r>
            <a:r>
              <a:rPr lang="es-ES" sz="3200" dirty="0">
                <a:solidFill>
                  <a:schemeClr val="tx1"/>
                </a:solidFill>
              </a:rPr>
              <a:t> 20.24%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91789-37C9-6884-F545-C1D636FEAA13}"/>
              </a:ext>
            </a:extLst>
          </p:cNvPr>
          <p:cNvSpPr txBox="1"/>
          <p:nvPr/>
        </p:nvSpPr>
        <p:spPr>
          <a:xfrm>
            <a:off x="10362495" y="63847"/>
            <a:ext cx="1074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21</a:t>
            </a:r>
            <a:endParaRPr lang="en-IN" sz="60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F3D3EDA-5300-962E-B291-3CA069262DC7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Neural Network -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B9257-37F1-CCD4-F644-FADE9463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35AB7-63A9-3A81-9F09-A57BEEF62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646765" y="1193856"/>
            <a:ext cx="10815475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b="1" dirty="0">
                <a:solidFill>
                  <a:schemeClr val="tx1"/>
                </a:solidFill>
              </a:rPr>
              <a:t>Gradient Boost achieved the highest accuracy (79.7%)</a:t>
            </a:r>
            <a:r>
              <a:rPr lang="en-US" sz="3200" dirty="0">
                <a:solidFill>
                  <a:schemeClr val="tx1"/>
                </a:solidFill>
              </a:rPr>
              <a:t> and the lowest error.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Chosen as the final model for web app deployment.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85B80-2810-AD67-196F-261050ABA780}"/>
              </a:ext>
            </a:extLst>
          </p:cNvPr>
          <p:cNvSpPr txBox="1"/>
          <p:nvPr/>
        </p:nvSpPr>
        <p:spPr>
          <a:xfrm>
            <a:off x="10394950" y="139678"/>
            <a:ext cx="1142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22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2F85AC2-F904-F379-ABC9-379D814285D9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Best 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BFAB6-DE6C-64E6-9545-7A552B61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A195C-AD44-194E-8D5B-C7C157A784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45254" y="1713145"/>
            <a:ext cx="10815475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Developed a </a:t>
            </a:r>
            <a:r>
              <a:rPr lang="en-US" sz="3200" b="1" dirty="0">
                <a:solidFill>
                  <a:schemeClr val="tx1"/>
                </a:solidFill>
              </a:rPr>
              <a:t>user-friendly web application</a:t>
            </a:r>
            <a:r>
              <a:rPr lang="en-US" sz="3200" dirty="0">
                <a:solidFill>
                  <a:schemeClr val="tx1"/>
                </a:solidFill>
              </a:rPr>
              <a:t> for easy predictions.</a:t>
            </a: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endParaRPr lang="es-ES" sz="3200" b="1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Users input basic information to get treatment recommendations.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7F7B5-A195-E0BB-7A96-5EA44FA5A050}"/>
              </a:ext>
            </a:extLst>
          </p:cNvPr>
          <p:cNvSpPr txBox="1"/>
          <p:nvPr/>
        </p:nvSpPr>
        <p:spPr>
          <a:xfrm>
            <a:off x="10406239" y="139678"/>
            <a:ext cx="1345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23</a:t>
            </a:r>
            <a:endParaRPr lang="en-IN" sz="44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63E0652-18F7-53BA-C08E-67161107BB18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Web App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87D71-C2BB-4B56-E860-C907AF64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E6F191-C62F-97DD-DBA7-9E48251A5EF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95210" y="1765322"/>
            <a:ext cx="10815475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Backend:</a:t>
            </a:r>
            <a:r>
              <a:rPr lang="en-IN" sz="3200" dirty="0">
                <a:solidFill>
                  <a:schemeClr val="tx1"/>
                </a:solidFill>
              </a:rPr>
              <a:t> Flask + Python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Frontend:</a:t>
            </a:r>
            <a:r>
              <a:rPr lang="en-IN" sz="3200" dirty="0">
                <a:solidFill>
                  <a:schemeClr val="tx1"/>
                </a:solidFill>
              </a:rPr>
              <a:t> HTML, CSS, JavaScript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b="1" dirty="0">
                <a:solidFill>
                  <a:schemeClr val="tx1"/>
                </a:solidFill>
              </a:rPr>
              <a:t>Model Integration:</a:t>
            </a:r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IN" sz="3200" dirty="0" err="1">
                <a:solidFill>
                  <a:schemeClr val="tx1"/>
                </a:solidFill>
              </a:rPr>
              <a:t>GradientBoost</a:t>
            </a:r>
            <a:endParaRPr lang="es-ES" sz="32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6216-53E3-A17B-278A-533D9B8B2FCB}"/>
              </a:ext>
            </a:extLst>
          </p:cNvPr>
          <p:cNvSpPr txBox="1"/>
          <p:nvPr/>
        </p:nvSpPr>
        <p:spPr>
          <a:xfrm>
            <a:off x="10394950" y="144790"/>
            <a:ext cx="1243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24</a:t>
            </a:r>
            <a:endParaRPr lang="en-IN" sz="44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18FC86B-6080-3E62-7A4C-9D9328BA35BD}"/>
              </a:ext>
            </a:extLst>
          </p:cNvPr>
          <p:cNvSpPr txBox="1">
            <a:spLocks/>
          </p:cNvSpPr>
          <p:nvPr/>
        </p:nvSpPr>
        <p:spPr>
          <a:xfrm>
            <a:off x="754944" y="462844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Tech Stack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BEB4-36FC-2979-97FB-B110C368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F6CFA3-7D5C-ED3C-7525-29EED946628F}"/>
              </a:ext>
            </a:extLst>
          </p:cNvPr>
          <p:cNvSpPr txBox="1"/>
          <p:nvPr/>
        </p:nvSpPr>
        <p:spPr>
          <a:xfrm>
            <a:off x="10352086" y="129117"/>
            <a:ext cx="1221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25</a:t>
            </a:r>
            <a:endParaRPr lang="en-IN" sz="48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673BA6-6234-85F9-20E1-B890EAF501A5}"/>
              </a:ext>
            </a:extLst>
          </p:cNvPr>
          <p:cNvSpPr txBox="1">
            <a:spLocks/>
          </p:cNvSpPr>
          <p:nvPr/>
        </p:nvSpPr>
        <p:spPr>
          <a:xfrm>
            <a:off x="754943" y="264976"/>
            <a:ext cx="10522656" cy="1015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User Interface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005B2-143F-3CA9-4F22-55B23D3F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57" y="1280639"/>
            <a:ext cx="8671629" cy="53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7277"/>
          </a:xfrm>
        </p:spPr>
        <p:txBody>
          <a:bodyPr/>
          <a:lstStyle/>
          <a:p>
            <a:r>
              <a:rPr lang="en-US" dirty="0"/>
              <a:t>Workflow of the Web App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2694" y="2107968"/>
            <a:ext cx="8071555" cy="3702755"/>
          </a:xfrm>
        </p:spPr>
        <p:txBody>
          <a:bodyPr>
            <a:normAutofit/>
          </a:bodyPr>
          <a:lstStyle/>
          <a:p>
            <a:r>
              <a:rPr lang="en-US" sz="2400" dirty="0"/>
              <a:t>User enters mental health details.</a:t>
            </a:r>
            <a:endParaRPr lang="en-IN" sz="2800" dirty="0"/>
          </a:p>
          <a:p>
            <a:r>
              <a:rPr lang="en-US" sz="2400" dirty="0"/>
              <a:t>Data is processed and sent to the trained ML model.</a:t>
            </a:r>
            <a:endParaRPr lang="en-IN" sz="2800" dirty="0"/>
          </a:p>
          <a:p>
            <a:r>
              <a:rPr lang="en-US" sz="2400" dirty="0"/>
              <a:t>Model predicts whether treatment is recommended.</a:t>
            </a:r>
            <a:endParaRPr lang="en-IN" sz="2800" dirty="0"/>
          </a:p>
          <a:p>
            <a:r>
              <a:rPr lang="en-US" sz="2400" dirty="0"/>
              <a:t>Result is displayed on the screen.</a:t>
            </a:r>
            <a:endParaRPr lang="en-IN" sz="2800" dirty="0"/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E38FF-6F55-A395-C8C0-2798AE340776}"/>
              </a:ext>
            </a:extLst>
          </p:cNvPr>
          <p:cNvSpPr txBox="1"/>
          <p:nvPr/>
        </p:nvSpPr>
        <p:spPr>
          <a:xfrm>
            <a:off x="10361082" y="37219"/>
            <a:ext cx="1277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26</a:t>
            </a:r>
            <a:endParaRPr lang="en-IN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68"/>
    </mc:Choice>
    <mc:Fallback xmlns="">
      <p:transition spd="slow" advTm="894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05" y="609601"/>
            <a:ext cx="9404723" cy="1400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8500" y="2585156"/>
            <a:ext cx="9215000" cy="300284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Mental Health Detection Project</a:t>
            </a:r>
            <a:r>
              <a:rPr lang="en-US" dirty="0"/>
              <a:t> successfully demonstrates the power of machine learning models in identifying patterns indicative of mental health conditions such as depression, anxiety, or stress.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utilizing various datasets and algorithms like </a:t>
            </a:r>
            <a:r>
              <a:rPr lang="en-US" b="1" dirty="0"/>
              <a:t>Supervised Learning</a:t>
            </a:r>
            <a:r>
              <a:rPr lang="en-US" dirty="0"/>
              <a:t>, the project provides valuable insights into how technology can be harnessed to predict and monitor mental health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8D6F06-B7D8-4C61-937A-4DDFD6FDD8D5}"/>
              </a:ext>
            </a:extLst>
          </p:cNvPr>
          <p:cNvSpPr txBox="1"/>
          <p:nvPr/>
        </p:nvSpPr>
        <p:spPr>
          <a:xfrm>
            <a:off x="10386856" y="224880"/>
            <a:ext cx="102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27</a:t>
            </a:r>
            <a:endParaRPr lang="en-I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02"/>
    </mc:Choice>
    <mc:Fallback xmlns="">
      <p:transition spd="slow" advTm="421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891" y="620669"/>
            <a:ext cx="6077086" cy="937544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683" y="1938774"/>
            <a:ext cx="6427184" cy="3299270"/>
          </a:xfrm>
        </p:spPr>
        <p:txBody>
          <a:bodyPr>
            <a:noAutofit/>
          </a:bodyPr>
          <a:lstStyle/>
          <a:p>
            <a:r>
              <a:rPr lang="en-IN" dirty="0"/>
              <a:t>Integration with Wearables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Privacy and Ethics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7F866-D47F-C3AF-9C18-85E43601FAFB}"/>
              </a:ext>
            </a:extLst>
          </p:cNvPr>
          <p:cNvSpPr txBox="1"/>
          <p:nvPr/>
        </p:nvSpPr>
        <p:spPr>
          <a:xfrm>
            <a:off x="10406239" y="206909"/>
            <a:ext cx="102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28</a:t>
            </a:r>
            <a:endParaRPr lang="en-IN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42"/>
    </mc:Choice>
    <mc:Fallback xmlns="">
      <p:transition spd="slow" advTm="7614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A2AE4-2C07-9BF4-AFCF-3F7B66660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6B5BA-DEE7-E046-DF77-C40E8BE7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91" y="620669"/>
            <a:ext cx="6077086" cy="937544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B4D-CFFA-BF4F-2558-70378219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683" y="1938774"/>
            <a:ext cx="6427184" cy="32992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Expansion to Other Mental Health Disorders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Real-time Monitoring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919A0-84BE-5401-EB04-975AD33017F5}"/>
              </a:ext>
            </a:extLst>
          </p:cNvPr>
          <p:cNvSpPr txBox="1"/>
          <p:nvPr/>
        </p:nvSpPr>
        <p:spPr>
          <a:xfrm>
            <a:off x="10406239" y="206909"/>
            <a:ext cx="102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29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557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42"/>
    </mc:Choice>
    <mc:Fallback xmlns="">
      <p:transition spd="slow" advTm="761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F3A32-7178-5B8F-2839-F03121484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842E9-2AC9-1D58-7779-5E915DA8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518" y="258153"/>
            <a:ext cx="10834882" cy="1015664"/>
          </a:xfrm>
        </p:spPr>
        <p:txBody>
          <a:bodyPr/>
          <a:lstStyle/>
          <a:p>
            <a:r>
              <a:rPr lang="en-US" sz="4800" dirty="0"/>
              <a:t>Project Objective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C0BDDB8-DD9B-8289-82DF-C77856044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892" y="2032001"/>
            <a:ext cx="8825658" cy="3668888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 cap="none" dirty="0">
                <a:solidFill>
                  <a:schemeClr val="tx1"/>
                </a:solidFill>
              </a:rPr>
              <a:t>Develop a predictive model to determine if an individual should seek treatment.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cap="none" dirty="0">
                <a:solidFill>
                  <a:schemeClr val="tx1"/>
                </a:solidFill>
              </a:rPr>
              <a:t>Compare different machine learning models based on accuracy and error rates.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cap="none" dirty="0">
                <a:solidFill>
                  <a:schemeClr val="tx1"/>
                </a:solidFill>
              </a:rPr>
              <a:t>Deploy a web application to provide easy accessibility to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13A22-124C-F1E5-A503-3070BE31BD21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5231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56"/>
    </mc:Choice>
    <mc:Fallback xmlns="">
      <p:transition spd="slow" advTm="4895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34D6-3B42-362A-699A-21BC04DD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644" y="2728735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E1590-9CBD-A853-5BD2-86FE7EC255EE}"/>
              </a:ext>
            </a:extLst>
          </p:cNvPr>
          <p:cNvSpPr txBox="1"/>
          <p:nvPr/>
        </p:nvSpPr>
        <p:spPr>
          <a:xfrm>
            <a:off x="10406239" y="206909"/>
            <a:ext cx="1029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30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7200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829F-FAF4-98AB-246D-3A015329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Step-by-Step Approach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DE2988-A183-0642-9F35-B9EAC789D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4" y="1853248"/>
            <a:ext cx="9265297" cy="4123985"/>
          </a:xfrm>
          <a:prstGeom prst="rect">
            <a:avLst/>
          </a:prstGeom>
          <a:noFill/>
          <a:ln w="76200">
            <a:solidFill>
              <a:schemeClr val="tx2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56483-908A-F7CE-B63A-BF7CE6830702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4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580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32"/>
    </mc:Choice>
    <mc:Fallback xmlns="">
      <p:transition spd="slow" advTm="754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781" y="611338"/>
            <a:ext cx="9404723" cy="1015663"/>
          </a:xfrm>
        </p:spPr>
        <p:txBody>
          <a:bodyPr/>
          <a:lstStyle/>
          <a:p>
            <a:r>
              <a:rPr lang="en-IN" dirty="0"/>
              <a:t>Dataset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97787" y="1774802"/>
            <a:ext cx="8705107" cy="4131733"/>
          </a:xfrm>
        </p:spPr>
        <p:txBody>
          <a:bodyPr>
            <a:normAutofit/>
          </a:bodyPr>
          <a:lstStyle/>
          <a:p>
            <a:r>
              <a:rPr lang="en-IN" dirty="0"/>
              <a:t>Data sourced from Peoples Dataset.</a:t>
            </a:r>
          </a:p>
          <a:p>
            <a:endParaRPr lang="en-US" sz="2000" dirty="0"/>
          </a:p>
          <a:p>
            <a:r>
              <a:rPr lang="en-US" dirty="0"/>
              <a:t>Features include demographic data, workplace culture, and mental health history.</a:t>
            </a:r>
          </a:p>
          <a:p>
            <a:endParaRPr lang="en-US" sz="2000" dirty="0"/>
          </a:p>
          <a:p>
            <a:r>
              <a:rPr lang="en-US" sz="2000" dirty="0"/>
              <a:t> Target Variable : whether the person requires mental health treatment (Yes/No) </a:t>
            </a:r>
          </a:p>
          <a:p>
            <a:endParaRPr lang="en-US" dirty="0"/>
          </a:p>
          <a:p>
            <a:r>
              <a:rPr lang="en-US" dirty="0"/>
              <a:t>Data preprocessed to handle missing values, encoding, and scaling.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15195-E3B5-E805-1D3C-5DAD1A741C22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5</a:t>
            </a:r>
            <a:endParaRPr lang="en-IN" sz="6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78BDC-B252-0222-EDC8-00A0DB5B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34" y="1379459"/>
            <a:ext cx="3848637" cy="790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97"/>
    </mc:Choice>
    <mc:Fallback xmlns="">
      <p:transition spd="slow" advTm="790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3625" y="542729"/>
            <a:ext cx="11683999" cy="1612642"/>
          </a:xfrm>
        </p:spPr>
        <p:txBody>
          <a:bodyPr/>
          <a:lstStyle/>
          <a:p>
            <a:r>
              <a:rPr lang="en-IN" dirty="0"/>
              <a:t>Data</a:t>
            </a:r>
            <a:r>
              <a:rPr lang="en-IN" sz="1600" dirty="0"/>
              <a:t> </a:t>
            </a:r>
            <a:r>
              <a:rPr lang="en-IN" dirty="0"/>
              <a:t>Cleaning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677DC-29CA-633F-8510-C3F6A59D42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20736" y="1464359"/>
            <a:ext cx="10815475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Removed duplicate entries and missing values.</a:t>
            </a:r>
            <a:endParaRPr lang="en-IN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Addressed imbalanced classes using oversampling/under sampling.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Standardized text-based responses into numerical format.</a:t>
            </a: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Detected and removed outliers.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94836-0164-F76D-567B-7C520EE7ECC8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6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75A92-1882-7EC7-BF3E-4FDE1D548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DFA82-7933-29B4-832D-E1A073FB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56" y="528332"/>
            <a:ext cx="11683999" cy="1612642"/>
          </a:xfrm>
        </p:spPr>
        <p:txBody>
          <a:bodyPr/>
          <a:lstStyle/>
          <a:p>
            <a:r>
              <a:rPr lang="en-IN" dirty="0"/>
              <a:t>Feature Selection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BAFDC-8CE7-916C-B221-DC1DE1ACD3C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47717" y="1543995"/>
            <a:ext cx="10815475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Used correlation analysis &amp; feature importance ranking.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Selected most relevant features such as  Age, Work Place , </a:t>
            </a:r>
            <a:r>
              <a:rPr lang="en-IN" sz="3200" dirty="0">
                <a:solidFill>
                  <a:schemeClr val="tx1"/>
                </a:solidFill>
              </a:rPr>
              <a:t>past treatment.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94EC9-60F4-5C4D-49A8-E6D8E259EEA3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7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254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3213C-109F-524D-8F66-0EB941E0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6E02E-D14D-D3C4-B518-ED60A5E9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56" y="528332"/>
            <a:ext cx="11683999" cy="1612642"/>
          </a:xfrm>
        </p:spPr>
        <p:txBody>
          <a:bodyPr/>
          <a:lstStyle/>
          <a:p>
            <a:r>
              <a:rPr lang="en-IN" dirty="0"/>
              <a:t>Encoding &amp; Scaling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59D309-CF06-F14B-D9C6-439F47D4D7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63069" y="1903907"/>
            <a:ext cx="10815475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IN" sz="3200" dirty="0">
                <a:solidFill>
                  <a:schemeClr val="tx1"/>
                </a:solidFill>
              </a:rPr>
              <a:t>Categorical variables (e.g., Gender) encoded using One-Hot Encoding.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Numerical features scaled using </a:t>
            </a:r>
            <a:r>
              <a:rPr lang="en-US" sz="3200" dirty="0" err="1">
                <a:solidFill>
                  <a:schemeClr val="tx1"/>
                </a:solidFill>
              </a:rPr>
              <a:t>MinMax</a:t>
            </a:r>
            <a:r>
              <a:rPr lang="en-US" sz="3200" dirty="0">
                <a:solidFill>
                  <a:schemeClr val="tx1"/>
                </a:solidFill>
              </a:rPr>
              <a:t> Scaler for optimal model performance.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C0BC1-93FB-7DCB-C168-1C5C22F91759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8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910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315E-DE83-DE37-2F22-AA86F3BED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B2F4C-0D63-E97E-B96B-832AC9A0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56" y="528332"/>
            <a:ext cx="11683999" cy="1277890"/>
          </a:xfrm>
        </p:spPr>
        <p:txBody>
          <a:bodyPr/>
          <a:lstStyle/>
          <a:p>
            <a:r>
              <a:rPr lang="en-IN" dirty="0"/>
              <a:t>Train-Test Split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2A259-11F7-8D49-2A3D-46FCEB28E56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63069" y="1806222"/>
            <a:ext cx="10815475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Data split into </a:t>
            </a:r>
            <a:r>
              <a:rPr lang="en-US" sz="3200" b="1" dirty="0">
                <a:solidFill>
                  <a:schemeClr val="tx1"/>
                </a:solidFill>
              </a:rPr>
              <a:t>80% training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20% testing</a:t>
            </a:r>
            <a:r>
              <a:rPr lang="en-US" sz="3200" dirty="0">
                <a:solidFill>
                  <a:schemeClr val="tx1"/>
                </a:solidFill>
              </a:rPr>
              <a:t> for evaluation.</a:t>
            </a:r>
            <a:endParaRPr lang="en-IN" sz="3200" dirty="0">
              <a:solidFill>
                <a:schemeClr val="tx1"/>
              </a:solidFill>
            </a:endParaRPr>
          </a:p>
          <a:p>
            <a:pPr marR="0" lvl="0" fontAlgn="base">
              <a:lnSpc>
                <a:spcPct val="100000"/>
              </a:lnSpc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342900" marR="0" lvl="0" indent="-342900" fontAlgn="base">
              <a:lnSpc>
                <a:spcPct val="100000"/>
              </a:lnSpc>
              <a:buFont typeface="Wingdings 3" charset="2"/>
              <a:buChar char=""/>
              <a:tabLst/>
            </a:pPr>
            <a:r>
              <a:rPr lang="en-US" sz="3200" dirty="0">
                <a:solidFill>
                  <a:schemeClr val="tx1"/>
                </a:solidFill>
              </a:rPr>
              <a:t>Applied cross-validation to avoid overfitting.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D49A-1FC2-EB88-31B4-BB60CDBF991B}"/>
              </a:ext>
            </a:extLst>
          </p:cNvPr>
          <p:cNvSpPr txBox="1"/>
          <p:nvPr/>
        </p:nvSpPr>
        <p:spPr>
          <a:xfrm>
            <a:off x="10496550" y="9525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9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304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89"/>
    </mc:Choice>
    <mc:Fallback xmlns="">
      <p:transition spd="slow" advTm="136989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522</TotalTime>
  <Words>686</Words>
  <Application>Microsoft Office PowerPoint</Application>
  <PresentationFormat>Widescreen</PresentationFormat>
  <Paragraphs>185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Mental Health Detection using Gradient Boost</vt:lpstr>
      <vt:lpstr>Problem Statement</vt:lpstr>
      <vt:lpstr>Project Objective</vt:lpstr>
      <vt:lpstr>Step-by-Step Approach </vt:lpstr>
      <vt:lpstr>Dataset Overview</vt:lpstr>
      <vt:lpstr>Data Cleaning</vt:lpstr>
      <vt:lpstr>Feature Selection</vt:lpstr>
      <vt:lpstr>Encoding &amp; Scaling</vt:lpstr>
      <vt:lpstr>Train-Test Split</vt:lpstr>
      <vt:lpstr>Machine Learning Models &amp;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of the Web App</vt:lpstr>
      <vt:lpstr>Conclusion</vt:lpstr>
      <vt:lpstr>Future Scope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Nadh Lukka</dc:creator>
  <cp:lastModifiedBy>Kamal Nadh Lukka</cp:lastModifiedBy>
  <cp:revision>11</cp:revision>
  <cp:lastPrinted>2012-08-15T21:38:02Z</cp:lastPrinted>
  <dcterms:created xsi:type="dcterms:W3CDTF">2024-11-27T06:04:46Z</dcterms:created>
  <dcterms:modified xsi:type="dcterms:W3CDTF">2025-04-20T11:55:46Z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