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Inconsolata" pitchFamily="1" charset="0"/>
      <p:regular r:id="rId15"/>
    </p:embeddedFont>
    <p:embeddedFont>
      <p:font typeface="Inconsolata Bold" pitchFamily="1" charset="0"/>
      <p:bold r:id="rId16"/>
    </p:embeddedFont>
    <p:embeddedFont>
      <p:font typeface="Montserrat Black" panose="00000A00000000000000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05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16642-C900-C659-09E9-7EF241E43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0C36D9-94B7-E2E7-CBA3-75B8D85598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7CD03-C9C7-6FA6-749C-C80DB7C64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B84AA-0200-B441-6980-D07949093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1996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Exploring NYC Airbnb Listings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37768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NYC Airbnb Open Data 2019 deep dive.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9957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Objectives: price, availability, geography, hosts analysis.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6137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Tools: Python, Streamlit, Matplotlib, Seaborn, Folium.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23184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Audience: hosts, investors, policymakers for data-driven decisions.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622970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237327"/>
            <a:ext cx="347663" cy="34766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270040" y="6212800"/>
            <a:ext cx="283380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by Kamalnayan Pathak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1792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Geo-Visual Analysis: Location, Price &amp; Density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98442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778216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Premium Hotspots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5622965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Manhattan, Brooklyn waterfront focus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398442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4778216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High Density Zones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5622965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Indicate supply and competition intensity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3984427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4778216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Investment Strategy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5622965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Location critical for returns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69AB65-0E8A-4CDD-F335-4712512E6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3771" y="7723698"/>
            <a:ext cx="2457793" cy="4572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0094" y="589598"/>
            <a:ext cx="7643813" cy="1339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Strategic Takeaways &amp; Next Steps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50094" y="2250519"/>
            <a:ext cx="482203" cy="482203"/>
          </a:xfrm>
          <a:prstGeom prst="roundRect">
            <a:avLst>
              <a:gd name="adj" fmla="val 18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830461" y="2290703"/>
            <a:ext cx="321469" cy="401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500" dirty="0"/>
          </a:p>
        </p:txBody>
      </p:sp>
      <p:sp>
        <p:nvSpPr>
          <p:cNvPr id="6" name="Text 3"/>
          <p:cNvSpPr/>
          <p:nvPr/>
        </p:nvSpPr>
        <p:spPr>
          <a:xfrm>
            <a:off x="1446609" y="2324100"/>
            <a:ext cx="267902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Pricing Skew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1446609" y="2787491"/>
            <a:ext cx="6947297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Median better reflects market center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50094" y="3559016"/>
            <a:ext cx="482203" cy="482203"/>
          </a:xfrm>
          <a:prstGeom prst="roundRect">
            <a:avLst>
              <a:gd name="adj" fmla="val 18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830461" y="3599200"/>
            <a:ext cx="321469" cy="401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7"/>
          <p:cNvSpPr/>
          <p:nvPr/>
        </p:nvSpPr>
        <p:spPr>
          <a:xfrm>
            <a:off x="1446609" y="3632597"/>
            <a:ext cx="2764750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Booking Efficiency</a:t>
            </a:r>
            <a:endParaRPr lang="en-US" sz="2100" dirty="0"/>
          </a:p>
        </p:txBody>
      </p:sp>
      <p:sp>
        <p:nvSpPr>
          <p:cNvPr id="11" name="Text 8"/>
          <p:cNvSpPr/>
          <p:nvPr/>
        </p:nvSpPr>
        <p:spPr>
          <a:xfrm>
            <a:off x="1446609" y="4095988"/>
            <a:ext cx="6947297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Demand and availability patterns matter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750094" y="4867513"/>
            <a:ext cx="482203" cy="482203"/>
          </a:xfrm>
          <a:prstGeom prst="roundRect">
            <a:avLst>
              <a:gd name="adj" fmla="val 18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830461" y="4907697"/>
            <a:ext cx="321469" cy="401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500" dirty="0"/>
          </a:p>
        </p:txBody>
      </p:sp>
      <p:sp>
        <p:nvSpPr>
          <p:cNvPr id="14" name="Text 11"/>
          <p:cNvSpPr/>
          <p:nvPr/>
        </p:nvSpPr>
        <p:spPr>
          <a:xfrm>
            <a:off x="1446609" y="4941094"/>
            <a:ext cx="267902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Host Impact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1446609" y="5404485"/>
            <a:ext cx="6947297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Business vs. small-scale strategies differ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750094" y="6176010"/>
            <a:ext cx="482203" cy="482203"/>
          </a:xfrm>
          <a:prstGeom prst="roundRect">
            <a:avLst>
              <a:gd name="adj" fmla="val 18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830461" y="6216194"/>
            <a:ext cx="321469" cy="401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4</a:t>
            </a:r>
            <a:endParaRPr lang="en-US" sz="2500" dirty="0"/>
          </a:p>
        </p:txBody>
      </p:sp>
      <p:sp>
        <p:nvSpPr>
          <p:cNvPr id="18" name="Text 15"/>
          <p:cNvSpPr/>
          <p:nvPr/>
        </p:nvSpPr>
        <p:spPr>
          <a:xfrm>
            <a:off x="1446609" y="6249591"/>
            <a:ext cx="3311366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Location &amp; Seasonality</a:t>
            </a:r>
            <a:endParaRPr lang="en-US" sz="2100" dirty="0"/>
          </a:p>
        </p:txBody>
      </p:sp>
      <p:sp>
        <p:nvSpPr>
          <p:cNvPr id="19" name="Text 16"/>
          <p:cNvSpPr/>
          <p:nvPr/>
        </p:nvSpPr>
        <p:spPr>
          <a:xfrm>
            <a:off x="1446609" y="6712982"/>
            <a:ext cx="6947297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Drive pricing power and returns</a:t>
            </a:r>
            <a:endParaRPr lang="en-US" sz="1650" dirty="0"/>
          </a:p>
        </p:txBody>
      </p:sp>
      <p:sp>
        <p:nvSpPr>
          <p:cNvPr id="20" name="Text 17"/>
          <p:cNvSpPr/>
          <p:nvPr/>
        </p:nvSpPr>
        <p:spPr>
          <a:xfrm>
            <a:off x="750094" y="7296983"/>
            <a:ext cx="76438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 supports optimized decisions for all stakeholders.</a:t>
            </a:r>
            <a:endParaRPr lang="en-US" sz="1650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522BA-886A-E352-971D-5228713AC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5EF3E76-291E-09E5-7A6B-724CE1E54A76}"/>
              </a:ext>
            </a:extLst>
          </p:cNvPr>
          <p:cNvSpPr/>
          <p:nvPr/>
        </p:nvSpPr>
        <p:spPr>
          <a:xfrm>
            <a:off x="1515308" y="4114800"/>
            <a:ext cx="115997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9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THANK YOU</a:t>
            </a:r>
            <a:endParaRPr lang="en-US" sz="9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65CED1-ACCC-209A-AE32-39744E46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7" y="7772336"/>
            <a:ext cx="245779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3508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3264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Market Snapshot: Key Metrics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90361"/>
            <a:ext cx="3664863" cy="2039422"/>
          </a:xfrm>
          <a:prstGeom prst="roundRect">
            <a:avLst>
              <a:gd name="adj" fmla="val 44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514624" y="31247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Total Listings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615214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Comprehensive inventory after filtering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90361"/>
            <a:ext cx="3664863" cy="2039422"/>
          </a:xfrm>
          <a:prstGeom prst="roundRect">
            <a:avLst>
              <a:gd name="adj" fmla="val 44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406301" y="3124795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Avg. vs. Median Price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969544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Right-skewed due to luxury outliers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56597"/>
            <a:ext cx="7556421" cy="1322189"/>
          </a:xfrm>
          <a:prstGeom prst="roundRect">
            <a:avLst>
              <a:gd name="adj" fmla="val 6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514624" y="5391031"/>
            <a:ext cx="41459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Avg. Availability (365 days)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88144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Indicates demand versus saturation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67339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Price skewness shows luxury influence on averages.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03BFB1-F544-E3FC-8339-5B14C1DE2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607" y="7762608"/>
            <a:ext cx="2457793" cy="4572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93777"/>
            <a:ext cx="127405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Price Distribution &amp; Borough Comparison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69531"/>
            <a:ext cx="34588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Price Histogram + KDE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506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Highlights price spread and skew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69531"/>
            <a:ext cx="31761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Box Plot by Borough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4506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Median, IQR, and outliers by borough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728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Manhattan commands highest prices with market segmentation.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3103C5-0E75-C590-3991-9332642C4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7" y="7782064"/>
            <a:ext cx="2457793" cy="45726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964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Host Dynamics: Who Runs the Listings?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54147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7017306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Small-scale Hosts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Make up majority of listings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654147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937319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Multi-listing Hosts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Act more like business operators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01866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7017306" y="5479733"/>
            <a:ext cx="36067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Availability Differences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9701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Signal varied booking strategies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782564-DBFC-BEEB-C55A-6D7FD67C5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607" y="7759597"/>
            <a:ext cx="2457793" cy="4572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4022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Temporal Trends: Market Activity Over Time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306723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35335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Seasonal Pricing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402395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Correlates with travel patterns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667607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8944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Booking Spikes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5384840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Identify peak demand months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6028492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6255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Dynamic Pricing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74572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Insights for pricing models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43C199-AFFD-A12D-73DE-8AEF3ECD1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8541" y="7713970"/>
            <a:ext cx="2457793" cy="45726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93777"/>
            <a:ext cx="97672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Reviews &amp; Popularity Dynamics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695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Reviews vs. Price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506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 reviews indicate popularity or value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69531"/>
            <a:ext cx="36124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Reviews vs. Availability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4506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Top-left cluster shows high booking frequency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728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Room type clusters reveal pricing sweet spots.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32696F-7983-7D04-A81E-805CE1C08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7" y="7772336"/>
            <a:ext cx="2457793" cy="45726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9743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How Do Prices Vary by Location &amp; Room Type?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81970"/>
            <a:ext cx="40792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Borough Price Differences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6311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ANOVA reveals significant price variation across boroughs (F=633.75, p&lt;0.05).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929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Manhattan commands the highest average prices.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351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Brooklyn and Queens show moderate pricing.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90216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highlights geographically driven pricing strategies.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381970"/>
            <a:ext cx="32143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Room Type Premium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96311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Welch’s t-test confirms entire homes cost about $75 more than private rooms (t=95.7, p&lt;0.05).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89299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Market favors whole-unit listings with a clear price premium.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14A709-9953-8802-BA06-88E4839DD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7" y="7723698"/>
            <a:ext cx="2457793" cy="45726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5886"/>
            <a:ext cx="115997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Does Listing Type Affect Availability?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882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Chi-square result: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Room type and availability category are dependent (χ²=72.71, p&lt;0.05).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3049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Availability insight: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Entire homes more frequently “Not Available.” Consider calendar incentives to boost bookings.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Correlation highlights: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Reviews/month strongly correlates with total reviews (r≈0.68), availability has a weaker link to reviews/month (r≈0.21).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5406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Price impact: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Price shows near-zero correlation with reviews/availability, driven mainly by location and type.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3EE41-8866-5A0C-47DF-D01909B6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7" y="7772336"/>
            <a:ext cx="2457793" cy="4572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93137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Can Availability Predict Price?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Linear Regression Model: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Price predicted by availability shows weak influence.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Statistical Results: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R²</a:t>
            </a:r>
            <a:r>
              <a:rPr lang="en-US" sz="175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≈0.01, 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slope β₁= –0.15 (p=0.04) indicates minimal impact.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Key Insight: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Availability slightly lowers price but is not a strong factor.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Recommendation: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Focus pricing strategies on borough and room type instead.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C3BBC-57AB-21FF-4822-966B8114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7997" y="7772336"/>
            <a:ext cx="2457793" cy="45726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539</Words>
  <Application>Microsoft Office PowerPoint</Application>
  <PresentationFormat>Custom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Inconsolata</vt:lpstr>
      <vt:lpstr>Arial</vt:lpstr>
      <vt:lpstr>Inconsolata Bold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Kamalnayan Pathak</cp:lastModifiedBy>
  <cp:revision>7</cp:revision>
  <dcterms:created xsi:type="dcterms:W3CDTF">2025-05-08T21:20:21Z</dcterms:created>
  <dcterms:modified xsi:type="dcterms:W3CDTF">2025-05-09T04:55:52Z</dcterms:modified>
</cp:coreProperties>
</file>