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8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DFBFC-B257-4328-8CE2-4C87F339D223}">
          <p14:sldIdLst>
            <p14:sldId id="256"/>
            <p14:sldId id="259"/>
            <p14:sldId id="264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Kyalo" initials="AK" lastIdx="1" clrIdx="0">
    <p:extLst>
      <p:ext uri="{19B8F6BF-5375-455C-9EA6-DF929625EA0E}">
        <p15:presenceInfo xmlns:p15="http://schemas.microsoft.com/office/powerpoint/2012/main" userId="a6be0f2e5d36a7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216" y="7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7T15:46:43.19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7E180-9A54-4D96-AD6D-CAD319455F89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9E38C-6BC3-48A9-B89F-20153FA7B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09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9E38C-6BC3-48A9-B89F-20153FA7B2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96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B37F-A347-4C76-A341-E34AC7067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28E14-6C39-4221-A5AC-539B3B9F7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C42F-3921-4444-94E3-AE94E9A0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1E112-098E-4990-A841-54136ADF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A43E-6E22-458F-919B-7A86DDC1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8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BF3A-227B-43C9-A45A-F48F38EA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73246-5FA7-461D-A4E9-41DBCC867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DA83-69BB-4505-8441-3ADDB549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F68FE-5813-4B52-9230-5FF8DBDB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B1C3-BA52-4B2B-9B6C-18E0B64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7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59DCE-01C7-427F-9042-0C832CFDF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FF4FB-4FCD-40AB-9A1D-0671C7859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EB16-3C3B-41DF-8F29-2FB60269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EAB9-B385-4D57-B978-C71A38D9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48A0-8E06-4B45-93F7-EC3840B4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5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7B9D-AE96-4B78-BF32-03E61FB7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BB71-B411-4D93-A236-B11F8EFB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418C3-5908-44CE-B253-048216CC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D12F8-5C0F-4B4C-A5ED-0C59849E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69AC-9639-462D-9959-241E3A68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5D17-4105-4DF9-B89A-BFC9AD27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BF674-60CF-49B3-A16C-38D9AAF0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6FF2-5A5B-4D2E-862E-D58F8DAD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3748-5336-4BA3-BFE0-D91998E1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53D5-A03F-4BC4-BD8B-F51C9A80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0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30C5-D6C6-4770-859D-83D5C561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4E56-F020-4042-BF19-0DD4E52BD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64EF4-D0BD-4742-91FB-F8567A74B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1789B-3EE6-4B86-8FD7-F8B2A258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1D31C-87D3-48A0-9673-01F3958F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E41B6-D395-4FFF-A037-69F50245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91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DD63-D019-48B0-8753-D45CF6AD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B4660-06E0-4814-84B4-4B5F2143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41024-3E68-42CA-8F29-D0908DC72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74E9A-85B8-4B49-8990-73149ABD8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6C834-347A-4F63-A996-C23D15EEB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F073F-F6CA-4909-84A1-7CC9D2B1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E549E-43AD-4E6C-B765-82411F24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20092-51E0-491B-9F26-454749C2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1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D703-816E-4183-A136-D20C0428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CFE7A-EFD3-4D7D-953B-8056D3D6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FEF30-CCC4-4D14-8DF1-E711F574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E1803-3225-4BB2-A42B-C59F683F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7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034CB-5B83-433D-93E8-C2582FD8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5BBFF-7EF3-4486-87EF-E1D23941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F1AF0-3B80-4D66-BF45-95505D4B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5F2F-5C04-41FB-98CB-1F512402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5B82-63EC-4F47-9195-CABA7228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53A1C-F02C-4B87-91AB-C648EE17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3DB82-5964-428A-931A-D329CE3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78F31-0587-4804-B8F3-4E533F2F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90EBC-6633-435F-9536-BA9E94BE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58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1E17-376C-452F-BFDC-6E04ABF2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0BA84-3FF1-41CA-A7C5-040089740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819BA-8F2F-428C-A2CE-BC863866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6FC0-AF1D-40F7-AB2A-38DF3EBA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05AF6-1A14-44D9-B14C-17C03B3D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D9BC-5DBA-446E-A602-AA4C8832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78031-4AD2-4D3E-A807-166AAA86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01196-7673-4E32-8B4F-8505F139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31A40-5B5F-4FE5-ABAF-80EB5C9E2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A9EC-2AFA-46DC-A6FA-4085B48F9FA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8AD4-1FCB-4062-96C9-69CE9B585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C324-4C8C-41B3-A214-FB703EE8C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F341-821F-422B-950C-1BC08E933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45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at on a body of water&#10;&#10;Description generated with very high confidence">
            <a:extLst>
              <a:ext uri="{FF2B5EF4-FFF2-40B4-BE49-F238E27FC236}">
                <a16:creationId xmlns:a16="http://schemas.microsoft.com/office/drawing/2014/main" id="{003D5A25-DE26-4BC5-9DE5-6E640BCFC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1BDB-B790-4B12-A601-4CEADDE57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Stream Processing In Sports Sailing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96356-AE1C-4B3F-B681-07F3D2ABB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AMERICAS CUP USE CASE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F1CC48-4ED9-4A36-B6C5-6FB93A4245E3}"/>
              </a:ext>
            </a:extLst>
          </p:cNvPr>
          <p:cNvSpPr txBox="1"/>
          <p:nvPr/>
        </p:nvSpPr>
        <p:spPr>
          <a:xfrm>
            <a:off x="-36576" y="6273215"/>
            <a:ext cx="7634177" cy="584775"/>
          </a:xfrm>
          <a:prstGeom prst="rect">
            <a:avLst/>
          </a:prstGeom>
          <a:gradFill>
            <a:gsLst>
              <a:gs pos="40000">
                <a:schemeClr val="accent1">
                  <a:lumMod val="5000"/>
                  <a:lumOff val="95000"/>
                  <a:alpha val="6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1600" dirty="0"/>
              <a:t>GROUP E: Gianluca </a:t>
            </a:r>
            <a:r>
              <a:rPr lang="en-GB" sz="1600" dirty="0" err="1"/>
              <a:t>Sabbatucci</a:t>
            </a:r>
            <a:r>
              <a:rPr lang="en-GB" sz="1600" dirty="0"/>
              <a:t>, Alex Kyalo Mutiso, </a:t>
            </a:r>
            <a:r>
              <a:rPr lang="en-GB" sz="1600" dirty="0" err="1"/>
              <a:t>Asier</a:t>
            </a:r>
            <a:r>
              <a:rPr lang="en-GB" sz="1600" dirty="0"/>
              <a:t> </a:t>
            </a:r>
            <a:r>
              <a:rPr lang="en-GB" sz="1600" dirty="0" err="1"/>
              <a:t>Sarasua</a:t>
            </a:r>
            <a:r>
              <a:rPr lang="en-GB" sz="1600" dirty="0"/>
              <a:t> </a:t>
            </a:r>
            <a:r>
              <a:rPr lang="en-GB" sz="1600" dirty="0" err="1"/>
              <a:t>Amundarai</a:t>
            </a:r>
            <a:r>
              <a:rPr lang="en-GB" sz="1600" dirty="0"/>
              <a:t>, Kamal Nandan, Laurens </a:t>
            </a:r>
            <a:r>
              <a:rPr lang="en-GB" sz="1600" dirty="0" err="1"/>
              <a:t>Doedes</a:t>
            </a:r>
            <a:r>
              <a:rPr lang="en-GB" sz="1600" dirty="0"/>
              <a:t> </a:t>
            </a:r>
            <a:r>
              <a:rPr lang="en-GB" sz="1600" dirty="0" err="1"/>
              <a:t>Breuning</a:t>
            </a:r>
            <a:r>
              <a:rPr lang="en-GB" sz="1600" dirty="0"/>
              <a:t> Ten Cate, Richard </a:t>
            </a:r>
            <a:r>
              <a:rPr lang="en-GB" sz="1600" dirty="0" err="1"/>
              <a:t>Rohla</a:t>
            </a:r>
            <a:r>
              <a:rPr lang="en-GB" sz="1600" dirty="0"/>
              <a:t>, Veronique Wang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15324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uoy icon">
            <a:extLst>
              <a:ext uri="{FF2B5EF4-FFF2-40B4-BE49-F238E27FC236}">
                <a16:creationId xmlns:a16="http://schemas.microsoft.com/office/drawing/2014/main" id="{C642DCE1-37B8-4619-837C-FE7B9C73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55" y="780109"/>
            <a:ext cx="567490" cy="5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uoy icon">
            <a:extLst>
              <a:ext uri="{FF2B5EF4-FFF2-40B4-BE49-F238E27FC236}">
                <a16:creationId xmlns:a16="http://schemas.microsoft.com/office/drawing/2014/main" id="{A1F90E2B-0DB7-4307-8C7E-B92D12C2F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985" y="1956137"/>
            <a:ext cx="567490" cy="5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buoy icon">
            <a:extLst>
              <a:ext uri="{FF2B5EF4-FFF2-40B4-BE49-F238E27FC236}">
                <a16:creationId xmlns:a16="http://schemas.microsoft.com/office/drawing/2014/main" id="{35F4E925-FF66-41A6-993D-3BE5F924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22" y="3389586"/>
            <a:ext cx="567490" cy="5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buoy icon">
            <a:extLst>
              <a:ext uri="{FF2B5EF4-FFF2-40B4-BE49-F238E27FC236}">
                <a16:creationId xmlns:a16="http://schemas.microsoft.com/office/drawing/2014/main" id="{715840F1-D4DA-4EF3-B805-A0A59868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51" y="5186851"/>
            <a:ext cx="567490" cy="5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C28863F-3EF3-4034-8296-A6E4127C6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9" y="5980064"/>
            <a:ext cx="567490" cy="5674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9053D0DC-E97A-4242-829E-C9ADB24BE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017" y="391880"/>
            <a:ext cx="392663" cy="392663"/>
          </a:xfrm>
          <a:prstGeom prst="rect">
            <a:avLst/>
          </a:prstGeom>
        </p:spPr>
      </p:pic>
      <p:pic>
        <p:nvPicPr>
          <p:cNvPr id="2052" name="Picture 4" descr="Image result for catamaran icon">
            <a:extLst>
              <a:ext uri="{FF2B5EF4-FFF2-40B4-BE49-F238E27FC236}">
                <a16:creationId xmlns:a16="http://schemas.microsoft.com/office/drawing/2014/main" id="{BCD7E75B-D828-469E-B916-A680DCBA2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14" y="5516848"/>
            <a:ext cx="926431" cy="9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atamaran icon">
            <a:extLst>
              <a:ext uri="{FF2B5EF4-FFF2-40B4-BE49-F238E27FC236}">
                <a16:creationId xmlns:a16="http://schemas.microsoft.com/office/drawing/2014/main" id="{8BDD5AC8-5CDB-4E6E-B93A-FAAC9B58A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11" y="5218384"/>
            <a:ext cx="657405" cy="6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2D836-734C-40A0-B63F-EFB10A6D1F15}"/>
              </a:ext>
            </a:extLst>
          </p:cNvPr>
          <p:cNvSpPr txBox="1"/>
          <p:nvPr/>
        </p:nvSpPr>
        <p:spPr>
          <a:xfrm>
            <a:off x="200518" y="6443279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D9871-A3E0-4185-87AE-DBFF691547F3}"/>
              </a:ext>
            </a:extLst>
          </p:cNvPr>
          <p:cNvSpPr txBox="1"/>
          <p:nvPr/>
        </p:nvSpPr>
        <p:spPr>
          <a:xfrm>
            <a:off x="11396532" y="41521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</a:t>
            </a:r>
          </a:p>
        </p:txBody>
      </p:sp>
      <p:pic>
        <p:nvPicPr>
          <p:cNvPr id="2056" name="Picture 8" descr="Image result for wind">
            <a:extLst>
              <a:ext uri="{FF2B5EF4-FFF2-40B4-BE49-F238E27FC236}">
                <a16:creationId xmlns:a16="http://schemas.microsoft.com/office/drawing/2014/main" id="{D93801D7-018C-4D2F-8E31-A3DEAFD0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2351">
            <a:off x="1718309" y="457012"/>
            <a:ext cx="2705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wind">
            <a:extLst>
              <a:ext uri="{FF2B5EF4-FFF2-40B4-BE49-F238E27FC236}">
                <a16:creationId xmlns:a16="http://schemas.microsoft.com/office/drawing/2014/main" id="{F3DC7182-B919-4A9B-889D-A6FCD090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30246">
            <a:off x="8782538" y="3506273"/>
            <a:ext cx="2705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79C4BB-A6C7-4B15-B588-F29DE127D588}"/>
              </a:ext>
            </a:extLst>
          </p:cNvPr>
          <p:cNvSpPr txBox="1"/>
          <p:nvPr/>
        </p:nvSpPr>
        <p:spPr>
          <a:xfrm>
            <a:off x="4411980" y="171572"/>
            <a:ext cx="293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RACE SIMULATION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7A109CD-8AF5-4279-B205-69A950B22887}"/>
              </a:ext>
            </a:extLst>
          </p:cNvPr>
          <p:cNvCxnSpPr>
            <a:cxnSpLocks/>
          </p:cNvCxnSpPr>
          <p:nvPr/>
        </p:nvCxnSpPr>
        <p:spPr>
          <a:xfrm flipV="1">
            <a:off x="744313" y="925976"/>
            <a:ext cx="10425257" cy="5540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Up 14">
            <a:extLst>
              <a:ext uri="{FF2B5EF4-FFF2-40B4-BE49-F238E27FC236}">
                <a16:creationId xmlns:a16="http://schemas.microsoft.com/office/drawing/2014/main" id="{21F3DFAB-2A9C-4523-80CC-7C471F9C9A7A}"/>
              </a:ext>
            </a:extLst>
          </p:cNvPr>
          <p:cNvSpPr/>
          <p:nvPr/>
        </p:nvSpPr>
        <p:spPr>
          <a:xfrm rot="20327675">
            <a:off x="6812345" y="2479836"/>
            <a:ext cx="188458" cy="667643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59027E3C-F38F-47C1-B820-7EEF7EB7CE0E}"/>
              </a:ext>
            </a:extLst>
          </p:cNvPr>
          <p:cNvSpPr/>
          <p:nvPr/>
        </p:nvSpPr>
        <p:spPr>
          <a:xfrm>
            <a:off x="7043841" y="2280705"/>
            <a:ext cx="914400" cy="612648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The optimal path</a:t>
            </a:r>
          </a:p>
        </p:txBody>
      </p:sp>
      <p:pic>
        <p:nvPicPr>
          <p:cNvPr id="2058" name="Picture 10" descr="Image result for data  icon">
            <a:extLst>
              <a:ext uri="{FF2B5EF4-FFF2-40B4-BE49-F238E27FC236}">
                <a16:creationId xmlns:a16="http://schemas.microsoft.com/office/drawing/2014/main" id="{E3A93E2D-9DAF-45AA-B3AE-98F1B727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03" y="5304761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data  icon">
            <a:extLst>
              <a:ext uri="{FF2B5EF4-FFF2-40B4-BE49-F238E27FC236}">
                <a16:creationId xmlns:a16="http://schemas.microsoft.com/office/drawing/2014/main" id="{8ADC67BD-68E0-4CA4-8048-6171CC42D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928" y="2015092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data  icon">
            <a:extLst>
              <a:ext uri="{FF2B5EF4-FFF2-40B4-BE49-F238E27FC236}">
                <a16:creationId xmlns:a16="http://schemas.microsoft.com/office/drawing/2014/main" id="{8AB8E4DB-DE6D-4473-9B13-1F58992B7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12" y="3471258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data  icon">
            <a:extLst>
              <a:ext uri="{FF2B5EF4-FFF2-40B4-BE49-F238E27FC236}">
                <a16:creationId xmlns:a16="http://schemas.microsoft.com/office/drawing/2014/main" id="{4F67BB31-DA46-4263-9C4C-821804A0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24" y="82306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3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6 -0.00903 L 0.03646 -0.00903 C 0.04114 -0.00949 0.04583 -0.00973 0.05052 -0.01065 C 0.05221 -0.01088 0.05534 -0.01297 0.05703 -0.01389 L 0.09739 -0.01227 C 0.09948 -0.01204 0.10169 -0.01088 0.1039 -0.01065 C 0.11172 -0.00926 0.12734 -0.00718 0.12734 -0.00718 C 0.13919 -0.00787 0.15104 -0.00787 0.16302 -0.00903 C 0.16393 -0.00903 0.16484 -0.01019 0.16575 -0.01065 C 0.16797 -0.01135 0.17018 -0.01158 0.17239 -0.01227 C 0.17916 -0.01436 0.17474 -0.01297 0.17982 -0.01551 C 0.18112 -0.01621 0.18229 -0.01667 0.18359 -0.01736 C 0.18541 -0.01829 0.18724 -0.01968 0.18919 -0.02061 L 0.19674 -0.02385 C 0.20117 -0.02917 0.19844 -0.02662 0.20521 -0.03056 L 0.20794 -0.03218 C 0.20885 -0.03287 0.20989 -0.03287 0.21081 -0.03403 C 0.2138 -0.0375 0.21302 -0.03727 0.2164 -0.03889 C 0.21784 -0.03959 0.22148 -0.04098 0.22291 -0.04236 C 0.22396 -0.04329 0.22474 -0.04491 0.22578 -0.04561 C 0.2276 -0.04699 0.22956 -0.04792 0.23138 -0.04885 L 0.23698 -0.05232 C 0.23802 -0.05278 0.23893 -0.05324 0.23984 -0.05394 C 0.2414 -0.0551 0.24297 -0.05625 0.24453 -0.05718 C 0.24544 -0.05787 0.24648 -0.05811 0.24739 -0.05903 C 0.25377 -0.06482 0.24609 -0.06042 0.2539 -0.06389 C 0.25482 -0.06505 0.25573 -0.06644 0.25677 -0.06736 C 0.26445 -0.07408 0.25351 -0.06181 0.26328 -0.07223 C 0.27135 -0.08079 0.26601 -0.07732 0.27174 -0.08056 C 0.28073 -0.09283 0.27109 -0.08102 0.27825 -0.08727 C 0.27995 -0.08866 0.28138 -0.09074 0.28294 -0.09236 C 0.28385 -0.09306 0.28489 -0.09329 0.28581 -0.09399 C 0.29258 -0.1 0.28411 -0.09468 0.29232 -0.1007 C 0.29414 -0.10186 0.29635 -0.10209 0.29791 -0.10394 C 0.29987 -0.10625 0.30143 -0.10926 0.30364 -0.11065 C 0.30456 -0.11111 0.30547 -0.11158 0.30638 -0.11227 C 0.30742 -0.1132 0.3082 -0.11482 0.30924 -0.11551 C 0.31015 -0.11644 0.3112 -0.11644 0.31198 -0.11736 C 0.31302 -0.11829 0.3138 -0.11968 0.31484 -0.12061 C 0.31575 -0.1213 0.31679 -0.12153 0.31771 -0.12223 C 0.32487 -0.12871 0.31614 -0.12315 0.32331 -0.12732 C 0.32956 -0.13843 0.32278 -0.12801 0.3289 -0.13403 C 0.33086 -0.13588 0.33268 -0.13843 0.3345 -0.14051 C 0.33541 -0.14167 0.33646 -0.14283 0.33737 -0.14399 C 0.33906 -0.1463 0.34531 -0.15486 0.34674 -0.15556 C 0.34765 -0.15625 0.3487 -0.15649 0.34948 -0.15718 C 0.35143 -0.15926 0.35325 -0.16181 0.35521 -0.16389 C 0.35612 -0.16505 0.3569 -0.16667 0.35794 -0.16736 C 0.36289 -0.17014 0.35989 -0.16806 0.3664 -0.1757 C 0.36732 -0.17662 0.3681 -0.17824 0.36927 -0.17894 C 0.37083 -0.1801 0.37239 -0.18102 0.37396 -0.18218 C 0.37552 -0.1838 0.37695 -0.18565 0.37864 -0.18727 C 0.37982 -0.18843 0.38112 -0.18936 0.38229 -0.19051 C 0.38372 -0.19213 0.38476 -0.19399 0.38607 -0.19561 C 0.38763 -0.19746 0.38919 -0.19885 0.39075 -0.2007 C 0.39166 -0.20162 0.39258 -0.20301 0.39362 -0.20394 C 0.39453 -0.20463 0.39544 -0.2051 0.39635 -0.20556 C 0.397 -0.20718 0.39739 -0.20949 0.39831 -0.21065 C 0.39935 -0.21181 0.40078 -0.21158 0.40208 -0.21227 C 0.41146 -0.21713 0.39687 -0.21042 0.40859 -0.21551 C 0.41041 -0.21783 0.41211 -0.22107 0.41419 -0.22223 C 0.41614 -0.22338 0.41823 -0.22361 0.41979 -0.2257 L 0.42552 -0.23218 C 0.42643 -0.23334 0.42721 -0.23473 0.42825 -0.23565 C 0.43073 -0.23774 0.43346 -0.23959 0.43581 -0.24236 L 0.4414 -0.24885 C 0.44232 -0.25 0.44336 -0.25116 0.44427 -0.25232 C 0.44544 -0.25394 0.44661 -0.25602 0.44791 -0.25718 C 0.44948 -0.2588 0.45117 -0.25926 0.4526 -0.26065 C 0.45469 -0.2625 0.45625 -0.26551 0.45833 -0.26736 C 0.4595 -0.26829 0.46094 -0.26922 0.46198 -0.27061 C 0.46823 -0.27848 0.46159 -0.27361 0.46771 -0.27732 C 0.46823 -0.27894 0.46862 -0.28102 0.46953 -0.28218 C 0.47122 -0.28496 0.47331 -0.28681 0.47513 -0.28889 C 0.47877 -0.29329 0.47695 -0.29167 0.48073 -0.29399 C 0.48203 -0.29561 0.4832 -0.29746 0.4845 -0.29885 C 0.48698 -0.30139 0.4901 -0.30209 0.49206 -0.30556 C 0.49648 -0.31343 0.49414 -0.31135 0.49857 -0.31389 L 0.50521 -0.3257 C 0.50612 -0.32732 0.50677 -0.32963 0.50794 -0.33056 C 0.5138 -0.33588 0.50976 -0.33172 0.51549 -0.33889 C 0.5164 -0.34005 0.51745 -0.34098 0.51823 -0.34236 C 0.52057 -0.34607 0.52265 -0.35 0.52487 -0.35394 C 0.52578 -0.35556 0.52656 -0.35764 0.5276 -0.35903 C 0.52864 -0.35996 0.52956 -0.36111 0.53047 -0.36227 C 0.53515 -0.36922 0.53112 -0.36598 0.53607 -0.36899 C 0.54023 -0.3801 0.53528 -0.36922 0.54075 -0.3757 C 0.54192 -0.37686 0.54258 -0.37917 0.54362 -0.38056 C 0.54531 -0.38311 0.54765 -0.38449 0.54922 -0.38727 C 0.55013 -0.38889 0.55104 -0.39074 0.55208 -0.39236 C 0.55599 -0.39815 0.55338 -0.39352 0.55768 -0.39723 C 0.55859 -0.39815 0.55963 -0.39931 0.56041 -0.4007 C 0.56146 -0.40209 0.56224 -0.40417 0.56328 -0.40556 C 0.56419 -0.40695 0.56523 -0.40764 0.56614 -0.40903 C 0.56836 -0.41274 0.57044 -0.41667 0.57265 -0.42061 L 0.57552 -0.4257 C 0.57643 -0.42732 0.57721 -0.4294 0.57825 -0.43056 C 0.57916 -0.43172 0.58021 -0.43264 0.58112 -0.43403 C 0.58307 -0.43704 0.58489 -0.44051 0.58672 -0.44399 L 0.58958 -0.44885 L 0.59609 -0.46065 C 0.597 -0.46227 0.59817 -0.46366 0.59896 -0.46551 C 0.60221 -0.47454 0.6 -0.46922 0.60638 -0.48056 C 0.60729 -0.48218 0.60846 -0.48357 0.60924 -0.48565 C 0.60989 -0.48727 0.61028 -0.48912 0.61107 -0.49051 C 0.61224 -0.4926 0.61484 -0.49561 0.61484 -0.49561 L 0.65521 -0.54236 C 0.66237 -0.54283 0.66953 -0.54306 0.67669 -0.54399 C 0.68268 -0.54468 0.69453 -0.54723 0.69453 -0.54723 C 0.70351 -0.55139 0.69557 -0.54815 0.71328 -0.5507 C 0.7164 -0.55116 0.71953 -0.55162 0.72265 -0.55232 C 0.72422 -0.55278 0.72578 -0.55371 0.72734 -0.55394 C 0.73138 -0.55486 0.73541 -0.5551 0.73958 -0.55556 C 0.7414 -0.55625 0.74323 -0.55695 0.74518 -0.55718 C 0.75247 -0.55903 0.76028 -0.55973 0.76771 -0.56065 C 0.76953 -0.56111 0.77135 -0.56181 0.77331 -0.56227 C 0.77604 -0.56297 0.7789 -0.5632 0.78177 -0.56389 C 0.78333 -0.56436 0.78489 -0.56482 0.78646 -0.56551 C 0.78828 -0.56644 0.7901 -0.56829 0.79206 -0.56899 L 0.79765 -0.57061 C 0.80247 -0.57408 0.80156 -0.57385 0.80612 -0.5757 C 0.80911 -0.57686 0.81094 -0.57686 0.81354 -0.57894 C 0.81484 -0.57986 0.81601 -0.58149 0.81732 -0.58218 C 0.81914 -0.58357 0.82109 -0.58426 0.82291 -0.58565 C 0.8345 -0.59375 0.82044 -0.58519 0.82956 -0.59051 C 0.84036 -0.6051 0.82565 -0.58496 0.83698 -0.60232 C 0.83789 -0.60371 0.83906 -0.6044 0.83984 -0.60556 C 0.84219 -0.60926 0.84427 -0.61343 0.84635 -0.61736 C 0.84739 -0.61899 0.84817 -0.62084 0.84922 -0.62223 C 0.85117 -0.625 0.85429 -0.62848 0.85573 -0.63218 C 0.85755 -0.63658 0.85872 -0.64445 0.8595 -0.64885 L 0.8595 -0.64885 L 0.86328 -0.65903 C 0.86458 -0.6794 0.86419 -0.66899 0.86419 -0.69051 L 0.85768 -0.69051 " pathEditMode="relative" ptsTypes="AAAAAAAAAAAAAAAAAAAAAAAAAAAAAAAAAAAAAAAAAAAAAAAAAAAAAAAAAAAAAAAAAAAAAAAAAAAAAAAAAAAAAAAAAAAAAAAAAAAAAAAAAAAAAAAAAAAAAAAAAAAAAAAAAAAAAAA">
                                      <p:cBhvr>
                                        <p:cTn id="64" dur="8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0.02616 L 0.04167 0.02616 C 0.0444 0.02523 0.04713 0.02292 0.05 0.02292 C 0.05169 0.02292 0.05312 0.02546 0.05469 0.02616 C 0.05716 0.02755 0.05976 0.02824 0.06224 0.02963 C 0.06315 0.03009 0.06406 0.03079 0.0651 0.03125 C 0.06875 0.03264 0.07461 0.0338 0.07812 0.03449 L 0.08476 0.03634 C 0.08568 0.03681 0.08659 0.0375 0.0875 0.03796 C 0.0918 0.03958 0.09752 0.04051 0.10156 0.0412 C 0.10286 0.0419 0.10417 0.04236 0.10534 0.04282 C 0.10729 0.04398 0.10911 0.04514 0.11094 0.0463 L 0.1194 0.05116 L 0.125 0.05463 C 0.12604 0.05509 0.12695 0.05602 0.12786 0.05625 C 0.13346 0.05833 0.13099 0.05695 0.13542 0.05972 C 0.13568 0.05949 0.14596 0.05857 0.14844 0.05625 C 0.15052 0.0544 0.15208 0.05139 0.15417 0.04954 C 0.15534 0.04838 0.15677 0.04769 0.15781 0.0463 C 0.15898 0.04491 0.15963 0.04282 0.16068 0.0412 C 0.1625 0.03889 0.16627 0.03449 0.16627 0.03449 L 0.17005 0.02454 L 0.17187 0.01968 C 0.17161 -0.00741 0.17265 -0.05069 0.17005 -0.0838 C 0.16979 -0.08657 0.1694 -0.08935 0.16914 -0.09213 C 0.16875 -0.09815 0.16862 -0.1044 0.16823 -0.11042 C 0.16797 -0.11366 0.16758 -0.11713 0.16719 -0.12037 C 0.16627 -0.12986 0.16588 -0.13148 0.16445 -0.14213 C 0.16406 -0.14815 0.16393 -0.1544 0.16354 -0.16042 C 0.16328 -0.16204 0.16276 -0.16366 0.1625 -0.16551 C 0.16211 -0.16805 0.16185 -0.17083 0.16159 -0.17384 C 0.15976 -0.19606 0.16172 -0.18148 0.15976 -0.19537 C 0.15768 -0.22731 0.15989 -0.19745 0.15781 -0.21875 C 0.15547 -0.24352 0.1582 -0.21921 0.15599 -0.23866 C 0.15573 -0.24699 0.15534 -0.25532 0.15508 -0.26366 C 0.15482 -0.27037 0.15417 -0.27708 0.15417 -0.2838 C 0.15417 -0.30995 0.15443 -0.33588 0.15508 -0.36204 C 0.15521 -0.36667 0.15677 -0.36829 0.15781 -0.37199 C 0.15833 -0.37361 0.15833 -0.37546 0.15885 -0.37708 C 0.15989 -0.38055 0.16185 -0.38333 0.1625 -0.38704 C 0.16419 -0.39583 0.16289 -0.39051 0.16719 -0.40208 C 0.16784 -0.4037 0.16823 -0.40602 0.16914 -0.40718 C 0.17005 -0.4081 0.17109 -0.40903 0.17187 -0.41042 C 0.17604 -0.41667 0.17318 -0.41505 0.17851 -0.41875 C 0.18476 -0.42315 0.18372 -0.42176 0.19062 -0.42384 C 0.19219 -0.4243 0.19375 -0.425 0.19531 -0.42546 C 0.19792 -0.42616 0.20039 -0.42639 0.20286 -0.42708 C 0.20443 -0.42755 0.20599 -0.42824 0.20755 -0.4287 C 0.22318 -0.43264 0.21002 -0.42824 0.2207 -0.43218 C 0.23164 -0.43148 0.24258 -0.43148 0.25351 -0.43032 C 0.25664 -0.43009 0.26107 -0.42708 0.2638 -0.42546 C 0.26693 -0.42361 0.2668 -0.42338 0.27031 -0.42199 C 0.27187 -0.42153 0.27344 -0.42106 0.275 -0.42037 C 0.2763 -0.41991 0.2776 -0.41921 0.27877 -0.41875 C 0.28346 -0.4169 0.28828 -0.41574 0.29284 -0.41366 C 0.31094 -0.40579 0.30273 -0.4081 0.31719 -0.40532 C 0.32252 -0.3993 0.31784 -0.40393 0.32656 -0.39884 C 0.32917 -0.39722 0.33164 -0.39537 0.33411 -0.39375 C 0.33502 -0.39305 0.33594 -0.39259 0.33698 -0.39213 C 0.34232 -0.38981 0.34049 -0.3912 0.34531 -0.38866 C 0.34726 -0.38773 0.34909 -0.38634 0.35104 -0.38542 C 0.35221 -0.38495 0.35351 -0.38449 0.35469 -0.3838 C 0.36406 -0.37824 0.35482 -0.38194 0.36406 -0.3787 C 0.36627 -0.37662 0.36836 -0.37407 0.3707 -0.37199 C 0.37252 -0.3706 0.37448 -0.36991 0.3763 -0.36875 L 0.37917 -0.36713 C 0.38008 -0.36643 0.38099 -0.3662 0.3819 -0.36551 C 0.3832 -0.36435 0.38437 -0.36296 0.38568 -0.36204 C 0.38815 -0.36065 0.39088 -0.36088 0.39323 -0.3588 C 0.3944 -0.35764 0.39557 -0.35602 0.39687 -0.35532 C 0.3987 -0.3544 0.40065 -0.3544 0.4026 -0.3537 C 0.41133 -0.35069 0.40195 -0.3537 0.40911 -0.35046 C 0.4151 -0.34768 0.41432 -0.34954 0.42135 -0.34537 C 0.42318 -0.34421 0.42513 -0.34352 0.42695 -0.34213 C 0.42877 -0.34074 0.43359 -0.33657 0.43633 -0.33542 C 0.43789 -0.33472 0.43945 -0.33449 0.44101 -0.3338 C 0.44193 -0.33333 0.44284 -0.33264 0.44388 -0.33218 C 0.44505 -0.33148 0.44635 -0.33125 0.44752 -0.33032 C 0.44922 -0.3294 0.45065 -0.32801 0.45221 -0.32708 C 0.45351 -0.32639 0.45482 -0.32616 0.45599 -0.32546 C 0.4569 -0.325 0.45781 -0.32407 0.45885 -0.32384 C 0.46094 -0.32292 0.46315 -0.32292 0.46536 -0.32199 C 0.4819 -0.3162 0.4638 -0.32083 0.48034 -0.31713 C 0.48385 -0.31505 0.48372 -0.31481 0.48789 -0.31366 C 0.49036 -0.31296 0.49284 -0.31273 0.49544 -0.31204 C 0.50143 -0.31042 0.50039 -0.30972 0.50755 -0.30718 C 0.50911 -0.30648 0.51068 -0.30602 0.51224 -0.30532 C 0.51445 -0.3044 0.51667 -0.30301 0.51888 -0.30208 C 0.52487 -0.29954 0.52695 -0.29954 0.5319 -0.29699 C 0.53294 -0.29653 0.53385 -0.29583 0.53476 -0.29537 C 0.53633 -0.29468 0.53789 -0.29444 0.53945 -0.29375 C 0.54036 -0.29329 0.54127 -0.29236 0.54232 -0.29213 C 0.54557 -0.29097 0.5543 -0.28935 0.55729 -0.28866 C 0.5582 -0.28819 0.55911 -0.28704 0.56002 -0.28704 C 0.58984 -0.28704 0.58372 -0.28565 0.59948 -0.29051 C 0.60065 -0.29143 0.60195 -0.29282 0.60325 -0.29375 C 0.60443 -0.29444 0.60573 -0.29468 0.6069 -0.29537 C 0.60885 -0.29653 0.61068 -0.29768 0.61263 -0.29884 C 0.61536 -0.30046 0.61653 -0.30069 0.61914 -0.3037 C 0.62044 -0.30532 0.62161 -0.30718 0.62292 -0.3088 C 0.62383 -0.30995 0.62487 -0.31088 0.62565 -0.31204 C 0.63372 -0.3243 0.62578 -0.31435 0.63229 -0.32199 C 0.63685 -0.33426 0.63502 -0.32847 0.63789 -0.33866 C 0.63815 -0.34167 0.63971 -0.35833 0.63971 -0.36042 C 0.63971 -0.37593 0.63971 -0.39167 0.6388 -0.40718 C 0.63854 -0.41227 0.63672 -0.4169 0.63607 -0.42199 C 0.63568 -0.4243 0.63555 -0.42662 0.63502 -0.4287 C 0.63411 -0.43241 0.63099 -0.44051 0.62943 -0.44375 C 0.62825 -0.44606 0.62695 -0.44815 0.62565 -0.45046 C 0.62539 -0.45208 0.62526 -0.45393 0.62474 -0.45532 C 0.62409 -0.45741 0.62278 -0.45856 0.622 -0.46042 C 0.62031 -0.46366 0.61875 -0.46713 0.61732 -0.47037 C 0.61627 -0.47268 0.61562 -0.47523 0.61445 -0.47708 C 0.61341 -0.4787 0.61198 -0.47917 0.61068 -0.48032 C 0.60976 -0.48148 0.60872 -0.48241 0.60794 -0.4838 C 0.6069 -0.48518 0.60612 -0.48727 0.60508 -0.48866 C 0.6026 -0.49236 0.60013 -0.49537 0.59752 -0.49884 C 0.59635 -0.50046 0.59518 -0.50231 0.59388 -0.5037 C 0.59284 -0.50486 0.59193 -0.50579 0.59101 -0.50718 C 0.58411 -0.51643 0.58893 -0.51134 0.58255 -0.51713 C 0.5819 -0.51875 0.58151 -0.52083 0.58073 -0.52199 C 0.5793 -0.5243 0.5776 -0.52546 0.57604 -0.52708 C 0.575 -0.52824 0.57409 -0.52917 0.57318 -0.53032 C 0.57213 -0.53194 0.57135 -0.5338 0.57044 -0.53542 C 0.56653 -0.54167 0.56002 -0.54977 0.55729 -0.55718 C 0.55286 -0.56898 0.55859 -0.55463 0.55169 -0.56713 C 0.55026 -0.56968 0.54909 -0.57245 0.54792 -0.57546 C 0.54661 -0.5787 0.54531 -0.58194 0.54414 -0.58542 C 0.5431 -0.58819 0.54088 -0.5956 0.53945 -0.59884 C 0.53789 -0.60208 0.53633 -0.60532 0.53476 -0.6088 C 0.53372 -0.61088 0.53294 -0.61319 0.5319 -0.61551 C 0.53164 -0.61713 0.53151 -0.61875 0.53099 -0.62037 C 0.53047 -0.62222 0.52982 -0.62384 0.52917 -0.62546 C 0.52695 -0.63055 0.52435 -0.63495 0.52252 -0.64051 C 0.52044 -0.64699 0.51797 -0.65347 0.51601 -0.66042 C 0.51536 -0.66273 0.51484 -0.66505 0.51419 -0.66713 C 0.51354 -0.66875 0.51276 -0.67037 0.51224 -0.67199 C 0.51159 -0.6743 0.51094 -0.67639 0.51042 -0.6787 C 0.51002 -0.68032 0.50989 -0.68218 0.5095 -0.6838 C 0.50872 -0.68611 0.50755 -0.68819 0.50664 -0.69051 C 0.50599 -0.69375 0.50586 -0.69745 0.50482 -0.70046 C 0.50325 -0.70463 0.50208 -0.70718 0.50104 -0.71204 C 0.50052 -0.71435 0.50039 -0.71667 0.50013 -0.71875 C 0.49818 -0.73079 0.50013 -0.71505 0.49818 -0.73218 C 0.49857 -0.74143 0.49831 -0.75116 0.49909 -0.76042 C 0.49961 -0.76643 0.50156 -0.76505 0.50377 -0.76713 C 0.51328 -0.77546 0.49883 -0.76505 0.51042 -0.77384 C 0.51133 -0.77454 0.51224 -0.775 0.51315 -0.77546 C 0.51771 -0.77778 0.51888 -0.77778 0.52448 -0.7787 C 0.5276 -0.7794 0.53073 -0.77986 0.53385 -0.78032 L 0.61068 -0.7787 C 0.61354 -0.7787 0.61653 -0.77731 0.61914 -0.77546 C 0.6207 -0.7743 0.62226 -0.77292 0.62383 -0.77199 C 0.62565 -0.7713 0.6276 -0.7713 0.62943 -0.77037 C 0.6526 -0.75926 0.63698 -0.76435 0.65013 -0.76042 C 0.65104 -0.75926 0.65182 -0.75787 0.65286 -0.75718 C 0.65937 -0.75301 0.6595 -0.75486 0.6651 -0.75208 C 0.66823 -0.75069 0.67135 -0.74907 0.67448 -0.74699 C 0.67669 -0.7456 0.67877 -0.74352 0.68099 -0.74213 C 0.68346 -0.74074 0.68607 -0.74028 0.68854 -0.73866 C 0.69075 -0.7375 0.69284 -0.73518 0.69505 -0.7338 C 0.69752 -0.73241 0.70013 -0.73148 0.7026 -0.73032 C 0.72122 -0.72268 0.70273 -0.73032 0.71667 -0.72546 C 0.71797 -0.725 0.71914 -0.72454 0.72044 -0.72384 C 0.722 -0.72292 0.72344 -0.72106 0.72513 -0.72037 C 0.72786 -0.71944 0.73073 -0.71944 0.73346 -0.71875 C 0.73515 -0.71829 0.73659 -0.71759 0.73815 -0.71713 C 0.7401 -0.71643 0.74193 -0.71597 0.74388 -0.71551 C 0.74596 -0.71481 0.74818 -0.71435 0.75039 -0.71366 C 0.7539 -0.71273 0.75547 -0.71204 0.75885 -0.71042 C 0.76784 -0.71088 0.77695 -0.71111 0.78607 -0.71204 C 0.78763 -0.71227 0.79271 -0.71458 0.7944 -0.71551 C 0.80104 -0.72708 0.79375 -0.71574 0.80013 -0.72199 C 0.80807 -0.73009 0.80026 -0.725 0.80664 -0.7287 C 0.80794 -0.73032 0.80898 -0.73264 0.81042 -0.7338 C 0.81211 -0.73542 0.81432 -0.73518 0.81601 -0.73704 C 0.822 -0.74421 0.82005 -0.74097 0.82265 -0.74537 " pathEditMode="relative" ptsTypes="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8" dur="8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A138E-89C7-4EF7-BF73-C645B83A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95" y="2377328"/>
            <a:ext cx="973505" cy="730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2269B-B981-423C-BEA6-21F53B4F5B80}"/>
              </a:ext>
            </a:extLst>
          </p:cNvPr>
          <p:cNvSpPr txBox="1"/>
          <p:nvPr/>
        </p:nvSpPr>
        <p:spPr>
          <a:xfrm>
            <a:off x="2852745" y="100123"/>
            <a:ext cx="6627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/>
              <a:t>OPTIMAL SUCCESS FACTORS </a:t>
            </a:r>
          </a:p>
          <a:p>
            <a:pPr algn="ctr"/>
            <a:r>
              <a:rPr lang="en-GB" sz="2000" dirty="0"/>
              <a:t>Data driven navigation in the America’s Cup – The Skippers Aid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A55FC-9B8D-422B-83F2-C644CA46C2DF}"/>
              </a:ext>
            </a:extLst>
          </p:cNvPr>
          <p:cNvSpPr txBox="1"/>
          <p:nvPr/>
        </p:nvSpPr>
        <p:spPr>
          <a:xfrm>
            <a:off x="2609174" y="254265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Speed</a:t>
            </a:r>
          </a:p>
        </p:txBody>
      </p:sp>
      <p:pic>
        <p:nvPicPr>
          <p:cNvPr id="4100" name="Picture 4" descr="https://s3.amazonaws.com/media-p.slid.es/uploads/801698/images/5058295/pasted-from-clipboard.png">
            <a:extLst>
              <a:ext uri="{FF2B5EF4-FFF2-40B4-BE49-F238E27FC236}">
                <a16:creationId xmlns:a16="http://schemas.microsoft.com/office/drawing/2014/main" id="{3D123C29-0CFC-4B50-895C-FAB4A5FD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58" y="3351861"/>
            <a:ext cx="780505" cy="78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861012-DE3C-4F8E-8F4A-E4ED78304AEC}"/>
              </a:ext>
            </a:extLst>
          </p:cNvPr>
          <p:cNvSpPr txBox="1"/>
          <p:nvPr/>
        </p:nvSpPr>
        <p:spPr>
          <a:xfrm>
            <a:off x="2469617" y="3488157"/>
            <a:ext cx="159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 Direction</a:t>
            </a:r>
          </a:p>
        </p:txBody>
      </p:sp>
      <p:pic>
        <p:nvPicPr>
          <p:cNvPr id="11" name="Picture 10" descr="A large ship in the water&#10;&#10;Description generated with very high confidence">
            <a:extLst>
              <a:ext uri="{FF2B5EF4-FFF2-40B4-BE49-F238E27FC236}">
                <a16:creationId xmlns:a16="http://schemas.microsoft.com/office/drawing/2014/main" id="{2A11DFEA-8588-4C08-B8EF-264B9BF2B5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7" b="1554"/>
          <a:stretch/>
        </p:blipFill>
        <p:spPr>
          <a:xfrm>
            <a:off x="6172200" y="1354667"/>
            <a:ext cx="6019800" cy="3826933"/>
          </a:xfrm>
          <a:prstGeom prst="rect">
            <a:avLst/>
          </a:prstGeom>
        </p:spPr>
      </p:pic>
      <p:pic>
        <p:nvPicPr>
          <p:cNvPr id="4102" name="Picture 6" descr="Image result for wind icon">
            <a:extLst>
              <a:ext uri="{FF2B5EF4-FFF2-40B4-BE49-F238E27FC236}">
                <a16:creationId xmlns:a16="http://schemas.microsoft.com/office/drawing/2014/main" id="{F6854383-F30A-414E-B7D2-A3A36A22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89" y="888494"/>
            <a:ext cx="1325033" cy="13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0F17C6-BA4C-4B11-8856-0D44359B79AF}"/>
              </a:ext>
            </a:extLst>
          </p:cNvPr>
          <p:cNvSpPr txBox="1"/>
          <p:nvPr/>
        </p:nvSpPr>
        <p:spPr>
          <a:xfrm>
            <a:off x="2469617" y="1227846"/>
            <a:ext cx="362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Harnessing the power of the wind is the MOST important success factor</a:t>
            </a:r>
          </a:p>
        </p:txBody>
      </p:sp>
      <p:pic>
        <p:nvPicPr>
          <p:cNvPr id="12" name="Picture 11" descr="A picture containing vector graphics, text&#10;&#10;Description generated with very high confidence">
            <a:extLst>
              <a:ext uri="{FF2B5EF4-FFF2-40B4-BE49-F238E27FC236}">
                <a16:creationId xmlns:a16="http://schemas.microsoft.com/office/drawing/2014/main" id="{FAF1E1B3-27AC-4348-93F2-A5CFFE12A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56" y="5238688"/>
            <a:ext cx="835377" cy="835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43DCE5-458A-42E3-A775-27088E26C3D7}"/>
              </a:ext>
            </a:extLst>
          </p:cNvPr>
          <p:cNvSpPr txBox="1"/>
          <p:nvPr/>
        </p:nvSpPr>
        <p:spPr>
          <a:xfrm>
            <a:off x="1977436" y="5695570"/>
            <a:ext cx="634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GPS position of readings relative to my location and the finish 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E7310-6339-46A3-B436-6262CECD5F62}"/>
              </a:ext>
            </a:extLst>
          </p:cNvPr>
          <p:cNvSpPr txBox="1"/>
          <p:nvPr/>
        </p:nvSpPr>
        <p:spPr>
          <a:xfrm>
            <a:off x="1561011" y="6273786"/>
            <a:ext cx="921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BEST TEAM WILL ACHIEVE A BOAT SPEED OF ABOUT 2.2 TIMES THE CURRENT WIND SPEED!!</a:t>
            </a:r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AA6860-2DBA-45C2-B2F7-1BCE092910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58" y="4058872"/>
            <a:ext cx="835378" cy="835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D70574-143C-4EEC-B10B-70E15579E2E4}"/>
              </a:ext>
            </a:extLst>
          </p:cNvPr>
          <p:cNvSpPr txBox="1"/>
          <p:nvPr/>
        </p:nvSpPr>
        <p:spPr>
          <a:xfrm>
            <a:off x="2469618" y="4442347"/>
            <a:ext cx="191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Wind Acceleration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29019-4E24-421A-9B4D-04B2E2F06CDD}"/>
              </a:ext>
            </a:extLst>
          </p:cNvPr>
          <p:cNvSpPr txBox="1"/>
          <p:nvPr/>
        </p:nvSpPr>
        <p:spPr>
          <a:xfrm>
            <a:off x="6166406" y="5210254"/>
            <a:ext cx="5841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FYI: The average cost of an Americas cup boat is $10 million and a total investment of up to $100 million</a:t>
            </a:r>
          </a:p>
        </p:txBody>
      </p:sp>
    </p:spTree>
    <p:extLst>
      <p:ext uri="{BB962C8B-B14F-4D97-AF65-F5344CB8AC3E}">
        <p14:creationId xmlns:p14="http://schemas.microsoft.com/office/powerpoint/2010/main" val="19080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E6DF-2CE1-43E2-81EC-6357861D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110" y="285115"/>
            <a:ext cx="6183630" cy="629285"/>
          </a:xfrm>
        </p:spPr>
        <p:txBody>
          <a:bodyPr>
            <a:normAutofit fontScale="90000"/>
          </a:bodyPr>
          <a:lstStyle/>
          <a:p>
            <a:r>
              <a:rPr lang="en-GB" dirty="0"/>
              <a:t>WHY STREAM PROCESSING? </a:t>
            </a:r>
          </a:p>
        </p:txBody>
      </p:sp>
      <p:pic>
        <p:nvPicPr>
          <p:cNvPr id="4" name="Picture 6" descr="Image result for catamaran icon">
            <a:extLst>
              <a:ext uri="{FF2B5EF4-FFF2-40B4-BE49-F238E27FC236}">
                <a16:creationId xmlns:a16="http://schemas.microsoft.com/office/drawing/2014/main" id="{FF06D709-B182-42A8-BDD2-B5218144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05" y="2907218"/>
            <a:ext cx="657405" cy="6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7D46564D-33C8-4621-A49C-129D8ECE6D7C}"/>
              </a:ext>
            </a:extLst>
          </p:cNvPr>
          <p:cNvSpPr/>
          <p:nvPr/>
        </p:nvSpPr>
        <p:spPr>
          <a:xfrm>
            <a:off x="1083945" y="3599682"/>
            <a:ext cx="10024110" cy="183648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CAB817-7B9D-4FEA-8135-2C4A8B0EB3BE}"/>
              </a:ext>
            </a:extLst>
          </p:cNvPr>
          <p:cNvCxnSpPr>
            <a:cxnSpLocks/>
          </p:cNvCxnSpPr>
          <p:nvPr/>
        </p:nvCxnSpPr>
        <p:spPr>
          <a:xfrm>
            <a:off x="2606040" y="3429000"/>
            <a:ext cx="0" cy="4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10A6E4-4B69-4B72-9A00-3C0519B93033}"/>
              </a:ext>
            </a:extLst>
          </p:cNvPr>
          <p:cNvCxnSpPr>
            <a:cxnSpLocks/>
          </p:cNvCxnSpPr>
          <p:nvPr/>
        </p:nvCxnSpPr>
        <p:spPr>
          <a:xfrm>
            <a:off x="3661410" y="3415665"/>
            <a:ext cx="0" cy="4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929238-89E2-41B3-9A64-943D15B7205A}"/>
              </a:ext>
            </a:extLst>
          </p:cNvPr>
          <p:cNvCxnSpPr>
            <a:cxnSpLocks/>
          </p:cNvCxnSpPr>
          <p:nvPr/>
        </p:nvCxnSpPr>
        <p:spPr>
          <a:xfrm>
            <a:off x="4682490" y="3429000"/>
            <a:ext cx="0" cy="4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7C50C1-3E58-482B-A0B4-D747049FA922}"/>
              </a:ext>
            </a:extLst>
          </p:cNvPr>
          <p:cNvCxnSpPr>
            <a:cxnSpLocks/>
          </p:cNvCxnSpPr>
          <p:nvPr/>
        </p:nvCxnSpPr>
        <p:spPr>
          <a:xfrm>
            <a:off x="5932170" y="3417186"/>
            <a:ext cx="0" cy="4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11057F-3E52-4499-A722-D965619FF4F4}"/>
              </a:ext>
            </a:extLst>
          </p:cNvPr>
          <p:cNvCxnSpPr>
            <a:cxnSpLocks/>
          </p:cNvCxnSpPr>
          <p:nvPr/>
        </p:nvCxnSpPr>
        <p:spPr>
          <a:xfrm>
            <a:off x="6987540" y="3415665"/>
            <a:ext cx="0" cy="4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F9085D-EB65-415E-9862-721C91200D5D}"/>
              </a:ext>
            </a:extLst>
          </p:cNvPr>
          <p:cNvCxnSpPr>
            <a:cxnSpLocks/>
          </p:cNvCxnSpPr>
          <p:nvPr/>
        </p:nvCxnSpPr>
        <p:spPr>
          <a:xfrm>
            <a:off x="7825740" y="3429000"/>
            <a:ext cx="0" cy="4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7CF0DF-9DC0-49B4-A5AA-953A06D6D0FC}"/>
              </a:ext>
            </a:extLst>
          </p:cNvPr>
          <p:cNvCxnSpPr>
            <a:cxnSpLocks/>
          </p:cNvCxnSpPr>
          <p:nvPr/>
        </p:nvCxnSpPr>
        <p:spPr>
          <a:xfrm>
            <a:off x="8732520" y="3429000"/>
            <a:ext cx="0" cy="4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C44108-A1F1-43F1-86D0-1893F857F07E}"/>
              </a:ext>
            </a:extLst>
          </p:cNvPr>
          <p:cNvCxnSpPr>
            <a:cxnSpLocks/>
          </p:cNvCxnSpPr>
          <p:nvPr/>
        </p:nvCxnSpPr>
        <p:spPr>
          <a:xfrm>
            <a:off x="9753600" y="3415665"/>
            <a:ext cx="0" cy="4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C6BC1C-CE0E-4057-8194-DC0F34E4440E}"/>
              </a:ext>
            </a:extLst>
          </p:cNvPr>
          <p:cNvSpPr txBox="1"/>
          <p:nvPr/>
        </p:nvSpPr>
        <p:spPr>
          <a:xfrm>
            <a:off x="2153892" y="4068312"/>
            <a:ext cx="83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Point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6754FE-CFAB-40BA-8E95-65FC850E5848}"/>
              </a:ext>
            </a:extLst>
          </p:cNvPr>
          <p:cNvSpPr txBox="1"/>
          <p:nvPr/>
        </p:nvSpPr>
        <p:spPr>
          <a:xfrm>
            <a:off x="4250469" y="4068312"/>
            <a:ext cx="82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Point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F6767E-62DC-4374-9612-E044F2BC023E}"/>
              </a:ext>
            </a:extLst>
          </p:cNvPr>
          <p:cNvSpPr txBox="1"/>
          <p:nvPr/>
        </p:nvSpPr>
        <p:spPr>
          <a:xfrm>
            <a:off x="6570759" y="4080510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Point f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0AFA05-4AB3-4151-8A0B-07CD12AB658B}"/>
              </a:ext>
            </a:extLst>
          </p:cNvPr>
          <p:cNvSpPr txBox="1"/>
          <p:nvPr/>
        </p:nvSpPr>
        <p:spPr>
          <a:xfrm>
            <a:off x="9307830" y="4080510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Point k</a:t>
            </a:r>
          </a:p>
        </p:txBody>
      </p:sp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7B5BBD84-7CA7-43C2-B359-2F10224EB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149" y="3362694"/>
            <a:ext cx="567490" cy="5674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7F0561-4F7A-4357-BEBA-6E95B6329F24}"/>
              </a:ext>
            </a:extLst>
          </p:cNvPr>
          <p:cNvSpPr txBox="1"/>
          <p:nvPr/>
        </p:nvSpPr>
        <p:spPr>
          <a:xfrm>
            <a:off x="11368050" y="40683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DDDEBCA-A0BC-4B4F-9EC1-042AE04B8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75387"/>
              </p:ext>
            </p:extLst>
          </p:nvPr>
        </p:nvGraphicFramePr>
        <p:xfrm>
          <a:off x="120207" y="4588462"/>
          <a:ext cx="7802031" cy="1140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1770">
                  <a:extLst>
                    <a:ext uri="{9D8B030D-6E8A-4147-A177-3AD203B41FA5}">
                      <a16:colId xmlns:a16="http://schemas.microsoft.com/office/drawing/2014/main" val="2312670510"/>
                    </a:ext>
                  </a:extLst>
                </a:gridCol>
                <a:gridCol w="620029">
                  <a:extLst>
                    <a:ext uri="{9D8B030D-6E8A-4147-A177-3AD203B41FA5}">
                      <a16:colId xmlns:a16="http://schemas.microsoft.com/office/drawing/2014/main" val="196127009"/>
                    </a:ext>
                  </a:extLst>
                </a:gridCol>
                <a:gridCol w="620029">
                  <a:extLst>
                    <a:ext uri="{9D8B030D-6E8A-4147-A177-3AD203B41FA5}">
                      <a16:colId xmlns:a16="http://schemas.microsoft.com/office/drawing/2014/main" val="3502313607"/>
                    </a:ext>
                  </a:extLst>
                </a:gridCol>
                <a:gridCol w="620029">
                  <a:extLst>
                    <a:ext uri="{9D8B030D-6E8A-4147-A177-3AD203B41FA5}">
                      <a16:colId xmlns:a16="http://schemas.microsoft.com/office/drawing/2014/main" val="2413071482"/>
                    </a:ext>
                  </a:extLst>
                </a:gridCol>
                <a:gridCol w="620029">
                  <a:extLst>
                    <a:ext uri="{9D8B030D-6E8A-4147-A177-3AD203B41FA5}">
                      <a16:colId xmlns:a16="http://schemas.microsoft.com/office/drawing/2014/main" val="3054211523"/>
                    </a:ext>
                  </a:extLst>
                </a:gridCol>
                <a:gridCol w="620029">
                  <a:extLst>
                    <a:ext uri="{9D8B030D-6E8A-4147-A177-3AD203B41FA5}">
                      <a16:colId xmlns:a16="http://schemas.microsoft.com/office/drawing/2014/main" val="2559080507"/>
                    </a:ext>
                  </a:extLst>
                </a:gridCol>
                <a:gridCol w="620029">
                  <a:extLst>
                    <a:ext uri="{9D8B030D-6E8A-4147-A177-3AD203B41FA5}">
                      <a16:colId xmlns:a16="http://schemas.microsoft.com/office/drawing/2014/main" val="3994700210"/>
                    </a:ext>
                  </a:extLst>
                </a:gridCol>
                <a:gridCol w="620029">
                  <a:extLst>
                    <a:ext uri="{9D8B030D-6E8A-4147-A177-3AD203B41FA5}">
                      <a16:colId xmlns:a16="http://schemas.microsoft.com/office/drawing/2014/main" val="1848349509"/>
                    </a:ext>
                  </a:extLst>
                </a:gridCol>
                <a:gridCol w="620029">
                  <a:extLst>
                    <a:ext uri="{9D8B030D-6E8A-4147-A177-3AD203B41FA5}">
                      <a16:colId xmlns:a16="http://schemas.microsoft.com/office/drawing/2014/main" val="617191427"/>
                    </a:ext>
                  </a:extLst>
                </a:gridCol>
                <a:gridCol w="620029">
                  <a:extLst>
                    <a:ext uri="{9D8B030D-6E8A-4147-A177-3AD203B41FA5}">
                      <a16:colId xmlns:a16="http://schemas.microsoft.com/office/drawing/2014/main" val="452779939"/>
                    </a:ext>
                  </a:extLst>
                </a:gridCol>
              </a:tblGrid>
              <a:tr h="282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boat speed (km/h)</a:t>
                      </a:r>
                      <a:endParaRPr lang="en-US" sz="15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725839"/>
                  </a:ext>
                </a:extLst>
              </a:tr>
              <a:tr h="282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distance (meters)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599293"/>
                  </a:ext>
                </a:extLst>
              </a:tr>
              <a:tr h="282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time (seconds)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6669507"/>
                  </a:ext>
                </a:extLst>
              </a:tr>
              <a:tr h="293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Regatta field size (km^2)</a:t>
                      </a:r>
                      <a:endParaRPr lang="en-US" sz="15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30938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D39DFB1-C15F-4457-AB7F-E9F24D21A751}"/>
              </a:ext>
            </a:extLst>
          </p:cNvPr>
          <p:cNvSpPr txBox="1"/>
          <p:nvPr/>
        </p:nvSpPr>
        <p:spPr>
          <a:xfrm>
            <a:off x="3661410" y="5923895"/>
            <a:ext cx="4977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*Remember</a:t>
            </a:r>
          </a:p>
          <a:p>
            <a:r>
              <a:rPr lang="en-GB" i="1" dirty="0"/>
              <a:t>Streaming pace is proportional to boat speed</a:t>
            </a:r>
          </a:p>
          <a:p>
            <a:r>
              <a:rPr lang="en-GB" i="1" dirty="0"/>
              <a:t>Streaming pace is proportional to regatta field size</a:t>
            </a:r>
          </a:p>
        </p:txBody>
      </p:sp>
      <p:pic>
        <p:nvPicPr>
          <p:cNvPr id="26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BC2F81-3051-4D48-8DCB-E0EAE854B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8" y="1464674"/>
            <a:ext cx="365760" cy="3657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8FB1952-BBCB-4813-9EBC-69A464AF4440}"/>
              </a:ext>
            </a:extLst>
          </p:cNvPr>
          <p:cNvSpPr txBox="1"/>
          <p:nvPr/>
        </p:nvSpPr>
        <p:spPr>
          <a:xfrm>
            <a:off x="1127490" y="1489094"/>
            <a:ext cx="22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Split second decisions</a:t>
            </a:r>
          </a:p>
        </p:txBody>
      </p:sp>
      <p:pic>
        <p:nvPicPr>
          <p:cNvPr id="29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7758464-F27B-4E00-A359-05230F160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00" y="1434557"/>
            <a:ext cx="468623" cy="4686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98EDF6-5E36-4ED5-B9B8-BE344AFEDB4C}"/>
              </a:ext>
            </a:extLst>
          </p:cNvPr>
          <p:cNvSpPr txBox="1"/>
          <p:nvPr/>
        </p:nvSpPr>
        <p:spPr>
          <a:xfrm>
            <a:off x="4109003" y="1345702"/>
            <a:ext cx="455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Rapid &amp; continuous changes in wind characteristics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1C1942-DB86-4175-B728-8D00625024FF}"/>
              </a:ext>
            </a:extLst>
          </p:cNvPr>
          <p:cNvSpPr txBox="1"/>
          <p:nvPr/>
        </p:nvSpPr>
        <p:spPr>
          <a:xfrm>
            <a:off x="9487233" y="1202815"/>
            <a:ext cx="246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Continuous adjustments to the rudder and dagger board during navigation</a:t>
            </a:r>
          </a:p>
        </p:txBody>
      </p:sp>
      <p:pic>
        <p:nvPicPr>
          <p:cNvPr id="32" name="Picture 4" descr="Image result for daggerboard">
            <a:extLst>
              <a:ext uri="{FF2B5EF4-FFF2-40B4-BE49-F238E27FC236}">
                <a16:creationId xmlns:a16="http://schemas.microsoft.com/office/drawing/2014/main" id="{582B3D66-C181-4D22-923A-CC022C9E5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774" y="925582"/>
            <a:ext cx="1699264" cy="164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1505CA8-2978-4837-8736-3AD691D83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48875"/>
              </p:ext>
            </p:extLst>
          </p:nvPr>
        </p:nvGraphicFramePr>
        <p:xfrm>
          <a:off x="8597406" y="4533196"/>
          <a:ext cx="3284119" cy="183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103">
                  <a:extLst>
                    <a:ext uri="{9D8B030D-6E8A-4147-A177-3AD203B41FA5}">
                      <a16:colId xmlns:a16="http://schemas.microsoft.com/office/drawing/2014/main" val="3460553592"/>
                    </a:ext>
                  </a:extLst>
                </a:gridCol>
                <a:gridCol w="1091388">
                  <a:extLst>
                    <a:ext uri="{9D8B030D-6E8A-4147-A177-3AD203B41FA5}">
                      <a16:colId xmlns:a16="http://schemas.microsoft.com/office/drawing/2014/main" val="4062311981"/>
                    </a:ext>
                  </a:extLst>
                </a:gridCol>
                <a:gridCol w="1085628">
                  <a:extLst>
                    <a:ext uri="{9D8B030D-6E8A-4147-A177-3AD203B41FA5}">
                      <a16:colId xmlns:a16="http://schemas.microsoft.com/office/drawing/2014/main" val="550333248"/>
                    </a:ext>
                  </a:extLst>
                </a:gridCol>
              </a:tblGrid>
              <a:tr h="427321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9450"/>
                  </a:ext>
                </a:extLst>
              </a:tr>
              <a:tr h="427321">
                <a:tc>
                  <a:txBody>
                    <a:bodyPr/>
                    <a:lstStyle/>
                    <a:p>
                      <a:r>
                        <a:rPr lang="en-GB" sz="1500" dirty="0"/>
                        <a:t>Input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206"/>
                  </a:ext>
                </a:extLst>
              </a:tr>
              <a:tr h="427321">
                <a:tc>
                  <a:txBody>
                    <a:bodyPr/>
                    <a:lstStyle/>
                    <a:p>
                      <a:r>
                        <a:rPr lang="en-GB" sz="15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6107"/>
                  </a:ext>
                </a:extLst>
              </a:tr>
              <a:tr h="494069">
                <a:tc>
                  <a:txBody>
                    <a:bodyPr/>
                    <a:lstStyle/>
                    <a:p>
                      <a:r>
                        <a:rPr lang="en-GB" sz="15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After job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8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07 0.01134 L 0.03607 0.01134 C 0.03881 0.01042 0.04167 0.00926 0.0444 0.0081 C 0.04545 0.00764 0.04623 0.00648 0.04727 0.00648 C 0.05599 0.00532 0.06472 0.00532 0.07357 0.00486 C 0.07565 0.00417 0.07787 0.00347 0.08008 0.00301 C 0.08386 0.00231 0.08763 0.00231 0.09128 0.00139 C 0.09453 0.00069 0.09753 -0.00093 0.10065 -0.00185 C 0.10261 -0.00255 0.10443 -0.00301 0.10638 -0.00347 C 0.10886 -0.00417 0.11133 -0.0044 0.11381 -0.00532 C 0.11641 -0.00602 0.11888 -0.00718 0.12136 -0.00857 C 0.12227 -0.00903 0.12318 -0.00995 0.12409 -0.01019 C 0.12917 -0.01157 0.13412 -0.0125 0.1392 -0.01343 C 0.14102 -0.01458 0.14297 -0.01551 0.1448 -0.0169 C 0.14532 -0.01736 0.15078 -0.0213 0.15222 -0.02176 C 0.15443 -0.02269 0.15664 -0.02292 0.15886 -0.02361 C 0.15912 -0.02523 0.15899 -0.02732 0.15977 -0.02847 C 0.16081 -0.02986 0.16224 -0.02963 0.16355 -0.03009 C 0.16511 -0.03079 0.16667 -0.03125 0.16823 -0.03195 C 0.17435 -0.03912 0.16914 -0.03403 0.1823 -0.03681 C 0.18386 -0.03727 0.18542 -0.03796 0.18698 -0.03843 C 0.18946 -0.03912 0.19193 -0.03958 0.1944 -0.04028 C 0.20078 -0.04398 0.19297 -0.03958 0.20287 -0.04352 C 0.20391 -0.04398 0.20469 -0.04468 0.20573 -0.04514 C 0.21198 -0.04769 0.21784 -0.04769 0.22448 -0.04838 C 0.23724 -0.04792 0.26003 -0.04861 0.27605 -0.04514 C 0.27761 -0.04491 0.27917 -0.04398 0.28073 -0.04352 L 0.2892 -0.04028 C 0.29284 -0.03866 0.29662 -0.03634 0.30039 -0.03519 C 0.30534 -0.03357 0.31042 -0.0331 0.31537 -0.03195 C 0.31758 -0.03125 0.3198 -0.03079 0.32201 -0.03009 C 0.32357 -0.02963 0.32513 -0.02894 0.3267 -0.02847 C 0.33008 -0.02732 0.33542 -0.02593 0.33881 -0.02523 C 0.34414 -0.02407 0.34948 -0.02269 0.35482 -0.02176 C 0.36355 -0.02037 0.37227 -0.01968 0.38099 -0.01852 C 0.38386 -0.01806 0.38672 -0.01759 0.38946 -0.0169 C 0.39232 -0.01597 0.39506 -0.01435 0.39792 -0.01343 C 0.40039 -0.01273 0.40287 -0.01273 0.40534 -0.01181 C 0.41107 -0.00995 0.41654 -0.00625 0.42227 -0.00532 C 0.43542 -0.00278 0.42852 -0.00394 0.44284 -0.00185 C 0.44571 -0.0007 0.44857 0.00023 0.45131 0.00139 C 0.45352 0.00231 0.4556 0.0044 0.45795 0.00486 C 0.46355 0.00602 0.46914 0.00579 0.47474 0.00648 C 0.47696 0.00694 0.47917 0.00764 0.48138 0.0081 C 0.49258 0.01042 0.4875 0.00787 0.49349 0.01134 L 0.54883 0.00972 C 0.55326 0.00949 0.55756 0.0088 0.56198 0.0081 C 0.58125 0.00463 0.54818 0.0081 0.57696 0.00486 C 0.58321 0.00393 0.58946 0.0037 0.59571 0.00301 C 0.59818 0.00255 0.60065 0.00185 0.60326 0.00139 C 0.6073 0.00069 0.61133 0.00069 0.61537 -0.00023 C 0.61693 -0.00046 0.61849 -0.00162 0.62006 -0.00185 C 0.62357 -0.00255 0.62696 -0.00278 0.63034 -0.00347 C 0.63203 -0.00394 0.63894 -0.00602 0.64076 -0.00695 C 0.64167 -0.00741 0.64258 -0.0081 0.64349 -0.00857 C 0.64545 -0.00926 0.64727 -0.00949 0.64909 -0.01019 C 0.65013 -0.01065 0.65105 -0.01134 0.65196 -0.01181 C 0.65677 -0.01389 0.6599 -0.01412 0.66511 -0.01528 C 0.67045 -0.01458 0.67578 -0.01435 0.68099 -0.01343 C 0.68894 -0.01227 0.69844 -0.00995 0.70638 -0.00695 C 0.72618 0.00046 0.69883 -0.0088 0.72409 0.00301 C 0.72657 0.00417 0.72917 0.00417 0.73164 0.00486 C 0.7336 0.00532 0.73542 0.00579 0.73724 0.00648 C 0.73946 0.00856 0.74154 0.01111 0.74388 0.01319 C 0.7461 0.01505 0.74896 0.01528 0.75131 0.01643 C 0.75326 0.01736 0.75508 0.01875 0.7569 0.01968 C 0.76719 0.02593 0.7517 0.0162 0.76263 0.02477 C 0.76745 0.0287 0.7694 0.02847 0.77474 0.02986 C 0.77982 0.02917 0.78477 0.0294 0.78972 0.02801 C 0.79089 0.02778 0.79154 0.02569 0.79258 0.02477 C 0.79349 0.02407 0.79453 0.02384 0.79545 0.02315 C 0.79636 0.02222 0.79727 0.0206 0.79818 0.01968 C 0.80599 0.01296 0.79584 0.0243 0.80378 0.01481 C 0.80925 0.00046 0.80209 0.01736 0.80847 0.0081 C 0.81459 -0.00046 0.80612 0.00555 0.81315 0.00139 C 0.8142 -0.00023 0.81485 -0.00232 0.81602 -0.00347 C 0.81953 -0.00695 0.82006 -0.00695 0.82266 -0.00695 " pathEditMode="relative" ptsTypes="AAAAAAAAAAAAAAAAAAAAAAAAAAAAAAAAAAAAAAAAAAAAAAAAAAAAAAAAAAAAAAAAAAAAAAAAAAAAA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8DBB-4BBE-4600-9A78-8F285886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877" y="281720"/>
            <a:ext cx="3331389" cy="60571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OUR ANALYSIS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BE2619-FBF7-4F5E-AD62-65764F52E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6" t="1" r="13660" b="-450"/>
          <a:stretch/>
        </p:blipFill>
        <p:spPr>
          <a:xfrm>
            <a:off x="2893022" y="859521"/>
            <a:ext cx="706057" cy="974835"/>
          </a:xfrm>
          <a:prstGeom prst="rect">
            <a:avLst/>
          </a:prstGeom>
        </p:spPr>
      </p:pic>
      <p:pic>
        <p:nvPicPr>
          <p:cNvPr id="6146" name="Picture 2" descr="Image result for aws">
            <a:extLst>
              <a:ext uri="{FF2B5EF4-FFF2-40B4-BE49-F238E27FC236}">
                <a16:creationId xmlns:a16="http://schemas.microsoft.com/office/drawing/2014/main" id="{5CF0BBCD-5A58-4EA9-96C8-51E66C26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11" y="1188337"/>
            <a:ext cx="849500" cy="50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Add">
            <a:extLst>
              <a:ext uri="{FF2B5EF4-FFF2-40B4-BE49-F238E27FC236}">
                <a16:creationId xmlns:a16="http://schemas.microsoft.com/office/drawing/2014/main" id="{F4357EA7-2025-4FB2-BCFE-BD70445A2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0533" y="1188337"/>
            <a:ext cx="381067" cy="381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069A13-AD68-4071-8775-20DA6E0BFCD8}"/>
              </a:ext>
            </a:extLst>
          </p:cNvPr>
          <p:cNvSpPr txBox="1"/>
          <p:nvPr/>
        </p:nvSpPr>
        <p:spPr>
          <a:xfrm>
            <a:off x="987233" y="1838035"/>
            <a:ext cx="45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National Renewable Energy Laboratory</a:t>
            </a:r>
          </a:p>
        </p:txBody>
      </p:sp>
      <p:pic>
        <p:nvPicPr>
          <p:cNvPr id="6150" name="Picture 6" descr="Image result for data icon">
            <a:extLst>
              <a:ext uri="{FF2B5EF4-FFF2-40B4-BE49-F238E27FC236}">
                <a16:creationId xmlns:a16="http://schemas.microsoft.com/office/drawing/2014/main" id="{525E4107-DE30-48AB-AC6F-27F66BD3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33" y="3083278"/>
            <a:ext cx="691444" cy="6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768010-EFCD-4D2E-9232-3CD450D06803}"/>
              </a:ext>
            </a:extLst>
          </p:cNvPr>
          <p:cNvSpPr txBox="1"/>
          <p:nvPr/>
        </p:nvSpPr>
        <p:spPr>
          <a:xfrm>
            <a:off x="2122077" y="2866249"/>
            <a:ext cx="3580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size 500 Terabytes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30+ atmospheric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7 years at 60 minute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120,000+ </a:t>
            </a:r>
            <a:r>
              <a:rPr lang="en-GB" dirty="0" err="1"/>
              <a:t>gps</a:t>
            </a:r>
            <a:r>
              <a:rPr lang="en-GB" dirty="0"/>
              <a:t> positions</a:t>
            </a:r>
          </a:p>
        </p:txBody>
      </p:sp>
      <p:pic>
        <p:nvPicPr>
          <p:cNvPr id="6152" name="Picture 8" descr="Image result for data icon">
            <a:extLst>
              <a:ext uri="{FF2B5EF4-FFF2-40B4-BE49-F238E27FC236}">
                <a16:creationId xmlns:a16="http://schemas.microsoft.com/office/drawing/2014/main" id="{6253F8AA-A4DD-4E80-852D-6053A181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70" y="4828667"/>
            <a:ext cx="567265" cy="56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E81502-0BA2-414F-A98A-8544446E3DF3}"/>
              </a:ext>
            </a:extLst>
          </p:cNvPr>
          <p:cNvSpPr txBox="1"/>
          <p:nvPr/>
        </p:nvSpPr>
        <p:spPr>
          <a:xfrm>
            <a:off x="2270636" y="4650634"/>
            <a:ext cx="3091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 GB slice (Long download)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67,000 +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</a:t>
            </a:r>
            <a:r>
              <a:rPr lang="en-GB" dirty="0" err="1"/>
              <a:t>gps</a:t>
            </a:r>
            <a:r>
              <a:rPr lang="en-GB" dirty="0"/>
              <a:t>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atmospheric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66BE093-AE22-48D2-AC65-3159BF1B0E48}"/>
              </a:ext>
            </a:extLst>
          </p:cNvPr>
          <p:cNvSpPr txBox="1">
            <a:spLocks/>
          </p:cNvSpPr>
          <p:nvPr/>
        </p:nvSpPr>
        <p:spPr>
          <a:xfrm>
            <a:off x="1336566" y="281721"/>
            <a:ext cx="2819400" cy="60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OUR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833E35-C280-4B9D-8EC8-C57054AFD7A4}"/>
              </a:ext>
            </a:extLst>
          </p:cNvPr>
          <p:cNvCxnSpPr/>
          <p:nvPr/>
        </p:nvCxnSpPr>
        <p:spPr>
          <a:xfrm>
            <a:off x="6172200" y="281721"/>
            <a:ext cx="0" cy="6198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DA2D1D-619E-459F-AEB8-EBE6F6D5A29E}"/>
              </a:ext>
            </a:extLst>
          </p:cNvPr>
          <p:cNvSpPr txBox="1"/>
          <p:nvPr/>
        </p:nvSpPr>
        <p:spPr>
          <a:xfrm>
            <a:off x="6641393" y="1475039"/>
            <a:ext cx="4326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Pressure_0m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Temperature_10m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Winddirection_10m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Winddirection_40m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Windspeed_10m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Windspeed_40m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5F5CC-3C27-4BEB-B145-4DB0084ECB78}"/>
              </a:ext>
            </a:extLst>
          </p:cNvPr>
          <p:cNvSpPr txBox="1"/>
          <p:nvPr/>
        </p:nvSpPr>
        <p:spPr>
          <a:xfrm>
            <a:off x="6839534" y="1073219"/>
            <a:ext cx="16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Input_Variables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ECE7-2A46-4C93-BDDE-E7B0C50C7E56}"/>
              </a:ext>
            </a:extLst>
          </p:cNvPr>
          <p:cNvSpPr txBox="1"/>
          <p:nvPr/>
        </p:nvSpPr>
        <p:spPr>
          <a:xfrm>
            <a:off x="6839534" y="3405390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Output_Variables</a:t>
            </a:r>
            <a:endParaRPr lang="en-GB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D2BB6-234E-4318-9276-D027437DC515}"/>
              </a:ext>
            </a:extLst>
          </p:cNvPr>
          <p:cNvSpPr txBox="1"/>
          <p:nvPr/>
        </p:nvSpPr>
        <p:spPr>
          <a:xfrm>
            <a:off x="6765873" y="3816965"/>
            <a:ext cx="3020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 Acceleration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Optimal boat speed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Recommended GPS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 direction change rate</a:t>
            </a:r>
          </a:p>
        </p:txBody>
      </p:sp>
    </p:spTree>
    <p:extLst>
      <p:ext uri="{BB962C8B-B14F-4D97-AF65-F5344CB8AC3E}">
        <p14:creationId xmlns:p14="http://schemas.microsoft.com/office/powerpoint/2010/main" val="128906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C33A-2978-4F5D-889B-127F2857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781" y="227965"/>
            <a:ext cx="4998758" cy="446405"/>
          </a:xfrm>
        </p:spPr>
        <p:txBody>
          <a:bodyPr>
            <a:noAutofit/>
          </a:bodyPr>
          <a:lstStyle/>
          <a:p>
            <a:r>
              <a:rPr lang="en-GB" sz="3600" dirty="0"/>
              <a:t>SOLUTION ARCHITECTURE</a:t>
            </a:r>
          </a:p>
        </p:txBody>
      </p:sp>
      <p:pic>
        <p:nvPicPr>
          <p:cNvPr id="7170" name="Picture 2" descr="Image result for KAFKA logo">
            <a:extLst>
              <a:ext uri="{FF2B5EF4-FFF2-40B4-BE49-F238E27FC236}">
                <a16:creationId xmlns:a16="http://schemas.microsoft.com/office/drawing/2014/main" id="{260AF80F-4F2D-442A-8B78-EE6B9DFE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79" y="3285952"/>
            <a:ext cx="1412008" cy="153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zookeeper logo">
            <a:extLst>
              <a:ext uri="{FF2B5EF4-FFF2-40B4-BE49-F238E27FC236}">
                <a16:creationId xmlns:a16="http://schemas.microsoft.com/office/drawing/2014/main" id="{16C8A8EE-2A46-4967-8860-96315962B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8" r="6428" b="28176"/>
          <a:stretch/>
        </p:blipFill>
        <p:spPr bwMode="auto">
          <a:xfrm>
            <a:off x="2241121" y="4918886"/>
            <a:ext cx="2452297" cy="126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spark streaming logo">
            <a:extLst>
              <a:ext uri="{FF2B5EF4-FFF2-40B4-BE49-F238E27FC236}">
                <a16:creationId xmlns:a16="http://schemas.microsoft.com/office/drawing/2014/main" id="{4F729642-3628-4913-89AA-B64391D5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067" y="3378627"/>
            <a:ext cx="2889791" cy="153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uoy icon">
            <a:extLst>
              <a:ext uri="{FF2B5EF4-FFF2-40B4-BE49-F238E27FC236}">
                <a16:creationId xmlns:a16="http://schemas.microsoft.com/office/drawing/2014/main" id="{84143432-05CE-4E2A-A61E-FCB3F128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5" y="813318"/>
            <a:ext cx="567490" cy="5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catamaran icon">
            <a:extLst>
              <a:ext uri="{FF2B5EF4-FFF2-40B4-BE49-F238E27FC236}">
                <a16:creationId xmlns:a16="http://schemas.microsoft.com/office/drawing/2014/main" id="{9D704BBC-5B66-46A3-BD86-4502BAEA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3" y="738382"/>
            <a:ext cx="657405" cy="6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B0E257C-9B74-4214-815F-65677F977C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21105" y="1356078"/>
            <a:ext cx="567489" cy="567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E5050-0250-4ECB-A0D1-146FDC84EF0F}"/>
              </a:ext>
            </a:extLst>
          </p:cNvPr>
          <p:cNvSpPr txBox="1"/>
          <p:nvPr/>
        </p:nvSpPr>
        <p:spPr>
          <a:xfrm>
            <a:off x="2526867" y="813318"/>
            <a:ext cx="35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sources (Buoys and the Boats)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D0227-45EF-49C5-842E-381BDD930CF3}"/>
              </a:ext>
            </a:extLst>
          </p:cNvPr>
          <p:cNvSpPr txBox="1"/>
          <p:nvPr/>
        </p:nvSpPr>
        <p:spPr>
          <a:xfrm>
            <a:off x="688406" y="2838114"/>
            <a:ext cx="6865376" cy="3958046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307490A-A688-4829-8269-7EA8FBF9C094}"/>
              </a:ext>
            </a:extLst>
          </p:cNvPr>
          <p:cNvSpPr/>
          <p:nvPr/>
        </p:nvSpPr>
        <p:spPr>
          <a:xfrm>
            <a:off x="961484" y="2142951"/>
            <a:ext cx="484632" cy="5674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BB01090-026C-412F-8D8C-0572F8B1E04B}"/>
              </a:ext>
            </a:extLst>
          </p:cNvPr>
          <p:cNvSpPr/>
          <p:nvPr/>
        </p:nvSpPr>
        <p:spPr>
          <a:xfrm rot="16200000">
            <a:off x="2982184" y="3893830"/>
            <a:ext cx="765225" cy="108138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37ABE77-4153-4160-92D8-820A9E7ABCF5}"/>
              </a:ext>
            </a:extLst>
          </p:cNvPr>
          <p:cNvCxnSpPr>
            <a:cxnSpLocks/>
            <a:stCxn id="7170" idx="2"/>
            <a:endCxn id="7172" idx="1"/>
          </p:cNvCxnSpPr>
          <p:nvPr/>
        </p:nvCxnSpPr>
        <p:spPr>
          <a:xfrm rot="16200000" flipH="1">
            <a:off x="1467530" y="4780128"/>
            <a:ext cx="730644" cy="816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ED9594D-94AF-4C3E-B89B-9454E8D7F8E5}"/>
              </a:ext>
            </a:extLst>
          </p:cNvPr>
          <p:cNvCxnSpPr>
            <a:stCxn id="7172" idx="3"/>
            <a:endCxn id="7174" idx="2"/>
          </p:cNvCxnSpPr>
          <p:nvPr/>
        </p:nvCxnSpPr>
        <p:spPr>
          <a:xfrm flipV="1">
            <a:off x="4693418" y="4915749"/>
            <a:ext cx="1314545" cy="637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6" name="Picture 8" descr="Image result for database icon">
            <a:extLst>
              <a:ext uri="{FF2B5EF4-FFF2-40B4-BE49-F238E27FC236}">
                <a16:creationId xmlns:a16="http://schemas.microsoft.com/office/drawing/2014/main" id="{3524ECBF-7493-4656-80E2-32EB0174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92" y="4165906"/>
            <a:ext cx="675488" cy="6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253E584F-C433-4D57-9632-6F914B96C123}"/>
              </a:ext>
            </a:extLst>
          </p:cNvPr>
          <p:cNvSpPr/>
          <p:nvPr/>
        </p:nvSpPr>
        <p:spPr>
          <a:xfrm rot="16200000">
            <a:off x="7685297" y="4291075"/>
            <a:ext cx="484632" cy="5674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9E7BB02-A5EA-4D95-AAD3-94F6CA430CA1}"/>
              </a:ext>
            </a:extLst>
          </p:cNvPr>
          <p:cNvSpPr/>
          <p:nvPr/>
        </p:nvSpPr>
        <p:spPr>
          <a:xfrm rot="16200000">
            <a:off x="9234660" y="4258184"/>
            <a:ext cx="484632" cy="5674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80" name="Picture 12" descr="Image result for mobile display icon">
            <a:extLst>
              <a:ext uri="{FF2B5EF4-FFF2-40B4-BE49-F238E27FC236}">
                <a16:creationId xmlns:a16="http://schemas.microsoft.com/office/drawing/2014/main" id="{3DBA7D77-B7FC-4F88-A042-0004B171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72" y="4007895"/>
            <a:ext cx="853257" cy="85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C892761E-27EC-452F-9A2E-E42730A3E725}"/>
              </a:ext>
            </a:extLst>
          </p:cNvPr>
          <p:cNvSpPr/>
          <p:nvPr/>
        </p:nvSpPr>
        <p:spPr>
          <a:xfrm rot="10800000">
            <a:off x="1644683" y="2107470"/>
            <a:ext cx="484632" cy="5674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CDDA1-D813-4813-B2F6-0D93D7D8FB2A}"/>
              </a:ext>
            </a:extLst>
          </p:cNvPr>
          <p:cNvSpPr txBox="1"/>
          <p:nvPr/>
        </p:nvSpPr>
        <p:spPr>
          <a:xfrm>
            <a:off x="9760722" y="5083600"/>
            <a:ext cx="189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Onboard display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E4BC44-DB76-45EB-A2AE-659AE6F9F42E}"/>
              </a:ext>
            </a:extLst>
          </p:cNvPr>
          <p:cNvSpPr txBox="1"/>
          <p:nvPr/>
        </p:nvSpPr>
        <p:spPr>
          <a:xfrm>
            <a:off x="8282592" y="508360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3E3384-3628-41AE-846D-24D4A2EE6D16}"/>
              </a:ext>
            </a:extLst>
          </p:cNvPr>
          <p:cNvSpPr txBox="1"/>
          <p:nvPr/>
        </p:nvSpPr>
        <p:spPr>
          <a:xfrm>
            <a:off x="2417496" y="2958421"/>
            <a:ext cx="197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71419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343</Words>
  <Application>Microsoft Office PowerPoint</Application>
  <PresentationFormat>Widescreen</PresentationFormat>
  <Paragraphs>110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Stream Processing In Sports Sailing</vt:lpstr>
      <vt:lpstr>PowerPoint Presentation</vt:lpstr>
      <vt:lpstr>PowerPoint Presentation</vt:lpstr>
      <vt:lpstr>WHY STREAM PROCESSING? </vt:lpstr>
      <vt:lpstr>OUR ANALYSIS</vt:lpstr>
      <vt:lpstr>SOLUTION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Processing In Sports Sailing</dc:title>
  <dc:creator>Alex Kyalo</dc:creator>
  <cp:lastModifiedBy>Alex Kyalo</cp:lastModifiedBy>
  <cp:revision>56</cp:revision>
  <dcterms:created xsi:type="dcterms:W3CDTF">2018-06-27T11:03:54Z</dcterms:created>
  <dcterms:modified xsi:type="dcterms:W3CDTF">2018-06-28T19:39:49Z</dcterms:modified>
</cp:coreProperties>
</file>