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65" r:id="rId4"/>
    <p:sldId id="266" r:id="rId5"/>
    <p:sldId id="270" r:id="rId6"/>
    <p:sldId id="267" r:id="rId7"/>
    <p:sldId id="268" r:id="rId8"/>
    <p:sldId id="262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Campbell" initials="CC" lastIdx="1" clrIdx="0">
    <p:extLst>
      <p:ext uri="{19B8F6BF-5375-455C-9EA6-DF929625EA0E}">
        <p15:presenceInfo xmlns:p15="http://schemas.microsoft.com/office/powerpoint/2012/main" userId="S::chrcampb@adobe.com::8b7fa3c3-edf3-47bb-ba94-5e1096b19b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F1E"/>
    <a:srgbClr val="15A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6" y="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A54D2-0886-4205-818D-ECBCB5C8571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95A3-A2B1-479F-A9E6-27F3CCE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8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Education/2018-2021-Daily-Attendance-by-School/xc44-2jrh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Education/2018-DOE-High-School-Directory/vw9i-7mzq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https://data.cityofnewyork.us/Education/2018-2021-Daily-Attendance-by-School/xc44-2jrh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95A3-A2B1-479F-A9E6-27F3CCE0B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https://data.cityofnewyork.us/Education/2018-DOE-High-School-Directory/vw9i-7mzq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95A3-A2B1-479F-A9E6-27F3CCE0B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320" y="4906455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767" y="-11859"/>
            <a:ext cx="8682464" cy="65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9196" y="4948670"/>
            <a:ext cx="11874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ata.cityofnewyork.us/Education/2018-2021-Daily-Attendance-by-School/xc44-2jrh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Education/2018-DOE-High-School-Directory/vw9i-7mz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209988"/>
            <a:ext cx="8709660" cy="4708042"/>
            <a:chOff x="217170" y="236781"/>
            <a:chExt cx="8709660" cy="4708042"/>
          </a:xfrm>
        </p:grpSpPr>
        <p:sp>
          <p:nvSpPr>
            <p:cNvPr id="3" name="object 3"/>
            <p:cNvSpPr/>
            <p:nvPr/>
          </p:nvSpPr>
          <p:spPr>
            <a:xfrm>
              <a:off x="217170" y="236781"/>
              <a:ext cx="8709660" cy="47080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320" y="274881"/>
              <a:ext cx="8595359" cy="4593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3899" y="3807100"/>
              <a:ext cx="8596630" cy="1062355"/>
            </a:xfrm>
            <a:custGeom>
              <a:avLst/>
              <a:gdLst/>
              <a:ahLst/>
              <a:cxnLst/>
              <a:rect l="l" t="t" r="r" b="b"/>
              <a:pathLst>
                <a:path w="8596630" h="1062354">
                  <a:moveTo>
                    <a:pt x="8596199" y="1061999"/>
                  </a:moveTo>
                  <a:lnTo>
                    <a:pt x="0" y="1061999"/>
                  </a:lnTo>
                  <a:lnTo>
                    <a:pt x="0" y="0"/>
                  </a:lnTo>
                  <a:lnTo>
                    <a:pt x="8596199" y="0"/>
                  </a:lnTo>
                  <a:lnTo>
                    <a:pt x="8596199" y="1061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7842597" y="3944400"/>
              <a:ext cx="937259" cy="825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8010" y="1193200"/>
              <a:ext cx="2286002" cy="16916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6647" y="1899904"/>
              <a:ext cx="4633383" cy="3272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9325" y="4945851"/>
            <a:ext cx="135318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© </a:t>
            </a:r>
            <a:r>
              <a:rPr sz="600" spc="-5" dirty="0">
                <a:latin typeface="Arial"/>
                <a:cs typeface="Arial"/>
              </a:rPr>
              <a:t>2019 Trilogy Education Services,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7B0FF-342F-4FC6-9337-8E3B331CF98A}"/>
              </a:ext>
            </a:extLst>
          </p:cNvPr>
          <p:cNvSpPr/>
          <p:nvPr/>
        </p:nvSpPr>
        <p:spPr>
          <a:xfrm>
            <a:off x="4678968" y="3898557"/>
            <a:ext cx="3914486" cy="825500"/>
          </a:xfrm>
          <a:prstGeom prst="roundRect">
            <a:avLst/>
          </a:prstGeom>
          <a:solidFill>
            <a:schemeClr val="bg1"/>
          </a:solidFill>
          <a:ln>
            <a:solidFill>
              <a:srgbClr val="15A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Search &amp; Browse Page 1 of 116 | NYC Open Data">
            <a:extLst>
              <a:ext uri="{FF2B5EF4-FFF2-40B4-BE49-F238E27FC236}">
                <a16:creationId xmlns:a16="http://schemas.microsoft.com/office/drawing/2014/main" id="{D8B8367A-A7A1-41CF-B172-85B76D35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35" y="3486496"/>
            <a:ext cx="4333875" cy="164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31725D-F781-41A2-8835-A8188F5A3130}"/>
              </a:ext>
            </a:extLst>
          </p:cNvPr>
          <p:cNvSpPr/>
          <p:nvPr/>
        </p:nvSpPr>
        <p:spPr>
          <a:xfrm>
            <a:off x="417485" y="3898557"/>
            <a:ext cx="3914486" cy="825500"/>
          </a:xfrm>
          <a:prstGeom prst="roundRect">
            <a:avLst/>
          </a:prstGeom>
          <a:solidFill>
            <a:schemeClr val="bg1"/>
          </a:solidFill>
          <a:ln>
            <a:solidFill>
              <a:srgbClr val="F78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Bronx Plan">
            <a:extLst>
              <a:ext uri="{FF2B5EF4-FFF2-40B4-BE49-F238E27FC236}">
                <a16:creationId xmlns:a16="http://schemas.microsoft.com/office/drawing/2014/main" id="{BBBA1A84-9ABA-48E7-9B25-87BE448C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" y="3929037"/>
            <a:ext cx="3480751" cy="76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80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nk Map Of Nyc Boroughs">
            <a:extLst>
              <a:ext uri="{FF2B5EF4-FFF2-40B4-BE49-F238E27FC236}">
                <a16:creationId xmlns:a16="http://schemas.microsoft.com/office/drawing/2014/main" id="{ED113B39-0ADC-4F75-897F-461E8EB6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7650"/>
            <a:ext cx="9228184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274374" y="64008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4320" y="4906455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CAAB7-A3E5-4574-B2BA-A0ED3C07E4D9}"/>
              </a:ext>
            </a:extLst>
          </p:cNvPr>
          <p:cNvSpPr txBox="1"/>
          <p:nvPr/>
        </p:nvSpPr>
        <p:spPr>
          <a:xfrm>
            <a:off x="228600" y="5530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About the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9FA433-0B4E-44D4-A09E-8851757BDB17}"/>
              </a:ext>
            </a:extLst>
          </p:cNvPr>
          <p:cNvSpPr txBox="1"/>
          <p:nvPr/>
        </p:nvSpPr>
        <p:spPr>
          <a:xfrm>
            <a:off x="327342" y="1378641"/>
            <a:ext cx="8489315" cy="2862322"/>
          </a:xfrm>
          <a:prstGeom prst="rect">
            <a:avLst/>
          </a:prstGeom>
          <a:solidFill>
            <a:schemeClr val="lt1">
              <a:alpha val="77000"/>
            </a:schemeClr>
          </a:solidFill>
          <a:ln>
            <a:solidFill>
              <a:srgbClr val="15AF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our Week 13 ETL assignment we chose to extract, transform and load year-over-year </a:t>
            </a:r>
            <a:r>
              <a:rPr lang="en-US" dirty="0">
                <a:hlinkClick r:id="rId5"/>
              </a:rPr>
              <a:t>NYC public school attendance data</a:t>
            </a:r>
            <a:r>
              <a:rPr lang="en-US" dirty="0"/>
              <a:t>. The data, provided by NYC’s Department of Education, was sourced through the NYC Open Data API. The raw dataset includes School DBN, Date and School Year; as well as the daily number of Enrolled, Present, Absent and Released students for the 2018-19 and 2019-20 school years.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second dataset provided school names and grade levels (‘K-8,’ ‘K-12,’ etc.) corresponding to the DBN codes. This gave us a bit more context around the numbers we were working with.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F18FD9D3-C39F-4E51-9627-5CC60652B8E9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79183"/>
            <a:ext cx="2140031" cy="3395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CEC7C1EE-3CC6-4075-8E7F-C22F63006579}"/>
              </a:ext>
            </a:extLst>
          </p:cNvPr>
          <p:cNvSpPr/>
          <p:nvPr/>
        </p:nvSpPr>
        <p:spPr>
          <a:xfrm>
            <a:off x="274374" y="64008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40E68-2E79-445E-A315-121FCC5906D4}"/>
              </a:ext>
            </a:extLst>
          </p:cNvPr>
          <p:cNvSpPr txBox="1"/>
          <p:nvPr/>
        </p:nvSpPr>
        <p:spPr>
          <a:xfrm>
            <a:off x="228600" y="5530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</a:t>
            </a:r>
          </a:p>
        </p:txBody>
      </p:sp>
      <p:pic>
        <p:nvPicPr>
          <p:cNvPr id="14" name="Content Placeholder 13" descr="A screenshot of text&#10;&#10;Description automatically generated">
            <a:extLst>
              <a:ext uri="{FF2B5EF4-FFF2-40B4-BE49-F238E27FC236}">
                <a16:creationId xmlns:a16="http://schemas.microsoft.com/office/drawing/2014/main" id="{741BFC01-2C45-4A9F-8C5B-121D1D4195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79183"/>
            <a:ext cx="2479758" cy="3395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C06560-0079-4447-AF94-E04D86E00D31}"/>
              </a:ext>
            </a:extLst>
          </p:cNvPr>
          <p:cNvSpPr txBox="1"/>
          <p:nvPr/>
        </p:nvSpPr>
        <p:spPr>
          <a:xfrm>
            <a:off x="266700" y="1352550"/>
            <a:ext cx="3348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 original dataset is in JSON format, calling the API directly limits the data returned to just 1,000 rows. </a:t>
            </a:r>
          </a:p>
          <a:p>
            <a:endParaRPr lang="en-US" dirty="0"/>
          </a:p>
          <a:p>
            <a:r>
              <a:rPr lang="en-US" dirty="0"/>
              <a:t>Instead we downloaded the entire dataset in CSV format from the NYC Open Data website.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6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EC7C1EE-3CC6-4075-8E7F-C22F63006579}"/>
              </a:ext>
            </a:extLst>
          </p:cNvPr>
          <p:cNvSpPr/>
          <p:nvPr/>
        </p:nvSpPr>
        <p:spPr>
          <a:xfrm>
            <a:off x="274374" y="64008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40E68-2E79-445E-A315-121FCC5906D4}"/>
              </a:ext>
            </a:extLst>
          </p:cNvPr>
          <p:cNvSpPr txBox="1"/>
          <p:nvPr/>
        </p:nvSpPr>
        <p:spPr>
          <a:xfrm>
            <a:off x="228600" y="5530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Transform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06560-0079-4447-AF94-E04D86E00D31}"/>
              </a:ext>
            </a:extLst>
          </p:cNvPr>
          <p:cNvSpPr txBox="1"/>
          <p:nvPr/>
        </p:nvSpPr>
        <p:spPr>
          <a:xfrm>
            <a:off x="228600" y="650875"/>
            <a:ext cx="8641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dataset fully accessible (450K+ rows) we can clean, group and merge the data for easier loading and analysis.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748D-318C-4B4F-B94C-B72EB3C97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54" y="1352550"/>
            <a:ext cx="4590014" cy="3323987"/>
          </a:xfrm>
        </p:spPr>
        <p:txBody>
          <a:bodyPr/>
          <a:lstStyle/>
          <a:p>
            <a:r>
              <a:rPr lang="en-US" b="1" dirty="0"/>
              <a:t>Specific transformations: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numeric data types from text to integers </a:t>
            </a:r>
            <a:r>
              <a:rPr lang="en-US" sz="1400" i="1" dirty="0"/>
              <a:t>(i.e. Enrolled, Present, Absent and Released)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separate </a:t>
            </a:r>
            <a:r>
              <a:rPr lang="en-US" dirty="0" err="1"/>
              <a:t>pd.DataFrames</a:t>
            </a:r>
            <a:r>
              <a:rPr lang="en-US" dirty="0"/>
              <a:t> by school year for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Grouping attendance data by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Merging both school year datasets on the </a:t>
            </a:r>
            <a:r>
              <a:rPr lang="en-US" dirty="0" err="1"/>
              <a:t>school_dbn</a:t>
            </a:r>
            <a:r>
              <a:rPr lang="en-US" dirty="0"/>
              <a:t>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Merging the new consolidated table with the ‘</a:t>
            </a:r>
            <a:r>
              <a:rPr lang="en-US" dirty="0" err="1"/>
              <a:t>school_name</a:t>
            </a:r>
            <a:r>
              <a:rPr lang="en-US" dirty="0"/>
              <a:t>’ and ‘</a:t>
            </a:r>
            <a:r>
              <a:rPr lang="en-US" dirty="0" err="1"/>
              <a:t>school_level</a:t>
            </a:r>
            <a:r>
              <a:rPr lang="en-US" dirty="0"/>
              <a:t>’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952BC3-34A2-41F7-ADCD-5D880D74423E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5113020" y="1352550"/>
            <a:ext cx="3553694" cy="3395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AFC531-C244-46E5-A250-E845705CAEE3}"/>
              </a:ext>
            </a:extLst>
          </p:cNvPr>
          <p:cNvSpPr/>
          <p:nvPr/>
        </p:nvSpPr>
        <p:spPr>
          <a:xfrm>
            <a:off x="5157787" y="3409950"/>
            <a:ext cx="3464159" cy="1302614"/>
          </a:xfrm>
          <a:prstGeom prst="rect">
            <a:avLst/>
          </a:prstGeom>
          <a:gradFill>
            <a:gsLst>
              <a:gs pos="24000">
                <a:schemeClr val="tx1">
                  <a:alpha val="1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EC7C1EE-3CC6-4075-8E7F-C22F63006579}"/>
              </a:ext>
            </a:extLst>
          </p:cNvPr>
          <p:cNvSpPr/>
          <p:nvPr/>
        </p:nvSpPr>
        <p:spPr>
          <a:xfrm>
            <a:off x="274374" y="64008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40E68-2E79-445E-A315-121FCC5906D4}"/>
              </a:ext>
            </a:extLst>
          </p:cNvPr>
          <p:cNvSpPr txBox="1"/>
          <p:nvPr/>
        </p:nvSpPr>
        <p:spPr>
          <a:xfrm>
            <a:off x="228600" y="5530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Load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40265F-A67A-491B-A53A-61934C332B7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85800" y="881756"/>
            <a:ext cx="2350471" cy="2390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56E9C-ABB4-457F-9D58-B4AE7749D1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4114800" y="892551"/>
            <a:ext cx="4611850" cy="2390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6D0A25-D6F7-42DE-8AEE-011A99A729D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85800" y="3662425"/>
            <a:ext cx="8001000" cy="898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3D21AF-C062-4CB1-A0BE-E19304730905}"/>
              </a:ext>
            </a:extLst>
          </p:cNvPr>
          <p:cNvSpPr txBox="1"/>
          <p:nvPr/>
        </p:nvSpPr>
        <p:spPr>
          <a:xfrm>
            <a:off x="685800" y="892551"/>
            <a:ext cx="815340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Given how clean and clearly structed the dataset is, we moved the final </a:t>
            </a:r>
            <a:r>
              <a:rPr lang="en-US" dirty="0" err="1"/>
              <a:t>DataFrame</a:t>
            </a:r>
            <a:r>
              <a:rPr lang="en-US" dirty="0"/>
              <a:t> to a PostgreSQL relational database. This also allows for more mathematical and statistical calculations.</a:t>
            </a:r>
          </a:p>
          <a:p>
            <a:endParaRPr lang="en-US" dirty="0"/>
          </a:p>
          <a:p>
            <a:r>
              <a:rPr lang="en-US" dirty="0"/>
              <a:t>Load sequence: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new ‘</a:t>
            </a:r>
            <a:r>
              <a:rPr lang="en-US" dirty="0" err="1"/>
              <a:t>NYC_School_DB</a:t>
            </a:r>
            <a:r>
              <a:rPr lang="en-US" dirty="0"/>
              <a:t>’ database in </a:t>
            </a:r>
            <a:r>
              <a:rPr lang="en-US" dirty="0" err="1"/>
              <a:t>PGAdmin</a:t>
            </a:r>
            <a:r>
              <a:rPr lang="en-US" dirty="0"/>
              <a:t> and a ‘schools’ table to mirror our final pandas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Establishing the database connection inside of our </a:t>
            </a:r>
            <a:r>
              <a:rPr lang="en-US" dirty="0" err="1"/>
              <a:t>Juptyter</a:t>
            </a:r>
            <a:r>
              <a:rPr lang="en-US" dirty="0"/>
              <a:t> Notebook and loading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Confirming the data was loaded with the “SELECT * FROM schools” command</a:t>
            </a:r>
          </a:p>
        </p:txBody>
      </p:sp>
    </p:spTree>
    <p:extLst>
      <p:ext uri="{BB962C8B-B14F-4D97-AF65-F5344CB8AC3E}">
        <p14:creationId xmlns:p14="http://schemas.microsoft.com/office/powerpoint/2010/main" val="241068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EC7C1EE-3CC6-4075-8E7F-C22F63006579}"/>
              </a:ext>
            </a:extLst>
          </p:cNvPr>
          <p:cNvSpPr/>
          <p:nvPr/>
        </p:nvSpPr>
        <p:spPr>
          <a:xfrm>
            <a:off x="274374" y="64008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40E68-2E79-445E-A315-121FCC5906D4}"/>
              </a:ext>
            </a:extLst>
          </p:cNvPr>
          <p:cNvSpPr txBox="1"/>
          <p:nvPr/>
        </p:nvSpPr>
        <p:spPr>
          <a:xfrm>
            <a:off x="228600" y="5530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Load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40265F-A67A-491B-A53A-61934C332B7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685800" y="881756"/>
            <a:ext cx="2350471" cy="239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56E9C-ABB4-457F-9D58-B4AE7749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892551"/>
            <a:ext cx="4611850" cy="239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6D0A25-D6F7-42DE-8AEE-011A99A72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662425"/>
            <a:ext cx="8001000" cy="898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CD5F8C-5184-4509-81C2-928C0F89762E}"/>
              </a:ext>
            </a:extLst>
          </p:cNvPr>
          <p:cNvSpPr txBox="1"/>
          <p:nvPr/>
        </p:nvSpPr>
        <p:spPr>
          <a:xfrm>
            <a:off x="152400" y="8817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37B6F9-2BA1-4157-B686-8AAA75EA9F49}"/>
              </a:ext>
            </a:extLst>
          </p:cNvPr>
          <p:cNvSpPr txBox="1"/>
          <p:nvPr/>
        </p:nvSpPr>
        <p:spPr>
          <a:xfrm>
            <a:off x="152400" y="3562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431DB-BDB8-424B-A76A-504D474A4680}"/>
              </a:ext>
            </a:extLst>
          </p:cNvPr>
          <p:cNvSpPr txBox="1"/>
          <p:nvPr/>
        </p:nvSpPr>
        <p:spPr>
          <a:xfrm>
            <a:off x="3581400" y="8980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80561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EC7C1EE-3CC6-4075-8E7F-C22F63006579}"/>
              </a:ext>
            </a:extLst>
          </p:cNvPr>
          <p:cNvSpPr/>
          <p:nvPr/>
        </p:nvSpPr>
        <p:spPr>
          <a:xfrm>
            <a:off x="274374" y="64008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40E68-2E79-445E-A315-121FCC5906D4}"/>
              </a:ext>
            </a:extLst>
          </p:cNvPr>
          <p:cNvSpPr txBox="1"/>
          <p:nvPr/>
        </p:nvSpPr>
        <p:spPr>
          <a:xfrm>
            <a:off x="228600" y="5530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Further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06560-0079-4447-AF94-E04D86E00D31}"/>
              </a:ext>
            </a:extLst>
          </p:cNvPr>
          <p:cNvSpPr txBox="1"/>
          <p:nvPr/>
        </p:nvSpPr>
        <p:spPr>
          <a:xfrm>
            <a:off x="380999" y="933648"/>
            <a:ext cx="8595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the original data has been extracted, transformed (cleaned &amp; formatted) and loaded into a SQL database, we can easily conduct further analyses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Attendance by school and/or by school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Enrollment by school / school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 rate by school / school year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5C15B-8AE7-4C81-B26B-B8BA7B4963CE}"/>
              </a:ext>
            </a:extLst>
          </p:cNvPr>
          <p:cNvSpPr txBox="1"/>
          <p:nvPr/>
        </p:nvSpPr>
        <p:spPr>
          <a:xfrm>
            <a:off x="358139" y="2745284"/>
            <a:ext cx="8595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consideration: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NYC Open Data has an </a:t>
            </a:r>
            <a:r>
              <a:rPr lang="en-US" dirty="0">
                <a:hlinkClick r:id="rId3"/>
              </a:rPr>
              <a:t>additional dataset </a:t>
            </a:r>
            <a:r>
              <a:rPr lang="en-US" dirty="0"/>
              <a:t>that provides school DBN codes / names as well as city borough, neighborhood, school description, course curriculum, extra curriculars and contact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information above, and other relevant city datasets, can be layered on for more contextual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" y="274881"/>
            <a:ext cx="8595359" cy="4593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4646" y="2143212"/>
            <a:ext cx="229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Questions?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501</Words>
  <Application>Microsoft Office PowerPoint</Application>
  <PresentationFormat>On-screen Show (16:9)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Campbell</dc:creator>
  <cp:lastModifiedBy>Chris Campbell</cp:lastModifiedBy>
  <cp:revision>36</cp:revision>
  <dcterms:created xsi:type="dcterms:W3CDTF">2020-08-06T03:46:51Z</dcterms:created>
  <dcterms:modified xsi:type="dcterms:W3CDTF">2020-08-06T17:44:40Z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