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31"/>
  </p:notesMasterIdLst>
  <p:sldIdLst>
    <p:sldId id="257" r:id="rId5"/>
    <p:sldId id="298" r:id="rId6"/>
    <p:sldId id="299" r:id="rId7"/>
    <p:sldId id="270" r:id="rId8"/>
    <p:sldId id="271" r:id="rId9"/>
    <p:sldId id="276" r:id="rId10"/>
    <p:sldId id="297" r:id="rId11"/>
    <p:sldId id="288" r:id="rId12"/>
    <p:sldId id="289" r:id="rId13"/>
    <p:sldId id="291" r:id="rId14"/>
    <p:sldId id="292" r:id="rId15"/>
    <p:sldId id="293" r:id="rId16"/>
    <p:sldId id="294" r:id="rId17"/>
    <p:sldId id="295" r:id="rId18"/>
    <p:sldId id="296" r:id="rId19"/>
    <p:sldId id="275" r:id="rId20"/>
    <p:sldId id="279" r:id="rId21"/>
    <p:sldId id="280" r:id="rId22"/>
    <p:sldId id="282" r:id="rId23"/>
    <p:sldId id="281" r:id="rId24"/>
    <p:sldId id="283" r:id="rId25"/>
    <p:sldId id="286" r:id="rId26"/>
    <p:sldId id="285" r:id="rId27"/>
    <p:sldId id="284" r:id="rId28"/>
    <p:sldId id="287" r:id="rId29"/>
    <p:sldId id="30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479" autoAdjust="0"/>
  </p:normalViewPr>
  <p:slideViewPr>
    <p:cSldViewPr snapToGrid="0">
      <p:cViewPr varScale="1">
        <p:scale>
          <a:sx n="79" d="100"/>
          <a:sy n="79" d="100"/>
        </p:scale>
        <p:origin x="8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E7E245-A78B-4858-A289-3D97A135B647}"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9F7CA-C26A-4608-B643-CAD27DBF417F}" type="slidenum">
              <a:rPr lang="en-US" smtClean="0"/>
              <a:t>‹#›</a:t>
            </a:fld>
            <a:endParaRPr lang="en-US"/>
          </a:p>
        </p:txBody>
      </p:sp>
    </p:spTree>
    <p:extLst>
      <p:ext uri="{BB962C8B-B14F-4D97-AF65-F5344CB8AC3E}">
        <p14:creationId xmlns:p14="http://schemas.microsoft.com/office/powerpoint/2010/main" val="57436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 of Ratings by Age Group:</a:t>
            </a:r>
          </a:p>
          <a:p>
            <a:pPr marL="171450" indent="-171450">
              <a:buFont typeface="Arial" panose="020B0604020202020204" pitchFamily="34" charset="0"/>
              <a:buChar char="•"/>
            </a:pPr>
            <a:r>
              <a:rPr lang="en-US" dirty="0"/>
              <a:t>0-25: 993</a:t>
            </a:r>
          </a:p>
          <a:p>
            <a:pPr marL="171450" indent="-171450">
              <a:buFont typeface="Arial" panose="020B0604020202020204" pitchFamily="34" charset="0"/>
              <a:buChar char="•"/>
            </a:pPr>
            <a:r>
              <a:rPr lang="en-US" b="1" dirty="0"/>
              <a:t>26-45: 10,961</a:t>
            </a:r>
          </a:p>
          <a:p>
            <a:pPr marL="171450" indent="-171450">
              <a:buFont typeface="Arial" panose="020B0604020202020204" pitchFamily="34" charset="0"/>
              <a:buChar char="•"/>
            </a:pPr>
            <a:r>
              <a:rPr lang="en-US" dirty="0"/>
              <a:t>46-60: 5,679</a:t>
            </a:r>
          </a:p>
          <a:p>
            <a:pPr marL="171450" indent="-171450">
              <a:buFont typeface="Arial" panose="020B0604020202020204" pitchFamily="34" charset="0"/>
              <a:buChar char="•"/>
            </a:pPr>
            <a:r>
              <a:rPr lang="en-US" dirty="0"/>
              <a:t>61-75: 1,898</a:t>
            </a:r>
          </a:p>
          <a:p>
            <a:pPr marL="171450" indent="-171450">
              <a:buFont typeface="Arial" panose="020B0604020202020204" pitchFamily="34" charset="0"/>
              <a:buChar char="•"/>
            </a:pPr>
            <a:r>
              <a:rPr lang="en-US" dirty="0"/>
              <a:t>76-99: 144</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Rating Percentages by Dept.: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distribution was similar across all departments. That said, jackets seem to skew slightly better and dresses slightly worse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4F9F7CA-C26A-4608-B643-CAD27DBF417F}" type="slidenum">
              <a:rPr lang="en-US" smtClean="0"/>
              <a:t>8</a:t>
            </a:fld>
            <a:endParaRPr lang="en-US"/>
          </a:p>
        </p:txBody>
      </p:sp>
    </p:spTree>
    <p:extLst>
      <p:ext uri="{BB962C8B-B14F-4D97-AF65-F5344CB8AC3E}">
        <p14:creationId xmlns:p14="http://schemas.microsoft.com/office/powerpoint/2010/main" val="3081644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majority of sentiment is positive with Tops being the most reviewed department name, followed by Dresses and Bottoms.</a:t>
            </a:r>
          </a:p>
        </p:txBody>
      </p:sp>
      <p:sp>
        <p:nvSpPr>
          <p:cNvPr id="4" name="Slide Number Placeholder 3"/>
          <p:cNvSpPr>
            <a:spLocks noGrp="1"/>
          </p:cNvSpPr>
          <p:nvPr>
            <p:ph type="sldNum" sz="quarter" idx="5"/>
          </p:nvPr>
        </p:nvSpPr>
        <p:spPr/>
        <p:txBody>
          <a:bodyPr/>
          <a:lstStyle/>
          <a:p>
            <a:fld id="{E4F9F7CA-C26A-4608-B643-CAD27DBF417F}" type="slidenum">
              <a:rPr lang="en-US" smtClean="0"/>
              <a:t>9</a:t>
            </a:fld>
            <a:endParaRPr lang="en-US"/>
          </a:p>
        </p:txBody>
      </p:sp>
    </p:spTree>
    <p:extLst>
      <p:ext uri="{BB962C8B-B14F-4D97-AF65-F5344CB8AC3E}">
        <p14:creationId xmlns:p14="http://schemas.microsoft.com/office/powerpoint/2010/main" val="214175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far more rating ranked 5 than any other score, with the “General” being the highest driver of perfect 5 ratings.</a:t>
            </a:r>
          </a:p>
        </p:txBody>
      </p:sp>
      <p:sp>
        <p:nvSpPr>
          <p:cNvPr id="4" name="Slide Number Placeholder 3"/>
          <p:cNvSpPr>
            <a:spLocks noGrp="1"/>
          </p:cNvSpPr>
          <p:nvPr>
            <p:ph type="sldNum" sz="quarter" idx="5"/>
          </p:nvPr>
        </p:nvSpPr>
        <p:spPr/>
        <p:txBody>
          <a:bodyPr/>
          <a:lstStyle/>
          <a:p>
            <a:fld id="{E4F9F7CA-C26A-4608-B643-CAD27DBF417F}" type="slidenum">
              <a:rPr lang="en-US" smtClean="0"/>
              <a:t>10</a:t>
            </a:fld>
            <a:endParaRPr lang="en-US"/>
          </a:p>
        </p:txBody>
      </p:sp>
    </p:spTree>
    <p:extLst>
      <p:ext uri="{BB962C8B-B14F-4D97-AF65-F5344CB8AC3E}">
        <p14:creationId xmlns:p14="http://schemas.microsoft.com/office/powerpoint/2010/main" val="2657331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many Class items like Lounge, Layering and </a:t>
            </a:r>
            <a:r>
              <a:rPr lang="en-US" dirty="0" err="1"/>
              <a:t>Louge</a:t>
            </a:r>
            <a:r>
              <a:rPr lang="en-US" dirty="0"/>
              <a:t> averaged fairy high ratings, the majority of reviews were of Blouses, Dresses and Knits.</a:t>
            </a:r>
          </a:p>
        </p:txBody>
      </p:sp>
      <p:sp>
        <p:nvSpPr>
          <p:cNvPr id="4" name="Slide Number Placeholder 3"/>
          <p:cNvSpPr>
            <a:spLocks noGrp="1"/>
          </p:cNvSpPr>
          <p:nvPr>
            <p:ph type="sldNum" sz="quarter" idx="5"/>
          </p:nvPr>
        </p:nvSpPr>
        <p:spPr/>
        <p:txBody>
          <a:bodyPr/>
          <a:lstStyle/>
          <a:p>
            <a:fld id="{E4F9F7CA-C26A-4608-B643-CAD27DBF417F}" type="slidenum">
              <a:rPr lang="en-US" smtClean="0"/>
              <a:t>11</a:t>
            </a:fld>
            <a:endParaRPr lang="en-US"/>
          </a:p>
        </p:txBody>
      </p:sp>
    </p:spTree>
    <p:extLst>
      <p:ext uri="{BB962C8B-B14F-4D97-AF65-F5344CB8AC3E}">
        <p14:creationId xmlns:p14="http://schemas.microsoft.com/office/powerpoint/2010/main" val="411124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 heatmaps above illustrate the overlap and breakout of review counts by Division &gt; </a:t>
            </a:r>
            <a:r>
              <a:rPr lang="en-US" dirty="0" err="1"/>
              <a:t>Dpartment</a:t>
            </a:r>
            <a:r>
              <a:rPr lang="en-US" dirty="0"/>
              <a:t> &gt; Class.</a:t>
            </a:r>
          </a:p>
        </p:txBody>
      </p:sp>
      <p:sp>
        <p:nvSpPr>
          <p:cNvPr id="4" name="Slide Number Placeholder 3"/>
          <p:cNvSpPr>
            <a:spLocks noGrp="1"/>
          </p:cNvSpPr>
          <p:nvPr>
            <p:ph type="sldNum" sz="quarter" idx="5"/>
          </p:nvPr>
        </p:nvSpPr>
        <p:spPr/>
        <p:txBody>
          <a:bodyPr/>
          <a:lstStyle/>
          <a:p>
            <a:fld id="{E4F9F7CA-C26A-4608-B643-CAD27DBF417F}" type="slidenum">
              <a:rPr lang="en-US" smtClean="0"/>
              <a:t>12</a:t>
            </a:fld>
            <a:endParaRPr lang="en-US"/>
          </a:p>
        </p:txBody>
      </p:sp>
    </p:spTree>
    <p:extLst>
      <p:ext uri="{BB962C8B-B14F-4D97-AF65-F5344CB8AC3E}">
        <p14:creationId xmlns:p14="http://schemas.microsoft.com/office/powerpoint/2010/main" val="4181753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10/21/2020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10/21/2020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3899"/>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700241" y="1886729"/>
            <a:ext cx="5926702" cy="2219391"/>
          </a:xfrm>
        </p:spPr>
        <p:txBody>
          <a:bodyPr>
            <a:noAutofit/>
          </a:bodyPr>
          <a:lstStyle/>
          <a:p>
            <a:pPr fontAlgn="base"/>
            <a:r>
              <a:rPr lang="en-US" sz="4000" b="1" dirty="0"/>
              <a:t>Women’s </a:t>
            </a:r>
            <a:br>
              <a:rPr lang="en-US" sz="4000" b="1" dirty="0"/>
            </a:br>
            <a:r>
              <a:rPr lang="en-US" sz="4000" b="1" dirty="0"/>
              <a:t>E-Commerce Clothing Reviews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033083" y="3826292"/>
            <a:ext cx="5261017" cy="559656"/>
          </a:xfrm>
        </p:spPr>
        <p:txBody>
          <a:bodyPr>
            <a:noAutofit/>
          </a:bodyPr>
          <a:lstStyle/>
          <a:p>
            <a:r>
              <a:rPr lang="en-US" sz="2400" dirty="0">
                <a:solidFill>
                  <a:schemeClr val="tx1"/>
                </a:solidFill>
              </a:rPr>
              <a:t>ML Models for Sentiment Analysis</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3"/>
          <a:stretch>
            <a:fillRect/>
          </a:stretch>
        </p:blipFill>
        <p:spPr>
          <a:xfrm>
            <a:off x="-1"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Relationship Between Rating, Class Name and Age</a:t>
            </a:r>
          </a:p>
        </p:txBody>
      </p:sp>
      <p:pic>
        <p:nvPicPr>
          <p:cNvPr id="4" name="Picture 3" descr="Chart, bar chart&#10;&#10;Description automatically generated">
            <a:extLst>
              <a:ext uri="{FF2B5EF4-FFF2-40B4-BE49-F238E27FC236}">
                <a16:creationId xmlns:a16="http://schemas.microsoft.com/office/drawing/2014/main" id="{3951CDEB-4AE1-4C3C-8FC2-421EA62B12C3}"/>
              </a:ext>
            </a:extLst>
          </p:cNvPr>
          <p:cNvPicPr>
            <a:picLocks noChangeAspect="1"/>
          </p:cNvPicPr>
          <p:nvPr/>
        </p:nvPicPr>
        <p:blipFill>
          <a:blip r:embed="rId4"/>
          <a:stretch>
            <a:fillRect/>
          </a:stretch>
        </p:blipFill>
        <p:spPr>
          <a:xfrm>
            <a:off x="3138039" y="1192059"/>
            <a:ext cx="5915920" cy="53854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8010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3"/>
          <a:stretch>
            <a:fillRect/>
          </a:stretch>
        </p:blipFill>
        <p:spPr>
          <a:xfrm>
            <a:off x="-1"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Average Rating v. Class &amp; Number of Reviews</a:t>
            </a:r>
          </a:p>
        </p:txBody>
      </p:sp>
      <p:pic>
        <p:nvPicPr>
          <p:cNvPr id="3" name="Picture 2" descr="Chart, scatter chart, bubble chart&#10;&#10;Description automatically generated">
            <a:extLst>
              <a:ext uri="{FF2B5EF4-FFF2-40B4-BE49-F238E27FC236}">
                <a16:creationId xmlns:a16="http://schemas.microsoft.com/office/drawing/2014/main" id="{CC5B6EDF-667C-4580-A878-F2FBF5C10C3F}"/>
              </a:ext>
            </a:extLst>
          </p:cNvPr>
          <p:cNvPicPr>
            <a:picLocks noChangeAspect="1"/>
          </p:cNvPicPr>
          <p:nvPr/>
        </p:nvPicPr>
        <p:blipFill>
          <a:blip r:embed="rId4"/>
          <a:stretch>
            <a:fillRect/>
          </a:stretch>
        </p:blipFill>
        <p:spPr>
          <a:xfrm>
            <a:off x="2410978" y="1213568"/>
            <a:ext cx="7370043" cy="52529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50337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3"/>
          <a:stretch>
            <a:fillRect/>
          </a:stretch>
        </p:blipFill>
        <p:spPr>
          <a:xfrm>
            <a:off x="-1"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Heatmaps</a:t>
            </a:r>
          </a:p>
        </p:txBody>
      </p:sp>
      <p:pic>
        <p:nvPicPr>
          <p:cNvPr id="4" name="Picture 3" descr="Calendar&#10;&#10;Description automatically generated">
            <a:extLst>
              <a:ext uri="{FF2B5EF4-FFF2-40B4-BE49-F238E27FC236}">
                <a16:creationId xmlns:a16="http://schemas.microsoft.com/office/drawing/2014/main" id="{A7BAAA28-F061-483D-9466-8CFFD5E450D4}"/>
              </a:ext>
            </a:extLst>
          </p:cNvPr>
          <p:cNvPicPr>
            <a:picLocks noChangeAspect="1"/>
          </p:cNvPicPr>
          <p:nvPr/>
        </p:nvPicPr>
        <p:blipFill>
          <a:blip r:embed="rId4"/>
          <a:stretch>
            <a:fillRect/>
          </a:stretch>
        </p:blipFill>
        <p:spPr>
          <a:xfrm>
            <a:off x="4207558" y="1978057"/>
            <a:ext cx="3802424" cy="34095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Chart, bar chart&#10;&#10;Description automatically generated">
            <a:extLst>
              <a:ext uri="{FF2B5EF4-FFF2-40B4-BE49-F238E27FC236}">
                <a16:creationId xmlns:a16="http://schemas.microsoft.com/office/drawing/2014/main" id="{6DB4C162-B495-4F55-99B6-D40893142704}"/>
              </a:ext>
            </a:extLst>
          </p:cNvPr>
          <p:cNvPicPr>
            <a:picLocks noChangeAspect="1"/>
          </p:cNvPicPr>
          <p:nvPr/>
        </p:nvPicPr>
        <p:blipFill>
          <a:blip r:embed="rId5"/>
          <a:stretch>
            <a:fillRect/>
          </a:stretch>
        </p:blipFill>
        <p:spPr>
          <a:xfrm>
            <a:off x="226078" y="1978057"/>
            <a:ext cx="3802424" cy="34095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A picture containing chart&#10;&#10;Description automatically generated">
            <a:extLst>
              <a:ext uri="{FF2B5EF4-FFF2-40B4-BE49-F238E27FC236}">
                <a16:creationId xmlns:a16="http://schemas.microsoft.com/office/drawing/2014/main" id="{27B4A60E-08B1-4106-A2F5-B8D6F0821229}"/>
              </a:ext>
            </a:extLst>
          </p:cNvPr>
          <p:cNvPicPr>
            <a:picLocks noChangeAspect="1"/>
          </p:cNvPicPr>
          <p:nvPr/>
        </p:nvPicPr>
        <p:blipFill>
          <a:blip r:embed="rId6"/>
          <a:stretch>
            <a:fillRect/>
          </a:stretch>
        </p:blipFill>
        <p:spPr>
          <a:xfrm>
            <a:off x="8189039" y="1984000"/>
            <a:ext cx="3794960" cy="34095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58343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Positive Title Plot &amp; </a:t>
            </a:r>
            <a:r>
              <a:rPr lang="en-US" sz="3600" dirty="0" err="1">
                <a:latin typeface="+mj-lt"/>
              </a:rPr>
              <a:t>Wordcloud</a:t>
            </a:r>
            <a:endParaRPr lang="en-US" sz="3600" dirty="0">
              <a:latin typeface="+mj-lt"/>
            </a:endParaRPr>
          </a:p>
        </p:txBody>
      </p:sp>
      <p:pic>
        <p:nvPicPr>
          <p:cNvPr id="4" name="Picture 3" descr="Chart, line chart&#10;&#10;Description automatically generated">
            <a:extLst>
              <a:ext uri="{FF2B5EF4-FFF2-40B4-BE49-F238E27FC236}">
                <a16:creationId xmlns:a16="http://schemas.microsoft.com/office/drawing/2014/main" id="{FCF6595B-1B70-488E-B0BC-D689AE36FE40}"/>
              </a:ext>
            </a:extLst>
          </p:cNvPr>
          <p:cNvPicPr>
            <a:picLocks noChangeAspect="1"/>
          </p:cNvPicPr>
          <p:nvPr/>
        </p:nvPicPr>
        <p:blipFill>
          <a:blip r:embed="rId3"/>
          <a:stretch>
            <a:fillRect/>
          </a:stretch>
        </p:blipFill>
        <p:spPr>
          <a:xfrm>
            <a:off x="499082" y="1304534"/>
            <a:ext cx="5154274" cy="50856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Text&#10;&#10;Description automatically generated">
            <a:extLst>
              <a:ext uri="{FF2B5EF4-FFF2-40B4-BE49-F238E27FC236}">
                <a16:creationId xmlns:a16="http://schemas.microsoft.com/office/drawing/2014/main" id="{F4C9BB38-DB5B-4B0A-A021-B242C33EF0A6}"/>
              </a:ext>
            </a:extLst>
          </p:cNvPr>
          <p:cNvPicPr>
            <a:picLocks noChangeAspect="1"/>
          </p:cNvPicPr>
          <p:nvPr/>
        </p:nvPicPr>
        <p:blipFill>
          <a:blip r:embed="rId4"/>
          <a:stretch>
            <a:fillRect/>
          </a:stretch>
        </p:blipFill>
        <p:spPr>
          <a:xfrm>
            <a:off x="6095999" y="1304533"/>
            <a:ext cx="5154274" cy="50856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10501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Negative Title Plot &amp; </a:t>
            </a:r>
            <a:r>
              <a:rPr lang="en-US" sz="3600" dirty="0" err="1">
                <a:latin typeface="+mj-lt"/>
              </a:rPr>
              <a:t>Wordcloud</a:t>
            </a:r>
            <a:endParaRPr lang="en-US" sz="3600" dirty="0">
              <a:latin typeface="+mj-lt"/>
            </a:endParaRPr>
          </a:p>
        </p:txBody>
      </p:sp>
      <p:pic>
        <p:nvPicPr>
          <p:cNvPr id="3" name="Picture 2" descr="Chart, line chart&#10;&#10;Description automatically generated">
            <a:extLst>
              <a:ext uri="{FF2B5EF4-FFF2-40B4-BE49-F238E27FC236}">
                <a16:creationId xmlns:a16="http://schemas.microsoft.com/office/drawing/2014/main" id="{AA790911-0708-493F-844D-526AFB27B9E1}"/>
              </a:ext>
            </a:extLst>
          </p:cNvPr>
          <p:cNvPicPr>
            <a:picLocks noChangeAspect="1"/>
          </p:cNvPicPr>
          <p:nvPr/>
        </p:nvPicPr>
        <p:blipFill>
          <a:blip r:embed="rId3"/>
          <a:stretch>
            <a:fillRect/>
          </a:stretch>
        </p:blipFill>
        <p:spPr>
          <a:xfrm>
            <a:off x="470863" y="1304532"/>
            <a:ext cx="5154274" cy="50856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Text&#10;&#10;Description automatically generated">
            <a:extLst>
              <a:ext uri="{FF2B5EF4-FFF2-40B4-BE49-F238E27FC236}">
                <a16:creationId xmlns:a16="http://schemas.microsoft.com/office/drawing/2014/main" id="{938700E8-E2EC-4029-8387-4551B91D5D3C}"/>
              </a:ext>
            </a:extLst>
          </p:cNvPr>
          <p:cNvPicPr>
            <a:picLocks noChangeAspect="1"/>
          </p:cNvPicPr>
          <p:nvPr/>
        </p:nvPicPr>
        <p:blipFill>
          <a:blip r:embed="rId4"/>
          <a:stretch>
            <a:fillRect/>
          </a:stretch>
        </p:blipFill>
        <p:spPr>
          <a:xfrm>
            <a:off x="6095999" y="1304532"/>
            <a:ext cx="5154274" cy="50856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69264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Review Text Plot &amp; </a:t>
            </a:r>
            <a:r>
              <a:rPr lang="en-US" sz="3600" dirty="0" err="1">
                <a:latin typeface="+mj-lt"/>
              </a:rPr>
              <a:t>Wordcloud</a:t>
            </a:r>
            <a:endParaRPr lang="en-US" sz="3600" dirty="0">
              <a:latin typeface="+mj-lt"/>
            </a:endParaRPr>
          </a:p>
        </p:txBody>
      </p:sp>
      <p:pic>
        <p:nvPicPr>
          <p:cNvPr id="4" name="Picture 3" descr="Chart, line chart&#10;&#10;Description automatically generated">
            <a:extLst>
              <a:ext uri="{FF2B5EF4-FFF2-40B4-BE49-F238E27FC236}">
                <a16:creationId xmlns:a16="http://schemas.microsoft.com/office/drawing/2014/main" id="{F773B7DC-607E-4F10-BE7E-9EB2CCA22FA2}"/>
              </a:ext>
            </a:extLst>
          </p:cNvPr>
          <p:cNvPicPr>
            <a:picLocks noChangeAspect="1"/>
          </p:cNvPicPr>
          <p:nvPr/>
        </p:nvPicPr>
        <p:blipFill>
          <a:blip r:embed="rId3"/>
          <a:stretch>
            <a:fillRect/>
          </a:stretch>
        </p:blipFill>
        <p:spPr>
          <a:xfrm>
            <a:off x="470863" y="1304532"/>
            <a:ext cx="5154274" cy="50856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picture containing text&#10;&#10;Description automatically generated">
            <a:extLst>
              <a:ext uri="{FF2B5EF4-FFF2-40B4-BE49-F238E27FC236}">
                <a16:creationId xmlns:a16="http://schemas.microsoft.com/office/drawing/2014/main" id="{8E5F8F1C-BF45-447D-9F58-D75560C1DD7C}"/>
              </a:ext>
            </a:extLst>
          </p:cNvPr>
          <p:cNvPicPr>
            <a:picLocks noChangeAspect="1"/>
          </p:cNvPicPr>
          <p:nvPr/>
        </p:nvPicPr>
        <p:blipFill>
          <a:blip r:embed="rId4"/>
          <a:stretch>
            <a:fillRect/>
          </a:stretch>
        </p:blipFill>
        <p:spPr>
          <a:xfrm>
            <a:off x="6095999" y="1304532"/>
            <a:ext cx="5154274" cy="50856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25125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3225C3CA-7B7C-4B95-AF12-0CF7178BDDD6}"/>
              </a:ext>
            </a:extLst>
          </p:cNvPr>
          <p:cNvPicPr>
            <a:picLocks noGrp="1" noChangeAspect="1"/>
          </p:cNvPicPr>
          <p:nvPr>
            <p:ph idx="1"/>
          </p:nvPr>
        </p:nvPicPr>
        <p:blipFill>
          <a:blip r:embed="rId2"/>
          <a:stretch>
            <a:fillRect/>
          </a:stretch>
        </p:blipFill>
        <p:spPr>
          <a:xfrm>
            <a:off x="0" y="0"/>
            <a:ext cx="12192000" cy="6858000"/>
          </a:xfrm>
        </p:spPr>
      </p:pic>
      <p:sp>
        <p:nvSpPr>
          <p:cNvPr id="2" name="Title 1">
            <a:extLst>
              <a:ext uri="{FF2B5EF4-FFF2-40B4-BE49-F238E27FC236}">
                <a16:creationId xmlns:a16="http://schemas.microsoft.com/office/drawing/2014/main" id="{C30EAFAD-7BCA-4F0E-8344-375CD524ED00}"/>
              </a:ext>
            </a:extLst>
          </p:cNvPr>
          <p:cNvSpPr>
            <a:spLocks noGrp="1"/>
          </p:cNvSpPr>
          <p:nvPr>
            <p:ph type="title"/>
          </p:nvPr>
        </p:nvSpPr>
        <p:spPr>
          <a:xfrm>
            <a:off x="1032545" y="1519023"/>
            <a:ext cx="10126910" cy="3819954"/>
          </a:xfrm>
          <a:solidFill>
            <a:schemeClr val="bg1">
              <a:lumMod val="95000"/>
            </a:schemeClr>
          </a:solidFill>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fontScale="90000"/>
          </a:bodyPr>
          <a:lstStyle/>
          <a:p>
            <a:r>
              <a:rPr lang="en-US" dirty="0"/>
              <a:t>We will feed our dataset into various ML models (e.g. Naive Bayes, Logistic Regression etc.) and compare which model can most accurately predict consumer sentiment. Based on the review text, we want the model to predict which customer is most likely to make a purchase.</a:t>
            </a:r>
            <a:endParaRPr lang="en-US" dirty="0">
              <a:solidFill>
                <a:srgbClr val="FF0000"/>
              </a:solidFill>
            </a:endParaRPr>
          </a:p>
        </p:txBody>
      </p:sp>
    </p:spTree>
    <p:extLst>
      <p:ext uri="{BB962C8B-B14F-4D97-AF65-F5344CB8AC3E}">
        <p14:creationId xmlns:p14="http://schemas.microsoft.com/office/powerpoint/2010/main" val="1598874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ML Data Prep: ‘</a:t>
            </a:r>
            <a:r>
              <a:rPr lang="en-US" sz="3600" dirty="0" err="1">
                <a:latin typeface="+mj-lt"/>
              </a:rPr>
              <a:t>preproc</a:t>
            </a:r>
            <a:r>
              <a:rPr lang="en-US" sz="3600" dirty="0">
                <a:latin typeface="+mj-lt"/>
              </a:rPr>
              <a:t>()’ function</a:t>
            </a:r>
          </a:p>
        </p:txBody>
      </p:sp>
      <p:sp>
        <p:nvSpPr>
          <p:cNvPr id="11" name="Content Placeholder 3">
            <a:extLst>
              <a:ext uri="{FF2B5EF4-FFF2-40B4-BE49-F238E27FC236}">
                <a16:creationId xmlns:a16="http://schemas.microsoft.com/office/drawing/2014/main" id="{333434D8-84B6-403E-BA7C-F617D0EF40EC}"/>
              </a:ext>
            </a:extLst>
          </p:cNvPr>
          <p:cNvSpPr>
            <a:spLocks noGrp="1"/>
          </p:cNvSpPr>
          <p:nvPr>
            <p:ph sz="half" idx="2"/>
          </p:nvPr>
        </p:nvSpPr>
        <p:spPr>
          <a:xfrm>
            <a:off x="208000" y="1004835"/>
            <a:ext cx="4986998" cy="4843305"/>
          </a:xfrm>
          <a:solidFill>
            <a:schemeClr val="bg1">
              <a:lumMod val="95000"/>
            </a:schemeClr>
          </a:solidFill>
          <a:effectLst>
            <a:outerShdw blurRad="50800" dist="38100" dir="2700000" algn="tl" rotWithShape="0">
              <a:prstClr val="black">
                <a:alpha val="40000"/>
              </a:prstClr>
            </a:outerShdw>
          </a:effectLst>
        </p:spPr>
        <p:txBody>
          <a:bodyPr>
            <a:normAutofit/>
          </a:bodyPr>
          <a:lstStyle/>
          <a:p>
            <a:pPr marL="342900" indent="-342900">
              <a:lnSpc>
                <a:spcPct val="100000"/>
              </a:lnSpc>
              <a:buFont typeface="+mj-lt"/>
              <a:buAutoNum type="arabicPeriod"/>
            </a:pPr>
            <a:r>
              <a:rPr lang="en-US" dirty="0"/>
              <a:t>Drop stop words from the ‘Review Text’ column data.</a:t>
            </a:r>
          </a:p>
          <a:p>
            <a:pPr marL="342900" indent="-342900">
              <a:lnSpc>
                <a:spcPct val="100000"/>
              </a:lnSpc>
              <a:buFont typeface="+mj-lt"/>
              <a:buAutoNum type="arabicPeriod"/>
            </a:pPr>
            <a:r>
              <a:rPr lang="en-US" dirty="0"/>
              <a:t>Tokenize the data using the </a:t>
            </a:r>
            <a:r>
              <a:rPr lang="en-US" dirty="0" err="1"/>
              <a:t>RegexpTockenizer</a:t>
            </a:r>
            <a:r>
              <a:rPr lang="en-US" dirty="0"/>
              <a:t>().</a:t>
            </a:r>
          </a:p>
          <a:p>
            <a:pPr marL="342900" indent="-342900">
              <a:lnSpc>
                <a:spcPct val="100000"/>
              </a:lnSpc>
              <a:buFont typeface="+mj-lt"/>
              <a:buAutoNum type="arabicPeriod"/>
            </a:pPr>
            <a:r>
              <a:rPr lang="en-US" dirty="0"/>
              <a:t>Lemmatize the data.</a:t>
            </a:r>
          </a:p>
          <a:p>
            <a:pPr marL="0" indent="0">
              <a:lnSpc>
                <a:spcPct val="100000"/>
              </a:lnSpc>
              <a:buNone/>
            </a:pPr>
            <a:endParaRPr lang="en-US" dirty="0"/>
          </a:p>
          <a:p>
            <a:pPr marL="0" indent="0">
              <a:lnSpc>
                <a:spcPct val="100000"/>
              </a:lnSpc>
              <a:buNone/>
            </a:pPr>
            <a:r>
              <a:rPr lang="en-US" dirty="0"/>
              <a:t>The ‘</a:t>
            </a:r>
            <a:r>
              <a:rPr lang="en-US" dirty="0" err="1"/>
              <a:t>preproc</a:t>
            </a:r>
            <a:r>
              <a:rPr lang="en-US" dirty="0"/>
              <a:t>()’ function we created applies all three of the above steps to each customer’s ‘Review Text’ and allows us to output a new ‘</a:t>
            </a:r>
            <a:r>
              <a:rPr lang="en-US" dirty="0" err="1"/>
              <a:t>revised_text</a:t>
            </a:r>
            <a:r>
              <a:rPr lang="en-US" dirty="0"/>
              <a:t>’ object. </a:t>
            </a:r>
          </a:p>
          <a:p>
            <a:pPr marL="0" indent="0">
              <a:lnSpc>
                <a:spcPct val="100000"/>
              </a:lnSpc>
              <a:buNone/>
            </a:pPr>
            <a:r>
              <a:rPr lang="en-US" dirty="0"/>
              <a:t>The new ‘</a:t>
            </a:r>
            <a:r>
              <a:rPr lang="en-US" dirty="0" err="1"/>
              <a:t>revised_text</a:t>
            </a:r>
            <a:r>
              <a:rPr lang="en-US" dirty="0"/>
              <a:t>’ data, along with ‘</a:t>
            </a:r>
            <a:r>
              <a:rPr lang="en-US" dirty="0" err="1"/>
              <a:t>sentiment_class</a:t>
            </a:r>
            <a:r>
              <a:rPr lang="en-US" dirty="0"/>
              <a:t>’ data is then separated into training and testing buckets (at an 80-20% split)</a:t>
            </a:r>
          </a:p>
          <a:p>
            <a:pPr marL="342900" indent="-342900">
              <a:lnSpc>
                <a:spcPct val="100000"/>
              </a:lnSpc>
              <a:buFont typeface="+mj-lt"/>
              <a:buAutoNum type="arabicPeriod"/>
            </a:pPr>
            <a:endParaRPr lang="en-US" dirty="0"/>
          </a:p>
        </p:txBody>
      </p:sp>
      <p:pic>
        <p:nvPicPr>
          <p:cNvPr id="3" name="Picture 2" descr="Table&#10;&#10;Description automatically generated">
            <a:extLst>
              <a:ext uri="{FF2B5EF4-FFF2-40B4-BE49-F238E27FC236}">
                <a16:creationId xmlns:a16="http://schemas.microsoft.com/office/drawing/2014/main" id="{A8B188F7-9D11-4B52-A12D-01B82AC7EDCA}"/>
              </a:ext>
            </a:extLst>
          </p:cNvPr>
          <p:cNvPicPr>
            <a:picLocks noChangeAspect="1"/>
          </p:cNvPicPr>
          <p:nvPr/>
        </p:nvPicPr>
        <p:blipFill>
          <a:blip r:embed="rId3"/>
          <a:stretch>
            <a:fillRect/>
          </a:stretch>
        </p:blipFill>
        <p:spPr>
          <a:xfrm>
            <a:off x="5402998" y="1045028"/>
            <a:ext cx="6510256" cy="47629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83883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ML Data Prep: TD-IDF Matrix</a:t>
            </a:r>
          </a:p>
        </p:txBody>
      </p:sp>
      <p:sp>
        <p:nvSpPr>
          <p:cNvPr id="11" name="Content Placeholder 3">
            <a:extLst>
              <a:ext uri="{FF2B5EF4-FFF2-40B4-BE49-F238E27FC236}">
                <a16:creationId xmlns:a16="http://schemas.microsoft.com/office/drawing/2014/main" id="{333434D8-84B6-403E-BA7C-F617D0EF40EC}"/>
              </a:ext>
            </a:extLst>
          </p:cNvPr>
          <p:cNvSpPr>
            <a:spLocks noGrp="1"/>
          </p:cNvSpPr>
          <p:nvPr>
            <p:ph sz="half" idx="2"/>
          </p:nvPr>
        </p:nvSpPr>
        <p:spPr>
          <a:xfrm>
            <a:off x="208000" y="1004835"/>
            <a:ext cx="3218488" cy="4652387"/>
          </a:xfrm>
          <a:solidFill>
            <a:schemeClr val="bg1">
              <a:lumMod val="95000"/>
            </a:schemeClr>
          </a:solidFill>
          <a:effectLst>
            <a:outerShdw blurRad="50800" dist="38100" dir="2700000" algn="tl" rotWithShape="0">
              <a:prstClr val="black">
                <a:alpha val="40000"/>
              </a:prstClr>
            </a:outerShdw>
          </a:effectLst>
        </p:spPr>
        <p:txBody>
          <a:bodyPr>
            <a:normAutofit/>
          </a:bodyPr>
          <a:lstStyle/>
          <a:p>
            <a:pPr marL="0" indent="0">
              <a:lnSpc>
                <a:spcPct val="100000"/>
              </a:lnSpc>
              <a:buNone/>
            </a:pPr>
            <a:r>
              <a:rPr lang="en-US" dirty="0"/>
              <a:t>The last step before running our ‘</a:t>
            </a:r>
            <a:r>
              <a:rPr lang="en-US" dirty="0" err="1"/>
              <a:t>revised_text</a:t>
            </a:r>
            <a:r>
              <a:rPr lang="en-US" dirty="0"/>
              <a:t>’ data through each of the 5 ML models is to scale it based on feature vectors… in other words, identify and weigh the words found in multiple documents so that the model can give prominence to words with more meaning.</a:t>
            </a:r>
          </a:p>
        </p:txBody>
      </p:sp>
      <p:pic>
        <p:nvPicPr>
          <p:cNvPr id="3" name="Picture 2" descr="Graphical user interface, text, application&#10;&#10;Description automatically generated">
            <a:extLst>
              <a:ext uri="{FF2B5EF4-FFF2-40B4-BE49-F238E27FC236}">
                <a16:creationId xmlns:a16="http://schemas.microsoft.com/office/drawing/2014/main" id="{5F37D14A-9BBF-46FB-A926-6D8E45015F56}"/>
              </a:ext>
            </a:extLst>
          </p:cNvPr>
          <p:cNvPicPr>
            <a:picLocks noChangeAspect="1"/>
          </p:cNvPicPr>
          <p:nvPr/>
        </p:nvPicPr>
        <p:blipFill>
          <a:blip r:embed="rId3"/>
          <a:stretch>
            <a:fillRect/>
          </a:stretch>
        </p:blipFill>
        <p:spPr>
          <a:xfrm>
            <a:off x="3634488" y="1432205"/>
            <a:ext cx="8209550" cy="25971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40715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3225C3CA-7B7C-4B95-AF12-0CF7178BDDD6}"/>
              </a:ext>
            </a:extLst>
          </p:cNvPr>
          <p:cNvPicPr>
            <a:picLocks noGrp="1" noChangeAspect="1"/>
          </p:cNvPicPr>
          <p:nvPr>
            <p:ph idx="1"/>
          </p:nvPr>
        </p:nvPicPr>
        <p:blipFill>
          <a:blip r:embed="rId2"/>
          <a:stretch>
            <a:fillRect/>
          </a:stretch>
        </p:blipFill>
        <p:spPr>
          <a:xfrm>
            <a:off x="0" y="0"/>
            <a:ext cx="12192000" cy="6858000"/>
          </a:xfrm>
        </p:spPr>
      </p:pic>
      <p:sp>
        <p:nvSpPr>
          <p:cNvPr id="2" name="Title 1">
            <a:extLst>
              <a:ext uri="{FF2B5EF4-FFF2-40B4-BE49-F238E27FC236}">
                <a16:creationId xmlns:a16="http://schemas.microsoft.com/office/drawing/2014/main" id="{C30EAFAD-7BCA-4F0E-8344-375CD524ED00}"/>
              </a:ext>
            </a:extLst>
          </p:cNvPr>
          <p:cNvSpPr>
            <a:spLocks noGrp="1"/>
          </p:cNvSpPr>
          <p:nvPr>
            <p:ph type="title"/>
          </p:nvPr>
        </p:nvSpPr>
        <p:spPr>
          <a:xfrm>
            <a:off x="1066800" y="1364442"/>
            <a:ext cx="10058400" cy="4255308"/>
          </a:xfrm>
          <a:solidFill>
            <a:schemeClr val="bg1">
              <a:lumMod val="95000"/>
            </a:schemeClr>
          </a:solidFill>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a:bodyPr>
          <a:lstStyle/>
          <a:p>
            <a:br>
              <a:rPr lang="en-US" dirty="0"/>
            </a:br>
            <a:endParaRPr lang="en-US" dirty="0"/>
          </a:p>
        </p:txBody>
      </p:sp>
      <p:sp>
        <p:nvSpPr>
          <p:cNvPr id="4" name="TextBox 3">
            <a:extLst>
              <a:ext uri="{FF2B5EF4-FFF2-40B4-BE49-F238E27FC236}">
                <a16:creationId xmlns:a16="http://schemas.microsoft.com/office/drawing/2014/main" id="{3D19A69D-DD7E-488D-A441-5E7055E207A0}"/>
              </a:ext>
            </a:extLst>
          </p:cNvPr>
          <p:cNvSpPr txBox="1"/>
          <p:nvPr/>
        </p:nvSpPr>
        <p:spPr>
          <a:xfrm>
            <a:off x="1283367" y="1648326"/>
            <a:ext cx="9677401" cy="1323439"/>
          </a:xfrm>
          <a:prstGeom prst="rect">
            <a:avLst/>
          </a:prstGeom>
          <a:noFill/>
        </p:spPr>
        <p:txBody>
          <a:bodyPr wrap="square" rtlCol="0">
            <a:spAutoFit/>
          </a:bodyPr>
          <a:lstStyle/>
          <a:p>
            <a:r>
              <a:rPr lang="en-US" sz="4000" dirty="0"/>
              <a:t>Machine Learning Outcomes: Train, Test &amp; Predict (x5):</a:t>
            </a:r>
          </a:p>
        </p:txBody>
      </p:sp>
      <p:sp>
        <p:nvSpPr>
          <p:cNvPr id="6" name="TextBox 5">
            <a:extLst>
              <a:ext uri="{FF2B5EF4-FFF2-40B4-BE49-F238E27FC236}">
                <a16:creationId xmlns:a16="http://schemas.microsoft.com/office/drawing/2014/main" id="{B79A2C43-61E6-4B2B-9B79-60C8E6B6D30B}"/>
              </a:ext>
            </a:extLst>
          </p:cNvPr>
          <p:cNvSpPr txBox="1"/>
          <p:nvPr/>
        </p:nvSpPr>
        <p:spPr>
          <a:xfrm>
            <a:off x="2687052" y="3002951"/>
            <a:ext cx="9677401" cy="1938992"/>
          </a:xfrm>
          <a:prstGeom prst="rect">
            <a:avLst/>
          </a:prstGeom>
          <a:noFill/>
        </p:spPr>
        <p:txBody>
          <a:bodyPr wrap="square" rtlCol="0">
            <a:spAutoFit/>
          </a:bodyPr>
          <a:lstStyle/>
          <a:p>
            <a:pPr marL="571500" indent="-571500">
              <a:buFont typeface="Arial" panose="020B0604020202020204" pitchFamily="34" charset="0"/>
              <a:buChar char="•"/>
            </a:pPr>
            <a:r>
              <a:rPr lang="en-US" sz="2400" dirty="0"/>
              <a:t>Logistic Regression</a:t>
            </a:r>
          </a:p>
          <a:p>
            <a:pPr marL="571500" indent="-571500">
              <a:buFont typeface="Arial" panose="020B0604020202020204" pitchFamily="34" charset="0"/>
              <a:buChar char="•"/>
            </a:pPr>
            <a:r>
              <a:rPr lang="en-US" sz="2400" dirty="0"/>
              <a:t>Support Vector Machines</a:t>
            </a:r>
          </a:p>
          <a:p>
            <a:pPr marL="571500" indent="-571500">
              <a:buFont typeface="Arial" panose="020B0604020202020204" pitchFamily="34" charset="0"/>
              <a:buChar char="•"/>
            </a:pPr>
            <a:r>
              <a:rPr lang="en-US" sz="2400" dirty="0"/>
              <a:t>Naive Bayes</a:t>
            </a:r>
          </a:p>
          <a:p>
            <a:pPr marL="571500" indent="-571500">
              <a:buFont typeface="Arial" panose="020B0604020202020204" pitchFamily="34" charset="0"/>
              <a:buChar char="•"/>
            </a:pPr>
            <a:r>
              <a:rPr lang="en-US" sz="2400" dirty="0"/>
              <a:t>Random Forest</a:t>
            </a:r>
          </a:p>
          <a:p>
            <a:pPr marL="571500" indent="-571500">
              <a:buFont typeface="Arial" panose="020B0604020202020204" pitchFamily="34" charset="0"/>
              <a:buChar char="•"/>
            </a:pPr>
            <a:r>
              <a:rPr lang="en-US" sz="2400" dirty="0"/>
              <a:t>Neural Network</a:t>
            </a:r>
          </a:p>
        </p:txBody>
      </p:sp>
    </p:spTree>
    <p:extLst>
      <p:ext uri="{BB962C8B-B14F-4D97-AF65-F5344CB8AC3E}">
        <p14:creationId xmlns:p14="http://schemas.microsoft.com/office/powerpoint/2010/main" val="1924654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3225C3CA-7B7C-4B95-AF12-0CF7178BDDD6}"/>
              </a:ext>
            </a:extLst>
          </p:cNvPr>
          <p:cNvPicPr>
            <a:picLocks noGrp="1" noChangeAspect="1"/>
          </p:cNvPicPr>
          <p:nvPr>
            <p:ph idx="1"/>
          </p:nvPr>
        </p:nvPicPr>
        <p:blipFill>
          <a:blip r:embed="rId2"/>
          <a:stretch>
            <a:fillRect/>
          </a:stretch>
        </p:blipFill>
        <p:spPr>
          <a:xfrm>
            <a:off x="0" y="0"/>
            <a:ext cx="12192000" cy="6858000"/>
          </a:xfrm>
        </p:spPr>
      </p:pic>
      <p:sp>
        <p:nvSpPr>
          <p:cNvPr id="2" name="Title 1">
            <a:extLst>
              <a:ext uri="{FF2B5EF4-FFF2-40B4-BE49-F238E27FC236}">
                <a16:creationId xmlns:a16="http://schemas.microsoft.com/office/drawing/2014/main" id="{C30EAFAD-7BCA-4F0E-8344-375CD524ED00}"/>
              </a:ext>
            </a:extLst>
          </p:cNvPr>
          <p:cNvSpPr>
            <a:spLocks noGrp="1"/>
          </p:cNvSpPr>
          <p:nvPr>
            <p:ph type="title"/>
          </p:nvPr>
        </p:nvSpPr>
        <p:spPr>
          <a:xfrm>
            <a:off x="1066800" y="1364442"/>
            <a:ext cx="10058400" cy="4129115"/>
          </a:xfrm>
          <a:solidFill>
            <a:schemeClr val="bg1">
              <a:lumMod val="95000"/>
            </a:schemeClr>
          </a:solidFill>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a:bodyPr>
          <a:lstStyle/>
          <a:p>
            <a:pPr algn="ctr"/>
            <a:r>
              <a:rPr lang="en-US" sz="2800" dirty="0"/>
              <a:t>Chris Campbell</a:t>
            </a:r>
            <a:br>
              <a:rPr lang="en-US" sz="2800" dirty="0"/>
            </a:br>
            <a:r>
              <a:rPr lang="en-US" sz="2800" dirty="0" err="1"/>
              <a:t>Himani</a:t>
            </a:r>
            <a:r>
              <a:rPr lang="en-US" sz="2800" dirty="0"/>
              <a:t> </a:t>
            </a:r>
            <a:r>
              <a:rPr lang="en-US" sz="2800" dirty="0" err="1"/>
              <a:t>Manglik</a:t>
            </a:r>
            <a:br>
              <a:rPr lang="en-US" sz="2800" dirty="0"/>
            </a:br>
            <a:r>
              <a:rPr lang="en-US" sz="2800" dirty="0"/>
              <a:t>Kamal Mukherjee</a:t>
            </a:r>
            <a:br>
              <a:rPr lang="en-US" sz="2800" dirty="0"/>
            </a:br>
            <a:r>
              <a:rPr lang="en-US" sz="2800" dirty="0"/>
              <a:t>Shivani Thakkar</a:t>
            </a:r>
            <a:br>
              <a:rPr lang="en-US" sz="2800" dirty="0"/>
            </a:br>
            <a:r>
              <a:rPr lang="en-US" sz="2800" dirty="0"/>
              <a:t>Alfonso </a:t>
            </a:r>
            <a:r>
              <a:rPr lang="en-US" sz="2800" dirty="0" err="1"/>
              <a:t>Toruno</a:t>
            </a:r>
            <a:endParaRPr lang="en-US" sz="2800" dirty="0"/>
          </a:p>
        </p:txBody>
      </p:sp>
    </p:spTree>
    <p:extLst>
      <p:ext uri="{BB962C8B-B14F-4D97-AF65-F5344CB8AC3E}">
        <p14:creationId xmlns:p14="http://schemas.microsoft.com/office/powerpoint/2010/main" val="1749544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Naive Bayes Accuracy: </a:t>
            </a:r>
            <a:r>
              <a:rPr lang="en-US" sz="3600" b="1" dirty="0">
                <a:latin typeface="+mj-lt"/>
              </a:rPr>
              <a:t>69.63%</a:t>
            </a:r>
          </a:p>
        </p:txBody>
      </p:sp>
      <p:pic>
        <p:nvPicPr>
          <p:cNvPr id="4" name="Picture 3" descr="Graphical user interface, text, application, email&#10;&#10;Description automatically generated">
            <a:extLst>
              <a:ext uri="{FF2B5EF4-FFF2-40B4-BE49-F238E27FC236}">
                <a16:creationId xmlns:a16="http://schemas.microsoft.com/office/drawing/2014/main" id="{214D32FF-9BAC-488B-AF25-FFE87D0B2754}"/>
              </a:ext>
            </a:extLst>
          </p:cNvPr>
          <p:cNvPicPr>
            <a:picLocks noChangeAspect="1"/>
          </p:cNvPicPr>
          <p:nvPr/>
        </p:nvPicPr>
        <p:blipFill>
          <a:blip r:embed="rId3"/>
          <a:stretch>
            <a:fillRect/>
          </a:stretch>
        </p:blipFill>
        <p:spPr>
          <a:xfrm>
            <a:off x="465939" y="2061971"/>
            <a:ext cx="11260121" cy="27340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34638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Random Forest Accuracy: </a:t>
            </a:r>
            <a:r>
              <a:rPr lang="en-US" sz="3600" b="1" dirty="0">
                <a:latin typeface="+mj-lt"/>
              </a:rPr>
              <a:t>69.56%</a:t>
            </a:r>
          </a:p>
        </p:txBody>
      </p:sp>
      <p:pic>
        <p:nvPicPr>
          <p:cNvPr id="3" name="Picture 2" descr="Graphical user interface, text, application, email&#10;&#10;Description automatically generated">
            <a:extLst>
              <a:ext uri="{FF2B5EF4-FFF2-40B4-BE49-F238E27FC236}">
                <a16:creationId xmlns:a16="http://schemas.microsoft.com/office/drawing/2014/main" id="{03BE3477-A8A6-4496-B0B0-7A30B9E61F85}"/>
              </a:ext>
            </a:extLst>
          </p:cNvPr>
          <p:cNvPicPr>
            <a:picLocks noChangeAspect="1"/>
          </p:cNvPicPr>
          <p:nvPr/>
        </p:nvPicPr>
        <p:blipFill>
          <a:blip r:embed="rId3"/>
          <a:stretch>
            <a:fillRect/>
          </a:stretch>
        </p:blipFill>
        <p:spPr>
          <a:xfrm>
            <a:off x="461175" y="1438987"/>
            <a:ext cx="11269648" cy="41725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03115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Support Vector Machine Accuracy: </a:t>
            </a:r>
            <a:r>
              <a:rPr lang="en-US" sz="3600" b="1" dirty="0">
                <a:latin typeface="+mj-lt"/>
              </a:rPr>
              <a:t>69.71%</a:t>
            </a:r>
          </a:p>
        </p:txBody>
      </p:sp>
      <p:pic>
        <p:nvPicPr>
          <p:cNvPr id="3" name="Picture 2" descr="Graphical user interface, text, application&#10;&#10;Description automatically generated">
            <a:extLst>
              <a:ext uri="{FF2B5EF4-FFF2-40B4-BE49-F238E27FC236}">
                <a16:creationId xmlns:a16="http://schemas.microsoft.com/office/drawing/2014/main" id="{6AAD5549-37CE-4210-AFC5-9EFC7585A7B9}"/>
              </a:ext>
            </a:extLst>
          </p:cNvPr>
          <p:cNvPicPr>
            <a:picLocks noChangeAspect="1"/>
          </p:cNvPicPr>
          <p:nvPr/>
        </p:nvPicPr>
        <p:blipFill>
          <a:blip r:embed="rId3"/>
          <a:stretch>
            <a:fillRect/>
          </a:stretch>
        </p:blipFill>
        <p:spPr>
          <a:xfrm>
            <a:off x="340894" y="1649972"/>
            <a:ext cx="11510210" cy="35580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83292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Neural Network Accuracy: </a:t>
            </a:r>
            <a:r>
              <a:rPr lang="en-US" sz="3600" b="1" dirty="0">
                <a:latin typeface="+mj-lt"/>
              </a:rPr>
              <a:t>64.37%</a:t>
            </a:r>
          </a:p>
        </p:txBody>
      </p:sp>
      <p:pic>
        <p:nvPicPr>
          <p:cNvPr id="3" name="Picture 2" descr="Graphical user interface, text, application&#10;&#10;Description automatically generated">
            <a:extLst>
              <a:ext uri="{FF2B5EF4-FFF2-40B4-BE49-F238E27FC236}">
                <a16:creationId xmlns:a16="http://schemas.microsoft.com/office/drawing/2014/main" id="{237A8117-D99B-4A2E-87E8-2B204FC4A26C}"/>
              </a:ext>
            </a:extLst>
          </p:cNvPr>
          <p:cNvPicPr>
            <a:picLocks noChangeAspect="1"/>
          </p:cNvPicPr>
          <p:nvPr/>
        </p:nvPicPr>
        <p:blipFill>
          <a:blip r:embed="rId3"/>
          <a:stretch>
            <a:fillRect/>
          </a:stretch>
        </p:blipFill>
        <p:spPr>
          <a:xfrm>
            <a:off x="465938" y="1347497"/>
            <a:ext cx="11260121" cy="41630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96675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Logistic Regression Accuracy: </a:t>
            </a:r>
            <a:r>
              <a:rPr lang="en-US" sz="3600" b="1" dirty="0">
                <a:latin typeface="+mj-lt"/>
              </a:rPr>
              <a:t>69.86%</a:t>
            </a:r>
          </a:p>
        </p:txBody>
      </p:sp>
      <p:pic>
        <p:nvPicPr>
          <p:cNvPr id="3" name="Picture 2" descr="Graphical user interface, text, application&#10;&#10;Description automatically generated">
            <a:extLst>
              <a:ext uri="{FF2B5EF4-FFF2-40B4-BE49-F238E27FC236}">
                <a16:creationId xmlns:a16="http://schemas.microsoft.com/office/drawing/2014/main" id="{96F40080-FBF3-4D75-A6F7-5CF9DFAB6093}"/>
              </a:ext>
            </a:extLst>
          </p:cNvPr>
          <p:cNvPicPr>
            <a:picLocks noChangeAspect="1"/>
          </p:cNvPicPr>
          <p:nvPr/>
        </p:nvPicPr>
        <p:blipFill>
          <a:blip r:embed="rId3"/>
          <a:stretch>
            <a:fillRect/>
          </a:stretch>
        </p:blipFill>
        <p:spPr>
          <a:xfrm>
            <a:off x="379887" y="1578390"/>
            <a:ext cx="11432226" cy="37012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69282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3225C3CA-7B7C-4B95-AF12-0CF7178BDDD6}"/>
              </a:ext>
            </a:extLst>
          </p:cNvPr>
          <p:cNvPicPr>
            <a:picLocks noGrp="1" noChangeAspect="1"/>
          </p:cNvPicPr>
          <p:nvPr>
            <p:ph idx="1"/>
          </p:nvPr>
        </p:nvPicPr>
        <p:blipFill>
          <a:blip r:embed="rId2"/>
          <a:stretch>
            <a:fillRect/>
          </a:stretch>
        </p:blipFill>
        <p:spPr>
          <a:xfrm>
            <a:off x="0" y="0"/>
            <a:ext cx="12192000" cy="6858000"/>
          </a:xfrm>
        </p:spPr>
      </p:pic>
      <p:sp>
        <p:nvSpPr>
          <p:cNvPr id="4" name="Text Placeholder 2">
            <a:extLst>
              <a:ext uri="{FF2B5EF4-FFF2-40B4-BE49-F238E27FC236}">
                <a16:creationId xmlns:a16="http://schemas.microsoft.com/office/drawing/2014/main" id="{83260EA7-8D9A-4CA2-BF26-22B5FD5DFE47}"/>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Analysis</a:t>
            </a:r>
          </a:p>
        </p:txBody>
      </p:sp>
      <p:sp>
        <p:nvSpPr>
          <p:cNvPr id="7" name="Content Placeholder 3">
            <a:extLst>
              <a:ext uri="{FF2B5EF4-FFF2-40B4-BE49-F238E27FC236}">
                <a16:creationId xmlns:a16="http://schemas.microsoft.com/office/drawing/2014/main" id="{F1C76803-D286-4EBF-B155-70807437E639}"/>
              </a:ext>
            </a:extLst>
          </p:cNvPr>
          <p:cNvSpPr txBox="1">
            <a:spLocks/>
          </p:cNvSpPr>
          <p:nvPr/>
        </p:nvSpPr>
        <p:spPr>
          <a:xfrm>
            <a:off x="1463039" y="1201094"/>
            <a:ext cx="9265920" cy="5014394"/>
          </a:xfrm>
          <a:prstGeom prst="rect">
            <a:avLst/>
          </a:prstGeom>
          <a:solidFill>
            <a:schemeClr val="bg1">
              <a:lumMod val="95000"/>
            </a:schemeClr>
          </a:solidFill>
          <a:effectLst>
            <a:outerShdw blurRad="50800" dist="38100" dir="2700000" algn="tl" rotWithShape="0">
              <a:prstClr val="black">
                <a:alpha val="40000"/>
              </a:prstClr>
            </a:outerShdw>
          </a:effectLst>
        </p:spPr>
        <p:txBody>
          <a:bodyPr>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342900" indent="-342900">
              <a:lnSpc>
                <a:spcPct val="100000"/>
              </a:lnSpc>
              <a:buFont typeface="+mj-lt"/>
              <a:buAutoNum type="arabicPeriod"/>
            </a:pPr>
            <a:r>
              <a:rPr lang="en-US" dirty="0"/>
              <a:t>Millennials proved to be the most outspoken with their product reviews, followed by the Generation X. Interesting enough, the youngest age group, Generation Z (who allegedly spend most of their time of smartphones), contributed the least amount of reviews. Due to extremely low participation, we have omitted the “Silent Generation” (i.e. age 76 years or older).</a:t>
            </a:r>
          </a:p>
          <a:p>
            <a:pPr marL="342900" indent="-342900">
              <a:lnSpc>
                <a:spcPct val="100000"/>
              </a:lnSpc>
              <a:buFont typeface="+mj-lt"/>
              <a:buAutoNum type="arabicPeriod"/>
            </a:pPr>
            <a:r>
              <a:rPr lang="en-US" dirty="0"/>
              <a:t>The majority of the reviews in this dataset are incredibly positive (4 &amp; 5), and we see that same trend across all age groups. This e-commerce retailer seem to offer a very well-rounded portfolio that is appealing to most age groups.</a:t>
            </a:r>
          </a:p>
          <a:p>
            <a:pPr marL="342900" indent="-342900">
              <a:lnSpc>
                <a:spcPct val="100000"/>
              </a:lnSpc>
              <a:buFont typeface="+mj-lt"/>
              <a:buAutoNum type="arabicPeriod"/>
            </a:pPr>
            <a:r>
              <a:rPr lang="en-US" dirty="0"/>
              <a:t>Looking at various visualizations between Department, Division and Class Name, consumers left the most reviews about categories like Tops, Dresses and Knits, while leaving far fewer about sleepwear, swimwear, casual bottoms etc.</a:t>
            </a:r>
          </a:p>
          <a:p>
            <a:pPr marL="342900" indent="-342900">
              <a:lnSpc>
                <a:spcPct val="100000"/>
              </a:lnSpc>
              <a:buFont typeface="+mj-lt"/>
              <a:buAutoNum type="arabicPeriod"/>
            </a:pPr>
            <a:r>
              <a:rPr lang="en-US" dirty="0"/>
              <a:t>Our Sentiment Analysis demonstrates that the consumers usually have a strong sentiment one way or the other and for this dataset, less than 25% of the reviewers expressed a neutral sentiment. </a:t>
            </a:r>
          </a:p>
          <a:p>
            <a:pPr marL="342900" indent="-342900">
              <a:lnSpc>
                <a:spcPct val="100000"/>
              </a:lnSpc>
              <a:buFont typeface="+mj-lt"/>
              <a:buAutoNum type="arabicPeriod"/>
            </a:pPr>
            <a:r>
              <a:rPr lang="en-US" dirty="0"/>
              <a:t>While our dataset does not provide any information on actual sales conversions, by looking at other consumer behavior datasets we can confidently assume that customers with positive sentiment are likely to make (or have made) an actual purchase.</a:t>
            </a:r>
          </a:p>
          <a:p>
            <a:pPr marL="342900" indent="-342900">
              <a:lnSpc>
                <a:spcPct val="100000"/>
              </a:lnSpc>
              <a:buFont typeface="+mj-lt"/>
              <a:buAutoNum type="arabicPeriod"/>
            </a:pPr>
            <a:r>
              <a:rPr lang="en-US" dirty="0"/>
              <a:t>We have also processed our dataset through five different machine learning models to project consumer’s sentiment based on their review text. For our dataset Logistic Regression was the most accurate model and Neural Network was the least.</a:t>
            </a:r>
          </a:p>
        </p:txBody>
      </p:sp>
    </p:spTree>
    <p:extLst>
      <p:ext uri="{BB962C8B-B14F-4D97-AF65-F5344CB8AC3E}">
        <p14:creationId xmlns:p14="http://schemas.microsoft.com/office/powerpoint/2010/main" val="4175893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3225C3CA-7B7C-4B95-AF12-0CF7178BDDD6}"/>
              </a:ext>
            </a:extLst>
          </p:cNvPr>
          <p:cNvPicPr>
            <a:picLocks noGrp="1" noChangeAspect="1"/>
          </p:cNvPicPr>
          <p:nvPr>
            <p:ph idx="1"/>
          </p:nvPr>
        </p:nvPicPr>
        <p:blipFill>
          <a:blip r:embed="rId2"/>
          <a:stretch>
            <a:fillRect/>
          </a:stretch>
        </p:blipFill>
        <p:spPr>
          <a:xfrm>
            <a:off x="0" y="0"/>
            <a:ext cx="12192000" cy="6858000"/>
          </a:xfrm>
        </p:spPr>
      </p:pic>
      <p:sp>
        <p:nvSpPr>
          <p:cNvPr id="4" name="Text Placeholder 2">
            <a:extLst>
              <a:ext uri="{FF2B5EF4-FFF2-40B4-BE49-F238E27FC236}">
                <a16:creationId xmlns:a16="http://schemas.microsoft.com/office/drawing/2014/main" id="{83260EA7-8D9A-4CA2-BF26-22B5FD5DFE47}"/>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Next Steps</a:t>
            </a:r>
          </a:p>
        </p:txBody>
      </p:sp>
      <p:sp>
        <p:nvSpPr>
          <p:cNvPr id="7" name="Content Placeholder 3">
            <a:extLst>
              <a:ext uri="{FF2B5EF4-FFF2-40B4-BE49-F238E27FC236}">
                <a16:creationId xmlns:a16="http://schemas.microsoft.com/office/drawing/2014/main" id="{F1C76803-D286-4EBF-B155-70807437E639}"/>
              </a:ext>
            </a:extLst>
          </p:cNvPr>
          <p:cNvSpPr txBox="1">
            <a:spLocks/>
          </p:cNvSpPr>
          <p:nvPr/>
        </p:nvSpPr>
        <p:spPr>
          <a:xfrm>
            <a:off x="1463039" y="1201094"/>
            <a:ext cx="9265920" cy="5014394"/>
          </a:xfrm>
          <a:prstGeom prst="rect">
            <a:avLst/>
          </a:prstGeom>
          <a:solidFill>
            <a:schemeClr val="bg1">
              <a:lumMod val="95000"/>
            </a:schemeClr>
          </a:solidFill>
          <a:effectLst>
            <a:outerShdw blurRad="50800" dist="38100" dir="2700000" algn="tl" rotWithShape="0">
              <a:prstClr val="black">
                <a:alpha val="40000"/>
              </a:prstClr>
            </a:outerShdw>
          </a:effectLst>
        </p:spPr>
        <p:txBody>
          <a:bodyPr>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nSpc>
                <a:spcPct val="100000"/>
              </a:lnSpc>
              <a:buNone/>
            </a:pPr>
            <a:r>
              <a:rPr lang="en-US" sz="2400" dirty="0"/>
              <a:t>For our own learning and self-improvement we would like to continue to work on following areas beyond this course:</a:t>
            </a:r>
          </a:p>
          <a:p>
            <a:pPr marL="457200" indent="-457200">
              <a:lnSpc>
                <a:spcPct val="100000"/>
              </a:lnSpc>
              <a:buFont typeface="+mj-lt"/>
              <a:buAutoNum type="arabicPeriod"/>
            </a:pPr>
            <a:r>
              <a:rPr lang="en-US" sz="2400" dirty="0"/>
              <a:t>Implement Feature Engineering and Hyper Parameterization to fine tune our models.</a:t>
            </a:r>
          </a:p>
          <a:p>
            <a:pPr marL="457200" indent="-457200">
              <a:lnSpc>
                <a:spcPct val="100000"/>
              </a:lnSpc>
              <a:buFont typeface="+mj-lt"/>
              <a:buAutoNum type="arabicPeriod"/>
            </a:pPr>
            <a:r>
              <a:rPr lang="en-US" sz="2400" dirty="0"/>
              <a:t>Identify datasets that provide review information along with sales conversion and abandon cart information so that we can provide more accurate predictions.</a:t>
            </a:r>
          </a:p>
          <a:p>
            <a:pPr marL="457200" indent="-457200">
              <a:lnSpc>
                <a:spcPct val="100000"/>
              </a:lnSpc>
              <a:buFont typeface="+mj-lt"/>
              <a:buAutoNum type="arabicPeriod"/>
            </a:pPr>
            <a:r>
              <a:rPr lang="en-US" sz="2400" dirty="0"/>
              <a:t>Convert our </a:t>
            </a:r>
            <a:r>
              <a:rPr lang="en-US" sz="2400" dirty="0" err="1"/>
              <a:t>Jupyter</a:t>
            </a:r>
            <a:r>
              <a:rPr lang="en-US" sz="2400" dirty="0"/>
              <a:t> Notebook into a Python app with Bootstrap / ES6 frontend and deploy it on Heroku, AWS or similar platform.</a:t>
            </a:r>
          </a:p>
          <a:p>
            <a:pPr marL="0" indent="0">
              <a:lnSpc>
                <a:spcPct val="100000"/>
              </a:lnSpc>
              <a:buNone/>
            </a:pPr>
            <a:endParaRPr lang="en-US" dirty="0"/>
          </a:p>
        </p:txBody>
      </p:sp>
    </p:spTree>
    <p:extLst>
      <p:ext uri="{BB962C8B-B14F-4D97-AF65-F5344CB8AC3E}">
        <p14:creationId xmlns:p14="http://schemas.microsoft.com/office/powerpoint/2010/main" val="357770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3225C3CA-7B7C-4B95-AF12-0CF7178BDDD6}"/>
              </a:ext>
            </a:extLst>
          </p:cNvPr>
          <p:cNvPicPr>
            <a:picLocks noGrp="1" noChangeAspect="1"/>
          </p:cNvPicPr>
          <p:nvPr>
            <p:ph idx="1"/>
          </p:nvPr>
        </p:nvPicPr>
        <p:blipFill>
          <a:blip r:embed="rId2"/>
          <a:stretch>
            <a:fillRect/>
          </a:stretch>
        </p:blipFill>
        <p:spPr>
          <a:xfrm>
            <a:off x="0" y="0"/>
            <a:ext cx="12192000" cy="6858000"/>
          </a:xfrm>
        </p:spPr>
      </p:pic>
      <p:sp>
        <p:nvSpPr>
          <p:cNvPr id="2" name="Title 1">
            <a:extLst>
              <a:ext uri="{FF2B5EF4-FFF2-40B4-BE49-F238E27FC236}">
                <a16:creationId xmlns:a16="http://schemas.microsoft.com/office/drawing/2014/main" id="{C30EAFAD-7BCA-4F0E-8344-375CD524ED00}"/>
              </a:ext>
            </a:extLst>
          </p:cNvPr>
          <p:cNvSpPr>
            <a:spLocks noGrp="1"/>
          </p:cNvSpPr>
          <p:nvPr>
            <p:ph type="title"/>
          </p:nvPr>
        </p:nvSpPr>
        <p:spPr>
          <a:xfrm>
            <a:off x="1066800" y="1364442"/>
            <a:ext cx="10058400" cy="4129115"/>
          </a:xfrm>
          <a:solidFill>
            <a:schemeClr val="bg1">
              <a:lumMod val="95000"/>
            </a:schemeClr>
          </a:solidFill>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a:bodyPr>
          <a:lstStyle/>
          <a:p>
            <a:r>
              <a:rPr lang="en-US" sz="2800" dirty="0"/>
              <a:t>89% of consumers worldwide make the effort to read reviews before buying products (Trustpilot, 2020), and almost half of all internet users worldwide say they post reviews about a product, company, or service each month (</a:t>
            </a:r>
            <a:r>
              <a:rPr lang="en-US" sz="2800" dirty="0" err="1"/>
              <a:t>GlobalWebIndex</a:t>
            </a:r>
            <a:r>
              <a:rPr lang="en-US" sz="2800" dirty="0"/>
              <a:t>, 2019).</a:t>
            </a:r>
            <a:br>
              <a:rPr lang="en-US" sz="2800" dirty="0"/>
            </a:br>
            <a:br>
              <a:rPr lang="en-US" sz="2800" dirty="0"/>
            </a:br>
            <a:r>
              <a:rPr lang="en-US" sz="2800" dirty="0"/>
              <a:t>Needless to say, companies looking to retain and grow their customer base must be able to interpret and act on the feedback they receive.</a:t>
            </a:r>
          </a:p>
        </p:txBody>
      </p:sp>
    </p:spTree>
    <p:extLst>
      <p:ext uri="{BB962C8B-B14F-4D97-AF65-F5344CB8AC3E}">
        <p14:creationId xmlns:p14="http://schemas.microsoft.com/office/powerpoint/2010/main" val="2964966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Content Placeholder 33" descr="A picture containing graphical user interface&#10;&#10;Description automatically generated">
            <a:extLst>
              <a:ext uri="{FF2B5EF4-FFF2-40B4-BE49-F238E27FC236}">
                <a16:creationId xmlns:a16="http://schemas.microsoft.com/office/drawing/2014/main" id="{4187324D-B4B4-41A0-AE8F-120AADD3617E}"/>
              </a:ext>
            </a:extLst>
          </p:cNvPr>
          <p:cNvPicPr>
            <a:picLocks noChangeAspect="1"/>
          </p:cNvPicPr>
          <p:nvPr/>
        </p:nvPicPr>
        <p:blipFill rotWithShape="1">
          <a:blip r:embed="rId2"/>
          <a:srcRect l="6773" r="2319" b="9091"/>
          <a:stretch/>
        </p:blipFill>
        <p:spPr>
          <a:xfrm>
            <a:off x="1" y="10"/>
            <a:ext cx="12191999" cy="6857990"/>
          </a:xfrm>
          <a:prstGeom prst="rect">
            <a:avLst/>
          </a:prstGeom>
        </p:spPr>
      </p:pic>
      <p:sp>
        <p:nvSpPr>
          <p:cNvPr id="59" name="Rectangle 58">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EAFAD-7BCA-4F0E-8344-375CD524ED00}"/>
              </a:ext>
            </a:extLst>
          </p:cNvPr>
          <p:cNvSpPr>
            <a:spLocks noGrp="1"/>
          </p:cNvSpPr>
          <p:nvPr>
            <p:ph type="title"/>
          </p:nvPr>
        </p:nvSpPr>
        <p:spPr>
          <a:xfrm>
            <a:off x="774043" y="727626"/>
            <a:ext cx="4602152" cy="764843"/>
          </a:xfrm>
        </p:spPr>
        <p:style>
          <a:lnRef idx="2">
            <a:schemeClr val="accent5"/>
          </a:lnRef>
          <a:fillRef idx="1">
            <a:schemeClr val="lt1"/>
          </a:fillRef>
          <a:effectRef idx="0">
            <a:schemeClr val="accent5"/>
          </a:effectRef>
          <a:fontRef idx="minor">
            <a:schemeClr val="dk1"/>
          </a:fontRef>
        </p:style>
        <p:txBody>
          <a:bodyPr>
            <a:normAutofit/>
          </a:bodyPr>
          <a:lstStyle/>
          <a:p>
            <a:r>
              <a:rPr lang="en-US" sz="3600" dirty="0"/>
              <a:t>About Our Data</a:t>
            </a:r>
          </a:p>
        </p:txBody>
      </p:sp>
      <p:sp>
        <p:nvSpPr>
          <p:cNvPr id="38" name="Content Placeholder 37">
            <a:extLst>
              <a:ext uri="{FF2B5EF4-FFF2-40B4-BE49-F238E27FC236}">
                <a16:creationId xmlns:a16="http://schemas.microsoft.com/office/drawing/2014/main" id="{348D9031-B04B-45CF-8C4E-E6028E06E1CB}"/>
              </a:ext>
            </a:extLst>
          </p:cNvPr>
          <p:cNvSpPr>
            <a:spLocks noGrp="1"/>
          </p:cNvSpPr>
          <p:nvPr>
            <p:ph idx="1"/>
          </p:nvPr>
        </p:nvSpPr>
        <p:spPr>
          <a:xfrm>
            <a:off x="774042" y="1646509"/>
            <a:ext cx="4941174" cy="4372477"/>
          </a:xfrm>
        </p:spPr>
        <p:txBody>
          <a:bodyPr>
            <a:normAutofit lnSpcReduction="10000"/>
          </a:bodyPr>
          <a:lstStyle/>
          <a:p>
            <a:pPr marL="285750" indent="-285750">
              <a:lnSpc>
                <a:spcPct val="90000"/>
              </a:lnSpc>
              <a:spcBef>
                <a:spcPts val="0"/>
              </a:spcBef>
              <a:spcAft>
                <a:spcPts val="600"/>
              </a:spcAft>
              <a:buFont typeface="Arial" panose="020B0604020202020204" pitchFamily="34" charset="0"/>
              <a:buChar char="•"/>
            </a:pPr>
            <a:r>
              <a:rPr lang="en-US" sz="1600" spc="80" dirty="0"/>
              <a:t>Our dataset came from Kaggle and is a collection of women’s clothing e-commerce reviews, written perspective buyers and actual customers.</a:t>
            </a:r>
          </a:p>
          <a:p>
            <a:pPr marL="285750" indent="-285750">
              <a:lnSpc>
                <a:spcPct val="90000"/>
              </a:lnSpc>
              <a:spcBef>
                <a:spcPts val="0"/>
              </a:spcBef>
              <a:spcAft>
                <a:spcPts val="600"/>
              </a:spcAft>
              <a:buFont typeface="Arial" panose="020B0604020202020204" pitchFamily="34" charset="0"/>
              <a:buChar char="•"/>
            </a:pPr>
            <a:r>
              <a:rPr lang="en-US" sz="1600" spc="80" dirty="0"/>
              <a:t>All references to retailers have been anonymized/.</a:t>
            </a:r>
          </a:p>
          <a:p>
            <a:pPr marL="285750" indent="-285750">
              <a:lnSpc>
                <a:spcPct val="90000"/>
              </a:lnSpc>
              <a:spcBef>
                <a:spcPts val="0"/>
              </a:spcBef>
              <a:spcAft>
                <a:spcPts val="600"/>
              </a:spcAft>
              <a:buFont typeface="Arial" panose="020B0604020202020204" pitchFamily="34" charset="0"/>
              <a:buChar char="•"/>
            </a:pPr>
            <a:r>
              <a:rPr lang="en-US" sz="1600" spc="80" dirty="0"/>
              <a:t>The raw columns consist of the following:</a:t>
            </a:r>
          </a:p>
          <a:p>
            <a:pPr marL="560070" lvl="1" indent="-285750">
              <a:lnSpc>
                <a:spcPct val="90000"/>
              </a:lnSpc>
              <a:spcBef>
                <a:spcPts val="0"/>
              </a:spcBef>
              <a:spcAft>
                <a:spcPts val="600"/>
              </a:spcAft>
              <a:buFont typeface="Arial" panose="020B0604020202020204" pitchFamily="34" charset="0"/>
              <a:buChar char="•"/>
            </a:pPr>
            <a:r>
              <a:rPr lang="en-US" spc="80" dirty="0"/>
              <a:t>Clothing ID</a:t>
            </a:r>
          </a:p>
          <a:p>
            <a:pPr marL="560070" lvl="1" indent="-285750">
              <a:lnSpc>
                <a:spcPct val="90000"/>
              </a:lnSpc>
              <a:spcBef>
                <a:spcPts val="0"/>
              </a:spcBef>
              <a:spcAft>
                <a:spcPts val="600"/>
              </a:spcAft>
              <a:buFont typeface="Arial" panose="020B0604020202020204" pitchFamily="34" charset="0"/>
              <a:buChar char="•"/>
            </a:pPr>
            <a:r>
              <a:rPr lang="en-US" spc="80" dirty="0"/>
              <a:t>Reviewer Age</a:t>
            </a:r>
          </a:p>
          <a:p>
            <a:pPr marL="560070" lvl="1" indent="-285750">
              <a:lnSpc>
                <a:spcPct val="90000"/>
              </a:lnSpc>
              <a:spcBef>
                <a:spcPts val="0"/>
              </a:spcBef>
              <a:spcAft>
                <a:spcPts val="600"/>
              </a:spcAft>
              <a:buFont typeface="Arial" panose="020B0604020202020204" pitchFamily="34" charset="0"/>
              <a:buChar char="•"/>
            </a:pPr>
            <a:r>
              <a:rPr lang="en-US" spc="80" dirty="0"/>
              <a:t>Review Title</a:t>
            </a:r>
          </a:p>
          <a:p>
            <a:pPr marL="560070" lvl="1" indent="-285750">
              <a:lnSpc>
                <a:spcPct val="90000"/>
              </a:lnSpc>
              <a:spcBef>
                <a:spcPts val="0"/>
              </a:spcBef>
              <a:spcAft>
                <a:spcPts val="600"/>
              </a:spcAft>
              <a:buFont typeface="Arial" panose="020B0604020202020204" pitchFamily="34" charset="0"/>
              <a:buChar char="•"/>
            </a:pPr>
            <a:r>
              <a:rPr lang="en-US" spc="80" dirty="0"/>
              <a:t>Review Text</a:t>
            </a:r>
          </a:p>
          <a:p>
            <a:pPr marL="560070" lvl="1" indent="-285750">
              <a:lnSpc>
                <a:spcPct val="90000"/>
              </a:lnSpc>
              <a:spcBef>
                <a:spcPts val="0"/>
              </a:spcBef>
              <a:spcAft>
                <a:spcPts val="600"/>
              </a:spcAft>
              <a:buFont typeface="Arial" panose="020B0604020202020204" pitchFamily="34" charset="0"/>
              <a:buChar char="•"/>
            </a:pPr>
            <a:r>
              <a:rPr lang="en-US" spc="80" dirty="0"/>
              <a:t>Rating</a:t>
            </a:r>
          </a:p>
          <a:p>
            <a:pPr marL="560070" lvl="1" indent="-285750">
              <a:lnSpc>
                <a:spcPct val="90000"/>
              </a:lnSpc>
              <a:spcBef>
                <a:spcPts val="0"/>
              </a:spcBef>
              <a:spcAft>
                <a:spcPts val="600"/>
              </a:spcAft>
              <a:buFont typeface="Arial" panose="020B0604020202020204" pitchFamily="34" charset="0"/>
              <a:buChar char="•"/>
            </a:pPr>
            <a:r>
              <a:rPr lang="en-US" spc="80" dirty="0"/>
              <a:t>Recommended (binary values)</a:t>
            </a:r>
          </a:p>
          <a:p>
            <a:pPr marL="560070" lvl="1" indent="-285750">
              <a:lnSpc>
                <a:spcPct val="90000"/>
              </a:lnSpc>
              <a:spcBef>
                <a:spcPts val="0"/>
              </a:spcBef>
              <a:spcAft>
                <a:spcPts val="600"/>
              </a:spcAft>
              <a:buFont typeface="Arial" panose="020B0604020202020204" pitchFamily="34" charset="0"/>
              <a:buChar char="•"/>
            </a:pPr>
            <a:r>
              <a:rPr lang="en-US" spc="80" dirty="0"/>
              <a:t>Positive Feedback Count</a:t>
            </a:r>
          </a:p>
          <a:p>
            <a:pPr marL="560070" lvl="1" indent="-285750">
              <a:lnSpc>
                <a:spcPct val="90000"/>
              </a:lnSpc>
              <a:spcBef>
                <a:spcPts val="0"/>
              </a:spcBef>
              <a:spcAft>
                <a:spcPts val="600"/>
              </a:spcAft>
              <a:buFont typeface="Arial" panose="020B0604020202020204" pitchFamily="34" charset="0"/>
              <a:buChar char="•"/>
            </a:pPr>
            <a:r>
              <a:rPr lang="en-US" spc="80" dirty="0"/>
              <a:t>Division Name</a:t>
            </a:r>
          </a:p>
          <a:p>
            <a:pPr marL="560070" lvl="1" indent="-285750">
              <a:lnSpc>
                <a:spcPct val="90000"/>
              </a:lnSpc>
              <a:spcBef>
                <a:spcPts val="0"/>
              </a:spcBef>
              <a:spcAft>
                <a:spcPts val="600"/>
              </a:spcAft>
              <a:buFont typeface="Arial" panose="020B0604020202020204" pitchFamily="34" charset="0"/>
              <a:buChar char="•"/>
            </a:pPr>
            <a:r>
              <a:rPr lang="en-US" spc="80" dirty="0"/>
              <a:t>Department Name</a:t>
            </a:r>
          </a:p>
          <a:p>
            <a:pPr marL="560070" lvl="1" indent="-285750">
              <a:lnSpc>
                <a:spcPct val="90000"/>
              </a:lnSpc>
              <a:spcBef>
                <a:spcPts val="0"/>
              </a:spcBef>
              <a:spcAft>
                <a:spcPts val="600"/>
              </a:spcAft>
              <a:buFont typeface="Arial" panose="020B0604020202020204" pitchFamily="34" charset="0"/>
              <a:buChar char="•"/>
            </a:pPr>
            <a:r>
              <a:rPr lang="en-US" spc="80" dirty="0"/>
              <a:t>Class Name</a:t>
            </a:r>
          </a:p>
          <a:p>
            <a:endParaRPr lang="en-US" dirty="0"/>
          </a:p>
        </p:txBody>
      </p:sp>
    </p:spTree>
    <p:extLst>
      <p:ext uri="{BB962C8B-B14F-4D97-AF65-F5344CB8AC3E}">
        <p14:creationId xmlns:p14="http://schemas.microsoft.com/office/powerpoint/2010/main" val="3839074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0C17001A-14FA-4C6D-A406-7C287EDE1D4D}"/>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1C873FD6-E243-42EB-B239-CBA7BAC72974}"/>
              </a:ext>
            </a:extLst>
          </p:cNvPr>
          <p:cNvSpPr>
            <a:spLocks noGrp="1"/>
          </p:cNvSpPr>
          <p:nvPr>
            <p:ph type="body" idx="1"/>
          </p:nvPr>
        </p:nvSpPr>
        <p:spPr>
          <a:xfrm>
            <a:off x="1086626" y="640386"/>
            <a:ext cx="4663440" cy="640080"/>
          </a:xfrm>
          <a:solidFill>
            <a:schemeClr val="bg1">
              <a:lumMod val="95000"/>
            </a:schemeClr>
          </a:solidFill>
          <a:effectLst>
            <a:outerShdw blurRad="50800" dist="38100" dir="2700000" algn="tl" rotWithShape="0">
              <a:prstClr val="black">
                <a:alpha val="40000"/>
              </a:prstClr>
            </a:outerShdw>
          </a:effectLst>
        </p:spPr>
        <p:txBody>
          <a:bodyPr>
            <a:noAutofit/>
          </a:bodyPr>
          <a:lstStyle/>
          <a:p>
            <a:r>
              <a:rPr lang="en-US" sz="3600" b="0" dirty="0">
                <a:latin typeface="+mj-lt"/>
              </a:rPr>
              <a:t>ETL Process</a:t>
            </a:r>
          </a:p>
        </p:txBody>
      </p:sp>
      <p:sp>
        <p:nvSpPr>
          <p:cNvPr id="4" name="Content Placeholder 3">
            <a:extLst>
              <a:ext uri="{FF2B5EF4-FFF2-40B4-BE49-F238E27FC236}">
                <a16:creationId xmlns:a16="http://schemas.microsoft.com/office/drawing/2014/main" id="{5888FCC5-307C-4261-B26E-BBF3973B0C8B}"/>
              </a:ext>
            </a:extLst>
          </p:cNvPr>
          <p:cNvSpPr>
            <a:spLocks noGrp="1"/>
          </p:cNvSpPr>
          <p:nvPr>
            <p:ph sz="half" idx="2"/>
          </p:nvPr>
        </p:nvSpPr>
        <p:spPr>
          <a:xfrm>
            <a:off x="1086626" y="1365600"/>
            <a:ext cx="4663440" cy="4969460"/>
          </a:xfrm>
          <a:solidFill>
            <a:schemeClr val="bg1">
              <a:lumMod val="95000"/>
            </a:schemeClr>
          </a:solidFill>
          <a:effectLst>
            <a:outerShdw blurRad="50800" dist="38100" dir="2700000" algn="tl" rotWithShape="0">
              <a:prstClr val="black">
                <a:alpha val="40000"/>
              </a:prstClr>
            </a:outerShdw>
          </a:effectLst>
        </p:spPr>
        <p:txBody>
          <a:bodyPr>
            <a:normAutofit/>
          </a:bodyPr>
          <a:lstStyle/>
          <a:p>
            <a:pPr>
              <a:lnSpc>
                <a:spcPct val="100000"/>
              </a:lnSpc>
            </a:pPr>
            <a:r>
              <a:rPr lang="en-US" dirty="0"/>
              <a:t>Raw Data Cleanse</a:t>
            </a:r>
          </a:p>
          <a:p>
            <a:pPr lvl="1" fontAlgn="ctr"/>
            <a:r>
              <a:rPr lang="en-US" dirty="0"/>
              <a:t>Replaced null values with mode values</a:t>
            </a:r>
          </a:p>
          <a:p>
            <a:pPr lvl="1" fontAlgn="ctr"/>
            <a:r>
              <a:rPr lang="en-US" dirty="0"/>
              <a:t>Transposed the </a:t>
            </a:r>
            <a:r>
              <a:rPr lang="en-US" dirty="0" err="1"/>
              <a:t>dataframe</a:t>
            </a:r>
            <a:endParaRPr lang="en-US" dirty="0"/>
          </a:p>
          <a:p>
            <a:pPr lvl="1" fontAlgn="ctr"/>
            <a:r>
              <a:rPr lang="en-US" dirty="0"/>
              <a:t>Calculated polarity score and sentiment</a:t>
            </a:r>
          </a:p>
          <a:p>
            <a:pPr fontAlgn="ctr"/>
            <a:r>
              <a:rPr lang="en-US" dirty="0"/>
              <a:t>Data Visualization</a:t>
            </a:r>
            <a:endParaRPr lang="en-US" dirty="0">
              <a:solidFill>
                <a:srgbClr val="FF0000"/>
              </a:solidFill>
            </a:endParaRPr>
          </a:p>
          <a:p>
            <a:pPr lvl="1" fontAlgn="ctr"/>
            <a:r>
              <a:rPr lang="en-US" dirty="0" err="1"/>
              <a:t>Plotly</a:t>
            </a:r>
            <a:r>
              <a:rPr lang="en-US" dirty="0"/>
              <a:t>, PIL</a:t>
            </a:r>
          </a:p>
          <a:p>
            <a:pPr lvl="1" fontAlgn="ctr"/>
            <a:r>
              <a:rPr lang="en-US" dirty="0"/>
              <a:t>Matplotlib, Seaborn</a:t>
            </a:r>
          </a:p>
          <a:p>
            <a:pPr lvl="1" fontAlgn="ctr"/>
            <a:r>
              <a:rPr lang="en-US" dirty="0"/>
              <a:t>Python, Pandas</a:t>
            </a:r>
          </a:p>
        </p:txBody>
      </p:sp>
      <p:sp>
        <p:nvSpPr>
          <p:cNvPr id="5" name="Text Placeholder 4">
            <a:extLst>
              <a:ext uri="{FF2B5EF4-FFF2-40B4-BE49-F238E27FC236}">
                <a16:creationId xmlns:a16="http://schemas.microsoft.com/office/drawing/2014/main" id="{1CFC2AB6-895E-459E-BCFB-8D81E0A91E1C}"/>
              </a:ext>
            </a:extLst>
          </p:cNvPr>
          <p:cNvSpPr>
            <a:spLocks noGrp="1"/>
          </p:cNvSpPr>
          <p:nvPr>
            <p:ph type="body" sz="quarter" idx="3"/>
          </p:nvPr>
        </p:nvSpPr>
        <p:spPr>
          <a:xfrm>
            <a:off x="6475490" y="640386"/>
            <a:ext cx="4663440" cy="640080"/>
          </a:xfrm>
          <a:solidFill>
            <a:schemeClr val="bg1">
              <a:lumMod val="95000"/>
            </a:schemeClr>
          </a:solidFill>
          <a:effectLst>
            <a:outerShdw blurRad="50800" dist="38100" dir="2700000" algn="tl" rotWithShape="0">
              <a:prstClr val="black">
                <a:alpha val="40000"/>
              </a:prstClr>
            </a:outerShdw>
          </a:effectLst>
        </p:spPr>
        <p:txBody>
          <a:bodyPr>
            <a:noAutofit/>
          </a:bodyPr>
          <a:lstStyle/>
          <a:p>
            <a:r>
              <a:rPr lang="en-US" sz="3600" b="0" dirty="0">
                <a:latin typeface="+mj-lt"/>
              </a:rPr>
              <a:t>ML Analysis</a:t>
            </a:r>
          </a:p>
        </p:txBody>
      </p:sp>
      <p:sp>
        <p:nvSpPr>
          <p:cNvPr id="6" name="Content Placeholder 5">
            <a:extLst>
              <a:ext uri="{FF2B5EF4-FFF2-40B4-BE49-F238E27FC236}">
                <a16:creationId xmlns:a16="http://schemas.microsoft.com/office/drawing/2014/main" id="{2D70A567-94FF-4CC1-A9FA-6793E7E2962F}"/>
              </a:ext>
            </a:extLst>
          </p:cNvPr>
          <p:cNvSpPr>
            <a:spLocks noGrp="1"/>
          </p:cNvSpPr>
          <p:nvPr>
            <p:ph sz="quarter" idx="4"/>
          </p:nvPr>
        </p:nvSpPr>
        <p:spPr>
          <a:xfrm>
            <a:off x="6475490" y="1365600"/>
            <a:ext cx="4663440" cy="4969460"/>
          </a:xfrm>
          <a:solidFill>
            <a:schemeClr val="bg1">
              <a:lumMod val="95000"/>
            </a:schemeClr>
          </a:solidFill>
          <a:effectLst>
            <a:outerShdw blurRad="50800" dist="38100" dir="2700000" algn="tl" rotWithShape="0">
              <a:prstClr val="black">
                <a:alpha val="40000"/>
              </a:prstClr>
            </a:outerShdw>
          </a:effectLst>
        </p:spPr>
        <p:txBody>
          <a:bodyPr>
            <a:normAutofit/>
          </a:bodyPr>
          <a:lstStyle/>
          <a:p>
            <a:r>
              <a:rPr lang="en-US" dirty="0"/>
              <a:t>ML Toolkits</a:t>
            </a:r>
          </a:p>
          <a:p>
            <a:pPr lvl="1"/>
            <a:r>
              <a:rPr lang="en-US" dirty="0" err="1"/>
              <a:t>Wordcloud</a:t>
            </a:r>
            <a:endParaRPr lang="en-US" dirty="0"/>
          </a:p>
          <a:p>
            <a:pPr lvl="1"/>
            <a:r>
              <a:rPr lang="en-US" dirty="0"/>
              <a:t>NLTK</a:t>
            </a:r>
          </a:p>
          <a:p>
            <a:pPr lvl="1"/>
            <a:r>
              <a:rPr lang="en-US" dirty="0" err="1"/>
              <a:t>SciKit</a:t>
            </a:r>
            <a:r>
              <a:rPr lang="en-US" dirty="0"/>
              <a:t>-Learn (</a:t>
            </a:r>
            <a:r>
              <a:rPr lang="en-US" dirty="0" err="1"/>
              <a:t>SkLearn</a:t>
            </a:r>
            <a:r>
              <a:rPr lang="en-US" dirty="0"/>
              <a:t>)</a:t>
            </a:r>
          </a:p>
          <a:p>
            <a:pPr fontAlgn="ctr"/>
            <a:r>
              <a:rPr lang="en-US" dirty="0"/>
              <a:t>ML Analysis Benchmark</a:t>
            </a:r>
          </a:p>
          <a:p>
            <a:pPr lvl="1" fontAlgn="ctr"/>
            <a:r>
              <a:rPr lang="en-US" dirty="0"/>
              <a:t>Drop stop words</a:t>
            </a:r>
          </a:p>
          <a:p>
            <a:pPr lvl="1" fontAlgn="ctr"/>
            <a:r>
              <a:rPr lang="en-US" dirty="0"/>
              <a:t>Tokenize &amp; Lemmatize</a:t>
            </a:r>
          </a:p>
          <a:p>
            <a:pPr lvl="1" fontAlgn="ctr"/>
            <a:r>
              <a:rPr lang="en-US" dirty="0"/>
              <a:t>Identify Positive and Negative words</a:t>
            </a:r>
          </a:p>
          <a:p>
            <a:pPr lvl="1" fontAlgn="ctr"/>
            <a:r>
              <a:rPr lang="en-US" dirty="0"/>
              <a:t>Processing TD-IDF Matrix</a:t>
            </a:r>
          </a:p>
          <a:p>
            <a:pPr fontAlgn="ctr"/>
            <a:r>
              <a:rPr lang="en-US" dirty="0"/>
              <a:t>Train, Test, Predict (x5)</a:t>
            </a:r>
          </a:p>
          <a:p>
            <a:pPr lvl="1" fontAlgn="ctr"/>
            <a:r>
              <a:rPr lang="en-US" dirty="0"/>
              <a:t>Logistic Regression</a:t>
            </a:r>
          </a:p>
          <a:p>
            <a:pPr lvl="1" fontAlgn="ctr"/>
            <a:r>
              <a:rPr lang="en-US" dirty="0"/>
              <a:t>Support Vector Machines</a:t>
            </a:r>
          </a:p>
          <a:p>
            <a:pPr lvl="1" fontAlgn="ctr"/>
            <a:r>
              <a:rPr lang="en-US" dirty="0"/>
              <a:t>Naïve Bayes</a:t>
            </a:r>
          </a:p>
          <a:p>
            <a:pPr lvl="1" fontAlgn="ctr"/>
            <a:r>
              <a:rPr lang="en-US" dirty="0"/>
              <a:t>Random Forest</a:t>
            </a:r>
          </a:p>
          <a:p>
            <a:pPr lvl="1" fontAlgn="ctr"/>
            <a:r>
              <a:rPr lang="en-US" dirty="0"/>
              <a:t>Neural Network</a:t>
            </a:r>
          </a:p>
          <a:p>
            <a:endParaRPr lang="en-US" dirty="0"/>
          </a:p>
        </p:txBody>
      </p:sp>
    </p:spTree>
    <p:extLst>
      <p:ext uri="{BB962C8B-B14F-4D97-AF65-F5344CB8AC3E}">
        <p14:creationId xmlns:p14="http://schemas.microsoft.com/office/powerpoint/2010/main" val="57902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7999" y="280626"/>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Data Cleaning</a:t>
            </a:r>
          </a:p>
        </p:txBody>
      </p:sp>
      <p:sp>
        <p:nvSpPr>
          <p:cNvPr id="11" name="Content Placeholder 3">
            <a:extLst>
              <a:ext uri="{FF2B5EF4-FFF2-40B4-BE49-F238E27FC236}">
                <a16:creationId xmlns:a16="http://schemas.microsoft.com/office/drawing/2014/main" id="{333434D8-84B6-403E-BA7C-F617D0EF40EC}"/>
              </a:ext>
            </a:extLst>
          </p:cNvPr>
          <p:cNvSpPr>
            <a:spLocks noGrp="1"/>
          </p:cNvSpPr>
          <p:nvPr>
            <p:ph sz="half" idx="2"/>
          </p:nvPr>
        </p:nvSpPr>
        <p:spPr>
          <a:xfrm>
            <a:off x="208000" y="1005840"/>
            <a:ext cx="3460110" cy="4969460"/>
          </a:xfrm>
          <a:solidFill>
            <a:schemeClr val="bg1">
              <a:lumMod val="95000"/>
            </a:schemeClr>
          </a:solidFill>
          <a:effectLst>
            <a:outerShdw blurRad="50800" dist="38100" dir="2700000" algn="tl" rotWithShape="0">
              <a:prstClr val="black">
                <a:alpha val="40000"/>
              </a:prstClr>
            </a:outerShdw>
          </a:effectLst>
        </p:spPr>
        <p:txBody>
          <a:bodyPr>
            <a:normAutofit/>
          </a:bodyPr>
          <a:lstStyle/>
          <a:p>
            <a:pPr marL="342900" indent="-342900">
              <a:lnSpc>
                <a:spcPct val="100000"/>
              </a:lnSpc>
              <a:buFont typeface="+mj-lt"/>
              <a:buAutoNum type="arabicPeriod"/>
            </a:pPr>
            <a:r>
              <a:rPr lang="en-US" dirty="0"/>
              <a:t>Drop &amp; Average Null Values</a:t>
            </a:r>
          </a:p>
          <a:p>
            <a:pPr lvl="1"/>
            <a:r>
              <a:rPr lang="en-US" dirty="0"/>
              <a:t>Drop null ‘Title’ and ‘Review Text’ rows.</a:t>
            </a:r>
          </a:p>
          <a:p>
            <a:pPr lvl="1"/>
            <a:r>
              <a:rPr lang="en-US" dirty="0"/>
              <a:t>Replace null values in the Division, Department and Class Names columns with the mode value of each column.</a:t>
            </a:r>
          </a:p>
          <a:p>
            <a:pPr marL="342900" indent="-342900">
              <a:buFont typeface="+mj-lt"/>
              <a:buAutoNum type="arabicPeriod"/>
            </a:pPr>
            <a:r>
              <a:rPr lang="en-US" dirty="0"/>
              <a:t>Calculate polarity score off of the ‘Title’ text and assign a ‘Positive,’ ‘Negative’ or ‘Neutral’ sentiment accordingly.</a:t>
            </a:r>
          </a:p>
          <a:p>
            <a:pPr marL="342900" indent="-342900">
              <a:buFont typeface="+mj-lt"/>
              <a:buAutoNum type="arabicPeriod"/>
            </a:pPr>
            <a:r>
              <a:rPr lang="en-US" dirty="0"/>
              <a:t>Save and export the cleaned </a:t>
            </a:r>
            <a:r>
              <a:rPr lang="en-US" dirty="0" err="1"/>
              <a:t>dataframe</a:t>
            </a:r>
            <a:r>
              <a:rPr lang="en-US" dirty="0"/>
              <a:t> for further exploration.</a:t>
            </a:r>
          </a:p>
          <a:p>
            <a:pPr>
              <a:lnSpc>
                <a:spcPct val="100000"/>
              </a:lnSpc>
            </a:pPr>
            <a:endParaRPr lang="en-US" dirty="0"/>
          </a:p>
        </p:txBody>
      </p:sp>
      <p:sp>
        <p:nvSpPr>
          <p:cNvPr id="18" name="Content Placeholder 3">
            <a:extLst>
              <a:ext uri="{FF2B5EF4-FFF2-40B4-BE49-F238E27FC236}">
                <a16:creationId xmlns:a16="http://schemas.microsoft.com/office/drawing/2014/main" id="{1890D6CD-F2A1-4330-A336-A44E3BAC503B}"/>
              </a:ext>
            </a:extLst>
          </p:cNvPr>
          <p:cNvSpPr txBox="1">
            <a:spLocks/>
          </p:cNvSpPr>
          <p:nvPr/>
        </p:nvSpPr>
        <p:spPr>
          <a:xfrm>
            <a:off x="3776838" y="1005840"/>
            <a:ext cx="8207161" cy="496946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pPr>
            <a:endParaRPr lang="en-US" dirty="0"/>
          </a:p>
        </p:txBody>
      </p:sp>
      <p:pic>
        <p:nvPicPr>
          <p:cNvPr id="17" name="Picture 16">
            <a:extLst>
              <a:ext uri="{FF2B5EF4-FFF2-40B4-BE49-F238E27FC236}">
                <a16:creationId xmlns:a16="http://schemas.microsoft.com/office/drawing/2014/main" id="{21928A89-1CA9-4CBE-AA42-65ED8AF80CF4}"/>
              </a:ext>
            </a:extLst>
          </p:cNvPr>
          <p:cNvPicPr>
            <a:picLocks noChangeAspect="1"/>
          </p:cNvPicPr>
          <p:nvPr/>
        </p:nvPicPr>
        <p:blipFill>
          <a:blip r:embed="rId3"/>
          <a:stretch>
            <a:fillRect/>
          </a:stretch>
        </p:blipFill>
        <p:spPr>
          <a:xfrm>
            <a:off x="3980983" y="4963907"/>
            <a:ext cx="7795120" cy="2119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descr="A picture containing scatter chart&#10;&#10;Description automatically generated">
            <a:extLst>
              <a:ext uri="{FF2B5EF4-FFF2-40B4-BE49-F238E27FC236}">
                <a16:creationId xmlns:a16="http://schemas.microsoft.com/office/drawing/2014/main" id="{A93FC881-AEC4-40DD-9F0F-FE84E5A5C95B}"/>
              </a:ext>
            </a:extLst>
          </p:cNvPr>
          <p:cNvPicPr>
            <a:picLocks noChangeAspect="1"/>
          </p:cNvPicPr>
          <p:nvPr/>
        </p:nvPicPr>
        <p:blipFill>
          <a:blip r:embed="rId4"/>
          <a:stretch>
            <a:fillRect/>
          </a:stretch>
        </p:blipFill>
        <p:spPr>
          <a:xfrm>
            <a:off x="3980983" y="3332872"/>
            <a:ext cx="7795120" cy="12914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Content Placeholder 12" descr="A picture containing application&#10;&#10;Description automatically generated">
            <a:extLst>
              <a:ext uri="{FF2B5EF4-FFF2-40B4-BE49-F238E27FC236}">
                <a16:creationId xmlns:a16="http://schemas.microsoft.com/office/drawing/2014/main" id="{ED8DE7B2-C413-4EE5-AC2B-3532D11494AE}"/>
              </a:ext>
            </a:extLst>
          </p:cNvPr>
          <p:cNvPicPr>
            <a:picLocks noGrp="1" noChangeAspect="1"/>
          </p:cNvPicPr>
          <p:nvPr>
            <p:ph sz="half" idx="1"/>
          </p:nvPr>
        </p:nvPicPr>
        <p:blipFill>
          <a:blip r:embed="rId5"/>
          <a:stretch>
            <a:fillRect/>
          </a:stretch>
        </p:blipFill>
        <p:spPr>
          <a:xfrm>
            <a:off x="3980986" y="1176346"/>
            <a:ext cx="7795120" cy="19471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662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3225C3CA-7B7C-4B95-AF12-0CF7178BDDD6}"/>
              </a:ext>
            </a:extLst>
          </p:cNvPr>
          <p:cNvPicPr>
            <a:picLocks noGrp="1" noChangeAspect="1"/>
          </p:cNvPicPr>
          <p:nvPr>
            <p:ph idx="1"/>
          </p:nvPr>
        </p:nvPicPr>
        <p:blipFill>
          <a:blip r:embed="rId2"/>
          <a:stretch>
            <a:fillRect/>
          </a:stretch>
        </p:blipFill>
        <p:spPr>
          <a:xfrm>
            <a:off x="0" y="0"/>
            <a:ext cx="12192000" cy="6858000"/>
          </a:xfrm>
        </p:spPr>
      </p:pic>
      <p:sp>
        <p:nvSpPr>
          <p:cNvPr id="2" name="Title 1">
            <a:extLst>
              <a:ext uri="{FF2B5EF4-FFF2-40B4-BE49-F238E27FC236}">
                <a16:creationId xmlns:a16="http://schemas.microsoft.com/office/drawing/2014/main" id="{C30EAFAD-7BCA-4F0E-8344-375CD524ED00}"/>
              </a:ext>
            </a:extLst>
          </p:cNvPr>
          <p:cNvSpPr>
            <a:spLocks noGrp="1"/>
          </p:cNvSpPr>
          <p:nvPr>
            <p:ph type="title"/>
          </p:nvPr>
        </p:nvSpPr>
        <p:spPr>
          <a:xfrm>
            <a:off x="1066800" y="1364442"/>
            <a:ext cx="10058400" cy="4129115"/>
          </a:xfrm>
          <a:solidFill>
            <a:schemeClr val="bg1">
              <a:lumMod val="95000"/>
            </a:schemeClr>
          </a:solidFill>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a:bodyPr>
          <a:lstStyle/>
          <a:p>
            <a:pPr algn="ctr"/>
            <a:r>
              <a:rPr lang="en-US" dirty="0"/>
              <a:t>Data Visualizations</a:t>
            </a:r>
          </a:p>
        </p:txBody>
      </p:sp>
    </p:spTree>
    <p:extLst>
      <p:ext uri="{BB962C8B-B14F-4D97-AF65-F5344CB8AC3E}">
        <p14:creationId xmlns:p14="http://schemas.microsoft.com/office/powerpoint/2010/main" val="117361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3"/>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Ratings by Age Group &amp; Department</a:t>
            </a:r>
          </a:p>
        </p:txBody>
      </p:sp>
      <p:pic>
        <p:nvPicPr>
          <p:cNvPr id="6" name="Picture 5" descr="Chart&#10;&#10;Description automatically generated">
            <a:extLst>
              <a:ext uri="{FF2B5EF4-FFF2-40B4-BE49-F238E27FC236}">
                <a16:creationId xmlns:a16="http://schemas.microsoft.com/office/drawing/2014/main" id="{8A9541C7-3B76-4D4F-A28C-CEA23582A678}"/>
              </a:ext>
            </a:extLst>
          </p:cNvPr>
          <p:cNvPicPr>
            <a:picLocks noChangeAspect="1"/>
          </p:cNvPicPr>
          <p:nvPr/>
        </p:nvPicPr>
        <p:blipFill>
          <a:blip r:embed="rId4"/>
          <a:stretch>
            <a:fillRect/>
          </a:stretch>
        </p:blipFill>
        <p:spPr>
          <a:xfrm>
            <a:off x="485192" y="1336815"/>
            <a:ext cx="5221509" cy="51049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Chart, bar chart&#10;&#10;Description automatically generated">
            <a:extLst>
              <a:ext uri="{FF2B5EF4-FFF2-40B4-BE49-F238E27FC236}">
                <a16:creationId xmlns:a16="http://schemas.microsoft.com/office/drawing/2014/main" id="{BA13B990-E05A-4CA6-B455-933759A4FBF2}"/>
              </a:ext>
            </a:extLst>
          </p:cNvPr>
          <p:cNvPicPr>
            <a:picLocks noChangeAspect="1"/>
          </p:cNvPicPr>
          <p:nvPr/>
        </p:nvPicPr>
        <p:blipFill>
          <a:blip r:embed="rId5"/>
          <a:stretch>
            <a:fillRect/>
          </a:stretch>
        </p:blipFill>
        <p:spPr>
          <a:xfrm>
            <a:off x="6274468" y="1336816"/>
            <a:ext cx="5148901" cy="51049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5767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3"/>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Sentiment Allocation &amp; ‘Sentiment v. Rating’ by Dept.</a:t>
            </a:r>
          </a:p>
        </p:txBody>
      </p:sp>
      <p:pic>
        <p:nvPicPr>
          <p:cNvPr id="3" name="Picture 2" descr="Chart, bar chart&#10;&#10;Description automatically generated">
            <a:extLst>
              <a:ext uri="{FF2B5EF4-FFF2-40B4-BE49-F238E27FC236}">
                <a16:creationId xmlns:a16="http://schemas.microsoft.com/office/drawing/2014/main" id="{1F90D611-8A4E-4826-BC0F-ECA4F6E87EB7}"/>
              </a:ext>
            </a:extLst>
          </p:cNvPr>
          <p:cNvPicPr>
            <a:picLocks noChangeAspect="1"/>
          </p:cNvPicPr>
          <p:nvPr/>
        </p:nvPicPr>
        <p:blipFill>
          <a:blip r:embed="rId4"/>
          <a:stretch>
            <a:fillRect/>
          </a:stretch>
        </p:blipFill>
        <p:spPr>
          <a:xfrm>
            <a:off x="6295055" y="1428750"/>
            <a:ext cx="5085558" cy="49819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Chart, pie chart&#10;&#10;Description automatically generated">
            <a:extLst>
              <a:ext uri="{FF2B5EF4-FFF2-40B4-BE49-F238E27FC236}">
                <a16:creationId xmlns:a16="http://schemas.microsoft.com/office/drawing/2014/main" id="{3ED5488E-CE5C-4AB7-8471-553813A4E7A3}"/>
              </a:ext>
            </a:extLst>
          </p:cNvPr>
          <p:cNvPicPr>
            <a:picLocks noChangeAspect="1"/>
          </p:cNvPicPr>
          <p:nvPr/>
        </p:nvPicPr>
        <p:blipFill>
          <a:blip r:embed="rId5"/>
          <a:stretch>
            <a:fillRect/>
          </a:stretch>
        </p:blipFill>
        <p:spPr>
          <a:xfrm>
            <a:off x="509714" y="1428751"/>
            <a:ext cx="5387233" cy="49819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98718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2.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1131</Words>
  <Application>Microsoft Office PowerPoint</Application>
  <PresentationFormat>Widescreen</PresentationFormat>
  <Paragraphs>110</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Avenir Next LT Pro</vt:lpstr>
      <vt:lpstr>Avenir Next LT Pro Light</vt:lpstr>
      <vt:lpstr>Calibri</vt:lpstr>
      <vt:lpstr>Garamond</vt:lpstr>
      <vt:lpstr>SavonVTI</vt:lpstr>
      <vt:lpstr>Women’s  E-Commerce Clothing Reviews</vt:lpstr>
      <vt:lpstr>Chris Campbell Himani Manglik Kamal Mukherjee Shivani Thakkar Alfonso Toruno</vt:lpstr>
      <vt:lpstr>89% of consumers worldwide make the effort to read reviews before buying products (Trustpilot, 2020), and almost half of all internet users worldwide say they post reviews about a product, company, or service each month (GlobalWebIndex, 2019).  Needless to say, companies looking to retain and grow their customer base must be able to interpret and act on the feedback they receive.</vt:lpstr>
      <vt:lpstr>About Our Data</vt:lpstr>
      <vt:lpstr>PowerPoint Presentation</vt:lpstr>
      <vt:lpstr>PowerPoint Presentation</vt:lpstr>
      <vt:lpstr>Data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will feed our dataset into various ML models (e.g. Naive Bayes, Logistic Regression etc.) and compare which model can most accurately predict consumer sentiment. Based on the review text, we want the model to predict which customer is most likely to make a purchase.</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2020-10-19T14:28:41Z</dcterms:created>
  <dcterms:modified xsi:type="dcterms:W3CDTF">2020-10-21T17:21:55Z</dcterms:modified>
</cp:coreProperties>
</file>