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2" r:id="rId15"/>
    <p:sldId id="269" r:id="rId16"/>
    <p:sldId id="270"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al Pathak" initials="KP" lastIdx="1" clrIdx="0">
    <p:extLst>
      <p:ext uri="{19B8F6BF-5375-455C-9EA6-DF929625EA0E}">
        <p15:presenceInfo xmlns:p15="http://schemas.microsoft.com/office/powerpoint/2012/main" userId="Kamal Path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Time (ms) Vs Data</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Sequantial</c:v>
                </c:pt>
              </c:strCache>
            </c:strRef>
          </c:tx>
          <c:spPr>
            <a:ln w="22225" cap="rnd">
              <a:solidFill>
                <a:schemeClr val="accent1"/>
              </a:solidFill>
            </a:ln>
            <a:effectLst>
              <a:glow rad="139700">
                <a:schemeClr val="accent1">
                  <a:satMod val="175000"/>
                  <a:alpha val="14000"/>
                </a:schemeClr>
              </a:glow>
            </a:effectLst>
          </c:spPr>
          <c:marker>
            <c:symbol val="none"/>
          </c:marker>
          <c:cat>
            <c:numRef>
              <c:f>Sheet1!$A$2:$A$7</c:f>
              <c:numCache>
                <c:formatCode>#,##0</c:formatCode>
                <c:ptCount val="6"/>
                <c:pt idx="0">
                  <c:v>100</c:v>
                </c:pt>
                <c:pt idx="1">
                  <c:v>1000</c:v>
                </c:pt>
                <c:pt idx="2">
                  <c:v>10000</c:v>
                </c:pt>
                <c:pt idx="3">
                  <c:v>100000</c:v>
                </c:pt>
                <c:pt idx="4">
                  <c:v>1000000</c:v>
                </c:pt>
              </c:numCache>
            </c:numRef>
          </c:cat>
          <c:val>
            <c:numRef>
              <c:f>Sheet1!$B$2:$B$7</c:f>
              <c:numCache>
                <c:formatCode>General</c:formatCode>
                <c:ptCount val="6"/>
                <c:pt idx="0">
                  <c:v>0</c:v>
                </c:pt>
                <c:pt idx="1">
                  <c:v>0</c:v>
                </c:pt>
                <c:pt idx="2">
                  <c:v>4</c:v>
                </c:pt>
                <c:pt idx="3">
                  <c:v>56</c:v>
                </c:pt>
                <c:pt idx="4">
                  <c:v>566</c:v>
                </c:pt>
              </c:numCache>
            </c:numRef>
          </c:val>
          <c:smooth val="0"/>
          <c:extLst>
            <c:ext xmlns:c16="http://schemas.microsoft.com/office/drawing/2014/chart" uri="{C3380CC4-5D6E-409C-BE32-E72D297353CC}">
              <c16:uniqueId val="{00000000-437F-4B15-88B5-FF6D83A921D0}"/>
            </c:ext>
          </c:extLst>
        </c:ser>
        <c:ser>
          <c:idx val="1"/>
          <c:order val="1"/>
          <c:tx>
            <c:strRef>
              <c:f>Sheet1!$C$1</c:f>
              <c:strCache>
                <c:ptCount val="1"/>
                <c:pt idx="0">
                  <c:v>Parallel</c:v>
                </c:pt>
              </c:strCache>
            </c:strRef>
          </c:tx>
          <c:spPr>
            <a:ln w="22225" cap="rnd">
              <a:solidFill>
                <a:schemeClr val="accent2"/>
              </a:solidFill>
            </a:ln>
            <a:effectLst>
              <a:glow rad="139700">
                <a:schemeClr val="accent2">
                  <a:satMod val="175000"/>
                  <a:alpha val="14000"/>
                </a:schemeClr>
              </a:glow>
            </a:effectLst>
          </c:spPr>
          <c:marker>
            <c:symbol val="none"/>
          </c:marker>
          <c:cat>
            <c:numRef>
              <c:f>Sheet1!$A$2:$A$7</c:f>
              <c:numCache>
                <c:formatCode>#,##0</c:formatCode>
                <c:ptCount val="6"/>
                <c:pt idx="0">
                  <c:v>100</c:v>
                </c:pt>
                <c:pt idx="1">
                  <c:v>1000</c:v>
                </c:pt>
                <c:pt idx="2">
                  <c:v>10000</c:v>
                </c:pt>
                <c:pt idx="3">
                  <c:v>100000</c:v>
                </c:pt>
                <c:pt idx="4">
                  <c:v>1000000</c:v>
                </c:pt>
              </c:numCache>
            </c:numRef>
          </c:cat>
          <c:val>
            <c:numRef>
              <c:f>Sheet1!$C$2:$C$7</c:f>
              <c:numCache>
                <c:formatCode>General</c:formatCode>
                <c:ptCount val="6"/>
                <c:pt idx="0">
                  <c:v>0</c:v>
                </c:pt>
                <c:pt idx="1">
                  <c:v>0</c:v>
                </c:pt>
                <c:pt idx="2">
                  <c:v>3</c:v>
                </c:pt>
                <c:pt idx="3">
                  <c:v>32</c:v>
                </c:pt>
                <c:pt idx="4">
                  <c:v>367</c:v>
                </c:pt>
              </c:numCache>
            </c:numRef>
          </c:val>
          <c:smooth val="0"/>
          <c:extLst>
            <c:ext xmlns:c16="http://schemas.microsoft.com/office/drawing/2014/chart" uri="{C3380CC4-5D6E-409C-BE32-E72D297353CC}">
              <c16:uniqueId val="{00000001-437F-4B15-88B5-FF6D83A921D0}"/>
            </c:ext>
          </c:extLst>
        </c:ser>
        <c:dLbls>
          <c:showLegendKey val="0"/>
          <c:showVal val="0"/>
          <c:showCatName val="0"/>
          <c:showSerName val="0"/>
          <c:showPercent val="0"/>
          <c:showBubbleSize val="0"/>
        </c:dLbls>
        <c:smooth val="0"/>
        <c:axId val="510695776"/>
        <c:axId val="351103288"/>
      </c:lineChart>
      <c:catAx>
        <c:axId val="51069577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351103288"/>
        <c:crosses val="autoZero"/>
        <c:auto val="1"/>
        <c:lblAlgn val="ctr"/>
        <c:lblOffset val="100"/>
        <c:noMultiLvlLbl val="0"/>
      </c:catAx>
      <c:valAx>
        <c:axId val="3511032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106957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Clustering</a:t>
            </a:r>
            <a:r>
              <a:rPr lang="en-US" baseline="0" dirty="0"/>
              <a:t> Time of Sequential vs Parallel using MPI</a:t>
            </a:r>
            <a:endParaRPr lang="en-US" dirty="0"/>
          </a:p>
        </c:rich>
      </c:tx>
      <c:layout>
        <c:manualLayout>
          <c:xMode val="edge"/>
          <c:yMode val="edge"/>
          <c:x val="0.10562100780695527"/>
          <c:y val="2.1188046414453442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Sequential k-means</c:v>
                </c:pt>
              </c:strCache>
            </c:strRef>
          </c:tx>
          <c:spPr>
            <a:solidFill>
              <a:schemeClr val="accent1"/>
            </a:solidFill>
            <a:ln>
              <a:noFill/>
            </a:ln>
            <a:effectLst/>
          </c:spPr>
          <c:invertIfNegative val="0"/>
          <c:cat>
            <c:numRef>
              <c:f>Sheet1!$A$2:$A$5</c:f>
              <c:numCache>
                <c:formatCode>General</c:formatCode>
                <c:ptCount val="4"/>
                <c:pt idx="0">
                  <c:v>1000</c:v>
                </c:pt>
                <c:pt idx="1">
                  <c:v>2500</c:v>
                </c:pt>
                <c:pt idx="2">
                  <c:v>4000</c:v>
                </c:pt>
                <c:pt idx="3">
                  <c:v>20000</c:v>
                </c:pt>
              </c:numCache>
            </c:numRef>
          </c:cat>
          <c:val>
            <c:numRef>
              <c:f>Sheet1!$B$2:$B$5</c:f>
              <c:numCache>
                <c:formatCode>General</c:formatCode>
                <c:ptCount val="4"/>
                <c:pt idx="0">
                  <c:v>10</c:v>
                </c:pt>
                <c:pt idx="1">
                  <c:v>40</c:v>
                </c:pt>
                <c:pt idx="2">
                  <c:v>66</c:v>
                </c:pt>
                <c:pt idx="3">
                  <c:v>261</c:v>
                </c:pt>
              </c:numCache>
            </c:numRef>
          </c:val>
          <c:extLst>
            <c:ext xmlns:c16="http://schemas.microsoft.com/office/drawing/2014/chart" uri="{C3380CC4-5D6E-409C-BE32-E72D297353CC}">
              <c16:uniqueId val="{00000000-8942-A345-BF65-A07C6F931E37}"/>
            </c:ext>
          </c:extLst>
        </c:ser>
        <c:ser>
          <c:idx val="1"/>
          <c:order val="1"/>
          <c:tx>
            <c:strRef>
              <c:f>Sheet1!$C$1</c:f>
              <c:strCache>
                <c:ptCount val="1"/>
                <c:pt idx="0">
                  <c:v>Parallel k-means using MPI</c:v>
                </c:pt>
              </c:strCache>
            </c:strRef>
          </c:tx>
          <c:spPr>
            <a:solidFill>
              <a:schemeClr val="accent2"/>
            </a:solidFill>
            <a:ln>
              <a:noFill/>
            </a:ln>
            <a:effectLst/>
          </c:spPr>
          <c:invertIfNegative val="0"/>
          <c:cat>
            <c:numRef>
              <c:f>Sheet1!$A$2:$A$5</c:f>
              <c:numCache>
                <c:formatCode>General</c:formatCode>
                <c:ptCount val="4"/>
                <c:pt idx="0">
                  <c:v>1000</c:v>
                </c:pt>
                <c:pt idx="1">
                  <c:v>2500</c:v>
                </c:pt>
                <c:pt idx="2">
                  <c:v>4000</c:v>
                </c:pt>
                <c:pt idx="3">
                  <c:v>20000</c:v>
                </c:pt>
              </c:numCache>
            </c:numRef>
          </c:cat>
          <c:val>
            <c:numRef>
              <c:f>Sheet1!$C$2:$C$5</c:f>
              <c:numCache>
                <c:formatCode>General</c:formatCode>
                <c:ptCount val="4"/>
                <c:pt idx="0">
                  <c:v>8</c:v>
                </c:pt>
                <c:pt idx="1">
                  <c:v>36</c:v>
                </c:pt>
                <c:pt idx="2">
                  <c:v>59</c:v>
                </c:pt>
                <c:pt idx="3">
                  <c:v>242</c:v>
                </c:pt>
              </c:numCache>
            </c:numRef>
          </c:val>
          <c:extLst>
            <c:ext xmlns:c16="http://schemas.microsoft.com/office/drawing/2014/chart" uri="{C3380CC4-5D6E-409C-BE32-E72D297353CC}">
              <c16:uniqueId val="{00000001-8942-A345-BF65-A07C6F931E37}"/>
            </c:ext>
          </c:extLst>
        </c:ser>
        <c:ser>
          <c:idx val="2"/>
          <c:order val="2"/>
          <c:tx>
            <c:strRef>
              <c:f>Sheet1!$D$1</c:f>
              <c:strCache>
                <c:ptCount val="1"/>
                <c:pt idx="0">
                  <c:v>Column1</c:v>
                </c:pt>
              </c:strCache>
            </c:strRef>
          </c:tx>
          <c:spPr>
            <a:solidFill>
              <a:schemeClr val="accent3"/>
            </a:solidFill>
            <a:ln>
              <a:noFill/>
            </a:ln>
            <a:effectLst/>
          </c:spPr>
          <c:invertIfNegative val="0"/>
          <c:cat>
            <c:numRef>
              <c:f>Sheet1!$A$2:$A$5</c:f>
              <c:numCache>
                <c:formatCode>General</c:formatCode>
                <c:ptCount val="4"/>
                <c:pt idx="0">
                  <c:v>1000</c:v>
                </c:pt>
                <c:pt idx="1">
                  <c:v>2500</c:v>
                </c:pt>
                <c:pt idx="2">
                  <c:v>4000</c:v>
                </c:pt>
                <c:pt idx="3">
                  <c:v>20000</c:v>
                </c:pt>
              </c:numCache>
            </c:numRef>
          </c:cat>
          <c:val>
            <c:numRef>
              <c:f>Sheet1!$D$2:$D$5</c:f>
              <c:numCache>
                <c:formatCode>General</c:formatCode>
                <c:ptCount val="4"/>
              </c:numCache>
            </c:numRef>
          </c:val>
          <c:extLst>
            <c:ext xmlns:c16="http://schemas.microsoft.com/office/drawing/2014/chart" uri="{C3380CC4-5D6E-409C-BE32-E72D297353CC}">
              <c16:uniqueId val="{00000002-8942-A345-BF65-A07C6F931E37}"/>
            </c:ext>
          </c:extLst>
        </c:ser>
        <c:dLbls>
          <c:showLegendKey val="0"/>
          <c:showVal val="0"/>
          <c:showCatName val="0"/>
          <c:showSerName val="0"/>
          <c:showPercent val="0"/>
          <c:showBubbleSize val="0"/>
        </c:dLbls>
        <c:gapWidth val="267"/>
        <c:overlap val="-43"/>
        <c:axId val="1408248192"/>
        <c:axId val="1408269424"/>
      </c:barChart>
      <c:catAx>
        <c:axId val="140824819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408269424"/>
        <c:crosses val="autoZero"/>
        <c:auto val="1"/>
        <c:lblAlgn val="ctr"/>
        <c:lblOffset val="100"/>
        <c:noMultiLvlLbl val="0"/>
      </c:catAx>
      <c:valAx>
        <c:axId val="140826942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408248192"/>
        <c:crosses val="autoZero"/>
        <c:crossBetween val="between"/>
      </c:valAx>
      <c:spPr>
        <a:pattFill prst="ltDnDiag">
          <a:fgClr>
            <a:schemeClr val="dk1">
              <a:lumMod val="15000"/>
              <a:lumOff val="85000"/>
            </a:schemeClr>
          </a:fgClr>
          <a:bgClr>
            <a:schemeClr val="lt1"/>
          </a:bgClr>
        </a:patt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29T11:35:48.099"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openmp.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C086-CF27-46C1-A777-A84DC04E19B9}"/>
              </a:ext>
            </a:extLst>
          </p:cNvPr>
          <p:cNvSpPr>
            <a:spLocks noGrp="1"/>
          </p:cNvSpPr>
          <p:nvPr>
            <p:ph type="ctrTitle"/>
          </p:nvPr>
        </p:nvSpPr>
        <p:spPr>
          <a:xfrm>
            <a:off x="0" y="134224"/>
            <a:ext cx="12105313" cy="4643157"/>
          </a:xfrm>
        </p:spPr>
        <p:txBody>
          <a:bodyPr/>
          <a:lstStyle/>
          <a:p>
            <a:r>
              <a:rPr lang="en-US" b="1" dirty="0">
                <a:latin typeface="Baskerville Old Face" panose="02020602080505020303" pitchFamily="18" charset="0"/>
              </a:rPr>
              <a:t>Parallel Convex Hull &amp; </a:t>
            </a:r>
            <a:br>
              <a:rPr lang="en-US" b="1" dirty="0">
                <a:latin typeface="Baskerville Old Face" panose="02020602080505020303" pitchFamily="18" charset="0"/>
              </a:rPr>
            </a:br>
            <a:r>
              <a:rPr lang="en-US" b="1" dirty="0">
                <a:latin typeface="Baskerville Old Face" panose="02020602080505020303" pitchFamily="18" charset="0"/>
              </a:rPr>
              <a:t>K-Means using </a:t>
            </a:r>
            <a:r>
              <a:rPr lang="en-US" b="1" dirty="0">
                <a:solidFill>
                  <a:srgbClr val="FF0000"/>
                </a:solidFill>
                <a:latin typeface="Baskerville Old Face" panose="02020602080505020303" pitchFamily="18" charset="0"/>
              </a:rPr>
              <a:t>OpenMP and MPI</a:t>
            </a:r>
            <a:r>
              <a:rPr lang="en-US" b="1" dirty="0">
                <a:latin typeface="Baskerville Old Face" panose="02020602080505020303" pitchFamily="18" charset="0"/>
              </a:rPr>
              <a:t> Respectively </a:t>
            </a:r>
          </a:p>
        </p:txBody>
      </p:sp>
      <p:sp>
        <p:nvSpPr>
          <p:cNvPr id="3" name="Subtitle 2">
            <a:extLst>
              <a:ext uri="{FF2B5EF4-FFF2-40B4-BE49-F238E27FC236}">
                <a16:creationId xmlns:a16="http://schemas.microsoft.com/office/drawing/2014/main" id="{394E5C4F-31B4-4626-BD56-B2D0757C96D7}"/>
              </a:ext>
            </a:extLst>
          </p:cNvPr>
          <p:cNvSpPr>
            <a:spLocks noGrp="1"/>
          </p:cNvSpPr>
          <p:nvPr>
            <p:ph type="subTitle" idx="1"/>
          </p:nvPr>
        </p:nvSpPr>
        <p:spPr>
          <a:xfrm>
            <a:off x="3733100" y="5996580"/>
            <a:ext cx="8458899" cy="861420"/>
          </a:xfrm>
        </p:spPr>
        <p:txBody>
          <a:bodyPr/>
          <a:lstStyle/>
          <a:p>
            <a:r>
              <a:rPr lang="en-US" dirty="0"/>
              <a:t>							By – akash Gujarathi &amp; KAMAL PATHAK</a:t>
            </a:r>
          </a:p>
        </p:txBody>
      </p:sp>
    </p:spTree>
    <p:extLst>
      <p:ext uri="{BB962C8B-B14F-4D97-AF65-F5344CB8AC3E}">
        <p14:creationId xmlns:p14="http://schemas.microsoft.com/office/powerpoint/2010/main" val="156700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0C1E-35FA-3341-AF49-13E124DB0813}"/>
              </a:ext>
            </a:extLst>
          </p:cNvPr>
          <p:cNvSpPr>
            <a:spLocks noGrp="1"/>
          </p:cNvSpPr>
          <p:nvPr>
            <p:ph type="title"/>
          </p:nvPr>
        </p:nvSpPr>
        <p:spPr>
          <a:xfrm>
            <a:off x="645130" y="421186"/>
            <a:ext cx="9404723" cy="1039751"/>
          </a:xfrm>
        </p:spPr>
        <p:txBody>
          <a:bodyPr/>
          <a:lstStyle/>
          <a:p>
            <a:r>
              <a:rPr lang="en-US" dirty="0"/>
              <a:t>Clustering</a:t>
            </a:r>
          </a:p>
        </p:txBody>
      </p:sp>
      <p:sp>
        <p:nvSpPr>
          <p:cNvPr id="3" name="Content Placeholder 2">
            <a:extLst>
              <a:ext uri="{FF2B5EF4-FFF2-40B4-BE49-F238E27FC236}">
                <a16:creationId xmlns:a16="http://schemas.microsoft.com/office/drawing/2014/main" id="{B6CAC583-F8A6-2A43-98EF-94045D0A3C1E}"/>
              </a:ext>
            </a:extLst>
          </p:cNvPr>
          <p:cNvSpPr>
            <a:spLocks noGrp="1"/>
          </p:cNvSpPr>
          <p:nvPr>
            <p:ph idx="1"/>
          </p:nvPr>
        </p:nvSpPr>
        <p:spPr>
          <a:xfrm>
            <a:off x="1103312" y="1944414"/>
            <a:ext cx="9081212" cy="4492400"/>
          </a:xfrm>
        </p:spPr>
        <p:txBody>
          <a:bodyPr/>
          <a:lstStyle/>
          <a:p>
            <a:pPr marL="0" indent="0">
              <a:buNone/>
            </a:pPr>
            <a:r>
              <a:rPr lang="en-US" u="sng" dirty="0"/>
              <a:t>What is Clustering ?</a:t>
            </a:r>
          </a:p>
          <a:p>
            <a:r>
              <a:rPr lang="en-US" dirty="0"/>
              <a:t>Clustering is the task of assigning a set of objects into groups (called clusters) so that the objects in the same cluster are more similar (in some sense or another) to each other than to those in other clusters. </a:t>
            </a:r>
          </a:p>
          <a:p>
            <a:pPr marL="0" indent="0">
              <a:buNone/>
            </a:pPr>
            <a:r>
              <a:rPr lang="en-US" dirty="0"/>
              <a:t>As an example: animals can be clustered as land animals, water animals and amphibians.</a:t>
            </a:r>
          </a:p>
          <a:p>
            <a:pPr marL="0" indent="0">
              <a:buNone/>
            </a:pPr>
            <a:r>
              <a:rPr lang="en-US" dirty="0"/>
              <a:t> </a:t>
            </a:r>
          </a:p>
        </p:txBody>
      </p:sp>
      <p:pic>
        <p:nvPicPr>
          <p:cNvPr id="5" name="Picture 4" descr="A picture containing text&#10;&#10;Description automatically generated">
            <a:extLst>
              <a:ext uri="{FF2B5EF4-FFF2-40B4-BE49-F238E27FC236}">
                <a16:creationId xmlns:a16="http://schemas.microsoft.com/office/drawing/2014/main" id="{51771472-870A-024A-BCF7-CB4AF687E04E}"/>
              </a:ext>
            </a:extLst>
          </p:cNvPr>
          <p:cNvPicPr>
            <a:picLocks noChangeAspect="1"/>
          </p:cNvPicPr>
          <p:nvPr/>
        </p:nvPicPr>
        <p:blipFill>
          <a:blip r:embed="rId2"/>
          <a:stretch>
            <a:fillRect/>
          </a:stretch>
        </p:blipFill>
        <p:spPr>
          <a:xfrm>
            <a:off x="5118538" y="3847139"/>
            <a:ext cx="4706360" cy="2489455"/>
          </a:xfrm>
          <a:prstGeom prst="rect">
            <a:avLst/>
          </a:prstGeom>
        </p:spPr>
      </p:pic>
    </p:spTree>
    <p:extLst>
      <p:ext uri="{BB962C8B-B14F-4D97-AF65-F5344CB8AC3E}">
        <p14:creationId xmlns:p14="http://schemas.microsoft.com/office/powerpoint/2010/main" val="259351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0128-01A1-9C49-A3C4-44F7A0D4E75F}"/>
              </a:ext>
            </a:extLst>
          </p:cNvPr>
          <p:cNvSpPr>
            <a:spLocks noGrp="1"/>
          </p:cNvSpPr>
          <p:nvPr>
            <p:ph type="title"/>
          </p:nvPr>
        </p:nvSpPr>
        <p:spPr>
          <a:xfrm>
            <a:off x="646112" y="452718"/>
            <a:ext cx="4165580" cy="1400530"/>
          </a:xfrm>
        </p:spPr>
        <p:txBody>
          <a:bodyPr>
            <a:normAutofit/>
          </a:bodyPr>
          <a:lstStyle/>
          <a:p>
            <a:r>
              <a:rPr lang="en-US" dirty="0"/>
              <a:t>K-means Clustering</a:t>
            </a:r>
          </a:p>
        </p:txBody>
      </p:sp>
      <p:sp>
        <p:nvSpPr>
          <p:cNvPr id="14" name="Freeform: Shape 13">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6"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 name="Picture 8">
            <a:extLst>
              <a:ext uri="{FF2B5EF4-FFF2-40B4-BE49-F238E27FC236}">
                <a16:creationId xmlns:a16="http://schemas.microsoft.com/office/drawing/2014/main" id="{7CE7DE40-5D4A-FE45-98E7-CF221B6540AB}"/>
              </a:ext>
            </a:extLst>
          </p:cNvPr>
          <p:cNvPicPr>
            <a:picLocks noChangeAspect="1"/>
          </p:cNvPicPr>
          <p:nvPr/>
        </p:nvPicPr>
        <p:blipFill>
          <a:blip r:embed="rId3"/>
          <a:stretch>
            <a:fillRect/>
          </a:stretch>
        </p:blipFill>
        <p:spPr>
          <a:xfrm>
            <a:off x="6094410" y="1044679"/>
            <a:ext cx="5449471" cy="1389614"/>
          </a:xfrm>
          <a:prstGeom prst="rect">
            <a:avLst/>
          </a:prstGeom>
          <a:effectLst/>
        </p:spPr>
      </p:pic>
      <p:sp>
        <p:nvSpPr>
          <p:cNvPr id="18" name="Rectangle 17">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4541EDE-4AEF-FE4C-B98E-640D10F281F6}"/>
              </a:ext>
            </a:extLst>
          </p:cNvPr>
          <p:cNvSpPr>
            <a:spLocks noGrp="1"/>
          </p:cNvSpPr>
          <p:nvPr>
            <p:ph idx="1"/>
          </p:nvPr>
        </p:nvSpPr>
        <p:spPr>
          <a:xfrm>
            <a:off x="646113" y="2052918"/>
            <a:ext cx="4165146" cy="4195481"/>
          </a:xfrm>
        </p:spPr>
        <p:txBody>
          <a:bodyPr>
            <a:normAutofit/>
          </a:bodyPr>
          <a:lstStyle/>
          <a:p>
            <a:pPr>
              <a:lnSpc>
                <a:spcPct val="90000"/>
              </a:lnSpc>
            </a:pPr>
            <a:r>
              <a:rPr lang="en-US" dirty="0"/>
              <a:t>k-means clustering is a method of clustering which aims to partition n data points into k clusters (n &gt;&gt; k) in which each observation belongs to the cluster with the nearest mean.</a:t>
            </a:r>
            <a:endParaRPr lang="en-US"/>
          </a:p>
          <a:p>
            <a:pPr>
              <a:lnSpc>
                <a:spcPct val="90000"/>
              </a:lnSpc>
            </a:pPr>
            <a:r>
              <a:rPr lang="en-US" dirty="0"/>
              <a:t>The nearness is calculated by distance function which is mostly Euclidian distance or Manhattan distance.</a:t>
            </a:r>
            <a:endParaRPr lang="en-US"/>
          </a:p>
          <a:p>
            <a:pPr marL="0" indent="0">
              <a:lnSpc>
                <a:spcPct val="90000"/>
              </a:lnSpc>
              <a:buNone/>
            </a:pPr>
            <a:r>
              <a:rPr lang="en-US" u="sng" dirty="0"/>
              <a:t>K-means clustering : Sequential algorithm</a:t>
            </a:r>
            <a:endParaRPr lang="en-US" u="sng"/>
          </a:p>
          <a:p>
            <a:pPr marL="0" indent="0">
              <a:lnSpc>
                <a:spcPct val="90000"/>
              </a:lnSpc>
              <a:buNone/>
            </a:pPr>
            <a:endParaRPr lang="en-US" u="sng"/>
          </a:p>
        </p:txBody>
      </p:sp>
      <p:pic>
        <p:nvPicPr>
          <p:cNvPr id="7" name="Picture 6">
            <a:extLst>
              <a:ext uri="{FF2B5EF4-FFF2-40B4-BE49-F238E27FC236}">
                <a16:creationId xmlns:a16="http://schemas.microsoft.com/office/drawing/2014/main" id="{FDF7EC60-51FC-7D45-8242-ABC2C28B6FE2}"/>
              </a:ext>
            </a:extLst>
          </p:cNvPr>
          <p:cNvPicPr>
            <a:picLocks noChangeAspect="1"/>
          </p:cNvPicPr>
          <p:nvPr/>
        </p:nvPicPr>
        <p:blipFill>
          <a:blip r:embed="rId4"/>
          <a:stretch>
            <a:fillRect/>
          </a:stretch>
        </p:blipFill>
        <p:spPr>
          <a:xfrm>
            <a:off x="6094410" y="3285366"/>
            <a:ext cx="5449471" cy="2683863"/>
          </a:xfrm>
          <a:prstGeom prst="rect">
            <a:avLst/>
          </a:prstGeom>
          <a:effectLst/>
        </p:spPr>
      </p:pic>
    </p:spTree>
    <p:extLst>
      <p:ext uri="{BB962C8B-B14F-4D97-AF65-F5344CB8AC3E}">
        <p14:creationId xmlns:p14="http://schemas.microsoft.com/office/powerpoint/2010/main" val="75889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1D5A-88DC-9843-B28B-2DF39A3D70E4}"/>
              </a:ext>
            </a:extLst>
          </p:cNvPr>
          <p:cNvSpPr>
            <a:spLocks noGrp="1"/>
          </p:cNvSpPr>
          <p:nvPr>
            <p:ph type="title"/>
          </p:nvPr>
        </p:nvSpPr>
        <p:spPr>
          <a:xfrm>
            <a:off x="646111" y="452718"/>
            <a:ext cx="9404723" cy="890307"/>
          </a:xfrm>
        </p:spPr>
        <p:txBody>
          <a:bodyPr/>
          <a:lstStyle/>
          <a:p>
            <a:r>
              <a:rPr lang="en-US" dirty="0"/>
              <a:t>MPI (Message Passing Interface)</a:t>
            </a:r>
          </a:p>
        </p:txBody>
      </p:sp>
      <p:sp>
        <p:nvSpPr>
          <p:cNvPr id="3" name="Content Placeholder 2">
            <a:extLst>
              <a:ext uri="{FF2B5EF4-FFF2-40B4-BE49-F238E27FC236}">
                <a16:creationId xmlns:a16="http://schemas.microsoft.com/office/drawing/2014/main" id="{787A8651-C01F-344E-A2ED-140B31A8CEEE}"/>
              </a:ext>
            </a:extLst>
          </p:cNvPr>
          <p:cNvSpPr>
            <a:spLocks noGrp="1"/>
          </p:cNvSpPr>
          <p:nvPr>
            <p:ph idx="1"/>
          </p:nvPr>
        </p:nvSpPr>
        <p:spPr/>
        <p:txBody>
          <a:bodyPr>
            <a:normAutofit fontScale="92500" lnSpcReduction="10000"/>
          </a:bodyPr>
          <a:lstStyle/>
          <a:p>
            <a:r>
              <a:rPr lang="en-US" dirty="0"/>
              <a:t>MPI is a </a:t>
            </a:r>
            <a:r>
              <a:rPr lang="en-US" b="1" i="1" dirty="0"/>
              <a:t>specification</a:t>
            </a:r>
            <a:r>
              <a:rPr lang="en-US" dirty="0"/>
              <a:t> for the developers and users of message passing libraries. By itself, it is NOT a library - but rather the specification of what such a library should be.</a:t>
            </a:r>
          </a:p>
          <a:p>
            <a:r>
              <a:rPr lang="en-US" dirty="0"/>
              <a:t>MPI primarily addresses the </a:t>
            </a:r>
            <a:r>
              <a:rPr lang="en-US" b="1" i="1" dirty="0"/>
              <a:t>message-passing parallel programming model:</a:t>
            </a:r>
            <a:r>
              <a:rPr lang="en-US" dirty="0"/>
              <a:t> data is moved from the address space of one process to that of another process through cooperative operations on each process.</a:t>
            </a:r>
          </a:p>
          <a:p>
            <a:r>
              <a:rPr lang="en-US" dirty="0"/>
              <a:t>Simply stated, the goal of the Message Passing Interface is to provide a widely used standard for writing message passing programs. The interface attempts to be:</a:t>
            </a:r>
          </a:p>
          <a:p>
            <a:pPr marL="457200" indent="-457200">
              <a:buFont typeface="+mj-lt"/>
              <a:buAutoNum type="arabicPeriod"/>
            </a:pPr>
            <a:r>
              <a:rPr lang="en-US" dirty="0"/>
              <a:t>Portable</a:t>
            </a:r>
          </a:p>
          <a:p>
            <a:pPr marL="457200" indent="-457200">
              <a:buFont typeface="+mj-lt"/>
              <a:buAutoNum type="arabicPeriod"/>
            </a:pPr>
            <a:r>
              <a:rPr lang="en-US" dirty="0"/>
              <a:t>Efficient</a:t>
            </a:r>
          </a:p>
          <a:p>
            <a:pPr marL="457200" indent="-457200">
              <a:buFont typeface="+mj-lt"/>
              <a:buAutoNum type="arabicPeriod"/>
            </a:pPr>
            <a:r>
              <a:rPr lang="en-US" dirty="0"/>
              <a:t>Flexible</a:t>
            </a:r>
          </a:p>
          <a:p>
            <a:endParaRPr lang="en-US" dirty="0"/>
          </a:p>
        </p:txBody>
      </p:sp>
    </p:spTree>
    <p:extLst>
      <p:ext uri="{BB962C8B-B14F-4D97-AF65-F5344CB8AC3E}">
        <p14:creationId xmlns:p14="http://schemas.microsoft.com/office/powerpoint/2010/main" val="82310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843A-D40D-4345-878C-E7B3E7E255B4}"/>
              </a:ext>
            </a:extLst>
          </p:cNvPr>
          <p:cNvSpPr>
            <a:spLocks noGrp="1"/>
          </p:cNvSpPr>
          <p:nvPr>
            <p:ph type="title"/>
          </p:nvPr>
        </p:nvSpPr>
        <p:spPr>
          <a:xfrm>
            <a:off x="646111" y="452718"/>
            <a:ext cx="9404723" cy="987199"/>
          </a:xfrm>
        </p:spPr>
        <p:txBody>
          <a:bodyPr/>
          <a:lstStyle/>
          <a:p>
            <a:r>
              <a:rPr lang="en-US" dirty="0"/>
              <a:t>K-Means Implementation using MPI</a:t>
            </a:r>
          </a:p>
        </p:txBody>
      </p:sp>
      <p:sp>
        <p:nvSpPr>
          <p:cNvPr id="3" name="Content Placeholder 2">
            <a:extLst>
              <a:ext uri="{FF2B5EF4-FFF2-40B4-BE49-F238E27FC236}">
                <a16:creationId xmlns:a16="http://schemas.microsoft.com/office/drawing/2014/main" id="{F210695F-FECF-5141-AAB5-0370C14BB583}"/>
              </a:ext>
            </a:extLst>
          </p:cNvPr>
          <p:cNvSpPr>
            <a:spLocks noGrp="1"/>
          </p:cNvSpPr>
          <p:nvPr>
            <p:ph idx="1"/>
          </p:nvPr>
        </p:nvSpPr>
        <p:spPr/>
        <p:txBody>
          <a:bodyPr>
            <a:normAutofit lnSpcReduction="10000"/>
          </a:bodyPr>
          <a:lstStyle/>
          <a:p>
            <a:pPr marL="0" indent="0">
              <a:buNone/>
            </a:pPr>
            <a:r>
              <a:rPr lang="en-US" dirty="0"/>
              <a:t>Consider N data points each of it is vector and P processors. </a:t>
            </a:r>
          </a:p>
          <a:p>
            <a:pPr marL="457200" indent="-457200">
              <a:buAutoNum type="arabicPeriod"/>
            </a:pPr>
            <a:r>
              <a:rPr lang="en-US" dirty="0"/>
              <a:t>Assign N/P data points to each processor. </a:t>
            </a:r>
          </a:p>
          <a:p>
            <a:pPr marL="457200" indent="-457200">
              <a:buFont typeface="+mj-lt"/>
              <a:buAutoNum type="arabicPeriod"/>
            </a:pPr>
            <a:r>
              <a:rPr lang="en-US" dirty="0"/>
              <a:t>Node 0 randomly choose K points and assigns them as cluster means and broadcast.</a:t>
            </a:r>
          </a:p>
          <a:p>
            <a:pPr marL="457200" indent="-457200">
              <a:buFont typeface="+mj-lt"/>
              <a:buAutoNum type="arabicPeriod"/>
            </a:pPr>
            <a:r>
              <a:rPr lang="en-US" dirty="0"/>
              <a:t>In each processor for each data point find membership using the cluster mean. </a:t>
            </a:r>
          </a:p>
          <a:p>
            <a:pPr marL="457200" indent="-457200">
              <a:buFont typeface="+mj-lt"/>
              <a:buAutoNum type="arabicPeriod"/>
            </a:pPr>
            <a:r>
              <a:rPr lang="en-US" dirty="0"/>
              <a:t>Recalculate local means for each cluster in each processor. </a:t>
            </a:r>
          </a:p>
          <a:p>
            <a:pPr marL="457200" indent="-457200">
              <a:buFont typeface="+mj-lt"/>
              <a:buAutoNum type="arabicPeriod"/>
            </a:pPr>
            <a:r>
              <a:rPr lang="en-US" dirty="0"/>
              <a:t>Globally broadcast all local means for each processor find the global mean. </a:t>
            </a:r>
          </a:p>
          <a:p>
            <a:pPr marL="457200" indent="-457200">
              <a:buFont typeface="+mj-lt"/>
              <a:buAutoNum type="arabicPeriod"/>
            </a:pPr>
            <a:r>
              <a:rPr lang="en-US" dirty="0"/>
              <a:t>Go to step (3) and repeat until the number of iterations &gt; 10000 or number of points where membership has changed is less than 0.1 %. </a:t>
            </a:r>
          </a:p>
        </p:txBody>
      </p:sp>
    </p:spTree>
    <p:extLst>
      <p:ext uri="{BB962C8B-B14F-4D97-AF65-F5344CB8AC3E}">
        <p14:creationId xmlns:p14="http://schemas.microsoft.com/office/powerpoint/2010/main" val="48067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3058-4185-F54D-A440-1B89F7382FA5}"/>
              </a:ext>
            </a:extLst>
          </p:cNvPr>
          <p:cNvSpPr>
            <a:spLocks noGrp="1"/>
          </p:cNvSpPr>
          <p:nvPr>
            <p:ph type="title"/>
          </p:nvPr>
        </p:nvSpPr>
        <p:spPr/>
        <p:txBody>
          <a:bodyPr/>
          <a:lstStyle/>
          <a:p>
            <a:r>
              <a:rPr lang="en-US" sz="4000" dirty="0"/>
              <a:t>Time Analysis (Sequential vs Parallel)</a:t>
            </a:r>
          </a:p>
        </p:txBody>
      </p:sp>
      <p:graphicFrame>
        <p:nvGraphicFramePr>
          <p:cNvPr id="7" name="Content Placeholder 6">
            <a:extLst>
              <a:ext uri="{FF2B5EF4-FFF2-40B4-BE49-F238E27FC236}">
                <a16:creationId xmlns:a16="http://schemas.microsoft.com/office/drawing/2014/main" id="{ED004E89-03CC-6846-93B8-5F4D87DBAC76}"/>
              </a:ext>
            </a:extLst>
          </p:cNvPr>
          <p:cNvGraphicFramePr>
            <a:graphicFrameLocks noGrp="1"/>
          </p:cNvGraphicFramePr>
          <p:nvPr>
            <p:ph idx="1"/>
            <p:extLst>
              <p:ext uri="{D42A27DB-BD31-4B8C-83A1-F6EECF244321}">
                <p14:modId xmlns:p14="http://schemas.microsoft.com/office/powerpoint/2010/main" val="3997801371"/>
              </p:ext>
            </p:extLst>
          </p:nvPr>
        </p:nvGraphicFramePr>
        <p:xfrm>
          <a:off x="2144109" y="2052638"/>
          <a:ext cx="7906353" cy="419576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F648C40-34FB-E043-AEEB-7AF38E509854}"/>
              </a:ext>
            </a:extLst>
          </p:cNvPr>
          <p:cNvSpPr txBox="1"/>
          <p:nvPr/>
        </p:nvSpPr>
        <p:spPr>
          <a:xfrm>
            <a:off x="2501462" y="6411310"/>
            <a:ext cx="5602014" cy="369332"/>
          </a:xfrm>
          <a:prstGeom prst="rect">
            <a:avLst/>
          </a:prstGeom>
          <a:noFill/>
        </p:spPr>
        <p:txBody>
          <a:bodyPr wrap="square" rtlCol="0">
            <a:spAutoFit/>
          </a:bodyPr>
          <a:lstStyle/>
          <a:p>
            <a:r>
              <a:rPr lang="en-US" dirty="0"/>
              <a:t>Number of Data Points </a:t>
            </a:r>
          </a:p>
        </p:txBody>
      </p:sp>
      <p:cxnSp>
        <p:nvCxnSpPr>
          <p:cNvPr id="11" name="Straight Arrow Connector 10">
            <a:extLst>
              <a:ext uri="{FF2B5EF4-FFF2-40B4-BE49-F238E27FC236}">
                <a16:creationId xmlns:a16="http://schemas.microsoft.com/office/drawing/2014/main" id="{BF960368-D215-AD41-9CA2-E119923DB40C}"/>
              </a:ext>
            </a:extLst>
          </p:cNvPr>
          <p:cNvCxnSpPr/>
          <p:nvPr/>
        </p:nvCxnSpPr>
        <p:spPr>
          <a:xfrm>
            <a:off x="5255172" y="6579476"/>
            <a:ext cx="132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25F66FE-7873-EF47-8ADE-1BEB4E0B8E28}"/>
              </a:ext>
            </a:extLst>
          </p:cNvPr>
          <p:cNvSpPr txBox="1"/>
          <p:nvPr/>
        </p:nvSpPr>
        <p:spPr>
          <a:xfrm>
            <a:off x="441434" y="3429000"/>
            <a:ext cx="1460938" cy="2585323"/>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r>
              <a:rPr lang="en-US" dirty="0"/>
              <a:t>Clustering Time (</a:t>
            </a:r>
            <a:r>
              <a:rPr lang="en-US" dirty="0" err="1"/>
              <a:t>ms</a:t>
            </a:r>
            <a:r>
              <a:rPr lang="en-US" dirty="0"/>
              <a:t>)</a:t>
            </a:r>
          </a:p>
          <a:p>
            <a:endParaRPr lang="en-US" dirty="0"/>
          </a:p>
          <a:p>
            <a:endParaRPr lang="en-US" dirty="0"/>
          </a:p>
        </p:txBody>
      </p:sp>
      <p:cxnSp>
        <p:nvCxnSpPr>
          <p:cNvPr id="15" name="Straight Arrow Connector 14">
            <a:extLst>
              <a:ext uri="{FF2B5EF4-FFF2-40B4-BE49-F238E27FC236}">
                <a16:creationId xmlns:a16="http://schemas.microsoft.com/office/drawing/2014/main" id="{69C7A5D8-C277-974B-A0AD-EE7E0A1BB9A0}"/>
              </a:ext>
            </a:extLst>
          </p:cNvPr>
          <p:cNvCxnSpPr>
            <a:cxnSpLocks/>
          </p:cNvCxnSpPr>
          <p:nvPr/>
        </p:nvCxnSpPr>
        <p:spPr>
          <a:xfrm flipV="1">
            <a:off x="1198179" y="3584028"/>
            <a:ext cx="0" cy="924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41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748C-781D-6440-B7CF-0111224979CC}"/>
              </a:ext>
            </a:extLst>
          </p:cNvPr>
          <p:cNvSpPr>
            <a:spLocks noGrp="1"/>
          </p:cNvSpPr>
          <p:nvPr>
            <p:ph type="title"/>
          </p:nvPr>
        </p:nvSpPr>
        <p:spPr>
          <a:xfrm>
            <a:off x="646111" y="452718"/>
            <a:ext cx="9404723" cy="766482"/>
          </a:xfrm>
        </p:spPr>
        <p:txBody>
          <a:bodyPr/>
          <a:lstStyle/>
          <a:p>
            <a:r>
              <a:rPr lang="en-US" dirty="0"/>
              <a:t>Time Analysis (MPI Time Readings)</a:t>
            </a:r>
          </a:p>
        </p:txBody>
      </p:sp>
      <p:graphicFrame>
        <p:nvGraphicFramePr>
          <p:cNvPr id="8" name="Content Placeholder 7">
            <a:extLst>
              <a:ext uri="{FF2B5EF4-FFF2-40B4-BE49-F238E27FC236}">
                <a16:creationId xmlns:a16="http://schemas.microsoft.com/office/drawing/2014/main" id="{186167F9-30C0-2845-9FA7-F299A60F87C1}"/>
              </a:ext>
            </a:extLst>
          </p:cNvPr>
          <p:cNvGraphicFramePr>
            <a:graphicFrameLocks noGrp="1"/>
          </p:cNvGraphicFramePr>
          <p:nvPr>
            <p:ph idx="1"/>
            <p:extLst>
              <p:ext uri="{D42A27DB-BD31-4B8C-83A1-F6EECF244321}">
                <p14:modId xmlns:p14="http://schemas.microsoft.com/office/powerpoint/2010/main" val="1221442073"/>
              </p:ext>
            </p:extLst>
          </p:nvPr>
        </p:nvGraphicFramePr>
        <p:xfrm>
          <a:off x="2774731" y="2129158"/>
          <a:ext cx="6258273" cy="3693402"/>
        </p:xfrm>
        <a:graphic>
          <a:graphicData uri="http://schemas.openxmlformats.org/drawingml/2006/table">
            <a:tbl>
              <a:tblPr firstRow="1" bandRow="1">
                <a:tableStyleId>{073A0DAA-6AF3-43AB-8588-CEC1D06C72B9}</a:tableStyleId>
              </a:tblPr>
              <a:tblGrid>
                <a:gridCol w="1288401">
                  <a:extLst>
                    <a:ext uri="{9D8B030D-6E8A-4147-A177-3AD203B41FA5}">
                      <a16:colId xmlns:a16="http://schemas.microsoft.com/office/drawing/2014/main" val="63518235"/>
                    </a:ext>
                  </a:extLst>
                </a:gridCol>
                <a:gridCol w="1278164">
                  <a:extLst>
                    <a:ext uri="{9D8B030D-6E8A-4147-A177-3AD203B41FA5}">
                      <a16:colId xmlns:a16="http://schemas.microsoft.com/office/drawing/2014/main" val="4022774223"/>
                    </a:ext>
                  </a:extLst>
                </a:gridCol>
                <a:gridCol w="1278164">
                  <a:extLst>
                    <a:ext uri="{9D8B030D-6E8A-4147-A177-3AD203B41FA5}">
                      <a16:colId xmlns:a16="http://schemas.microsoft.com/office/drawing/2014/main" val="3824581670"/>
                    </a:ext>
                  </a:extLst>
                </a:gridCol>
                <a:gridCol w="1135380">
                  <a:extLst>
                    <a:ext uri="{9D8B030D-6E8A-4147-A177-3AD203B41FA5}">
                      <a16:colId xmlns:a16="http://schemas.microsoft.com/office/drawing/2014/main" val="2543330531"/>
                    </a:ext>
                  </a:extLst>
                </a:gridCol>
                <a:gridCol w="1278164">
                  <a:extLst>
                    <a:ext uri="{9D8B030D-6E8A-4147-A177-3AD203B41FA5}">
                      <a16:colId xmlns:a16="http://schemas.microsoft.com/office/drawing/2014/main" val="3889124730"/>
                    </a:ext>
                  </a:extLst>
                </a:gridCol>
              </a:tblGrid>
              <a:tr h="739304">
                <a:tc>
                  <a:txBody>
                    <a:bodyPr/>
                    <a:lstStyle/>
                    <a:p>
                      <a:endParaRPr lang="en-US" dirty="0"/>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16 </a:t>
                      </a:r>
                    </a:p>
                  </a:txBody>
                  <a:tcPr/>
                </a:tc>
                <a:extLst>
                  <a:ext uri="{0D108BD9-81ED-4DB2-BD59-A6C34878D82A}">
                    <a16:rowId xmlns:a16="http://schemas.microsoft.com/office/drawing/2014/main" val="2791818306"/>
                  </a:ext>
                </a:extLst>
              </a:tr>
              <a:tr h="708004">
                <a:tc>
                  <a:txBody>
                    <a:bodyPr/>
                    <a:lstStyle/>
                    <a:p>
                      <a:r>
                        <a:rPr lang="en-US" dirty="0"/>
                        <a:t>1000</a:t>
                      </a:r>
                    </a:p>
                  </a:txBody>
                  <a:tcPr/>
                </a:tc>
                <a:tc>
                  <a:txBody>
                    <a:bodyPr/>
                    <a:lstStyle/>
                    <a:p>
                      <a:r>
                        <a:rPr lang="en-US" dirty="0"/>
                        <a:t>0.0316</a:t>
                      </a:r>
                    </a:p>
                  </a:txBody>
                  <a:tcPr/>
                </a:tc>
                <a:tc>
                  <a:txBody>
                    <a:bodyPr/>
                    <a:lstStyle/>
                    <a:p>
                      <a:r>
                        <a:rPr lang="en-US" dirty="0"/>
                        <a:t>0.0176</a:t>
                      </a:r>
                    </a:p>
                  </a:txBody>
                  <a:tcPr/>
                </a:tc>
                <a:tc>
                  <a:txBody>
                    <a:bodyPr/>
                    <a:lstStyle/>
                    <a:p>
                      <a:r>
                        <a:rPr lang="en-US" dirty="0"/>
                        <a:t>0. 01065</a:t>
                      </a:r>
                    </a:p>
                  </a:txBody>
                  <a:tcPr/>
                </a:tc>
                <a:tc>
                  <a:txBody>
                    <a:bodyPr/>
                    <a:lstStyle/>
                    <a:p>
                      <a:r>
                        <a:rPr lang="en-US" dirty="0"/>
                        <a:t>0.00789</a:t>
                      </a:r>
                    </a:p>
                  </a:txBody>
                  <a:tcPr/>
                </a:tc>
                <a:extLst>
                  <a:ext uri="{0D108BD9-81ED-4DB2-BD59-A6C34878D82A}">
                    <a16:rowId xmlns:a16="http://schemas.microsoft.com/office/drawing/2014/main" val="1382903302"/>
                  </a:ext>
                </a:extLst>
              </a:tr>
              <a:tr h="767486">
                <a:tc>
                  <a:txBody>
                    <a:bodyPr/>
                    <a:lstStyle/>
                    <a:p>
                      <a:r>
                        <a:rPr lang="en-US" dirty="0"/>
                        <a:t>10000</a:t>
                      </a:r>
                    </a:p>
                  </a:txBody>
                  <a:tcPr/>
                </a:tc>
                <a:tc>
                  <a:txBody>
                    <a:bodyPr/>
                    <a:lstStyle/>
                    <a:p>
                      <a:r>
                        <a:rPr lang="en-US" dirty="0"/>
                        <a:t>0.3552</a:t>
                      </a:r>
                    </a:p>
                  </a:txBody>
                  <a:tcPr/>
                </a:tc>
                <a:tc>
                  <a:txBody>
                    <a:bodyPr/>
                    <a:lstStyle/>
                    <a:p>
                      <a:r>
                        <a:rPr lang="en-US" dirty="0"/>
                        <a:t>0.2097</a:t>
                      </a:r>
                    </a:p>
                  </a:txBody>
                  <a:tcPr/>
                </a:tc>
                <a:tc>
                  <a:txBody>
                    <a:bodyPr/>
                    <a:lstStyle/>
                    <a:p>
                      <a:r>
                        <a:rPr lang="en-US" dirty="0"/>
                        <a:t>0. 10899</a:t>
                      </a:r>
                    </a:p>
                  </a:txBody>
                  <a:tcPr/>
                </a:tc>
                <a:tc>
                  <a:txBody>
                    <a:bodyPr/>
                    <a:lstStyle/>
                    <a:p>
                      <a:r>
                        <a:rPr lang="en-US" dirty="0"/>
                        <a:t>0. 05737</a:t>
                      </a:r>
                    </a:p>
                  </a:txBody>
                  <a:tcPr/>
                </a:tc>
                <a:extLst>
                  <a:ext uri="{0D108BD9-81ED-4DB2-BD59-A6C34878D82A}">
                    <a16:rowId xmlns:a16="http://schemas.microsoft.com/office/drawing/2014/main" val="3080925741"/>
                  </a:ext>
                </a:extLst>
              </a:tr>
              <a:tr h="739304">
                <a:tc>
                  <a:txBody>
                    <a:bodyPr/>
                    <a:lstStyle/>
                    <a:p>
                      <a:r>
                        <a:rPr lang="en-US" dirty="0"/>
                        <a:t>100000</a:t>
                      </a:r>
                    </a:p>
                  </a:txBody>
                  <a:tcPr/>
                </a:tc>
                <a:tc>
                  <a:txBody>
                    <a:bodyPr/>
                    <a:lstStyle/>
                    <a:p>
                      <a:r>
                        <a:rPr lang="en-US" dirty="0"/>
                        <a:t>4.0649</a:t>
                      </a:r>
                    </a:p>
                  </a:txBody>
                  <a:tcPr/>
                </a:tc>
                <a:tc>
                  <a:txBody>
                    <a:bodyPr/>
                    <a:lstStyle/>
                    <a:p>
                      <a:r>
                        <a:rPr lang="en-US" dirty="0"/>
                        <a:t>2.1348</a:t>
                      </a:r>
                    </a:p>
                  </a:txBody>
                  <a:tcPr/>
                </a:tc>
                <a:tc>
                  <a:txBody>
                    <a:bodyPr/>
                    <a:lstStyle/>
                    <a:p>
                      <a:r>
                        <a:rPr lang="en-US" dirty="0"/>
                        <a:t>1. 02921</a:t>
                      </a:r>
                    </a:p>
                  </a:txBody>
                  <a:tcPr/>
                </a:tc>
                <a:tc>
                  <a:txBody>
                    <a:bodyPr/>
                    <a:lstStyle/>
                    <a:p>
                      <a:r>
                        <a:rPr lang="en-US" dirty="0"/>
                        <a:t>0.53855</a:t>
                      </a:r>
                    </a:p>
                  </a:txBody>
                  <a:tcPr/>
                </a:tc>
                <a:extLst>
                  <a:ext uri="{0D108BD9-81ED-4DB2-BD59-A6C34878D82A}">
                    <a16:rowId xmlns:a16="http://schemas.microsoft.com/office/drawing/2014/main" val="2854189288"/>
                  </a:ext>
                </a:extLst>
              </a:tr>
              <a:tr h="739304">
                <a:tc>
                  <a:txBody>
                    <a:bodyPr/>
                    <a:lstStyle/>
                    <a:p>
                      <a:r>
                        <a:rPr lang="en-US" dirty="0"/>
                        <a:t>1000000</a:t>
                      </a:r>
                    </a:p>
                  </a:txBody>
                  <a:tcPr/>
                </a:tc>
                <a:tc>
                  <a:txBody>
                    <a:bodyPr/>
                    <a:lstStyle/>
                    <a:p>
                      <a:r>
                        <a:rPr lang="en-US" dirty="0"/>
                        <a:t>22.5727</a:t>
                      </a:r>
                    </a:p>
                  </a:txBody>
                  <a:tcPr/>
                </a:tc>
                <a:tc>
                  <a:txBody>
                    <a:bodyPr/>
                    <a:lstStyle/>
                    <a:p>
                      <a:r>
                        <a:rPr lang="en-US" dirty="0"/>
                        <a:t>16.5231</a:t>
                      </a:r>
                    </a:p>
                  </a:txBody>
                  <a:tcPr/>
                </a:tc>
                <a:tc>
                  <a:txBody>
                    <a:bodyPr/>
                    <a:lstStyle/>
                    <a:p>
                      <a:r>
                        <a:rPr lang="en-US" dirty="0"/>
                        <a:t>8.12979</a:t>
                      </a:r>
                    </a:p>
                  </a:txBody>
                  <a:tcPr/>
                </a:tc>
                <a:tc>
                  <a:txBody>
                    <a:bodyPr/>
                    <a:lstStyle/>
                    <a:p>
                      <a:r>
                        <a:rPr lang="en-US" dirty="0"/>
                        <a:t>5.03628</a:t>
                      </a:r>
                    </a:p>
                  </a:txBody>
                  <a:tcPr/>
                </a:tc>
                <a:extLst>
                  <a:ext uri="{0D108BD9-81ED-4DB2-BD59-A6C34878D82A}">
                    <a16:rowId xmlns:a16="http://schemas.microsoft.com/office/drawing/2014/main" val="75468326"/>
                  </a:ext>
                </a:extLst>
              </a:tr>
            </a:tbl>
          </a:graphicData>
        </a:graphic>
      </p:graphicFrame>
      <p:sp>
        <p:nvSpPr>
          <p:cNvPr id="9" name="TextBox 8">
            <a:extLst>
              <a:ext uri="{FF2B5EF4-FFF2-40B4-BE49-F238E27FC236}">
                <a16:creationId xmlns:a16="http://schemas.microsoft.com/office/drawing/2014/main" id="{4B1970D0-7778-4445-AEAE-88DB796B6A49}"/>
              </a:ext>
            </a:extLst>
          </p:cNvPr>
          <p:cNvSpPr txBox="1"/>
          <p:nvPr/>
        </p:nvSpPr>
        <p:spPr>
          <a:xfrm>
            <a:off x="2774731" y="1588531"/>
            <a:ext cx="5297214" cy="369332"/>
          </a:xfrm>
          <a:prstGeom prst="rect">
            <a:avLst/>
          </a:prstGeom>
          <a:noFill/>
        </p:spPr>
        <p:txBody>
          <a:bodyPr wrap="square" rtlCol="0">
            <a:spAutoFit/>
          </a:bodyPr>
          <a:lstStyle/>
          <a:p>
            <a:r>
              <a:rPr lang="en-US" dirty="0"/>
              <a:t>Number of Processors </a:t>
            </a:r>
          </a:p>
        </p:txBody>
      </p:sp>
      <p:cxnSp>
        <p:nvCxnSpPr>
          <p:cNvPr id="11" name="Straight Arrow Connector 10">
            <a:extLst>
              <a:ext uri="{FF2B5EF4-FFF2-40B4-BE49-F238E27FC236}">
                <a16:creationId xmlns:a16="http://schemas.microsoft.com/office/drawing/2014/main" id="{E1DFFDE0-E39C-D543-99B0-10D239AC4436}"/>
              </a:ext>
            </a:extLst>
          </p:cNvPr>
          <p:cNvCxnSpPr>
            <a:cxnSpLocks/>
          </p:cNvCxnSpPr>
          <p:nvPr/>
        </p:nvCxnSpPr>
        <p:spPr>
          <a:xfrm>
            <a:off x="5348472" y="1773197"/>
            <a:ext cx="1255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B951B17-C518-E744-87FA-E421696D5616}"/>
              </a:ext>
            </a:extLst>
          </p:cNvPr>
          <p:cNvSpPr txBox="1"/>
          <p:nvPr/>
        </p:nvSpPr>
        <p:spPr>
          <a:xfrm>
            <a:off x="399392" y="2427890"/>
            <a:ext cx="2270235" cy="1200329"/>
          </a:xfrm>
          <a:prstGeom prst="rect">
            <a:avLst/>
          </a:prstGeom>
          <a:noFill/>
        </p:spPr>
        <p:txBody>
          <a:bodyPr wrap="square" rtlCol="0">
            <a:spAutoFit/>
          </a:bodyPr>
          <a:lstStyle/>
          <a:p>
            <a:r>
              <a:rPr lang="en-US" dirty="0"/>
              <a:t>Number of Data Points</a:t>
            </a:r>
          </a:p>
          <a:p>
            <a:endParaRPr lang="en-US" dirty="0"/>
          </a:p>
          <a:p>
            <a:endParaRPr lang="en-US" dirty="0"/>
          </a:p>
        </p:txBody>
      </p:sp>
      <p:cxnSp>
        <p:nvCxnSpPr>
          <p:cNvPr id="19" name="Straight Arrow Connector 18">
            <a:extLst>
              <a:ext uri="{FF2B5EF4-FFF2-40B4-BE49-F238E27FC236}">
                <a16:creationId xmlns:a16="http://schemas.microsoft.com/office/drawing/2014/main" id="{4088AF45-D879-CA41-8363-39386255166D}"/>
              </a:ext>
            </a:extLst>
          </p:cNvPr>
          <p:cNvCxnSpPr>
            <a:cxnSpLocks/>
          </p:cNvCxnSpPr>
          <p:nvPr/>
        </p:nvCxnSpPr>
        <p:spPr>
          <a:xfrm>
            <a:off x="1376855" y="3093266"/>
            <a:ext cx="0" cy="106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53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BD17-9B18-C049-984C-0B3767D7EF26}"/>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D47407AF-B4A1-F640-8E4A-7CE62CA238A0}"/>
              </a:ext>
            </a:extLst>
          </p:cNvPr>
          <p:cNvSpPr>
            <a:spLocks noGrp="1"/>
          </p:cNvSpPr>
          <p:nvPr>
            <p:ph idx="1"/>
          </p:nvPr>
        </p:nvSpPr>
        <p:spPr/>
        <p:txBody>
          <a:bodyPr/>
          <a:lstStyle/>
          <a:p>
            <a:pPr>
              <a:buFont typeface="Arial" panose="020B0604020202020204" pitchFamily="34" charset="0"/>
              <a:buChar char="•"/>
            </a:pPr>
            <a:r>
              <a:rPr lang="en-US" dirty="0"/>
              <a:t>Document Classification</a:t>
            </a:r>
          </a:p>
          <a:p>
            <a:pPr>
              <a:buFont typeface="Arial" panose="020B0604020202020204" pitchFamily="34" charset="0"/>
              <a:buChar char="•"/>
            </a:pPr>
            <a:r>
              <a:rPr lang="en-US" dirty="0"/>
              <a:t>Delivery Store Optimization</a:t>
            </a:r>
          </a:p>
          <a:p>
            <a:pPr>
              <a:buFont typeface="Arial" panose="020B0604020202020204" pitchFamily="34" charset="0"/>
              <a:buChar char="•"/>
            </a:pPr>
            <a:r>
              <a:rPr lang="en-US" dirty="0"/>
              <a:t>Identifying Crime Localities</a:t>
            </a:r>
          </a:p>
          <a:p>
            <a:pPr>
              <a:buFont typeface="Arial" panose="020B0604020202020204" pitchFamily="34" charset="0"/>
              <a:buChar char="•"/>
            </a:pPr>
            <a:r>
              <a:rPr lang="en-US" dirty="0"/>
              <a:t>Customer Segmentation </a:t>
            </a:r>
          </a:p>
          <a:p>
            <a:pPr>
              <a:buFont typeface="Arial" panose="020B0604020202020204" pitchFamily="34" charset="0"/>
              <a:buChar char="•"/>
            </a:pPr>
            <a:r>
              <a:rPr lang="en-US" dirty="0"/>
              <a:t>Fantasy League Stats Analysis</a:t>
            </a:r>
          </a:p>
        </p:txBody>
      </p:sp>
    </p:spTree>
    <p:extLst>
      <p:ext uri="{BB962C8B-B14F-4D97-AF65-F5344CB8AC3E}">
        <p14:creationId xmlns:p14="http://schemas.microsoft.com/office/powerpoint/2010/main" val="190964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3598-6642-4025-8F2E-0536D3B7BED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CD45D834-6354-41B3-834F-84E5B3F86706}"/>
              </a:ext>
            </a:extLst>
          </p:cNvPr>
          <p:cNvSpPr>
            <a:spLocks noGrp="1"/>
          </p:cNvSpPr>
          <p:nvPr>
            <p:ph idx="1"/>
          </p:nvPr>
        </p:nvSpPr>
        <p:spPr/>
        <p:txBody>
          <a:bodyPr/>
          <a:lstStyle/>
          <a:p>
            <a:pPr marL="457200" indent="-457200">
              <a:buFont typeface="+mj-lt"/>
              <a:buAutoNum type="arabicPeriod"/>
            </a:pPr>
            <a:r>
              <a:rPr lang="en-US" dirty="0"/>
              <a:t>Lutz </a:t>
            </a:r>
            <a:r>
              <a:rPr lang="en-US" dirty="0" err="1"/>
              <a:t>Kettner</a:t>
            </a:r>
            <a:r>
              <a:rPr lang="en-US" dirty="0"/>
              <a:t>, Kurt </a:t>
            </a:r>
            <a:r>
              <a:rPr lang="en-US" dirty="0" err="1"/>
              <a:t>Mehlhorn</a:t>
            </a:r>
            <a:r>
              <a:rPr lang="en-US" dirty="0"/>
              <a:t>, Sylvain Pion, Stefan Schirra, Chee Yap, Classroom examples of robustness problems in geometric computation, ScienceDirect, 13 July 2007</a:t>
            </a:r>
          </a:p>
          <a:p>
            <a:pPr marL="457200" indent="-457200">
              <a:buFont typeface="+mj-lt"/>
              <a:buAutoNum type="arabicPeriod"/>
            </a:pPr>
            <a:r>
              <a:rPr lang="en-US" dirty="0"/>
              <a:t>Website: </a:t>
            </a:r>
            <a:r>
              <a:rPr lang="en-US" u="sng" dirty="0">
                <a:hlinkClick r:id="rId2"/>
              </a:rPr>
              <a:t>https://www.openmp.org/</a:t>
            </a:r>
            <a:r>
              <a:rPr lang="en-US" dirty="0"/>
              <a:t> accessed: 04/25/2019.</a:t>
            </a:r>
          </a:p>
          <a:p>
            <a:pPr marL="457200" indent="-457200">
              <a:buFont typeface="+mj-lt"/>
              <a:buAutoNum type="arabicPeriod"/>
            </a:pPr>
            <a:r>
              <a:rPr lang="en-US" dirty="0"/>
              <a:t>Tim Mattson, </a:t>
            </a:r>
            <a:r>
              <a:rPr lang="en-US" dirty="0" err="1"/>
              <a:t>Larray</a:t>
            </a:r>
            <a:r>
              <a:rPr lang="en-US" dirty="0"/>
              <a:t> Meadows, A “Hands-on” </a:t>
            </a:r>
            <a:r>
              <a:rPr lang="en-US" dirty="0" err="1"/>
              <a:t>Indroduction</a:t>
            </a:r>
            <a:r>
              <a:rPr lang="en-US" dirty="0"/>
              <a:t> to OpenMP</a:t>
            </a:r>
          </a:p>
          <a:p>
            <a:pPr marL="0" indent="0">
              <a:buNone/>
            </a:pPr>
            <a:endParaRPr lang="en-US" dirty="0"/>
          </a:p>
        </p:txBody>
      </p:sp>
    </p:spTree>
    <p:extLst>
      <p:ext uri="{BB962C8B-B14F-4D97-AF65-F5344CB8AC3E}">
        <p14:creationId xmlns:p14="http://schemas.microsoft.com/office/powerpoint/2010/main" val="4028166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8DE12-B21F-DF4F-BC18-4FBEA573D5C0}"/>
              </a:ext>
            </a:extLst>
          </p:cNvPr>
          <p:cNvSpPr>
            <a:spLocks noGrp="1"/>
          </p:cNvSpPr>
          <p:nvPr>
            <p:ph idx="1"/>
          </p:nvPr>
        </p:nvSpPr>
        <p:spPr/>
        <p:txBody>
          <a:bodyPr>
            <a:normAutofit/>
          </a:bodyPr>
          <a:lstStyle/>
          <a:p>
            <a:pPr marL="0" indent="0">
              <a:buNone/>
            </a:pPr>
            <a:r>
              <a:rPr lang="en-US" sz="6000" dirty="0">
                <a:solidFill>
                  <a:schemeClr val="accent2">
                    <a:lumMod val="60000"/>
                    <a:lumOff val="40000"/>
                  </a:schemeClr>
                </a:solidFill>
              </a:rPr>
              <a:t>Thank You!</a:t>
            </a:r>
          </a:p>
        </p:txBody>
      </p:sp>
    </p:spTree>
    <p:extLst>
      <p:ext uri="{BB962C8B-B14F-4D97-AF65-F5344CB8AC3E}">
        <p14:creationId xmlns:p14="http://schemas.microsoft.com/office/powerpoint/2010/main" val="74192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3596-ACCC-4C60-9CF7-E1E1B50AC7F6}"/>
              </a:ext>
            </a:extLst>
          </p:cNvPr>
          <p:cNvSpPr>
            <a:spLocks noGrp="1"/>
          </p:cNvSpPr>
          <p:nvPr>
            <p:ph type="title"/>
          </p:nvPr>
        </p:nvSpPr>
        <p:spPr>
          <a:xfrm>
            <a:off x="648930" y="629266"/>
            <a:ext cx="9252154" cy="1223983"/>
          </a:xfrm>
        </p:spPr>
        <p:txBody>
          <a:bodyPr>
            <a:normAutofit/>
          </a:bodyPr>
          <a:lstStyle/>
          <a:p>
            <a:r>
              <a:rPr lang="en-US"/>
              <a:t>Convex Hull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C43908-5E9F-4D6E-A078-661D81B9FB3C}"/>
                  </a:ext>
                </a:extLst>
              </p:cNvPr>
              <p:cNvSpPr>
                <a:spLocks noGrp="1"/>
              </p:cNvSpPr>
              <p:nvPr>
                <p:ph idx="1"/>
              </p:nvPr>
            </p:nvSpPr>
            <p:spPr>
              <a:xfrm>
                <a:off x="1103311" y="2052214"/>
                <a:ext cx="4338409" cy="4196185"/>
              </a:xfrm>
            </p:spPr>
            <p:txBody>
              <a:bodyPr>
                <a:normAutofit/>
              </a:bodyPr>
              <a:lstStyle/>
              <a:p>
                <a:pPr>
                  <a:lnSpc>
                    <a:spcPct val="90000"/>
                  </a:lnSpc>
                </a:pPr>
                <a:r>
                  <a:rPr lang="en-US" dirty="0"/>
                  <a:t>Smallest convex polygon set that contains all the points in given set.</a:t>
                </a:r>
              </a:p>
              <a:p>
                <a:pPr>
                  <a:lnSpc>
                    <a:spcPct val="90000"/>
                  </a:lnSpc>
                </a:pPr>
                <a:endParaRPr lang="en-US" dirty="0"/>
              </a:p>
              <a:p>
                <a:pPr>
                  <a:lnSpc>
                    <a:spcPct val="90000"/>
                  </a:lnSpc>
                </a:pPr>
                <a:r>
                  <a:rPr lang="en-US" dirty="0"/>
                  <a:t>Algorithms for solving convex hull problems</a:t>
                </a:r>
              </a:p>
              <a:p>
                <a:pPr lvl="1">
                  <a:lnSpc>
                    <a:spcPct val="90000"/>
                  </a:lnSpc>
                </a:pPr>
                <a:r>
                  <a:rPr lang="en-US" dirty="0"/>
                  <a:t>Gift Wrapping aka Jarvis march: </a:t>
                </a:r>
                <a:r>
                  <a:rPr lang="el-GR" dirty="0"/>
                  <a:t>Θ</a:t>
                </a:r>
                <a:r>
                  <a:rPr lang="en-US" dirty="0"/>
                  <a:t>(</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𝑛</m:t>
                        </m:r>
                      </m:e>
                      <m:sup>
                        <m:r>
                          <a:rPr lang="en-US" i="1">
                            <a:latin typeface="Cambria Math" panose="02040503050406030204" pitchFamily="18" charset="0"/>
                          </a:rPr>
                          <m:t>2</m:t>
                        </m:r>
                      </m:sup>
                    </m:sSup>
                  </m:oMath>
                </a14:m>
                <a:r>
                  <a:rPr lang="en-US" dirty="0"/>
                  <a:t>)</a:t>
                </a:r>
              </a:p>
              <a:p>
                <a:pPr lvl="1">
                  <a:lnSpc>
                    <a:spcPct val="90000"/>
                  </a:lnSpc>
                </a:pPr>
                <a:r>
                  <a:rPr lang="en-US" b="1" dirty="0">
                    <a:solidFill>
                      <a:srgbClr val="FF0000"/>
                    </a:solidFill>
                  </a:rPr>
                  <a:t>Graham scan: O(</a:t>
                </a:r>
                <a:r>
                  <a:rPr lang="en-US" b="1" dirty="0" err="1">
                    <a:solidFill>
                      <a:srgbClr val="FF0000"/>
                    </a:solidFill>
                  </a:rPr>
                  <a:t>nlogn</a:t>
                </a:r>
                <a:r>
                  <a:rPr lang="en-US" b="1" dirty="0">
                    <a:solidFill>
                      <a:srgbClr val="FF0000"/>
                    </a:solidFill>
                  </a:rPr>
                  <a:t>)</a:t>
                </a:r>
              </a:p>
              <a:p>
                <a:pPr lvl="1">
                  <a:lnSpc>
                    <a:spcPct val="90000"/>
                  </a:lnSpc>
                </a:pPr>
                <a:r>
                  <a:rPr lang="en-US" dirty="0"/>
                  <a:t>Quick Hull: O(</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en-US" dirty="0"/>
                  <a:t>)</a:t>
                </a:r>
              </a:p>
              <a:p>
                <a:pPr lvl="1">
                  <a:lnSpc>
                    <a:spcPct val="90000"/>
                  </a:lnSpc>
                </a:pPr>
                <a:r>
                  <a:rPr lang="en-US" dirty="0"/>
                  <a:t>Andrew’s Algorithm: O(</a:t>
                </a:r>
                <a:r>
                  <a:rPr lang="en-US" dirty="0" err="1"/>
                  <a:t>nlogn</a:t>
                </a:r>
                <a:r>
                  <a:rPr lang="en-US" dirty="0"/>
                  <a:t>)</a:t>
                </a:r>
              </a:p>
              <a:p>
                <a:pPr lvl="1">
                  <a:lnSpc>
                    <a:spcPct val="90000"/>
                  </a:lnSpc>
                </a:pPr>
                <a:r>
                  <a:rPr lang="en-US" dirty="0"/>
                  <a:t>Chan’s Algorithm: O(</a:t>
                </a:r>
                <a:r>
                  <a:rPr lang="en-US" dirty="0" err="1"/>
                  <a:t>nlogn</a:t>
                </a:r>
                <a:r>
                  <a:rPr lang="en-US" dirty="0"/>
                  <a:t>)</a:t>
                </a:r>
              </a:p>
            </p:txBody>
          </p:sp>
        </mc:Choice>
        <mc:Fallback xmlns="">
          <p:sp>
            <p:nvSpPr>
              <p:cNvPr id="3" name="Content Placeholder 2">
                <a:extLst>
                  <a:ext uri="{FF2B5EF4-FFF2-40B4-BE49-F238E27FC236}">
                    <a16:creationId xmlns:a16="http://schemas.microsoft.com/office/drawing/2014/main" id="{56C43908-5E9F-4D6E-A078-661D81B9FB3C}"/>
                  </a:ext>
                </a:extLst>
              </p:cNvPr>
              <p:cNvSpPr>
                <a:spLocks noGrp="1" noRot="1" noChangeAspect="1" noMove="1" noResize="1" noEditPoints="1" noAdjustHandles="1" noChangeArrowheads="1" noChangeShapeType="1" noTextEdit="1"/>
              </p:cNvSpPr>
              <p:nvPr>
                <p:ph idx="1"/>
              </p:nvPr>
            </p:nvSpPr>
            <p:spPr>
              <a:xfrm>
                <a:off x="1103311" y="2052214"/>
                <a:ext cx="4338409" cy="4196185"/>
              </a:xfrm>
              <a:blipFill>
                <a:blip r:embed="rId3"/>
                <a:stretch>
                  <a:fillRect l="-702" t="-1599" b="-29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9B32048-EAF9-4095-AA1B-02111232B017}"/>
              </a:ext>
            </a:extLst>
          </p:cNvPr>
          <p:cNvPicPr>
            <a:picLocks noChangeAspect="1"/>
          </p:cNvPicPr>
          <p:nvPr/>
        </p:nvPicPr>
        <p:blipFill>
          <a:blip r:embed="rId4"/>
          <a:stretch>
            <a:fillRect/>
          </a:stretch>
        </p:blipFill>
        <p:spPr>
          <a:xfrm>
            <a:off x="6434343" y="2052214"/>
            <a:ext cx="5451627" cy="39796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32852FA3-FCD8-44D1-9A6C-95FCD261E36D}"/>
              </a:ext>
            </a:extLst>
          </p:cNvPr>
          <p:cNvSpPr txBox="1"/>
          <p:nvPr/>
        </p:nvSpPr>
        <p:spPr>
          <a:xfrm>
            <a:off x="6434343" y="6197302"/>
            <a:ext cx="5548107" cy="338554"/>
          </a:xfrm>
          <a:prstGeom prst="rect">
            <a:avLst/>
          </a:prstGeom>
          <a:noFill/>
        </p:spPr>
        <p:txBody>
          <a:bodyPr wrap="square" rtlCol="0">
            <a:spAutoFit/>
          </a:bodyPr>
          <a:lstStyle/>
          <a:p>
            <a:r>
              <a:rPr lang="en-US" sz="1600" dirty="0"/>
              <a:t>				         Output for 100 2-D input points</a:t>
            </a:r>
          </a:p>
        </p:txBody>
      </p:sp>
    </p:spTree>
    <p:extLst>
      <p:ext uri="{BB962C8B-B14F-4D97-AF65-F5344CB8AC3E}">
        <p14:creationId xmlns:p14="http://schemas.microsoft.com/office/powerpoint/2010/main" val="131917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9A79-6B40-4E33-8492-BACDC716AAF2}"/>
              </a:ext>
            </a:extLst>
          </p:cNvPr>
          <p:cNvSpPr>
            <a:spLocks noGrp="1"/>
          </p:cNvSpPr>
          <p:nvPr>
            <p:ph type="title"/>
          </p:nvPr>
        </p:nvSpPr>
        <p:spPr/>
        <p:txBody>
          <a:bodyPr/>
          <a:lstStyle/>
          <a:p>
            <a:r>
              <a:rPr lang="en-US" dirty="0"/>
              <a:t>Graham Scan Algorithm </a:t>
            </a:r>
          </a:p>
        </p:txBody>
      </p:sp>
      <p:sp>
        <p:nvSpPr>
          <p:cNvPr id="3" name="Content Placeholder 2">
            <a:extLst>
              <a:ext uri="{FF2B5EF4-FFF2-40B4-BE49-F238E27FC236}">
                <a16:creationId xmlns:a16="http://schemas.microsoft.com/office/drawing/2014/main" id="{CEB7F74F-A099-40B2-A784-CAC2392AEEC5}"/>
              </a:ext>
            </a:extLst>
          </p:cNvPr>
          <p:cNvSpPr>
            <a:spLocks noGrp="1"/>
          </p:cNvSpPr>
          <p:nvPr>
            <p:ph sz="half" idx="1"/>
          </p:nvPr>
        </p:nvSpPr>
        <p:spPr/>
        <p:txBody>
          <a:bodyPr>
            <a:normAutofit fontScale="62500" lnSpcReduction="20000"/>
          </a:bodyPr>
          <a:lstStyle/>
          <a:p>
            <a:pPr marL="457200" indent="-457200">
              <a:buFont typeface="+mj-lt"/>
              <a:buAutoNum type="arabicPeriod"/>
            </a:pPr>
            <a:r>
              <a:rPr lang="en-US" dirty="0"/>
              <a:t>Find bottom most point comparing ‘y’ coordinate, same value of y smallest ‘x’ value is considered </a:t>
            </a:r>
          </a:p>
          <a:p>
            <a:pPr marL="457200" indent="-457200">
              <a:buFont typeface="+mj-lt"/>
              <a:buAutoNum type="arabicPeriod"/>
            </a:pPr>
            <a:r>
              <a:rPr lang="en-US" dirty="0"/>
              <a:t>Sort the remaining ‘n-1’ points by angles in anticlockwise, if two values are same then choose the nearest value first </a:t>
            </a:r>
          </a:p>
          <a:p>
            <a:pPr marL="457200" indent="-457200">
              <a:buFont typeface="+mj-lt"/>
              <a:buAutoNum type="arabicPeriod"/>
            </a:pPr>
            <a:r>
              <a:rPr lang="en-US" dirty="0"/>
              <a:t>Check for same angle: remove the points of same angle from the set and just keep the farthest point ‘P0’, Let new result </a:t>
            </a:r>
            <a:r>
              <a:rPr lang="en-US" dirty="0" err="1"/>
              <a:t>array_size</a:t>
            </a:r>
            <a:r>
              <a:rPr lang="en-US" dirty="0"/>
              <a:t> = size </a:t>
            </a:r>
          </a:p>
          <a:p>
            <a:pPr marL="457200" indent="-457200">
              <a:buFont typeface="+mj-lt"/>
              <a:buAutoNum type="arabicPeriod"/>
            </a:pPr>
            <a:r>
              <a:rPr lang="en-US" dirty="0"/>
              <a:t>If size &lt; 3 then convex hull is not possible </a:t>
            </a:r>
          </a:p>
          <a:p>
            <a:pPr marL="457200" indent="-457200">
              <a:buFont typeface="+mj-lt"/>
              <a:buAutoNum type="arabicPeriod"/>
            </a:pPr>
            <a:r>
              <a:rPr lang="en-US" dirty="0"/>
              <a:t>Else, Create a stack and push first 3 points in stack </a:t>
            </a:r>
          </a:p>
          <a:p>
            <a:pPr marL="457200" indent="-457200">
              <a:buFont typeface="+mj-lt"/>
              <a:buAutoNum type="arabicPeriod"/>
            </a:pPr>
            <a:r>
              <a:rPr lang="en-US" dirty="0"/>
              <a:t>Process remaining size-3 points, for every point </a:t>
            </a:r>
          </a:p>
          <a:p>
            <a:pPr marL="857250" lvl="1" indent="-457200">
              <a:buFont typeface="+mj-lt"/>
              <a:buAutoNum type="romanUcPeriod"/>
            </a:pPr>
            <a:r>
              <a:rPr lang="en-US" dirty="0"/>
              <a:t>Keep removing points from the stack while the orientation of following 3 points is not anticlockwise </a:t>
            </a:r>
          </a:p>
          <a:p>
            <a:pPr marL="1257300" lvl="2" indent="-457200">
              <a:buFont typeface="+mj-lt"/>
              <a:buAutoNum type="romanLcPeriod"/>
            </a:pPr>
            <a:r>
              <a:rPr lang="en-US" dirty="0"/>
              <a:t>Point next to top of stack</a:t>
            </a:r>
          </a:p>
          <a:p>
            <a:pPr marL="1257300" lvl="2" indent="-457200">
              <a:buFont typeface="+mj-lt"/>
              <a:buAutoNum type="romanLcPeriod"/>
            </a:pPr>
            <a:r>
              <a:rPr lang="en-US" dirty="0"/>
              <a:t>Point at the top of the stack </a:t>
            </a:r>
          </a:p>
          <a:p>
            <a:pPr marL="1257300" lvl="2" indent="-457200">
              <a:buFont typeface="+mj-lt"/>
              <a:buAutoNum type="romanLcPeriod"/>
            </a:pPr>
            <a:r>
              <a:rPr lang="en-US" dirty="0"/>
              <a:t>Point[</a:t>
            </a:r>
            <a:r>
              <a:rPr lang="en-US" dirty="0" err="1"/>
              <a:t>i</a:t>
            </a:r>
            <a:r>
              <a:rPr lang="en-US" dirty="0"/>
              <a:t>] </a:t>
            </a:r>
          </a:p>
          <a:p>
            <a:pPr marL="857250" lvl="1" indent="-457200">
              <a:buFont typeface="+mj-lt"/>
              <a:buAutoNum type="romanUcPeriod"/>
            </a:pPr>
            <a:r>
              <a:rPr lang="en-US" dirty="0"/>
              <a:t>Push points[</a:t>
            </a:r>
            <a:r>
              <a:rPr lang="en-US" dirty="0" err="1"/>
              <a:t>i</a:t>
            </a:r>
            <a:r>
              <a:rPr lang="en-US" dirty="0"/>
              <a:t>] to stack</a:t>
            </a:r>
          </a:p>
          <a:p>
            <a:pPr marL="457200" indent="-457200">
              <a:buFont typeface="+mj-lt"/>
              <a:buAutoNum type="arabicPeriod"/>
            </a:pPr>
            <a:r>
              <a:rPr lang="en-US" dirty="0"/>
              <a:t>Print Content of stack  </a:t>
            </a:r>
          </a:p>
          <a:p>
            <a:endParaRPr lang="en-US" dirty="0"/>
          </a:p>
        </p:txBody>
      </p:sp>
      <p:pic>
        <p:nvPicPr>
          <p:cNvPr id="12" name="Content Placeholder 11">
            <a:extLst>
              <a:ext uri="{FF2B5EF4-FFF2-40B4-BE49-F238E27FC236}">
                <a16:creationId xmlns:a16="http://schemas.microsoft.com/office/drawing/2014/main" id="{8D0A6251-C518-4E64-9AF5-F929104CD44B}"/>
              </a:ext>
            </a:extLst>
          </p:cNvPr>
          <p:cNvPicPr>
            <a:picLocks noGrp="1" noChangeAspect="1"/>
          </p:cNvPicPr>
          <p:nvPr>
            <p:ph sz="half" idx="2"/>
          </p:nvPr>
        </p:nvPicPr>
        <p:blipFill>
          <a:blip r:embed="rId2"/>
          <a:stretch>
            <a:fillRect/>
          </a:stretch>
        </p:blipFill>
        <p:spPr>
          <a:xfrm>
            <a:off x="5728559" y="3571875"/>
            <a:ext cx="6189347" cy="3286125"/>
          </a:xfrm>
        </p:spPr>
      </p:pic>
      <p:pic>
        <p:nvPicPr>
          <p:cNvPr id="9" name="Picture 8">
            <a:extLst>
              <a:ext uri="{FF2B5EF4-FFF2-40B4-BE49-F238E27FC236}">
                <a16:creationId xmlns:a16="http://schemas.microsoft.com/office/drawing/2014/main" id="{EFEED3D7-65EE-4BDA-8550-9DF017AB5A9E}"/>
              </a:ext>
            </a:extLst>
          </p:cNvPr>
          <p:cNvPicPr>
            <a:picLocks noChangeAspect="1"/>
          </p:cNvPicPr>
          <p:nvPr/>
        </p:nvPicPr>
        <p:blipFill>
          <a:blip r:embed="rId3"/>
          <a:stretch>
            <a:fillRect/>
          </a:stretch>
        </p:blipFill>
        <p:spPr>
          <a:xfrm>
            <a:off x="5728559" y="1152983"/>
            <a:ext cx="6189347" cy="2228849"/>
          </a:xfrm>
          <a:prstGeom prst="rect">
            <a:avLst/>
          </a:prstGeom>
        </p:spPr>
      </p:pic>
    </p:spTree>
    <p:extLst>
      <p:ext uri="{BB962C8B-B14F-4D97-AF65-F5344CB8AC3E}">
        <p14:creationId xmlns:p14="http://schemas.microsoft.com/office/powerpoint/2010/main" val="226208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F0BA8F-3DCD-456D-BAE2-21BA2CDD6FD8}"/>
              </a:ext>
            </a:extLst>
          </p:cNvPr>
          <p:cNvSpPr>
            <a:spLocks noGrp="1"/>
          </p:cNvSpPr>
          <p:nvPr>
            <p:ph type="title"/>
          </p:nvPr>
        </p:nvSpPr>
        <p:spPr>
          <a:xfrm>
            <a:off x="648930" y="629266"/>
            <a:ext cx="9252154" cy="1223983"/>
          </a:xfrm>
        </p:spPr>
        <p:txBody>
          <a:bodyPr>
            <a:normAutofit/>
          </a:bodyPr>
          <a:lstStyle/>
          <a:p>
            <a:r>
              <a:rPr lang="en-US" dirty="0"/>
              <a:t>Applications &amp; High Performance</a:t>
            </a:r>
          </a:p>
        </p:txBody>
      </p:sp>
      <p:sp>
        <p:nvSpPr>
          <p:cNvPr id="10" name="Content Placeholder 9">
            <a:extLst>
              <a:ext uri="{FF2B5EF4-FFF2-40B4-BE49-F238E27FC236}">
                <a16:creationId xmlns:a16="http://schemas.microsoft.com/office/drawing/2014/main" id="{74557FA2-7574-48D1-939C-C060AE21ED45}"/>
              </a:ext>
            </a:extLst>
          </p:cNvPr>
          <p:cNvSpPr>
            <a:spLocks noGrp="1"/>
          </p:cNvSpPr>
          <p:nvPr>
            <p:ph idx="1"/>
          </p:nvPr>
        </p:nvSpPr>
        <p:spPr>
          <a:xfrm>
            <a:off x="1103311" y="2052214"/>
            <a:ext cx="5803129" cy="4196185"/>
          </a:xfrm>
        </p:spPr>
        <p:txBody>
          <a:bodyPr>
            <a:normAutofit/>
          </a:bodyPr>
          <a:lstStyle/>
          <a:p>
            <a:r>
              <a:rPr lang="en-US" dirty="0"/>
              <a:t>Image Processing</a:t>
            </a:r>
          </a:p>
          <a:p>
            <a:r>
              <a:rPr lang="en-US" dirty="0"/>
              <a:t>Pattern recognition</a:t>
            </a:r>
          </a:p>
          <a:p>
            <a:r>
              <a:rPr lang="en-US" dirty="0"/>
              <a:t>Statistics </a:t>
            </a:r>
          </a:p>
          <a:p>
            <a:r>
              <a:rPr lang="en-US" dirty="0"/>
              <a:t>Game Theory </a:t>
            </a:r>
          </a:p>
          <a:p>
            <a:r>
              <a:rPr lang="en-US" dirty="0"/>
              <a:t>Geographic information system </a:t>
            </a:r>
          </a:p>
          <a:p>
            <a:pPr marL="0" indent="0">
              <a:buNone/>
            </a:pPr>
            <a:endParaRPr lang="en-US" dirty="0"/>
          </a:p>
          <a:p>
            <a:pPr marL="0" indent="0">
              <a:buNone/>
            </a:pPr>
            <a:r>
              <a:rPr lang="en-US" b="1" dirty="0">
                <a:solidFill>
                  <a:srgbClr val="FF0000"/>
                </a:solidFill>
                <a:latin typeface="+mn-lt"/>
              </a:rPr>
              <a:t>In real world all the applications require high performance and have large input data (millions….billions…)</a:t>
            </a:r>
          </a:p>
          <a:p>
            <a:endParaRPr lang="en-US" dirty="0"/>
          </a:p>
        </p:txBody>
      </p:sp>
      <p:pic>
        <p:nvPicPr>
          <p:cNvPr id="20" name="Picture 19">
            <a:extLst>
              <a:ext uri="{FF2B5EF4-FFF2-40B4-BE49-F238E27FC236}">
                <a16:creationId xmlns:a16="http://schemas.microsoft.com/office/drawing/2014/main" id="{71376781-8385-44B3-B977-DF3D12777D03}"/>
              </a:ext>
            </a:extLst>
          </p:cNvPr>
          <p:cNvPicPr>
            <a:picLocks noChangeAspect="1"/>
          </p:cNvPicPr>
          <p:nvPr/>
        </p:nvPicPr>
        <p:blipFill rotWithShape="1">
          <a:blip r:embed="rId3"/>
          <a:srcRect l="1897" r="3446" b="-2"/>
          <a:stretch/>
        </p:blipFill>
        <p:spPr>
          <a:xfrm>
            <a:off x="7096789" y="2052214"/>
            <a:ext cx="3991900"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1567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52A8C3-8D2B-4DE8-A094-D9E7786DA625}"/>
              </a:ext>
            </a:extLst>
          </p:cNvPr>
          <p:cNvSpPr>
            <a:spLocks noGrp="1"/>
          </p:cNvSpPr>
          <p:nvPr>
            <p:ph type="title"/>
          </p:nvPr>
        </p:nvSpPr>
        <p:spPr>
          <a:xfrm>
            <a:off x="648930" y="629266"/>
            <a:ext cx="9252154" cy="1223983"/>
          </a:xfrm>
        </p:spPr>
        <p:txBody>
          <a:bodyPr>
            <a:normAutofit/>
          </a:bodyPr>
          <a:lstStyle/>
          <a:p>
            <a:r>
              <a:rPr lang="en-US"/>
              <a:t>OpenMP	</a:t>
            </a:r>
            <a:endParaRPr lang="en-US" dirty="0"/>
          </a:p>
        </p:txBody>
      </p:sp>
      <p:sp>
        <p:nvSpPr>
          <p:cNvPr id="8" name="Content Placeholder 7">
            <a:extLst>
              <a:ext uri="{FF2B5EF4-FFF2-40B4-BE49-F238E27FC236}">
                <a16:creationId xmlns:a16="http://schemas.microsoft.com/office/drawing/2014/main" id="{B29DBB14-F8AF-49AC-8E5C-FD1A521136E8}"/>
              </a:ext>
            </a:extLst>
          </p:cNvPr>
          <p:cNvSpPr>
            <a:spLocks noGrp="1"/>
          </p:cNvSpPr>
          <p:nvPr>
            <p:ph idx="1"/>
          </p:nvPr>
        </p:nvSpPr>
        <p:spPr>
          <a:xfrm>
            <a:off x="185530" y="1681154"/>
            <a:ext cx="11754679" cy="2304414"/>
          </a:xfrm>
        </p:spPr>
        <p:txBody>
          <a:bodyPr>
            <a:normAutofit/>
          </a:bodyPr>
          <a:lstStyle/>
          <a:p>
            <a:r>
              <a:rPr lang="en-US" dirty="0"/>
              <a:t>Application programming interface (API) that supports multi-platform shared memory multiprocessing programming in C, C++ and Fortran</a:t>
            </a:r>
          </a:p>
          <a:p>
            <a:r>
              <a:rPr lang="en-US" dirty="0"/>
              <a:t>OpenMP is implementation of multithreading, a method of parallelizing, where by master thread forks a specific number of worker thread and divides the task among them</a:t>
            </a:r>
          </a:p>
          <a:p>
            <a:r>
              <a:rPr lang="en-US" sz="1800" b="1" dirty="0">
                <a:solidFill>
                  <a:schemeClr val="bg1"/>
                </a:solidFill>
              </a:rPr>
              <a:t>#pragma </a:t>
            </a:r>
            <a:r>
              <a:rPr lang="en-US" sz="1800" b="1" dirty="0" err="1">
                <a:solidFill>
                  <a:schemeClr val="bg1"/>
                </a:solidFill>
              </a:rPr>
              <a:t>omp</a:t>
            </a:r>
            <a:r>
              <a:rPr lang="en-US" sz="1800" b="1" dirty="0">
                <a:solidFill>
                  <a:schemeClr val="bg1"/>
                </a:solidFill>
              </a:rPr>
              <a:t> parallel for </a:t>
            </a:r>
            <a:r>
              <a:rPr lang="en-US" sz="1800" b="1" dirty="0" err="1">
                <a:solidFill>
                  <a:schemeClr val="bg1"/>
                </a:solidFill>
              </a:rPr>
              <a:t>num_threads</a:t>
            </a:r>
            <a:r>
              <a:rPr lang="en-US" sz="1800" b="1" dirty="0">
                <a:solidFill>
                  <a:schemeClr val="bg1"/>
                </a:solidFill>
              </a:rPr>
              <a:t>(</a:t>
            </a:r>
            <a:r>
              <a:rPr lang="en-US" sz="1800" b="1" dirty="0" err="1">
                <a:solidFill>
                  <a:schemeClr val="bg1"/>
                </a:solidFill>
              </a:rPr>
              <a:t>omp_get_max_threads</a:t>
            </a:r>
            <a:r>
              <a:rPr lang="en-US" sz="1800" b="1" dirty="0">
                <a:solidFill>
                  <a:schemeClr val="bg1"/>
                </a:solidFill>
              </a:rPr>
              <a:t>()) schedule(static/dynamic/guided/auto/runtime) private (variables) shared (variables)</a:t>
            </a:r>
          </a:p>
        </p:txBody>
      </p:sp>
      <p:pic>
        <p:nvPicPr>
          <p:cNvPr id="9" name="Picture 8">
            <a:extLst>
              <a:ext uri="{FF2B5EF4-FFF2-40B4-BE49-F238E27FC236}">
                <a16:creationId xmlns:a16="http://schemas.microsoft.com/office/drawing/2014/main" id="{C0DB4D2C-C115-472D-8E1B-CEA7049FC758}"/>
              </a:ext>
            </a:extLst>
          </p:cNvPr>
          <p:cNvPicPr>
            <a:picLocks noChangeAspect="1"/>
          </p:cNvPicPr>
          <p:nvPr/>
        </p:nvPicPr>
        <p:blipFill>
          <a:blip r:embed="rId3"/>
          <a:stretch>
            <a:fillRect/>
          </a:stretch>
        </p:blipFill>
        <p:spPr>
          <a:xfrm>
            <a:off x="185530" y="4117406"/>
            <a:ext cx="11754679" cy="230441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8300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6FBD-E252-408D-BC2C-223CD95A0F68}"/>
              </a:ext>
            </a:extLst>
          </p:cNvPr>
          <p:cNvSpPr>
            <a:spLocks noGrp="1"/>
          </p:cNvSpPr>
          <p:nvPr>
            <p:ph type="title"/>
          </p:nvPr>
        </p:nvSpPr>
        <p:spPr>
          <a:xfrm>
            <a:off x="407572" y="0"/>
            <a:ext cx="9404723" cy="1400530"/>
          </a:xfrm>
        </p:spPr>
        <p:txBody>
          <a:bodyPr/>
          <a:lstStyle/>
          <a:p>
            <a:r>
              <a:rPr lang="en-US" dirty="0"/>
              <a:t>Parallel Algorithm</a:t>
            </a:r>
          </a:p>
        </p:txBody>
      </p:sp>
      <p:sp>
        <p:nvSpPr>
          <p:cNvPr id="3" name="Content Placeholder 2">
            <a:extLst>
              <a:ext uri="{FF2B5EF4-FFF2-40B4-BE49-F238E27FC236}">
                <a16:creationId xmlns:a16="http://schemas.microsoft.com/office/drawing/2014/main" id="{32DEF3CE-BF24-479D-B159-08975062076B}"/>
              </a:ext>
            </a:extLst>
          </p:cNvPr>
          <p:cNvSpPr>
            <a:spLocks noGrp="1"/>
          </p:cNvSpPr>
          <p:nvPr>
            <p:ph idx="1"/>
          </p:nvPr>
        </p:nvSpPr>
        <p:spPr>
          <a:xfrm>
            <a:off x="185530" y="689114"/>
            <a:ext cx="12006470" cy="6036365"/>
          </a:xfrm>
        </p:spPr>
        <p:txBody>
          <a:bodyPr>
            <a:noAutofit/>
          </a:bodyPr>
          <a:lstStyle/>
          <a:p>
            <a:pPr marL="0" indent="0">
              <a:buNone/>
            </a:pPr>
            <a:r>
              <a:rPr lang="en-US" sz="1600" b="1" dirty="0">
                <a:solidFill>
                  <a:schemeClr val="bg1"/>
                </a:solidFill>
              </a:rPr>
              <a:t>#pragma </a:t>
            </a:r>
            <a:r>
              <a:rPr lang="en-US" sz="1600" b="1" dirty="0" err="1">
                <a:solidFill>
                  <a:schemeClr val="bg1"/>
                </a:solidFill>
              </a:rPr>
              <a:t>omp</a:t>
            </a:r>
            <a:r>
              <a:rPr lang="en-US" sz="1600" b="1" dirty="0">
                <a:solidFill>
                  <a:schemeClr val="bg1"/>
                </a:solidFill>
              </a:rPr>
              <a:t> parallel for </a:t>
            </a:r>
            <a:r>
              <a:rPr lang="en-US" sz="1600" b="1" dirty="0" err="1">
                <a:solidFill>
                  <a:schemeClr val="bg1"/>
                </a:solidFill>
              </a:rPr>
              <a:t>num_threads</a:t>
            </a:r>
            <a:r>
              <a:rPr lang="en-US" sz="1600" b="1" dirty="0">
                <a:solidFill>
                  <a:schemeClr val="bg1"/>
                </a:solidFill>
              </a:rPr>
              <a:t>(</a:t>
            </a:r>
            <a:r>
              <a:rPr lang="en-US" sz="1600" b="1" dirty="0" err="1">
                <a:solidFill>
                  <a:schemeClr val="bg1"/>
                </a:solidFill>
              </a:rPr>
              <a:t>omp_get_max_threads</a:t>
            </a:r>
            <a:r>
              <a:rPr lang="en-US" sz="1600" b="1" dirty="0">
                <a:solidFill>
                  <a:schemeClr val="bg1"/>
                </a:solidFill>
              </a:rPr>
              <a:t>()) schedule(guided)</a:t>
            </a:r>
          </a:p>
          <a:p>
            <a:pPr marL="0" indent="0">
              <a:buNone/>
            </a:pPr>
            <a:r>
              <a:rPr lang="en-US" sz="1600" dirty="0"/>
              <a:t>	</a:t>
            </a:r>
            <a:r>
              <a:rPr lang="en-US" sz="1600" b="1" dirty="0">
                <a:solidFill>
                  <a:schemeClr val="bg1"/>
                </a:solidFill>
              </a:rPr>
              <a:t>#pragma for</a:t>
            </a:r>
          </a:p>
          <a:p>
            <a:pPr marL="0" indent="0">
              <a:buNone/>
            </a:pPr>
            <a:r>
              <a:rPr lang="en-US" sz="1600" b="1" dirty="0">
                <a:solidFill>
                  <a:schemeClr val="bg1"/>
                </a:solidFill>
              </a:rPr>
              <a:t> 	{</a:t>
            </a:r>
          </a:p>
          <a:p>
            <a:pPr lvl="2" indent="-342900">
              <a:buFont typeface="+mj-lt"/>
              <a:buAutoNum type="arabicPeriod"/>
            </a:pPr>
            <a:r>
              <a:rPr lang="en-US" dirty="0"/>
              <a:t>Check for same angle: remove the points of same angle from the set and just keep the farthest point ‘P0’, Let new result </a:t>
            </a:r>
            <a:r>
              <a:rPr lang="en-US" dirty="0" err="1"/>
              <a:t>array_size</a:t>
            </a:r>
            <a:r>
              <a:rPr lang="en-US" dirty="0"/>
              <a:t> = size</a:t>
            </a:r>
          </a:p>
          <a:p>
            <a:pPr lvl="2" indent="-342900">
              <a:buFont typeface="+mj-lt"/>
              <a:buAutoNum type="arabicPeriod"/>
            </a:pPr>
            <a:r>
              <a:rPr lang="en-US" dirty="0"/>
              <a:t>If size &lt; 3 then convex hull is not possible </a:t>
            </a:r>
          </a:p>
          <a:p>
            <a:pPr lvl="2" indent="-342900">
              <a:buFont typeface="+mj-lt"/>
              <a:buAutoNum type="arabicPeriod"/>
            </a:pPr>
            <a:r>
              <a:rPr lang="en-US" dirty="0"/>
              <a:t>Else, Create a stack and push first 3 points in stack</a:t>
            </a:r>
          </a:p>
          <a:p>
            <a:pPr marL="400050" lvl="1" indent="0">
              <a:buNone/>
            </a:pPr>
            <a:r>
              <a:rPr lang="en-US" sz="1600" dirty="0"/>
              <a:t> </a:t>
            </a:r>
            <a:r>
              <a:rPr lang="en-US" sz="1600" b="1" dirty="0">
                <a:solidFill>
                  <a:schemeClr val="bg1"/>
                </a:solidFill>
              </a:rPr>
              <a:t>}</a:t>
            </a:r>
            <a:r>
              <a:rPr lang="en-US" sz="1600" dirty="0"/>
              <a:t> </a:t>
            </a:r>
            <a:endParaRPr lang="en-US" sz="1600" b="1" dirty="0">
              <a:solidFill>
                <a:schemeClr val="bg1"/>
              </a:solidFill>
            </a:endParaRPr>
          </a:p>
          <a:p>
            <a:pPr marL="0" indent="0">
              <a:buNone/>
            </a:pPr>
            <a:r>
              <a:rPr lang="en-US" sz="1600" b="1" dirty="0">
                <a:solidFill>
                  <a:schemeClr val="bg1"/>
                </a:solidFill>
              </a:rPr>
              <a:t>	#pragma for</a:t>
            </a:r>
          </a:p>
          <a:p>
            <a:pPr marL="0" indent="0">
              <a:buNone/>
            </a:pPr>
            <a:r>
              <a:rPr lang="en-US" sz="1600" dirty="0"/>
              <a:t>	</a:t>
            </a:r>
            <a:r>
              <a:rPr lang="en-US" sz="1600" b="1" dirty="0">
                <a:solidFill>
                  <a:schemeClr val="bg1"/>
                </a:solidFill>
              </a:rPr>
              <a:t>{</a:t>
            </a:r>
          </a:p>
          <a:p>
            <a:pPr marL="0" indent="0">
              <a:buNone/>
            </a:pPr>
            <a:r>
              <a:rPr lang="en-US" sz="1600" b="1" dirty="0">
                <a:solidFill>
                  <a:schemeClr val="bg1"/>
                </a:solidFill>
              </a:rPr>
              <a:t>		</a:t>
            </a:r>
            <a:r>
              <a:rPr lang="en-US" sz="1600" dirty="0"/>
              <a:t>Process remaining size-3 points, for every point </a:t>
            </a:r>
          </a:p>
          <a:p>
            <a:pPr marL="1257300" lvl="2" indent="-457200">
              <a:buFont typeface="+mj-lt"/>
              <a:buAutoNum type="arabicPeriod"/>
            </a:pPr>
            <a:r>
              <a:rPr lang="en-US" dirty="0"/>
              <a:t>Keep removing points from the stack while the orientation of following 3 points is not anticlockwise </a:t>
            </a:r>
          </a:p>
          <a:p>
            <a:pPr marL="1714500" lvl="3" indent="-457200">
              <a:buFont typeface="+mj-lt"/>
              <a:buAutoNum type="romanLcPeriod"/>
            </a:pPr>
            <a:r>
              <a:rPr lang="en-US" sz="1600" dirty="0"/>
              <a:t>Point next to top of stack	</a:t>
            </a:r>
          </a:p>
          <a:p>
            <a:pPr marL="1714500" lvl="3" indent="-457200">
              <a:buFont typeface="+mj-lt"/>
              <a:buAutoNum type="romanLcPeriod"/>
            </a:pPr>
            <a:r>
              <a:rPr lang="en-US" sz="1600" dirty="0"/>
              <a:t>Point at the top of the stack </a:t>
            </a:r>
          </a:p>
          <a:p>
            <a:pPr marL="1714500" lvl="3" indent="-457200">
              <a:buFont typeface="+mj-lt"/>
              <a:buAutoNum type="romanLcPeriod"/>
            </a:pPr>
            <a:r>
              <a:rPr lang="en-US" sz="1600" dirty="0"/>
              <a:t>Point[</a:t>
            </a:r>
            <a:r>
              <a:rPr lang="en-US" sz="1600" dirty="0" err="1"/>
              <a:t>i</a:t>
            </a:r>
            <a:r>
              <a:rPr lang="en-US" sz="1600" dirty="0"/>
              <a:t>] </a:t>
            </a:r>
          </a:p>
          <a:p>
            <a:pPr marL="1257300" lvl="2" indent="-457200">
              <a:buFont typeface="+mj-lt"/>
              <a:buAutoNum type="arabicPeriod"/>
            </a:pPr>
            <a:r>
              <a:rPr lang="en-US" dirty="0"/>
              <a:t>Push points[</a:t>
            </a:r>
            <a:r>
              <a:rPr lang="en-US" dirty="0" err="1"/>
              <a:t>i</a:t>
            </a:r>
            <a:r>
              <a:rPr lang="en-US" dirty="0"/>
              <a:t>] to stack</a:t>
            </a:r>
            <a:endParaRPr lang="en-US" b="1" dirty="0">
              <a:solidFill>
                <a:schemeClr val="bg1"/>
              </a:solidFill>
            </a:endParaRPr>
          </a:p>
          <a:p>
            <a:pPr marL="0" indent="0">
              <a:buNone/>
            </a:pPr>
            <a:r>
              <a:rPr lang="en-US" sz="1600" b="1" dirty="0">
                <a:solidFill>
                  <a:schemeClr val="bg1"/>
                </a:solidFill>
              </a:rPr>
              <a:t>	}</a:t>
            </a:r>
          </a:p>
          <a:p>
            <a:pPr marL="0" indent="0">
              <a:buNone/>
            </a:pPr>
            <a:r>
              <a:rPr lang="en-US" sz="1600" dirty="0"/>
              <a:t>	</a:t>
            </a:r>
          </a:p>
        </p:txBody>
      </p:sp>
    </p:spTree>
    <p:extLst>
      <p:ext uri="{BB962C8B-B14F-4D97-AF65-F5344CB8AC3E}">
        <p14:creationId xmlns:p14="http://schemas.microsoft.com/office/powerpoint/2010/main" val="393989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6A002-A3D4-4FE0-9CF2-2CC0DAD972AD}"/>
              </a:ext>
            </a:extLst>
          </p:cNvPr>
          <p:cNvSpPr>
            <a:spLocks noGrp="1"/>
          </p:cNvSpPr>
          <p:nvPr>
            <p:ph idx="1"/>
          </p:nvPr>
        </p:nvSpPr>
        <p:spPr>
          <a:xfrm>
            <a:off x="119270" y="159026"/>
            <a:ext cx="11675165" cy="6698974"/>
          </a:xfrm>
        </p:spPr>
        <p:txBody>
          <a:bodyPr>
            <a:noAutofit/>
          </a:bodyPr>
          <a:lstStyle/>
          <a:p>
            <a:pPr marL="0" indent="0">
              <a:buNone/>
            </a:pPr>
            <a:r>
              <a:rPr lang="en-US" sz="1600" b="1" dirty="0"/>
              <a:t>#pragma </a:t>
            </a:r>
            <a:r>
              <a:rPr lang="en-US" sz="1600" b="1" dirty="0" err="1"/>
              <a:t>omp</a:t>
            </a:r>
            <a:r>
              <a:rPr lang="en-US" sz="1600" b="1" dirty="0"/>
              <a:t> parallel for </a:t>
            </a:r>
            <a:r>
              <a:rPr lang="en-US" sz="1600" b="1" dirty="0" err="1"/>
              <a:t>num_threads</a:t>
            </a:r>
            <a:r>
              <a:rPr lang="en-US" sz="1600" b="1" dirty="0"/>
              <a:t>(</a:t>
            </a:r>
            <a:r>
              <a:rPr lang="en-US" sz="1600" b="1" dirty="0" err="1"/>
              <a:t>noOfThreads</a:t>
            </a:r>
            <a:r>
              <a:rPr lang="en-US" sz="1600" b="1" dirty="0"/>
              <a:t>) schedule(guided)</a:t>
            </a:r>
          </a:p>
          <a:p>
            <a:pPr marL="0" indent="0">
              <a:buNone/>
            </a:pPr>
            <a:r>
              <a:rPr lang="en-US" sz="1600" b="1" dirty="0"/>
              <a:t>    for (int </a:t>
            </a:r>
            <a:r>
              <a:rPr lang="en-US" sz="1600" b="1" dirty="0" err="1"/>
              <a:t>i</a:t>
            </a:r>
            <a:r>
              <a:rPr lang="en-US" sz="1600" b="1" dirty="0"/>
              <a:t>=1; </a:t>
            </a:r>
            <a:r>
              <a:rPr lang="en-US" sz="1600" b="1" dirty="0" err="1"/>
              <a:t>i</a:t>
            </a:r>
            <a:r>
              <a:rPr lang="en-US" sz="1600" b="1" dirty="0"/>
              <a:t>&lt;n; </a:t>
            </a:r>
            <a:r>
              <a:rPr lang="en-US" sz="1600" b="1" dirty="0" err="1"/>
              <a:t>i</a:t>
            </a:r>
            <a:r>
              <a:rPr lang="en-US" sz="1600" b="1" dirty="0"/>
              <a:t>++) </a:t>
            </a:r>
          </a:p>
          <a:p>
            <a:pPr marL="0" indent="0">
              <a:buNone/>
            </a:pPr>
            <a:r>
              <a:rPr lang="en-US" sz="1600" b="1" dirty="0"/>
              <a:t>   {</a:t>
            </a:r>
          </a:p>
          <a:p>
            <a:pPr marL="400050" lvl="1" indent="0">
              <a:buNone/>
            </a:pPr>
            <a:r>
              <a:rPr lang="en-US" sz="1400" b="1" dirty="0"/>
              <a:t>while (</a:t>
            </a:r>
            <a:r>
              <a:rPr lang="en-US" sz="1400" b="1" dirty="0" err="1"/>
              <a:t>i</a:t>
            </a:r>
            <a:r>
              <a:rPr lang="en-US" sz="1400" b="1" dirty="0"/>
              <a:t> &lt; n-1 &amp;&amp; orientation(p0, points[</a:t>
            </a:r>
            <a:r>
              <a:rPr lang="en-US" sz="1400" b="1" dirty="0" err="1"/>
              <a:t>i</a:t>
            </a:r>
            <a:r>
              <a:rPr lang="en-US" sz="1400" b="1" dirty="0"/>
              <a:t>],points[i+1]) == 0)</a:t>
            </a:r>
          </a:p>
          <a:p>
            <a:pPr marL="400050" lvl="1" indent="0">
              <a:buNone/>
            </a:pPr>
            <a:r>
              <a:rPr lang="en-US" sz="1400" b="1" dirty="0" err="1"/>
              <a:t>i</a:t>
            </a:r>
            <a:r>
              <a:rPr lang="en-US" sz="1400" b="1" dirty="0"/>
              <a:t>++;</a:t>
            </a:r>
          </a:p>
          <a:p>
            <a:pPr marL="400050" lvl="1" indent="0">
              <a:buNone/>
            </a:pPr>
            <a:r>
              <a:rPr lang="en-US" sz="1400" b="1" dirty="0"/>
              <a:t>points[m] = points[</a:t>
            </a:r>
            <a:r>
              <a:rPr lang="en-US" sz="1400" b="1" dirty="0" err="1"/>
              <a:t>i</a:t>
            </a:r>
            <a:r>
              <a:rPr lang="en-US" sz="1400" b="1" dirty="0"/>
              <a:t>];</a:t>
            </a:r>
          </a:p>
          <a:p>
            <a:pPr marL="400050" lvl="1" indent="0">
              <a:buNone/>
            </a:pPr>
            <a:r>
              <a:rPr lang="en-US" sz="1400" b="1" dirty="0"/>
              <a:t>m++;  </a:t>
            </a:r>
          </a:p>
          <a:p>
            <a:pPr marL="0" indent="0">
              <a:buNone/>
            </a:pPr>
            <a:r>
              <a:rPr lang="en-US" sz="1600" b="1" dirty="0"/>
              <a:t>   }</a:t>
            </a:r>
          </a:p>
          <a:p>
            <a:pPr marL="0" indent="0">
              <a:buNone/>
            </a:pPr>
            <a:r>
              <a:rPr lang="en-US" sz="1600" b="1" dirty="0"/>
              <a:t>  if (m &lt; 3) { exit(2); }</a:t>
            </a:r>
          </a:p>
          <a:p>
            <a:pPr marL="0" indent="0">
              <a:buNone/>
            </a:pPr>
            <a:r>
              <a:rPr lang="en-US" sz="1600" b="1" dirty="0"/>
              <a:t>  std::stack&lt;Point&gt; S;</a:t>
            </a:r>
          </a:p>
          <a:p>
            <a:pPr marL="0" indent="0">
              <a:buNone/>
            </a:pPr>
            <a:r>
              <a:rPr lang="en-US" sz="1600" b="1" dirty="0"/>
              <a:t>  </a:t>
            </a:r>
            <a:r>
              <a:rPr lang="en-US" sz="1600" b="1" dirty="0" err="1"/>
              <a:t>S.push</a:t>
            </a:r>
            <a:r>
              <a:rPr lang="en-US" sz="1600" b="1" dirty="0"/>
              <a:t>(points[0]); </a:t>
            </a:r>
            <a:r>
              <a:rPr lang="en-US" sz="1600" b="1" dirty="0" err="1"/>
              <a:t>S.push</a:t>
            </a:r>
            <a:r>
              <a:rPr lang="en-US" sz="1600" b="1" dirty="0"/>
              <a:t>(points[1]); </a:t>
            </a:r>
            <a:r>
              <a:rPr lang="en-US" sz="1600" b="1" dirty="0" err="1"/>
              <a:t>S.push</a:t>
            </a:r>
            <a:r>
              <a:rPr lang="en-US" sz="1600" b="1" dirty="0"/>
              <a:t>(points[2]);</a:t>
            </a:r>
          </a:p>
          <a:p>
            <a:pPr marL="0" indent="0">
              <a:buNone/>
            </a:pPr>
            <a:r>
              <a:rPr lang="en-US" sz="1600" b="1" dirty="0"/>
              <a:t>#pragma </a:t>
            </a:r>
            <a:r>
              <a:rPr lang="en-US" sz="1600" b="1" dirty="0" err="1"/>
              <a:t>omp</a:t>
            </a:r>
            <a:r>
              <a:rPr lang="en-US" sz="1600" b="1" dirty="0"/>
              <a:t> for </a:t>
            </a:r>
          </a:p>
          <a:p>
            <a:pPr marL="0" indent="0">
              <a:buNone/>
            </a:pPr>
            <a:r>
              <a:rPr lang="en-US" sz="1600" b="1" dirty="0"/>
              <a:t>  for (int </a:t>
            </a:r>
            <a:r>
              <a:rPr lang="en-US" sz="1600" b="1" dirty="0" err="1"/>
              <a:t>i</a:t>
            </a:r>
            <a:r>
              <a:rPr lang="en-US" sz="1600" b="1" dirty="0"/>
              <a:t> = 3; </a:t>
            </a:r>
            <a:r>
              <a:rPr lang="en-US" sz="1600" b="1" dirty="0" err="1"/>
              <a:t>i</a:t>
            </a:r>
            <a:r>
              <a:rPr lang="en-US" sz="1600" b="1" dirty="0"/>
              <a:t> &lt; m; </a:t>
            </a:r>
            <a:r>
              <a:rPr lang="en-US" sz="1600" b="1" dirty="0" err="1"/>
              <a:t>i</a:t>
            </a:r>
            <a:r>
              <a:rPr lang="en-US" sz="1600" b="1" dirty="0"/>
              <a:t>++)</a:t>
            </a:r>
          </a:p>
          <a:p>
            <a:pPr marL="0" indent="0">
              <a:buNone/>
            </a:pPr>
            <a:r>
              <a:rPr lang="en-US" sz="1600" b="1" dirty="0"/>
              <a:t>  {</a:t>
            </a:r>
          </a:p>
          <a:p>
            <a:pPr marL="0" indent="0">
              <a:buNone/>
            </a:pPr>
            <a:r>
              <a:rPr lang="en-US" sz="1600" b="1" dirty="0"/>
              <a:t>    while (orientation(</a:t>
            </a:r>
            <a:r>
              <a:rPr lang="en-US" sz="1600" b="1" dirty="0" err="1"/>
              <a:t>nextToTop</a:t>
            </a:r>
            <a:r>
              <a:rPr lang="en-US" sz="1600" b="1" dirty="0"/>
              <a:t>(S), </a:t>
            </a:r>
            <a:r>
              <a:rPr lang="en-US" sz="1600" b="1" dirty="0" err="1"/>
              <a:t>S.top</a:t>
            </a:r>
            <a:r>
              <a:rPr lang="en-US" sz="1600" b="1" dirty="0"/>
              <a:t>(), points[</a:t>
            </a:r>
            <a:r>
              <a:rPr lang="en-US" sz="1600" b="1" dirty="0" err="1"/>
              <a:t>i</a:t>
            </a:r>
            <a:r>
              <a:rPr lang="en-US" sz="1600" b="1" dirty="0"/>
              <a:t>]) != 2) { </a:t>
            </a:r>
            <a:r>
              <a:rPr lang="en-US" sz="1600" b="1" dirty="0" err="1"/>
              <a:t>S.pop</a:t>
            </a:r>
            <a:r>
              <a:rPr lang="en-US" sz="1600" b="1" dirty="0"/>
              <a:t>(); }</a:t>
            </a:r>
          </a:p>
          <a:p>
            <a:pPr marL="0" indent="0">
              <a:buNone/>
            </a:pPr>
            <a:r>
              <a:rPr lang="en-US" sz="1600" b="1" dirty="0"/>
              <a:t>    </a:t>
            </a:r>
            <a:r>
              <a:rPr lang="en-US" sz="1600" b="1" dirty="0" err="1"/>
              <a:t>S.push</a:t>
            </a:r>
            <a:r>
              <a:rPr lang="en-US" sz="1600" b="1" dirty="0"/>
              <a:t>(points[</a:t>
            </a:r>
            <a:r>
              <a:rPr lang="en-US" sz="1600" b="1" dirty="0" err="1"/>
              <a:t>i</a:t>
            </a:r>
            <a:r>
              <a:rPr lang="en-US" sz="1600" b="1" dirty="0"/>
              <a:t>]);</a:t>
            </a:r>
          </a:p>
          <a:p>
            <a:pPr marL="0" indent="0">
              <a:buNone/>
            </a:pPr>
            <a:r>
              <a:rPr lang="en-US" sz="1600" b="1" dirty="0"/>
              <a:t>  }</a:t>
            </a:r>
          </a:p>
        </p:txBody>
      </p:sp>
    </p:spTree>
    <p:extLst>
      <p:ext uri="{BB962C8B-B14F-4D97-AF65-F5344CB8AC3E}">
        <p14:creationId xmlns:p14="http://schemas.microsoft.com/office/powerpoint/2010/main" val="127559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7AFA-B14B-4070-9FCD-C397ABB30F8E}"/>
              </a:ext>
            </a:extLst>
          </p:cNvPr>
          <p:cNvSpPr>
            <a:spLocks noGrp="1"/>
          </p:cNvSpPr>
          <p:nvPr>
            <p:ph type="title"/>
          </p:nvPr>
        </p:nvSpPr>
        <p:spPr>
          <a:xfrm>
            <a:off x="646111" y="452718"/>
            <a:ext cx="9404723" cy="686969"/>
          </a:xfrm>
        </p:spPr>
        <p:txBody>
          <a:bodyPr/>
          <a:lstStyle/>
          <a:p>
            <a:r>
              <a:rPr lang="en-US" dirty="0"/>
              <a:t>Output Time Analysis </a:t>
            </a:r>
          </a:p>
        </p:txBody>
      </p:sp>
      <p:graphicFrame>
        <p:nvGraphicFramePr>
          <p:cNvPr id="7" name="Content Placeholder 6">
            <a:extLst>
              <a:ext uri="{FF2B5EF4-FFF2-40B4-BE49-F238E27FC236}">
                <a16:creationId xmlns:a16="http://schemas.microsoft.com/office/drawing/2014/main" id="{E1D8DECA-B2E3-4481-BC92-0F74A85E62E5}"/>
              </a:ext>
            </a:extLst>
          </p:cNvPr>
          <p:cNvGraphicFramePr>
            <a:graphicFrameLocks noGrp="1"/>
          </p:cNvGraphicFramePr>
          <p:nvPr>
            <p:ph idx="1"/>
            <p:extLst>
              <p:ext uri="{D42A27DB-BD31-4B8C-83A1-F6EECF244321}">
                <p14:modId xmlns:p14="http://schemas.microsoft.com/office/powerpoint/2010/main" val="1521285895"/>
              </p:ext>
            </p:extLst>
          </p:nvPr>
        </p:nvGraphicFramePr>
        <p:xfrm>
          <a:off x="768626" y="1258958"/>
          <a:ext cx="9404725" cy="4506688"/>
        </p:xfrm>
        <a:graphic>
          <a:graphicData uri="http://schemas.openxmlformats.org/drawingml/2006/table">
            <a:tbl>
              <a:tblPr firstRow="1" bandRow="1">
                <a:tableStyleId>{073A0DAA-6AF3-43AB-8588-CEC1D06C72B9}</a:tableStyleId>
              </a:tblPr>
              <a:tblGrid>
                <a:gridCol w="1880945">
                  <a:extLst>
                    <a:ext uri="{9D8B030D-6E8A-4147-A177-3AD203B41FA5}">
                      <a16:colId xmlns:a16="http://schemas.microsoft.com/office/drawing/2014/main" val="4153363268"/>
                    </a:ext>
                  </a:extLst>
                </a:gridCol>
                <a:gridCol w="1880945">
                  <a:extLst>
                    <a:ext uri="{9D8B030D-6E8A-4147-A177-3AD203B41FA5}">
                      <a16:colId xmlns:a16="http://schemas.microsoft.com/office/drawing/2014/main" val="3203377571"/>
                    </a:ext>
                  </a:extLst>
                </a:gridCol>
                <a:gridCol w="1880945">
                  <a:extLst>
                    <a:ext uri="{9D8B030D-6E8A-4147-A177-3AD203B41FA5}">
                      <a16:colId xmlns:a16="http://schemas.microsoft.com/office/drawing/2014/main" val="762843275"/>
                    </a:ext>
                  </a:extLst>
                </a:gridCol>
                <a:gridCol w="1880945">
                  <a:extLst>
                    <a:ext uri="{9D8B030D-6E8A-4147-A177-3AD203B41FA5}">
                      <a16:colId xmlns:a16="http://schemas.microsoft.com/office/drawing/2014/main" val="3047606777"/>
                    </a:ext>
                  </a:extLst>
                </a:gridCol>
                <a:gridCol w="1880945">
                  <a:extLst>
                    <a:ext uri="{9D8B030D-6E8A-4147-A177-3AD203B41FA5}">
                      <a16:colId xmlns:a16="http://schemas.microsoft.com/office/drawing/2014/main" val="2013220850"/>
                    </a:ext>
                  </a:extLst>
                </a:gridCol>
              </a:tblGrid>
              <a:tr h="365598">
                <a:tc>
                  <a:txBody>
                    <a:bodyPr/>
                    <a:lstStyle/>
                    <a:p>
                      <a:r>
                        <a:rPr lang="en-US" dirty="0"/>
                        <a:t>Data \ Threads</a:t>
                      </a:r>
                    </a:p>
                  </a:txBody>
                  <a:tcPr/>
                </a:tc>
                <a:tc>
                  <a:txBody>
                    <a:bodyPr/>
                    <a:lstStyle/>
                    <a:p>
                      <a:r>
                        <a:rPr lang="en-US" dirty="0"/>
                        <a:t>1(Sequential)</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84078945"/>
                  </a:ext>
                </a:extLst>
              </a:tr>
              <a:tr h="517616">
                <a:tc>
                  <a:txBody>
                    <a:bodyPr/>
                    <a:lstStyle/>
                    <a:p>
                      <a:r>
                        <a:rPr lang="en-US" dirty="0"/>
                        <a:t>10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908479121"/>
                  </a:ext>
                </a:extLst>
              </a:tr>
              <a:tr h="517616">
                <a:tc>
                  <a:txBody>
                    <a:bodyPr/>
                    <a:lstStyle/>
                    <a:p>
                      <a:r>
                        <a:rPr lang="en-US" dirty="0"/>
                        <a:t>50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4</a:t>
                      </a:r>
                    </a:p>
                  </a:txBody>
                  <a:tcPr/>
                </a:tc>
                <a:extLst>
                  <a:ext uri="{0D108BD9-81ED-4DB2-BD59-A6C34878D82A}">
                    <a16:rowId xmlns:a16="http://schemas.microsoft.com/office/drawing/2014/main" val="2526803629"/>
                  </a:ext>
                </a:extLst>
              </a:tr>
              <a:tr h="517616">
                <a:tc>
                  <a:txBody>
                    <a:bodyPr/>
                    <a:lstStyle/>
                    <a:p>
                      <a:r>
                        <a:rPr lang="en-US" dirty="0"/>
                        <a:t>100</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3747233468"/>
                  </a:ext>
                </a:extLst>
              </a:tr>
              <a:tr h="517616">
                <a:tc>
                  <a:txBody>
                    <a:bodyPr/>
                    <a:lstStyle/>
                    <a:p>
                      <a:r>
                        <a:rPr lang="en-US" dirty="0"/>
                        <a:t>500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095641478"/>
                  </a:ext>
                </a:extLst>
              </a:tr>
              <a:tr h="517616">
                <a:tc>
                  <a:txBody>
                    <a:bodyPr/>
                    <a:lstStyle/>
                    <a:p>
                      <a:r>
                        <a:rPr lang="en-US" dirty="0"/>
                        <a:t>1000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2687786361"/>
                  </a:ext>
                </a:extLst>
              </a:tr>
              <a:tr h="517616">
                <a:tc>
                  <a:txBody>
                    <a:bodyPr/>
                    <a:lstStyle/>
                    <a:p>
                      <a:r>
                        <a:rPr lang="en-US" dirty="0"/>
                        <a:t>10000</a:t>
                      </a:r>
                    </a:p>
                  </a:txBody>
                  <a:tcPr/>
                </a:tc>
                <a:tc>
                  <a:txBody>
                    <a:bodyPr/>
                    <a:lstStyle/>
                    <a:p>
                      <a:r>
                        <a:rPr lang="en-US" dirty="0"/>
                        <a:t>6</a:t>
                      </a:r>
                    </a:p>
                  </a:txBody>
                  <a:tcPr/>
                </a:tc>
                <a:tc>
                  <a:txBody>
                    <a:bodyPr/>
                    <a:lstStyle/>
                    <a:p>
                      <a:r>
                        <a:rPr lang="en-US" dirty="0"/>
                        <a:t>5</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3300709680"/>
                  </a:ext>
                </a:extLst>
              </a:tr>
              <a:tr h="517616">
                <a:tc>
                  <a:txBody>
                    <a:bodyPr/>
                    <a:lstStyle/>
                    <a:p>
                      <a:r>
                        <a:rPr lang="en-US" dirty="0"/>
                        <a:t>100000</a:t>
                      </a:r>
                    </a:p>
                  </a:txBody>
                  <a:tcPr/>
                </a:tc>
                <a:tc>
                  <a:txBody>
                    <a:bodyPr/>
                    <a:lstStyle/>
                    <a:p>
                      <a:r>
                        <a:rPr lang="en-US" dirty="0"/>
                        <a:t>71</a:t>
                      </a:r>
                    </a:p>
                  </a:txBody>
                  <a:tcPr/>
                </a:tc>
                <a:tc>
                  <a:txBody>
                    <a:bodyPr/>
                    <a:lstStyle/>
                    <a:p>
                      <a:r>
                        <a:rPr lang="en-US" dirty="0"/>
                        <a:t>66</a:t>
                      </a:r>
                    </a:p>
                  </a:txBody>
                  <a:tcPr/>
                </a:tc>
                <a:tc>
                  <a:txBody>
                    <a:bodyPr/>
                    <a:lstStyle/>
                    <a:p>
                      <a:r>
                        <a:rPr lang="en-US" dirty="0"/>
                        <a:t>69</a:t>
                      </a:r>
                    </a:p>
                  </a:txBody>
                  <a:tcPr/>
                </a:tc>
                <a:tc>
                  <a:txBody>
                    <a:bodyPr/>
                    <a:lstStyle/>
                    <a:p>
                      <a:r>
                        <a:rPr lang="en-US" dirty="0"/>
                        <a:t>75</a:t>
                      </a:r>
                    </a:p>
                  </a:txBody>
                  <a:tcPr/>
                </a:tc>
                <a:extLst>
                  <a:ext uri="{0D108BD9-81ED-4DB2-BD59-A6C34878D82A}">
                    <a16:rowId xmlns:a16="http://schemas.microsoft.com/office/drawing/2014/main" val="933007363"/>
                  </a:ext>
                </a:extLst>
              </a:tr>
              <a:tr h="51761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10000000</a:t>
                      </a:r>
                    </a:p>
                  </a:txBody>
                  <a:tcPr/>
                </a:tc>
                <a:tc>
                  <a:txBody>
                    <a:bodyPr/>
                    <a:lstStyle/>
                    <a:p>
                      <a:r>
                        <a:rPr lang="en-US" dirty="0"/>
                        <a:t>100032</a:t>
                      </a:r>
                    </a:p>
                  </a:txBody>
                  <a:tcPr/>
                </a:tc>
                <a:tc>
                  <a:txBody>
                    <a:bodyPr/>
                    <a:lstStyle/>
                    <a:p>
                      <a:r>
                        <a:rPr lang="en-US" dirty="0"/>
                        <a:t>50477</a:t>
                      </a:r>
                    </a:p>
                  </a:txBody>
                  <a:tcPr/>
                </a:tc>
                <a:tc>
                  <a:txBody>
                    <a:bodyPr/>
                    <a:lstStyle/>
                    <a:p>
                      <a:r>
                        <a:rPr lang="en-US" dirty="0"/>
                        <a:t>25144</a:t>
                      </a:r>
                    </a:p>
                  </a:txBody>
                  <a:tcPr/>
                </a:tc>
                <a:tc>
                  <a:txBody>
                    <a:bodyPr/>
                    <a:lstStyle/>
                    <a:p>
                      <a:r>
                        <a:rPr lang="en-US" dirty="0"/>
                        <a:t>9030</a:t>
                      </a:r>
                    </a:p>
                  </a:txBody>
                  <a:tcPr/>
                </a:tc>
                <a:extLst>
                  <a:ext uri="{0D108BD9-81ED-4DB2-BD59-A6C34878D82A}">
                    <a16:rowId xmlns:a16="http://schemas.microsoft.com/office/drawing/2014/main" val="1548031930"/>
                  </a:ext>
                </a:extLst>
              </a:tr>
            </a:tbl>
          </a:graphicData>
        </a:graphic>
      </p:graphicFrame>
    </p:spTree>
    <p:extLst>
      <p:ext uri="{BB962C8B-B14F-4D97-AF65-F5344CB8AC3E}">
        <p14:creationId xmlns:p14="http://schemas.microsoft.com/office/powerpoint/2010/main" val="11776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114A-4DF3-41D3-A19C-BFD2512C6253}"/>
              </a:ext>
            </a:extLst>
          </p:cNvPr>
          <p:cNvSpPr>
            <a:spLocks noGrp="1"/>
          </p:cNvSpPr>
          <p:nvPr>
            <p:ph type="title"/>
          </p:nvPr>
        </p:nvSpPr>
        <p:spPr>
          <a:xfrm>
            <a:off x="646111" y="452718"/>
            <a:ext cx="9404723" cy="1400530"/>
          </a:xfrm>
        </p:spPr>
        <p:txBody>
          <a:bodyPr>
            <a:normAutofit/>
          </a:bodyPr>
          <a:lstStyle/>
          <a:p>
            <a:r>
              <a:rPr lang="en-US"/>
              <a:t>Sequential vs Parallel </a:t>
            </a:r>
            <a:endParaRPr lang="en-US" dirty="0"/>
          </a:p>
        </p:txBody>
      </p:sp>
      <p:graphicFrame>
        <p:nvGraphicFramePr>
          <p:cNvPr id="6" name="Content Placeholder 5">
            <a:extLst>
              <a:ext uri="{FF2B5EF4-FFF2-40B4-BE49-F238E27FC236}">
                <a16:creationId xmlns:a16="http://schemas.microsoft.com/office/drawing/2014/main" id="{BF6D1825-7E3A-451E-BD1E-292668388FD7}"/>
              </a:ext>
            </a:extLst>
          </p:cNvPr>
          <p:cNvGraphicFramePr>
            <a:graphicFrameLocks noGrp="1"/>
          </p:cNvGraphicFramePr>
          <p:nvPr>
            <p:ph idx="1"/>
            <p:extLst>
              <p:ext uri="{D42A27DB-BD31-4B8C-83A1-F6EECF244321}">
                <p14:modId xmlns:p14="http://schemas.microsoft.com/office/powerpoint/2010/main" val="2595534345"/>
              </p:ext>
            </p:extLst>
          </p:nvPr>
        </p:nvGraphicFramePr>
        <p:xfrm>
          <a:off x="450574" y="1961322"/>
          <a:ext cx="11370365" cy="47310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1009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89</TotalTime>
  <Words>978</Words>
  <Application>Microsoft Office PowerPoint</Application>
  <PresentationFormat>Widescreen</PresentationFormat>
  <Paragraphs>191</Paragraphs>
  <Slides>18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Baskerville Old Face</vt:lpstr>
      <vt:lpstr>Cambria Math</vt:lpstr>
      <vt:lpstr>Century Gothic</vt:lpstr>
      <vt:lpstr>Wingdings 3</vt:lpstr>
      <vt:lpstr>Ion</vt:lpstr>
      <vt:lpstr>Parallel Convex Hull &amp;  K-Means using OpenMP and MPI Respectively </vt:lpstr>
      <vt:lpstr>Convex Hull </vt:lpstr>
      <vt:lpstr>Graham Scan Algorithm </vt:lpstr>
      <vt:lpstr>Applications &amp; High Performance</vt:lpstr>
      <vt:lpstr>OpenMP </vt:lpstr>
      <vt:lpstr>Parallel Algorithm</vt:lpstr>
      <vt:lpstr>PowerPoint Presentation</vt:lpstr>
      <vt:lpstr>Output Time Analysis </vt:lpstr>
      <vt:lpstr>Sequential vs Parallel </vt:lpstr>
      <vt:lpstr>Clustering</vt:lpstr>
      <vt:lpstr>K-means Clustering</vt:lpstr>
      <vt:lpstr>MPI (Message Passing Interface)</vt:lpstr>
      <vt:lpstr>K-Means Implementation using MPI</vt:lpstr>
      <vt:lpstr>Time Analysis (Sequential vs Parallel)</vt:lpstr>
      <vt:lpstr>Time Analysis (MPI Time Readings)</vt:lpstr>
      <vt:lpstr>Applications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Convex Hull &amp;  K-Means using OpenMP and MPI Respectively </dc:title>
  <dc:creator>Kamal Pathak</dc:creator>
  <cp:lastModifiedBy>Akashrajendra Gujarathi</cp:lastModifiedBy>
  <cp:revision>18</cp:revision>
  <dcterms:created xsi:type="dcterms:W3CDTF">2019-04-29T14:52:59Z</dcterms:created>
  <dcterms:modified xsi:type="dcterms:W3CDTF">2019-04-29T17:51:39Z</dcterms:modified>
</cp:coreProperties>
</file>