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2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57" r:id="rId13"/>
    <p:sldId id="2453" r:id="rId14"/>
    <p:sldId id="262" r:id="rId15"/>
    <p:sldId id="2454" r:id="rId16"/>
    <p:sldId id="2456" r:id="rId17"/>
    <p:sldId id="2436" r:id="rId18"/>
    <p:sldId id="2465" r:id="rId19"/>
    <p:sldId id="2468" r:id="rId20"/>
    <p:sldId id="2469" r:id="rId21"/>
    <p:sldId id="2470" r:id="rId22"/>
    <p:sldId id="24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033" autoAdjust="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mportant\netflix_titl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[netflix_titles.xlsx]QUES-1!PivotTable13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Number of Shows</a:t>
            </a:r>
            <a:r>
              <a:rPr lang="en-IN" baseline="0"/>
              <a:t> release per year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'QUES-1'!$B$3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'QUES-1'!$A$4:$A$56</c:f>
              <c:strCache>
                <c:ptCount val="52"/>
                <c:pt idx="0">
                  <c:v>1958</c:v>
                </c:pt>
                <c:pt idx="1">
                  <c:v>1960</c:v>
                </c:pt>
                <c:pt idx="2">
                  <c:v>1966</c:v>
                </c:pt>
                <c:pt idx="3">
                  <c:v>1967</c:v>
                </c:pt>
                <c:pt idx="4">
                  <c:v>1968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1986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</c:strCache>
            </c:strRef>
          </c:cat>
          <c:val>
            <c:numRef>
              <c:f>'QUES-1'!$B$4:$B$56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1</c:v>
                </c:pt>
                <c:pt idx="21">
                  <c:v>3</c:v>
                </c:pt>
                <c:pt idx="22">
                  <c:v>8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6</c:v>
                </c:pt>
                <c:pt idx="28">
                  <c:v>4</c:v>
                </c:pt>
                <c:pt idx="29">
                  <c:v>8</c:v>
                </c:pt>
                <c:pt idx="30">
                  <c:v>7</c:v>
                </c:pt>
                <c:pt idx="31">
                  <c:v>8</c:v>
                </c:pt>
                <c:pt idx="32">
                  <c:v>10</c:v>
                </c:pt>
                <c:pt idx="33">
                  <c:v>8</c:v>
                </c:pt>
                <c:pt idx="34">
                  <c:v>8</c:v>
                </c:pt>
                <c:pt idx="35">
                  <c:v>12</c:v>
                </c:pt>
                <c:pt idx="36">
                  <c:v>16</c:v>
                </c:pt>
                <c:pt idx="37">
                  <c:v>13</c:v>
                </c:pt>
                <c:pt idx="38">
                  <c:v>22</c:v>
                </c:pt>
                <c:pt idx="39">
                  <c:v>25</c:v>
                </c:pt>
                <c:pt idx="40">
                  <c:v>30</c:v>
                </c:pt>
                <c:pt idx="41">
                  <c:v>26</c:v>
                </c:pt>
                <c:pt idx="42">
                  <c:v>46</c:v>
                </c:pt>
                <c:pt idx="43">
                  <c:v>53</c:v>
                </c:pt>
                <c:pt idx="44">
                  <c:v>68</c:v>
                </c:pt>
                <c:pt idx="45">
                  <c:v>107</c:v>
                </c:pt>
                <c:pt idx="46">
                  <c:v>182</c:v>
                </c:pt>
                <c:pt idx="47">
                  <c:v>203</c:v>
                </c:pt>
                <c:pt idx="48">
                  <c:v>222</c:v>
                </c:pt>
                <c:pt idx="49">
                  <c:v>190</c:v>
                </c:pt>
                <c:pt idx="50">
                  <c:v>159</c:v>
                </c:pt>
                <c:pt idx="5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3F-42DB-B07C-00F1394CFF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08357592"/>
        <c:axId val="508358904"/>
      </c:barChart>
      <c:catAx>
        <c:axId val="50835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358904"/>
        <c:crosses val="autoZero"/>
        <c:auto val="1"/>
        <c:lblAlgn val="ctr"/>
        <c:lblOffset val="100"/>
        <c:noMultiLvlLbl val="0"/>
      </c:catAx>
      <c:valAx>
        <c:axId val="508358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35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[netflix_titles.xlsx]QUES-10!PivotTable21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imdb rating by country(+)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1342847769028868E-2"/>
          <c:y val="6.9275528147488344E-2"/>
          <c:w val="0.91198351377952758"/>
          <c:h val="0.33441879867797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'QUES-10'!$B$3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'QUES-10'!$A$4:$A$193</c:f>
              <c:multiLvlStrCache>
                <c:ptCount val="188"/>
                <c:lvl>
                  <c:pt idx="0">
                    <c:v>Argentina</c:v>
                  </c:pt>
                  <c:pt idx="1">
                    <c:v>Argentina, Brazil, France, Poland, Germany, Denmark</c:v>
                  </c:pt>
                  <c:pt idx="2">
                    <c:v>Argentina, Spain</c:v>
                  </c:pt>
                  <c:pt idx="3">
                    <c:v>Argentina, United States</c:v>
                  </c:pt>
                  <c:pt idx="4">
                    <c:v>Australia</c:v>
                  </c:pt>
                  <c:pt idx="5">
                    <c:v>Australia, Armenia, Japan, Jordan, Mexico, Mongolia, New Zealand, Philippines, South Africa, Sweden, United States, Uruguay</c:v>
                  </c:pt>
                  <c:pt idx="6">
                    <c:v>Australia, Canada</c:v>
                  </c:pt>
                  <c:pt idx="7">
                    <c:v>Australia, France</c:v>
                  </c:pt>
                  <c:pt idx="8">
                    <c:v>Australia, United Kingdom, United Arab Emirates, Canada</c:v>
                  </c:pt>
                  <c:pt idx="9">
                    <c:v>Australia, United States</c:v>
                  </c:pt>
                  <c:pt idx="10">
                    <c:v>Belgium, France</c:v>
                  </c:pt>
                  <c:pt idx="11">
                    <c:v>Brazil</c:v>
                  </c:pt>
                  <c:pt idx="12">
                    <c:v>Brazil, France, Germany</c:v>
                  </c:pt>
                  <c:pt idx="13">
                    <c:v>Brazil, Netherlands, United States, Colombia, Austria, Germany</c:v>
                  </c:pt>
                  <c:pt idx="14">
                    <c:v>Bulgaria, United States</c:v>
                  </c:pt>
                  <c:pt idx="15">
                    <c:v>Bulgaria, United States, Spain, Canada</c:v>
                  </c:pt>
                  <c:pt idx="16">
                    <c:v>Canada</c:v>
                  </c:pt>
                  <c:pt idx="17">
                    <c:v>Canada, Luxembourg</c:v>
                  </c:pt>
                  <c:pt idx="18">
                    <c:v>Canada, Nigeria</c:v>
                  </c:pt>
                  <c:pt idx="19">
                    <c:v>Canada, United Kingdom</c:v>
                  </c:pt>
                  <c:pt idx="20">
                    <c:v>Canada, United States</c:v>
                  </c:pt>
                  <c:pt idx="21">
                    <c:v>Canada, United States, Cayman Islands</c:v>
                  </c:pt>
                  <c:pt idx="22">
                    <c:v>Canada, United States, United Kingdom</c:v>
                  </c:pt>
                  <c:pt idx="23">
                    <c:v>Chile</c:v>
                  </c:pt>
                  <c:pt idx="24">
                    <c:v>China</c:v>
                  </c:pt>
                  <c:pt idx="25">
                    <c:v>China, Germany, India, United States</c:v>
                  </c:pt>
                  <c:pt idx="26">
                    <c:v>China, Hong Kong</c:v>
                  </c:pt>
                  <c:pt idx="27">
                    <c:v>China, Spain, South Korea, United States</c:v>
                  </c:pt>
                  <c:pt idx="28">
                    <c:v>Colombia</c:v>
                  </c:pt>
                  <c:pt idx="29">
                    <c:v>Czech Republic, France</c:v>
                  </c:pt>
                  <c:pt idx="30">
                    <c:v>Denmark</c:v>
                  </c:pt>
                  <c:pt idx="31">
                    <c:v>Denmark, France, Poland</c:v>
                  </c:pt>
                  <c:pt idx="32">
                    <c:v>Denmark, Spain</c:v>
                  </c:pt>
                  <c:pt idx="33">
                    <c:v>Denmark, Sweden, Israel, United States</c:v>
                  </c:pt>
                  <c:pt idx="34">
                    <c:v>Denmark, United States</c:v>
                  </c:pt>
                  <c:pt idx="35">
                    <c:v>Egypt</c:v>
                  </c:pt>
                  <c:pt idx="36">
                    <c:v>Egypt, Algeria</c:v>
                  </c:pt>
                  <c:pt idx="37">
                    <c:v>France</c:v>
                  </c:pt>
                  <c:pt idx="38">
                    <c:v>France, Belgium</c:v>
                  </c:pt>
                  <c:pt idx="39">
                    <c:v>France, Belgium, Spain</c:v>
                  </c:pt>
                  <c:pt idx="40">
                    <c:v>France, Canada, Belgium</c:v>
                  </c:pt>
                  <c:pt idx="41">
                    <c:v>France, Egypt</c:v>
                  </c:pt>
                  <c:pt idx="42">
                    <c:v>France, Germany, Switzerland</c:v>
                  </c:pt>
                  <c:pt idx="43">
                    <c:v>France, Malta, United States</c:v>
                  </c:pt>
                  <c:pt idx="44">
                    <c:v>France, Netherlands, Singapore</c:v>
                  </c:pt>
                  <c:pt idx="45">
                    <c:v>France, New Zealand</c:v>
                  </c:pt>
                  <c:pt idx="46">
                    <c:v>France, Senegal, Belgium</c:v>
                  </c:pt>
                  <c:pt idx="47">
                    <c:v>France, South Korea, Japan</c:v>
                  </c:pt>
                  <c:pt idx="48">
                    <c:v>France, United States, Mexico</c:v>
                  </c:pt>
                  <c:pt idx="49">
                    <c:v>Germany</c:v>
                  </c:pt>
                  <c:pt idx="50">
                    <c:v>Germany, France, Luxembourg, United Kingdom, United States</c:v>
                  </c:pt>
                  <c:pt idx="51">
                    <c:v>Germany, Jordan, Netherlands</c:v>
                  </c:pt>
                  <c:pt idx="52">
                    <c:v>Germany, Sri Lanka</c:v>
                  </c:pt>
                  <c:pt idx="53">
                    <c:v>Germany, United States</c:v>
                  </c:pt>
                  <c:pt idx="54">
                    <c:v>Germany, United States, Hong Kong, Singapore</c:v>
                  </c:pt>
                  <c:pt idx="55">
                    <c:v>Ghana</c:v>
                  </c:pt>
                  <c:pt idx="56">
                    <c:v>Hong Kong</c:v>
                  </c:pt>
                  <c:pt idx="57">
                    <c:v>Hong Kong, China</c:v>
                  </c:pt>
                  <c:pt idx="58">
                    <c:v>Hong Kong, China, Singapore</c:v>
                  </c:pt>
                  <c:pt idx="59">
                    <c:v>Hong Kong, Iceland, United States</c:v>
                  </c:pt>
                  <c:pt idx="60">
                    <c:v>Iceland</c:v>
                  </c:pt>
                  <c:pt idx="61">
                    <c:v>Iceland, Sweden, Belgium</c:v>
                  </c:pt>
                  <c:pt idx="62">
                    <c:v>India</c:v>
                  </c:pt>
                  <c:pt idx="63">
                    <c:v>India, France</c:v>
                  </c:pt>
                  <c:pt idx="64">
                    <c:v>India, Germany</c:v>
                  </c:pt>
                  <c:pt idx="65">
                    <c:v>India, Iran</c:v>
                  </c:pt>
                  <c:pt idx="66">
                    <c:v>India, United Kingdom</c:v>
                  </c:pt>
                  <c:pt idx="67">
                    <c:v>India, United Kingdom, China, Canada, Japan, South Korea, United States</c:v>
                  </c:pt>
                  <c:pt idx="68">
                    <c:v>India, United States</c:v>
                  </c:pt>
                  <c:pt idx="69">
                    <c:v>Indonesia</c:v>
                  </c:pt>
                  <c:pt idx="70">
                    <c:v>Indonesia, Singapore</c:v>
                  </c:pt>
                  <c:pt idx="71">
                    <c:v>Indonesia, South Korea, Singapore</c:v>
                  </c:pt>
                  <c:pt idx="72">
                    <c:v>Iran, France</c:v>
                  </c:pt>
                  <c:pt idx="73">
                    <c:v>Ireland</c:v>
                  </c:pt>
                  <c:pt idx="74">
                    <c:v>Ireland, Canada</c:v>
                  </c:pt>
                  <c:pt idx="75">
                    <c:v>Ireland, Luxembourg, Belgium</c:v>
                  </c:pt>
                  <c:pt idx="76">
                    <c:v>Ireland, United Kingdom</c:v>
                  </c:pt>
                  <c:pt idx="77">
                    <c:v>Ireland, United Kingdom, United States</c:v>
                  </c:pt>
                  <c:pt idx="78">
                    <c:v>Israel, United States</c:v>
                  </c:pt>
                  <c:pt idx="79">
                    <c:v>Italy</c:v>
                  </c:pt>
                  <c:pt idx="80">
                    <c:v>Italy, United States, Argentina</c:v>
                  </c:pt>
                  <c:pt idx="81">
                    <c:v>Japan</c:v>
                  </c:pt>
                  <c:pt idx="82">
                    <c:v>Japan, United States</c:v>
                  </c:pt>
                  <c:pt idx="83">
                    <c:v>Kenya</c:v>
                  </c:pt>
                  <c:pt idx="84">
                    <c:v>Kuwait</c:v>
                  </c:pt>
                  <c:pt idx="85">
                    <c:v>Lebanon</c:v>
                  </c:pt>
                  <c:pt idx="86">
                    <c:v>Malaysia</c:v>
                  </c:pt>
                  <c:pt idx="87">
                    <c:v>Mexico</c:v>
                  </c:pt>
                  <c:pt idx="88">
                    <c:v>Mexico, Argentina</c:v>
                  </c:pt>
                  <c:pt idx="89">
                    <c:v>Mexico, Finland</c:v>
                  </c:pt>
                  <c:pt idx="90">
                    <c:v>Mexico, United States</c:v>
                  </c:pt>
                  <c:pt idx="91">
                    <c:v>Namibia</c:v>
                  </c:pt>
                  <c:pt idx="92">
                    <c:v>Netherlands</c:v>
                  </c:pt>
                  <c:pt idx="93">
                    <c:v>Netherlands, Denmark, France, Germany</c:v>
                  </c:pt>
                  <c:pt idx="94">
                    <c:v>Netherlands, Denmark, South Africa</c:v>
                  </c:pt>
                  <c:pt idx="95">
                    <c:v>New Zealand</c:v>
                  </c:pt>
                  <c:pt idx="96">
                    <c:v>New Zealand, United Kingdom</c:v>
                  </c:pt>
                  <c:pt idx="97">
                    <c:v>Nigeria</c:v>
                  </c:pt>
                  <c:pt idx="98">
                    <c:v>Norway</c:v>
                  </c:pt>
                  <c:pt idx="99">
                    <c:v>Norway, Denmark, Netherlands, Sweden</c:v>
                  </c:pt>
                  <c:pt idx="100">
                    <c:v>Norway, Iceland, United States</c:v>
                  </c:pt>
                  <c:pt idx="101">
                    <c:v>Pakistan</c:v>
                  </c:pt>
                  <c:pt idx="102">
                    <c:v>Peru</c:v>
                  </c:pt>
                  <c:pt idx="103">
                    <c:v>Philippines</c:v>
                  </c:pt>
                  <c:pt idx="104">
                    <c:v>Philippines, Canada, United Kingdom, United States</c:v>
                  </c:pt>
                  <c:pt idx="105">
                    <c:v>Philippines, Qatar</c:v>
                  </c:pt>
                  <c:pt idx="106">
                    <c:v>Poland</c:v>
                  </c:pt>
                  <c:pt idx="107">
                    <c:v>Portugal, Spain</c:v>
                  </c:pt>
                  <c:pt idx="108">
                    <c:v>Romania</c:v>
                  </c:pt>
                  <c:pt idx="109">
                    <c:v>Romania, France, Switzerland, Germany</c:v>
                  </c:pt>
                  <c:pt idx="110">
                    <c:v>Russia, United States</c:v>
                  </c:pt>
                  <c:pt idx="111">
                    <c:v>Saudi Arabia</c:v>
                  </c:pt>
                  <c:pt idx="112">
                    <c:v>Serbia, United States</c:v>
                  </c:pt>
                  <c:pt idx="113">
                    <c:v>Singapore</c:v>
                  </c:pt>
                  <c:pt idx="114">
                    <c:v>Singapore, France</c:v>
                  </c:pt>
                  <c:pt idx="115">
                    <c:v>Singapore, United States</c:v>
                  </c:pt>
                  <c:pt idx="116">
                    <c:v>South Africa</c:v>
                  </c:pt>
                  <c:pt idx="117">
                    <c:v>South Africa, China, United States</c:v>
                  </c:pt>
                  <c:pt idx="118">
                    <c:v>South Africa, Nigeria</c:v>
                  </c:pt>
                  <c:pt idx="119">
                    <c:v>South Africa, United States</c:v>
                  </c:pt>
                  <c:pt idx="120">
                    <c:v>South Korea</c:v>
                  </c:pt>
                  <c:pt idx="121">
                    <c:v>South Korea, Japan</c:v>
                  </c:pt>
                  <c:pt idx="122">
                    <c:v>Soviet Union, India</c:v>
                  </c:pt>
                  <c:pt idx="123">
                    <c:v>Spain</c:v>
                  </c:pt>
                  <c:pt idx="124">
                    <c:v>Spain, Belgium</c:v>
                  </c:pt>
                  <c:pt idx="125">
                    <c:v>Spain, Italy</c:v>
                  </c:pt>
                  <c:pt idx="126">
                    <c:v>Sweden, Netherlands</c:v>
                  </c:pt>
                  <c:pt idx="127">
                    <c:v>Sweden, United States</c:v>
                  </c:pt>
                  <c:pt idx="128">
                    <c:v>Taiwan</c:v>
                  </c:pt>
                  <c:pt idx="129">
                    <c:v>Taiwan, China, France, United States</c:v>
                  </c:pt>
                  <c:pt idx="130">
                    <c:v>Thailand</c:v>
                  </c:pt>
                  <c:pt idx="131">
                    <c:v>Turkey</c:v>
                  </c:pt>
                  <c:pt idx="132">
                    <c:v>Turkey, France, Germany, Poland</c:v>
                  </c:pt>
                  <c:pt idx="133">
                    <c:v>Turkey, India</c:v>
                  </c:pt>
                  <c:pt idx="134">
                    <c:v>Turkey, United States</c:v>
                  </c:pt>
                  <c:pt idx="135">
                    <c:v>United Arab Emirates</c:v>
                  </c:pt>
                  <c:pt idx="136">
                    <c:v>United Arab Emirates, United Kingdom, India</c:v>
                  </c:pt>
                  <c:pt idx="137">
                    <c:v>United Arab Emirates, United States</c:v>
                  </c:pt>
                  <c:pt idx="138">
                    <c:v>United Kingdom</c:v>
                  </c:pt>
                  <c:pt idx="139">
                    <c:v>United Kingdom, Canada, Italy</c:v>
                  </c:pt>
                  <c:pt idx="140">
                    <c:v>United Kingdom, Canada, United States, Germany</c:v>
                  </c:pt>
                  <c:pt idx="141">
                    <c:v>United Kingdom, Czech Republic, United States, Germany, Bahamas</c:v>
                  </c:pt>
                  <c:pt idx="142">
                    <c:v>United Kingdom, France</c:v>
                  </c:pt>
                  <c:pt idx="143">
                    <c:v>United Kingdom, France, Belgium, United States, China</c:v>
                  </c:pt>
                  <c:pt idx="144">
                    <c:v>United Kingdom, France, Germany</c:v>
                  </c:pt>
                  <c:pt idx="145">
                    <c:v>United Kingdom, Hong Kong</c:v>
                  </c:pt>
                  <c:pt idx="146">
                    <c:v>United Kingdom, Ireland</c:v>
                  </c:pt>
                  <c:pt idx="147">
                    <c:v>United Kingdom, Pakistan</c:v>
                  </c:pt>
                  <c:pt idx="148">
                    <c:v>United Kingdom, Russia</c:v>
                  </c:pt>
                  <c:pt idx="149">
                    <c:v>United Kingdom, Russia, United States</c:v>
                  </c:pt>
                  <c:pt idx="150">
                    <c:v>United Kingdom, Spain, United States</c:v>
                  </c:pt>
                  <c:pt idx="151">
                    <c:v>United Kingdom, United States</c:v>
                  </c:pt>
                  <c:pt idx="152">
                    <c:v>United Kingdom, United States, Australia</c:v>
                  </c:pt>
                  <c:pt idx="153">
                    <c:v>United Kingdom, United States, France, Germany</c:v>
                  </c:pt>
                  <c:pt idx="154">
                    <c:v>United States</c:v>
                  </c:pt>
                  <c:pt idx="155">
                    <c:v>United States,</c:v>
                  </c:pt>
                  <c:pt idx="156">
                    <c:v>United States, Australia</c:v>
                  </c:pt>
                  <c:pt idx="157">
                    <c:v>United States, Australia, China</c:v>
                  </c:pt>
                  <c:pt idx="158">
                    <c:v>United States, Bulgaria</c:v>
                  </c:pt>
                  <c:pt idx="159">
                    <c:v>United States, Canada</c:v>
                  </c:pt>
                  <c:pt idx="160">
                    <c:v>United States, Canada, France</c:v>
                  </c:pt>
                  <c:pt idx="161">
                    <c:v>United States, Canada, Indonesia, United Kingdom, China, Singapore</c:v>
                  </c:pt>
                  <c:pt idx="162">
                    <c:v>United States, Canada, Ireland</c:v>
                  </c:pt>
                  <c:pt idx="163">
                    <c:v>United States, Chile</c:v>
                  </c:pt>
                  <c:pt idx="164">
                    <c:v>United States, China</c:v>
                  </c:pt>
                  <c:pt idx="165">
                    <c:v>United States, France</c:v>
                  </c:pt>
                  <c:pt idx="166">
                    <c:v>United States, France, Serbia</c:v>
                  </c:pt>
                  <c:pt idx="167">
                    <c:v>United States, Germany</c:v>
                  </c:pt>
                  <c:pt idx="168">
                    <c:v>United States, Germany, Canada</c:v>
                  </c:pt>
                  <c:pt idx="169">
                    <c:v>United States, Iceland</c:v>
                  </c:pt>
                  <c:pt idx="170">
                    <c:v>United States, India</c:v>
                  </c:pt>
                  <c:pt idx="171">
                    <c:v>United States, India, Bangladesh</c:v>
                  </c:pt>
                  <c:pt idx="172">
                    <c:v>United States, Italy</c:v>
                  </c:pt>
                  <c:pt idx="173">
                    <c:v>United States, Japan</c:v>
                  </c:pt>
                  <c:pt idx="174">
                    <c:v>United States, Mexico</c:v>
                  </c:pt>
                  <c:pt idx="175">
                    <c:v>United States, South Africa</c:v>
                  </c:pt>
                  <c:pt idx="176">
                    <c:v>United States, Sweden</c:v>
                  </c:pt>
                  <c:pt idx="177">
                    <c:v>United States, United Kingdom</c:v>
                  </c:pt>
                  <c:pt idx="178">
                    <c:v>United States, United Kingdom, Australia</c:v>
                  </c:pt>
                  <c:pt idx="179">
                    <c:v>United States, United Kingdom, France</c:v>
                  </c:pt>
                  <c:pt idx="180">
                    <c:v>Uruguay</c:v>
                  </c:pt>
                  <c:pt idx="181">
                    <c:v>Uruguay, Argentina</c:v>
                  </c:pt>
                  <c:pt idx="182">
                    <c:v>Uruguay, Argentina, Spain</c:v>
                  </c:pt>
                  <c:pt idx="183">
                    <c:v>Uruguay, Spain, Mexico</c:v>
                  </c:pt>
                  <c:pt idx="184">
                    <c:v>Vietnam</c:v>
                  </c:pt>
                  <c:pt idx="185">
                    <c:v>Zimbabwe</c:v>
                  </c:pt>
                  <c:pt idx="186">
                    <c:v>(blank)</c:v>
                  </c:pt>
                </c:lvl>
                <c:lvl>
                  <c:pt idx="0">
                    <c:v>Movie</c:v>
                  </c:pt>
                  <c:pt idx="187">
                    <c:v>TV Show</c:v>
                  </c:pt>
                </c:lvl>
              </c:multiLvlStrCache>
            </c:multiLvlStrRef>
          </c:cat>
          <c:val>
            <c:numRef>
              <c:f>'QUES-10'!$B$4:$B$193</c:f>
              <c:numCache>
                <c:formatCode>General</c:formatCode>
                <c:ptCount val="188"/>
                <c:pt idx="0">
                  <c:v>38.200000000000003</c:v>
                </c:pt>
                <c:pt idx="1">
                  <c:v>6</c:v>
                </c:pt>
                <c:pt idx="2">
                  <c:v>8.6</c:v>
                </c:pt>
                <c:pt idx="3">
                  <c:v>6.6</c:v>
                </c:pt>
                <c:pt idx="4">
                  <c:v>31.4</c:v>
                </c:pt>
                <c:pt idx="5">
                  <c:v>5.4</c:v>
                </c:pt>
                <c:pt idx="6">
                  <c:v>6</c:v>
                </c:pt>
                <c:pt idx="7">
                  <c:v>7.1</c:v>
                </c:pt>
                <c:pt idx="8">
                  <c:v>7.2</c:v>
                </c:pt>
                <c:pt idx="9">
                  <c:v>6.5</c:v>
                </c:pt>
                <c:pt idx="10">
                  <c:v>13.7</c:v>
                </c:pt>
                <c:pt idx="11">
                  <c:v>70.8</c:v>
                </c:pt>
                <c:pt idx="12">
                  <c:v>5.6</c:v>
                </c:pt>
                <c:pt idx="13">
                  <c:v>8.1999999999999993</c:v>
                </c:pt>
                <c:pt idx="14">
                  <c:v>21.3</c:v>
                </c:pt>
                <c:pt idx="15">
                  <c:v>7.6</c:v>
                </c:pt>
                <c:pt idx="16">
                  <c:v>202.99999999999994</c:v>
                </c:pt>
                <c:pt idx="17">
                  <c:v>8.6</c:v>
                </c:pt>
                <c:pt idx="18">
                  <c:v>8.6</c:v>
                </c:pt>
                <c:pt idx="19">
                  <c:v>5.9</c:v>
                </c:pt>
                <c:pt idx="20">
                  <c:v>40.000000000000007</c:v>
                </c:pt>
                <c:pt idx="21">
                  <c:v>8.6</c:v>
                </c:pt>
                <c:pt idx="22">
                  <c:v>5.5</c:v>
                </c:pt>
                <c:pt idx="23">
                  <c:v>13.8</c:v>
                </c:pt>
                <c:pt idx="24">
                  <c:v>22.400000000000002</c:v>
                </c:pt>
                <c:pt idx="25">
                  <c:v>5.7</c:v>
                </c:pt>
                <c:pt idx="26">
                  <c:v>8.6</c:v>
                </c:pt>
                <c:pt idx="27">
                  <c:v>6.9</c:v>
                </c:pt>
                <c:pt idx="28">
                  <c:v>20.2</c:v>
                </c:pt>
                <c:pt idx="29">
                  <c:v>8.1999999999999993</c:v>
                </c:pt>
                <c:pt idx="30">
                  <c:v>12.8</c:v>
                </c:pt>
                <c:pt idx="31">
                  <c:v>6.5</c:v>
                </c:pt>
                <c:pt idx="32">
                  <c:v>5.6</c:v>
                </c:pt>
                <c:pt idx="33">
                  <c:v>6</c:v>
                </c:pt>
                <c:pt idx="34">
                  <c:v>7.5</c:v>
                </c:pt>
                <c:pt idx="35">
                  <c:v>117.10000000000001</c:v>
                </c:pt>
                <c:pt idx="36">
                  <c:v>5.4</c:v>
                </c:pt>
                <c:pt idx="37">
                  <c:v>81.599999999999994</c:v>
                </c:pt>
                <c:pt idx="38">
                  <c:v>41.8</c:v>
                </c:pt>
                <c:pt idx="39">
                  <c:v>6.6</c:v>
                </c:pt>
                <c:pt idx="40">
                  <c:v>8.6</c:v>
                </c:pt>
                <c:pt idx="41">
                  <c:v>8.1999999999999993</c:v>
                </c:pt>
                <c:pt idx="42">
                  <c:v>6.2</c:v>
                </c:pt>
                <c:pt idx="43">
                  <c:v>7.9</c:v>
                </c:pt>
                <c:pt idx="44">
                  <c:v>8</c:v>
                </c:pt>
                <c:pt idx="45">
                  <c:v>6.2</c:v>
                </c:pt>
                <c:pt idx="46">
                  <c:v>4.2</c:v>
                </c:pt>
                <c:pt idx="47">
                  <c:v>6</c:v>
                </c:pt>
                <c:pt idx="48">
                  <c:v>8.1999999999999993</c:v>
                </c:pt>
                <c:pt idx="49">
                  <c:v>79.900000000000006</c:v>
                </c:pt>
                <c:pt idx="50">
                  <c:v>8.6</c:v>
                </c:pt>
                <c:pt idx="51">
                  <c:v>6</c:v>
                </c:pt>
                <c:pt idx="52">
                  <c:v>4.2</c:v>
                </c:pt>
                <c:pt idx="53">
                  <c:v>8.6</c:v>
                </c:pt>
                <c:pt idx="54">
                  <c:v>3.8</c:v>
                </c:pt>
                <c:pt idx="55">
                  <c:v>5.7</c:v>
                </c:pt>
                <c:pt idx="56">
                  <c:v>40</c:v>
                </c:pt>
                <c:pt idx="57">
                  <c:v>12.9</c:v>
                </c:pt>
                <c:pt idx="58">
                  <c:v>6</c:v>
                </c:pt>
                <c:pt idx="59">
                  <c:v>7.6</c:v>
                </c:pt>
                <c:pt idx="60">
                  <c:v>14</c:v>
                </c:pt>
                <c:pt idx="61">
                  <c:v>7.1</c:v>
                </c:pt>
                <c:pt idx="62">
                  <c:v>1168.2000000000012</c:v>
                </c:pt>
                <c:pt idx="63">
                  <c:v>6.5</c:v>
                </c:pt>
                <c:pt idx="64">
                  <c:v>5.6</c:v>
                </c:pt>
                <c:pt idx="65">
                  <c:v>8.6</c:v>
                </c:pt>
                <c:pt idx="66">
                  <c:v>5.4</c:v>
                </c:pt>
                <c:pt idx="67">
                  <c:v>7.5</c:v>
                </c:pt>
                <c:pt idx="68">
                  <c:v>5.6</c:v>
                </c:pt>
                <c:pt idx="69">
                  <c:v>75.899999999999991</c:v>
                </c:pt>
                <c:pt idx="70">
                  <c:v>6.5</c:v>
                </c:pt>
                <c:pt idx="71">
                  <c:v>6.9</c:v>
                </c:pt>
                <c:pt idx="72">
                  <c:v>6</c:v>
                </c:pt>
                <c:pt idx="73">
                  <c:v>12.100000000000001</c:v>
                </c:pt>
                <c:pt idx="74">
                  <c:v>6.2</c:v>
                </c:pt>
                <c:pt idx="75">
                  <c:v>8</c:v>
                </c:pt>
                <c:pt idx="76">
                  <c:v>6.7</c:v>
                </c:pt>
                <c:pt idx="77">
                  <c:v>6.5</c:v>
                </c:pt>
                <c:pt idx="78">
                  <c:v>6.7</c:v>
                </c:pt>
                <c:pt idx="79">
                  <c:v>17</c:v>
                </c:pt>
                <c:pt idx="80">
                  <c:v>6.1</c:v>
                </c:pt>
                <c:pt idx="81">
                  <c:v>78.900000000000006</c:v>
                </c:pt>
                <c:pt idx="82">
                  <c:v>15.5</c:v>
                </c:pt>
                <c:pt idx="83">
                  <c:v>5.9</c:v>
                </c:pt>
                <c:pt idx="84">
                  <c:v>8.6</c:v>
                </c:pt>
                <c:pt idx="85">
                  <c:v>13.7</c:v>
                </c:pt>
                <c:pt idx="86">
                  <c:v>7.1</c:v>
                </c:pt>
                <c:pt idx="87">
                  <c:v>78.100000000000009</c:v>
                </c:pt>
                <c:pt idx="88">
                  <c:v>5.7</c:v>
                </c:pt>
                <c:pt idx="89">
                  <c:v>5.6</c:v>
                </c:pt>
                <c:pt idx="90">
                  <c:v>7.9</c:v>
                </c:pt>
                <c:pt idx="91">
                  <c:v>7.9</c:v>
                </c:pt>
                <c:pt idx="92">
                  <c:v>16.2</c:v>
                </c:pt>
                <c:pt idx="93">
                  <c:v>8</c:v>
                </c:pt>
                <c:pt idx="94">
                  <c:v>5.4</c:v>
                </c:pt>
                <c:pt idx="95">
                  <c:v>19.8</c:v>
                </c:pt>
                <c:pt idx="96">
                  <c:v>8.6</c:v>
                </c:pt>
                <c:pt idx="97">
                  <c:v>66.599999999999994</c:v>
                </c:pt>
                <c:pt idx="98">
                  <c:v>20.399999999999999</c:v>
                </c:pt>
                <c:pt idx="99">
                  <c:v>3.8</c:v>
                </c:pt>
                <c:pt idx="100">
                  <c:v>6</c:v>
                </c:pt>
                <c:pt idx="101">
                  <c:v>34</c:v>
                </c:pt>
                <c:pt idx="102">
                  <c:v>8.1999999999999993</c:v>
                </c:pt>
                <c:pt idx="103">
                  <c:v>92.9</c:v>
                </c:pt>
                <c:pt idx="104">
                  <c:v>5.5</c:v>
                </c:pt>
                <c:pt idx="105">
                  <c:v>7.2</c:v>
                </c:pt>
                <c:pt idx="106">
                  <c:v>6.1</c:v>
                </c:pt>
                <c:pt idx="107">
                  <c:v>6</c:v>
                </c:pt>
                <c:pt idx="108">
                  <c:v>21.4</c:v>
                </c:pt>
                <c:pt idx="109">
                  <c:v>7.2</c:v>
                </c:pt>
                <c:pt idx="110">
                  <c:v>5.7</c:v>
                </c:pt>
                <c:pt idx="111">
                  <c:v>6.1</c:v>
                </c:pt>
                <c:pt idx="112">
                  <c:v>8.6</c:v>
                </c:pt>
                <c:pt idx="113">
                  <c:v>11</c:v>
                </c:pt>
                <c:pt idx="114">
                  <c:v>5.4</c:v>
                </c:pt>
                <c:pt idx="115">
                  <c:v>7.5</c:v>
                </c:pt>
                <c:pt idx="116">
                  <c:v>30.7</c:v>
                </c:pt>
                <c:pt idx="117">
                  <c:v>6.6</c:v>
                </c:pt>
                <c:pt idx="118">
                  <c:v>6</c:v>
                </c:pt>
                <c:pt idx="119">
                  <c:v>11</c:v>
                </c:pt>
                <c:pt idx="120">
                  <c:v>25.700000000000003</c:v>
                </c:pt>
                <c:pt idx="121">
                  <c:v>6.6</c:v>
                </c:pt>
                <c:pt idx="122">
                  <c:v>6.7</c:v>
                </c:pt>
                <c:pt idx="123">
                  <c:v>121.10000000000001</c:v>
                </c:pt>
                <c:pt idx="124">
                  <c:v>5.5</c:v>
                </c:pt>
                <c:pt idx="125">
                  <c:v>6</c:v>
                </c:pt>
                <c:pt idx="126">
                  <c:v>6.5</c:v>
                </c:pt>
                <c:pt idx="127">
                  <c:v>5.5</c:v>
                </c:pt>
                <c:pt idx="128">
                  <c:v>12.7</c:v>
                </c:pt>
                <c:pt idx="129">
                  <c:v>5.7</c:v>
                </c:pt>
                <c:pt idx="130">
                  <c:v>49.9</c:v>
                </c:pt>
                <c:pt idx="131">
                  <c:v>109.69999999999999</c:v>
                </c:pt>
                <c:pt idx="132">
                  <c:v>7.2</c:v>
                </c:pt>
                <c:pt idx="133">
                  <c:v>8.6</c:v>
                </c:pt>
                <c:pt idx="134">
                  <c:v>6.6</c:v>
                </c:pt>
                <c:pt idx="135">
                  <c:v>13.6</c:v>
                </c:pt>
                <c:pt idx="136">
                  <c:v>8.6</c:v>
                </c:pt>
                <c:pt idx="137">
                  <c:v>13.399999999999999</c:v>
                </c:pt>
                <c:pt idx="138">
                  <c:v>185.09999999999997</c:v>
                </c:pt>
                <c:pt idx="139">
                  <c:v>7.5</c:v>
                </c:pt>
                <c:pt idx="140">
                  <c:v>5.4</c:v>
                </c:pt>
                <c:pt idx="141">
                  <c:v>6.5</c:v>
                </c:pt>
                <c:pt idx="142">
                  <c:v>6.7</c:v>
                </c:pt>
                <c:pt idx="143">
                  <c:v>8.1999999999999993</c:v>
                </c:pt>
                <c:pt idx="144">
                  <c:v>6.6</c:v>
                </c:pt>
                <c:pt idx="145">
                  <c:v>7.9</c:v>
                </c:pt>
                <c:pt idx="146">
                  <c:v>5.7</c:v>
                </c:pt>
                <c:pt idx="147">
                  <c:v>5.4</c:v>
                </c:pt>
                <c:pt idx="148">
                  <c:v>6.6</c:v>
                </c:pt>
                <c:pt idx="149">
                  <c:v>7.9</c:v>
                </c:pt>
                <c:pt idx="150">
                  <c:v>6.7</c:v>
                </c:pt>
                <c:pt idx="151">
                  <c:v>84.100000000000009</c:v>
                </c:pt>
                <c:pt idx="152">
                  <c:v>8.6</c:v>
                </c:pt>
                <c:pt idx="153">
                  <c:v>6</c:v>
                </c:pt>
                <c:pt idx="154">
                  <c:v>2414.5999999999967</c:v>
                </c:pt>
                <c:pt idx="155">
                  <c:v>8.6</c:v>
                </c:pt>
                <c:pt idx="156">
                  <c:v>19.5</c:v>
                </c:pt>
                <c:pt idx="157">
                  <c:v>5.4</c:v>
                </c:pt>
                <c:pt idx="158">
                  <c:v>6.5</c:v>
                </c:pt>
                <c:pt idx="159">
                  <c:v>77.400000000000006</c:v>
                </c:pt>
                <c:pt idx="160">
                  <c:v>7.9</c:v>
                </c:pt>
                <c:pt idx="161">
                  <c:v>7.2</c:v>
                </c:pt>
                <c:pt idx="162">
                  <c:v>6.5</c:v>
                </c:pt>
                <c:pt idx="163">
                  <c:v>7.9</c:v>
                </c:pt>
                <c:pt idx="164">
                  <c:v>14.399999999999999</c:v>
                </c:pt>
                <c:pt idx="165">
                  <c:v>14</c:v>
                </c:pt>
                <c:pt idx="166">
                  <c:v>6.5</c:v>
                </c:pt>
                <c:pt idx="167">
                  <c:v>25.199999999999996</c:v>
                </c:pt>
                <c:pt idx="168">
                  <c:v>7.2</c:v>
                </c:pt>
                <c:pt idx="169">
                  <c:v>6.6</c:v>
                </c:pt>
                <c:pt idx="170">
                  <c:v>14.8</c:v>
                </c:pt>
                <c:pt idx="171">
                  <c:v>7.2</c:v>
                </c:pt>
                <c:pt idx="172">
                  <c:v>6.7</c:v>
                </c:pt>
                <c:pt idx="173">
                  <c:v>8.1999999999999993</c:v>
                </c:pt>
                <c:pt idx="174">
                  <c:v>25.700000000000003</c:v>
                </c:pt>
                <c:pt idx="175">
                  <c:v>5.4</c:v>
                </c:pt>
                <c:pt idx="176">
                  <c:v>7.9</c:v>
                </c:pt>
                <c:pt idx="177">
                  <c:v>36.5</c:v>
                </c:pt>
                <c:pt idx="178">
                  <c:v>8.6</c:v>
                </c:pt>
                <c:pt idx="179">
                  <c:v>5.4</c:v>
                </c:pt>
                <c:pt idx="180">
                  <c:v>6.5</c:v>
                </c:pt>
                <c:pt idx="181">
                  <c:v>6.5</c:v>
                </c:pt>
                <c:pt idx="182">
                  <c:v>7.2</c:v>
                </c:pt>
                <c:pt idx="183">
                  <c:v>5.9</c:v>
                </c:pt>
                <c:pt idx="184">
                  <c:v>14.7</c:v>
                </c:pt>
                <c:pt idx="185">
                  <c:v>5.6</c:v>
                </c:pt>
                <c:pt idx="186">
                  <c:v>309.89999999999998</c:v>
                </c:pt>
                <c:pt idx="187">
                  <c:v>2834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7-4D56-868D-F28F7498B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6061216"/>
        <c:axId val="506061544"/>
      </c:barChart>
      <c:catAx>
        <c:axId val="50606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61544"/>
        <c:crosses val="autoZero"/>
        <c:auto val="1"/>
        <c:lblAlgn val="ctr"/>
        <c:lblOffset val="100"/>
        <c:noMultiLvlLbl val="0"/>
      </c:catAx>
      <c:valAx>
        <c:axId val="506061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6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[netflix_titles.xlsx]QUES-11!PivotTable22</c:name>
    <c:fmtId val="8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'QUES-11'!$B$3:$B$4</c:f>
              <c:strCache>
                <c:ptCount val="1"/>
                <c:pt idx="0">
                  <c:v>Movie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'QUES-11'!$A$5:$A$57</c:f>
              <c:strCache>
                <c:ptCount val="52"/>
                <c:pt idx="0">
                  <c:v>1958</c:v>
                </c:pt>
                <c:pt idx="1">
                  <c:v>1960</c:v>
                </c:pt>
                <c:pt idx="2">
                  <c:v>1966</c:v>
                </c:pt>
                <c:pt idx="3">
                  <c:v>1967</c:v>
                </c:pt>
                <c:pt idx="4">
                  <c:v>1968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1986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</c:strCache>
            </c:strRef>
          </c:cat>
          <c:val>
            <c:numRef>
              <c:f>'QUES-11'!$B$5:$B$57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1</c:v>
                </c:pt>
                <c:pt idx="21">
                  <c:v>2</c:v>
                </c:pt>
                <c:pt idx="22">
                  <c:v>7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5</c:v>
                </c:pt>
                <c:pt idx="28">
                  <c:v>4</c:v>
                </c:pt>
                <c:pt idx="29">
                  <c:v>5</c:v>
                </c:pt>
                <c:pt idx="30">
                  <c:v>7</c:v>
                </c:pt>
                <c:pt idx="31">
                  <c:v>7</c:v>
                </c:pt>
                <c:pt idx="32">
                  <c:v>10</c:v>
                </c:pt>
                <c:pt idx="33">
                  <c:v>7</c:v>
                </c:pt>
                <c:pt idx="34">
                  <c:v>8</c:v>
                </c:pt>
                <c:pt idx="35">
                  <c:v>10</c:v>
                </c:pt>
                <c:pt idx="36">
                  <c:v>14</c:v>
                </c:pt>
                <c:pt idx="37">
                  <c:v>10</c:v>
                </c:pt>
                <c:pt idx="38">
                  <c:v>20</c:v>
                </c:pt>
                <c:pt idx="39">
                  <c:v>20</c:v>
                </c:pt>
                <c:pt idx="40">
                  <c:v>23</c:v>
                </c:pt>
                <c:pt idx="41">
                  <c:v>24</c:v>
                </c:pt>
                <c:pt idx="42">
                  <c:v>37</c:v>
                </c:pt>
                <c:pt idx="43">
                  <c:v>40</c:v>
                </c:pt>
                <c:pt idx="44">
                  <c:v>52</c:v>
                </c:pt>
                <c:pt idx="45">
                  <c:v>78</c:v>
                </c:pt>
                <c:pt idx="46">
                  <c:v>124</c:v>
                </c:pt>
                <c:pt idx="47">
                  <c:v>154</c:v>
                </c:pt>
                <c:pt idx="48">
                  <c:v>148</c:v>
                </c:pt>
                <c:pt idx="49">
                  <c:v>112</c:v>
                </c:pt>
                <c:pt idx="50">
                  <c:v>88</c:v>
                </c:pt>
                <c:pt idx="5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6-4947-85B3-CB75A6C5194B}"/>
            </c:ext>
          </c:extLst>
        </c:ser>
        <c:ser>
          <c:idx val="1"/>
          <c:order val="1"/>
          <c:tx>
            <c:strRef>
              <c:f>'QUES-11'!$C$3:$C$4</c:f>
              <c:strCache>
                <c:ptCount val="1"/>
                <c:pt idx="0">
                  <c:v>TV Show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'QUES-11'!$A$5:$A$57</c:f>
              <c:strCache>
                <c:ptCount val="52"/>
                <c:pt idx="0">
                  <c:v>1958</c:v>
                </c:pt>
                <c:pt idx="1">
                  <c:v>1960</c:v>
                </c:pt>
                <c:pt idx="2">
                  <c:v>1966</c:v>
                </c:pt>
                <c:pt idx="3">
                  <c:v>1967</c:v>
                </c:pt>
                <c:pt idx="4">
                  <c:v>1968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1986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</c:strCache>
            </c:strRef>
          </c:cat>
          <c:val>
            <c:numRef>
              <c:f>'QUES-11'!$C$5:$C$57</c:f>
              <c:numCache>
                <c:formatCode>General</c:formatCode>
                <c:ptCount val="52"/>
                <c:pt idx="21">
                  <c:v>1</c:v>
                </c:pt>
                <c:pt idx="22">
                  <c:v>1</c:v>
                </c:pt>
                <c:pt idx="24">
                  <c:v>1</c:v>
                </c:pt>
                <c:pt idx="27">
                  <c:v>1</c:v>
                </c:pt>
                <c:pt idx="29">
                  <c:v>3</c:v>
                </c:pt>
                <c:pt idx="31">
                  <c:v>1</c:v>
                </c:pt>
                <c:pt idx="33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2</c:v>
                </c:pt>
                <c:pt idx="39">
                  <c:v>5</c:v>
                </c:pt>
                <c:pt idx="40">
                  <c:v>7</c:v>
                </c:pt>
                <c:pt idx="41">
                  <c:v>2</c:v>
                </c:pt>
                <c:pt idx="42">
                  <c:v>9</c:v>
                </c:pt>
                <c:pt idx="43">
                  <c:v>13</c:v>
                </c:pt>
                <c:pt idx="44">
                  <c:v>16</c:v>
                </c:pt>
                <c:pt idx="45">
                  <c:v>29</c:v>
                </c:pt>
                <c:pt idx="46">
                  <c:v>58</c:v>
                </c:pt>
                <c:pt idx="47">
                  <c:v>49</c:v>
                </c:pt>
                <c:pt idx="48">
                  <c:v>74</c:v>
                </c:pt>
                <c:pt idx="49">
                  <c:v>78</c:v>
                </c:pt>
                <c:pt idx="50">
                  <c:v>71</c:v>
                </c:pt>
                <c:pt idx="5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E6-4947-85B3-CB75A6C51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2313832"/>
        <c:axId val="512317768"/>
      </c:barChart>
      <c:catAx>
        <c:axId val="51231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317768"/>
        <c:crosses val="autoZero"/>
        <c:auto val="1"/>
        <c:lblAlgn val="ctr"/>
        <c:lblOffset val="100"/>
        <c:noMultiLvlLbl val="0"/>
      </c:catAx>
      <c:valAx>
        <c:axId val="51231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31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[netflix_titles.xlsx]QUES-12!PivotTable23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shows id by rating</a:t>
            </a:r>
          </a:p>
        </c:rich>
      </c:tx>
      <c:layout>
        <c:manualLayout>
          <c:xMode val="edge"/>
          <c:yMode val="edge"/>
          <c:x val="0.39076386154855641"/>
          <c:y val="5.55268091488563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'QUES-12'!$B$3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'QUES-12'!$A$4:$A$17</c:f>
              <c:strCache>
                <c:ptCount val="13"/>
                <c:pt idx="0">
                  <c:v>G</c:v>
                </c:pt>
                <c:pt idx="1">
                  <c:v>NC-17</c:v>
                </c:pt>
                <c:pt idx="2">
                  <c:v>NR</c:v>
                </c:pt>
                <c:pt idx="3">
                  <c:v>PG</c:v>
                </c:pt>
                <c:pt idx="4">
                  <c:v>PG-13</c:v>
                </c:pt>
                <c:pt idx="5">
                  <c:v>R</c:v>
                </c:pt>
                <c:pt idx="6">
                  <c:v>TV-14</c:v>
                </c:pt>
                <c:pt idx="7">
                  <c:v>TV-G</c:v>
                </c:pt>
                <c:pt idx="8">
                  <c:v>TV-MA</c:v>
                </c:pt>
                <c:pt idx="9">
                  <c:v>TV-PG</c:v>
                </c:pt>
                <c:pt idx="10">
                  <c:v>TV-Y</c:v>
                </c:pt>
                <c:pt idx="11">
                  <c:v>TV-Y7</c:v>
                </c:pt>
                <c:pt idx="12">
                  <c:v>(blank)</c:v>
                </c:pt>
              </c:strCache>
            </c:strRef>
          </c:cat>
          <c:val>
            <c:numRef>
              <c:f>'QUES-12'!$B$4:$B$17</c:f>
              <c:numCache>
                <c:formatCode>General</c:formatCode>
                <c:ptCount val="13"/>
                <c:pt idx="0">
                  <c:v>14</c:v>
                </c:pt>
                <c:pt idx="1">
                  <c:v>1</c:v>
                </c:pt>
                <c:pt idx="2">
                  <c:v>15</c:v>
                </c:pt>
                <c:pt idx="3">
                  <c:v>42</c:v>
                </c:pt>
                <c:pt idx="4">
                  <c:v>72</c:v>
                </c:pt>
                <c:pt idx="5">
                  <c:v>125</c:v>
                </c:pt>
                <c:pt idx="6">
                  <c:v>383</c:v>
                </c:pt>
                <c:pt idx="7">
                  <c:v>39</c:v>
                </c:pt>
                <c:pt idx="8">
                  <c:v>553</c:v>
                </c:pt>
                <c:pt idx="9">
                  <c:v>152</c:v>
                </c:pt>
                <c:pt idx="10">
                  <c:v>59</c:v>
                </c:pt>
                <c:pt idx="11">
                  <c:v>43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9-4786-AB25-EAD9394D7D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08321616"/>
        <c:axId val="508316368"/>
      </c:barChart>
      <c:catAx>
        <c:axId val="50832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316368"/>
        <c:crosses val="autoZero"/>
        <c:auto val="1"/>
        <c:lblAlgn val="ctr"/>
        <c:lblOffset val="100"/>
        <c:noMultiLvlLbl val="0"/>
      </c:catAx>
      <c:valAx>
        <c:axId val="5083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32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[netflix_titles.xlsx]QUES-2!PivotTable14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Netflex shows by rating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'QUES-2'!$B$3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'QUES-2'!$A$4:$A$17</c:f>
              <c:strCache>
                <c:ptCount val="13"/>
                <c:pt idx="0">
                  <c:v>G</c:v>
                </c:pt>
                <c:pt idx="1">
                  <c:v>NC-17</c:v>
                </c:pt>
                <c:pt idx="2">
                  <c:v>NR</c:v>
                </c:pt>
                <c:pt idx="3">
                  <c:v>PG</c:v>
                </c:pt>
                <c:pt idx="4">
                  <c:v>PG-13</c:v>
                </c:pt>
                <c:pt idx="5">
                  <c:v>R</c:v>
                </c:pt>
                <c:pt idx="6">
                  <c:v>TV-14</c:v>
                </c:pt>
                <c:pt idx="7">
                  <c:v>TV-G</c:v>
                </c:pt>
                <c:pt idx="8">
                  <c:v>TV-MA</c:v>
                </c:pt>
                <c:pt idx="9">
                  <c:v>TV-PG</c:v>
                </c:pt>
                <c:pt idx="10">
                  <c:v>TV-Y</c:v>
                </c:pt>
                <c:pt idx="11">
                  <c:v>TV-Y7</c:v>
                </c:pt>
                <c:pt idx="12">
                  <c:v>(blank)</c:v>
                </c:pt>
              </c:strCache>
            </c:strRef>
          </c:cat>
          <c:val>
            <c:numRef>
              <c:f>'QUES-2'!$B$4:$B$17</c:f>
              <c:numCache>
                <c:formatCode>0.00%</c:formatCode>
                <c:ptCount val="13"/>
                <c:pt idx="0">
                  <c:v>9.3457943925233638E-3</c:v>
                </c:pt>
                <c:pt idx="1">
                  <c:v>6.6755674232309744E-4</c:v>
                </c:pt>
                <c:pt idx="2">
                  <c:v>1.0013351134846462E-2</c:v>
                </c:pt>
                <c:pt idx="3">
                  <c:v>2.8037383177570093E-2</c:v>
                </c:pt>
                <c:pt idx="4">
                  <c:v>4.8064085447263018E-2</c:v>
                </c:pt>
                <c:pt idx="5">
                  <c:v>8.3444592790387184E-2</c:v>
                </c:pt>
                <c:pt idx="6">
                  <c:v>0.25567423230974634</c:v>
                </c:pt>
                <c:pt idx="7">
                  <c:v>2.6034712950600801E-2</c:v>
                </c:pt>
                <c:pt idx="8">
                  <c:v>0.36915887850467288</c:v>
                </c:pt>
                <c:pt idx="9">
                  <c:v>0.10146862483311081</c:v>
                </c:pt>
                <c:pt idx="10">
                  <c:v>3.9385847797062751E-2</c:v>
                </c:pt>
                <c:pt idx="11">
                  <c:v>2.8704939919893192E-2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9-414B-9A4E-8DB9A4004F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6411408"/>
        <c:axId val="616410752"/>
      </c:barChart>
      <c:catAx>
        <c:axId val="61641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410752"/>
        <c:crosses val="autoZero"/>
        <c:auto val="1"/>
        <c:lblAlgn val="ctr"/>
        <c:lblOffset val="100"/>
        <c:noMultiLvlLbl val="0"/>
      </c:catAx>
      <c:valAx>
        <c:axId val="61641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41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[netflix_titles.xlsx]QUES-3!PivotTable12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shows id by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'QUES-3'!$B$3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C78-4BCE-AEF4-8CF8D50B6A8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C78-4BCE-AEF4-8CF8D50B6A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'QUES-3'!$A$4:$A$6</c:f>
              <c:strCache>
                <c:ptCount val="2"/>
                <c:pt idx="0">
                  <c:v>Movie</c:v>
                </c:pt>
                <c:pt idx="1">
                  <c:v>TV Show</c:v>
                </c:pt>
              </c:strCache>
            </c:strRef>
          </c:cat>
          <c:val>
            <c:numRef>
              <c:f>'QUES-3'!$B$4:$B$6</c:f>
              <c:numCache>
                <c:formatCode>General</c:formatCode>
                <c:ptCount val="2"/>
                <c:pt idx="0">
                  <c:v>10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8-4BCE-AEF4-8CF8D50B6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[netflix_titles.xlsx]QUES-4!PivotTable15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number of comedies shows release</a:t>
            </a:r>
            <a:r>
              <a:rPr lang="en-US" baseline="0" dirty="0"/>
              <a:t> by</a:t>
            </a:r>
            <a:r>
              <a:rPr lang="en-US" dirty="0"/>
              <a:t> year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'QUES-4'!$B$3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'QUES-4'!$A$4:$A$24</c:f>
              <c:strCache>
                <c:ptCount val="20"/>
                <c:pt idx="0">
                  <c:v>#realityhigh</c:v>
                </c:pt>
                <c:pt idx="1">
                  <c:v>17 Again</c:v>
                </c:pt>
                <c:pt idx="2">
                  <c:v>21 &amp; Over</c:v>
                </c:pt>
                <c:pt idx="3">
                  <c:v>A Bad Moms Christmas</c:v>
                </c:pt>
                <c:pt idx="4">
                  <c:v>A Futile and Stupid Gesture</c:v>
                </c:pt>
                <c:pt idx="5">
                  <c:v>A Thousand Words</c:v>
                </c:pt>
                <c:pt idx="6">
                  <c:v>Adventures in Public School</c:v>
                </c:pt>
                <c:pt idx="7">
                  <c:v>American Pie 9: Girls' Rules</c:v>
                </c:pt>
                <c:pt idx="8">
                  <c:v>Anger Management</c:v>
                </c:pt>
                <c:pt idx="9">
                  <c:v>Austin Powers: International Man of Mystery</c:v>
                </c:pt>
                <c:pt idx="10">
                  <c:v>Bad Grandpa .5</c:v>
                </c:pt>
                <c:pt idx="11">
                  <c:v>Bebe's Kids</c:v>
                </c:pt>
                <c:pt idx="12">
                  <c:v>Between Two Ferns: The Movie</c:v>
                </c:pt>
                <c:pt idx="13">
                  <c:v>Big Bear</c:v>
                </c:pt>
                <c:pt idx="14">
                  <c:v>Big Daddy</c:v>
                </c:pt>
                <c:pt idx="15">
                  <c:v>Blue Mountain State: The Rise of Thadland</c:v>
                </c:pt>
                <c:pt idx="16">
                  <c:v>Bring It On: Worldwide Showdown</c:v>
                </c:pt>
                <c:pt idx="17">
                  <c:v>Casa de mi Padre</c:v>
                </c:pt>
                <c:pt idx="18">
                  <c:v>Christmas Survival</c:v>
                </c:pt>
                <c:pt idx="19">
                  <c:v>Class Rank</c:v>
                </c:pt>
              </c:strCache>
            </c:strRef>
          </c:cat>
          <c:val>
            <c:numRef>
              <c:f>'QUES-4'!$B$4:$B$24</c:f>
              <c:numCache>
                <c:formatCode>General</c:formatCode>
                <c:ptCount val="20"/>
                <c:pt idx="0">
                  <c:v>2017</c:v>
                </c:pt>
                <c:pt idx="1">
                  <c:v>2009</c:v>
                </c:pt>
                <c:pt idx="2">
                  <c:v>2013</c:v>
                </c:pt>
                <c:pt idx="3">
                  <c:v>2017</c:v>
                </c:pt>
                <c:pt idx="4">
                  <c:v>2018</c:v>
                </c:pt>
                <c:pt idx="5">
                  <c:v>2012</c:v>
                </c:pt>
                <c:pt idx="6">
                  <c:v>2018</c:v>
                </c:pt>
                <c:pt idx="7">
                  <c:v>2020</c:v>
                </c:pt>
                <c:pt idx="8">
                  <c:v>2003</c:v>
                </c:pt>
                <c:pt idx="9">
                  <c:v>1997</c:v>
                </c:pt>
                <c:pt idx="10">
                  <c:v>2014</c:v>
                </c:pt>
                <c:pt idx="11">
                  <c:v>1992</c:v>
                </c:pt>
                <c:pt idx="12">
                  <c:v>2019</c:v>
                </c:pt>
                <c:pt idx="13">
                  <c:v>2017</c:v>
                </c:pt>
                <c:pt idx="14">
                  <c:v>1999</c:v>
                </c:pt>
                <c:pt idx="15">
                  <c:v>2016</c:v>
                </c:pt>
                <c:pt idx="16">
                  <c:v>2017</c:v>
                </c:pt>
                <c:pt idx="17">
                  <c:v>2012</c:v>
                </c:pt>
                <c:pt idx="18">
                  <c:v>2018</c:v>
                </c:pt>
                <c:pt idx="19">
                  <c:v>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A-4CA3-A381-47CAD428E2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6432400"/>
        <c:axId val="616425184"/>
      </c:barChart>
      <c:catAx>
        <c:axId val="61643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425184"/>
        <c:crosses val="autoZero"/>
        <c:auto val="1"/>
        <c:lblAlgn val="ctr"/>
        <c:lblOffset val="100"/>
        <c:noMultiLvlLbl val="0"/>
      </c:catAx>
      <c:valAx>
        <c:axId val="61642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43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[netflix_titles.xlsx]Ques-5!PivotTable16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imdb rating which</a:t>
            </a:r>
            <a:r>
              <a:rPr lang="en-US" baseline="0"/>
              <a:t> movies and tv Shows by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'Ques-5'!$B$3:$B$4</c:f>
              <c:strCache>
                <c:ptCount val="1"/>
                <c:pt idx="0">
                  <c:v>Movie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'Ques-5'!$A$5:$A$18</c:f>
              <c:strCache>
                <c:ptCount val="13"/>
                <c:pt idx="0">
                  <c:v>A Love Story</c:v>
                </c:pt>
                <c:pt idx="1">
                  <c:v>Across the Universe</c:v>
                </c:pt>
                <c:pt idx="2">
                  <c:v>Anwar</c:v>
                </c:pt>
                <c:pt idx="3">
                  <c:v>Avatar: The Last Airbender</c:v>
                </c:pt>
                <c:pt idx="4">
                  <c:v>Becoming Jane</c:v>
                </c:pt>
                <c:pt idx="5">
                  <c:v>Bee Movie</c:v>
                </c:pt>
                <c:pt idx="6">
                  <c:v>Bhool Bhulaiyaa</c:v>
                </c:pt>
                <c:pt idx="7">
                  <c:v>Black Snake Moan</c:v>
                </c:pt>
                <c:pt idx="8">
                  <c:v>Bo on the Go!</c:v>
                </c:pt>
                <c:pt idx="9">
                  <c:v>Bratz: The Movie</c:v>
                </c:pt>
                <c:pt idx="10">
                  <c:v>Canâ€™t Complain</c:v>
                </c:pt>
                <c:pt idx="11">
                  <c:v>Code Lyoko</c:v>
                </c:pt>
                <c:pt idx="12">
                  <c:v>Code Name: The Cleaner</c:v>
                </c:pt>
              </c:strCache>
            </c:strRef>
          </c:cat>
          <c:val>
            <c:numRef>
              <c:f>'Ques-5'!$B$5:$B$18</c:f>
              <c:numCache>
                <c:formatCode>General</c:formatCode>
                <c:ptCount val="13"/>
                <c:pt idx="0">
                  <c:v>5.9</c:v>
                </c:pt>
                <c:pt idx="1">
                  <c:v>4.2</c:v>
                </c:pt>
                <c:pt idx="2">
                  <c:v>5.6</c:v>
                </c:pt>
                <c:pt idx="4">
                  <c:v>5.7</c:v>
                </c:pt>
                <c:pt idx="5">
                  <c:v>5.6</c:v>
                </c:pt>
                <c:pt idx="6">
                  <c:v>6</c:v>
                </c:pt>
                <c:pt idx="7">
                  <c:v>7.3</c:v>
                </c:pt>
                <c:pt idx="9">
                  <c:v>5.4</c:v>
                </c:pt>
                <c:pt idx="10">
                  <c:v>5.4</c:v>
                </c:pt>
                <c:pt idx="12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E-47EB-9FA7-31103FCC9746}"/>
            </c:ext>
          </c:extLst>
        </c:ser>
        <c:ser>
          <c:idx val="1"/>
          <c:order val="1"/>
          <c:tx>
            <c:strRef>
              <c:f>'Ques-5'!$C$3:$C$4</c:f>
              <c:strCache>
                <c:ptCount val="1"/>
                <c:pt idx="0">
                  <c:v>TV Show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'Ques-5'!$A$5:$A$18</c:f>
              <c:strCache>
                <c:ptCount val="13"/>
                <c:pt idx="0">
                  <c:v>A Love Story</c:v>
                </c:pt>
                <c:pt idx="1">
                  <c:v>Across the Universe</c:v>
                </c:pt>
                <c:pt idx="2">
                  <c:v>Anwar</c:v>
                </c:pt>
                <c:pt idx="3">
                  <c:v>Avatar: The Last Airbender</c:v>
                </c:pt>
                <c:pt idx="4">
                  <c:v>Becoming Jane</c:v>
                </c:pt>
                <c:pt idx="5">
                  <c:v>Bee Movie</c:v>
                </c:pt>
                <c:pt idx="6">
                  <c:v>Bhool Bhulaiyaa</c:v>
                </c:pt>
                <c:pt idx="7">
                  <c:v>Black Snake Moan</c:v>
                </c:pt>
                <c:pt idx="8">
                  <c:v>Bo on the Go!</c:v>
                </c:pt>
                <c:pt idx="9">
                  <c:v>Bratz: The Movie</c:v>
                </c:pt>
                <c:pt idx="10">
                  <c:v>Canâ€™t Complain</c:v>
                </c:pt>
                <c:pt idx="11">
                  <c:v>Code Lyoko</c:v>
                </c:pt>
                <c:pt idx="12">
                  <c:v>Code Name: The Cleaner</c:v>
                </c:pt>
              </c:strCache>
            </c:strRef>
          </c:cat>
          <c:val>
            <c:numRef>
              <c:f>'Ques-5'!$C$5:$C$18</c:f>
              <c:numCache>
                <c:formatCode>General</c:formatCode>
                <c:ptCount val="13"/>
                <c:pt idx="3">
                  <c:v>6</c:v>
                </c:pt>
                <c:pt idx="8">
                  <c:v>5.4</c:v>
                </c:pt>
                <c:pt idx="11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1E-47EB-9FA7-31103FCC97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6443224"/>
        <c:axId val="616444536"/>
      </c:barChart>
      <c:catAx>
        <c:axId val="61644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444536"/>
        <c:crosses val="autoZero"/>
        <c:auto val="1"/>
        <c:lblAlgn val="ctr"/>
        <c:lblOffset val="100"/>
        <c:noMultiLvlLbl val="0"/>
      </c:catAx>
      <c:valAx>
        <c:axId val="61644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44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[netflix_titles.xlsx]QUES-6!PivotTable17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movies and TV shows</a:t>
            </a:r>
            <a:r>
              <a:rPr lang="en-US" baseline="0"/>
              <a:t> release which year by country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'QUES-6'!$B$3:$B$4</c:f>
              <c:strCache>
                <c:ptCount val="1"/>
                <c:pt idx="0">
                  <c:v>Movie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'QUES-6'!$A$5:$A$20</c:f>
              <c:strCache>
                <c:ptCount val="15"/>
                <c:pt idx="0">
                  <c:v>A Cinderella Story</c:v>
                </c:pt>
                <c:pt idx="1">
                  <c:v>A Very Country Christmas</c:v>
                </c:pt>
                <c:pt idx="2">
                  <c:v>Abby Hatcher</c:v>
                </c:pt>
                <c:pt idx="3">
                  <c:v>American Psycho</c:v>
                </c:pt>
                <c:pt idx="4">
                  <c:v>Apollo 18</c:v>
                </c:pt>
                <c:pt idx="5">
                  <c:v>ATM</c:v>
                </c:pt>
                <c:pt idx="6">
                  <c:v>Bad Rap</c:v>
                </c:pt>
                <c:pt idx="7">
                  <c:v>Barbie Dolphin Magic</c:v>
                </c:pt>
                <c:pt idx="8">
                  <c:v>Barbie Dreamhouse Adventures</c:v>
                </c:pt>
                <c:pt idx="9">
                  <c:v>Barbie Life in the Dreamhouse</c:v>
                </c:pt>
                <c:pt idx="10">
                  <c:v>Barbie: Princess Charm School</c:v>
                </c:pt>
                <c:pt idx="11">
                  <c:v>Barbie: Spy Squad</c:v>
                </c:pt>
                <c:pt idx="12">
                  <c:v>Big Time Movie</c:v>
                </c:pt>
                <c:pt idx="13">
                  <c:v>Case 39</c:v>
                </c:pt>
                <c:pt idx="14">
                  <c:v>Catch Me If You Can</c:v>
                </c:pt>
              </c:strCache>
            </c:strRef>
          </c:cat>
          <c:val>
            <c:numRef>
              <c:f>'QUES-6'!$B$5:$B$20</c:f>
              <c:numCache>
                <c:formatCode>General</c:formatCode>
                <c:ptCount val="15"/>
                <c:pt idx="0">
                  <c:v>2004</c:v>
                </c:pt>
                <c:pt idx="1">
                  <c:v>2017</c:v>
                </c:pt>
                <c:pt idx="3">
                  <c:v>2000</c:v>
                </c:pt>
                <c:pt idx="4">
                  <c:v>2011</c:v>
                </c:pt>
                <c:pt idx="5">
                  <c:v>2012</c:v>
                </c:pt>
                <c:pt idx="6">
                  <c:v>2016</c:v>
                </c:pt>
                <c:pt idx="7">
                  <c:v>2017</c:v>
                </c:pt>
                <c:pt idx="10">
                  <c:v>2011</c:v>
                </c:pt>
                <c:pt idx="11">
                  <c:v>2016</c:v>
                </c:pt>
                <c:pt idx="12">
                  <c:v>2012</c:v>
                </c:pt>
                <c:pt idx="13">
                  <c:v>2009</c:v>
                </c:pt>
                <c:pt idx="14">
                  <c:v>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63-4E50-93ED-353807436CA7}"/>
            </c:ext>
          </c:extLst>
        </c:ser>
        <c:ser>
          <c:idx val="1"/>
          <c:order val="1"/>
          <c:tx>
            <c:strRef>
              <c:f>'QUES-6'!$C$3:$C$4</c:f>
              <c:strCache>
                <c:ptCount val="1"/>
                <c:pt idx="0">
                  <c:v>TV Show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'QUES-6'!$A$5:$A$20</c:f>
              <c:strCache>
                <c:ptCount val="15"/>
                <c:pt idx="0">
                  <c:v>A Cinderella Story</c:v>
                </c:pt>
                <c:pt idx="1">
                  <c:v>A Very Country Christmas</c:v>
                </c:pt>
                <c:pt idx="2">
                  <c:v>Abby Hatcher</c:v>
                </c:pt>
                <c:pt idx="3">
                  <c:v>American Psycho</c:v>
                </c:pt>
                <c:pt idx="4">
                  <c:v>Apollo 18</c:v>
                </c:pt>
                <c:pt idx="5">
                  <c:v>ATM</c:v>
                </c:pt>
                <c:pt idx="6">
                  <c:v>Bad Rap</c:v>
                </c:pt>
                <c:pt idx="7">
                  <c:v>Barbie Dolphin Magic</c:v>
                </c:pt>
                <c:pt idx="8">
                  <c:v>Barbie Dreamhouse Adventures</c:v>
                </c:pt>
                <c:pt idx="9">
                  <c:v>Barbie Life in the Dreamhouse</c:v>
                </c:pt>
                <c:pt idx="10">
                  <c:v>Barbie: Princess Charm School</c:v>
                </c:pt>
                <c:pt idx="11">
                  <c:v>Barbie: Spy Squad</c:v>
                </c:pt>
                <c:pt idx="12">
                  <c:v>Big Time Movie</c:v>
                </c:pt>
                <c:pt idx="13">
                  <c:v>Case 39</c:v>
                </c:pt>
                <c:pt idx="14">
                  <c:v>Catch Me If You Can</c:v>
                </c:pt>
              </c:strCache>
            </c:strRef>
          </c:cat>
          <c:val>
            <c:numRef>
              <c:f>'QUES-6'!$C$5:$C$20</c:f>
              <c:numCache>
                <c:formatCode>General</c:formatCode>
                <c:ptCount val="15"/>
                <c:pt idx="2">
                  <c:v>2019</c:v>
                </c:pt>
                <c:pt idx="8">
                  <c:v>2018</c:v>
                </c:pt>
                <c:pt idx="9">
                  <c:v>2012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63-4E50-93ED-353807436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92528144"/>
        <c:axId val="592521256"/>
      </c:barChart>
      <c:catAx>
        <c:axId val="5925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21256"/>
        <c:crosses val="autoZero"/>
        <c:auto val="1"/>
        <c:lblAlgn val="ctr"/>
        <c:lblOffset val="100"/>
        <c:noMultiLvlLbl val="0"/>
      </c:catAx>
      <c:valAx>
        <c:axId val="59252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[netflix_titles.xlsx]QUES-7!PivotTable18</c:name>
    <c:fmtId val="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'QUES-7'!$B$3:$B$4</c:f>
              <c:strCache>
                <c:ptCount val="1"/>
                <c:pt idx="0">
                  <c:v>PG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'QUES-7'!$A$5:$A$6</c:f>
              <c:strCache>
                <c:ptCount val="1"/>
                <c:pt idx="0">
                  <c:v>2007</c:v>
                </c:pt>
              </c:strCache>
            </c:strRef>
          </c:cat>
          <c:val>
            <c:numRef>
              <c:f>'QUES-7'!$B$5:$B$6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E-4039-98AA-107C277633D5}"/>
            </c:ext>
          </c:extLst>
        </c:ser>
        <c:ser>
          <c:idx val="1"/>
          <c:order val="1"/>
          <c:tx>
            <c:strRef>
              <c:f>'QUES-7'!$C$3:$C$4</c:f>
              <c:strCache>
                <c:ptCount val="1"/>
                <c:pt idx="0">
                  <c:v>PG-13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'QUES-7'!$A$5:$A$6</c:f>
              <c:strCache>
                <c:ptCount val="1"/>
                <c:pt idx="0">
                  <c:v>2007</c:v>
                </c:pt>
              </c:strCache>
            </c:strRef>
          </c:cat>
          <c:val>
            <c:numRef>
              <c:f>'QUES-7'!$C$5:$C$6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5E-4039-98AA-107C277633D5}"/>
            </c:ext>
          </c:extLst>
        </c:ser>
        <c:ser>
          <c:idx val="2"/>
          <c:order val="2"/>
          <c:tx>
            <c:strRef>
              <c:f>'QUES-7'!$D$3:$D$4</c:f>
              <c:strCache>
                <c:ptCount val="1"/>
                <c:pt idx="0">
                  <c:v>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'QUES-7'!$A$5:$A$6</c:f>
              <c:strCache>
                <c:ptCount val="1"/>
                <c:pt idx="0">
                  <c:v>2007</c:v>
                </c:pt>
              </c:strCache>
            </c:strRef>
          </c:cat>
          <c:val>
            <c:numRef>
              <c:f>'QUES-7'!$D$5:$D$6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5E-4039-98AA-107C277633D5}"/>
            </c:ext>
          </c:extLst>
        </c:ser>
        <c:ser>
          <c:idx val="3"/>
          <c:order val="3"/>
          <c:tx>
            <c:strRef>
              <c:f>'QUES-7'!$E$3:$E$4</c:f>
              <c:strCache>
                <c:ptCount val="1"/>
                <c:pt idx="0">
                  <c:v>TV-14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'QUES-7'!$A$5:$A$6</c:f>
              <c:strCache>
                <c:ptCount val="1"/>
                <c:pt idx="0">
                  <c:v>2007</c:v>
                </c:pt>
              </c:strCache>
            </c:strRef>
          </c:cat>
          <c:val>
            <c:numRef>
              <c:f>'QUES-7'!$E$5:$E$6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5E-4039-98AA-107C277633D5}"/>
            </c:ext>
          </c:extLst>
        </c:ser>
        <c:ser>
          <c:idx val="4"/>
          <c:order val="4"/>
          <c:tx>
            <c:strRef>
              <c:f>'QUES-7'!$F$3:$F$4</c:f>
              <c:strCache>
                <c:ptCount val="1"/>
                <c:pt idx="0">
                  <c:v>TV-MA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'QUES-7'!$A$5:$A$6</c:f>
              <c:strCache>
                <c:ptCount val="1"/>
                <c:pt idx="0">
                  <c:v>2007</c:v>
                </c:pt>
              </c:strCache>
            </c:strRef>
          </c:cat>
          <c:val>
            <c:numRef>
              <c:f>'QUES-7'!$F$5:$F$6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5E-4039-98AA-107C277633D5}"/>
            </c:ext>
          </c:extLst>
        </c:ser>
        <c:ser>
          <c:idx val="5"/>
          <c:order val="5"/>
          <c:tx>
            <c:strRef>
              <c:f>'QUES-7'!$G$3:$G$4</c:f>
              <c:strCache>
                <c:ptCount val="1"/>
                <c:pt idx="0">
                  <c:v>TV-Y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'QUES-7'!$A$5:$A$6</c:f>
              <c:strCache>
                <c:ptCount val="1"/>
                <c:pt idx="0">
                  <c:v>2007</c:v>
                </c:pt>
              </c:strCache>
            </c:strRef>
          </c:cat>
          <c:val>
            <c:numRef>
              <c:f>'QUES-7'!$G$5:$G$6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5E-4039-98AA-107C277633D5}"/>
            </c:ext>
          </c:extLst>
        </c:ser>
        <c:ser>
          <c:idx val="6"/>
          <c:order val="6"/>
          <c:tx>
            <c:strRef>
              <c:f>'QUES-7'!$H$3:$H$4</c:f>
              <c:strCache>
                <c:ptCount val="1"/>
                <c:pt idx="0">
                  <c:v>TV-Y7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'QUES-7'!$A$5:$A$6</c:f>
              <c:strCache>
                <c:ptCount val="1"/>
                <c:pt idx="0">
                  <c:v>2007</c:v>
                </c:pt>
              </c:strCache>
            </c:strRef>
          </c:cat>
          <c:val>
            <c:numRef>
              <c:f>'QUES-7'!$H$5:$H$6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5E-4039-98AA-107C277633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2165568"/>
        <c:axId val="572170488"/>
      </c:barChart>
      <c:catAx>
        <c:axId val="57216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170488"/>
        <c:crosses val="autoZero"/>
        <c:auto val="1"/>
        <c:lblAlgn val="ctr"/>
        <c:lblOffset val="100"/>
        <c:noMultiLvlLbl val="0"/>
      </c:catAx>
      <c:valAx>
        <c:axId val="57217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16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[netflix_titles.xlsx]QUES-8!PivotTable19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shows</a:t>
            </a:r>
            <a:r>
              <a:rPr lang="en-US" baseline="0"/>
              <a:t> release which country by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'QUES-8'!$B$3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'QUES-8'!$A$4:$A$13</c:f>
              <c:strCache>
                <c:ptCount val="9"/>
                <c:pt idx="0">
                  <c:v>Canada</c:v>
                </c:pt>
                <c:pt idx="1">
                  <c:v>Egypt</c:v>
                </c:pt>
                <c:pt idx="2">
                  <c:v>France, Belgium</c:v>
                </c:pt>
                <c:pt idx="3">
                  <c:v>India</c:v>
                </c:pt>
                <c:pt idx="4">
                  <c:v>Philippines</c:v>
                </c:pt>
                <c:pt idx="5">
                  <c:v>United Kingdom, Ireland</c:v>
                </c:pt>
                <c:pt idx="6">
                  <c:v>United States</c:v>
                </c:pt>
                <c:pt idx="7">
                  <c:v>United States, Australia</c:v>
                </c:pt>
                <c:pt idx="8">
                  <c:v>United States, United Kingdom</c:v>
                </c:pt>
              </c:strCache>
            </c:strRef>
          </c:cat>
          <c:val>
            <c:numRef>
              <c:f>'QUES-8'!$B$4:$B$13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2A-4BCB-A0DF-3246C0EAE4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592523880"/>
        <c:axId val="592527816"/>
      </c:barChart>
      <c:catAx>
        <c:axId val="59252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27816"/>
        <c:crosses val="autoZero"/>
        <c:auto val="1"/>
        <c:lblAlgn val="ctr"/>
        <c:lblOffset val="100"/>
        <c:noMultiLvlLbl val="0"/>
      </c:catAx>
      <c:valAx>
        <c:axId val="59252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2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[netflix_titles.xlsx]QUES-9!PivotTable20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number of shows  by IMDB rating group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'QUES-9'!$B$3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87D-4D87-B159-BBE59DAF5FF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87D-4D87-B159-BBE59DAF5FF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87D-4D87-B159-BBE59DAF5FF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87D-4D87-B159-BBE59DAF5FF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87D-4D87-B159-BBE59DAF5FF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87D-4D87-B159-BBE59DAF5F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'QUES-9'!$A$4:$A$10</c:f>
              <c:strCache>
                <c:ptCount val="6"/>
                <c:pt idx="0">
                  <c:v>3.5-4.5</c:v>
                </c:pt>
                <c:pt idx="1">
                  <c:v>4.5-5.5</c:v>
                </c:pt>
                <c:pt idx="2">
                  <c:v>5.5-6.5</c:v>
                </c:pt>
                <c:pt idx="3">
                  <c:v>6.5-7.5</c:v>
                </c:pt>
                <c:pt idx="4">
                  <c:v>7.5-8.5</c:v>
                </c:pt>
                <c:pt idx="5">
                  <c:v>8.5-9.5</c:v>
                </c:pt>
              </c:strCache>
            </c:strRef>
          </c:cat>
          <c:val>
            <c:numRef>
              <c:f>'QUES-9'!$B$4:$B$10</c:f>
              <c:numCache>
                <c:formatCode>General</c:formatCode>
                <c:ptCount val="6"/>
                <c:pt idx="0">
                  <c:v>103</c:v>
                </c:pt>
                <c:pt idx="1">
                  <c:v>98</c:v>
                </c:pt>
                <c:pt idx="2">
                  <c:v>395</c:v>
                </c:pt>
                <c:pt idx="3">
                  <c:v>473</c:v>
                </c:pt>
                <c:pt idx="4">
                  <c:v>286</c:v>
                </c:pt>
                <c:pt idx="5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87D-4D87-B159-BBE59DAF5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0.28396</cdr:x>
      <cdr:y>0.01308</cdr:y>
    </cdr:from>
    <cdr:to>
      <cdr:x>0.85561</cdr:x>
      <cdr:y>0.11416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E2F749E-70F3-45C2-89DA-796AA3B3AD1E}"/>
            </a:ext>
          </a:extLst>
        </cdr:cNvPr>
        <cdr:cNvSpPr txBox="1"/>
      </cdr:nvSpPr>
      <cdr:spPr>
        <a:xfrm xmlns:a="http://schemas.openxmlformats.org/drawingml/2006/main">
          <a:off x="2033980" y="44152"/>
          <a:ext cx="4094580" cy="3412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i="0" baseline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+mn-ea"/>
              <a:cs typeface="Arial" panose="020B0604020202020204" pitchFamily="34" charset="0"/>
            </a:rPr>
            <a:t>Distribution</a:t>
          </a:r>
          <a:r>
            <a:rPr lang="en-US" sz="1400" b="1" i="0" baseline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400" b="1" i="0" baseline="0">
              <a:solidFill>
                <a:schemeClr val="bg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of Netflix Shows by Year by Rating</a:t>
          </a:r>
          <a:endParaRPr lang="en-IN" sz="1400" b="1"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endParaRPr lang="en-IN" sz="1400" b="1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0.2675</cdr:x>
      <cdr:y>0.02361</cdr:y>
    </cdr:from>
    <cdr:to>
      <cdr:x>0.8525</cdr:x>
      <cdr:y>0.14306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462E0B4-B90D-4E47-A547-BC20698BA918}"/>
            </a:ext>
          </a:extLst>
        </cdr:cNvPr>
        <cdr:cNvSpPr txBox="1"/>
      </cdr:nvSpPr>
      <cdr:spPr>
        <a:xfrm xmlns:a="http://schemas.openxmlformats.org/drawingml/2006/main">
          <a:off x="1223010" y="64770"/>
          <a:ext cx="2674620" cy="3276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200" b="0">
              <a:solidFill>
                <a:schemeClr val="bg1"/>
              </a:solidFill>
              <a:latin typeface="Arial Rounded MT Bold" panose="020F0704030504030204" pitchFamily="34" charset="0"/>
            </a:rPr>
            <a:t>count of shows id by relesing year and</a:t>
          </a:r>
          <a:r>
            <a:rPr lang="en-IN" sz="1200" b="0" baseline="0">
              <a:solidFill>
                <a:schemeClr val="bg1"/>
              </a:solidFill>
              <a:latin typeface="Arial Rounded MT Bold" panose="020F0704030504030204" pitchFamily="34" charset="0"/>
            </a:rPr>
            <a:t> type</a:t>
          </a:r>
          <a:endParaRPr lang="en-IN" sz="1200" b="0">
            <a:solidFill>
              <a:schemeClr val="bg1"/>
            </a:solidFill>
            <a:latin typeface="Arial Rounded MT Bold" panose="020F070403050403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8FC82-12E6-417A-89C1-FF35CA15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0" y="0"/>
            <a:ext cx="12152389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DCF2D0-35EC-4D8F-B835-D32A34C27C9F}"/>
              </a:ext>
            </a:extLst>
          </p:cNvPr>
          <p:cNvSpPr txBox="1"/>
          <p:nvPr/>
        </p:nvSpPr>
        <p:spPr>
          <a:xfrm>
            <a:off x="4387515" y="5047512"/>
            <a:ext cx="359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DATASET OF NETFLEX SHOWS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264694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number of Shows release which Country by year ?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7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918662"/>
              </p:ext>
            </p:extLst>
          </p:nvPr>
        </p:nvGraphicFramePr>
        <p:xfrm>
          <a:off x="0" y="2646946"/>
          <a:ext cx="12192000" cy="421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948669"/>
              </p:ext>
            </p:extLst>
          </p:nvPr>
        </p:nvGraphicFramePr>
        <p:xfrm>
          <a:off x="0" y="3352800"/>
          <a:ext cx="12192000" cy="348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72E0A9-4E91-4A7A-8018-71CCC7A7BED8}"/>
              </a:ext>
            </a:extLst>
          </p:cNvPr>
          <p:cNvSpPr txBox="1"/>
          <p:nvPr/>
        </p:nvSpPr>
        <p:spPr>
          <a:xfrm>
            <a:off x="2406315" y="1022503"/>
            <a:ext cx="69462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number of Shows by IMDB Rating Group ?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352926"/>
              </p:ext>
            </p:extLst>
          </p:nvPr>
        </p:nvGraphicFramePr>
        <p:xfrm>
          <a:off x="0" y="2703095"/>
          <a:ext cx="12192000" cy="4130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2ED203-C40A-4332-9A5C-6D7F0DDD876E}"/>
              </a:ext>
            </a:extLst>
          </p:cNvPr>
          <p:cNvSpPr txBox="1"/>
          <p:nvPr/>
        </p:nvSpPr>
        <p:spPr>
          <a:xfrm>
            <a:off x="2348917" y="1006680"/>
            <a:ext cx="6643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sum of the IMDB Rating by Country ?</a:t>
            </a:r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A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28001"/>
              </p:ext>
            </p:extLst>
          </p:nvPr>
        </p:nvGraphicFramePr>
        <p:xfrm>
          <a:off x="0" y="2823411"/>
          <a:ext cx="12296274" cy="4034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6C5B2EC-2184-45A8-99DF-DBCCE0ED7F31}"/>
              </a:ext>
            </a:extLst>
          </p:cNvPr>
          <p:cNvSpPr txBox="1"/>
          <p:nvPr/>
        </p:nvSpPr>
        <p:spPr>
          <a:xfrm>
            <a:off x="2406315" y="1022503"/>
            <a:ext cx="69462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which year, Which type of Shows has been released ?</a:t>
            </a:r>
            <a:r>
              <a:rPr lang="en-US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239869"/>
              </p:ext>
            </p:extLst>
          </p:nvPr>
        </p:nvGraphicFramePr>
        <p:xfrm>
          <a:off x="0" y="2590800"/>
          <a:ext cx="12192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71A6EE-B862-4E25-A8F3-87C8AD2D42EC}"/>
              </a:ext>
            </a:extLst>
          </p:cNvPr>
          <p:cNvSpPr txBox="1"/>
          <p:nvPr/>
        </p:nvSpPr>
        <p:spPr>
          <a:xfrm>
            <a:off x="2745298" y="1014960"/>
            <a:ext cx="6363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Specify the number of Shows by rating 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80CE5-E033-4E6A-A183-3E8906A2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C6D0A-BE0E-4E62-9C6F-BAC06183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79"/>
            <a:ext cx="12273094" cy="68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80CE5-E033-4E6A-A183-3E8906A2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A05FB9-2121-4765-A449-E0B91B17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9"/>
            <a:ext cx="12192000" cy="68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7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80CE5-E033-4E6A-A183-3E8906A2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CA788-4DA2-44CC-9A4D-408B5BF09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1" r="4071" b="57512"/>
          <a:stretch/>
        </p:blipFill>
        <p:spPr>
          <a:xfrm>
            <a:off x="0" y="0"/>
            <a:ext cx="12191999" cy="3129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3C7E8-567E-4E98-B149-950C1FA82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83" r="5788" b="4555"/>
          <a:stretch/>
        </p:blipFill>
        <p:spPr>
          <a:xfrm>
            <a:off x="0" y="3129094"/>
            <a:ext cx="12192000" cy="37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3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C903-0347-4F3F-8367-55F6008A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F6593-E7B5-4F1C-8BCC-9EB4C19C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2" y="-1"/>
            <a:ext cx="12194512" cy="69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9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CEF2-7840-4654-9B8C-2C7798F6D8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2687053"/>
            <a:ext cx="12192000" cy="2662989"/>
          </a:xfrm>
        </p:spPr>
        <p:txBody>
          <a:bodyPr/>
          <a:lstStyle/>
          <a:p>
            <a:pPr algn="l"/>
            <a:r>
              <a:rPr lang="en-IN" sz="5400" u="sng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EAA7F-6DAF-4CEB-84C3-5C53D9B8D871}"/>
              </a:ext>
            </a:extLst>
          </p:cNvPr>
          <p:cNvSpPr txBox="1"/>
          <p:nvPr/>
        </p:nvSpPr>
        <p:spPr>
          <a:xfrm>
            <a:off x="8819626" y="4899171"/>
            <a:ext cx="33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by : Kamal Pratap Singh</a:t>
            </a:r>
          </a:p>
        </p:txBody>
      </p:sp>
    </p:spTree>
    <p:extLst>
      <p:ext uri="{BB962C8B-B14F-4D97-AF65-F5344CB8AC3E}">
        <p14:creationId xmlns:p14="http://schemas.microsoft.com/office/powerpoint/2010/main" val="295274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073" y="1227221"/>
            <a:ext cx="8315477" cy="5606206"/>
          </a:xfrm>
        </p:spPr>
        <p:txBody>
          <a:bodyPr/>
          <a:lstStyle/>
          <a:p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1.How many Shows release per year ?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Shows have which type of rating ?</a:t>
            </a:r>
            <a:r>
              <a:rPr lang="en-US" sz="1400" dirty="0"/>
              <a:t> </a:t>
            </a:r>
          </a:p>
          <a:p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3.Find the number of </a:t>
            </a:r>
            <a:r>
              <a:rPr lang="en-US" sz="11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shows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released by type in which year ?</a:t>
            </a:r>
            <a:r>
              <a:rPr lang="en-US" sz="1400" dirty="0"/>
              <a:t> </a:t>
            </a:r>
          </a:p>
          <a:p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4.How many Comedies shows were released in which year ?</a:t>
            </a:r>
            <a:r>
              <a:rPr lang="en-US" sz="1400" dirty="0"/>
              <a:t> </a:t>
            </a:r>
          </a:p>
          <a:p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5.Find the IMDB rating which movies and tv shows by year ?</a:t>
            </a:r>
          </a:p>
          <a:p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6.Which Country Released Movies and TV shows in which year ?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7.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Distribution of </a:t>
            </a:r>
            <a:r>
              <a:rPr lang="en-US" sz="14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netflex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shows by year by rating ?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8.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Find the number of Shows release which Country by year ?</a:t>
            </a:r>
            <a:r>
              <a:rPr lang="en-US" sz="1400" dirty="0"/>
              <a:t> 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Find the number of Shows by IMDB Rating Group ?</a:t>
            </a:r>
            <a:r>
              <a:rPr lang="en-US" sz="1400" dirty="0"/>
              <a:t> </a:t>
            </a:r>
          </a:p>
          <a:p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10.Find the sum of the IMDB Rating by Country ?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11.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which year, Which type of Shows has been released ?</a:t>
            </a:r>
            <a:r>
              <a:rPr lang="en-US" sz="1400" dirty="0"/>
              <a:t> 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 Specify the number of Shows by rating ?</a:t>
            </a:r>
            <a:r>
              <a:rPr lang="en-US" sz="1400" dirty="0"/>
              <a:t> </a:t>
            </a:r>
            <a:endParaRPr lang="en-US" sz="14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B70F2-17B5-423F-83B3-4769116C690E}"/>
              </a:ext>
            </a:extLst>
          </p:cNvPr>
          <p:cNvSpPr txBox="1"/>
          <p:nvPr/>
        </p:nvSpPr>
        <p:spPr>
          <a:xfrm>
            <a:off x="570451" y="401052"/>
            <a:ext cx="3531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B3B5D-F141-4EC2-B904-745A6F77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77" y="1483232"/>
            <a:ext cx="3881732" cy="44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"/>
            <a:ext cx="12192000" cy="2626632"/>
          </a:xfrm>
        </p:spPr>
        <p:txBody>
          <a:bodyPr/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Shows release per year ?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73178"/>
              </p:ext>
            </p:extLst>
          </p:nvPr>
        </p:nvGraphicFramePr>
        <p:xfrm>
          <a:off x="0" y="2654968"/>
          <a:ext cx="12192000" cy="4150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0168" y="0"/>
            <a:ext cx="6031833" cy="6833428"/>
          </a:xfrm>
        </p:spPr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Shows have which type of rating ?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9" name="Picture Placeholder 8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Grp="1"/>
          </p:cNvGraphicFramePr>
          <p:nvPr>
            <p:ph type="pic" sz="quarter" idx="13"/>
          </p:nvPr>
        </p:nvGraphicFramePr>
        <p:xfrm>
          <a:off x="0" y="0"/>
          <a:ext cx="6096000" cy="686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304800"/>
            <a:ext cx="10836442" cy="2205789"/>
          </a:xfrm>
        </p:spPr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number of shows released by type in which year ?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75791"/>
              </p:ext>
            </p:extLst>
          </p:nvPr>
        </p:nvGraphicFramePr>
        <p:xfrm>
          <a:off x="-1" y="2975811"/>
          <a:ext cx="12192001" cy="385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216517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Comedies shows were released in which year ?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466162"/>
              </p:ext>
            </p:extLst>
          </p:nvPr>
        </p:nvGraphicFramePr>
        <p:xfrm>
          <a:off x="0" y="2165176"/>
          <a:ext cx="12191999" cy="469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4166" y="500525"/>
            <a:ext cx="9234488" cy="1903015"/>
          </a:xfrm>
        </p:spPr>
        <p:txBody>
          <a:bodyPr/>
          <a:lstStyle/>
          <a:p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Find the IMDB rating which movies and tv shows by year ?</a:t>
            </a:r>
            <a:r>
              <a:rPr lang="en-US" dirty="0"/>
              <a:t>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516040"/>
              </p:ext>
            </p:extLst>
          </p:nvPr>
        </p:nvGraphicFramePr>
        <p:xfrm>
          <a:off x="0" y="2904065"/>
          <a:ext cx="12192000" cy="395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8" y="846388"/>
            <a:ext cx="10980820" cy="1134812"/>
          </a:xfrm>
        </p:spPr>
        <p:txBody>
          <a:bodyPr/>
          <a:lstStyle/>
          <a:p>
            <a:pPr algn="ctr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Country Released Movies and TV shows in which year 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465740"/>
              </p:ext>
            </p:extLst>
          </p:nvPr>
        </p:nvGraphicFramePr>
        <p:xfrm>
          <a:off x="0" y="2687053"/>
          <a:ext cx="12192000" cy="4170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4676" y="0"/>
            <a:ext cx="5077324" cy="6833428"/>
          </a:xfrm>
        </p:spPr>
        <p:txBody>
          <a:bodyPr/>
          <a:lstStyle/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Distribution of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etflex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shows by year by rating ?</a:t>
            </a:r>
          </a:p>
          <a:p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969889"/>
              </p:ext>
            </p:extLst>
          </p:nvPr>
        </p:nvGraphicFramePr>
        <p:xfrm>
          <a:off x="1" y="0"/>
          <a:ext cx="711467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508</TotalTime>
  <Words>395</Words>
  <Application>Microsoft Office PowerPoint</Application>
  <PresentationFormat>Widescreen</PresentationFormat>
  <Paragraphs>61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Find the number of shows released by type in which year ?</vt:lpstr>
      <vt:lpstr>PowerPoint Presentation</vt:lpstr>
      <vt:lpstr>A SATISFIED CUTOMER</vt:lpstr>
      <vt:lpstr>Which Country Released Movies and TV shows in which year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SINGH</dc:creator>
  <cp:lastModifiedBy>KAMAL SINGH</cp:lastModifiedBy>
  <cp:revision>23</cp:revision>
  <dcterms:created xsi:type="dcterms:W3CDTF">2021-06-18T02:14:28Z</dcterms:created>
  <dcterms:modified xsi:type="dcterms:W3CDTF">2021-06-20T04:38:46Z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