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2" r:id="rId5"/>
    <p:sldId id="292" r:id="rId6"/>
    <p:sldId id="283" r:id="rId7"/>
    <p:sldId id="291" r:id="rId8"/>
    <p:sldId id="284" r:id="rId9"/>
    <p:sldId id="285" r:id="rId10"/>
    <p:sldId id="293" r:id="rId11"/>
    <p:sldId id="286" r:id="rId12"/>
    <p:sldId id="287" r:id="rId13"/>
    <p:sldId id="288" r:id="rId14"/>
    <p:sldId id="289" r:id="rId15"/>
    <p:sldId id="290" r:id="rId16"/>
    <p:sldId id="272"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48" autoAdjust="0"/>
    <p:restoredTop sz="94681"/>
  </p:normalViewPr>
  <p:slideViewPr>
    <p:cSldViewPr snapToGrid="0" snapToObjects="1" showGuides="1">
      <p:cViewPr>
        <p:scale>
          <a:sx n="82" d="100"/>
          <a:sy n="82" d="100"/>
        </p:scale>
        <p:origin x="514" y="7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9/28/2023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9/28/2023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9/28/2023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9/28/2023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9/28/2023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9/28/2023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9/28/2023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9/28/2023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9/28/2023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9/28/2023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9/28/2023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9/28/2023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iagBrick">
          <a:fgClr>
            <a:schemeClr val="bg2">
              <a:lumMod val="25000"/>
            </a:schemeClr>
          </a:fgClr>
          <a:bgClr>
            <a:schemeClr val="tx1">
              <a:lumMod val="85000"/>
              <a:lumOff val="15000"/>
            </a:schemeClr>
          </a:bgClr>
        </a:patt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6" y="2380343"/>
            <a:ext cx="7358743" cy="2492990"/>
          </a:xfrm>
          <a:prstGeom prst="rect">
            <a:avLst/>
          </a:prstGeom>
          <a:noFill/>
          <a:ln>
            <a:noFill/>
          </a:ln>
        </p:spPr>
        <p:txBody>
          <a:bodyPr wrap="square" rtlCol="0">
            <a:spAutoFit/>
          </a:bodyPr>
          <a:lstStyle/>
          <a:p>
            <a:r>
              <a:rPr lang="en-US" sz="6600" dirty="0">
                <a:solidFill>
                  <a:srgbClr val="FF6600"/>
                </a:solidFill>
                <a:latin typeface="Bahnschrift" panose="020B0502040204020203" pitchFamily="34" charset="0"/>
              </a:rPr>
              <a:t>G2M Case Study</a:t>
            </a:r>
          </a:p>
          <a:p>
            <a:r>
              <a:rPr lang="en-US" sz="2500" dirty="0">
                <a:solidFill>
                  <a:srgbClr val="FF6600"/>
                </a:solidFill>
                <a:latin typeface="Bahnschrift" panose="020B0502040204020203" pitchFamily="34" charset="0"/>
              </a:rPr>
              <a:t>Virtual</a:t>
            </a:r>
            <a:r>
              <a:rPr lang="en-US" sz="2500" dirty="0">
                <a:latin typeface="Bahnschrift" panose="020B0502040204020203" pitchFamily="34" charset="0"/>
              </a:rPr>
              <a:t> </a:t>
            </a:r>
            <a:r>
              <a:rPr lang="en-US" sz="2500" dirty="0">
                <a:solidFill>
                  <a:srgbClr val="FF6600"/>
                </a:solidFill>
                <a:latin typeface="Bahnschrift" panose="020B0502040204020203" pitchFamily="34" charset="0"/>
              </a:rPr>
              <a:t>Internship</a:t>
            </a:r>
          </a:p>
          <a:p>
            <a:endParaRPr lang="en-US" sz="4000" dirty="0">
              <a:latin typeface="Bahnschrift" panose="020B0502040204020203" pitchFamily="34" charset="0"/>
            </a:endParaRPr>
          </a:p>
          <a:p>
            <a:r>
              <a:rPr lang="en-US" sz="2500" dirty="0">
                <a:solidFill>
                  <a:srgbClr val="FF6600"/>
                </a:solidFill>
                <a:latin typeface="Bahnschrift" panose="020B0502040204020203" pitchFamily="34" charset="0"/>
              </a:rPr>
              <a:t>30-Jun-2023</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DCAE-517D-BB8A-6A67-EFD9F5FE6BD8}"/>
              </a:ext>
            </a:extLst>
          </p:cNvPr>
          <p:cNvSpPr>
            <a:spLocks noGrp="1"/>
          </p:cNvSpPr>
          <p:nvPr>
            <p:ph type="title"/>
          </p:nvPr>
        </p:nvSpPr>
        <p:spPr>
          <a:xfrm>
            <a:off x="838200" y="365126"/>
            <a:ext cx="10515600" cy="971306"/>
          </a:xfrm>
        </p:spPr>
        <p:txBody>
          <a:bodyPr>
            <a:normAutofit fontScale="90000"/>
          </a:bodyPr>
          <a:lstStyle/>
          <a:p>
            <a:r>
              <a:rPr lang="en-GB" b="0" i="0" dirty="0">
                <a:solidFill>
                  <a:srgbClr val="1C1917"/>
                </a:solidFill>
                <a:effectLst/>
                <a:latin typeface="Bahnschrift" panose="020B0502040204020203" pitchFamily="34" charset="0"/>
              </a:rPr>
              <a:t>Breakdown of Profits - The Winner is Clear</a:t>
            </a:r>
            <a:endParaRPr lang="en-GB" dirty="0">
              <a:latin typeface="Bahnschrift" panose="020B0502040204020203" pitchFamily="34" charset="0"/>
            </a:endParaRPr>
          </a:p>
        </p:txBody>
      </p:sp>
      <p:sp>
        <p:nvSpPr>
          <p:cNvPr id="4" name="TextBox 3">
            <a:extLst>
              <a:ext uri="{FF2B5EF4-FFF2-40B4-BE49-F238E27FC236}">
                <a16:creationId xmlns:a16="http://schemas.microsoft.com/office/drawing/2014/main" id="{C2702B75-860E-40CF-2263-C9D5D6C6A46B}"/>
              </a:ext>
            </a:extLst>
          </p:cNvPr>
          <p:cNvSpPr txBox="1"/>
          <p:nvPr/>
        </p:nvSpPr>
        <p:spPr>
          <a:xfrm>
            <a:off x="6767512" y="1862952"/>
            <a:ext cx="5149833" cy="2585323"/>
          </a:xfrm>
          <a:prstGeom prst="rect">
            <a:avLst/>
          </a:prstGeom>
          <a:noFill/>
        </p:spPr>
        <p:txBody>
          <a:bodyPr wrap="square">
            <a:spAutoFit/>
          </a:bodyPr>
          <a:lstStyle/>
          <a:p>
            <a:pPr algn="just">
              <a:buFont typeface="Arial" panose="020B0604020202020204" pitchFamily="34" charset="0"/>
              <a:buChar char="•"/>
            </a:pPr>
            <a:r>
              <a:rPr lang="en-GB" b="0" i="0" dirty="0">
                <a:solidFill>
                  <a:srgbClr val="1C1917"/>
                </a:solidFill>
                <a:effectLst/>
                <a:latin typeface="Bahnschrift" panose="020B0502040204020203" pitchFamily="34" charset="0"/>
              </a:rPr>
              <a:t>For Yellow Cab, the average profit per ride for low, medium, and high-income bands is $41, $69, and $104, respectively.</a:t>
            </a:r>
          </a:p>
          <a:p>
            <a:pPr algn="just"/>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For Pink Cab, the averages are $18, $48, and $89 for those income bands.</a:t>
            </a:r>
          </a:p>
          <a:p>
            <a:pPr algn="just"/>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Yellow Cab earns substantially higher profit per ride across all income segments.</a:t>
            </a:r>
          </a:p>
        </p:txBody>
      </p:sp>
      <p:pic>
        <p:nvPicPr>
          <p:cNvPr id="6" name="Picture 5" descr="A screenshot of a graph&#10;&#10;Description automatically generated">
            <a:extLst>
              <a:ext uri="{FF2B5EF4-FFF2-40B4-BE49-F238E27FC236}">
                <a16:creationId xmlns:a16="http://schemas.microsoft.com/office/drawing/2014/main" id="{2C5AEFCC-CE40-A52D-FCD8-6E7E316A8767}"/>
              </a:ext>
            </a:extLst>
          </p:cNvPr>
          <p:cNvPicPr>
            <a:picLocks noChangeAspect="1"/>
          </p:cNvPicPr>
          <p:nvPr/>
        </p:nvPicPr>
        <p:blipFill rotWithShape="1">
          <a:blip r:embed="rId2"/>
          <a:srcRect l="50000" b="40220"/>
          <a:stretch/>
        </p:blipFill>
        <p:spPr>
          <a:xfrm>
            <a:off x="838200" y="1690688"/>
            <a:ext cx="5929312" cy="4099727"/>
          </a:xfrm>
          <a:prstGeom prst="rect">
            <a:avLst/>
          </a:prstGeom>
        </p:spPr>
      </p:pic>
    </p:spTree>
    <p:extLst>
      <p:ext uri="{BB962C8B-B14F-4D97-AF65-F5344CB8AC3E}">
        <p14:creationId xmlns:p14="http://schemas.microsoft.com/office/powerpoint/2010/main" val="3393402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yellow and pink pie chart&#10;&#10;Description automatically generated">
            <a:extLst>
              <a:ext uri="{FF2B5EF4-FFF2-40B4-BE49-F238E27FC236}">
                <a16:creationId xmlns:a16="http://schemas.microsoft.com/office/drawing/2014/main" id="{4E481A9C-1581-927D-D387-1C0B616C940C}"/>
              </a:ext>
            </a:extLst>
          </p:cNvPr>
          <p:cNvPicPr>
            <a:picLocks noChangeAspect="1"/>
          </p:cNvPicPr>
          <p:nvPr/>
        </p:nvPicPr>
        <p:blipFill rotWithShape="1">
          <a:blip r:embed="rId2"/>
          <a:srcRect l="21561" r="21305"/>
          <a:stretch/>
        </p:blipFill>
        <p:spPr>
          <a:xfrm>
            <a:off x="838200" y="533692"/>
            <a:ext cx="5044965" cy="5092262"/>
          </a:xfrm>
          <a:prstGeom prst="rect">
            <a:avLst/>
          </a:prstGeom>
        </p:spPr>
      </p:pic>
      <p:sp>
        <p:nvSpPr>
          <p:cNvPr id="7" name="TextBox 6">
            <a:extLst>
              <a:ext uri="{FF2B5EF4-FFF2-40B4-BE49-F238E27FC236}">
                <a16:creationId xmlns:a16="http://schemas.microsoft.com/office/drawing/2014/main" id="{0666ED5D-54C8-1A07-9C34-194858EB7EBF}"/>
              </a:ext>
            </a:extLst>
          </p:cNvPr>
          <p:cNvSpPr txBox="1"/>
          <p:nvPr/>
        </p:nvSpPr>
        <p:spPr>
          <a:xfrm>
            <a:off x="6095999" y="1708220"/>
            <a:ext cx="5439509" cy="2585323"/>
          </a:xfrm>
          <a:prstGeom prst="rect">
            <a:avLst/>
          </a:prstGeom>
          <a:noFill/>
        </p:spPr>
        <p:txBody>
          <a:bodyPr wrap="square">
            <a:spAutoFit/>
          </a:bodyPr>
          <a:lstStyle/>
          <a:p>
            <a:pPr algn="just">
              <a:buFont typeface="Arial" panose="020B0604020202020204" pitchFamily="34" charset="0"/>
              <a:buChar char="•"/>
            </a:pPr>
            <a:r>
              <a:rPr lang="en-GB" b="0" i="0" dirty="0">
                <a:solidFill>
                  <a:srgbClr val="1C1917"/>
                </a:solidFill>
                <a:effectLst/>
                <a:latin typeface="Bahnschrift" panose="020B0502040204020203" pitchFamily="34" charset="0"/>
              </a:rPr>
              <a:t>This slide shows the total profit earned by each cab company over the full-time period analysed.</a:t>
            </a:r>
          </a:p>
          <a:p>
            <a:pPr algn="just"/>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Yellow Cab generated a total profit of $44 million. Pink Cab earned $5.3 million in total profit.</a:t>
            </a:r>
          </a:p>
          <a:p>
            <a:pPr algn="just"/>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With 89% of the combined profit, Yellow Cab completely dominates profitability over Pink Cab. full-time</a:t>
            </a:r>
          </a:p>
        </p:txBody>
      </p:sp>
    </p:spTree>
    <p:extLst>
      <p:ext uri="{BB962C8B-B14F-4D97-AF65-F5344CB8AC3E}">
        <p14:creationId xmlns:p14="http://schemas.microsoft.com/office/powerpoint/2010/main" val="1171472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0755-D032-F03C-62B0-9EAFA0E41E1A}"/>
              </a:ext>
            </a:extLst>
          </p:cNvPr>
          <p:cNvSpPr>
            <a:spLocks noGrp="1"/>
          </p:cNvSpPr>
          <p:nvPr>
            <p:ph type="title"/>
          </p:nvPr>
        </p:nvSpPr>
        <p:spPr>
          <a:xfrm>
            <a:off x="386256" y="585842"/>
            <a:ext cx="10515600" cy="885605"/>
          </a:xfrm>
        </p:spPr>
        <p:txBody>
          <a:bodyPr>
            <a:normAutofit fontScale="90000"/>
          </a:bodyPr>
          <a:lstStyle/>
          <a:p>
            <a:r>
              <a:rPr lang="en-GB" b="0" i="0" dirty="0">
                <a:solidFill>
                  <a:srgbClr val="1C1917"/>
                </a:solidFill>
                <a:effectLst/>
                <a:latin typeface="Bahnschrift" panose="020B0502040204020203" pitchFamily="34" charset="0"/>
              </a:rPr>
              <a:t>Ridership Demographics - Men vs Women</a:t>
            </a:r>
            <a:endParaRPr lang="en-GB" dirty="0">
              <a:latin typeface="Bahnschrift" panose="020B0502040204020203" pitchFamily="34" charset="0"/>
            </a:endParaRPr>
          </a:p>
        </p:txBody>
      </p:sp>
      <p:pic>
        <p:nvPicPr>
          <p:cNvPr id="5" name="Picture 4" descr="A blue and pink pie chart&#10;&#10;Description automatically generated">
            <a:extLst>
              <a:ext uri="{FF2B5EF4-FFF2-40B4-BE49-F238E27FC236}">
                <a16:creationId xmlns:a16="http://schemas.microsoft.com/office/drawing/2014/main" id="{95FCF265-33D7-52E1-3AD1-FBBDD2F9BB8A}"/>
              </a:ext>
            </a:extLst>
          </p:cNvPr>
          <p:cNvPicPr>
            <a:picLocks noChangeAspect="1"/>
          </p:cNvPicPr>
          <p:nvPr/>
        </p:nvPicPr>
        <p:blipFill>
          <a:blip r:embed="rId2"/>
          <a:stretch>
            <a:fillRect/>
          </a:stretch>
        </p:blipFill>
        <p:spPr>
          <a:xfrm>
            <a:off x="166687" y="1923392"/>
            <a:ext cx="8683023" cy="4934607"/>
          </a:xfrm>
          <a:prstGeom prst="rect">
            <a:avLst/>
          </a:prstGeom>
        </p:spPr>
      </p:pic>
      <p:sp>
        <p:nvSpPr>
          <p:cNvPr id="7" name="TextBox 6">
            <a:extLst>
              <a:ext uri="{FF2B5EF4-FFF2-40B4-BE49-F238E27FC236}">
                <a16:creationId xmlns:a16="http://schemas.microsoft.com/office/drawing/2014/main" id="{47C3DD3D-7874-551D-125D-4195649DC5EC}"/>
              </a:ext>
            </a:extLst>
          </p:cNvPr>
          <p:cNvSpPr txBox="1"/>
          <p:nvPr/>
        </p:nvSpPr>
        <p:spPr>
          <a:xfrm>
            <a:off x="8611438" y="2013916"/>
            <a:ext cx="3413875" cy="4524315"/>
          </a:xfrm>
          <a:prstGeom prst="rect">
            <a:avLst/>
          </a:prstGeom>
          <a:noFill/>
        </p:spPr>
        <p:txBody>
          <a:bodyPr wrap="square">
            <a:spAutoFit/>
          </a:bodyPr>
          <a:lstStyle/>
          <a:p>
            <a:pPr algn="just">
              <a:buFont typeface="Arial" panose="020B0604020202020204" pitchFamily="34" charset="0"/>
              <a:buChar char="•"/>
            </a:pPr>
            <a:r>
              <a:rPr lang="en-GB" b="0" i="0" dirty="0">
                <a:solidFill>
                  <a:srgbClr val="1C1917"/>
                </a:solidFill>
                <a:effectLst/>
                <a:latin typeface="Bahnschrift" panose="020B0502040204020203" pitchFamily="34" charset="0"/>
              </a:rPr>
              <a:t>For both Pink Cab and Yellow Cab, there were more male riders than female riders.</a:t>
            </a:r>
          </a:p>
          <a:p>
            <a:pPr algn="just"/>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Pink Cab had 55.76% male riders and 44.24% female riders.</a:t>
            </a:r>
          </a:p>
          <a:p>
            <a:pPr algn="just"/>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Yellow Cab had a similar breakdown with 57.77% male riders and 42.23% female riders.</a:t>
            </a:r>
          </a:p>
          <a:p>
            <a:pPr algn="just"/>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This suggests that men rather than women took most rides for both companies.</a:t>
            </a:r>
          </a:p>
        </p:txBody>
      </p:sp>
    </p:spTree>
    <p:extLst>
      <p:ext uri="{BB962C8B-B14F-4D97-AF65-F5344CB8AC3E}">
        <p14:creationId xmlns:p14="http://schemas.microsoft.com/office/powerpoint/2010/main" val="2550007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17FE-9EE5-6ED3-8EDD-3C21013A98FB}"/>
              </a:ext>
            </a:extLst>
          </p:cNvPr>
          <p:cNvSpPr>
            <a:spLocks noGrp="1"/>
          </p:cNvSpPr>
          <p:nvPr>
            <p:ph type="title"/>
          </p:nvPr>
        </p:nvSpPr>
        <p:spPr>
          <a:xfrm>
            <a:off x="417785" y="372899"/>
            <a:ext cx="11273471" cy="919874"/>
          </a:xfrm>
        </p:spPr>
        <p:txBody>
          <a:bodyPr>
            <a:normAutofit fontScale="90000"/>
          </a:bodyPr>
          <a:lstStyle/>
          <a:p>
            <a:r>
              <a:rPr lang="en-GB" b="0" i="0" dirty="0">
                <a:solidFill>
                  <a:srgbClr val="1C1917"/>
                </a:solidFill>
                <a:effectLst/>
                <a:latin typeface="Bahnschrift" panose="020B0502040204020203" pitchFamily="34" charset="0"/>
              </a:rPr>
              <a:t>Monthly Trends - Tracking the Ups and Downs</a:t>
            </a:r>
            <a:endParaRPr lang="en-GB" dirty="0">
              <a:latin typeface="Bahnschrift" panose="020B0502040204020203" pitchFamily="34" charset="0"/>
            </a:endParaRPr>
          </a:p>
        </p:txBody>
      </p:sp>
      <p:pic>
        <p:nvPicPr>
          <p:cNvPr id="5" name="Picture 4" descr="A graph showing a growing graph&#10;&#10;Description automatically generated with medium confidence">
            <a:extLst>
              <a:ext uri="{FF2B5EF4-FFF2-40B4-BE49-F238E27FC236}">
                <a16:creationId xmlns:a16="http://schemas.microsoft.com/office/drawing/2014/main" id="{252819A5-AA49-3D02-C410-AF63EB898A55}"/>
              </a:ext>
            </a:extLst>
          </p:cNvPr>
          <p:cNvPicPr>
            <a:picLocks noChangeAspect="1"/>
          </p:cNvPicPr>
          <p:nvPr/>
        </p:nvPicPr>
        <p:blipFill>
          <a:blip r:embed="rId2"/>
          <a:stretch>
            <a:fillRect/>
          </a:stretch>
        </p:blipFill>
        <p:spPr>
          <a:xfrm>
            <a:off x="166688" y="1690688"/>
            <a:ext cx="7915767" cy="5167312"/>
          </a:xfrm>
          <a:prstGeom prst="rect">
            <a:avLst/>
          </a:prstGeom>
        </p:spPr>
      </p:pic>
      <p:sp>
        <p:nvSpPr>
          <p:cNvPr id="7" name="TextBox 6">
            <a:extLst>
              <a:ext uri="{FF2B5EF4-FFF2-40B4-BE49-F238E27FC236}">
                <a16:creationId xmlns:a16="http://schemas.microsoft.com/office/drawing/2014/main" id="{BB3AD56D-47AC-BDCD-9DAA-A7754BAE9E8A}"/>
              </a:ext>
            </a:extLst>
          </p:cNvPr>
          <p:cNvSpPr txBox="1"/>
          <p:nvPr/>
        </p:nvSpPr>
        <p:spPr>
          <a:xfrm>
            <a:off x="8239648" y="1596688"/>
            <a:ext cx="3785664" cy="5355312"/>
          </a:xfrm>
          <a:prstGeom prst="rect">
            <a:avLst/>
          </a:prstGeom>
          <a:noFill/>
        </p:spPr>
        <p:txBody>
          <a:bodyPr wrap="square">
            <a:spAutoFit/>
          </a:bodyPr>
          <a:lstStyle/>
          <a:p>
            <a:pPr algn="just">
              <a:buFont typeface="Arial" panose="020B0604020202020204" pitchFamily="34" charset="0"/>
              <a:buChar char="•"/>
            </a:pPr>
            <a:r>
              <a:rPr lang="en-GB" b="0" i="0" dirty="0">
                <a:solidFill>
                  <a:srgbClr val="1C1917"/>
                </a:solidFill>
                <a:effectLst/>
                <a:latin typeface="Bahnschrift" panose="020B0502040204020203" pitchFamily="34" charset="0"/>
              </a:rPr>
              <a:t>Yellow Cab had more transactions overall than Pink Cab, likely due to having a larger fleet size.</a:t>
            </a:r>
          </a:p>
          <a:p>
            <a:pPr algn="just">
              <a:buFont typeface="Arial" panose="020B0604020202020204" pitchFamily="34" charset="0"/>
              <a:buChar char="•"/>
            </a:pPr>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Both companies saw increased transactions during the summer months of June-August. This could be due to more people travelling during summer vacations.</a:t>
            </a:r>
          </a:p>
          <a:p>
            <a:pPr algn="just">
              <a:buFont typeface="Arial" panose="020B0604020202020204" pitchFamily="34" charset="0"/>
              <a:buChar char="•"/>
            </a:pPr>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Yellow Cab's highest month was July with 50,000 transactions while Pink Cab's was August with 40,000.</a:t>
            </a:r>
          </a:p>
          <a:p>
            <a:pPr algn="just">
              <a:buFont typeface="Arial" panose="020B0604020202020204" pitchFamily="34" charset="0"/>
              <a:buChar char="•"/>
            </a:pPr>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Pink Cab's lowest month was January, with 15,000 transactions. This was likely due to less travel in the winter months.</a:t>
            </a:r>
          </a:p>
        </p:txBody>
      </p:sp>
    </p:spTree>
    <p:extLst>
      <p:ext uri="{BB962C8B-B14F-4D97-AF65-F5344CB8AC3E}">
        <p14:creationId xmlns:p14="http://schemas.microsoft.com/office/powerpoint/2010/main" val="3051088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6DCA-BAB3-A946-A4B7-9FEB9D0BFA52}"/>
              </a:ext>
            </a:extLst>
          </p:cNvPr>
          <p:cNvSpPr>
            <a:spLocks noGrp="1"/>
          </p:cNvSpPr>
          <p:nvPr>
            <p:ph type="title"/>
          </p:nvPr>
        </p:nvSpPr>
        <p:spPr>
          <a:xfrm>
            <a:off x="323193" y="365126"/>
            <a:ext cx="10515600" cy="1116834"/>
          </a:xfrm>
        </p:spPr>
        <p:txBody>
          <a:bodyPr/>
          <a:lstStyle/>
          <a:p>
            <a:r>
              <a:rPr lang="en-GB" b="0" i="0" dirty="0">
                <a:solidFill>
                  <a:srgbClr val="1C1917"/>
                </a:solidFill>
                <a:effectLst/>
                <a:latin typeface="Bahnschrift" panose="020B0502040204020203" pitchFamily="34" charset="0"/>
              </a:rPr>
              <a:t>Riders by Age - Who's Hailing the Cabs?</a:t>
            </a:r>
            <a:endParaRPr lang="en-GB" dirty="0">
              <a:latin typeface="Bahnschrift" panose="020B0502040204020203" pitchFamily="34" charset="0"/>
            </a:endParaRPr>
          </a:p>
        </p:txBody>
      </p:sp>
      <p:pic>
        <p:nvPicPr>
          <p:cNvPr id="5" name="Picture 4" descr="A graph of different colored bars&#10;&#10;Description automatically generated">
            <a:extLst>
              <a:ext uri="{FF2B5EF4-FFF2-40B4-BE49-F238E27FC236}">
                <a16:creationId xmlns:a16="http://schemas.microsoft.com/office/drawing/2014/main" id="{C92F8936-7BC6-646A-AD40-25F9DAC1D5DE}"/>
              </a:ext>
            </a:extLst>
          </p:cNvPr>
          <p:cNvPicPr>
            <a:picLocks noChangeAspect="1"/>
          </p:cNvPicPr>
          <p:nvPr/>
        </p:nvPicPr>
        <p:blipFill>
          <a:blip r:embed="rId2"/>
          <a:stretch>
            <a:fillRect/>
          </a:stretch>
        </p:blipFill>
        <p:spPr>
          <a:xfrm>
            <a:off x="166687" y="1690688"/>
            <a:ext cx="8136485" cy="5167312"/>
          </a:xfrm>
          <a:prstGeom prst="rect">
            <a:avLst/>
          </a:prstGeom>
        </p:spPr>
      </p:pic>
      <p:sp>
        <p:nvSpPr>
          <p:cNvPr id="7" name="TextBox 6">
            <a:extLst>
              <a:ext uri="{FF2B5EF4-FFF2-40B4-BE49-F238E27FC236}">
                <a16:creationId xmlns:a16="http://schemas.microsoft.com/office/drawing/2014/main" id="{323F9ECB-4850-81BC-CAFC-FCE71A4C2D6D}"/>
              </a:ext>
            </a:extLst>
          </p:cNvPr>
          <p:cNvSpPr txBox="1"/>
          <p:nvPr/>
        </p:nvSpPr>
        <p:spPr>
          <a:xfrm>
            <a:off x="8303172" y="1855319"/>
            <a:ext cx="3866102" cy="3970318"/>
          </a:xfrm>
          <a:prstGeom prst="rect">
            <a:avLst/>
          </a:prstGeom>
          <a:noFill/>
        </p:spPr>
        <p:txBody>
          <a:bodyPr wrap="square">
            <a:spAutoFit/>
          </a:bodyPr>
          <a:lstStyle/>
          <a:p>
            <a:pPr algn="just">
              <a:buFont typeface="Arial" panose="020B0604020202020204" pitchFamily="34" charset="0"/>
              <a:buChar char="•"/>
            </a:pPr>
            <a:r>
              <a:rPr lang="en-GB" b="0" i="0" dirty="0">
                <a:solidFill>
                  <a:srgbClr val="1C1917"/>
                </a:solidFill>
                <a:effectLst/>
                <a:latin typeface="Bahnschrift" panose="020B0502040204020203" pitchFamily="34" charset="0"/>
              </a:rPr>
              <a:t>For both companies, the 35-44 age group took the most cab rides overall. This middle-aged demographic may rely more on cabs for transportation.</a:t>
            </a:r>
          </a:p>
          <a:p>
            <a:pPr algn="just">
              <a:buFont typeface="Arial" panose="020B0604020202020204" pitchFamily="34" charset="0"/>
              <a:buChar char="•"/>
            </a:pPr>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Pink Cab had 60,000 rides from 35-44-year-olds while Yellow had 80,000.</a:t>
            </a:r>
          </a:p>
          <a:p>
            <a:pPr algn="just"/>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The senior demographic (55+) took the least number of rides for both companies. Pink Cab had 20,000 aged rides and Yellow had 40,000.</a:t>
            </a:r>
          </a:p>
        </p:txBody>
      </p:sp>
    </p:spTree>
    <p:extLst>
      <p:ext uri="{BB962C8B-B14F-4D97-AF65-F5344CB8AC3E}">
        <p14:creationId xmlns:p14="http://schemas.microsoft.com/office/powerpoint/2010/main" val="3439209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4250-16CD-84A7-4D81-9953781BA14A}"/>
              </a:ext>
            </a:extLst>
          </p:cNvPr>
          <p:cNvSpPr>
            <a:spLocks noGrp="1"/>
          </p:cNvSpPr>
          <p:nvPr>
            <p:ph type="title"/>
          </p:nvPr>
        </p:nvSpPr>
        <p:spPr>
          <a:xfrm>
            <a:off x="302172" y="362389"/>
            <a:ext cx="11889827" cy="1109060"/>
          </a:xfrm>
        </p:spPr>
        <p:txBody>
          <a:bodyPr>
            <a:normAutofit fontScale="90000"/>
          </a:bodyPr>
          <a:lstStyle/>
          <a:p>
            <a:r>
              <a:rPr lang="en-GB" b="0" i="0" dirty="0">
                <a:solidFill>
                  <a:srgbClr val="1C1917"/>
                </a:solidFill>
                <a:effectLst/>
                <a:latin typeface="Bahnschrift" panose="020B0502040204020203" pitchFamily="34" charset="0"/>
              </a:rPr>
              <a:t>Profits Over Time - The Growth Story</a:t>
            </a:r>
            <a:r>
              <a:rPr lang="en-GB" b="1" i="0" dirty="0">
                <a:solidFill>
                  <a:srgbClr val="1C1917"/>
                </a:solidFill>
                <a:effectLst/>
                <a:latin typeface="Bahnschrift" panose="020B0502040204020203" pitchFamily="34" charset="0"/>
              </a:rPr>
              <a:t> (Forecasting)</a:t>
            </a:r>
            <a:endParaRPr lang="en-GB" b="1" dirty="0">
              <a:latin typeface="Bahnschrift" panose="020B0502040204020203" pitchFamily="34" charset="0"/>
            </a:endParaRPr>
          </a:p>
        </p:txBody>
      </p:sp>
      <p:pic>
        <p:nvPicPr>
          <p:cNvPr id="7" name="Picture 6" descr="A diagram of a graph&#10;&#10;Description automatically generated with medium confidence">
            <a:extLst>
              <a:ext uri="{FF2B5EF4-FFF2-40B4-BE49-F238E27FC236}">
                <a16:creationId xmlns:a16="http://schemas.microsoft.com/office/drawing/2014/main" id="{AC97D0C1-0CEC-2ED7-F200-BC745B6ED599}"/>
              </a:ext>
            </a:extLst>
          </p:cNvPr>
          <p:cNvPicPr>
            <a:picLocks noChangeAspect="1"/>
          </p:cNvPicPr>
          <p:nvPr/>
        </p:nvPicPr>
        <p:blipFill>
          <a:blip r:embed="rId2"/>
          <a:stretch>
            <a:fillRect/>
          </a:stretch>
        </p:blipFill>
        <p:spPr>
          <a:xfrm>
            <a:off x="166687" y="1564093"/>
            <a:ext cx="8199547" cy="4934607"/>
          </a:xfrm>
          <a:prstGeom prst="rect">
            <a:avLst/>
          </a:prstGeom>
        </p:spPr>
      </p:pic>
      <p:sp>
        <p:nvSpPr>
          <p:cNvPr id="9" name="TextBox 8">
            <a:extLst>
              <a:ext uri="{FF2B5EF4-FFF2-40B4-BE49-F238E27FC236}">
                <a16:creationId xmlns:a16="http://schemas.microsoft.com/office/drawing/2014/main" id="{1FF603D9-70E9-A657-4FEA-6E6B30CBA316}"/>
              </a:ext>
            </a:extLst>
          </p:cNvPr>
          <p:cNvSpPr txBox="1"/>
          <p:nvPr/>
        </p:nvSpPr>
        <p:spPr>
          <a:xfrm>
            <a:off x="8279841" y="2046238"/>
            <a:ext cx="3908807" cy="3970318"/>
          </a:xfrm>
          <a:prstGeom prst="rect">
            <a:avLst/>
          </a:prstGeom>
          <a:noFill/>
        </p:spPr>
        <p:txBody>
          <a:bodyPr wrap="square">
            <a:spAutoFit/>
          </a:bodyPr>
          <a:lstStyle/>
          <a:p>
            <a:pPr algn="just">
              <a:buFont typeface="Arial" panose="020B0604020202020204" pitchFamily="34" charset="0"/>
              <a:buChar char="•"/>
            </a:pPr>
            <a:r>
              <a:rPr lang="en-GB" b="0" i="0" dirty="0">
                <a:solidFill>
                  <a:srgbClr val="1C1917"/>
                </a:solidFill>
                <a:effectLst/>
                <a:latin typeface="Bahnschrift" panose="020B0502040204020203" pitchFamily="34" charset="0"/>
              </a:rPr>
              <a:t>Yellow Cab was significantly more profitable than Pink Cab each year.</a:t>
            </a:r>
          </a:p>
          <a:p>
            <a:pPr algn="just">
              <a:buFont typeface="Arial" panose="020B0604020202020204" pitchFamily="34" charset="0"/>
              <a:buChar char="•"/>
            </a:pPr>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In 2023, Yellow Cab made $16.6M in profit vs Pink Cab's $2.03M.</a:t>
            </a:r>
          </a:p>
          <a:p>
            <a:pPr algn="just">
              <a:buFont typeface="Arial" panose="020B0604020202020204" pitchFamily="34" charset="0"/>
              <a:buChar char="•"/>
            </a:pPr>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Both companies saw an overall increase in profit over the 2016-2023 timeline.</a:t>
            </a:r>
          </a:p>
          <a:p>
            <a:pPr algn="just"/>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The growth suggests they successfully expand their customer base and increase ride volume over time.</a:t>
            </a:r>
          </a:p>
        </p:txBody>
      </p:sp>
    </p:spTree>
    <p:extLst>
      <p:ext uri="{BB962C8B-B14F-4D97-AF65-F5344CB8AC3E}">
        <p14:creationId xmlns:p14="http://schemas.microsoft.com/office/powerpoint/2010/main" val="2844280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836645" y="1725650"/>
            <a:ext cx="11430000" cy="4247317"/>
          </a:xfrm>
          <a:prstGeom prst="rect">
            <a:avLst/>
          </a:prstGeom>
          <a:noFill/>
        </p:spPr>
        <p:txBody>
          <a:bodyPr wrap="square" rtlCol="0">
            <a:spAutoFit/>
          </a:bodyPr>
          <a:lstStyle/>
          <a:p>
            <a:r>
              <a:rPr lang="en-US" b="1" dirty="0">
                <a:latin typeface="Bahnschrift" panose="020B0502040204020203" pitchFamily="34" charset="0"/>
              </a:rPr>
              <a:t>Invest in Yellow Cab on the basis of the following points:</a:t>
            </a:r>
          </a:p>
          <a:p>
            <a:endParaRPr lang="en-US" dirty="0">
              <a:latin typeface="Bahnschrift" panose="020B0502040204020203" pitchFamily="34" charset="0"/>
            </a:endParaRPr>
          </a:p>
          <a:p>
            <a:pPr algn="l">
              <a:buFont typeface="Arial" panose="020B0604020202020204" pitchFamily="34" charset="0"/>
              <a:buChar char="•"/>
            </a:pPr>
            <a:r>
              <a:rPr lang="en-GB" b="0" i="0" dirty="0">
                <a:solidFill>
                  <a:srgbClr val="1C1917"/>
                </a:solidFill>
                <a:effectLst/>
                <a:latin typeface="Bahnschrift" panose="020B0502040204020203" pitchFamily="34" charset="0"/>
              </a:rPr>
              <a:t>Significantly higher profit margins demonstrate efficiency and profitability.</a:t>
            </a:r>
          </a:p>
          <a:p>
            <a:pPr algn="l"/>
            <a:endParaRPr lang="en-GB" b="0" i="0" dirty="0">
              <a:solidFill>
                <a:srgbClr val="1C1917"/>
              </a:solidFill>
              <a:effectLst/>
              <a:latin typeface="Bahnschrift" panose="020B0502040204020203" pitchFamily="34" charset="0"/>
            </a:endParaRPr>
          </a:p>
          <a:p>
            <a:pPr algn="l">
              <a:buFont typeface="Arial" panose="020B0604020202020204" pitchFamily="34" charset="0"/>
              <a:buChar char="•"/>
            </a:pPr>
            <a:r>
              <a:rPr lang="en-GB" b="0" i="0" dirty="0">
                <a:solidFill>
                  <a:srgbClr val="1C1917"/>
                </a:solidFill>
                <a:effectLst/>
                <a:latin typeface="Bahnschrift" panose="020B0502040204020203" pitchFamily="34" charset="0"/>
              </a:rPr>
              <a:t>Captures the vast majority (89%) of total market profits indicating market dominance.</a:t>
            </a:r>
          </a:p>
          <a:p>
            <a:pPr algn="l"/>
            <a:endParaRPr lang="en-GB" b="0" i="0" dirty="0">
              <a:solidFill>
                <a:srgbClr val="1C1917"/>
              </a:solidFill>
              <a:effectLst/>
              <a:latin typeface="Bahnschrift" panose="020B0502040204020203" pitchFamily="34" charset="0"/>
            </a:endParaRPr>
          </a:p>
          <a:p>
            <a:pPr algn="l">
              <a:buFont typeface="Arial" panose="020B0604020202020204" pitchFamily="34" charset="0"/>
              <a:buChar char="•"/>
            </a:pPr>
            <a:r>
              <a:rPr lang="en-GB" b="0" i="0" dirty="0">
                <a:solidFill>
                  <a:srgbClr val="1C1917"/>
                </a:solidFill>
                <a:effectLst/>
                <a:latin typeface="Bahnschrift" panose="020B0502040204020203" pitchFamily="34" charset="0"/>
              </a:rPr>
              <a:t>More stable monthly ridership reflects loyal customers and predictable revenue.</a:t>
            </a:r>
          </a:p>
          <a:p>
            <a:pPr algn="l"/>
            <a:endParaRPr lang="en-GB" b="0" i="0" dirty="0">
              <a:solidFill>
                <a:srgbClr val="1C1917"/>
              </a:solidFill>
              <a:effectLst/>
              <a:latin typeface="Bahnschrift" panose="020B0502040204020203" pitchFamily="34" charset="0"/>
            </a:endParaRPr>
          </a:p>
          <a:p>
            <a:pPr algn="l">
              <a:buFont typeface="Arial" panose="020B0604020202020204" pitchFamily="34" charset="0"/>
              <a:buChar char="•"/>
            </a:pPr>
            <a:r>
              <a:rPr lang="en-GB" b="0" i="0" dirty="0">
                <a:solidFill>
                  <a:srgbClr val="1C1917"/>
                </a:solidFill>
                <a:effectLst/>
                <a:latin typeface="Bahnschrift" panose="020B0502040204020203" pitchFamily="34" charset="0"/>
              </a:rPr>
              <a:t> A broader customer base across age groups provides a wider reach.</a:t>
            </a:r>
          </a:p>
          <a:p>
            <a:pPr algn="l"/>
            <a:endParaRPr lang="en-GB" b="0" i="0" dirty="0">
              <a:solidFill>
                <a:srgbClr val="1C1917"/>
              </a:solidFill>
              <a:effectLst/>
              <a:latin typeface="Bahnschrift" panose="020B0502040204020203" pitchFamily="34" charset="0"/>
            </a:endParaRPr>
          </a:p>
          <a:p>
            <a:pPr algn="l">
              <a:buFont typeface="Arial" panose="020B0604020202020204" pitchFamily="34" charset="0"/>
              <a:buChar char="•"/>
            </a:pPr>
            <a:r>
              <a:rPr lang="en-GB" b="0" i="0" dirty="0">
                <a:solidFill>
                  <a:srgbClr val="1C1917"/>
                </a:solidFill>
                <a:effectLst/>
                <a:latin typeface="Bahnschrift" panose="020B0502040204020203" pitchFamily="34" charset="0"/>
              </a:rPr>
              <a:t>Consistent year-over-year profit growth points to strong financial performance.</a:t>
            </a:r>
          </a:p>
          <a:p>
            <a:pPr algn="l"/>
            <a:endParaRPr lang="en-GB" b="0" i="0" dirty="0">
              <a:solidFill>
                <a:srgbClr val="1C1917"/>
              </a:solidFill>
              <a:effectLst/>
              <a:latin typeface="Bahnschrift" panose="020B0502040204020203" pitchFamily="34" charset="0"/>
            </a:endParaRPr>
          </a:p>
          <a:p>
            <a:pPr algn="l">
              <a:buFont typeface="Arial" panose="020B0604020202020204" pitchFamily="34" charset="0"/>
              <a:buChar char="•"/>
            </a:pPr>
            <a:r>
              <a:rPr lang="en-GB" b="0" i="0" dirty="0">
                <a:solidFill>
                  <a:srgbClr val="1C1917"/>
                </a:solidFill>
                <a:effectLst/>
                <a:latin typeface="Bahnschrift" panose="020B0502040204020203" pitchFamily="34" charset="0"/>
              </a:rPr>
              <a:t>Overall data clearly shows Yellow Cab is more profitable, stable, and poised for growth.</a:t>
            </a:r>
          </a:p>
          <a:p>
            <a:pPr algn="l">
              <a:buFont typeface="Arial" panose="020B0604020202020204" pitchFamily="34" charset="0"/>
              <a:buChar char="•"/>
            </a:pPr>
            <a:endParaRPr lang="en-GB" b="0" i="0" dirty="0">
              <a:solidFill>
                <a:srgbClr val="1C1917"/>
              </a:solidFill>
              <a:effectLst/>
              <a:latin typeface="Bahnschrift" panose="020B0502040204020203" pitchFamily="34" charset="0"/>
            </a:endParaRPr>
          </a:p>
          <a:p>
            <a:pPr algn="l">
              <a:buFont typeface="Arial" panose="020B0604020202020204" pitchFamily="34" charset="0"/>
              <a:buChar char="•"/>
            </a:pPr>
            <a:r>
              <a:rPr lang="en-GB" b="0" i="0" dirty="0">
                <a:solidFill>
                  <a:srgbClr val="1C1917"/>
                </a:solidFill>
                <a:effectLst/>
                <a:latin typeface="Bahnschrift" panose="020B0502040204020203" pitchFamily="34" charset="0"/>
              </a:rPr>
              <a:t>Yellow Cab is a lower risk and higher reward investment option over Pink Cab.</a:t>
            </a:r>
          </a:p>
        </p:txBody>
      </p:sp>
      <p:sp>
        <p:nvSpPr>
          <p:cNvPr id="2" name="TextBox 1">
            <a:extLst>
              <a:ext uri="{FF2B5EF4-FFF2-40B4-BE49-F238E27FC236}">
                <a16:creationId xmlns:a16="http://schemas.microsoft.com/office/drawing/2014/main" id="{F8ABFFFE-5ADD-A761-1E22-299E9138C806}"/>
              </a:ext>
            </a:extLst>
          </p:cNvPr>
          <p:cNvSpPr txBox="1"/>
          <p:nvPr/>
        </p:nvSpPr>
        <p:spPr>
          <a:xfrm>
            <a:off x="762000" y="540774"/>
            <a:ext cx="9045678" cy="769441"/>
          </a:xfrm>
          <a:prstGeom prst="rect">
            <a:avLst/>
          </a:prstGeom>
          <a:noFill/>
        </p:spPr>
        <p:txBody>
          <a:bodyPr wrap="square" rtlCol="0">
            <a:spAutoFit/>
          </a:bodyPr>
          <a:lstStyle/>
          <a:p>
            <a:r>
              <a:rPr lang="en-GB" sz="4400" dirty="0">
                <a:solidFill>
                  <a:schemeClr val="accent2"/>
                </a:solidFill>
                <a:latin typeface="Bahnschrift" panose="020B0502040204020203" pitchFamily="34" charset="0"/>
              </a:rPr>
              <a:t>Recommendations</a:t>
            </a:r>
          </a:p>
        </p:txBody>
      </p:sp>
    </p:spTree>
    <p:extLst>
      <p:ext uri="{BB962C8B-B14F-4D97-AF65-F5344CB8AC3E}">
        <p14:creationId xmlns:p14="http://schemas.microsoft.com/office/powerpoint/2010/main" val="354447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diagBrick">
          <a:fgClr>
            <a:schemeClr val="tx1">
              <a:lumMod val="85000"/>
              <a:lumOff val="15000"/>
            </a:schemeClr>
          </a:fgClr>
          <a:bgClr>
            <a:schemeClr val="bg2">
              <a:lumMod val="25000"/>
            </a:schemeClr>
          </a:bgClr>
        </a:pattFill>
        <a:effectLst/>
      </p:bgPr>
    </p:bg>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924627" y="2601119"/>
            <a:ext cx="5558973" cy="1655762"/>
          </a:xfrm>
        </p:spPr>
        <p:txBody>
          <a:bodyPr>
            <a:normAutofit/>
          </a:bodyPr>
          <a:lstStyle/>
          <a:p>
            <a:r>
              <a:rPr lang="en-US" sz="6600" dirty="0">
                <a:solidFill>
                  <a:srgbClr val="FF6600"/>
                </a:solidFill>
                <a:latin typeface="Bahnschrift" panose="020B0502040204020203" pitchFamily="34" charset="0"/>
              </a:rPr>
              <a:t>Thank You</a:t>
            </a:r>
          </a:p>
          <a:p>
            <a:endParaRPr lang="en-US" sz="6600" dirty="0">
              <a:solidFill>
                <a:srgbClr val="FF6600"/>
              </a:solidFill>
            </a:endParaRPr>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199" y="2031269"/>
            <a:ext cx="10515599" cy="4351338"/>
          </a:xfrm>
        </p:spPr>
        <p:txBody>
          <a:bodyPr>
            <a:normAutofit fontScale="92500" lnSpcReduction="10000"/>
          </a:bodyPr>
          <a:lstStyle/>
          <a:p>
            <a:pPr algn="just"/>
            <a:r>
              <a:rPr lang="en-GB" sz="1800" b="0" i="0" dirty="0">
                <a:solidFill>
                  <a:srgbClr val="1C1917"/>
                </a:solidFill>
                <a:effectLst/>
                <a:latin typeface="-apple-system"/>
              </a:rPr>
              <a:t>XYZ is a private equity firm seeking new investment opportunities in the US cab industry, which has experienced remarkable growth in recent years across multiple companies.</a:t>
            </a:r>
          </a:p>
          <a:p>
            <a:pPr algn="just"/>
            <a:r>
              <a:rPr lang="en-GB" sz="1800" b="0" i="0" dirty="0">
                <a:solidFill>
                  <a:srgbClr val="1C1917"/>
                </a:solidFill>
                <a:effectLst/>
                <a:latin typeface="-apple-system"/>
              </a:rPr>
              <a:t>The objective is to perform data analysis to provide XYZ with actionable insights to identify the most promising cab company for investment.</a:t>
            </a:r>
          </a:p>
          <a:p>
            <a:pPr algn="just"/>
            <a:endParaRPr lang="en-GB" sz="1800" b="0" i="0" dirty="0">
              <a:solidFill>
                <a:srgbClr val="1C1917"/>
              </a:solidFill>
              <a:effectLst/>
              <a:latin typeface="-apple-system"/>
            </a:endParaRPr>
          </a:p>
          <a:p>
            <a:pPr algn="just"/>
            <a:endParaRPr lang="en-GB" sz="1800" b="0" i="0" dirty="0">
              <a:solidFill>
                <a:srgbClr val="1C1917"/>
              </a:solidFill>
              <a:effectLst/>
              <a:latin typeface="-apple-system"/>
            </a:endParaRPr>
          </a:p>
          <a:p>
            <a:pPr algn="just"/>
            <a:r>
              <a:rPr lang="en-GB" sz="1800" b="0" i="0" dirty="0">
                <a:solidFill>
                  <a:srgbClr val="1C1917"/>
                </a:solidFill>
                <a:effectLst/>
                <a:latin typeface="-apple-system"/>
              </a:rPr>
              <a:t>The analysis will involve four key components:</a:t>
            </a:r>
          </a:p>
          <a:p>
            <a:pPr algn="just">
              <a:buFont typeface="+mj-lt"/>
              <a:buAutoNum type="arabicPeriod"/>
            </a:pPr>
            <a:r>
              <a:rPr lang="en-GB" sz="1800" b="1" i="0" dirty="0">
                <a:solidFill>
                  <a:srgbClr val="1C1917"/>
                </a:solidFill>
                <a:effectLst/>
                <a:latin typeface="-apple-system"/>
              </a:rPr>
              <a:t>Data Exploration </a:t>
            </a:r>
            <a:r>
              <a:rPr lang="en-GB" sz="1800" b="0" i="0" dirty="0">
                <a:solidFill>
                  <a:srgbClr val="1C1917"/>
                </a:solidFill>
                <a:effectLst/>
                <a:latin typeface="-apple-system"/>
              </a:rPr>
              <a:t>- Thoroughly examine and prepare the provided datasets to gain insights into each company's cab usage patterns, customer profiles, and service offerings.</a:t>
            </a:r>
          </a:p>
          <a:p>
            <a:pPr algn="just">
              <a:buFont typeface="+mj-lt"/>
              <a:buAutoNum type="arabicPeriod"/>
            </a:pPr>
            <a:r>
              <a:rPr lang="en-GB" sz="1800" b="1" i="0" dirty="0">
                <a:solidFill>
                  <a:srgbClr val="1C1917"/>
                </a:solidFill>
                <a:effectLst/>
                <a:latin typeface="-apple-system"/>
              </a:rPr>
              <a:t>Demand Forecasting </a:t>
            </a:r>
            <a:r>
              <a:rPr lang="en-GB" sz="1800" b="0" i="0" dirty="0">
                <a:solidFill>
                  <a:srgbClr val="1C1917"/>
                </a:solidFill>
                <a:effectLst/>
                <a:latin typeface="-apple-system"/>
              </a:rPr>
              <a:t>- Build predictive models using time series analysis to forecast future ride demand and revenue potential for each cab company.</a:t>
            </a:r>
          </a:p>
          <a:p>
            <a:pPr algn="just">
              <a:buFont typeface="+mj-lt"/>
              <a:buAutoNum type="arabicPeriod"/>
            </a:pPr>
            <a:r>
              <a:rPr lang="en-GB" sz="1800" b="1" i="0" dirty="0">
                <a:solidFill>
                  <a:srgbClr val="1C1917"/>
                </a:solidFill>
                <a:effectLst/>
                <a:latin typeface="-apple-system"/>
              </a:rPr>
              <a:t>Profitability Benchmarking </a:t>
            </a:r>
            <a:r>
              <a:rPr lang="en-GB" sz="1800" b="0" i="0" dirty="0">
                <a:solidFill>
                  <a:srgbClr val="1C1917"/>
                </a:solidFill>
                <a:effectLst/>
                <a:latin typeface="-apple-system"/>
              </a:rPr>
              <a:t>- Conduct a comparative analysis of profitability metrics and financial performance to evaluate the two companies.</a:t>
            </a:r>
          </a:p>
          <a:p>
            <a:pPr algn="just">
              <a:buFont typeface="+mj-lt"/>
              <a:buAutoNum type="arabicPeriod"/>
            </a:pPr>
            <a:r>
              <a:rPr lang="en-GB" sz="1800" b="1" i="0" dirty="0">
                <a:solidFill>
                  <a:srgbClr val="1C1917"/>
                </a:solidFill>
                <a:effectLst/>
                <a:latin typeface="-apple-system"/>
              </a:rPr>
              <a:t>Investment Recommendations </a:t>
            </a:r>
            <a:r>
              <a:rPr lang="en-GB" sz="1800" b="0" i="0" dirty="0">
                <a:solidFill>
                  <a:srgbClr val="1C1917"/>
                </a:solidFill>
                <a:effectLst/>
                <a:latin typeface="-apple-system"/>
              </a:rPr>
              <a:t>- Synthesize findings into strategic recommendations that identify the cab company that represents the optimal investment choice for XYZ based on the data analysis.</a:t>
            </a: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b="1" dirty="0">
                <a:solidFill>
                  <a:schemeClr val="accent2"/>
                </a:solidFill>
                <a:latin typeface="Bahnschrift" panose="020B0502040204020203" pitchFamily="34" charset="0"/>
                <a:cs typeface="Calibri" panose="020F0502020204030204" pitchFamily="34" charset="0"/>
              </a:rPr>
              <a:t>Background</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8" y="1371600"/>
            <a:ext cx="10550892" cy="526297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15 Features( including 5 features engineered)</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359392 rows</a:t>
            </a:r>
          </a:p>
          <a:p>
            <a:endParaRPr lang="en-US" dirty="0"/>
          </a:p>
          <a:p>
            <a:endParaRPr lang="en-US" dirty="0"/>
          </a:p>
          <a:p>
            <a:r>
              <a:rPr lang="en-US" sz="1400" b="1" dirty="0"/>
              <a:t>Assumptions:</a:t>
            </a:r>
          </a:p>
          <a:p>
            <a:endParaRPr lang="en-US" sz="1400" b="1" dirty="0"/>
          </a:p>
          <a:p>
            <a:pPr algn="l">
              <a:buFont typeface="Arial" panose="020B0604020202020204" pitchFamily="34" charset="0"/>
              <a:buChar char="•"/>
            </a:pPr>
            <a:r>
              <a:rPr lang="en-GB" sz="1400" b="0" i="0" dirty="0">
                <a:solidFill>
                  <a:srgbClr val="1C1917"/>
                </a:solidFill>
                <a:effectLst/>
                <a:latin typeface="-apple-system"/>
              </a:rPr>
              <a:t>The </a:t>
            </a:r>
            <a:r>
              <a:rPr lang="en-GB" sz="1400" b="0" i="0" dirty="0" err="1">
                <a:solidFill>
                  <a:srgbClr val="1C1917"/>
                </a:solidFill>
                <a:effectLst/>
                <a:latin typeface="-apple-system"/>
              </a:rPr>
              <a:t>Price_Charged</a:t>
            </a:r>
            <a:r>
              <a:rPr lang="en-GB" sz="1400" b="0" i="0" dirty="0">
                <a:solidFill>
                  <a:srgbClr val="1C1917"/>
                </a:solidFill>
                <a:effectLst/>
                <a:latin typeface="-apple-system"/>
              </a:rPr>
              <a:t> feature contains potential outliers, but without trip duration details available, these higher-priced rides cannot definitively be classified as anomalous data points. For this analysis, no adjustments were made to exclude potential outlier fare amounts.</a:t>
            </a:r>
          </a:p>
          <a:p>
            <a:pPr algn="l">
              <a:buFont typeface="Arial" panose="020B0604020202020204" pitchFamily="34" charset="0"/>
              <a:buChar char="•"/>
            </a:pPr>
            <a:endParaRPr lang="en-GB" sz="1400" b="0" i="0" dirty="0">
              <a:solidFill>
                <a:srgbClr val="1C1917"/>
              </a:solidFill>
              <a:effectLst/>
              <a:latin typeface="-apple-system"/>
            </a:endParaRPr>
          </a:p>
          <a:p>
            <a:pPr algn="l">
              <a:buFont typeface="Arial" panose="020B0604020202020204" pitchFamily="34" charset="0"/>
              <a:buChar char="•"/>
            </a:pPr>
            <a:r>
              <a:rPr lang="en-GB" sz="1400" b="0" i="0" dirty="0">
                <a:solidFill>
                  <a:srgbClr val="1C1917"/>
                </a:solidFill>
                <a:effectLst/>
                <a:latin typeface="-apple-system"/>
              </a:rPr>
              <a:t>To simplify profit calculations at the ride level, assumptions were made to keep other cost factors constant. Profit per ride is calculated directly from the </a:t>
            </a:r>
            <a:r>
              <a:rPr lang="en-GB" sz="1400" b="0" i="0" dirty="0" err="1">
                <a:solidFill>
                  <a:srgbClr val="1C1917"/>
                </a:solidFill>
                <a:effectLst/>
                <a:latin typeface="-apple-system"/>
              </a:rPr>
              <a:t>Price_Charged</a:t>
            </a:r>
            <a:r>
              <a:rPr lang="en-GB" sz="1400" b="0" i="0" dirty="0">
                <a:solidFill>
                  <a:srgbClr val="1C1917"/>
                </a:solidFill>
                <a:effectLst/>
                <a:latin typeface="-apple-system"/>
              </a:rPr>
              <a:t> and </a:t>
            </a:r>
            <a:r>
              <a:rPr lang="en-GB" sz="1400" b="0" i="0" dirty="0" err="1">
                <a:solidFill>
                  <a:srgbClr val="1C1917"/>
                </a:solidFill>
                <a:effectLst/>
                <a:latin typeface="-apple-system"/>
              </a:rPr>
              <a:t>Cost_of_Trip</a:t>
            </a:r>
            <a:r>
              <a:rPr lang="en-GB" sz="1400" b="0" i="0" dirty="0">
                <a:solidFill>
                  <a:srgbClr val="1C1917"/>
                </a:solidFill>
                <a:effectLst/>
                <a:latin typeface="-apple-system"/>
              </a:rPr>
              <a:t> features, not accounting for additional variable costs. This focuses the profitability analysis specifically on the revenue versus direct costs per ride.</a:t>
            </a:r>
          </a:p>
          <a:p>
            <a:pPr algn="l">
              <a:buFont typeface="Arial" panose="020B0604020202020204" pitchFamily="34" charset="0"/>
              <a:buChar char="•"/>
            </a:pPr>
            <a:endParaRPr lang="en-GB" sz="1400" b="0" i="0" dirty="0">
              <a:solidFill>
                <a:srgbClr val="1C1917"/>
              </a:solidFill>
              <a:effectLst/>
              <a:latin typeface="-apple-system"/>
            </a:endParaRPr>
          </a:p>
          <a:p>
            <a:pPr algn="l"/>
            <a:r>
              <a:rPr lang="en-GB" sz="1400" b="0" i="0" dirty="0">
                <a:solidFill>
                  <a:srgbClr val="1C1917"/>
                </a:solidFill>
                <a:effectLst/>
                <a:latin typeface="-apple-system"/>
              </a:rPr>
              <a:t>In summary:</a:t>
            </a:r>
          </a:p>
          <a:p>
            <a:pPr algn="l"/>
            <a:endParaRPr lang="en-GB" sz="1400" b="0" i="0" dirty="0">
              <a:solidFill>
                <a:srgbClr val="1C1917"/>
              </a:solidFill>
              <a:effectLst/>
              <a:latin typeface="-apple-system"/>
            </a:endParaRPr>
          </a:p>
          <a:p>
            <a:pPr algn="l">
              <a:buFont typeface="Arial" panose="020B0604020202020204" pitchFamily="34" charset="0"/>
              <a:buChar char="•"/>
            </a:pPr>
            <a:r>
              <a:rPr lang="en-GB" sz="1400" b="0" i="0" dirty="0">
                <a:solidFill>
                  <a:srgbClr val="1C1917"/>
                </a:solidFill>
                <a:effectLst/>
                <a:latin typeface="-apple-system"/>
              </a:rPr>
              <a:t>Outliers exist in the fare prices, but could not be reliably identified without trip duration data, so no outlier removal was done.</a:t>
            </a:r>
          </a:p>
          <a:p>
            <a:pPr algn="l">
              <a:buFont typeface="Arial" panose="020B0604020202020204" pitchFamily="34" charset="0"/>
              <a:buChar char="•"/>
            </a:pPr>
            <a:endParaRPr lang="en-GB" sz="1400" b="0" i="0" dirty="0">
              <a:solidFill>
                <a:srgbClr val="1C1917"/>
              </a:solidFill>
              <a:effectLst/>
              <a:latin typeface="-apple-system"/>
            </a:endParaRPr>
          </a:p>
          <a:p>
            <a:pPr algn="l">
              <a:buFont typeface="Arial" panose="020B0604020202020204" pitchFamily="34" charset="0"/>
              <a:buChar char="•"/>
            </a:pPr>
            <a:r>
              <a:rPr lang="en-GB" sz="1400" b="0" i="0" dirty="0">
                <a:solidFill>
                  <a:srgbClr val="1C1917"/>
                </a:solidFill>
                <a:effectLst/>
                <a:latin typeface="-apple-system"/>
              </a:rPr>
              <a:t>Direct profit per ride was calculated using only the price charged and trip cost data, holding other factors constant. This simplifies ride profit analysis.</a:t>
            </a:r>
          </a:p>
          <a:p>
            <a:endParaRPr lang="en-US" dirty="0"/>
          </a:p>
        </p:txBody>
      </p:sp>
      <p:grpSp>
        <p:nvGrpSpPr>
          <p:cNvPr id="51" name="Group 50">
            <a:extLst>
              <a:ext uri="{FF2B5EF4-FFF2-40B4-BE49-F238E27FC236}">
                <a16:creationId xmlns:a16="http://schemas.microsoft.com/office/drawing/2014/main" id="{C3DD4A4E-B1CE-1A4E-8298-CB1425F09C06}"/>
              </a:ext>
            </a:extLst>
          </p:cNvPr>
          <p:cNvGrpSpPr/>
          <p:nvPr/>
        </p:nvGrpSpPr>
        <p:grpSpPr>
          <a:xfrm>
            <a:off x="6576790" y="1537723"/>
            <a:ext cx="5015442" cy="2080847"/>
            <a:chOff x="5536376" y="1858363"/>
            <a:chExt cx="5694143" cy="3940591"/>
          </a:xfrm>
        </p:grpSpPr>
        <p:grpSp>
          <p:nvGrpSpPr>
            <p:cNvPr id="32" name="Group 31">
              <a:extLst>
                <a:ext uri="{FF2B5EF4-FFF2-40B4-BE49-F238E27FC236}">
                  <a16:creationId xmlns:a16="http://schemas.microsoft.com/office/drawing/2014/main" id="{F1A85269-51DF-5F48-8AD1-E5FDB72A8EA3}"/>
                </a:ext>
              </a:extLst>
            </p:cNvPr>
            <p:cNvGrpSpPr/>
            <p:nvPr/>
          </p:nvGrpSpPr>
          <p:grpSpPr>
            <a:xfrm>
              <a:off x="5536376" y="1858363"/>
              <a:ext cx="5168575" cy="3940591"/>
              <a:chOff x="1702411" y="3452991"/>
              <a:chExt cx="5168575" cy="4455542"/>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779313"/>
                <a:chOff x="1702411" y="4026102"/>
                <a:chExt cx="5168575" cy="1779313"/>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264000" cy="593114"/>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381330" y="6722304"/>
                <a:ext cx="1374116" cy="1186229"/>
              </a:xfrm>
              <a:prstGeom prst="rect">
                <a:avLst/>
              </a:prstGeom>
              <a:noFill/>
            </p:spPr>
            <p:txBody>
              <a:bodyPr wrap="none" rtlCol="0">
                <a:spAutoFit/>
              </a:bodyPr>
              <a:lstStyle/>
              <a:p>
                <a:r>
                  <a:rPr lang="en-US" sz="1200" dirty="0"/>
                  <a:t>Cab Master data</a:t>
                </a:r>
              </a:p>
              <a:p>
                <a:endParaRPr lang="en-US" dirty="0"/>
              </a:p>
            </p:txBody>
          </p:sp>
        </p:grpSp>
        <p:sp>
          <p:nvSpPr>
            <p:cNvPr id="40" name="TextBox 39">
              <a:extLst>
                <a:ext uri="{FF2B5EF4-FFF2-40B4-BE49-F238E27FC236}">
                  <a16:creationId xmlns:a16="http://schemas.microsoft.com/office/drawing/2014/main" id="{D91ACCB9-E39C-BD40-B428-6A71DF137BDF}"/>
                </a:ext>
              </a:extLst>
            </p:cNvPr>
            <p:cNvSpPr txBox="1"/>
            <p:nvPr/>
          </p:nvSpPr>
          <p:spPr>
            <a:xfrm>
              <a:off x="10915651" y="2887014"/>
              <a:ext cx="314868" cy="524565"/>
            </a:xfrm>
            <a:prstGeom prst="rect">
              <a:avLst/>
            </a:prstGeom>
            <a:noFill/>
          </p:spPr>
          <p:txBody>
            <a:bodyPr wrap="none" rtlCol="0">
              <a:spAutoFit/>
            </a:bodyPr>
            <a:lstStyle/>
            <a:p>
              <a:endParaRPr lang="en-US" sz="1200" dirty="0"/>
            </a:p>
          </p:txBody>
        </p:sp>
      </p:gr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latin typeface="Bahnschrift" panose="020B0502040204020203" pitchFamily="34" charset="0"/>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A3906-0897-7123-8755-32956D631F40}"/>
              </a:ext>
            </a:extLst>
          </p:cNvPr>
          <p:cNvSpPr>
            <a:spLocks noGrp="1"/>
          </p:cNvSpPr>
          <p:nvPr>
            <p:ph type="title"/>
          </p:nvPr>
        </p:nvSpPr>
        <p:spPr>
          <a:xfrm>
            <a:off x="336331" y="365126"/>
            <a:ext cx="7505865" cy="938158"/>
          </a:xfrm>
        </p:spPr>
        <p:txBody>
          <a:bodyPr>
            <a:normAutofit/>
          </a:bodyPr>
          <a:lstStyle/>
          <a:p>
            <a:r>
              <a:rPr lang="en-GB" b="0" i="0" dirty="0">
                <a:solidFill>
                  <a:srgbClr val="1C1917"/>
                </a:solidFill>
                <a:effectLst/>
                <a:latin typeface="Bahnschrift" panose="020B0502040204020203" pitchFamily="34" charset="0"/>
              </a:rPr>
              <a:t>Yellow vs Pink</a:t>
            </a:r>
            <a:endParaRPr lang="en-GB" dirty="0">
              <a:latin typeface="Bahnschrift" panose="020B0502040204020203" pitchFamily="34" charset="0"/>
            </a:endParaRPr>
          </a:p>
        </p:txBody>
      </p:sp>
      <p:pic>
        <p:nvPicPr>
          <p:cNvPr id="5" name="Picture 4" descr="A graph showing the average of km travels&#10;&#10;Description automatically generated">
            <a:extLst>
              <a:ext uri="{FF2B5EF4-FFF2-40B4-BE49-F238E27FC236}">
                <a16:creationId xmlns:a16="http://schemas.microsoft.com/office/drawing/2014/main" id="{F68F4491-5EC1-630E-7868-B9472F578E9F}"/>
              </a:ext>
            </a:extLst>
          </p:cNvPr>
          <p:cNvPicPr>
            <a:picLocks noChangeAspect="1"/>
          </p:cNvPicPr>
          <p:nvPr/>
        </p:nvPicPr>
        <p:blipFill rotWithShape="1">
          <a:blip r:embed="rId2"/>
          <a:srcRect r="50412"/>
          <a:stretch/>
        </p:blipFill>
        <p:spPr>
          <a:xfrm>
            <a:off x="244510" y="1412022"/>
            <a:ext cx="4375168" cy="5167312"/>
          </a:xfrm>
          <a:prstGeom prst="rect">
            <a:avLst/>
          </a:prstGeom>
        </p:spPr>
      </p:pic>
      <p:sp>
        <p:nvSpPr>
          <p:cNvPr id="7" name="TextBox 6">
            <a:extLst>
              <a:ext uri="{FF2B5EF4-FFF2-40B4-BE49-F238E27FC236}">
                <a16:creationId xmlns:a16="http://schemas.microsoft.com/office/drawing/2014/main" id="{BB427F37-E654-6089-9455-5DF80AEEB6E5}"/>
              </a:ext>
            </a:extLst>
          </p:cNvPr>
          <p:cNvSpPr txBox="1"/>
          <p:nvPr/>
        </p:nvSpPr>
        <p:spPr>
          <a:xfrm>
            <a:off x="5687367" y="1577591"/>
            <a:ext cx="5928528" cy="3970318"/>
          </a:xfrm>
          <a:prstGeom prst="rect">
            <a:avLst/>
          </a:prstGeom>
          <a:noFill/>
        </p:spPr>
        <p:txBody>
          <a:bodyPr wrap="square" rtlCol="0">
            <a:spAutoFit/>
          </a:bodyPr>
          <a:lstStyle/>
          <a:p>
            <a:pPr algn="just">
              <a:buFont typeface="Arial" panose="020B0604020202020204" pitchFamily="34" charset="0"/>
              <a:buChar char="•"/>
            </a:pPr>
            <a:r>
              <a:rPr lang="en-GB" b="0" i="0" dirty="0">
                <a:solidFill>
                  <a:srgbClr val="1C1917"/>
                </a:solidFill>
                <a:effectLst/>
                <a:latin typeface="Bahnschrift" panose="020B0502040204020203" pitchFamily="34" charset="0"/>
              </a:rPr>
              <a:t>Yellow Cab charges an average of $0.95 per km across all rides provided. Pink Cab's average fare per km is significantly lower at $0.61.</a:t>
            </a:r>
          </a:p>
          <a:p>
            <a:pPr algn="just"/>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With a 55% higher average fare per km travelled, the data indicates customers of Yellow Cab pay a premium price compared to Pink Cab. This pricing difference could be attributable to factors like Yellow Cab positioning itself as a premium brand, differences in service offerings, or serving customers willing to pay more.</a:t>
            </a:r>
          </a:p>
          <a:p>
            <a:pPr algn="l">
              <a:buFont typeface="Arial" panose="020B0604020202020204" pitchFamily="34" charset="0"/>
              <a:buChar char="•"/>
            </a:pPr>
            <a:endParaRPr lang="en-GB" dirty="0">
              <a:solidFill>
                <a:srgbClr val="1C1917"/>
              </a:solidFill>
              <a:latin typeface="-apple-system"/>
            </a:endParaRPr>
          </a:p>
          <a:p>
            <a:pPr algn="l">
              <a:buFont typeface="Arial" panose="020B0604020202020204" pitchFamily="34" charset="0"/>
              <a:buChar char="•"/>
            </a:pPr>
            <a:endParaRPr lang="en-GB" b="0" i="0" dirty="0">
              <a:solidFill>
                <a:srgbClr val="1C1917"/>
              </a:solidFill>
              <a:effectLst/>
              <a:latin typeface="-apple-system"/>
            </a:endParaRPr>
          </a:p>
          <a:p>
            <a:endParaRPr lang="en-GB" dirty="0"/>
          </a:p>
        </p:txBody>
      </p:sp>
    </p:spTree>
    <p:extLst>
      <p:ext uri="{BB962C8B-B14F-4D97-AF65-F5344CB8AC3E}">
        <p14:creationId xmlns:p14="http://schemas.microsoft.com/office/powerpoint/2010/main" val="1463380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11C7-B9CC-AC4B-8621-A41956482DFC}"/>
              </a:ext>
            </a:extLst>
          </p:cNvPr>
          <p:cNvSpPr>
            <a:spLocks noGrp="1"/>
          </p:cNvSpPr>
          <p:nvPr>
            <p:ph type="title"/>
          </p:nvPr>
        </p:nvSpPr>
        <p:spPr/>
        <p:txBody>
          <a:bodyPr/>
          <a:lstStyle/>
          <a:p>
            <a:r>
              <a:rPr lang="en-GB" dirty="0">
                <a:solidFill>
                  <a:srgbClr val="1C1917"/>
                </a:solidFill>
                <a:latin typeface="Bahnschrift" panose="020B0502040204020203" pitchFamily="34" charset="0"/>
              </a:rPr>
              <a:t>KM</a:t>
            </a:r>
            <a:r>
              <a:rPr lang="en-GB" b="0" i="0" dirty="0">
                <a:solidFill>
                  <a:srgbClr val="1C1917"/>
                </a:solidFill>
                <a:effectLst/>
                <a:latin typeface="Bahnschrift" panose="020B0502040204020203" pitchFamily="34" charset="0"/>
              </a:rPr>
              <a:t> Travelled - Who's Cruising Ahead?</a:t>
            </a:r>
            <a:endParaRPr lang="en-GB" dirty="0">
              <a:latin typeface="Bahnschrift" panose="020B0502040204020203" pitchFamily="34" charset="0"/>
            </a:endParaRPr>
          </a:p>
        </p:txBody>
      </p:sp>
      <p:sp>
        <p:nvSpPr>
          <p:cNvPr id="4" name="TextBox 3">
            <a:extLst>
              <a:ext uri="{FF2B5EF4-FFF2-40B4-BE49-F238E27FC236}">
                <a16:creationId xmlns:a16="http://schemas.microsoft.com/office/drawing/2014/main" id="{13E38EBB-ABDF-5F71-D940-517158BE483A}"/>
              </a:ext>
            </a:extLst>
          </p:cNvPr>
          <p:cNvSpPr txBox="1"/>
          <p:nvPr/>
        </p:nvSpPr>
        <p:spPr>
          <a:xfrm>
            <a:off x="5918478" y="1915669"/>
            <a:ext cx="5435322" cy="2585323"/>
          </a:xfrm>
          <a:prstGeom prst="rect">
            <a:avLst/>
          </a:prstGeom>
          <a:noFill/>
        </p:spPr>
        <p:txBody>
          <a:bodyPr wrap="square" rtlCol="0">
            <a:spAutoFit/>
          </a:bodyPr>
          <a:lstStyle/>
          <a:p>
            <a:pPr algn="just">
              <a:buFont typeface="Arial" panose="020B0604020202020204" pitchFamily="34" charset="0"/>
              <a:buChar char="•"/>
            </a:pPr>
            <a:r>
              <a:rPr lang="en-GB" b="0" i="0" dirty="0">
                <a:solidFill>
                  <a:srgbClr val="1C1917"/>
                </a:solidFill>
                <a:effectLst/>
                <a:latin typeface="Bahnschrift" panose="020B0502040204020203" pitchFamily="34" charset="0"/>
              </a:rPr>
              <a:t>On average, rides with Yellow Cab travel 8.2 km, while Pink Cab rides cover a shorter average distance of 5.1 km.</a:t>
            </a:r>
          </a:p>
          <a:p>
            <a:pPr algn="just"/>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With trip distances 61% longer, Yellow Cab appears to serve customers taking longer trips, while Pink Cab rides are skewed towards shorter urban trips. This likely indicates variations in the brands’ core customer base and use cases.</a:t>
            </a:r>
          </a:p>
        </p:txBody>
      </p:sp>
      <p:pic>
        <p:nvPicPr>
          <p:cNvPr id="6" name="Picture 5" descr="A graph showing the average of km travels&#10;&#10;Description automatically generated">
            <a:extLst>
              <a:ext uri="{FF2B5EF4-FFF2-40B4-BE49-F238E27FC236}">
                <a16:creationId xmlns:a16="http://schemas.microsoft.com/office/drawing/2014/main" id="{A0594810-3547-7F60-F8EB-20DE9C29B01A}"/>
              </a:ext>
            </a:extLst>
          </p:cNvPr>
          <p:cNvPicPr>
            <a:picLocks noChangeAspect="1"/>
          </p:cNvPicPr>
          <p:nvPr/>
        </p:nvPicPr>
        <p:blipFill rotWithShape="1">
          <a:blip r:embed="rId2"/>
          <a:srcRect l="50000"/>
          <a:stretch/>
        </p:blipFill>
        <p:spPr>
          <a:xfrm>
            <a:off x="838200" y="1811214"/>
            <a:ext cx="4718538" cy="4941277"/>
          </a:xfrm>
          <a:prstGeom prst="rect">
            <a:avLst/>
          </a:prstGeom>
        </p:spPr>
      </p:pic>
    </p:spTree>
    <p:extLst>
      <p:ext uri="{BB962C8B-B14F-4D97-AF65-F5344CB8AC3E}">
        <p14:creationId xmlns:p14="http://schemas.microsoft.com/office/powerpoint/2010/main" val="370873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22F34-4BF9-A314-1737-FDE382D70DEB}"/>
              </a:ext>
            </a:extLst>
          </p:cNvPr>
          <p:cNvSpPr>
            <a:spLocks noGrp="1"/>
          </p:cNvSpPr>
          <p:nvPr>
            <p:ph type="title"/>
          </p:nvPr>
        </p:nvSpPr>
        <p:spPr>
          <a:xfrm>
            <a:off x="578670" y="250748"/>
            <a:ext cx="10515600" cy="1118093"/>
          </a:xfrm>
        </p:spPr>
        <p:txBody>
          <a:bodyPr>
            <a:normAutofit fontScale="90000"/>
          </a:bodyPr>
          <a:lstStyle/>
          <a:p>
            <a:r>
              <a:rPr lang="en-GB" b="0" i="0" dirty="0">
                <a:solidFill>
                  <a:srgbClr val="1C1917"/>
                </a:solidFill>
                <a:effectLst/>
                <a:latin typeface="Bahnschrift" panose="020B0502040204020203" pitchFamily="34" charset="0"/>
              </a:rPr>
              <a:t>The Cost of the Ride - Who Charges More?</a:t>
            </a:r>
            <a:endParaRPr lang="en-GB" dirty="0">
              <a:latin typeface="Bahnschrift" panose="020B0502040204020203" pitchFamily="34" charset="0"/>
            </a:endParaRPr>
          </a:p>
        </p:txBody>
      </p:sp>
      <p:pic>
        <p:nvPicPr>
          <p:cNvPr id="5" name="Picture 4" descr="A graph of different colored bars&#10;&#10;Description automatically generated with medium confidence">
            <a:extLst>
              <a:ext uri="{FF2B5EF4-FFF2-40B4-BE49-F238E27FC236}">
                <a16:creationId xmlns:a16="http://schemas.microsoft.com/office/drawing/2014/main" id="{FF2DEBCE-E573-AD0B-575A-869BD51E2098}"/>
              </a:ext>
            </a:extLst>
          </p:cNvPr>
          <p:cNvPicPr>
            <a:picLocks noChangeAspect="1"/>
          </p:cNvPicPr>
          <p:nvPr/>
        </p:nvPicPr>
        <p:blipFill rotWithShape="1">
          <a:blip r:embed="rId2"/>
          <a:srcRect r="50315"/>
          <a:stretch/>
        </p:blipFill>
        <p:spPr>
          <a:xfrm>
            <a:off x="387750" y="1346018"/>
            <a:ext cx="4495749" cy="5039710"/>
          </a:xfrm>
          <a:prstGeom prst="rect">
            <a:avLst/>
          </a:prstGeom>
        </p:spPr>
      </p:pic>
      <p:sp>
        <p:nvSpPr>
          <p:cNvPr id="7" name="TextBox 6">
            <a:extLst>
              <a:ext uri="{FF2B5EF4-FFF2-40B4-BE49-F238E27FC236}">
                <a16:creationId xmlns:a16="http://schemas.microsoft.com/office/drawing/2014/main" id="{84DB9965-A401-CD02-65DE-C059A8FFA0CA}"/>
              </a:ext>
            </a:extLst>
          </p:cNvPr>
          <p:cNvSpPr txBox="1"/>
          <p:nvPr/>
        </p:nvSpPr>
        <p:spPr>
          <a:xfrm>
            <a:off x="5836470" y="1534265"/>
            <a:ext cx="5719134" cy="2585323"/>
          </a:xfrm>
          <a:prstGeom prst="rect">
            <a:avLst/>
          </a:prstGeom>
          <a:noFill/>
        </p:spPr>
        <p:txBody>
          <a:bodyPr wrap="square">
            <a:spAutoFit/>
          </a:bodyPr>
          <a:lstStyle/>
          <a:p>
            <a:pPr algn="just">
              <a:buFont typeface="Arial" panose="020B0604020202020204" pitchFamily="34" charset="0"/>
              <a:buChar char="•"/>
            </a:pPr>
            <a:r>
              <a:rPr lang="en-GB" b="0" i="0" dirty="0">
                <a:solidFill>
                  <a:srgbClr val="1C1917"/>
                </a:solidFill>
                <a:effectLst/>
                <a:latin typeface="Bahnschrift" panose="020B0502040204020203" pitchFamily="34" charset="0"/>
              </a:rPr>
              <a:t>Yellow Cab's average cost per ride is $98, while Pink Cab’s prices are much higher at an average of $178 per ride.</a:t>
            </a:r>
          </a:p>
          <a:p>
            <a:pPr algn="just"/>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The 82% higher average cost for Pink Cab is likely reducing their profit margins substantially. Higher costs could be driven by inefficiencies in operations, differences in cost structure, or issues like higher driver churn requiring excessive recruitment costs.</a:t>
            </a:r>
          </a:p>
        </p:txBody>
      </p:sp>
    </p:spTree>
    <p:extLst>
      <p:ext uri="{BB962C8B-B14F-4D97-AF65-F5344CB8AC3E}">
        <p14:creationId xmlns:p14="http://schemas.microsoft.com/office/powerpoint/2010/main" val="3242106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C236-42B5-0823-D3B0-D1B65B0FE4E3}"/>
              </a:ext>
            </a:extLst>
          </p:cNvPr>
          <p:cNvSpPr>
            <a:spLocks noGrp="1"/>
          </p:cNvSpPr>
          <p:nvPr>
            <p:ph type="title"/>
          </p:nvPr>
        </p:nvSpPr>
        <p:spPr/>
        <p:txBody>
          <a:bodyPr/>
          <a:lstStyle/>
          <a:p>
            <a:r>
              <a:rPr lang="en-GB" b="0" i="0" dirty="0">
                <a:solidFill>
                  <a:srgbClr val="1C1917"/>
                </a:solidFill>
                <a:effectLst/>
                <a:latin typeface="Bahnschrift" panose="020B0502040204020203" pitchFamily="34" charset="0"/>
              </a:rPr>
              <a:t>Profit Margins - Who's Making Bank?</a:t>
            </a:r>
            <a:endParaRPr lang="en-GB" dirty="0">
              <a:latin typeface="Bahnschrift" panose="020B0502040204020203" pitchFamily="34" charset="0"/>
            </a:endParaRPr>
          </a:p>
        </p:txBody>
      </p:sp>
      <p:sp>
        <p:nvSpPr>
          <p:cNvPr id="4" name="TextBox 3">
            <a:extLst>
              <a:ext uri="{FF2B5EF4-FFF2-40B4-BE49-F238E27FC236}">
                <a16:creationId xmlns:a16="http://schemas.microsoft.com/office/drawing/2014/main" id="{AFC889BD-60FA-A05B-430B-D8FB1BDD01C5}"/>
              </a:ext>
            </a:extLst>
          </p:cNvPr>
          <p:cNvSpPr txBox="1"/>
          <p:nvPr/>
        </p:nvSpPr>
        <p:spPr>
          <a:xfrm>
            <a:off x="5305530" y="2136338"/>
            <a:ext cx="6260123" cy="2031325"/>
          </a:xfrm>
          <a:prstGeom prst="rect">
            <a:avLst/>
          </a:prstGeom>
          <a:noFill/>
        </p:spPr>
        <p:txBody>
          <a:bodyPr wrap="square">
            <a:spAutoFit/>
          </a:bodyPr>
          <a:lstStyle/>
          <a:p>
            <a:pPr algn="just">
              <a:buFont typeface="Arial" panose="020B0604020202020204" pitchFamily="34" charset="0"/>
              <a:buChar char="•"/>
            </a:pPr>
            <a:r>
              <a:rPr lang="en-GB" b="0" i="0" dirty="0">
                <a:solidFill>
                  <a:srgbClr val="1C1917"/>
                </a:solidFill>
                <a:effectLst/>
                <a:latin typeface="Bahnschrift" panose="020B0502040204020203" pitchFamily="34" charset="0"/>
              </a:rPr>
              <a:t>Yellow Cab earns an average of 26% profit margin per ride. Pink Cab's margin is substantially lower at 15% per ride.</a:t>
            </a:r>
          </a:p>
          <a:p>
            <a:pPr algn="just"/>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With a profit margin that is 73% higher, Yellow Cab is generating significantly more profit per ride compared to Pink Cab. This indicates that Yellow Cab is more efficiently converting rides into bottom-line profitability.</a:t>
            </a:r>
          </a:p>
        </p:txBody>
      </p:sp>
      <p:pic>
        <p:nvPicPr>
          <p:cNvPr id="6" name="Picture 5" descr="A graph of different colored bars&#10;&#10;Description automatically generated with medium confidence">
            <a:extLst>
              <a:ext uri="{FF2B5EF4-FFF2-40B4-BE49-F238E27FC236}">
                <a16:creationId xmlns:a16="http://schemas.microsoft.com/office/drawing/2014/main" id="{E74701E6-D061-3133-5CF6-CE4D4B9AFAFE}"/>
              </a:ext>
            </a:extLst>
          </p:cNvPr>
          <p:cNvPicPr>
            <a:picLocks noChangeAspect="1"/>
          </p:cNvPicPr>
          <p:nvPr/>
        </p:nvPicPr>
        <p:blipFill rotWithShape="1">
          <a:blip r:embed="rId2"/>
          <a:srcRect l="50000"/>
          <a:stretch/>
        </p:blipFill>
        <p:spPr>
          <a:xfrm>
            <a:off x="838200" y="1868994"/>
            <a:ext cx="4283947" cy="4526782"/>
          </a:xfrm>
          <a:prstGeom prst="rect">
            <a:avLst/>
          </a:prstGeom>
        </p:spPr>
      </p:pic>
    </p:spTree>
    <p:extLst>
      <p:ext uri="{BB962C8B-B14F-4D97-AF65-F5344CB8AC3E}">
        <p14:creationId xmlns:p14="http://schemas.microsoft.com/office/powerpoint/2010/main" val="343661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8ABB-C5DE-B7CF-1240-810A99EF6E4C}"/>
              </a:ext>
            </a:extLst>
          </p:cNvPr>
          <p:cNvSpPr>
            <a:spLocks noGrp="1"/>
          </p:cNvSpPr>
          <p:nvPr>
            <p:ph type="title"/>
          </p:nvPr>
        </p:nvSpPr>
        <p:spPr>
          <a:xfrm>
            <a:off x="428296" y="425451"/>
            <a:ext cx="11039026" cy="1151102"/>
          </a:xfrm>
        </p:spPr>
        <p:txBody>
          <a:bodyPr>
            <a:normAutofit fontScale="90000"/>
          </a:bodyPr>
          <a:lstStyle/>
          <a:p>
            <a:r>
              <a:rPr lang="en-GB" b="0" i="0" dirty="0">
                <a:solidFill>
                  <a:srgbClr val="1C1917"/>
                </a:solidFill>
                <a:effectLst/>
                <a:latin typeface="Bahnschrift" panose="020B0502040204020203" pitchFamily="34" charset="0"/>
              </a:rPr>
              <a:t>Cab Users by City Size - Mapping the Demand</a:t>
            </a:r>
            <a:endParaRPr lang="en-GB" dirty="0">
              <a:latin typeface="Bahnschrift" panose="020B0502040204020203" pitchFamily="34" charset="0"/>
            </a:endParaRPr>
          </a:p>
        </p:txBody>
      </p:sp>
      <p:pic>
        <p:nvPicPr>
          <p:cNvPr id="5" name="Picture 4" descr="A graph showing a number of uses&#10;&#10;Description automatically generated">
            <a:extLst>
              <a:ext uri="{FF2B5EF4-FFF2-40B4-BE49-F238E27FC236}">
                <a16:creationId xmlns:a16="http://schemas.microsoft.com/office/drawing/2014/main" id="{26C55890-FC23-88AD-D438-98A205325D5D}"/>
              </a:ext>
            </a:extLst>
          </p:cNvPr>
          <p:cNvPicPr>
            <a:picLocks noChangeAspect="1"/>
          </p:cNvPicPr>
          <p:nvPr/>
        </p:nvPicPr>
        <p:blipFill>
          <a:blip r:embed="rId2"/>
          <a:stretch>
            <a:fillRect/>
          </a:stretch>
        </p:blipFill>
        <p:spPr>
          <a:xfrm>
            <a:off x="166687" y="1690688"/>
            <a:ext cx="8483327" cy="5167312"/>
          </a:xfrm>
          <a:prstGeom prst="rect">
            <a:avLst/>
          </a:prstGeom>
        </p:spPr>
      </p:pic>
      <p:sp>
        <p:nvSpPr>
          <p:cNvPr id="11" name="TextBox 10">
            <a:extLst>
              <a:ext uri="{FF2B5EF4-FFF2-40B4-BE49-F238E27FC236}">
                <a16:creationId xmlns:a16="http://schemas.microsoft.com/office/drawing/2014/main" id="{D2F69657-CBCD-48B0-94AC-61A8B4E67095}"/>
              </a:ext>
            </a:extLst>
          </p:cNvPr>
          <p:cNvSpPr txBox="1"/>
          <p:nvPr/>
        </p:nvSpPr>
        <p:spPr>
          <a:xfrm>
            <a:off x="8650014" y="1883287"/>
            <a:ext cx="3375300" cy="4247317"/>
          </a:xfrm>
          <a:prstGeom prst="rect">
            <a:avLst/>
          </a:prstGeom>
          <a:noFill/>
        </p:spPr>
        <p:txBody>
          <a:bodyPr wrap="square">
            <a:spAutoFit/>
          </a:bodyPr>
          <a:lstStyle/>
          <a:p>
            <a:pPr algn="just">
              <a:buFont typeface="Arial" panose="020B0604020202020204" pitchFamily="34" charset="0"/>
              <a:buChar char="•"/>
            </a:pPr>
            <a:r>
              <a:rPr lang="en-GB" b="0" i="0" dirty="0">
                <a:solidFill>
                  <a:srgbClr val="1C1917"/>
                </a:solidFill>
                <a:effectLst/>
                <a:latin typeface="Bahnschrift" panose="020B0502040204020203" pitchFamily="34" charset="0"/>
              </a:rPr>
              <a:t>There appears to be a weak positive correlation, with more cab users in higher population cities. However, there are some outliers.</a:t>
            </a:r>
          </a:p>
          <a:p>
            <a:pPr algn="just"/>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For example, Nashville has a population of around 2 million but 400,000 cab users, indicating relatively high cab usage despite its lower population size. So while population contributes to demand, other factors also influence cab usage.</a:t>
            </a:r>
          </a:p>
        </p:txBody>
      </p:sp>
    </p:spTree>
    <p:extLst>
      <p:ext uri="{BB962C8B-B14F-4D97-AF65-F5344CB8AC3E}">
        <p14:creationId xmlns:p14="http://schemas.microsoft.com/office/powerpoint/2010/main" val="142633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07FE-504F-1EE6-AB85-B2E52B37E038}"/>
              </a:ext>
            </a:extLst>
          </p:cNvPr>
          <p:cNvSpPr>
            <a:spLocks noGrp="1"/>
          </p:cNvSpPr>
          <p:nvPr>
            <p:ph type="title"/>
          </p:nvPr>
        </p:nvSpPr>
        <p:spPr>
          <a:xfrm>
            <a:off x="252088" y="352598"/>
            <a:ext cx="11805933" cy="885606"/>
          </a:xfrm>
        </p:spPr>
        <p:txBody>
          <a:bodyPr>
            <a:normAutofit fontScale="90000"/>
          </a:bodyPr>
          <a:lstStyle/>
          <a:p>
            <a:r>
              <a:rPr lang="en-GB" b="0" i="0" dirty="0">
                <a:solidFill>
                  <a:srgbClr val="1C1917"/>
                </a:solidFill>
                <a:effectLst/>
                <a:latin typeface="Bahnschrift" panose="020B0502040204020203" pitchFamily="34" charset="0"/>
              </a:rPr>
              <a:t>Price and Profit by Income - Targeting Different Markets</a:t>
            </a:r>
            <a:endParaRPr lang="en-GB" dirty="0">
              <a:latin typeface="Bahnschrift" panose="020B0502040204020203" pitchFamily="34" charset="0"/>
            </a:endParaRPr>
          </a:p>
        </p:txBody>
      </p:sp>
      <p:pic>
        <p:nvPicPr>
          <p:cNvPr id="5" name="Picture 4" descr="A screenshot of a graph&#10;&#10;Description automatically generated">
            <a:extLst>
              <a:ext uri="{FF2B5EF4-FFF2-40B4-BE49-F238E27FC236}">
                <a16:creationId xmlns:a16="http://schemas.microsoft.com/office/drawing/2014/main" id="{C0B64BAD-D55B-8ECC-95CD-2640E2C9D081}"/>
              </a:ext>
            </a:extLst>
          </p:cNvPr>
          <p:cNvPicPr>
            <a:picLocks noChangeAspect="1"/>
          </p:cNvPicPr>
          <p:nvPr/>
        </p:nvPicPr>
        <p:blipFill rotWithShape="1">
          <a:blip r:embed="rId2"/>
          <a:srcRect r="50000" b="39157"/>
          <a:stretch/>
        </p:blipFill>
        <p:spPr>
          <a:xfrm>
            <a:off x="126043" y="1735801"/>
            <a:ext cx="5383846" cy="3537744"/>
          </a:xfrm>
          <a:prstGeom prst="rect">
            <a:avLst/>
          </a:prstGeom>
        </p:spPr>
      </p:pic>
      <p:sp>
        <p:nvSpPr>
          <p:cNvPr id="11" name="TextBox 10">
            <a:extLst>
              <a:ext uri="{FF2B5EF4-FFF2-40B4-BE49-F238E27FC236}">
                <a16:creationId xmlns:a16="http://schemas.microsoft.com/office/drawing/2014/main" id="{F6C4638C-E81F-02F4-FF85-E75FA948293B}"/>
              </a:ext>
            </a:extLst>
          </p:cNvPr>
          <p:cNvSpPr txBox="1"/>
          <p:nvPr/>
        </p:nvSpPr>
        <p:spPr>
          <a:xfrm>
            <a:off x="5855720" y="1920764"/>
            <a:ext cx="6202301" cy="2585323"/>
          </a:xfrm>
          <a:prstGeom prst="rect">
            <a:avLst/>
          </a:prstGeom>
          <a:noFill/>
        </p:spPr>
        <p:txBody>
          <a:bodyPr wrap="square">
            <a:spAutoFit/>
          </a:bodyPr>
          <a:lstStyle/>
          <a:p>
            <a:pPr algn="just">
              <a:buFont typeface="Arial" panose="020B0604020202020204" pitchFamily="34" charset="0"/>
              <a:buChar char="•"/>
            </a:pPr>
            <a:r>
              <a:rPr lang="en-GB" b="0" i="0" dirty="0">
                <a:solidFill>
                  <a:srgbClr val="1C1917"/>
                </a:solidFill>
                <a:effectLst/>
                <a:latin typeface="Bahnschrift" panose="020B0502040204020203" pitchFamily="34" charset="0"/>
              </a:rPr>
              <a:t>For Yellow Cab, the average fare is $93 for low-income riders, $128 for medium-income, and $157 for high-income riders.</a:t>
            </a:r>
          </a:p>
          <a:p>
            <a:pPr algn="just"/>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For Pink Cab, the averages are $68, $112, and $142 for low, medium, and high-income bands, respectively.</a:t>
            </a:r>
          </a:p>
          <a:p>
            <a:pPr algn="just"/>
            <a:endParaRPr lang="en-GB" b="0" i="0" dirty="0">
              <a:solidFill>
                <a:srgbClr val="1C1917"/>
              </a:solidFill>
              <a:effectLst/>
              <a:latin typeface="Bahnschrift" panose="020B0502040204020203" pitchFamily="34" charset="0"/>
            </a:endParaRPr>
          </a:p>
          <a:p>
            <a:pPr algn="just">
              <a:buFont typeface="Arial" panose="020B0604020202020204" pitchFamily="34" charset="0"/>
              <a:buChar char="•"/>
            </a:pPr>
            <a:r>
              <a:rPr lang="en-GB" b="0" i="0" dirty="0">
                <a:solidFill>
                  <a:srgbClr val="1C1917"/>
                </a:solidFill>
                <a:effectLst/>
                <a:latin typeface="Bahnschrift" panose="020B0502040204020203" pitchFamily="34" charset="0"/>
              </a:rPr>
              <a:t>Across all income segments, Yellow Cab charges a higher average fare than Pink Cab.</a:t>
            </a:r>
          </a:p>
        </p:txBody>
      </p:sp>
    </p:spTree>
    <p:extLst>
      <p:ext uri="{BB962C8B-B14F-4D97-AF65-F5344CB8AC3E}">
        <p14:creationId xmlns:p14="http://schemas.microsoft.com/office/powerpoint/2010/main" val="2608795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3241</TotalTime>
  <Words>1364</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Bahnschrift</vt:lpstr>
      <vt:lpstr>Calibri</vt:lpstr>
      <vt:lpstr>Calibri Light</vt:lpstr>
      <vt:lpstr>Office Theme</vt:lpstr>
      <vt:lpstr>PowerPoint Presentation</vt:lpstr>
      <vt:lpstr>Background</vt:lpstr>
      <vt:lpstr>Data Exploration</vt:lpstr>
      <vt:lpstr>Yellow vs Pink</vt:lpstr>
      <vt:lpstr>KM Travelled - Who's Cruising Ahead?</vt:lpstr>
      <vt:lpstr>The Cost of the Ride - Who Charges More?</vt:lpstr>
      <vt:lpstr>Profit Margins - Who's Making Bank?</vt:lpstr>
      <vt:lpstr>Cab Users by City Size - Mapping the Demand</vt:lpstr>
      <vt:lpstr>Price and Profit by Income - Targeting Different Markets</vt:lpstr>
      <vt:lpstr>Breakdown of Profits - The Winner is Clear</vt:lpstr>
      <vt:lpstr>PowerPoint Presentation</vt:lpstr>
      <vt:lpstr>Ridership Demographics - Men vs Women</vt:lpstr>
      <vt:lpstr>Monthly Trends - Tracking the Ups and Downs</vt:lpstr>
      <vt:lpstr>Riders by Age - Who's Hailing the Cabs?</vt:lpstr>
      <vt:lpstr>Profits Over Time - The Growth Story (Forecasting)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kamal Priyank Samireddi</cp:lastModifiedBy>
  <cp:revision>147</cp:revision>
  <cp:lastPrinted>2019-08-24T08:13:50Z</cp:lastPrinted>
  <dcterms:created xsi:type="dcterms:W3CDTF">2019-08-19T15:39:24Z</dcterms:created>
  <dcterms:modified xsi:type="dcterms:W3CDTF">2023-09-28T22:46:23Z</dcterms:modified>
</cp:coreProperties>
</file>