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64" r:id="rId3"/>
    <p:sldId id="262" r:id="rId4"/>
    <p:sldId id="265" r:id="rId5"/>
    <p:sldId id="266" r:id="rId6"/>
    <p:sldId id="263" r:id="rId7"/>
    <p:sldId id="267" r:id="rId8"/>
    <p:sldId id="261" r:id="rId9"/>
    <p:sldId id="268" r:id="rId10"/>
    <p:sldId id="269" r:id="rId11"/>
    <p:sldId id="270" r:id="rId12"/>
    <p:sldId id="257" r:id="rId13"/>
    <p:sldId id="260" r:id="rId14"/>
    <p:sldId id="258" r:id="rId15"/>
    <p:sldId id="259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gsheng Wu" initials="FW" lastIdx="2" clrIdx="0">
    <p:extLst>
      <p:ext uri="{19B8F6BF-5375-455C-9EA6-DF929625EA0E}">
        <p15:presenceInfo xmlns:p15="http://schemas.microsoft.com/office/powerpoint/2012/main" userId="Fangsheng W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A5502-B078-42DD-B570-EA1AD3B817F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4979-8CD3-42E5-BE61-EFF378EB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8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of our project</a:t>
            </a:r>
          </a:p>
          <a:p>
            <a:pPr marL="0" indent="0">
              <a:buNone/>
            </a:pPr>
            <a:r>
              <a:rPr lang="en-US" dirty="0"/>
              <a:t>To improve efficiency of recognizing and clustering medical or clinical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24979-8CD3-42E5-BE61-EFF378EBB6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0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degree of resistance of Pseudomonas aeruginosa isolates to different antibiotics like Penicillin (30µg).</a:t>
            </a:r>
          </a:p>
          <a:p>
            <a:r>
              <a:rPr lang="en-US" dirty="0"/>
              <a:t>Pseudomonas aeruginosa is a major opportunistic pathogen capable of causing a variety of soft tissue infections in susceptible hosts.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24979-8CD3-42E5-BE61-EFF378EBB6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2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 can help to solve the real problem</a:t>
            </a:r>
            <a:endParaRPr lang="en-US" dirty="0"/>
          </a:p>
          <a:p>
            <a:r>
              <a:rPr lang="en-US" dirty="0"/>
              <a:t>To get any information about phenotype from morphotype</a:t>
            </a:r>
          </a:p>
          <a:p>
            <a:r>
              <a:rPr lang="en-US" dirty="0"/>
              <a:t>To make medically relevant assumptions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24979-8CD3-42E5-BE61-EFF378EBB6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1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3FEE-885A-48D7-843C-0D188C6C2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FA25F-900C-49BD-8D8D-211B19F5E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CA945-15E1-4859-AA9B-564197FC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4DD0-6EF1-4E2D-AD0E-391CC4D4F82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03DAD-3C4D-483E-AFB0-D306ED06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7AFA3-3B3B-492E-877B-0CEF9629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27BD-1C50-40B1-9F5C-A1C13BF6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3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8EBE-E614-46F7-9F75-44D1AEC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19DEF-CDB6-4685-AF34-6DDAD2B99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7665-9C72-41C9-836E-FB43CECE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4DD0-6EF1-4E2D-AD0E-391CC4D4F82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1D70C-1EE5-495B-AC02-802E62FA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97D3D-77D6-4AA5-A9C7-A94203B0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27BD-1C50-40B1-9F5C-A1C13BF6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4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504CF-E10A-4392-92E2-84ABC590B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11C51-77F3-47A3-BC8B-32388B429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9B2E7-579B-43BA-9DB9-86608C4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4DD0-6EF1-4E2D-AD0E-391CC4D4F82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CEBD0-1769-42E6-B268-F29CDAED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2119-4B69-45CE-BF7E-480F028D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27BD-1C50-40B1-9F5C-A1C13BF6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7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5320-4273-4BF2-8731-85C03948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BCE0-EC39-4DB0-A8E3-CB996DCBA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A013-87F5-46CC-88B9-7D7995F9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4DD0-6EF1-4E2D-AD0E-391CC4D4F82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F055-2854-4ABB-B782-1EA2E43F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D6EB-B428-4736-AD62-35D1EDBF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27BD-1C50-40B1-9F5C-A1C13BF6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E03E-7766-4FED-A013-8EFF7EB5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23C60-2D98-4363-B5E7-6877D9878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CCCA1-AC63-4CA0-957E-320FC691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4DD0-6EF1-4E2D-AD0E-391CC4D4F82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8EA3E-5D83-47FE-9A7C-4FE86926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43D3B-95BC-4974-99D5-B8FEAAE2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27BD-1C50-40B1-9F5C-A1C13BF6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4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CF85-1A90-4E6A-BE8C-94664A1A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10C6B-39C6-4C0F-9EFC-3507579E1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5AEF4-D042-4DC0-BD6A-217A7CDE8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0251A-3DAC-49F7-9828-3E4C9C4B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4DD0-6EF1-4E2D-AD0E-391CC4D4F82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3CD60-B30A-41D9-B1AF-F69D6AEB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C5019-C81A-4C77-8E4E-75D6EC92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27BD-1C50-40B1-9F5C-A1C13BF6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2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7952-B9BE-47BA-BA99-B5B292B6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E25CF-0E48-496B-8733-9F72E8E2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C1A32-1A11-455F-BBB2-14DDF2BE4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04851-8C70-4659-A4C4-89F1FB947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D3B5C-C817-47D7-B316-9A042C085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1A15F-9404-4C32-99D5-CCC6CB60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4DD0-6EF1-4E2D-AD0E-391CC4D4F82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072E4-D8C8-4CFD-BBF9-76AF307E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10B48-4C8A-4CFB-A246-EC34DEBF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27BD-1C50-40B1-9F5C-A1C13BF6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6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7C26-9547-4947-9CDB-CA5E6A60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5D5CC-2772-4D10-A1AC-22C28054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4DD0-6EF1-4E2D-AD0E-391CC4D4F82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2017E-C7A5-4694-9FA0-AFC44DE6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5F459-E3E0-493A-91A9-AFE0BFD9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27BD-1C50-40B1-9F5C-A1C13BF6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2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57BA5-E41D-49FC-862A-2E5CCA17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4DD0-6EF1-4E2D-AD0E-391CC4D4F82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1C875-02AD-45B6-A973-F3A95813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7EEF-E5DE-4809-8927-3DFFDCA9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27BD-1C50-40B1-9F5C-A1C13BF6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316A-8E32-4C8C-917D-9B1DC0A0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959B-4205-4332-B039-06C31149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EF40C-B206-4BD1-A328-A0E1E0147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5F570-7FEF-44A3-91CC-CD72A358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4DD0-6EF1-4E2D-AD0E-391CC4D4F82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1CBB6-680C-4F90-A69E-98D5297F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6D609-D41D-4679-ADC3-D68E68D0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27BD-1C50-40B1-9F5C-A1C13BF6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4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6EA1-BD75-4F03-82E6-3E5EEF21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3E796-1025-4B68-9732-202226847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BA252-45DF-4093-AE98-7B3CCA5A3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1E826-B2C4-4DD6-AA9C-B0173186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4DD0-6EF1-4E2D-AD0E-391CC4D4F82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9CF23-0BED-4D8B-85E8-05DD158E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9F29-69A8-454C-BC58-6B2780FF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27BD-1C50-40B1-9F5C-A1C13BF6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4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7B7BA-D97C-47F6-A1B7-39BB40C3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D83CB-25A5-4669-9B78-EFB9F4D1A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36D28-719A-4199-83B9-89F039DFC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4DD0-6EF1-4E2D-AD0E-391CC4D4F82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4CB8-8DD4-4F43-BBB3-F4D4CDDF5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5B1AD-65D5-4B89-BF82-3CC9F294E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27BD-1C50-40B1-9F5C-A1C13BF6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.cmu.edu/~cshalizi/uADA/12/lectures/ch12.pdf" TargetMode="External"/><Relationship Id="rId2" Type="http://schemas.openxmlformats.org/officeDocument/2006/relationships/hyperlink" Target="https://web.stanford.edu/class/archive/cs/cs109/cs109.1178/lectureHandouts/220-logistic-regression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4r7wHMg5Yj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647-FB76-45FD-826A-14456C11B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phenotypic diversity</a:t>
            </a:r>
            <a:br>
              <a:rPr lang="en-US" dirty="0"/>
            </a:br>
            <a:r>
              <a:rPr lang="en-US" dirty="0"/>
              <a:t>&amp; Pseudomonas aeruginosa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6269D-B514-4852-BEFC-E6E9383A6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Sheng, Kamal, </a:t>
            </a:r>
            <a:r>
              <a:rPr lang="en-US" dirty="0" err="1"/>
              <a:t>Namani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200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B71E6C-E197-418C-A386-73CA57D1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90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1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889FD8-E0A1-4C72-B125-875C6845F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0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4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BACB01-EA47-4D34-90EB-B7DFA8824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B4F392-EF51-41F5-9248-5F6BB6A1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822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3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C405EF-7C55-4E30-AFEA-2BE8E8E5AD25}"/>
              </a:ext>
            </a:extLst>
          </p:cNvPr>
          <p:cNvSpPr txBox="1"/>
          <p:nvPr/>
        </p:nvSpPr>
        <p:spPr>
          <a:xfrm>
            <a:off x="6914146" y="0"/>
            <a:ext cx="527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55A41-6021-4744-A176-6B45F1B9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52548" cy="747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DF883-FBF5-46E6-A6BD-EA9DAD42C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7711"/>
            <a:ext cx="6914147" cy="6130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55256C-2057-4BCF-B9D0-87E929DBF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9903" y="62144"/>
            <a:ext cx="1926055" cy="1515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5AFFA9-5881-4460-81C1-5482F8C3EAD0}"/>
              </a:ext>
            </a:extLst>
          </p:cNvPr>
          <p:cNvSpPr txBox="1"/>
          <p:nvPr/>
        </p:nvSpPr>
        <p:spPr>
          <a:xfrm>
            <a:off x="6898105" y="1691640"/>
            <a:ext cx="52778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Suppose we have m morphotypes.</a:t>
            </a:r>
            <a:endParaRPr lang="en-US" sz="2800" dirty="0"/>
          </a:p>
          <a:p>
            <a:r>
              <a:rPr lang="en-US" sz="2800" dirty="0"/>
              <a:t>Let each morphotype be 1*n array s.t </a:t>
            </a:r>
            <a:r>
              <a:rPr lang="en-US" sz="2800" dirty="0" err="1"/>
              <a:t>concat</a:t>
            </a:r>
            <a:r>
              <a:rPr lang="en-US" sz="2800" dirty="0"/>
              <a:t> to m by n matrix X.</a:t>
            </a:r>
          </a:p>
          <a:p>
            <a:r>
              <a:rPr lang="en-US" sz="2800" dirty="0"/>
              <a:t> Let all training label the degree of antibiotic resistance be m*2 matrix s.t y</a:t>
            </a:r>
          </a:p>
        </p:txBody>
      </p:sp>
    </p:spTree>
    <p:extLst>
      <p:ext uri="{BB962C8B-B14F-4D97-AF65-F5344CB8AC3E}">
        <p14:creationId xmlns:p14="http://schemas.microsoft.com/office/powerpoint/2010/main" val="11089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3A1D-E57F-48C2-A9A4-C204D40EB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5518484" cy="6858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000" dirty="0"/>
              <a:t>import </a:t>
            </a:r>
            <a:r>
              <a:rPr lang="en-US" sz="3000" dirty="0" err="1"/>
              <a:t>numpy</a:t>
            </a:r>
            <a:r>
              <a:rPr lang="en-US" sz="3000" dirty="0"/>
              <a:t> as np</a:t>
            </a:r>
          </a:p>
          <a:p>
            <a:pPr marL="0" indent="0">
              <a:buNone/>
            </a:pPr>
            <a:r>
              <a:rPr lang="en-US" sz="3000" dirty="0"/>
              <a:t>from PIL import Image</a:t>
            </a:r>
          </a:p>
          <a:p>
            <a:pPr marL="0" indent="0">
              <a:buNone/>
            </a:pPr>
            <a:r>
              <a:rPr lang="en-US" sz="3000" dirty="0" err="1"/>
              <a:t>img</a:t>
            </a:r>
            <a:r>
              <a:rPr lang="en-US" sz="3000" dirty="0"/>
              <a:t>=</a:t>
            </a:r>
            <a:r>
              <a:rPr lang="en-US" sz="2600" dirty="0" err="1"/>
              <a:t>Image.open</a:t>
            </a:r>
            <a:r>
              <a:rPr lang="en-US" sz="2600" dirty="0"/>
              <a:t>(</a:t>
            </a:r>
            <a:r>
              <a:rPr lang="en-US" sz="2600" dirty="0" err="1"/>
              <a:t>r"C</a:t>
            </a:r>
            <a:r>
              <a:rPr lang="en-US" sz="2600" dirty="0"/>
              <a:t>:\Users\Qiqi\Desktop\DataMining\finalProj\1.jpeg").convert('RGBA')</a:t>
            </a:r>
          </a:p>
          <a:p>
            <a:r>
              <a:rPr lang="en-US" sz="2600" dirty="0"/>
              <a:t>&gt;&gt;&gt; </a:t>
            </a:r>
            <a:r>
              <a:rPr lang="en-US" sz="2600" dirty="0" err="1"/>
              <a:t>arr</a:t>
            </a:r>
            <a:r>
              <a:rPr lang="en-US" sz="2600" dirty="0"/>
              <a:t> = </a:t>
            </a:r>
            <a:r>
              <a:rPr lang="en-US" sz="2600" dirty="0" err="1"/>
              <a:t>np.array</a:t>
            </a:r>
            <a:r>
              <a:rPr lang="en-US" sz="2600" dirty="0"/>
              <a:t>(</a:t>
            </a:r>
            <a:r>
              <a:rPr lang="en-US" sz="2600" dirty="0" err="1"/>
              <a:t>img</a:t>
            </a:r>
            <a:r>
              <a:rPr lang="en-US" sz="2600" dirty="0"/>
              <a:t>)</a:t>
            </a:r>
          </a:p>
          <a:p>
            <a:r>
              <a:rPr lang="en-US" sz="2600" dirty="0"/>
              <a:t>&gt;&gt;&gt; shape = </a:t>
            </a:r>
            <a:r>
              <a:rPr lang="en-US" sz="2600" dirty="0" err="1"/>
              <a:t>arr.shape</a:t>
            </a:r>
            <a:endParaRPr lang="en-US" sz="2600" dirty="0"/>
          </a:p>
          <a:p>
            <a:r>
              <a:rPr lang="en-US" sz="2600" dirty="0"/>
              <a:t>&gt;&gt;&gt; </a:t>
            </a:r>
            <a:r>
              <a:rPr lang="en-US" sz="2600" dirty="0" err="1"/>
              <a:t>flat_arr</a:t>
            </a:r>
            <a:r>
              <a:rPr lang="en-US" sz="2600" dirty="0"/>
              <a:t> = </a:t>
            </a:r>
            <a:r>
              <a:rPr lang="en-US" sz="2600" dirty="0" err="1"/>
              <a:t>arr.ravel</a:t>
            </a:r>
            <a:r>
              <a:rPr lang="en-US" sz="2600" dirty="0"/>
              <a:t>()</a:t>
            </a:r>
          </a:p>
          <a:p>
            <a:r>
              <a:rPr lang="en-US" sz="2600" dirty="0"/>
              <a:t>&gt;&gt;&gt; vector = </a:t>
            </a:r>
            <a:r>
              <a:rPr lang="en-US" sz="2600" dirty="0" err="1"/>
              <a:t>np.matrix</a:t>
            </a:r>
            <a:r>
              <a:rPr lang="en-US" sz="2600" dirty="0"/>
              <a:t>(</a:t>
            </a:r>
            <a:r>
              <a:rPr lang="en-US" sz="2600" dirty="0" err="1"/>
              <a:t>flat_arr</a:t>
            </a:r>
            <a:r>
              <a:rPr lang="en-US" sz="2600" dirty="0"/>
              <a:t>)</a:t>
            </a:r>
          </a:p>
          <a:p>
            <a:r>
              <a:rPr lang="en-US" sz="2600" dirty="0"/>
              <a:t>&gt;&gt;&gt; arr2 = </a:t>
            </a:r>
            <a:r>
              <a:rPr lang="en-US" sz="2600" dirty="0" err="1"/>
              <a:t>np.asarray</a:t>
            </a:r>
            <a:r>
              <a:rPr lang="en-US" sz="2600" dirty="0"/>
              <a:t>(vector).reshape(shape)</a:t>
            </a:r>
          </a:p>
          <a:p>
            <a:r>
              <a:rPr lang="en-US" sz="2600" dirty="0"/>
              <a:t>&gt;&gt;&gt; img2 = </a:t>
            </a:r>
            <a:r>
              <a:rPr lang="en-US" sz="2600" dirty="0" err="1"/>
              <a:t>Image.fromarray</a:t>
            </a:r>
            <a:r>
              <a:rPr lang="en-US" sz="2600" dirty="0"/>
              <a:t>(arr2, 'RGBA')</a:t>
            </a:r>
          </a:p>
          <a:p>
            <a:r>
              <a:rPr lang="en-US" sz="2600" dirty="0"/>
              <a:t>&gt;&gt;&gt; </a:t>
            </a:r>
            <a:r>
              <a:rPr lang="en-US" sz="2600" dirty="0" err="1"/>
              <a:t>img.show</a:t>
            </a:r>
            <a:r>
              <a:rPr lang="en-US" sz="2600" dirty="0"/>
              <a:t>()</a:t>
            </a:r>
          </a:p>
          <a:p>
            <a:r>
              <a:rPr lang="en-US" sz="2600" dirty="0"/>
              <a:t>&gt;&gt;&gt; img2.show()</a:t>
            </a:r>
          </a:p>
          <a:p>
            <a:r>
              <a:rPr lang="en-US" sz="2600" dirty="0"/>
              <a:t>&gt;&gt;&gt; print(</a:t>
            </a:r>
            <a:r>
              <a:rPr lang="en-US" sz="2600" dirty="0" err="1"/>
              <a:t>flat_arr</a:t>
            </a:r>
            <a:r>
              <a:rPr lang="en-US" sz="2600" dirty="0"/>
              <a:t>)</a:t>
            </a:r>
          </a:p>
          <a:p>
            <a:r>
              <a:rPr lang="en-US" sz="2600" dirty="0"/>
              <a:t>[177  49  40 ...  26  41 255]</a:t>
            </a:r>
          </a:p>
          <a:p>
            <a:r>
              <a:rPr lang="en-US" sz="2600" dirty="0"/>
              <a:t>&gt;&gt;&gt; print(vector)</a:t>
            </a:r>
          </a:p>
          <a:p>
            <a:r>
              <a:rPr lang="en-US" sz="2600" dirty="0"/>
              <a:t>[[177  49  40 ...  26  41 255]]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AADAC-18A8-4578-B6DC-A21ED059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399" y="0"/>
            <a:ext cx="3175601" cy="306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1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E955B-9104-4D53-AC45-763A2D175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448800" cy="6858000"/>
          </a:xfrm>
        </p:spPr>
        <p:txBody>
          <a:bodyPr/>
          <a:lstStyle/>
          <a:p>
            <a:r>
              <a:rPr lang="en-US" dirty="0"/>
              <a:t>Likelihood Function of Logistic Regression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BD515-054A-422B-9370-C6F985F0F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796"/>
            <a:ext cx="6940062" cy="63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EF16FE-42D7-4BCD-8CCE-789424DCF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36971"/>
            <a:ext cx="6609347" cy="2645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0CF265-4D1C-468F-A4FB-AB0DD0F83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" y="3682707"/>
            <a:ext cx="6609347" cy="133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E99D0A-AC3F-4D87-8DD3-2D7510259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134" y="47082"/>
            <a:ext cx="5745866" cy="473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22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F2AB-5261-4F72-8C31-7DB95BA5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A48F7-9297-4631-8B5D-E66FC342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https://web.stanford.edu/class/archive/cs/cs109/cs109.1178/lectureHandouts/220-logistic-regression.pdf</a:t>
            </a:r>
            <a:r>
              <a:rPr lang="en-US" dirty="0"/>
              <a:t> ~s16</a:t>
            </a:r>
          </a:p>
          <a:p>
            <a:r>
              <a:rPr lang="en-US" dirty="0">
                <a:hlinkClick r:id="rId3"/>
              </a:rPr>
              <a:t>https://www.stat.cmu.edu/~cshalizi/uADA/12/lectures/ch12.pdf</a:t>
            </a:r>
            <a:r>
              <a:rPr lang="en-US" dirty="0"/>
              <a:t> ~s14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6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816C-FAE2-4625-A1B7-08F7E025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495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72892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F358BA-A090-45D5-AAD9-38DB5228D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49662" cy="45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3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5D0B5D-15C1-4A2A-B447-592D8479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0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DE674-8D1E-4116-9A5C-278854675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90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0A7720-2761-483E-A68A-84FCA55A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03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3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50BBC3-FF15-4C65-9787-4B4BDA7C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772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1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1A3C85-1D29-464B-BB27-5D85BD2AB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33853" cy="6858000"/>
          </a:xfrm>
          <a:prstGeom prst="rect">
            <a:avLst/>
          </a:prstGeom>
        </p:spPr>
      </p:pic>
      <p:sp>
        <p:nvSpPr>
          <p:cNvPr id="6" name="TextBox 5">
            <a:hlinkClick r:id="rId4" tooltip="honey badger"/>
            <a:extLst>
              <a:ext uri="{FF2B5EF4-FFF2-40B4-BE49-F238E27FC236}">
                <a16:creationId xmlns:a16="http://schemas.microsoft.com/office/drawing/2014/main" id="{F3F15A58-B272-4873-A495-B46BF81F7993}"/>
              </a:ext>
            </a:extLst>
          </p:cNvPr>
          <p:cNvSpPr txBox="1"/>
          <p:nvPr/>
        </p:nvSpPr>
        <p:spPr>
          <a:xfrm>
            <a:off x="1226537" y="3546395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Honey badger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1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4050-C6D0-4617-9997-DF747CB2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0CAA-C21A-4874-A600-DF27F3A46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690688"/>
            <a:ext cx="10515600" cy="4351338"/>
          </a:xfrm>
        </p:spPr>
        <p:txBody>
          <a:bodyPr/>
          <a:lstStyle/>
          <a:p>
            <a:r>
              <a:rPr lang="en-US" dirty="0"/>
              <a:t>motivation of our project</a:t>
            </a:r>
          </a:p>
          <a:p>
            <a:pPr marL="0" indent="0">
              <a:buNone/>
            </a:pPr>
            <a:r>
              <a:rPr lang="en-US" dirty="0"/>
              <a:t>To improve </a:t>
            </a:r>
          </a:p>
          <a:p>
            <a:r>
              <a:rPr lang="en-US" dirty="0"/>
              <a:t>To get any information about phenotype from morphotype</a:t>
            </a:r>
          </a:p>
          <a:p>
            <a:r>
              <a:rPr lang="en-US" dirty="0"/>
              <a:t>To make medically relevant 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2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1E549-0FE2-4266-B9BF-A253E092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42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3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339</Words>
  <Application>Microsoft Office PowerPoint</Application>
  <PresentationFormat>Widescreen</PresentationFormat>
  <Paragraphs>41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phenotypic diversity &amp; Pseudomonas aeruginosa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phenotypic diversity &amp; Pseudomonas aeruginosa</dc:title>
  <dc:creator>Fangsheng Wu</dc:creator>
  <cp:lastModifiedBy>Fangsheng Wu</cp:lastModifiedBy>
  <cp:revision>28</cp:revision>
  <dcterms:created xsi:type="dcterms:W3CDTF">2019-04-16T06:56:32Z</dcterms:created>
  <dcterms:modified xsi:type="dcterms:W3CDTF">2019-04-17T05:27:16Z</dcterms:modified>
</cp:coreProperties>
</file>