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Montserrat"/>
      <p:regular r:id="rId31"/>
      <p:bold r:id="rId32"/>
      <p:italic r:id="rId33"/>
      <p:boldItalic r:id="rId34"/>
    </p:embeddedFont>
    <p:embeddedFont>
      <p:font typeface="La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Montserrat-italic.fntdata"/><Relationship Id="rId10" Type="http://schemas.openxmlformats.org/officeDocument/2006/relationships/slide" Target="slides/slide5.xml"/><Relationship Id="rId32" Type="http://schemas.openxmlformats.org/officeDocument/2006/relationships/font" Target="fonts/Montserrat-bold.fntdata"/><Relationship Id="rId13" Type="http://schemas.openxmlformats.org/officeDocument/2006/relationships/slide" Target="slides/slide8.xml"/><Relationship Id="rId35" Type="http://schemas.openxmlformats.org/officeDocument/2006/relationships/font" Target="fonts/Lato-regular.fntdata"/><Relationship Id="rId12" Type="http://schemas.openxmlformats.org/officeDocument/2006/relationships/slide" Target="slides/slide7.xml"/><Relationship Id="rId34" Type="http://schemas.openxmlformats.org/officeDocument/2006/relationships/font" Target="fonts/Montserrat-boldItalic.fntdata"/><Relationship Id="rId15" Type="http://schemas.openxmlformats.org/officeDocument/2006/relationships/slide" Target="slides/slide10.xml"/><Relationship Id="rId37" Type="http://schemas.openxmlformats.org/officeDocument/2006/relationships/font" Target="fonts/Lato-italic.fntdata"/><Relationship Id="rId14" Type="http://schemas.openxmlformats.org/officeDocument/2006/relationships/slide" Target="slides/slide9.xml"/><Relationship Id="rId36" Type="http://schemas.openxmlformats.org/officeDocument/2006/relationships/font" Target="fonts/Lato-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La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ce0b5512cf_0_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ce0b5512cf_0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ce0b5512cf_0_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ce0b5512cf_0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ce0b5512cf_0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ce0b5512cf_0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ce0840e7e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ce0840e7e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d247ec6e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d247ec6e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d247ec6e3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d247ec6e3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d247ec6e3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d247ec6e3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d247ec6e3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d247ec6e3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d247ec6e39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d247ec6e3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d247ec6e39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d247ec6e39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ce0b5512cf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ce0b5512cf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d247ec6e39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d247ec6e3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d247ec6e3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d247ec6e3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ce0840e7e5_0_19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ce0840e7e5_0_19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ce0840e7e5_0_2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ce0840e7e5_0_2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cf37aaf99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cf37aaf9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ce0840e7e5_0_2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ce0840e7e5_0_2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ce0b5512cf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ce0b5512cf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ce0b5512cf_0_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ce0b5512cf_0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ce0840e7e5_0_7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ce0840e7e5_0_7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ce0840e7e5_0_9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ce0840e7e5_0_9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ce0840e7e5_0_1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ce0840e7e5_0_1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ce0b5512cf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ce0b5512cf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ce0b5512cf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ce0b5512cf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bg>
      <p:bgPr>
        <a:solidFill>
          <a:srgbClr val="FFFFFF"/>
        </a:solidFill>
      </p:bgPr>
    </p:bg>
    <p:spTree>
      <p:nvGrpSpPr>
        <p:cNvPr id="130" name="Shape 130"/>
        <p:cNvGrpSpPr/>
        <p:nvPr/>
      </p:nvGrpSpPr>
      <p:grpSpPr>
        <a:xfrm>
          <a:off x="0" y="0"/>
          <a:ext cx="0" cy="0"/>
          <a:chOff x="0" y="0"/>
          <a:chExt cx="0" cy="0"/>
        </a:xfrm>
      </p:grpSpPr>
      <p:sp>
        <p:nvSpPr>
          <p:cNvPr id="131" name="Google Shape;131;p13"/>
          <p:cNvSpPr/>
          <p:nvPr/>
        </p:nvSpPr>
        <p:spPr>
          <a:xfrm>
            <a:off x="0" y="0"/>
            <a:ext cx="9144000" cy="5143500"/>
          </a:xfrm>
          <a:prstGeom prst="rect">
            <a:avLst/>
          </a:prstGeom>
          <a:solidFill>
            <a:srgbClr val="353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3"/>
          <p:cNvSpPr/>
          <p:nvPr/>
        </p:nvSpPr>
        <p:spPr>
          <a:xfrm>
            <a:off x="299700" y="1434300"/>
            <a:ext cx="2697300" cy="3403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a:off x="3230163" y="1434300"/>
            <a:ext cx="2697300" cy="3403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a:off x="6160625" y="1434300"/>
            <a:ext cx="2697300" cy="3403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p:nvPr/>
        </p:nvSpPr>
        <p:spPr>
          <a:xfrm>
            <a:off x="3230163" y="1434300"/>
            <a:ext cx="2697300" cy="412800"/>
          </a:xfrm>
          <a:prstGeom prst="rect">
            <a:avLst/>
          </a:pr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p:nvPr/>
        </p:nvSpPr>
        <p:spPr>
          <a:xfrm>
            <a:off x="6160625" y="1434300"/>
            <a:ext cx="2697300" cy="412800"/>
          </a:xfrm>
          <a:prstGeom prst="rect">
            <a:avLst/>
          </a:pr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3"/>
          <p:cNvSpPr/>
          <p:nvPr/>
        </p:nvSpPr>
        <p:spPr>
          <a:xfrm>
            <a:off x="299725" y="1434300"/>
            <a:ext cx="2697300" cy="412800"/>
          </a:xfrm>
          <a:prstGeom prst="rect">
            <a:avLst/>
          </a:pr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3"/>
          <p:cNvSpPr/>
          <p:nvPr/>
        </p:nvSpPr>
        <p:spPr>
          <a:xfrm rot="-5400000">
            <a:off x="2582600" y="4422900"/>
            <a:ext cx="414600" cy="414600"/>
          </a:xfrm>
          <a:prstGeom prst="rtTriangle">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3"/>
          <p:cNvSpPr/>
          <p:nvPr/>
        </p:nvSpPr>
        <p:spPr>
          <a:xfrm rot="-5400000">
            <a:off x="5512875" y="4422900"/>
            <a:ext cx="414600" cy="414600"/>
          </a:xfrm>
          <a:prstGeom prst="rtTriangle">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
          <p:cNvSpPr/>
          <p:nvPr/>
        </p:nvSpPr>
        <p:spPr>
          <a:xfrm rot="-5400000">
            <a:off x="8443325" y="4422900"/>
            <a:ext cx="414600" cy="414600"/>
          </a:xfrm>
          <a:prstGeom prst="rtTriangle">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3"/>
          <p:cNvSpPr txBox="1"/>
          <p:nvPr/>
        </p:nvSpPr>
        <p:spPr>
          <a:xfrm>
            <a:off x="452100" y="1434300"/>
            <a:ext cx="3768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rgbClr val="000000"/>
                </a:solidFill>
              </a:rPr>
              <a:t>1</a:t>
            </a:r>
            <a:endParaRPr b="1" sz="1400">
              <a:solidFill>
                <a:srgbClr val="000000"/>
              </a:solidFill>
            </a:endParaRPr>
          </a:p>
        </p:txBody>
      </p:sp>
      <p:sp>
        <p:nvSpPr>
          <p:cNvPr id="142" name="Google Shape;142;p13"/>
          <p:cNvSpPr txBox="1"/>
          <p:nvPr/>
        </p:nvSpPr>
        <p:spPr>
          <a:xfrm>
            <a:off x="3382400" y="1434300"/>
            <a:ext cx="3768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rgbClr val="000000"/>
                </a:solidFill>
              </a:rPr>
              <a:t>2</a:t>
            </a:r>
            <a:endParaRPr b="1" sz="1400">
              <a:solidFill>
                <a:srgbClr val="000000"/>
              </a:solidFill>
            </a:endParaRPr>
          </a:p>
        </p:txBody>
      </p:sp>
      <p:sp>
        <p:nvSpPr>
          <p:cNvPr id="143" name="Google Shape;143;p13"/>
          <p:cNvSpPr txBox="1"/>
          <p:nvPr/>
        </p:nvSpPr>
        <p:spPr>
          <a:xfrm>
            <a:off x="6312700" y="1434300"/>
            <a:ext cx="3768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rgbClr val="000000"/>
                </a:solidFill>
              </a:rPr>
              <a:t>3</a:t>
            </a:r>
            <a:endParaRPr b="1" sz="1400">
              <a:solidFill>
                <a:srgbClr val="000000"/>
              </a:solidFill>
            </a:endParaRPr>
          </a:p>
        </p:txBody>
      </p:sp>
      <p:sp>
        <p:nvSpPr>
          <p:cNvPr id="144" name="Google Shape;144;p13"/>
          <p:cNvSpPr txBox="1"/>
          <p:nvPr>
            <p:ph type="title"/>
          </p:nvPr>
        </p:nvSpPr>
        <p:spPr>
          <a:xfrm>
            <a:off x="299650" y="304800"/>
            <a:ext cx="8558100" cy="977100"/>
          </a:xfrm>
          <a:prstGeom prst="rect">
            <a:avLst/>
          </a:prstGeom>
          <a:noFill/>
        </p:spPr>
        <p:txBody>
          <a:bodyPr anchorCtr="0" anchor="b" bIns="91425" lIns="91425" spcFirstLastPara="1" rIns="91425" wrap="square" tIns="91425">
            <a:normAutofit/>
          </a:bodyPr>
          <a:lstStyle>
            <a:lvl1pPr lvl="0" algn="l">
              <a:lnSpc>
                <a:spcPct val="100000"/>
              </a:lnSpc>
              <a:spcBef>
                <a:spcPts val="0"/>
              </a:spcBef>
              <a:spcAft>
                <a:spcPts val="0"/>
              </a:spcAft>
              <a:buNone/>
              <a:defRPr b="1" sz="2400">
                <a:solidFill>
                  <a:srgbClr val="FFFFFF"/>
                </a:solidFill>
              </a:defRPr>
            </a:lvl1pPr>
            <a:lvl2pPr lvl="1" algn="l">
              <a:lnSpc>
                <a:spcPct val="100000"/>
              </a:lnSpc>
              <a:spcBef>
                <a:spcPts val="0"/>
              </a:spcBef>
              <a:spcAft>
                <a:spcPts val="0"/>
              </a:spcAft>
              <a:buNone/>
              <a:defRPr b="1" sz="2400">
                <a:solidFill>
                  <a:srgbClr val="FFFFFF"/>
                </a:solidFill>
              </a:defRPr>
            </a:lvl2pPr>
            <a:lvl3pPr lvl="2" algn="l">
              <a:lnSpc>
                <a:spcPct val="100000"/>
              </a:lnSpc>
              <a:spcBef>
                <a:spcPts val="0"/>
              </a:spcBef>
              <a:spcAft>
                <a:spcPts val="0"/>
              </a:spcAft>
              <a:buNone/>
              <a:defRPr b="1" sz="2400">
                <a:solidFill>
                  <a:srgbClr val="FFFFFF"/>
                </a:solidFill>
              </a:defRPr>
            </a:lvl3pPr>
            <a:lvl4pPr lvl="3" algn="l">
              <a:lnSpc>
                <a:spcPct val="100000"/>
              </a:lnSpc>
              <a:spcBef>
                <a:spcPts val="0"/>
              </a:spcBef>
              <a:spcAft>
                <a:spcPts val="0"/>
              </a:spcAft>
              <a:buNone/>
              <a:defRPr b="1" sz="2400">
                <a:solidFill>
                  <a:srgbClr val="FFFFFF"/>
                </a:solidFill>
              </a:defRPr>
            </a:lvl4pPr>
            <a:lvl5pPr lvl="4" algn="l">
              <a:lnSpc>
                <a:spcPct val="100000"/>
              </a:lnSpc>
              <a:spcBef>
                <a:spcPts val="0"/>
              </a:spcBef>
              <a:spcAft>
                <a:spcPts val="0"/>
              </a:spcAft>
              <a:buNone/>
              <a:defRPr b="1" sz="2400">
                <a:solidFill>
                  <a:srgbClr val="FFFFFF"/>
                </a:solidFill>
              </a:defRPr>
            </a:lvl5pPr>
            <a:lvl6pPr lvl="5" algn="l">
              <a:lnSpc>
                <a:spcPct val="100000"/>
              </a:lnSpc>
              <a:spcBef>
                <a:spcPts val="0"/>
              </a:spcBef>
              <a:spcAft>
                <a:spcPts val="0"/>
              </a:spcAft>
              <a:buNone/>
              <a:defRPr b="1" sz="2400">
                <a:solidFill>
                  <a:srgbClr val="FFFFFF"/>
                </a:solidFill>
              </a:defRPr>
            </a:lvl6pPr>
            <a:lvl7pPr lvl="6" algn="l">
              <a:lnSpc>
                <a:spcPct val="100000"/>
              </a:lnSpc>
              <a:spcBef>
                <a:spcPts val="0"/>
              </a:spcBef>
              <a:spcAft>
                <a:spcPts val="0"/>
              </a:spcAft>
              <a:buNone/>
              <a:defRPr b="1" sz="2400">
                <a:solidFill>
                  <a:srgbClr val="FFFFFF"/>
                </a:solidFill>
              </a:defRPr>
            </a:lvl7pPr>
            <a:lvl8pPr lvl="7" algn="l">
              <a:lnSpc>
                <a:spcPct val="100000"/>
              </a:lnSpc>
              <a:spcBef>
                <a:spcPts val="0"/>
              </a:spcBef>
              <a:spcAft>
                <a:spcPts val="0"/>
              </a:spcAft>
              <a:buNone/>
              <a:defRPr b="1" sz="2400">
                <a:solidFill>
                  <a:srgbClr val="FFFFFF"/>
                </a:solidFill>
              </a:defRPr>
            </a:lvl8pPr>
            <a:lvl9pPr lvl="8" algn="l">
              <a:lnSpc>
                <a:spcPct val="100000"/>
              </a:lnSpc>
              <a:spcBef>
                <a:spcPts val="0"/>
              </a:spcBef>
              <a:spcAft>
                <a:spcPts val="0"/>
              </a:spcAft>
              <a:buNone/>
              <a:defRPr b="1" sz="2400">
                <a:solidFill>
                  <a:srgbClr val="FFFFFF"/>
                </a:solidFill>
              </a:defRPr>
            </a:lvl9pPr>
          </a:lstStyle>
          <a:p/>
        </p:txBody>
      </p:sp>
      <p:sp>
        <p:nvSpPr>
          <p:cNvPr id="145" name="Google Shape;145;p13"/>
          <p:cNvSpPr txBox="1"/>
          <p:nvPr>
            <p:ph idx="1" type="body"/>
          </p:nvPr>
        </p:nvSpPr>
        <p:spPr>
          <a:xfrm>
            <a:off x="465575" y="1999500"/>
            <a:ext cx="2365500" cy="2634300"/>
          </a:xfrm>
          <a:prstGeom prst="rect">
            <a:avLst/>
          </a:prstGeom>
          <a:noFill/>
        </p:spPr>
        <p:txBody>
          <a:bodyPr anchorCtr="0" anchor="t" bIns="91425" lIns="91425" spcFirstLastPara="1" rIns="91425" wrap="square" tIns="91425">
            <a:normAutofit/>
          </a:bodyPr>
          <a:lstStyle>
            <a:lvl1pPr indent="-304800" lvl="0" marL="457200" algn="l">
              <a:lnSpc>
                <a:spcPct val="115000"/>
              </a:lnSpc>
              <a:spcBef>
                <a:spcPts val="0"/>
              </a:spcBef>
              <a:spcAft>
                <a:spcPts val="0"/>
              </a:spcAft>
              <a:buClr>
                <a:srgbClr val="434343"/>
              </a:buClr>
              <a:buSzPts val="1200"/>
              <a:buChar char="●"/>
              <a:defRPr sz="1200">
                <a:solidFill>
                  <a:srgbClr val="434343"/>
                </a:solidFill>
              </a:defRPr>
            </a:lvl1pPr>
            <a:lvl2pPr indent="-304800" lvl="1" marL="914400" algn="l">
              <a:lnSpc>
                <a:spcPct val="115000"/>
              </a:lnSpc>
              <a:spcBef>
                <a:spcPts val="0"/>
              </a:spcBef>
              <a:spcAft>
                <a:spcPts val="0"/>
              </a:spcAft>
              <a:buClr>
                <a:srgbClr val="434343"/>
              </a:buClr>
              <a:buSzPts val="1200"/>
              <a:buChar char="○"/>
              <a:defRPr sz="1200">
                <a:solidFill>
                  <a:srgbClr val="434343"/>
                </a:solidFill>
              </a:defRPr>
            </a:lvl2pPr>
            <a:lvl3pPr indent="-304800" lvl="2" marL="1371600" algn="l">
              <a:lnSpc>
                <a:spcPct val="115000"/>
              </a:lnSpc>
              <a:spcBef>
                <a:spcPts val="0"/>
              </a:spcBef>
              <a:spcAft>
                <a:spcPts val="0"/>
              </a:spcAft>
              <a:buClr>
                <a:srgbClr val="434343"/>
              </a:buClr>
              <a:buSzPts val="1200"/>
              <a:buChar char="■"/>
              <a:defRPr sz="1200">
                <a:solidFill>
                  <a:srgbClr val="434343"/>
                </a:solidFill>
              </a:defRPr>
            </a:lvl3pPr>
            <a:lvl4pPr indent="-304800" lvl="3" marL="1828800" algn="l">
              <a:lnSpc>
                <a:spcPct val="115000"/>
              </a:lnSpc>
              <a:spcBef>
                <a:spcPts val="0"/>
              </a:spcBef>
              <a:spcAft>
                <a:spcPts val="0"/>
              </a:spcAft>
              <a:buClr>
                <a:srgbClr val="434343"/>
              </a:buClr>
              <a:buSzPts val="1200"/>
              <a:buChar char="●"/>
              <a:defRPr sz="1200">
                <a:solidFill>
                  <a:srgbClr val="434343"/>
                </a:solidFill>
              </a:defRPr>
            </a:lvl4pPr>
            <a:lvl5pPr indent="-304800" lvl="4" marL="2286000" algn="l">
              <a:lnSpc>
                <a:spcPct val="115000"/>
              </a:lnSpc>
              <a:spcBef>
                <a:spcPts val="0"/>
              </a:spcBef>
              <a:spcAft>
                <a:spcPts val="0"/>
              </a:spcAft>
              <a:buClr>
                <a:srgbClr val="434343"/>
              </a:buClr>
              <a:buSzPts val="1200"/>
              <a:buChar char="○"/>
              <a:defRPr sz="1200">
                <a:solidFill>
                  <a:srgbClr val="434343"/>
                </a:solidFill>
              </a:defRPr>
            </a:lvl5pPr>
            <a:lvl6pPr indent="-304800" lvl="5" marL="2743200" algn="l">
              <a:lnSpc>
                <a:spcPct val="115000"/>
              </a:lnSpc>
              <a:spcBef>
                <a:spcPts val="0"/>
              </a:spcBef>
              <a:spcAft>
                <a:spcPts val="0"/>
              </a:spcAft>
              <a:buClr>
                <a:srgbClr val="434343"/>
              </a:buClr>
              <a:buSzPts val="1200"/>
              <a:buChar char="■"/>
              <a:defRPr sz="1200">
                <a:solidFill>
                  <a:srgbClr val="434343"/>
                </a:solidFill>
              </a:defRPr>
            </a:lvl6pPr>
            <a:lvl7pPr indent="-304800" lvl="6" marL="3200400" algn="l">
              <a:lnSpc>
                <a:spcPct val="115000"/>
              </a:lnSpc>
              <a:spcBef>
                <a:spcPts val="0"/>
              </a:spcBef>
              <a:spcAft>
                <a:spcPts val="0"/>
              </a:spcAft>
              <a:buClr>
                <a:srgbClr val="434343"/>
              </a:buClr>
              <a:buSzPts val="1200"/>
              <a:buChar char="●"/>
              <a:defRPr sz="1200">
                <a:solidFill>
                  <a:srgbClr val="434343"/>
                </a:solidFill>
              </a:defRPr>
            </a:lvl7pPr>
            <a:lvl8pPr indent="-304800" lvl="7" marL="3657600" algn="l">
              <a:lnSpc>
                <a:spcPct val="115000"/>
              </a:lnSpc>
              <a:spcBef>
                <a:spcPts val="0"/>
              </a:spcBef>
              <a:spcAft>
                <a:spcPts val="0"/>
              </a:spcAft>
              <a:buClr>
                <a:srgbClr val="434343"/>
              </a:buClr>
              <a:buSzPts val="1200"/>
              <a:buChar char="○"/>
              <a:defRPr sz="1200">
                <a:solidFill>
                  <a:srgbClr val="434343"/>
                </a:solidFill>
              </a:defRPr>
            </a:lvl8pPr>
            <a:lvl9pPr indent="-304800" lvl="8" marL="4114800" algn="l">
              <a:lnSpc>
                <a:spcPct val="115000"/>
              </a:lnSpc>
              <a:spcBef>
                <a:spcPts val="0"/>
              </a:spcBef>
              <a:spcAft>
                <a:spcPts val="0"/>
              </a:spcAft>
              <a:buClr>
                <a:srgbClr val="434343"/>
              </a:buClr>
              <a:buSzPts val="1200"/>
              <a:buChar char="■"/>
              <a:defRPr sz="1200">
                <a:solidFill>
                  <a:srgbClr val="434343"/>
                </a:solidFill>
              </a:defRPr>
            </a:lvl9pPr>
          </a:lstStyle>
          <a:p/>
        </p:txBody>
      </p:sp>
      <p:sp>
        <p:nvSpPr>
          <p:cNvPr id="146" name="Google Shape;146;p13"/>
          <p:cNvSpPr txBox="1"/>
          <p:nvPr>
            <p:ph idx="2" type="body"/>
          </p:nvPr>
        </p:nvSpPr>
        <p:spPr>
          <a:xfrm>
            <a:off x="3396075" y="1999500"/>
            <a:ext cx="2365500" cy="2634300"/>
          </a:xfrm>
          <a:prstGeom prst="rect">
            <a:avLst/>
          </a:prstGeom>
          <a:noFill/>
        </p:spPr>
        <p:txBody>
          <a:bodyPr anchorCtr="0" anchor="t" bIns="91425" lIns="91425" spcFirstLastPara="1" rIns="91425" wrap="square" tIns="91425">
            <a:normAutofit/>
          </a:bodyPr>
          <a:lstStyle>
            <a:lvl1pPr indent="-304800" lvl="0" marL="457200" algn="l">
              <a:lnSpc>
                <a:spcPct val="115000"/>
              </a:lnSpc>
              <a:spcBef>
                <a:spcPts val="0"/>
              </a:spcBef>
              <a:spcAft>
                <a:spcPts val="0"/>
              </a:spcAft>
              <a:buClr>
                <a:srgbClr val="434343"/>
              </a:buClr>
              <a:buSzPts val="1200"/>
              <a:buChar char="●"/>
              <a:defRPr sz="1200">
                <a:solidFill>
                  <a:srgbClr val="434343"/>
                </a:solidFill>
              </a:defRPr>
            </a:lvl1pPr>
            <a:lvl2pPr indent="-304800" lvl="1" marL="914400" algn="l">
              <a:lnSpc>
                <a:spcPct val="115000"/>
              </a:lnSpc>
              <a:spcBef>
                <a:spcPts val="0"/>
              </a:spcBef>
              <a:spcAft>
                <a:spcPts val="0"/>
              </a:spcAft>
              <a:buClr>
                <a:srgbClr val="434343"/>
              </a:buClr>
              <a:buSzPts val="1200"/>
              <a:buChar char="○"/>
              <a:defRPr sz="1200">
                <a:solidFill>
                  <a:srgbClr val="434343"/>
                </a:solidFill>
              </a:defRPr>
            </a:lvl2pPr>
            <a:lvl3pPr indent="-304800" lvl="2" marL="1371600" algn="l">
              <a:lnSpc>
                <a:spcPct val="115000"/>
              </a:lnSpc>
              <a:spcBef>
                <a:spcPts val="0"/>
              </a:spcBef>
              <a:spcAft>
                <a:spcPts val="0"/>
              </a:spcAft>
              <a:buClr>
                <a:srgbClr val="434343"/>
              </a:buClr>
              <a:buSzPts val="1200"/>
              <a:buChar char="■"/>
              <a:defRPr sz="1200">
                <a:solidFill>
                  <a:srgbClr val="434343"/>
                </a:solidFill>
              </a:defRPr>
            </a:lvl3pPr>
            <a:lvl4pPr indent="-304800" lvl="3" marL="1828800" algn="l">
              <a:lnSpc>
                <a:spcPct val="115000"/>
              </a:lnSpc>
              <a:spcBef>
                <a:spcPts val="0"/>
              </a:spcBef>
              <a:spcAft>
                <a:spcPts val="0"/>
              </a:spcAft>
              <a:buClr>
                <a:srgbClr val="434343"/>
              </a:buClr>
              <a:buSzPts val="1200"/>
              <a:buChar char="●"/>
              <a:defRPr sz="1200">
                <a:solidFill>
                  <a:srgbClr val="434343"/>
                </a:solidFill>
              </a:defRPr>
            </a:lvl4pPr>
            <a:lvl5pPr indent="-304800" lvl="4" marL="2286000" algn="l">
              <a:lnSpc>
                <a:spcPct val="115000"/>
              </a:lnSpc>
              <a:spcBef>
                <a:spcPts val="0"/>
              </a:spcBef>
              <a:spcAft>
                <a:spcPts val="0"/>
              </a:spcAft>
              <a:buClr>
                <a:srgbClr val="434343"/>
              </a:buClr>
              <a:buSzPts val="1200"/>
              <a:buChar char="○"/>
              <a:defRPr sz="1200">
                <a:solidFill>
                  <a:srgbClr val="434343"/>
                </a:solidFill>
              </a:defRPr>
            </a:lvl5pPr>
            <a:lvl6pPr indent="-304800" lvl="5" marL="2743200" algn="l">
              <a:lnSpc>
                <a:spcPct val="115000"/>
              </a:lnSpc>
              <a:spcBef>
                <a:spcPts val="0"/>
              </a:spcBef>
              <a:spcAft>
                <a:spcPts val="0"/>
              </a:spcAft>
              <a:buClr>
                <a:srgbClr val="434343"/>
              </a:buClr>
              <a:buSzPts val="1200"/>
              <a:buChar char="■"/>
              <a:defRPr sz="1200">
                <a:solidFill>
                  <a:srgbClr val="434343"/>
                </a:solidFill>
              </a:defRPr>
            </a:lvl6pPr>
            <a:lvl7pPr indent="-304800" lvl="6" marL="3200400" algn="l">
              <a:lnSpc>
                <a:spcPct val="115000"/>
              </a:lnSpc>
              <a:spcBef>
                <a:spcPts val="0"/>
              </a:spcBef>
              <a:spcAft>
                <a:spcPts val="0"/>
              </a:spcAft>
              <a:buClr>
                <a:srgbClr val="434343"/>
              </a:buClr>
              <a:buSzPts val="1200"/>
              <a:buChar char="●"/>
              <a:defRPr sz="1200">
                <a:solidFill>
                  <a:srgbClr val="434343"/>
                </a:solidFill>
              </a:defRPr>
            </a:lvl7pPr>
            <a:lvl8pPr indent="-304800" lvl="7" marL="3657600" algn="l">
              <a:lnSpc>
                <a:spcPct val="115000"/>
              </a:lnSpc>
              <a:spcBef>
                <a:spcPts val="0"/>
              </a:spcBef>
              <a:spcAft>
                <a:spcPts val="0"/>
              </a:spcAft>
              <a:buClr>
                <a:srgbClr val="434343"/>
              </a:buClr>
              <a:buSzPts val="1200"/>
              <a:buChar char="○"/>
              <a:defRPr sz="1200">
                <a:solidFill>
                  <a:srgbClr val="434343"/>
                </a:solidFill>
              </a:defRPr>
            </a:lvl8pPr>
            <a:lvl9pPr indent="-304800" lvl="8" marL="4114800" algn="l">
              <a:lnSpc>
                <a:spcPct val="115000"/>
              </a:lnSpc>
              <a:spcBef>
                <a:spcPts val="0"/>
              </a:spcBef>
              <a:spcAft>
                <a:spcPts val="0"/>
              </a:spcAft>
              <a:buClr>
                <a:srgbClr val="434343"/>
              </a:buClr>
              <a:buSzPts val="1200"/>
              <a:buChar char="■"/>
              <a:defRPr sz="1200">
                <a:solidFill>
                  <a:srgbClr val="434343"/>
                </a:solidFill>
              </a:defRPr>
            </a:lvl9pPr>
          </a:lstStyle>
          <a:p/>
        </p:txBody>
      </p:sp>
      <p:sp>
        <p:nvSpPr>
          <p:cNvPr id="147" name="Google Shape;147;p13"/>
          <p:cNvSpPr txBox="1"/>
          <p:nvPr>
            <p:ph idx="3" type="body"/>
          </p:nvPr>
        </p:nvSpPr>
        <p:spPr>
          <a:xfrm>
            <a:off x="6326525" y="1999500"/>
            <a:ext cx="2365500" cy="2634300"/>
          </a:xfrm>
          <a:prstGeom prst="rect">
            <a:avLst/>
          </a:prstGeom>
          <a:noFill/>
        </p:spPr>
        <p:txBody>
          <a:bodyPr anchorCtr="0" anchor="t" bIns="91425" lIns="91425" spcFirstLastPara="1" rIns="91425" wrap="square" tIns="91425">
            <a:normAutofit/>
          </a:bodyPr>
          <a:lstStyle>
            <a:lvl1pPr indent="-304800" lvl="0" marL="457200" algn="l">
              <a:lnSpc>
                <a:spcPct val="115000"/>
              </a:lnSpc>
              <a:spcBef>
                <a:spcPts val="0"/>
              </a:spcBef>
              <a:spcAft>
                <a:spcPts val="0"/>
              </a:spcAft>
              <a:buClr>
                <a:srgbClr val="434343"/>
              </a:buClr>
              <a:buSzPts val="1200"/>
              <a:buChar char="●"/>
              <a:defRPr sz="1200">
                <a:solidFill>
                  <a:srgbClr val="434343"/>
                </a:solidFill>
              </a:defRPr>
            </a:lvl1pPr>
            <a:lvl2pPr indent="-304800" lvl="1" marL="914400" algn="l">
              <a:lnSpc>
                <a:spcPct val="115000"/>
              </a:lnSpc>
              <a:spcBef>
                <a:spcPts val="0"/>
              </a:spcBef>
              <a:spcAft>
                <a:spcPts val="0"/>
              </a:spcAft>
              <a:buClr>
                <a:srgbClr val="434343"/>
              </a:buClr>
              <a:buSzPts val="1200"/>
              <a:buChar char="○"/>
              <a:defRPr sz="1200">
                <a:solidFill>
                  <a:srgbClr val="434343"/>
                </a:solidFill>
              </a:defRPr>
            </a:lvl2pPr>
            <a:lvl3pPr indent="-304800" lvl="2" marL="1371600" algn="l">
              <a:lnSpc>
                <a:spcPct val="115000"/>
              </a:lnSpc>
              <a:spcBef>
                <a:spcPts val="0"/>
              </a:spcBef>
              <a:spcAft>
                <a:spcPts val="0"/>
              </a:spcAft>
              <a:buClr>
                <a:srgbClr val="434343"/>
              </a:buClr>
              <a:buSzPts val="1200"/>
              <a:buChar char="■"/>
              <a:defRPr sz="1200">
                <a:solidFill>
                  <a:srgbClr val="434343"/>
                </a:solidFill>
              </a:defRPr>
            </a:lvl3pPr>
            <a:lvl4pPr indent="-304800" lvl="3" marL="1828800" algn="l">
              <a:lnSpc>
                <a:spcPct val="115000"/>
              </a:lnSpc>
              <a:spcBef>
                <a:spcPts val="0"/>
              </a:spcBef>
              <a:spcAft>
                <a:spcPts val="0"/>
              </a:spcAft>
              <a:buClr>
                <a:srgbClr val="434343"/>
              </a:buClr>
              <a:buSzPts val="1200"/>
              <a:buChar char="●"/>
              <a:defRPr sz="1200">
                <a:solidFill>
                  <a:srgbClr val="434343"/>
                </a:solidFill>
              </a:defRPr>
            </a:lvl4pPr>
            <a:lvl5pPr indent="-304800" lvl="4" marL="2286000" algn="l">
              <a:lnSpc>
                <a:spcPct val="115000"/>
              </a:lnSpc>
              <a:spcBef>
                <a:spcPts val="0"/>
              </a:spcBef>
              <a:spcAft>
                <a:spcPts val="0"/>
              </a:spcAft>
              <a:buClr>
                <a:srgbClr val="434343"/>
              </a:buClr>
              <a:buSzPts val="1200"/>
              <a:buChar char="○"/>
              <a:defRPr sz="1200">
                <a:solidFill>
                  <a:srgbClr val="434343"/>
                </a:solidFill>
              </a:defRPr>
            </a:lvl5pPr>
            <a:lvl6pPr indent="-304800" lvl="5" marL="2743200" algn="l">
              <a:lnSpc>
                <a:spcPct val="115000"/>
              </a:lnSpc>
              <a:spcBef>
                <a:spcPts val="0"/>
              </a:spcBef>
              <a:spcAft>
                <a:spcPts val="0"/>
              </a:spcAft>
              <a:buClr>
                <a:srgbClr val="434343"/>
              </a:buClr>
              <a:buSzPts val="1200"/>
              <a:buChar char="■"/>
              <a:defRPr sz="1200">
                <a:solidFill>
                  <a:srgbClr val="434343"/>
                </a:solidFill>
              </a:defRPr>
            </a:lvl6pPr>
            <a:lvl7pPr indent="-304800" lvl="6" marL="3200400" algn="l">
              <a:lnSpc>
                <a:spcPct val="115000"/>
              </a:lnSpc>
              <a:spcBef>
                <a:spcPts val="0"/>
              </a:spcBef>
              <a:spcAft>
                <a:spcPts val="0"/>
              </a:spcAft>
              <a:buClr>
                <a:srgbClr val="434343"/>
              </a:buClr>
              <a:buSzPts val="1200"/>
              <a:buChar char="●"/>
              <a:defRPr sz="1200">
                <a:solidFill>
                  <a:srgbClr val="434343"/>
                </a:solidFill>
              </a:defRPr>
            </a:lvl7pPr>
            <a:lvl8pPr indent="-304800" lvl="7" marL="3657600" algn="l">
              <a:lnSpc>
                <a:spcPct val="115000"/>
              </a:lnSpc>
              <a:spcBef>
                <a:spcPts val="0"/>
              </a:spcBef>
              <a:spcAft>
                <a:spcPts val="0"/>
              </a:spcAft>
              <a:buClr>
                <a:srgbClr val="434343"/>
              </a:buClr>
              <a:buSzPts val="1200"/>
              <a:buChar char="○"/>
              <a:defRPr sz="1200">
                <a:solidFill>
                  <a:srgbClr val="434343"/>
                </a:solidFill>
              </a:defRPr>
            </a:lvl8pPr>
            <a:lvl9pPr indent="-304800" lvl="8" marL="4114800" algn="l">
              <a:lnSpc>
                <a:spcPct val="115000"/>
              </a:lnSpc>
              <a:spcBef>
                <a:spcPts val="0"/>
              </a:spcBef>
              <a:spcAft>
                <a:spcPts val="0"/>
              </a:spcAft>
              <a:buClr>
                <a:srgbClr val="434343"/>
              </a:buClr>
              <a:buSzPts val="1200"/>
              <a:buChar char="■"/>
              <a:defRPr sz="1200">
                <a:solidFill>
                  <a:srgbClr val="434343"/>
                </a:solidFill>
              </a:defRPr>
            </a:lvl9pPr>
          </a:lstStyle>
          <a:p/>
        </p:txBody>
      </p:sp>
      <p:sp>
        <p:nvSpPr>
          <p:cNvPr id="148" name="Google Shape;148;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4"/>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RDBMS IA 1</a:t>
            </a:r>
            <a:endParaRPr/>
          </a:p>
        </p:txBody>
      </p:sp>
      <p:sp>
        <p:nvSpPr>
          <p:cNvPr id="154" name="Google Shape;154;p14"/>
          <p:cNvSpPr txBox="1"/>
          <p:nvPr>
            <p:ph idx="1" type="subTitle"/>
          </p:nvPr>
        </p:nvSpPr>
        <p:spPr>
          <a:xfrm>
            <a:off x="4711800" y="2755325"/>
            <a:ext cx="3342300" cy="9792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en" sz="1500"/>
              <a:t>Name: - Kamal Rohra</a:t>
            </a:r>
            <a:endParaRPr sz="1500"/>
          </a:p>
          <a:p>
            <a:pPr indent="457200" lvl="0" marL="0" rtl="0" algn="l">
              <a:spcBef>
                <a:spcPts val="0"/>
              </a:spcBef>
              <a:spcAft>
                <a:spcPts val="0"/>
              </a:spcAft>
              <a:buNone/>
            </a:pPr>
            <a:r>
              <a:rPr lang="en" sz="1500"/>
              <a:t>Roll No: -1911111                 </a:t>
            </a:r>
            <a:endParaRPr sz="1500"/>
          </a:p>
          <a:p>
            <a:pPr indent="457200" lvl="0" marL="0" rtl="0" algn="l">
              <a:spcBef>
                <a:spcPts val="0"/>
              </a:spcBef>
              <a:spcAft>
                <a:spcPts val="0"/>
              </a:spcAft>
              <a:buNone/>
            </a:pPr>
            <a:r>
              <a:rPr lang="en" sz="1500"/>
              <a:t>Batch: - B3   </a:t>
            </a:r>
            <a:endParaRPr sz="1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457200" rtl="0" algn="l">
              <a:lnSpc>
                <a:spcPct val="115000"/>
              </a:lnSpc>
              <a:spcBef>
                <a:spcPts val="0"/>
              </a:spcBef>
              <a:spcAft>
                <a:spcPts val="1200"/>
              </a:spcAft>
              <a:buNone/>
            </a:pPr>
            <a:r>
              <a:rPr lang="en">
                <a:latin typeface="Lato"/>
                <a:ea typeface="Lato"/>
                <a:cs typeface="Lato"/>
                <a:sym typeface="Lato"/>
              </a:rPr>
              <a:t>Import the required modules </a:t>
            </a:r>
            <a:endParaRPr/>
          </a:p>
        </p:txBody>
      </p:sp>
      <p:sp>
        <p:nvSpPr>
          <p:cNvPr id="211" name="Google Shape;211;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Required  modules and uses: -</a:t>
            </a:r>
            <a:endParaRPr/>
          </a:p>
          <a:p>
            <a:pPr indent="-311150" lvl="0" marL="914400" rtl="0" algn="l">
              <a:spcBef>
                <a:spcPts val="0"/>
              </a:spcBef>
              <a:spcAft>
                <a:spcPts val="0"/>
              </a:spcAft>
              <a:buSzPts val="1300"/>
              <a:buChar char="●"/>
            </a:pPr>
            <a:r>
              <a:rPr lang="en"/>
              <a:t>C</a:t>
            </a:r>
            <a:r>
              <a:rPr lang="en"/>
              <a:t>v2 : -  cv2 is the OpenCV module and contains the functions for face detection and recognition</a:t>
            </a:r>
            <a:endParaRPr/>
          </a:p>
          <a:p>
            <a:pPr indent="-311150" lvl="0" marL="914400" rtl="0" algn="l">
              <a:spcBef>
                <a:spcPts val="0"/>
              </a:spcBef>
              <a:spcAft>
                <a:spcPts val="0"/>
              </a:spcAft>
              <a:buSzPts val="1300"/>
              <a:buChar char="●"/>
            </a:pPr>
            <a:r>
              <a:rPr lang="en"/>
              <a:t>os:</a:t>
            </a:r>
            <a:r>
              <a:rPr lang="en"/>
              <a:t> - OS will be used to maneuver with image and directory names</a:t>
            </a:r>
            <a:endParaRPr/>
          </a:p>
          <a:p>
            <a:pPr indent="-311150" lvl="0" marL="914400" rtl="0" algn="l">
              <a:spcBef>
                <a:spcPts val="0"/>
              </a:spcBef>
              <a:spcAft>
                <a:spcPts val="0"/>
              </a:spcAft>
              <a:buSzPts val="1300"/>
              <a:buChar char="●"/>
            </a:pPr>
            <a:r>
              <a:rPr lang="en"/>
              <a:t>image module : - Since, the dataset images are not  in the same format as supported by openCV OpenCV ,Image module from PIL is used to read the image in grayscale format</a:t>
            </a:r>
            <a:endParaRPr/>
          </a:p>
          <a:p>
            <a:pPr indent="-311150" lvl="0" marL="914400" rtl="0" algn="l">
              <a:spcBef>
                <a:spcPts val="0"/>
              </a:spcBef>
              <a:spcAft>
                <a:spcPts val="0"/>
              </a:spcAft>
              <a:buSzPts val="1300"/>
              <a:buChar char="●"/>
            </a:pPr>
            <a:r>
              <a:rPr lang="en"/>
              <a:t>numpy  </a:t>
            </a:r>
            <a:r>
              <a:rPr lang="en"/>
              <a:t>: - Numpy arrays are used to store the images.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Loading the face detection Cascade(step-II)</a:t>
            </a:r>
            <a:endParaRPr/>
          </a:p>
        </p:txBody>
      </p:sp>
      <p:sp>
        <p:nvSpPr>
          <p:cNvPr id="217" name="Google Shape;217;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To Load the face detection cascade the first step is to detect the face in each image  and after that ROI(i.e face) is used for training the recognizer</a:t>
            </a:r>
            <a:endParaRPr/>
          </a:p>
          <a:p>
            <a:pPr indent="-311150" lvl="0" marL="457200" rtl="0" algn="l">
              <a:spcBef>
                <a:spcPts val="0"/>
              </a:spcBef>
              <a:spcAft>
                <a:spcPts val="0"/>
              </a:spcAft>
              <a:buSzPts val="1300"/>
              <a:buAutoNum type="arabicPeriod"/>
            </a:pPr>
            <a:r>
              <a:rPr lang="en"/>
              <a:t>For the purpose of face detection, we will use the Haar Cascade provided by OpenCV</a:t>
            </a:r>
            <a:endParaRPr/>
          </a:p>
          <a:p>
            <a:pPr indent="-311150" lvl="0" marL="457200" rtl="0" algn="l">
              <a:spcBef>
                <a:spcPts val="0"/>
              </a:spcBef>
              <a:spcAft>
                <a:spcPts val="0"/>
              </a:spcAft>
              <a:buSzPts val="1300"/>
              <a:buAutoNum type="arabicPeriod"/>
            </a:pPr>
            <a:r>
              <a:rPr lang="en"/>
              <a:t>You can find the harcascade file for frontalface detection on github having the name haarcascade_frontalface_default.xml</a:t>
            </a:r>
            <a:endParaRPr/>
          </a:p>
          <a:p>
            <a:pPr indent="-311150" lvl="0" marL="457200" rtl="0" algn="l">
              <a:spcBef>
                <a:spcPts val="0"/>
              </a:spcBef>
              <a:spcAft>
                <a:spcPts val="0"/>
              </a:spcAft>
              <a:buSzPts val="1300"/>
              <a:buAutoNum type="arabicPeriod"/>
            </a:pPr>
            <a:r>
              <a:rPr lang="en"/>
              <a:t>Cascade is loaded using the cv2 CascadeClassifier function which takes the path to the cascade xml file. if the xml file is in the current working directory, then relative path is used.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Create the Face Recognizer Object</a:t>
            </a:r>
            <a:endParaRPr/>
          </a:p>
        </p:txBody>
      </p:sp>
      <p:sp>
        <p:nvSpPr>
          <p:cNvPr id="223" name="Google Shape;223;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This step involves creating the face recognizer object. The face recognizer object has functions like FaceRecognizer.train() to train the recognizer and FaceRecognizer.predict() to recognize a face</a:t>
            </a:r>
            <a:endParaRPr/>
          </a:p>
          <a:p>
            <a:pPr indent="-311150" lvl="0" marL="457200" rtl="0" algn="l">
              <a:spcBef>
                <a:spcPts val="0"/>
              </a:spcBef>
              <a:spcAft>
                <a:spcPts val="0"/>
              </a:spcAft>
              <a:buSzPts val="1300"/>
              <a:buAutoNum type="arabicPeriod"/>
            </a:pPr>
            <a:r>
              <a:rPr lang="en"/>
              <a:t>Opencv provides multiple recognizers but </a:t>
            </a:r>
            <a:r>
              <a:rPr lang="en"/>
              <a:t>the one that was  used is Local Binary Patterns Histograms(LBPH) </a:t>
            </a:r>
            <a:endParaRPr/>
          </a:p>
          <a:p>
            <a:pPr indent="-311150" lvl="0" marL="457200" rtl="0" algn="l">
              <a:spcBef>
                <a:spcPts val="0"/>
              </a:spcBef>
              <a:spcAft>
                <a:spcPts val="0"/>
              </a:spcAft>
              <a:buSzPts val="1300"/>
              <a:buAutoNum type="arabicPeriod"/>
            </a:pPr>
            <a:r>
              <a:rPr lang="en"/>
              <a:t>We can’t guarantee perfect light settings in your images or 10 different images of a person thus LBPH focus on extracting local features from images</a:t>
            </a:r>
            <a:endParaRPr/>
          </a:p>
          <a:p>
            <a:pPr indent="-311150" lvl="0" marL="457200" rtl="0" algn="l">
              <a:spcBef>
                <a:spcPts val="0"/>
              </a:spcBef>
              <a:spcAft>
                <a:spcPts val="0"/>
              </a:spcAft>
              <a:buSzPts val="1300"/>
              <a:buAutoNum type="arabicPeriod"/>
            </a:pPr>
            <a:r>
              <a:rPr lang="en"/>
              <a:t>Local patterns are generally obtained by comparing each pixel with its neighbouring pixels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Preparing the training set and Performing the training </a:t>
            </a:r>
            <a:endParaRPr/>
          </a:p>
        </p:txBody>
      </p:sp>
      <p:sp>
        <p:nvSpPr>
          <p:cNvPr id="229" name="Google Shape;229;p26"/>
          <p:cNvSpPr txBox="1"/>
          <p:nvPr>
            <p:ph idx="1" type="body"/>
          </p:nvPr>
        </p:nvSpPr>
        <p:spPr>
          <a:xfrm>
            <a:off x="1297500" y="1567550"/>
            <a:ext cx="7038900" cy="1654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Function that is used to prepares the training set requires </a:t>
            </a:r>
            <a:r>
              <a:rPr lang="en"/>
              <a:t>absolute path to the labeled image database having  as input argument and returns the faces and corresponding labels</a:t>
            </a:r>
            <a:endParaRPr/>
          </a:p>
          <a:p>
            <a:pPr indent="-311150" lvl="0" marL="457200" rtl="0" algn="l">
              <a:spcBef>
                <a:spcPts val="0"/>
              </a:spcBef>
              <a:spcAft>
                <a:spcPts val="0"/>
              </a:spcAft>
              <a:buSzPts val="1300"/>
              <a:buAutoNum type="arabicPeriod"/>
            </a:pPr>
            <a:r>
              <a:rPr lang="en"/>
              <a:t>T</a:t>
            </a:r>
            <a:r>
              <a:rPr lang="en"/>
              <a:t>he training function requires two inputs</a:t>
            </a:r>
            <a:endParaRPr/>
          </a:p>
          <a:p>
            <a:pPr indent="-311150" lvl="0" marL="914400" rtl="0" algn="l">
              <a:spcBef>
                <a:spcPts val="0"/>
              </a:spcBef>
              <a:spcAft>
                <a:spcPts val="0"/>
              </a:spcAft>
              <a:buSzPts val="1300"/>
              <a:buChar char="●"/>
            </a:pPr>
            <a:r>
              <a:rPr lang="en"/>
              <a:t> The features which in this case are the images of faces</a:t>
            </a:r>
            <a:endParaRPr/>
          </a:p>
          <a:p>
            <a:pPr indent="-311150" lvl="0" marL="914400" rtl="0" algn="l">
              <a:spcBef>
                <a:spcPts val="0"/>
              </a:spcBef>
              <a:spcAft>
                <a:spcPts val="0"/>
              </a:spcAft>
              <a:buSzPts val="1300"/>
              <a:buChar char="●"/>
            </a:pPr>
            <a:r>
              <a:rPr lang="en"/>
              <a:t>The corresponding labels assigned to these faces</a:t>
            </a:r>
            <a:endParaRPr/>
          </a:p>
        </p:txBody>
      </p:sp>
      <p:sp>
        <p:nvSpPr>
          <p:cNvPr id="230" name="Google Shape;230;p26"/>
          <p:cNvSpPr txBox="1"/>
          <p:nvPr>
            <p:ph type="title"/>
          </p:nvPr>
        </p:nvSpPr>
        <p:spPr>
          <a:xfrm>
            <a:off x="1297500" y="3056275"/>
            <a:ext cx="7038900" cy="52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Testing (step-III)</a:t>
            </a:r>
            <a:endParaRPr/>
          </a:p>
          <a:p>
            <a:pPr indent="0" lvl="0" marL="0" rtl="0" algn="l">
              <a:spcBef>
                <a:spcPts val="0"/>
              </a:spcBef>
              <a:spcAft>
                <a:spcPts val="0"/>
              </a:spcAft>
              <a:buNone/>
            </a:pPr>
            <a:r>
              <a:t/>
            </a:r>
            <a:endParaRPr/>
          </a:p>
        </p:txBody>
      </p:sp>
      <p:sp>
        <p:nvSpPr>
          <p:cNvPr id="231" name="Google Shape;231;p26"/>
          <p:cNvSpPr txBox="1"/>
          <p:nvPr/>
        </p:nvSpPr>
        <p:spPr>
          <a:xfrm>
            <a:off x="1467000" y="3681300"/>
            <a:ext cx="6667500" cy="10143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lt1"/>
              </a:buClr>
              <a:buSzPts val="1300"/>
              <a:buFont typeface="Lato"/>
              <a:buAutoNum type="arabicPeriod"/>
            </a:pPr>
            <a:r>
              <a:rPr lang="en" sz="1300">
                <a:solidFill>
                  <a:schemeClr val="lt1"/>
                </a:solidFill>
                <a:latin typeface="Lato"/>
                <a:ea typeface="Lato"/>
                <a:cs typeface="Lato"/>
                <a:sym typeface="Lato"/>
              </a:rPr>
              <a:t>Finally For testing the Face Recognizer, we check if the recognition was correct by seeing the predicted label when we bring the trained face in front of camera</a:t>
            </a:r>
            <a:endParaRPr sz="1300">
              <a:solidFill>
                <a:schemeClr val="lt1"/>
              </a:solidFill>
              <a:latin typeface="Lato"/>
              <a:ea typeface="Lato"/>
              <a:cs typeface="Lato"/>
              <a:sym typeface="Lato"/>
            </a:endParaRPr>
          </a:p>
          <a:p>
            <a:pPr indent="0" lvl="0" marL="0" rtl="0" algn="l">
              <a:spcBef>
                <a:spcPts val="1200"/>
              </a:spcBef>
              <a:spcAft>
                <a:spcPts val="0"/>
              </a:spcAft>
              <a:buNone/>
            </a:pPr>
            <a:r>
              <a:t/>
            </a:r>
            <a:endParaRPr>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7"/>
          <p:cNvSpPr txBox="1"/>
          <p:nvPr>
            <p:ph type="title"/>
          </p:nvPr>
        </p:nvSpPr>
        <p:spPr>
          <a:xfrm>
            <a:off x="1196650" y="2197900"/>
            <a:ext cx="7038900" cy="914100"/>
          </a:xfrm>
          <a:prstGeom prst="rect">
            <a:avLst/>
          </a:prstGeom>
        </p:spPr>
        <p:txBody>
          <a:bodyPr anchorCtr="0" anchor="t" bIns="91425" lIns="91425" spcFirstLastPara="1" rIns="91425" wrap="square" tIns="91425">
            <a:normAutofit/>
          </a:bodyPr>
          <a:lstStyle/>
          <a:p>
            <a:pPr indent="0" lvl="0" marL="2286000" rtl="0" algn="l">
              <a:spcBef>
                <a:spcPts val="0"/>
              </a:spcBef>
              <a:spcAft>
                <a:spcPts val="0"/>
              </a:spcAft>
              <a:buNone/>
            </a:pPr>
            <a:r>
              <a:rPr lang="en"/>
              <a:t>RESULTS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Home page</a:t>
            </a:r>
            <a:endParaRPr/>
          </a:p>
        </p:txBody>
      </p:sp>
      <p:sp>
        <p:nvSpPr>
          <p:cNvPr id="242" name="Google Shape;242;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Homepage is the main page of Criminal Identification System application. It contains three buttons for: Register Criminal, Detect Criminal and Video Surveillance. </a:t>
            </a:r>
            <a:endParaRPr/>
          </a:p>
        </p:txBody>
      </p:sp>
      <p:pic>
        <p:nvPicPr>
          <p:cNvPr id="243" name="Google Shape;243;p28"/>
          <p:cNvPicPr preferRelativeResize="0"/>
          <p:nvPr/>
        </p:nvPicPr>
        <p:blipFill>
          <a:blip r:embed="rId3">
            <a:alphaModFix/>
          </a:blip>
          <a:stretch>
            <a:fillRect/>
          </a:stretch>
        </p:blipFill>
        <p:spPr>
          <a:xfrm>
            <a:off x="2081100" y="2213325"/>
            <a:ext cx="4981775" cy="2760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Criminal Registration </a:t>
            </a:r>
            <a:endParaRPr/>
          </a:p>
        </p:txBody>
      </p:sp>
      <p:sp>
        <p:nvSpPr>
          <p:cNvPr id="249" name="Google Shape;249;p29"/>
          <p:cNvSpPr txBox="1"/>
          <p:nvPr>
            <p:ph idx="1" type="body"/>
          </p:nvPr>
        </p:nvSpPr>
        <p:spPr>
          <a:xfrm>
            <a:off x="1297500" y="11161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Criminal Registration page will ask the user to select atleast 5 images of the criminal that needs to be registered and also provides input form for providing various details of the criminal like his Name, DOB, Identification mark, Profile picture etc. After selecting images and filling details, user will click register. The criminal will be successfully registered if any error doesn’t occur.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55" name="Google Shape;255;p3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56" name="Google Shape;256;p30"/>
          <p:cNvPicPr preferRelativeResize="0"/>
          <p:nvPr/>
        </p:nvPicPr>
        <p:blipFill>
          <a:blip r:embed="rId3">
            <a:alphaModFix/>
          </a:blip>
          <a:stretch>
            <a:fillRect/>
          </a:stretch>
        </p:blipFill>
        <p:spPr>
          <a:xfrm>
            <a:off x="1170562" y="393750"/>
            <a:ext cx="7292781" cy="4027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Detect Criminal Page</a:t>
            </a:r>
            <a:endParaRPr/>
          </a:p>
        </p:txBody>
      </p:sp>
      <p:sp>
        <p:nvSpPr>
          <p:cNvPr id="262" name="Google Shape;262;p31"/>
          <p:cNvSpPr txBox="1"/>
          <p:nvPr>
            <p:ph idx="1" type="body"/>
          </p:nvPr>
        </p:nvSpPr>
        <p:spPr>
          <a:xfrm>
            <a:off x="1297500" y="13882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page. allows the user to browse an image from the system and helps in detecting one or more criminals in it. User can also see the profile of the criminal by clicking on detected criminal names.</a:t>
            </a:r>
            <a:endParaRPr/>
          </a:p>
        </p:txBody>
      </p:sp>
      <p:pic>
        <p:nvPicPr>
          <p:cNvPr id="263" name="Google Shape;263;p31"/>
          <p:cNvPicPr preferRelativeResize="0"/>
          <p:nvPr/>
        </p:nvPicPr>
        <p:blipFill>
          <a:blip r:embed="rId3">
            <a:alphaModFix/>
          </a:blip>
          <a:stretch>
            <a:fillRect/>
          </a:stretch>
        </p:blipFill>
        <p:spPr>
          <a:xfrm>
            <a:off x="2352250" y="2065350"/>
            <a:ext cx="4700374" cy="2911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Criminal Profile Page</a:t>
            </a:r>
            <a:endParaRPr/>
          </a:p>
        </p:txBody>
      </p:sp>
      <p:sp>
        <p:nvSpPr>
          <p:cNvPr id="269" name="Google Shape;269;p3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page will show criminal profile after clicking criminal name from detect criminal or video surveillance page</a:t>
            </a:r>
            <a:endParaRPr/>
          </a:p>
          <a:p>
            <a:pPr indent="0" lvl="0" marL="0" rtl="0" algn="l">
              <a:spcBef>
                <a:spcPts val="1200"/>
              </a:spcBef>
              <a:spcAft>
                <a:spcPts val="1200"/>
              </a:spcAft>
              <a:buNone/>
            </a:pPr>
            <a:r>
              <a:t/>
            </a:r>
            <a:endParaRPr/>
          </a:p>
        </p:txBody>
      </p:sp>
      <p:pic>
        <p:nvPicPr>
          <p:cNvPr id="270" name="Google Shape;270;p32"/>
          <p:cNvPicPr preferRelativeResize="0"/>
          <p:nvPr/>
        </p:nvPicPr>
        <p:blipFill>
          <a:blip r:embed="rId3">
            <a:alphaModFix/>
          </a:blip>
          <a:stretch>
            <a:fillRect/>
          </a:stretch>
        </p:blipFill>
        <p:spPr>
          <a:xfrm>
            <a:off x="2686300" y="2097850"/>
            <a:ext cx="4803488" cy="2911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5"/>
          <p:cNvSpPr txBox="1"/>
          <p:nvPr>
            <p:ph type="title"/>
          </p:nvPr>
        </p:nvSpPr>
        <p:spPr>
          <a:xfrm>
            <a:off x="1047550" y="1824900"/>
            <a:ext cx="7208400" cy="1493700"/>
          </a:xfrm>
          <a:prstGeom prst="rect">
            <a:avLst/>
          </a:prstGeom>
        </p:spPr>
        <p:txBody>
          <a:bodyPr anchorCtr="0" anchor="t" bIns="91425" lIns="91425" spcFirstLastPara="1" rIns="91425" wrap="square" tIns="91425">
            <a:normAutofit/>
          </a:bodyPr>
          <a:lstStyle/>
          <a:p>
            <a:pPr indent="457200" lvl="0" marL="0" rtl="0" algn="ctr">
              <a:spcBef>
                <a:spcPts val="0"/>
              </a:spcBef>
              <a:spcAft>
                <a:spcPts val="0"/>
              </a:spcAft>
              <a:buNone/>
            </a:pPr>
            <a:r>
              <a:rPr lang="en"/>
              <a:t>Criminal Identification System Using Face                                                                Detection and Recognition</a:t>
            </a:r>
            <a:endParaRPr/>
          </a:p>
        </p:txBody>
      </p:sp>
      <p:sp>
        <p:nvSpPr>
          <p:cNvPr id="160" name="Google Shape;160;p15"/>
          <p:cNvSpPr txBox="1"/>
          <p:nvPr/>
        </p:nvSpPr>
        <p:spPr>
          <a:xfrm>
            <a:off x="4425350" y="3244250"/>
            <a:ext cx="401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Authors: - Piyush Kakkar1 , Mr. Vibhor Sharma2</a:t>
            </a:r>
            <a:endParaRPr>
              <a:solidFill>
                <a:srgbClr val="FFFFFF"/>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Detecting Unknown Criminal</a:t>
            </a:r>
            <a:endParaRPr/>
          </a:p>
        </p:txBody>
      </p:sp>
      <p:sp>
        <p:nvSpPr>
          <p:cNvPr id="276" name="Google Shape;276;p3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This </a:t>
            </a:r>
            <a:r>
              <a:rPr lang="en"/>
              <a:t>system is able to identify a non-criminal face.</a:t>
            </a:r>
            <a:endParaRPr/>
          </a:p>
        </p:txBody>
      </p:sp>
      <p:pic>
        <p:nvPicPr>
          <p:cNvPr id="277" name="Google Shape;277;p33"/>
          <p:cNvPicPr preferRelativeResize="0"/>
          <p:nvPr/>
        </p:nvPicPr>
        <p:blipFill>
          <a:blip r:embed="rId3">
            <a:alphaModFix/>
          </a:blip>
          <a:stretch>
            <a:fillRect/>
          </a:stretch>
        </p:blipFill>
        <p:spPr>
          <a:xfrm>
            <a:off x="2352250" y="2147850"/>
            <a:ext cx="4456450" cy="2771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Video Surveillance</a:t>
            </a:r>
            <a:endParaRPr/>
          </a:p>
        </p:txBody>
      </p:sp>
      <p:sp>
        <p:nvSpPr>
          <p:cNvPr id="283" name="Google Shape;283;p3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This page will use the pc webcam to capture the video frames in real time. After this it will use face detection module on each frame to detect and recognize criminals in the video in real time. User can also see the profile of the criminal by clicking on detected criminal names.</a:t>
            </a:r>
            <a:endParaRPr/>
          </a:p>
        </p:txBody>
      </p:sp>
      <p:pic>
        <p:nvPicPr>
          <p:cNvPr id="284" name="Google Shape;284;p34"/>
          <p:cNvPicPr preferRelativeResize="0"/>
          <p:nvPr/>
        </p:nvPicPr>
        <p:blipFill>
          <a:blip r:embed="rId3">
            <a:alphaModFix/>
          </a:blip>
          <a:stretch>
            <a:fillRect/>
          </a:stretch>
        </p:blipFill>
        <p:spPr>
          <a:xfrm>
            <a:off x="2785976" y="2448650"/>
            <a:ext cx="3997050" cy="24687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290" name="Google Shape;290;p3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Thus with the help of this case study we understood how we can implement the face detections and thus recognizing the criminals and also understanding the intuition  of how face detection can be achieved</a:t>
            </a:r>
            <a:endParaRPr/>
          </a:p>
          <a:p>
            <a:pPr indent="-311150" lvl="0" marL="457200" rtl="0" algn="l">
              <a:spcBef>
                <a:spcPts val="0"/>
              </a:spcBef>
              <a:spcAft>
                <a:spcPts val="0"/>
              </a:spcAft>
              <a:buSzPts val="1300"/>
              <a:buChar char="●"/>
            </a:pPr>
            <a:r>
              <a:rPr lang="en"/>
              <a:t>Several advantages of this algorithm are: Efficient feature selection, Scale and location invariant detector, instead of scaling the image itself, we scale the features Such a generic detection scheme can be trained for detection of other types of objects (e.g. cars, sign boards, number plates etc). LBPH recognizer can recognize faces in different lighting conditions with high accuracy</a:t>
            </a:r>
            <a:endParaRPr/>
          </a:p>
          <a:p>
            <a:pPr indent="-311150" lvl="0" marL="457200" rtl="0" algn="l">
              <a:spcBef>
                <a:spcPts val="0"/>
              </a:spcBef>
              <a:spcAft>
                <a:spcPts val="0"/>
              </a:spcAft>
              <a:buSzPts val="1300"/>
              <a:buChar char="●"/>
            </a:pPr>
            <a:r>
              <a:rPr lang="en"/>
              <a:t>This application also  has some disadvantages like: Detector is most effective only on frontal images of faces, it can hardly cope with 45° face rotation both around the vertical and horizontal axis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296" name="Google Shape;296;p3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Belhumeur, P. N., Hespanha, J. P., &amp; Kriegman, D. J. (1997). Eigenfaces vs. Fisherfaces: Recognition Using Class Specific Linear Projection. IEEE Transactions on Pattern Analysis and Machine Intelligence. 19, pp. 711-720. IEEE Computer Society </a:t>
            </a:r>
            <a:endParaRPr/>
          </a:p>
          <a:p>
            <a:pPr indent="-311150" lvl="0" marL="457200" rtl="0" algn="l">
              <a:spcBef>
                <a:spcPts val="0"/>
              </a:spcBef>
              <a:spcAft>
                <a:spcPts val="0"/>
              </a:spcAft>
              <a:buSzPts val="1300"/>
              <a:buChar char="●"/>
            </a:pPr>
            <a:r>
              <a:rPr lang="en"/>
              <a:t>Bornet, O. (2005, May 19). Learning Based Computer Vision with Intel's Open Source Computer Vision Library. Retrieved April 2007, 2007, from Intel.com Website: http://www.intel.com/technology/itj/2005/volume09issue02/art03_learning_vision/p04_face_dete ction.htm</a:t>
            </a:r>
            <a:endParaRPr/>
          </a:p>
          <a:p>
            <a:pPr indent="-311150" lvl="0" marL="457200" rtl="0" algn="l">
              <a:spcBef>
                <a:spcPts val="0"/>
              </a:spcBef>
              <a:spcAft>
                <a:spcPts val="0"/>
              </a:spcAft>
              <a:buSzPts val="1300"/>
              <a:buChar char="●"/>
            </a:pPr>
            <a:r>
              <a:rPr lang="en"/>
              <a:t>Brunelli, R., &amp; Poggio, T. (1993). Face Recognition: Features versus templates. IEEE Transaction on Pattern Analysis and Machine Intelligence , 15 (10), 1042-1052.</a:t>
            </a:r>
            <a:endParaRPr/>
          </a:p>
          <a:p>
            <a:pPr indent="-311150" lvl="0" marL="457200" rtl="0" algn="l">
              <a:spcBef>
                <a:spcPts val="0"/>
              </a:spcBef>
              <a:spcAft>
                <a:spcPts val="0"/>
              </a:spcAft>
              <a:buSzPts val="1300"/>
              <a:buChar char="●"/>
            </a:pPr>
            <a:r>
              <a:rPr lang="en"/>
              <a:t>P. Viola and M. Jones. Robust Real-time Object Detection. International Journal of Computer Vision, 57(2):137–154,2002.</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Implementation</a:t>
            </a:r>
            <a:endParaRPr/>
          </a:p>
        </p:txBody>
      </p:sp>
      <p:sp>
        <p:nvSpPr>
          <p:cNvPr id="302" name="Google Shape;302;p3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sz="2400">
                <a:latin typeface="Montserrat"/>
                <a:ea typeface="Montserrat"/>
                <a:cs typeface="Montserrat"/>
                <a:sym typeface="Montserrat"/>
              </a:rPr>
              <a:t>Storing the images and creating labels</a:t>
            </a:r>
            <a:endParaRPr sz="2400">
              <a:latin typeface="Montserrat"/>
              <a:ea typeface="Montserrat"/>
              <a:cs typeface="Montserrat"/>
              <a:sym typeface="Montserrat"/>
            </a:endParaRPr>
          </a:p>
          <a:p>
            <a:pPr indent="-381000" lvl="0" marL="457200" rtl="0" algn="l">
              <a:spcBef>
                <a:spcPts val="0"/>
              </a:spcBef>
              <a:spcAft>
                <a:spcPts val="0"/>
              </a:spcAft>
              <a:buSzPts val="2400"/>
              <a:buFont typeface="Montserrat"/>
              <a:buChar char="●"/>
            </a:pPr>
            <a:r>
              <a:rPr lang="en" sz="2400">
                <a:latin typeface="Montserrat"/>
                <a:ea typeface="Montserrat"/>
                <a:cs typeface="Montserrat"/>
                <a:sym typeface="Montserrat"/>
              </a:rPr>
              <a:t>Creating the face detection cascade</a:t>
            </a:r>
            <a:endParaRPr sz="2400">
              <a:latin typeface="Montserrat"/>
              <a:ea typeface="Montserrat"/>
              <a:cs typeface="Montserrat"/>
              <a:sym typeface="Montserrat"/>
            </a:endParaRPr>
          </a:p>
          <a:p>
            <a:pPr indent="-381000" lvl="0" marL="457200" rtl="0" algn="l">
              <a:spcBef>
                <a:spcPts val="0"/>
              </a:spcBef>
              <a:spcAft>
                <a:spcPts val="0"/>
              </a:spcAft>
              <a:buSzPts val="2400"/>
              <a:buFont typeface="Montserrat"/>
              <a:buChar char="●"/>
            </a:pPr>
            <a:r>
              <a:rPr lang="en" sz="2400">
                <a:latin typeface="Montserrat"/>
                <a:ea typeface="Montserrat"/>
                <a:cs typeface="Montserrat"/>
                <a:sym typeface="Montserrat"/>
              </a:rPr>
              <a:t>Detecting the images with the labeled names</a:t>
            </a:r>
            <a:endParaRPr sz="2400">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8"/>
          <p:cNvSpPr txBox="1"/>
          <p:nvPr>
            <p:ph type="title"/>
          </p:nvPr>
        </p:nvSpPr>
        <p:spPr>
          <a:xfrm>
            <a:off x="994950" y="2157275"/>
            <a:ext cx="7038900" cy="1689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     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66" name="Google Shape;166;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AutoNum type="arabicPeriod"/>
            </a:pPr>
            <a:r>
              <a:rPr lang="en"/>
              <a:t>The face is crucial for human identity. It is the feature which best distinguishes a person.</a:t>
            </a:r>
            <a:endParaRPr/>
          </a:p>
          <a:p>
            <a:pPr indent="-311150" lvl="0" marL="457200" rtl="0" algn="l">
              <a:spcBef>
                <a:spcPts val="0"/>
              </a:spcBef>
              <a:spcAft>
                <a:spcPts val="0"/>
              </a:spcAft>
              <a:buSzPts val="1300"/>
              <a:buAutoNum type="arabicPeriod"/>
            </a:pPr>
            <a:r>
              <a:rPr lang="en"/>
              <a:t>Face recognition is an interesting and challenging problem which have multiple uses for many different purposes</a:t>
            </a:r>
            <a:endParaRPr/>
          </a:p>
          <a:p>
            <a:pPr indent="-311150" lvl="0" marL="457200" rtl="0" algn="l">
              <a:spcBef>
                <a:spcPts val="0"/>
              </a:spcBef>
              <a:spcAft>
                <a:spcPts val="0"/>
              </a:spcAft>
              <a:buSzPts val="1300"/>
              <a:buAutoNum type="arabicPeriod"/>
            </a:pPr>
            <a:r>
              <a:rPr lang="en"/>
              <a:t>Since we don’t see the world as scattered pieces, our visual senses must somehow combine the different sources of information into useful patterns this makes  Face recognition an easy task for humans. But it’s entirely different task for a computer.</a:t>
            </a:r>
            <a:endParaRPr/>
          </a:p>
          <a:p>
            <a:pPr indent="-311150" lvl="0" marL="457200" rtl="0" algn="l">
              <a:spcBef>
                <a:spcPts val="0"/>
              </a:spcBef>
              <a:spcAft>
                <a:spcPts val="0"/>
              </a:spcAft>
              <a:buSzPts val="1300"/>
              <a:buAutoNum type="arabicPeriod"/>
            </a:pPr>
            <a:r>
              <a:rPr lang="en"/>
              <a:t>Automatic face recognition is all about extracting meaningful features from an image such as inner features (eyes, nose, mouth) or outer features (head shape, hairline)  and putting them into a useful representation and performing some classifications on them</a:t>
            </a:r>
            <a:endParaRPr/>
          </a:p>
          <a:p>
            <a:pPr indent="-311150" lvl="0" marL="457200" rtl="0" algn="l">
              <a:spcBef>
                <a:spcPts val="0"/>
              </a:spcBef>
              <a:spcAft>
                <a:spcPts val="0"/>
              </a:spcAft>
              <a:buSzPts val="1300"/>
              <a:buAutoNum type="arabicPeriod"/>
            </a:pPr>
            <a:r>
              <a:rPr lang="en"/>
              <a:t>Face recognition based on the geometric features of a face is probably the most instinctive approach for Human face identification</a:t>
            </a:r>
            <a:endParaRPr/>
          </a:p>
          <a:p>
            <a:pPr indent="-311150" lvl="0" marL="457200" rtl="0" algn="l">
              <a:spcBef>
                <a:spcPts val="0"/>
              </a:spcBef>
              <a:spcAft>
                <a:spcPts val="0"/>
              </a:spcAft>
              <a:buSzPts val="1300"/>
              <a:buAutoNum type="arabicPeriod"/>
            </a:pPr>
            <a:r>
              <a:rPr lang="en"/>
              <a:t>The whole process can be divided in three major steps which will be discussed in the upcoming slide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7"/>
          <p:cNvSpPr txBox="1"/>
          <p:nvPr>
            <p:ph type="title"/>
          </p:nvPr>
        </p:nvSpPr>
        <p:spPr>
          <a:xfrm>
            <a:off x="299650" y="304800"/>
            <a:ext cx="8558100" cy="977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3 Major steps</a:t>
            </a:r>
            <a:endParaRPr/>
          </a:p>
        </p:txBody>
      </p:sp>
      <p:sp>
        <p:nvSpPr>
          <p:cNvPr id="172" name="Google Shape;172;p17"/>
          <p:cNvSpPr txBox="1"/>
          <p:nvPr>
            <p:ph idx="1" type="body"/>
          </p:nvPr>
        </p:nvSpPr>
        <p:spPr>
          <a:xfrm>
            <a:off x="465575" y="1999500"/>
            <a:ext cx="2365500" cy="26343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a:t>Step-1 :  - finding  a good database of faces with multiple images for each individual.</a:t>
            </a:r>
            <a:endParaRPr/>
          </a:p>
        </p:txBody>
      </p:sp>
      <p:sp>
        <p:nvSpPr>
          <p:cNvPr id="173" name="Google Shape;173;p17"/>
          <p:cNvSpPr txBox="1"/>
          <p:nvPr>
            <p:ph idx="2" type="body"/>
          </p:nvPr>
        </p:nvSpPr>
        <p:spPr>
          <a:xfrm>
            <a:off x="3396075" y="1999500"/>
            <a:ext cx="2365500" cy="26343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a:t>Step-2 :  - detect faces in the database images and use them to train the face recognizer</a:t>
            </a:r>
            <a:endParaRPr/>
          </a:p>
        </p:txBody>
      </p:sp>
      <p:sp>
        <p:nvSpPr>
          <p:cNvPr id="174" name="Google Shape;174;p17"/>
          <p:cNvSpPr txBox="1"/>
          <p:nvPr>
            <p:ph idx="3" type="body"/>
          </p:nvPr>
        </p:nvSpPr>
        <p:spPr>
          <a:xfrm>
            <a:off x="6326525" y="1999500"/>
            <a:ext cx="2365500" cy="26343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a:t>Step-3 : - test the face recognizer to recognize faces it was trained for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Understanding about face recognition</a:t>
            </a:r>
            <a:endParaRPr/>
          </a:p>
        </p:txBody>
      </p:sp>
      <p:sp>
        <p:nvSpPr>
          <p:cNvPr id="180" name="Google Shape;180;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Face recognition is not done directly by the computers and hence needs to be </a:t>
            </a:r>
            <a:r>
              <a:rPr lang="en"/>
              <a:t>divided</a:t>
            </a:r>
            <a:r>
              <a:rPr lang="en"/>
              <a:t> into subtasks</a:t>
            </a:r>
            <a:endParaRPr/>
          </a:p>
          <a:p>
            <a:pPr indent="-311150" lvl="0" marL="457200" rtl="0" algn="l">
              <a:spcBef>
                <a:spcPts val="0"/>
              </a:spcBef>
              <a:spcAft>
                <a:spcPts val="0"/>
              </a:spcAft>
              <a:buSzPts val="1300"/>
              <a:buChar char="●"/>
            </a:pPr>
            <a:r>
              <a:rPr lang="en"/>
              <a:t>Different haar-like </a:t>
            </a:r>
            <a:r>
              <a:rPr lang="en"/>
              <a:t>features</a:t>
            </a:r>
            <a:r>
              <a:rPr lang="en"/>
              <a:t> are used to </a:t>
            </a:r>
            <a:r>
              <a:rPr lang="en"/>
              <a:t>abstract</a:t>
            </a:r>
            <a:r>
              <a:rPr lang="en"/>
              <a:t> different features of the faces</a:t>
            </a:r>
            <a:endParaRPr/>
          </a:p>
          <a:p>
            <a:pPr indent="-311150" lvl="0" marL="457200" rtl="0" algn="l">
              <a:spcBef>
                <a:spcPts val="0"/>
              </a:spcBef>
              <a:spcAft>
                <a:spcPts val="0"/>
              </a:spcAft>
              <a:buSzPts val="1300"/>
              <a:buChar char="●"/>
            </a:pPr>
            <a:r>
              <a:rPr lang="en"/>
              <a:t>A simple rectangular Haar-like feature can be defined as the difference of the sum of pixels of areas inside the rectangle, which can be at any position and scale within the original image</a:t>
            </a:r>
            <a:endParaRPr/>
          </a:p>
          <a:p>
            <a:pPr indent="0" lvl="0" marL="0" rtl="0" algn="l">
              <a:spcBef>
                <a:spcPts val="1200"/>
              </a:spcBef>
              <a:spcAft>
                <a:spcPts val="1200"/>
              </a:spcAft>
              <a:buNone/>
            </a:pPr>
            <a:r>
              <a:t/>
            </a:r>
            <a:endParaRPr/>
          </a:p>
        </p:txBody>
      </p:sp>
      <p:pic>
        <p:nvPicPr>
          <p:cNvPr id="181" name="Google Shape;181;p18"/>
          <p:cNvPicPr preferRelativeResize="0"/>
          <p:nvPr/>
        </p:nvPicPr>
        <p:blipFill>
          <a:blip r:embed="rId3">
            <a:alphaModFix/>
          </a:blip>
          <a:stretch>
            <a:fillRect/>
          </a:stretch>
        </p:blipFill>
        <p:spPr>
          <a:xfrm>
            <a:off x="2532825" y="3029675"/>
            <a:ext cx="3304475" cy="2062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9"/>
          <p:cNvSpPr txBox="1"/>
          <p:nvPr>
            <p:ph idx="1" type="body"/>
          </p:nvPr>
        </p:nvSpPr>
        <p:spPr>
          <a:xfrm>
            <a:off x="1297500" y="655700"/>
            <a:ext cx="7038900" cy="3823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Each Haar feature has a value that is calculated by taking the area of each rectangle, multiplying each by their respective weights, and then summing the results</a:t>
            </a:r>
            <a:endParaRPr/>
          </a:p>
          <a:p>
            <a:pPr indent="0" lvl="0" marL="457200" rtl="0" algn="l">
              <a:spcBef>
                <a:spcPts val="1200"/>
              </a:spcBef>
              <a:spcAft>
                <a:spcPts val="1200"/>
              </a:spcAft>
              <a:buNone/>
            </a:pPr>
            <a:r>
              <a:t/>
            </a:r>
            <a:endParaRPr/>
          </a:p>
        </p:txBody>
      </p:sp>
      <p:pic>
        <p:nvPicPr>
          <p:cNvPr id="187" name="Google Shape;187;p19"/>
          <p:cNvPicPr preferRelativeResize="0"/>
          <p:nvPr/>
        </p:nvPicPr>
        <p:blipFill>
          <a:blip r:embed="rId3">
            <a:alphaModFix/>
          </a:blip>
          <a:stretch>
            <a:fillRect/>
          </a:stretch>
        </p:blipFill>
        <p:spPr>
          <a:xfrm>
            <a:off x="1285875" y="1819275"/>
            <a:ext cx="6572250" cy="1504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0"/>
          <p:cNvSpPr txBox="1"/>
          <p:nvPr>
            <p:ph idx="1" type="body"/>
          </p:nvPr>
        </p:nvSpPr>
        <p:spPr>
          <a:xfrm>
            <a:off x="1297500" y="465200"/>
            <a:ext cx="7038900" cy="4013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Face detection algorithms generally work in the cascade of stages</a:t>
            </a:r>
            <a:endParaRPr/>
          </a:p>
          <a:p>
            <a:pPr indent="-311150" lvl="0" marL="457200" rtl="0" algn="l">
              <a:spcBef>
                <a:spcPts val="0"/>
              </a:spcBef>
              <a:spcAft>
                <a:spcPts val="0"/>
              </a:spcAft>
              <a:buSzPts val="1300"/>
              <a:buChar char="●"/>
            </a:pPr>
            <a:r>
              <a:rPr lang="en"/>
              <a:t>The cascade eliminates candidates by making stricter requirements in each stage with later stages being much more difficult for a candidate to pass</a:t>
            </a:r>
            <a:endParaRPr/>
          </a:p>
          <a:p>
            <a:pPr indent="-311150" lvl="0" marL="457200" rtl="0" algn="l">
              <a:spcBef>
                <a:spcPts val="0"/>
              </a:spcBef>
              <a:spcAft>
                <a:spcPts val="0"/>
              </a:spcAft>
              <a:buSzPts val="1300"/>
              <a:buChar char="●"/>
            </a:pPr>
            <a:r>
              <a:rPr lang="en"/>
              <a:t>Candidates exit the cascade if they pass all stages or fail any stage. A face is detected if a candidate passes all stages</a:t>
            </a:r>
            <a:endParaRPr/>
          </a:p>
        </p:txBody>
      </p:sp>
      <p:pic>
        <p:nvPicPr>
          <p:cNvPr id="193" name="Google Shape;193;p20"/>
          <p:cNvPicPr preferRelativeResize="0"/>
          <p:nvPr/>
        </p:nvPicPr>
        <p:blipFill>
          <a:blip r:embed="rId3">
            <a:alphaModFix/>
          </a:blip>
          <a:stretch>
            <a:fillRect/>
          </a:stretch>
        </p:blipFill>
        <p:spPr>
          <a:xfrm>
            <a:off x="1870825" y="1945250"/>
            <a:ext cx="5581650" cy="2533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1"/>
          <p:cNvSpPr txBox="1"/>
          <p:nvPr>
            <p:ph type="title"/>
          </p:nvPr>
        </p:nvSpPr>
        <p:spPr>
          <a:xfrm>
            <a:off x="738200" y="547225"/>
            <a:ext cx="7038900" cy="108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Step-1</a:t>
            </a:r>
            <a:endParaRPr/>
          </a:p>
        </p:txBody>
      </p:sp>
      <p:sp>
        <p:nvSpPr>
          <p:cNvPr id="199" name="Google Shape;199;p21"/>
          <p:cNvSpPr txBox="1"/>
          <p:nvPr/>
        </p:nvSpPr>
        <p:spPr>
          <a:xfrm>
            <a:off x="738200" y="1940700"/>
            <a:ext cx="72054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FFFFF"/>
              </a:buClr>
              <a:buSzPts val="1400"/>
              <a:buFont typeface="Lato"/>
              <a:buAutoNum type="arabicPeriod"/>
            </a:pPr>
            <a:r>
              <a:rPr lang="en">
                <a:solidFill>
                  <a:srgbClr val="FFFFFF"/>
                </a:solidFill>
                <a:latin typeface="Lato"/>
                <a:ea typeface="Lato"/>
                <a:cs typeface="Lato"/>
                <a:sym typeface="Lato"/>
              </a:rPr>
              <a:t>Step 1 requires a creation of data set which can be done by uploading multiple images of the particular face that needs to be identified</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AutoNum type="arabicPeriod"/>
            </a:pPr>
            <a:r>
              <a:rPr lang="en">
                <a:solidFill>
                  <a:srgbClr val="FFFFFF"/>
                </a:solidFill>
                <a:latin typeface="Lato"/>
                <a:ea typeface="Lato"/>
                <a:cs typeface="Lato"/>
                <a:sym typeface="Lato"/>
              </a:rPr>
              <a:t>Try and keep the face images as clear as possible to avoid wrong detections</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Implementation</a:t>
            </a:r>
            <a:endParaRPr/>
          </a:p>
        </p:txBody>
      </p:sp>
      <p:sp>
        <p:nvSpPr>
          <p:cNvPr id="205" name="Google Shape;205;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Implementation will be </a:t>
            </a:r>
            <a:r>
              <a:rPr lang="en"/>
              <a:t>divided</a:t>
            </a:r>
            <a:r>
              <a:rPr lang="en"/>
              <a:t> into subtopics as shown below: -</a:t>
            </a:r>
            <a:endParaRPr/>
          </a:p>
          <a:p>
            <a:pPr indent="-311150" lvl="0" marL="457200" rtl="0" algn="l">
              <a:spcBef>
                <a:spcPts val="1200"/>
              </a:spcBef>
              <a:spcAft>
                <a:spcPts val="0"/>
              </a:spcAft>
              <a:buSzPts val="1300"/>
              <a:buAutoNum type="arabicPeriod"/>
            </a:pPr>
            <a:r>
              <a:rPr lang="en"/>
              <a:t>Importing the required modules </a:t>
            </a:r>
            <a:endParaRPr/>
          </a:p>
          <a:p>
            <a:pPr indent="-311150" lvl="0" marL="457200" rtl="0" algn="l">
              <a:spcBef>
                <a:spcPts val="0"/>
              </a:spcBef>
              <a:spcAft>
                <a:spcPts val="0"/>
              </a:spcAft>
              <a:buSzPts val="1300"/>
              <a:buAutoNum type="arabicPeriod"/>
            </a:pPr>
            <a:r>
              <a:rPr lang="en"/>
              <a:t>Load the face detection Cascade</a:t>
            </a:r>
            <a:endParaRPr/>
          </a:p>
          <a:p>
            <a:pPr indent="-311150" lvl="0" marL="457200" rtl="0" algn="l">
              <a:spcBef>
                <a:spcPts val="0"/>
              </a:spcBef>
              <a:spcAft>
                <a:spcPts val="0"/>
              </a:spcAft>
              <a:buSzPts val="1300"/>
              <a:buAutoNum type="arabicPeriod"/>
            </a:pPr>
            <a:r>
              <a:rPr lang="en"/>
              <a:t>Create the Face Recognizer Object</a:t>
            </a:r>
            <a:endParaRPr/>
          </a:p>
          <a:p>
            <a:pPr indent="-311150" lvl="0" marL="457200" rtl="0" algn="l">
              <a:spcBef>
                <a:spcPts val="0"/>
              </a:spcBef>
              <a:spcAft>
                <a:spcPts val="0"/>
              </a:spcAft>
              <a:buSzPts val="1300"/>
              <a:buAutoNum type="arabicPeriod"/>
            </a:pPr>
            <a:r>
              <a:rPr lang="en"/>
              <a:t>Prepare the training set and Perform the training</a:t>
            </a:r>
            <a:endParaRPr/>
          </a:p>
          <a:p>
            <a:pPr indent="-311150" lvl="0" marL="457200" rtl="0" algn="l">
              <a:spcBef>
                <a:spcPts val="0"/>
              </a:spcBef>
              <a:spcAft>
                <a:spcPts val="0"/>
              </a:spcAft>
              <a:buSzPts val="1300"/>
              <a:buAutoNum type="arabicPeriod"/>
            </a:pPr>
            <a:r>
              <a:rPr lang="en"/>
              <a:t> Testing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