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6" r:id="rId15"/>
    <p:sldId id="2146847057" r:id="rId16"/>
    <p:sldId id="214684705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17-09-2025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watsonx" TargetMode="External"/><Relationship Id="rId2" Type="http://schemas.openxmlformats.org/officeDocument/2006/relationships/hyperlink" Target="https://aikosh.indiaai.gov.in/web/dataset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clou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harmakamal1210/" TargetMode="External"/><Relationship Id="rId2" Type="http://schemas.openxmlformats.org/officeDocument/2006/relationships/hyperlink" Target="https://github.com/kamalsharma001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pcyclededucation.com/2017/11/thankful-plus-bonus-graphic-for-you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Intelligent Classification of Rural Infrastructure Projects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Name-Kamal Sharma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AIT CSE (AIML) , CHANDIGARH UNIVERSITY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AI Kosh PMGSY Dataset –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https://aikosh.indiaai.gov.in/web/datasets/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/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IBM Watsonx Documentation –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https://www.ibm.com/watsonx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/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IBM Cloud Lite Services –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https://www.ibm.com/cloud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/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Government of India PMGSY Guidelines and Reports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77F8016E-837B-4C70-B44C-E1627C028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B9C6062-B8DD-49CC-9F05-D6DF7ABB6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846FCA-97FF-4271-8B97-C14BD3AA9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DD2BC0-D31F-4903-8F54-0F60B9E3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8CDB8-A063-8FDC-A74C-EF80DAA2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922206"/>
            <a:ext cx="10993549" cy="114924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COURSE COMPLETION certifactes and badge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 dirty="0"/>
          </a:p>
        </p:txBody>
      </p:sp>
      <p:pic>
        <p:nvPicPr>
          <p:cNvPr id="6" name="Picture 5" descr="A blue and white card with a blue and white text&#10;&#10;AI-generated content may be incorrect.">
            <a:extLst>
              <a:ext uri="{FF2B5EF4-FFF2-40B4-BE49-F238E27FC236}">
                <a16:creationId xmlns:a16="http://schemas.microsoft.com/office/drawing/2014/main" id="{BD49D8E5-965C-52EF-626D-8BFC9DACE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02" y="3422194"/>
            <a:ext cx="3033385" cy="2343289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CC1AF28A-413E-4A81-B68A-21C8E0517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311" y="2785013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9DE79D9-EEF7-4109-BAAD-44A268AAC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275" y="2786877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creenshot of a certificate&#10;&#10;AI-generated content may be incorrect.">
            <a:extLst>
              <a:ext uri="{FF2B5EF4-FFF2-40B4-BE49-F238E27FC236}">
                <a16:creationId xmlns:a16="http://schemas.microsoft.com/office/drawing/2014/main" id="{8E27CFA6-FC86-675A-C176-4BBAA25263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5667" b="19051"/>
          <a:stretch>
            <a:fillRect/>
          </a:stretch>
        </p:blipFill>
        <p:spPr>
          <a:xfrm>
            <a:off x="4512962" y="3429001"/>
            <a:ext cx="3300010" cy="224942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7D451ED-6B74-4886-B9C0-59FDD8698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6239" y="2790605"/>
            <a:ext cx="3702878" cy="3602736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ertificate with a yellow logo&#10;&#10;AI-generated content may be incorrect.">
            <a:extLst>
              <a:ext uri="{FF2B5EF4-FFF2-40B4-BE49-F238E27FC236}">
                <a16:creationId xmlns:a16="http://schemas.microsoft.com/office/drawing/2014/main" id="{79B49F04-FAD5-733D-8397-863442461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506" y="3449903"/>
            <a:ext cx="3412129" cy="222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227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0FF0-DA54-4BE3-4BB5-7B148159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Professional Profiles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1AE15-0EA0-3F1A-97F9-965F93BC9B50}"/>
              </a:ext>
            </a:extLst>
          </p:cNvPr>
          <p:cNvSpPr txBox="1"/>
          <p:nvPr/>
        </p:nvSpPr>
        <p:spPr>
          <a:xfrm>
            <a:off x="2068830" y="2768846"/>
            <a:ext cx="6581394" cy="1668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- </a:t>
            </a:r>
            <a:r>
              <a:rPr lang="en-IN" dirty="0">
                <a:solidFill>
                  <a:srgbClr val="6EAC1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https://github.com/kamalsharma001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 - </a:t>
            </a:r>
            <a:r>
              <a:rPr lang="en-IN" dirty="0">
                <a:solidFill>
                  <a:srgbClr val="6EAC1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https://www.linkedin.com/in/sharmakamal1210/</a:t>
            </a:r>
            <a:endParaRPr lang="en-IN" dirty="0"/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337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EA2DC21-E0AF-40D8-B5CC-1F09F360C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B930C-4D33-06D2-CED9-75185978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/>
              <a:t>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1B00EC-2A63-48AE-A5DD-6DA6FB7E2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E4057D-EAC3-4537-95F1-BAECA5945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44B6CB-4352-43A0-A5FE-AD317DD5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" name="Picture 3" descr="A black and white letters with different designs&#10;&#10;AI-generated content may be incorrect.">
            <a:extLst>
              <a:ext uri="{FF2B5EF4-FFF2-40B4-BE49-F238E27FC236}">
                <a16:creationId xmlns:a16="http://schemas.microsoft.com/office/drawing/2014/main" id="{3E623B1E-310F-47D9-3EBD-83B2307DD9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336995" y="2457335"/>
            <a:ext cx="5512989" cy="194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5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07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1800" b="1" dirty="0"/>
              <a:t>Pradhan Mantri Gram Sadak Yojana (PMGSY)</a:t>
            </a:r>
            <a:r>
              <a:rPr lang="en-US" sz="1800" dirty="0"/>
              <a:t> is a flagship rural development program in India aimed at providing all-weather road connectivity to unconnected habitations.</a:t>
            </a:r>
          </a:p>
          <a:p>
            <a:pPr marL="0" indent="0">
              <a:buNone/>
            </a:pPr>
            <a:r>
              <a:rPr lang="en-US" sz="1800" dirty="0"/>
              <a:t>Over time, the program has evolved into different phases/schemes (PMGSY-I, PMGSY-II, PMGSY-III, RCPLWEA, etc.), each with </a:t>
            </a:r>
            <a:r>
              <a:rPr lang="en-US" sz="1800" b="1" dirty="0"/>
              <a:t>distinct objectives, funding structures, and project specifications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Challenges faced by stakeholders:</a:t>
            </a:r>
          </a:p>
          <a:p>
            <a:r>
              <a:rPr lang="en-US" sz="1800" dirty="0"/>
              <a:t>Manual classification of thousands of projects is </a:t>
            </a:r>
            <a:r>
              <a:rPr lang="en-US" sz="1800" b="1" dirty="0"/>
              <a:t>time-consuming and error-prone</a:t>
            </a:r>
            <a:r>
              <a:rPr lang="en-US" sz="1800" dirty="0"/>
              <a:t>.</a:t>
            </a:r>
          </a:p>
          <a:p>
            <a:r>
              <a:rPr lang="en-US" sz="1800" dirty="0"/>
              <a:t>Difficulty in </a:t>
            </a:r>
            <a:r>
              <a:rPr lang="en-US" sz="1800" b="1" dirty="0"/>
              <a:t>monitoring progress</a:t>
            </a:r>
            <a:r>
              <a:rPr lang="en-US" sz="1800" dirty="0"/>
              <a:t>, ensuring </a:t>
            </a:r>
            <a:r>
              <a:rPr lang="en-US" sz="1800" b="1" dirty="0"/>
              <a:t>budget transparency</a:t>
            </a:r>
            <a:r>
              <a:rPr lang="en-US" sz="1800" dirty="0"/>
              <a:t>, and assessing </a:t>
            </a:r>
            <a:r>
              <a:rPr lang="en-US" sz="1800" b="1" dirty="0"/>
              <a:t>impact</a:t>
            </a:r>
            <a:r>
              <a:rPr lang="en-US" sz="1800" dirty="0"/>
              <a:t>.</a:t>
            </a:r>
          </a:p>
          <a:p>
            <a:r>
              <a:rPr lang="en-US" sz="1800" dirty="0"/>
              <a:t>Lack of automation makes </a:t>
            </a:r>
            <a:r>
              <a:rPr lang="en-US" sz="1800" b="1" dirty="0"/>
              <a:t>scaling analysis across states/districts inefficient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There is a pressing need for an </a:t>
            </a:r>
            <a:r>
              <a:rPr lang="en-US" sz="1800" b="1" dirty="0"/>
              <a:t>AI-driven system</a:t>
            </a:r>
            <a:r>
              <a:rPr lang="en-US" sz="1800" dirty="0"/>
              <a:t> to </a:t>
            </a:r>
            <a:r>
              <a:rPr lang="en-US" sz="1800" b="1" dirty="0"/>
              <a:t>automatically classify infrastructure projects</a:t>
            </a:r>
            <a:r>
              <a:rPr lang="en-US" sz="1800" dirty="0"/>
              <a:t> into their correct scheme based on their physical and financial attributes.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4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400" dirty="0"/>
              <a:t>The proposed solution is an </a:t>
            </a:r>
            <a:r>
              <a:rPr lang="en-US" sz="1400" b="1" dirty="0"/>
              <a:t>Intelligent Classification Model</a:t>
            </a:r>
            <a:r>
              <a:rPr lang="en-US" sz="1400" dirty="0"/>
              <a:t> that aims to automatically classify rural infrastructure projects into their respective PMGSY schemes (PMGSY-I, PMGSY-II, PMGSY-III, RCPLWEA, etc.) using their physical and financial attributes.</a:t>
            </a:r>
            <a:r>
              <a:rPr lang="en-IN" sz="1400" b="1" dirty="0">
                <a:latin typeface="Calibri"/>
                <a:ea typeface="+mn-lt"/>
                <a:cs typeface="+mn-lt"/>
              </a:rPr>
              <a:t>	</a:t>
            </a:r>
          </a:p>
          <a:p>
            <a:pPr marL="0" indent="0">
              <a:buNone/>
            </a:pPr>
            <a:r>
              <a:rPr lang="en-IN" sz="1400" b="1" dirty="0">
                <a:latin typeface="Calibri"/>
                <a:ea typeface="+mn-lt"/>
                <a:cs typeface="+mn-lt"/>
              </a:rPr>
              <a:t>The solution will consist of the following components:</a:t>
            </a:r>
            <a:endParaRPr lang="en-IN" sz="1400" b="1" dirty="0">
              <a:latin typeface="Calibri"/>
              <a:cs typeface="Calibri"/>
            </a:endParaRPr>
          </a:p>
          <a:p>
            <a:pPr marL="305435" indent="-305435"/>
            <a:r>
              <a:rPr lang="en-IN" sz="1600" b="1" dirty="0">
                <a:latin typeface="Calibri"/>
                <a:ea typeface="+mn-lt"/>
                <a:cs typeface="+mn-lt"/>
              </a:rPr>
              <a:t>Data Collection:</a:t>
            </a:r>
            <a:endParaRPr lang="en-IN" sz="16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400" dirty="0"/>
              <a:t>	Collect structured project data from </a:t>
            </a:r>
            <a:r>
              <a:rPr lang="en-US" sz="1400" b="1" dirty="0"/>
              <a:t>AI Kosh PMGSY dataset</a:t>
            </a:r>
            <a:r>
              <a:rPr lang="en-US" sz="1400" dirty="0"/>
              <a:t> (state, district, number of works, road length, bridges, sanctioned cost, etc.).</a:t>
            </a:r>
          </a:p>
          <a:p>
            <a:pPr marL="305920" indent="-305435"/>
            <a:r>
              <a:rPr lang="en-IN" sz="1600" b="1" dirty="0">
                <a:latin typeface="Calibri"/>
                <a:ea typeface="+mn-lt"/>
                <a:cs typeface="+mn-lt"/>
              </a:rPr>
              <a:t>Data Preprocessing:</a:t>
            </a:r>
            <a:endParaRPr lang="en-IN" sz="16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400" dirty="0"/>
              <a:t>	Clean and preprocess the dataset to handle </a:t>
            </a:r>
            <a:r>
              <a:rPr lang="en-US" sz="1400" b="1" dirty="0"/>
              <a:t>missing values, outliers, and inconsistencies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	Normalize numerical features such as </a:t>
            </a:r>
            <a:r>
              <a:rPr lang="en-US" sz="1400" b="1" dirty="0"/>
              <a:t>cost, length, and counts of works/bridges</a:t>
            </a:r>
            <a:r>
              <a:rPr lang="en-US" sz="1400" dirty="0"/>
              <a:t> for model readiness.</a:t>
            </a:r>
          </a:p>
          <a:p>
            <a:pPr marL="305920" indent="-305435"/>
            <a:r>
              <a:rPr lang="en-IN" sz="1600" b="1" dirty="0">
                <a:latin typeface="Calibri"/>
                <a:ea typeface="+mn-lt"/>
                <a:cs typeface="+mn-lt"/>
              </a:rPr>
              <a:t>Machine Learning Algorithm:</a:t>
            </a:r>
          </a:p>
          <a:p>
            <a:pPr marL="485" indent="0">
              <a:buNone/>
            </a:pPr>
            <a:endParaRPr lang="en-IN" sz="1600" b="1" dirty="0">
              <a:latin typeface="Calibri"/>
              <a:cs typeface="Calibri"/>
            </a:endParaRPr>
          </a:p>
          <a:p>
            <a:pPr marL="305435" indent="-305435"/>
            <a:endParaRPr lang="en-IN" sz="1400" b="1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1400" b="1" dirty="0">
                <a:latin typeface="Calibri"/>
                <a:ea typeface="+mn-lt"/>
                <a:cs typeface="+mn-lt"/>
              </a:rPr>
              <a:t>Deployment:</a:t>
            </a:r>
            <a:endParaRPr lang="en-IN" sz="1400" b="1" dirty="0">
              <a:latin typeface="Calibri"/>
              <a:cs typeface="Calibri"/>
            </a:endParaRPr>
          </a:p>
          <a:p>
            <a:pPr marL="0" indent="0">
              <a:buNone/>
            </a:pPr>
            <a:r>
              <a:rPr lang="en-US" sz="1400" dirty="0"/>
              <a:t>	The trained XGBoost classification model was deployed on </a:t>
            </a:r>
            <a:r>
              <a:rPr lang="en-US" sz="1400" b="1" dirty="0"/>
              <a:t>IBM Cloud Lite Services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r>
              <a:rPr lang="en-US" sz="1400" dirty="0"/>
              <a:t>	Predictions are generated directly within the </a:t>
            </a:r>
            <a:r>
              <a:rPr lang="en-US" sz="1400" b="1" dirty="0"/>
              <a:t>Watsonx.ai environment</a:t>
            </a:r>
            <a:r>
              <a:rPr lang="en-US" sz="1400" dirty="0"/>
              <a:t>, ensuring reliability and scalability.</a:t>
            </a:r>
          </a:p>
          <a:p>
            <a:pPr marL="305435" indent="-305435"/>
            <a:r>
              <a:rPr lang="en-IN" sz="1400" b="1" dirty="0">
                <a:latin typeface="Calibri"/>
                <a:ea typeface="+mn-lt"/>
                <a:cs typeface="+mn-lt"/>
              </a:rPr>
              <a:t>Evaluation:</a:t>
            </a:r>
            <a:endParaRPr lang="en-IN" sz="14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C7A6DA-835E-7D96-D6A0-F99DB78A9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8" y="4237151"/>
            <a:ext cx="8707833" cy="889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Implemented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supervised machine learning classification model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 Classifier (XGBClassifier)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algorithm was chosen for its ability to handle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tabular data, categorical features, and imbalanced datasets effectively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B86BD5-7DD7-4EE9-EE6A-FAB7F79FD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536" y="6155844"/>
            <a:ext cx="7717434" cy="612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model’s performance was evaluated using standard metrics: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Accuracy, Precision, Recall, and F1-Score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 predictions include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probability scores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transparency in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solidFill>
                  <a:srgbClr val="0F0F0F"/>
                </a:solidFill>
                <a:ea typeface="+mn-lt"/>
                <a:cs typeface="+mn-lt"/>
              </a:rPr>
              <a:t>This Section Covers the Technology Stack used and System Requirements required to create and use the Intelligent Classification Model. </a:t>
            </a:r>
            <a:endParaRPr lang="en-US" sz="1400" dirty="0"/>
          </a:p>
          <a:p>
            <a:pPr marL="0" indent="0">
              <a:buNone/>
            </a:pP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Technology   Stack (IBM only):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400" b="1" dirty="0"/>
              <a:t>IBM Cloud Lite Services</a:t>
            </a:r>
            <a:r>
              <a:rPr lang="en-IN" sz="1400" dirty="0"/>
              <a:t> – Model deployment and scalability.</a:t>
            </a:r>
          </a:p>
          <a:p>
            <a:r>
              <a:rPr lang="en-IN" sz="1400" b="1" dirty="0"/>
              <a:t>Watsonx.ai</a:t>
            </a:r>
            <a:r>
              <a:rPr lang="en-IN" sz="1400" dirty="0"/>
              <a:t> – Model training, fine-tuning, and inference for classification.</a:t>
            </a:r>
          </a:p>
          <a:p>
            <a:r>
              <a:rPr lang="en-IN" sz="1400" b="1" dirty="0"/>
              <a:t>Watsonx.data</a:t>
            </a:r>
            <a:r>
              <a:rPr lang="en-IN" sz="1400" dirty="0"/>
              <a:t> – Handling structured tabular datasets from AI Kosh (PMGSY dataset).</a:t>
            </a:r>
          </a:p>
          <a:p>
            <a:r>
              <a:rPr lang="en-IN" sz="1400" b="1" dirty="0">
                <a:solidFill>
                  <a:schemeClr val="tx1"/>
                </a:solidFill>
              </a:rPr>
              <a:t>Watsonx.governance</a:t>
            </a:r>
            <a:r>
              <a:rPr lang="en-IN" sz="1400" dirty="0">
                <a:solidFill>
                  <a:schemeClr val="tx1"/>
                </a:solidFill>
              </a:rPr>
              <a:t> – Ensuring responsible AI with reliable predictions.</a:t>
            </a:r>
            <a:endParaRPr lang="en-IN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System Requirements:</a:t>
            </a:r>
            <a:endParaRPr lang="en-IN" sz="16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400" b="1" dirty="0"/>
              <a:t>Dataset</a:t>
            </a:r>
            <a:r>
              <a:rPr lang="en-IN" sz="1400" dirty="0"/>
              <a:t>: AI Kosh PMGSY dataset (public dataset).</a:t>
            </a:r>
          </a:p>
          <a:p>
            <a:r>
              <a:rPr lang="en-IN" sz="1400" b="1" dirty="0"/>
              <a:t>Cloud-onl</a:t>
            </a:r>
            <a:r>
              <a:rPr lang="en-IN" sz="1400" dirty="0"/>
              <a:t>y approach: No external stack, no front-end.</a:t>
            </a:r>
          </a:p>
          <a:p>
            <a:r>
              <a:rPr lang="en-IN" sz="1400" dirty="0"/>
              <a:t>Interactive prediction view available within </a:t>
            </a:r>
            <a:r>
              <a:rPr lang="en-IN" sz="1400" b="1" dirty="0"/>
              <a:t>Watsonx workspace</a:t>
            </a:r>
            <a:r>
              <a:rPr lang="en-IN" sz="1400" dirty="0"/>
              <a:t>.</a:t>
            </a:r>
          </a:p>
          <a:p>
            <a:pPr lvl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/>
              <a:t>This project uses a supervised machine learning approach to automatically classify rural infrastructure projects into their respective </a:t>
            </a:r>
            <a:r>
              <a:rPr lang="en-US" sz="1400" b="1" dirty="0"/>
              <a:t>PMGSY schemes</a:t>
            </a:r>
            <a:r>
              <a:rPr lang="en-US" sz="1400" dirty="0"/>
              <a:t>.</a:t>
            </a:r>
          </a:p>
          <a:p>
            <a:r>
              <a:rPr lang="en-IN" sz="1600" b="1" dirty="0">
                <a:ea typeface="+mn-lt"/>
                <a:cs typeface="+mn-lt"/>
              </a:rPr>
              <a:t>Algorithm Selection:</a:t>
            </a:r>
            <a:endParaRPr lang="en-IN" sz="1600" dirty="0"/>
          </a:p>
          <a:p>
            <a:pPr marL="594485" lvl="2" indent="0">
              <a:buNone/>
            </a:pPr>
            <a:r>
              <a:rPr lang="en-US" dirty="0"/>
              <a:t>The chosen algorithm is </a:t>
            </a:r>
            <a:r>
              <a:rPr lang="en-US" b="1" dirty="0"/>
              <a:t>XGBoost Classifier </a:t>
            </a:r>
            <a:r>
              <a:rPr lang="en-US" dirty="0"/>
              <a:t>a gradient boosting method well-suited due to its high accuracy.</a:t>
            </a:r>
          </a:p>
          <a:p>
            <a:pPr marL="594485" lvl="2" indent="0">
              <a:buNone/>
            </a:pPr>
            <a:r>
              <a:rPr lang="en-US" dirty="0"/>
              <a:t> It has been</a:t>
            </a:r>
            <a:r>
              <a:rPr lang="en-US" b="1" dirty="0"/>
              <a:t> </a:t>
            </a:r>
            <a:r>
              <a:rPr lang="en-US" dirty="0"/>
              <a:t>chosen for its ability to handle non-linear patterns , categorial and numerical features.</a:t>
            </a:r>
          </a:p>
          <a:p>
            <a:pPr marL="286235" indent="-285750"/>
            <a:r>
              <a:rPr lang="en-IN" sz="1600" b="1" dirty="0">
                <a:ea typeface="+mn-lt"/>
                <a:cs typeface="+mn-lt"/>
              </a:rPr>
              <a:t>Data Input:</a:t>
            </a:r>
            <a:endParaRPr lang="en-IN" sz="1600" dirty="0"/>
          </a:p>
          <a:p>
            <a:pPr marL="324485" lvl="1" indent="0">
              <a:buNone/>
            </a:pPr>
            <a:r>
              <a:rPr lang="en-US" dirty="0"/>
              <a:t> State/District details of road and bridge projects, including the number and length sanctioned, number completed, number balanced, and </a:t>
            </a:r>
          </a:p>
          <a:p>
            <a:pPr marL="324485" lvl="1" indent="0">
              <a:buNone/>
            </a:pPr>
            <a:r>
              <a:rPr lang="en-US" dirty="0"/>
              <a:t>    associated costs/expenditure. </a:t>
            </a:r>
          </a:p>
          <a:p>
            <a:pPr marL="324485" lvl="1" indent="0">
              <a:buNone/>
            </a:pPr>
            <a:endParaRPr lang="en-US" dirty="0"/>
          </a:p>
          <a:p>
            <a:pPr marL="286235" indent="-285750"/>
            <a:r>
              <a:rPr lang="en-IN" sz="1600" b="1" dirty="0">
                <a:ea typeface="+mn-lt"/>
                <a:cs typeface="+mn-lt"/>
              </a:rPr>
              <a:t>Training Process:</a:t>
            </a:r>
            <a:endParaRPr lang="en-IN" sz="1600" b="1" dirty="0"/>
          </a:p>
          <a:p>
            <a:pPr marL="324000" lvl="1" indent="0">
              <a:buNone/>
            </a:pPr>
            <a:r>
              <a:rPr lang="en-US" sz="1300" b="1" dirty="0"/>
              <a:t>Data preparation: </a:t>
            </a:r>
            <a:r>
              <a:rPr lang="en-US" sz="1300" dirty="0"/>
              <a:t>The dataset was split and preprocessed, which included handling missing values and normalizing numeric data.</a:t>
            </a:r>
          </a:p>
          <a:p>
            <a:pPr marL="324000" lvl="1" indent="0">
              <a:buNone/>
            </a:pPr>
            <a:r>
              <a:rPr lang="en-US" sz="1300" b="1" dirty="0"/>
              <a:t>Model optimization</a:t>
            </a:r>
            <a:r>
              <a:rPr lang="en-US" sz="1300" dirty="0"/>
              <a:t>: Hyperparameter tuning was performed to enhance accuracy, adjusting key settings like max_depth, n_estimators, and learning_rate.</a:t>
            </a:r>
          </a:p>
          <a:p>
            <a:pPr marL="324000" lvl="1" indent="0">
              <a:buNone/>
            </a:pPr>
            <a:r>
              <a:rPr lang="en-US" sz="1300" b="1" dirty="0"/>
              <a:t>Model validation</a:t>
            </a:r>
            <a:r>
              <a:rPr lang="en-US" sz="1300" dirty="0"/>
              <a:t>: Cross-validation was used to ensure the model's reliability and prevent overfitting.</a:t>
            </a:r>
          </a:p>
          <a:p>
            <a:pPr marL="324000" lvl="1" indent="0">
              <a:buNone/>
            </a:pPr>
            <a:r>
              <a:rPr lang="en-US" sz="1300" b="1" dirty="0"/>
              <a:t>Execution environment</a:t>
            </a:r>
            <a:r>
              <a:rPr lang="en-US" sz="1300" dirty="0"/>
              <a:t>: All development and training tasks were completed on IBM's Watsonx.ai platform using a free IBM Cloud Lite account.</a:t>
            </a:r>
          </a:p>
          <a:p>
            <a:pPr marL="324000" lvl="1" indent="0">
              <a:buNone/>
            </a:pPr>
            <a:endParaRPr lang="en-US" sz="1300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Prediction Process:</a:t>
            </a:r>
            <a:endParaRPr lang="en-IN" sz="1400" dirty="0"/>
          </a:p>
          <a:p>
            <a:pPr marL="3240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The trained model predicts the appropriate </a:t>
            </a:r>
            <a:r>
              <a:rPr lang="en-US" altLang="en-US" sz="1300" b="1" dirty="0">
                <a:solidFill>
                  <a:schemeClr val="tx1"/>
                </a:solidFill>
                <a:latin typeface="Arial" panose="020B0604020202020204" pitchFamily="34" charset="0"/>
              </a:rPr>
              <a:t>PMGSY scheme (PMGSY-I, II, III, RCPLWEA, etc.)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24000" lvl="1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Each prediction includes </a:t>
            </a:r>
            <a:r>
              <a:rPr lang="en-US" altLang="en-US" sz="1300" b="1" dirty="0">
                <a:solidFill>
                  <a:schemeClr val="tx1"/>
                </a:solidFill>
                <a:latin typeface="Arial" panose="020B0604020202020204" pitchFamily="34" charset="0"/>
              </a:rPr>
              <a:t>probability scores</a:t>
            </a:r>
            <a:r>
              <a:rPr lang="en-US" altLang="en-US" sz="1300" dirty="0">
                <a:solidFill>
                  <a:schemeClr val="tx1"/>
                </a:solidFill>
                <a:latin typeface="Arial" panose="020B0604020202020204" pitchFamily="34" charset="0"/>
              </a:rPr>
              <a:t> for greater transparency.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5581864" cy="34389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400" dirty="0"/>
              <a:t>Sample predictions from deployed model:</a:t>
            </a:r>
            <a:endParaRPr lang="en-IN" sz="2400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A2C603-0B45-1796-999E-329F8BC46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50225"/>
            <a:ext cx="10958536" cy="39719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</a:t>
            </a:r>
            <a:r>
              <a:rPr lang="en-US" sz="2000" b="1" dirty="0"/>
              <a:t>Intelligent Classification Agent</a:t>
            </a:r>
            <a:r>
              <a:rPr lang="en-US" sz="2000" dirty="0"/>
              <a:t> successfully demonstrates the use of </a:t>
            </a:r>
            <a:r>
              <a:rPr lang="en-US" sz="2000" b="1" dirty="0"/>
              <a:t>Watsonx on IBM Cloud Lite</a:t>
            </a:r>
            <a:r>
              <a:rPr lang="en-US" sz="2000" dirty="0"/>
              <a:t>  to:</a:t>
            </a:r>
          </a:p>
          <a:p>
            <a:r>
              <a:rPr lang="en-US" sz="2000" dirty="0"/>
              <a:t>Automate project classification.</a:t>
            </a:r>
          </a:p>
          <a:p>
            <a:r>
              <a:rPr lang="en-US" sz="2000" dirty="0"/>
              <a:t>Reduce manual effort and errors.</a:t>
            </a:r>
          </a:p>
          <a:p>
            <a:r>
              <a:rPr lang="en-US" sz="2000" dirty="0"/>
              <a:t>Provide </a:t>
            </a:r>
            <a:r>
              <a:rPr lang="en-US" sz="2000" b="1" dirty="0"/>
              <a:t>transparent, scalable, and accurate insights</a:t>
            </a:r>
            <a:r>
              <a:rPr lang="en-US" sz="2000" dirty="0"/>
              <a:t>.</a:t>
            </a:r>
          </a:p>
          <a:p>
            <a:r>
              <a:rPr lang="en-US" sz="2000" dirty="0"/>
              <a:t>Improve monitoring and impact evaluation of rural infrastructure programs.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Integration with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real-time government project databases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05435" indent="-305435"/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Use of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geospatial data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for enhanced classification.</a:t>
            </a:r>
          </a:p>
          <a:p>
            <a:pPr marL="305435" indent="-305435"/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Expansion to other rural development programs beyond PMGSY.</a:t>
            </a:r>
          </a:p>
          <a:p>
            <a:pPr marL="305435" indent="-305435"/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Building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interactive dashboards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for policymakers.</a:t>
            </a:r>
          </a:p>
          <a:p>
            <a:pPr marL="305435" indent="-305435"/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Multi-lingual insights for accessibility across regions.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331</TotalTime>
  <Words>908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Intelligent Classification of Rural Infrastructure Projects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COURSE COMPLETION certifactes and badge</vt:lpstr>
      <vt:lpstr>Professional Profiles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Kamal Sharma</cp:lastModifiedBy>
  <cp:revision>32</cp:revision>
  <dcterms:created xsi:type="dcterms:W3CDTF">2021-05-26T16:50:10Z</dcterms:created>
  <dcterms:modified xsi:type="dcterms:W3CDTF">2025-09-17T16:31:47Z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