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A865-F150-CA7B-C77C-B27D7FA32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0B8E1-7A92-B141-8690-9699710B8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75257-DB85-619B-253D-AC52AC4B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2696-7440-E6CF-4E79-DD0EC8FC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6381-C0B2-0760-4D8E-DD3E84F8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CD53-EF28-DA0C-9A60-36E2E535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F0100-E432-7F4B-4C83-ADD739BB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FCFF-1967-DC22-BEA6-460A7052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63A7-35D4-1FEA-14C0-073598D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1B9D4-75A2-64E5-0939-36212E36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9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17FE8-F1D7-4757-CCC6-72D072DB4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A4F04-8CDC-D60F-E446-D2DE8C988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0AC3-9EC6-DC02-ECA5-03640EAB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75757-4FD6-EACC-7B6B-AE077F7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AC06-4928-6525-CC5E-1DEC654E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1B1D-9003-2B4E-D11F-182944D36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6768-EDEF-FDD2-9168-C48C427C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DA98-A16E-2B74-FF2D-BFCB02F3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D7C8-CA19-7D0F-58ED-A8D50D24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6393B-4005-FF1C-9E06-8901CEC7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4E82-84E2-F010-4168-3FF9AD5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32D0-8D19-2FE4-0546-FF6C35A9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4276-FB19-C133-5E36-A3B5BFA8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E5EB-0A6B-2A44-C361-E6EEDD3D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D4161-770B-FCE5-2A40-C1E31602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55C4-06AD-980D-74EF-FF67454E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8329-041F-87D4-2552-623A98921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AC9E-9FE6-50F3-BB54-0944A751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8190F-D388-1B92-7227-DB15EBA9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9C54-66E3-78E3-DDA7-57709D39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BC00-66FC-360B-DD9A-F1D15A33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5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02A7-1E9F-FCC2-2154-EC5DA0C0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78CA-2D48-D865-C626-715E8D96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68F37-417A-778D-3DC7-689222CCE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8F6A5-BD0B-30AC-6168-FD173A6E5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59863-105E-8C9C-2B55-6C3104800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CA71C-4E17-7324-3986-3FBECA90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738B1-91FF-E8BD-E923-DE1AE6B6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5DCCD-B1EB-0377-C76C-7A784809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7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81D5-7792-74DD-8FEC-E22AA27E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C1921-64E8-BB46-D0A9-9DBAD6DC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5EFFA-E84D-6302-E554-063B870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9B0A9-CA64-806D-7003-211CC8D3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0742C-F61D-6CDF-2A3C-1358FFDD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09715-85CA-A6E6-DD6A-7C44DF26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95B0-AB84-82F7-9504-037D637E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1319-45A2-7DEA-35AD-BF8D6C31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7E3B-B04A-8823-29F8-086352F7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5C63-07AA-4696-7514-5BBB8EBF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5B2C8-8A0D-2147-E867-29FEC8CF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3CDD4-F7ED-756B-3F55-4DB5614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3EAF-B9B4-3FCF-46D0-94FBACF1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8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4D22-1EC4-8DD3-F3C2-99DE66ED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E6F39-AB86-34CF-AF2A-1D390D76B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7F35-97C0-1D52-2B9A-4CCDF64B0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F95E-53C8-5B79-9943-2D12661F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CCEA3-8901-071C-F9E5-5BEC8C43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81995-E82F-32E9-A787-B8AE4011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6CC37-AB45-D6AA-47E7-D49E14FA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FCD0B-AA66-0FF0-FD17-58B6F4B2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918A-1113-B646-4464-2A145BA73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7435-5CF3-437D-8B78-62C03E02635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91A6-497D-9514-D729-566E4525D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A14C-5D60-CB18-B13F-B2D025439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D8986-5FED-49AF-A7FC-E6D4A73F1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24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52F9-DF03-9F60-B55B-B2AB59146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0B86A-FC62-11B7-8F11-D68F6560F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9D0338-A219-5DF8-CE79-81FEBDB9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149772"/>
            <a:ext cx="11603421" cy="65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7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BB46-B81F-99EC-EE95-14CF694A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tx2"/>
                </a:solidFill>
              </a:rPr>
              <a:t>RELIANCE TRENDS FASHION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F3A9-07BF-00F7-D7C3-9D1338C2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380"/>
            <a:ext cx="10515600" cy="5010915"/>
          </a:xfrm>
        </p:spPr>
        <p:txBody>
          <a:bodyPr/>
          <a:lstStyle/>
          <a:p>
            <a:r>
              <a:rPr lang="en-US" b="1" dirty="0"/>
              <a:t>Introduction.</a:t>
            </a:r>
          </a:p>
          <a:p>
            <a:r>
              <a:rPr lang="en-US" b="1" dirty="0"/>
              <a:t>Count plots.</a:t>
            </a:r>
          </a:p>
          <a:p>
            <a:pPr marL="0" indent="0">
              <a:buNone/>
            </a:pPr>
            <a:r>
              <a:rPr lang="en-US" b="1" dirty="0"/>
              <a:t>   :- Brand</a:t>
            </a:r>
          </a:p>
          <a:p>
            <a:pPr marL="0" indent="0">
              <a:buNone/>
            </a:pPr>
            <a:r>
              <a:rPr lang="en-US" b="1" dirty="0"/>
              <a:t>   :- Price Discount</a:t>
            </a:r>
          </a:p>
          <a:p>
            <a:pPr marL="0" indent="0">
              <a:buNone/>
            </a:pPr>
            <a:r>
              <a:rPr lang="en-US" b="1" dirty="0"/>
              <a:t>   :- Category</a:t>
            </a:r>
          </a:p>
          <a:p>
            <a:r>
              <a:rPr lang="en-IN" dirty="0"/>
              <a:t>:- </a:t>
            </a:r>
            <a:r>
              <a:rPr lang="en-US" b="1" dirty="0"/>
              <a:t>Categories Contribution</a:t>
            </a:r>
          </a:p>
          <a:p>
            <a:r>
              <a:rPr lang="en-US" b="1" dirty="0"/>
              <a:t>:- Category of Gender</a:t>
            </a:r>
          </a:p>
          <a:p>
            <a:r>
              <a:rPr lang="en-US" b="1" dirty="0"/>
              <a:t>Key Finding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78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9431-F1F3-2EB8-20FD-4CB17CE0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5399"/>
          </a:xfrm>
        </p:spPr>
        <p:txBody>
          <a:bodyPr>
            <a:normAutofit/>
          </a:bodyPr>
          <a:lstStyle/>
          <a:p>
            <a:r>
              <a:rPr lang="en-IN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9068-0488-3AB8-71DE-FC544A22D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93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About Dataset</a:t>
            </a:r>
            <a:r>
              <a:rPr lang="en-US" b="1" u="sng" dirty="0"/>
              <a:t> :</a:t>
            </a:r>
            <a:endParaRPr lang="en-US" dirty="0"/>
          </a:p>
          <a:p>
            <a:pPr fontAlgn="base"/>
            <a:r>
              <a:rPr lang="en-US" sz="2600" b="1" dirty="0"/>
              <a:t>Trends is India’s largest fashion retail chain across India. Trends offers stylish, high-quality products across Womenswear, Menswear , </a:t>
            </a:r>
            <a:r>
              <a:rPr lang="en-US" sz="2600" b="1" dirty="0" err="1"/>
              <a:t>Kidswear</a:t>
            </a:r>
            <a:r>
              <a:rPr lang="en-US" sz="2600" b="1" dirty="0"/>
              <a:t> and fashion accessories through a diversified portfolio of own brands, national and international brands. The uniqueness of the store is the core, which delivers "fashion at great value". Spread over 8,000 – 24,000 square feet of shopping area, each Trends store is designed to offer a unique shopping experience for the entire family through wide aisles, coordinated displays and highly trained fashion professionals offering best in class customer assistance.</a:t>
            </a:r>
          </a:p>
          <a:p>
            <a:endParaRPr lang="en-US" dirty="0"/>
          </a:p>
          <a:p>
            <a:r>
              <a:rPr lang="en-US" b="1" dirty="0"/>
              <a:t>Total Records: “ 31,582 ”. </a:t>
            </a:r>
          </a:p>
          <a:p>
            <a:r>
              <a:rPr lang="en-US" b="1" dirty="0"/>
              <a:t>Unique Brands: “191 ”.</a:t>
            </a:r>
          </a:p>
          <a:p>
            <a:r>
              <a:rPr lang="en-US" b="1" dirty="0"/>
              <a:t>Unique Categories: “  9 ”.</a:t>
            </a:r>
          </a:p>
          <a:p>
            <a:r>
              <a:rPr lang="en-US" b="1" dirty="0"/>
              <a:t>Gender Categories: “2 (Men, Women) ”.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0256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6CC6-B751-246E-285D-9FA4C477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Count plots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8189-7D71-2072-6E5E-8F2F7BE4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067931"/>
            <a:ext cx="6972300" cy="53106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5DAD44-AAD6-4E12-C60D-97D9683C98E1}"/>
              </a:ext>
            </a:extLst>
          </p:cNvPr>
          <p:cNvSpPr txBox="1"/>
          <p:nvPr/>
        </p:nvSpPr>
        <p:spPr>
          <a:xfrm>
            <a:off x="7567446" y="1679724"/>
            <a:ext cx="609337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Top 10 Brands by Product Count</a:t>
            </a:r>
          </a:p>
          <a:p>
            <a:pPr marL="342900" indent="-342900">
              <a:buAutoNum type="arabicPeriod"/>
            </a:pPr>
            <a:r>
              <a:rPr lang="en-US" sz="2200" b="1" dirty="0" err="1"/>
              <a:t>Performax</a:t>
            </a:r>
            <a:r>
              <a:rPr lang="en-US" sz="2200" b="1" dirty="0"/>
              <a:t> – 3,029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</a:t>
            </a:r>
            <a:r>
              <a:rPr lang="en-US" sz="2200" b="1" dirty="0" err="1"/>
              <a:t>Teamspirit</a:t>
            </a:r>
            <a:r>
              <a:rPr lang="en-US" sz="2200" b="1" dirty="0"/>
              <a:t> – 1,908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DNMX – 1,757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</a:t>
            </a:r>
            <a:r>
              <a:rPr lang="en-US" sz="2200" b="1" dirty="0" err="1"/>
              <a:t>Netplay</a:t>
            </a:r>
            <a:r>
              <a:rPr lang="en-US" sz="2200" b="1" dirty="0"/>
              <a:t> – 1,698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</a:t>
            </a:r>
            <a:r>
              <a:rPr lang="en-US" sz="2200" b="1" dirty="0" err="1"/>
              <a:t>Avaasa</a:t>
            </a:r>
            <a:r>
              <a:rPr lang="en-US" sz="2200" b="1" dirty="0"/>
              <a:t> Mix n Match – 1,507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John Players – 1,224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Hi-Attitude – 1,1918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W – 1,179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FIG – 1,110</a:t>
            </a:r>
          </a:p>
          <a:p>
            <a:pPr marL="342900" indent="-342900">
              <a:buAutoNum type="arabicPeriod"/>
            </a:pPr>
            <a:r>
              <a:rPr lang="en-US" sz="2200" b="1" dirty="0"/>
              <a:t> Lee Cooper – 927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47127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F207-EA3F-C915-FBD4-2971C3EC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5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Price Discount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5083F-F3B9-2D36-76A2-8D10F35DB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45" y="1056290"/>
            <a:ext cx="7709338" cy="51685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52613-0A8D-7C3F-7255-39017DEA0703}"/>
              </a:ext>
            </a:extLst>
          </p:cNvPr>
          <p:cNvSpPr txBox="1"/>
          <p:nvPr/>
        </p:nvSpPr>
        <p:spPr>
          <a:xfrm>
            <a:off x="8203512" y="1732361"/>
            <a:ext cx="368894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Pricing &amp; Discounts.</a:t>
            </a:r>
          </a:p>
          <a:p>
            <a:endParaRPr lang="en-IN" sz="2200" b="1" dirty="0"/>
          </a:p>
          <a:p>
            <a:r>
              <a:rPr lang="en-IN" sz="2200" b="1" dirty="0" err="1"/>
              <a:t>Avg</a:t>
            </a:r>
            <a:r>
              <a:rPr lang="en-IN" sz="2200" b="1" dirty="0"/>
              <a:t> Original Price:“₹1,418* ”.</a:t>
            </a:r>
          </a:p>
          <a:p>
            <a:r>
              <a:rPr lang="en-IN" sz="2200" b="1" dirty="0" err="1"/>
              <a:t>Avg</a:t>
            </a:r>
            <a:r>
              <a:rPr lang="en-IN" sz="2200" b="1" dirty="0"/>
              <a:t> Discount Price: “₹930 ”.</a:t>
            </a:r>
          </a:p>
          <a:p>
            <a:r>
              <a:rPr lang="en-IN" sz="2200" b="1" dirty="0" err="1"/>
              <a:t>Avg</a:t>
            </a:r>
            <a:r>
              <a:rPr lang="en-IN" sz="2200" b="1" dirty="0"/>
              <a:t> Discount %: “ 33% ”.</a:t>
            </a:r>
          </a:p>
          <a:p>
            <a:r>
              <a:rPr lang="en-IN" sz="2200" b="1" dirty="0"/>
              <a:t>Max Price: “₹19,999 ” .</a:t>
            </a:r>
          </a:p>
          <a:p>
            <a:r>
              <a:rPr lang="en-IN" sz="2200" b="1" dirty="0"/>
              <a:t>Max Discount %: “ 85% ”.</a:t>
            </a:r>
          </a:p>
          <a:p>
            <a:endParaRPr lang="en-IN" sz="2200" b="1" dirty="0"/>
          </a:p>
          <a:p>
            <a:r>
              <a:rPr lang="en-US" sz="2200" b="1" dirty="0"/>
              <a:t>Average Discount by Gender: Men: “ 33.3% ”. </a:t>
            </a:r>
          </a:p>
          <a:p>
            <a:r>
              <a:rPr lang="en-US" sz="2200" b="1" dirty="0"/>
              <a:t>Women: “  32.7%”.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22067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615F-DC81-60ED-C5C6-FEA02C47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977"/>
          </a:xfrm>
        </p:spPr>
        <p:txBody>
          <a:bodyPr>
            <a:noAutofit/>
          </a:bodyPr>
          <a:lstStyle/>
          <a:p>
            <a:r>
              <a:rPr lang="en-US" sz="4000" b="1" dirty="0"/>
              <a:t>Category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68F5C3-36CA-3375-213B-F5104337D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6" y="1024760"/>
            <a:ext cx="7535916" cy="54681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39C507-AA45-FF7D-748D-10CFD325F6A0}"/>
              </a:ext>
            </a:extLst>
          </p:cNvPr>
          <p:cNvSpPr txBox="1"/>
          <p:nvPr/>
        </p:nvSpPr>
        <p:spPr>
          <a:xfrm>
            <a:off x="8176306" y="1733215"/>
            <a:ext cx="41418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Top Categories.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 err="1"/>
              <a:t>Topwear</a:t>
            </a:r>
            <a:r>
              <a:rPr lang="en-US" sz="2200" dirty="0"/>
              <a:t> :– 7,110.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Westernwear</a:t>
            </a:r>
            <a:r>
              <a:rPr lang="en-US" sz="2200" dirty="0"/>
              <a:t> : – 6,641.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Footwea</a:t>
            </a:r>
            <a:r>
              <a:rPr lang="en-US" sz="2200" dirty="0"/>
              <a:t>  :– 6,030.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Ethnicwear</a:t>
            </a:r>
            <a:r>
              <a:rPr lang="en-US" sz="2200" dirty="0"/>
              <a:t> :– 5,265.</a:t>
            </a:r>
          </a:p>
          <a:p>
            <a:r>
              <a:rPr lang="en-US" sz="2200" dirty="0"/>
              <a:t> </a:t>
            </a:r>
            <a:r>
              <a:rPr lang="en-US" sz="2200" dirty="0" err="1"/>
              <a:t>Bottomwear</a:t>
            </a:r>
            <a:r>
              <a:rPr lang="en-US" sz="2200" dirty="0"/>
              <a:t> :– 2,984.</a:t>
            </a:r>
          </a:p>
          <a:p>
            <a:r>
              <a:rPr lang="en-US" sz="2200" dirty="0"/>
              <a:t> Others: Activewear, </a:t>
            </a:r>
            <a:r>
              <a:rPr lang="en-US" sz="2200" dirty="0" err="1"/>
              <a:t>Fusionwear</a:t>
            </a:r>
            <a:r>
              <a:rPr lang="en-US" sz="2200" dirty="0"/>
              <a:t> ,</a:t>
            </a:r>
          </a:p>
          <a:p>
            <a:r>
              <a:rPr lang="en-US" sz="2200" dirty="0"/>
              <a:t>   Lingerie, Innerwear.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8546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E3F2-4784-92D7-8D50-BC6908D1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336"/>
          </a:xfrm>
        </p:spPr>
        <p:txBody>
          <a:bodyPr>
            <a:normAutofit fontScale="90000"/>
          </a:bodyPr>
          <a:lstStyle/>
          <a:p>
            <a:r>
              <a:rPr lang="en-US" dirty="0"/>
              <a:t>Categories Contribution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57213-7FFB-1D1C-4E82-961E57F54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1" y="977462"/>
            <a:ext cx="6093372" cy="57071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6413D-ADC0-12DA-D5B4-6A5B3992A0C8}"/>
              </a:ext>
            </a:extLst>
          </p:cNvPr>
          <p:cNvSpPr txBox="1"/>
          <p:nvPr/>
        </p:nvSpPr>
        <p:spPr>
          <a:xfrm>
            <a:off x="6906609" y="1745590"/>
            <a:ext cx="541151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The Categories Contribution of Total Revenue in Pie Chart.</a:t>
            </a:r>
          </a:p>
          <a:p>
            <a:r>
              <a:rPr lang="en-US" sz="2200" b="1" dirty="0"/>
              <a:t>:- Footwear ----------26%</a:t>
            </a:r>
          </a:p>
          <a:p>
            <a:r>
              <a:rPr lang="en-US" sz="2200" b="1" dirty="0"/>
              <a:t>:- </a:t>
            </a:r>
            <a:r>
              <a:rPr lang="en-US" sz="2200" b="1" dirty="0" err="1"/>
              <a:t>Ethnicwear</a:t>
            </a:r>
            <a:r>
              <a:rPr lang="en-US" sz="2200" b="1" dirty="0"/>
              <a:t> --------19.1%</a:t>
            </a:r>
          </a:p>
          <a:p>
            <a:r>
              <a:rPr lang="en-US" sz="2200" b="1" dirty="0"/>
              <a:t>:- </a:t>
            </a:r>
            <a:r>
              <a:rPr lang="en-US" sz="2200" b="1" dirty="0" err="1"/>
              <a:t>Topwear</a:t>
            </a:r>
            <a:r>
              <a:rPr lang="en-US" sz="2200" b="1" dirty="0"/>
              <a:t> ------------17.9%</a:t>
            </a:r>
          </a:p>
          <a:p>
            <a:r>
              <a:rPr lang="en-US" sz="2200" b="1" dirty="0"/>
              <a:t>:- </a:t>
            </a:r>
            <a:r>
              <a:rPr lang="en-US" sz="2200" b="1" dirty="0" err="1"/>
              <a:t>Westernwear</a:t>
            </a:r>
            <a:r>
              <a:rPr lang="en-US" sz="2200" b="1" dirty="0"/>
              <a:t> --------15.7%</a:t>
            </a:r>
          </a:p>
          <a:p>
            <a:r>
              <a:rPr lang="en-US" sz="2200" b="1" dirty="0"/>
              <a:t>:- </a:t>
            </a:r>
            <a:r>
              <a:rPr lang="en-US" sz="2200" b="1" dirty="0" err="1"/>
              <a:t>Bottomwear</a:t>
            </a:r>
            <a:r>
              <a:rPr lang="en-US" sz="2200" b="1" dirty="0"/>
              <a:t> ----------9.99%</a:t>
            </a:r>
          </a:p>
          <a:p>
            <a:r>
              <a:rPr lang="en-US" sz="2200" b="1" dirty="0"/>
              <a:t>:- Activewear ------------6.84%</a:t>
            </a:r>
          </a:p>
          <a:p>
            <a:r>
              <a:rPr lang="en-US" sz="2200" b="1" dirty="0"/>
              <a:t>:- </a:t>
            </a:r>
            <a:r>
              <a:rPr lang="en-US" sz="2200" b="1" dirty="0" err="1"/>
              <a:t>Fusionwear</a:t>
            </a:r>
            <a:r>
              <a:rPr lang="en-US" sz="2200" b="1" dirty="0"/>
              <a:t> ------------3.85%</a:t>
            </a:r>
          </a:p>
          <a:p>
            <a:r>
              <a:rPr lang="en-US" sz="2200" b="1" dirty="0"/>
              <a:t>:- Lingerie -----------------0.475%</a:t>
            </a:r>
          </a:p>
          <a:p>
            <a:r>
              <a:rPr lang="en-US" sz="2200" b="1" dirty="0"/>
              <a:t>:- Innerwear ---------------0.145%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1107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028C-61A6-DA84-ABD4-EBFB785E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0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Category of Gender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D2A07-97C4-DEFD-44FA-9F4256717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2" y="1056290"/>
            <a:ext cx="6526924" cy="54365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CE1B7-6080-824A-24FA-DCB6EDA12526}"/>
              </a:ext>
            </a:extLst>
          </p:cNvPr>
          <p:cNvSpPr txBox="1"/>
          <p:nvPr/>
        </p:nvSpPr>
        <p:spPr>
          <a:xfrm>
            <a:off x="7394028" y="2005842"/>
            <a:ext cx="46192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The Category of Gender.</a:t>
            </a:r>
          </a:p>
          <a:p>
            <a:r>
              <a:rPr lang="en-US" sz="2200" b="1" dirty="0"/>
              <a:t>“0” is of “Men” and “1” is for  “Women”. </a:t>
            </a:r>
          </a:p>
          <a:p>
            <a:r>
              <a:rPr lang="en-US" sz="2200" b="1" dirty="0"/>
              <a:t>Men: “ 14,375 products”.</a:t>
            </a:r>
          </a:p>
          <a:p>
            <a:r>
              <a:rPr lang="en-US" sz="2200" b="1" dirty="0"/>
              <a:t>Women: “ 17,207 products ”.</a:t>
            </a:r>
          </a:p>
          <a:p>
            <a:endParaRPr lang="en-US" sz="2200" b="1" dirty="0"/>
          </a:p>
          <a:p>
            <a:r>
              <a:rPr lang="en-US" sz="2200" b="1" dirty="0"/>
              <a:t>Average Discount by Gender.</a:t>
            </a:r>
          </a:p>
          <a:p>
            <a:r>
              <a:rPr lang="en-US" sz="2200" b="1" dirty="0"/>
              <a:t>Men: “33.3% ”.</a:t>
            </a:r>
          </a:p>
          <a:p>
            <a:r>
              <a:rPr lang="en-US" sz="2200" b="1" dirty="0"/>
              <a:t>Women: “32.7% ”.</a:t>
            </a:r>
          </a:p>
        </p:txBody>
      </p:sp>
    </p:spTree>
    <p:extLst>
      <p:ext uri="{BB962C8B-B14F-4D97-AF65-F5344CB8AC3E}">
        <p14:creationId xmlns:p14="http://schemas.microsoft.com/office/powerpoint/2010/main" val="332383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5042-9313-2046-4C36-CDD53DF8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14DE-DA87-E005-72BA-8CD26619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“ </a:t>
            </a:r>
            <a:r>
              <a:rPr lang="en-US" dirty="0" err="1"/>
              <a:t>Performax</a:t>
            </a:r>
            <a:r>
              <a:rPr lang="en-US" dirty="0"/>
              <a:t>, </a:t>
            </a:r>
            <a:r>
              <a:rPr lang="en-US" dirty="0" err="1"/>
              <a:t>Teamspirit</a:t>
            </a:r>
            <a:r>
              <a:rPr lang="en-US" dirty="0"/>
              <a:t>, and </a:t>
            </a:r>
            <a:r>
              <a:rPr lang="en-US" dirty="0" err="1"/>
              <a:t>DNMX”dominate</a:t>
            </a:r>
            <a:r>
              <a:rPr lang="en-US" dirty="0"/>
              <a:t> the catalog.</a:t>
            </a:r>
          </a:p>
          <a:p>
            <a:r>
              <a:rPr lang="en-US" dirty="0"/>
              <a:t>2. “ </a:t>
            </a:r>
            <a:r>
              <a:rPr lang="en-US" dirty="0" err="1"/>
              <a:t>Topwear</a:t>
            </a:r>
            <a:r>
              <a:rPr lang="en-US" dirty="0"/>
              <a:t> &amp; </a:t>
            </a:r>
            <a:r>
              <a:rPr lang="en-US" dirty="0" err="1"/>
              <a:t>Westernwear</a:t>
            </a:r>
            <a:r>
              <a:rPr lang="en-US" dirty="0"/>
              <a:t>” make up almost half the products.</a:t>
            </a:r>
          </a:p>
          <a:p>
            <a:r>
              <a:rPr lang="en-US" dirty="0"/>
              <a:t>3. “Women’s collection is slightly larger (54.5%), but” “discount percentages are almost equal” across genders.</a:t>
            </a:r>
          </a:p>
          <a:p>
            <a:r>
              <a:rPr lang="en-US" dirty="0"/>
              <a:t>4. The “average discount is 33%”, meaning heavy reliance on promotions.</a:t>
            </a:r>
          </a:p>
          <a:p>
            <a:r>
              <a:rPr lang="en-US" dirty="0"/>
              <a:t>5. Some items have “up to 85% discount”, indicating clearance or fast-moving fashion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93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513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RELIANCE TRENDS FASHION</vt:lpstr>
      <vt:lpstr>Introduction</vt:lpstr>
      <vt:lpstr>Count plots</vt:lpstr>
      <vt:lpstr>Price Discount</vt:lpstr>
      <vt:lpstr>Category</vt:lpstr>
      <vt:lpstr>Categories Contribution</vt:lpstr>
      <vt:lpstr>Category of Gender</vt:lpstr>
      <vt:lpstr>Key Finding.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 gandhi</dc:creator>
  <cp:lastModifiedBy>nir gandhi</cp:lastModifiedBy>
  <cp:revision>7</cp:revision>
  <dcterms:created xsi:type="dcterms:W3CDTF">2025-08-26T15:18:10Z</dcterms:created>
  <dcterms:modified xsi:type="dcterms:W3CDTF">2025-08-27T14:44:50Z</dcterms:modified>
</cp:coreProperties>
</file>