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4" r:id="rId8"/>
    <p:sldId id="266" r:id="rId9"/>
    <p:sldId id="268" r:id="rId10"/>
    <p:sldId id="290" r:id="rId11"/>
    <p:sldId id="280" r:id="rId12"/>
    <p:sldId id="282" r:id="rId13"/>
    <p:sldId id="28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0" d="100"/>
          <a:sy n="60" d="100"/>
        </p:scale>
        <p:origin x="114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43FC7-3DEB-DD60-BDE1-90350876E1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2AF0F9-4EA5-9932-7A8B-D0CE73DE20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D843260-2FD6-9354-F784-DA725A79D85A}"/>
              </a:ext>
            </a:extLst>
          </p:cNvPr>
          <p:cNvSpPr>
            <a:spLocks noGrp="1"/>
          </p:cNvSpPr>
          <p:nvPr>
            <p:ph type="dt" sz="half" idx="10"/>
          </p:nvPr>
        </p:nvSpPr>
        <p:spPr/>
        <p:txBody>
          <a:bodyPr/>
          <a:lstStyle/>
          <a:p>
            <a:fld id="{373FBBA5-F253-4633-BF3D-B4ABA216DD24}" type="datetimeFigureOut">
              <a:rPr lang="en-IN" smtClean="0"/>
              <a:t>30-07-2024</a:t>
            </a:fld>
            <a:endParaRPr lang="en-IN"/>
          </a:p>
        </p:txBody>
      </p:sp>
      <p:sp>
        <p:nvSpPr>
          <p:cNvPr id="5" name="Footer Placeholder 4">
            <a:extLst>
              <a:ext uri="{FF2B5EF4-FFF2-40B4-BE49-F238E27FC236}">
                <a16:creationId xmlns:a16="http://schemas.microsoft.com/office/drawing/2014/main" id="{30750FC7-A1FB-5D1E-2746-6923CA03A8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63FFD9-6703-7B55-838D-22E1E275C409}"/>
              </a:ext>
            </a:extLst>
          </p:cNvPr>
          <p:cNvSpPr>
            <a:spLocks noGrp="1"/>
          </p:cNvSpPr>
          <p:nvPr>
            <p:ph type="sldNum" sz="quarter" idx="12"/>
          </p:nvPr>
        </p:nvSpPr>
        <p:spPr/>
        <p:txBody>
          <a:bodyPr/>
          <a:lstStyle/>
          <a:p>
            <a:fld id="{80E224A8-525F-4E95-9503-B900C82A4161}" type="slidenum">
              <a:rPr lang="en-IN" smtClean="0"/>
              <a:t>‹#›</a:t>
            </a:fld>
            <a:endParaRPr lang="en-IN"/>
          </a:p>
        </p:txBody>
      </p:sp>
    </p:spTree>
    <p:extLst>
      <p:ext uri="{BB962C8B-B14F-4D97-AF65-F5344CB8AC3E}">
        <p14:creationId xmlns:p14="http://schemas.microsoft.com/office/powerpoint/2010/main" val="559582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52433-6025-D1DD-A2FF-BCF578D9CB0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8EE3DA-70AC-E729-DF39-EDC83FDB10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40EAD8-F0B3-F323-9BE1-6FC3E25BA1A5}"/>
              </a:ext>
            </a:extLst>
          </p:cNvPr>
          <p:cNvSpPr>
            <a:spLocks noGrp="1"/>
          </p:cNvSpPr>
          <p:nvPr>
            <p:ph type="dt" sz="half" idx="10"/>
          </p:nvPr>
        </p:nvSpPr>
        <p:spPr/>
        <p:txBody>
          <a:bodyPr/>
          <a:lstStyle/>
          <a:p>
            <a:fld id="{373FBBA5-F253-4633-BF3D-B4ABA216DD24}" type="datetimeFigureOut">
              <a:rPr lang="en-IN" smtClean="0"/>
              <a:t>30-07-2024</a:t>
            </a:fld>
            <a:endParaRPr lang="en-IN"/>
          </a:p>
        </p:txBody>
      </p:sp>
      <p:sp>
        <p:nvSpPr>
          <p:cNvPr id="5" name="Footer Placeholder 4">
            <a:extLst>
              <a:ext uri="{FF2B5EF4-FFF2-40B4-BE49-F238E27FC236}">
                <a16:creationId xmlns:a16="http://schemas.microsoft.com/office/drawing/2014/main" id="{87F8B34C-9F19-9C89-0FB4-B3B2C94202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ACF03A-196F-ACB8-F90D-6F4CC72B3D05}"/>
              </a:ext>
            </a:extLst>
          </p:cNvPr>
          <p:cNvSpPr>
            <a:spLocks noGrp="1"/>
          </p:cNvSpPr>
          <p:nvPr>
            <p:ph type="sldNum" sz="quarter" idx="12"/>
          </p:nvPr>
        </p:nvSpPr>
        <p:spPr/>
        <p:txBody>
          <a:bodyPr/>
          <a:lstStyle/>
          <a:p>
            <a:fld id="{80E224A8-525F-4E95-9503-B900C82A4161}" type="slidenum">
              <a:rPr lang="en-IN" smtClean="0"/>
              <a:t>‹#›</a:t>
            </a:fld>
            <a:endParaRPr lang="en-IN"/>
          </a:p>
        </p:txBody>
      </p:sp>
    </p:spTree>
    <p:extLst>
      <p:ext uri="{BB962C8B-B14F-4D97-AF65-F5344CB8AC3E}">
        <p14:creationId xmlns:p14="http://schemas.microsoft.com/office/powerpoint/2010/main" val="1970628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7093CB-33A8-59AA-2A86-A488E6973E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0374C1-712A-D3F0-5BE1-F78EB2C32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2DAE8F-05BF-D942-0232-2C8ECF4367E0}"/>
              </a:ext>
            </a:extLst>
          </p:cNvPr>
          <p:cNvSpPr>
            <a:spLocks noGrp="1"/>
          </p:cNvSpPr>
          <p:nvPr>
            <p:ph type="dt" sz="half" idx="10"/>
          </p:nvPr>
        </p:nvSpPr>
        <p:spPr/>
        <p:txBody>
          <a:bodyPr/>
          <a:lstStyle/>
          <a:p>
            <a:fld id="{373FBBA5-F253-4633-BF3D-B4ABA216DD24}" type="datetimeFigureOut">
              <a:rPr lang="en-IN" smtClean="0"/>
              <a:t>30-07-2024</a:t>
            </a:fld>
            <a:endParaRPr lang="en-IN"/>
          </a:p>
        </p:txBody>
      </p:sp>
      <p:sp>
        <p:nvSpPr>
          <p:cNvPr id="5" name="Footer Placeholder 4">
            <a:extLst>
              <a:ext uri="{FF2B5EF4-FFF2-40B4-BE49-F238E27FC236}">
                <a16:creationId xmlns:a16="http://schemas.microsoft.com/office/drawing/2014/main" id="{7F9AC929-4355-7AD3-C325-67C2AD5EFE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AD8816-3F1C-8CF3-B14C-2714F2E2C1B6}"/>
              </a:ext>
            </a:extLst>
          </p:cNvPr>
          <p:cNvSpPr>
            <a:spLocks noGrp="1"/>
          </p:cNvSpPr>
          <p:nvPr>
            <p:ph type="sldNum" sz="quarter" idx="12"/>
          </p:nvPr>
        </p:nvSpPr>
        <p:spPr/>
        <p:txBody>
          <a:bodyPr/>
          <a:lstStyle/>
          <a:p>
            <a:fld id="{80E224A8-525F-4E95-9503-B900C82A4161}" type="slidenum">
              <a:rPr lang="en-IN" smtClean="0"/>
              <a:t>‹#›</a:t>
            </a:fld>
            <a:endParaRPr lang="en-IN"/>
          </a:p>
        </p:txBody>
      </p:sp>
    </p:spTree>
    <p:extLst>
      <p:ext uri="{BB962C8B-B14F-4D97-AF65-F5344CB8AC3E}">
        <p14:creationId xmlns:p14="http://schemas.microsoft.com/office/powerpoint/2010/main" val="1628083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57A21-7FE9-4F6E-12E8-0EEA8DA8DD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E9A2BB-E966-2E44-6CB4-8E0B1FD032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BB463A-060C-59B2-0581-B19BAC86E8FC}"/>
              </a:ext>
            </a:extLst>
          </p:cNvPr>
          <p:cNvSpPr>
            <a:spLocks noGrp="1"/>
          </p:cNvSpPr>
          <p:nvPr>
            <p:ph type="dt" sz="half" idx="10"/>
          </p:nvPr>
        </p:nvSpPr>
        <p:spPr/>
        <p:txBody>
          <a:bodyPr/>
          <a:lstStyle/>
          <a:p>
            <a:fld id="{373FBBA5-F253-4633-BF3D-B4ABA216DD24}" type="datetimeFigureOut">
              <a:rPr lang="en-IN" smtClean="0"/>
              <a:t>30-07-2024</a:t>
            </a:fld>
            <a:endParaRPr lang="en-IN"/>
          </a:p>
        </p:txBody>
      </p:sp>
      <p:sp>
        <p:nvSpPr>
          <p:cNvPr id="5" name="Footer Placeholder 4">
            <a:extLst>
              <a:ext uri="{FF2B5EF4-FFF2-40B4-BE49-F238E27FC236}">
                <a16:creationId xmlns:a16="http://schemas.microsoft.com/office/drawing/2014/main" id="{FFFD15A2-9901-4B29-E7FD-573DBFD887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2A9FE0-C7FA-5B06-F1C1-894E938BDD35}"/>
              </a:ext>
            </a:extLst>
          </p:cNvPr>
          <p:cNvSpPr>
            <a:spLocks noGrp="1"/>
          </p:cNvSpPr>
          <p:nvPr>
            <p:ph type="sldNum" sz="quarter" idx="12"/>
          </p:nvPr>
        </p:nvSpPr>
        <p:spPr/>
        <p:txBody>
          <a:bodyPr/>
          <a:lstStyle/>
          <a:p>
            <a:fld id="{80E224A8-525F-4E95-9503-B900C82A4161}" type="slidenum">
              <a:rPr lang="en-IN" smtClean="0"/>
              <a:t>‹#›</a:t>
            </a:fld>
            <a:endParaRPr lang="en-IN"/>
          </a:p>
        </p:txBody>
      </p:sp>
    </p:spTree>
    <p:extLst>
      <p:ext uri="{BB962C8B-B14F-4D97-AF65-F5344CB8AC3E}">
        <p14:creationId xmlns:p14="http://schemas.microsoft.com/office/powerpoint/2010/main" val="2145318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8E129-346A-E25E-18DB-7AE6F13F51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A459ACC-4773-53AD-9253-16E57471DE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81AA2F-FC7C-857D-C916-91634A638143}"/>
              </a:ext>
            </a:extLst>
          </p:cNvPr>
          <p:cNvSpPr>
            <a:spLocks noGrp="1"/>
          </p:cNvSpPr>
          <p:nvPr>
            <p:ph type="dt" sz="half" idx="10"/>
          </p:nvPr>
        </p:nvSpPr>
        <p:spPr/>
        <p:txBody>
          <a:bodyPr/>
          <a:lstStyle/>
          <a:p>
            <a:fld id="{373FBBA5-F253-4633-BF3D-B4ABA216DD24}" type="datetimeFigureOut">
              <a:rPr lang="en-IN" smtClean="0"/>
              <a:t>30-07-2024</a:t>
            </a:fld>
            <a:endParaRPr lang="en-IN"/>
          </a:p>
        </p:txBody>
      </p:sp>
      <p:sp>
        <p:nvSpPr>
          <p:cNvPr id="5" name="Footer Placeholder 4">
            <a:extLst>
              <a:ext uri="{FF2B5EF4-FFF2-40B4-BE49-F238E27FC236}">
                <a16:creationId xmlns:a16="http://schemas.microsoft.com/office/drawing/2014/main" id="{649020AD-E002-E155-9DFD-CF19F23437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EED41D-BA0F-0BA8-A061-04E4E21FC961}"/>
              </a:ext>
            </a:extLst>
          </p:cNvPr>
          <p:cNvSpPr>
            <a:spLocks noGrp="1"/>
          </p:cNvSpPr>
          <p:nvPr>
            <p:ph type="sldNum" sz="quarter" idx="12"/>
          </p:nvPr>
        </p:nvSpPr>
        <p:spPr/>
        <p:txBody>
          <a:bodyPr/>
          <a:lstStyle/>
          <a:p>
            <a:fld id="{80E224A8-525F-4E95-9503-B900C82A4161}" type="slidenum">
              <a:rPr lang="en-IN" smtClean="0"/>
              <a:t>‹#›</a:t>
            </a:fld>
            <a:endParaRPr lang="en-IN"/>
          </a:p>
        </p:txBody>
      </p:sp>
    </p:spTree>
    <p:extLst>
      <p:ext uri="{BB962C8B-B14F-4D97-AF65-F5344CB8AC3E}">
        <p14:creationId xmlns:p14="http://schemas.microsoft.com/office/powerpoint/2010/main" val="4076778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D31EB-AEDC-29FE-205F-840F8F238C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2890CC-0A90-DBE8-8356-B98AFDFECB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586CF2B-3D48-F750-B831-AE3E70E44D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6E63E97-4099-0CEB-24BA-161175EDDAC2}"/>
              </a:ext>
            </a:extLst>
          </p:cNvPr>
          <p:cNvSpPr>
            <a:spLocks noGrp="1"/>
          </p:cNvSpPr>
          <p:nvPr>
            <p:ph type="dt" sz="half" idx="10"/>
          </p:nvPr>
        </p:nvSpPr>
        <p:spPr/>
        <p:txBody>
          <a:bodyPr/>
          <a:lstStyle/>
          <a:p>
            <a:fld id="{373FBBA5-F253-4633-BF3D-B4ABA216DD24}" type="datetimeFigureOut">
              <a:rPr lang="en-IN" smtClean="0"/>
              <a:t>30-07-2024</a:t>
            </a:fld>
            <a:endParaRPr lang="en-IN"/>
          </a:p>
        </p:txBody>
      </p:sp>
      <p:sp>
        <p:nvSpPr>
          <p:cNvPr id="6" name="Footer Placeholder 5">
            <a:extLst>
              <a:ext uri="{FF2B5EF4-FFF2-40B4-BE49-F238E27FC236}">
                <a16:creationId xmlns:a16="http://schemas.microsoft.com/office/drawing/2014/main" id="{D1E55770-B54C-0BE9-F19A-C9FB79200B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4C94DD-B14D-02A8-7BF1-76E1FD7B28E1}"/>
              </a:ext>
            </a:extLst>
          </p:cNvPr>
          <p:cNvSpPr>
            <a:spLocks noGrp="1"/>
          </p:cNvSpPr>
          <p:nvPr>
            <p:ph type="sldNum" sz="quarter" idx="12"/>
          </p:nvPr>
        </p:nvSpPr>
        <p:spPr/>
        <p:txBody>
          <a:bodyPr/>
          <a:lstStyle/>
          <a:p>
            <a:fld id="{80E224A8-525F-4E95-9503-B900C82A4161}" type="slidenum">
              <a:rPr lang="en-IN" smtClean="0"/>
              <a:t>‹#›</a:t>
            </a:fld>
            <a:endParaRPr lang="en-IN"/>
          </a:p>
        </p:txBody>
      </p:sp>
    </p:spTree>
    <p:extLst>
      <p:ext uri="{BB962C8B-B14F-4D97-AF65-F5344CB8AC3E}">
        <p14:creationId xmlns:p14="http://schemas.microsoft.com/office/powerpoint/2010/main" val="2061140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388D8-9F89-B266-B3E8-30C399E376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37E43E-BA2F-D365-E7DA-728105E73C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6E47ED-62B9-C620-CEBF-F730E3B8BA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02C021C-A5FE-2B7C-A7EB-AB2BEA49DB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518F31-3494-7B0A-1F00-E4F0A62BCF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8404158-FAB2-6F7A-8648-838F14BAB7BA}"/>
              </a:ext>
            </a:extLst>
          </p:cNvPr>
          <p:cNvSpPr>
            <a:spLocks noGrp="1"/>
          </p:cNvSpPr>
          <p:nvPr>
            <p:ph type="dt" sz="half" idx="10"/>
          </p:nvPr>
        </p:nvSpPr>
        <p:spPr/>
        <p:txBody>
          <a:bodyPr/>
          <a:lstStyle/>
          <a:p>
            <a:fld id="{373FBBA5-F253-4633-BF3D-B4ABA216DD24}" type="datetimeFigureOut">
              <a:rPr lang="en-IN" smtClean="0"/>
              <a:t>30-07-2024</a:t>
            </a:fld>
            <a:endParaRPr lang="en-IN"/>
          </a:p>
        </p:txBody>
      </p:sp>
      <p:sp>
        <p:nvSpPr>
          <p:cNvPr id="8" name="Footer Placeholder 7">
            <a:extLst>
              <a:ext uri="{FF2B5EF4-FFF2-40B4-BE49-F238E27FC236}">
                <a16:creationId xmlns:a16="http://schemas.microsoft.com/office/drawing/2014/main" id="{61AFF7CD-2A9A-941A-8624-B9CE5A3B1F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5E2B4FD-1826-C494-BEBA-67DCC31EA1A8}"/>
              </a:ext>
            </a:extLst>
          </p:cNvPr>
          <p:cNvSpPr>
            <a:spLocks noGrp="1"/>
          </p:cNvSpPr>
          <p:nvPr>
            <p:ph type="sldNum" sz="quarter" idx="12"/>
          </p:nvPr>
        </p:nvSpPr>
        <p:spPr/>
        <p:txBody>
          <a:bodyPr/>
          <a:lstStyle/>
          <a:p>
            <a:fld id="{80E224A8-525F-4E95-9503-B900C82A4161}" type="slidenum">
              <a:rPr lang="en-IN" smtClean="0"/>
              <a:t>‹#›</a:t>
            </a:fld>
            <a:endParaRPr lang="en-IN"/>
          </a:p>
        </p:txBody>
      </p:sp>
    </p:spTree>
    <p:extLst>
      <p:ext uri="{BB962C8B-B14F-4D97-AF65-F5344CB8AC3E}">
        <p14:creationId xmlns:p14="http://schemas.microsoft.com/office/powerpoint/2010/main" val="2447793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0E614-5542-3CAE-1103-914CA0E68CA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902A875-A796-818B-E11E-3E822C32CC24}"/>
              </a:ext>
            </a:extLst>
          </p:cNvPr>
          <p:cNvSpPr>
            <a:spLocks noGrp="1"/>
          </p:cNvSpPr>
          <p:nvPr>
            <p:ph type="dt" sz="half" idx="10"/>
          </p:nvPr>
        </p:nvSpPr>
        <p:spPr/>
        <p:txBody>
          <a:bodyPr/>
          <a:lstStyle/>
          <a:p>
            <a:fld id="{373FBBA5-F253-4633-BF3D-B4ABA216DD24}" type="datetimeFigureOut">
              <a:rPr lang="en-IN" smtClean="0"/>
              <a:t>30-07-2024</a:t>
            </a:fld>
            <a:endParaRPr lang="en-IN"/>
          </a:p>
        </p:txBody>
      </p:sp>
      <p:sp>
        <p:nvSpPr>
          <p:cNvPr id="4" name="Footer Placeholder 3">
            <a:extLst>
              <a:ext uri="{FF2B5EF4-FFF2-40B4-BE49-F238E27FC236}">
                <a16:creationId xmlns:a16="http://schemas.microsoft.com/office/drawing/2014/main" id="{FC18ABDB-497B-BEA4-4D96-9908F6EC2E6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4500F34-DB3C-8B6E-9308-221607EA2768}"/>
              </a:ext>
            </a:extLst>
          </p:cNvPr>
          <p:cNvSpPr>
            <a:spLocks noGrp="1"/>
          </p:cNvSpPr>
          <p:nvPr>
            <p:ph type="sldNum" sz="quarter" idx="12"/>
          </p:nvPr>
        </p:nvSpPr>
        <p:spPr/>
        <p:txBody>
          <a:bodyPr/>
          <a:lstStyle/>
          <a:p>
            <a:fld id="{80E224A8-525F-4E95-9503-B900C82A4161}" type="slidenum">
              <a:rPr lang="en-IN" smtClean="0"/>
              <a:t>‹#›</a:t>
            </a:fld>
            <a:endParaRPr lang="en-IN"/>
          </a:p>
        </p:txBody>
      </p:sp>
    </p:spTree>
    <p:extLst>
      <p:ext uri="{BB962C8B-B14F-4D97-AF65-F5344CB8AC3E}">
        <p14:creationId xmlns:p14="http://schemas.microsoft.com/office/powerpoint/2010/main" val="2963584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222757-EB04-9594-6FB4-5B89D63F1EFF}"/>
              </a:ext>
            </a:extLst>
          </p:cNvPr>
          <p:cNvSpPr>
            <a:spLocks noGrp="1"/>
          </p:cNvSpPr>
          <p:nvPr>
            <p:ph type="dt" sz="half" idx="10"/>
          </p:nvPr>
        </p:nvSpPr>
        <p:spPr/>
        <p:txBody>
          <a:bodyPr/>
          <a:lstStyle/>
          <a:p>
            <a:fld id="{373FBBA5-F253-4633-BF3D-B4ABA216DD24}" type="datetimeFigureOut">
              <a:rPr lang="en-IN" smtClean="0"/>
              <a:t>30-07-2024</a:t>
            </a:fld>
            <a:endParaRPr lang="en-IN"/>
          </a:p>
        </p:txBody>
      </p:sp>
      <p:sp>
        <p:nvSpPr>
          <p:cNvPr id="3" name="Footer Placeholder 2">
            <a:extLst>
              <a:ext uri="{FF2B5EF4-FFF2-40B4-BE49-F238E27FC236}">
                <a16:creationId xmlns:a16="http://schemas.microsoft.com/office/drawing/2014/main" id="{10086835-1C7B-B461-86DB-753F5429729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2D9D5E8-041C-1F34-6013-AB629A19C195}"/>
              </a:ext>
            </a:extLst>
          </p:cNvPr>
          <p:cNvSpPr>
            <a:spLocks noGrp="1"/>
          </p:cNvSpPr>
          <p:nvPr>
            <p:ph type="sldNum" sz="quarter" idx="12"/>
          </p:nvPr>
        </p:nvSpPr>
        <p:spPr/>
        <p:txBody>
          <a:bodyPr/>
          <a:lstStyle/>
          <a:p>
            <a:fld id="{80E224A8-525F-4E95-9503-B900C82A4161}" type="slidenum">
              <a:rPr lang="en-IN" smtClean="0"/>
              <a:t>‹#›</a:t>
            </a:fld>
            <a:endParaRPr lang="en-IN"/>
          </a:p>
        </p:txBody>
      </p:sp>
    </p:spTree>
    <p:extLst>
      <p:ext uri="{BB962C8B-B14F-4D97-AF65-F5344CB8AC3E}">
        <p14:creationId xmlns:p14="http://schemas.microsoft.com/office/powerpoint/2010/main" val="42929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6843A-DDF1-90C7-400F-440007C84D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EE64F9-F44C-E912-A15E-FC58788901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86F6461-E122-68E3-8F18-6AE728308C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13EF98-ABF3-B963-C7DD-FE8DA1CBA642}"/>
              </a:ext>
            </a:extLst>
          </p:cNvPr>
          <p:cNvSpPr>
            <a:spLocks noGrp="1"/>
          </p:cNvSpPr>
          <p:nvPr>
            <p:ph type="dt" sz="half" idx="10"/>
          </p:nvPr>
        </p:nvSpPr>
        <p:spPr/>
        <p:txBody>
          <a:bodyPr/>
          <a:lstStyle/>
          <a:p>
            <a:fld id="{373FBBA5-F253-4633-BF3D-B4ABA216DD24}" type="datetimeFigureOut">
              <a:rPr lang="en-IN" smtClean="0"/>
              <a:t>30-07-2024</a:t>
            </a:fld>
            <a:endParaRPr lang="en-IN"/>
          </a:p>
        </p:txBody>
      </p:sp>
      <p:sp>
        <p:nvSpPr>
          <p:cNvPr id="6" name="Footer Placeholder 5">
            <a:extLst>
              <a:ext uri="{FF2B5EF4-FFF2-40B4-BE49-F238E27FC236}">
                <a16:creationId xmlns:a16="http://schemas.microsoft.com/office/drawing/2014/main" id="{1A7FEBDF-F859-5EDF-68E7-F4152552F4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8BCFFF-B8AE-CF7A-A31C-9D0B31AAC9CE}"/>
              </a:ext>
            </a:extLst>
          </p:cNvPr>
          <p:cNvSpPr>
            <a:spLocks noGrp="1"/>
          </p:cNvSpPr>
          <p:nvPr>
            <p:ph type="sldNum" sz="quarter" idx="12"/>
          </p:nvPr>
        </p:nvSpPr>
        <p:spPr/>
        <p:txBody>
          <a:bodyPr/>
          <a:lstStyle/>
          <a:p>
            <a:fld id="{80E224A8-525F-4E95-9503-B900C82A4161}" type="slidenum">
              <a:rPr lang="en-IN" smtClean="0"/>
              <a:t>‹#›</a:t>
            </a:fld>
            <a:endParaRPr lang="en-IN"/>
          </a:p>
        </p:txBody>
      </p:sp>
    </p:spTree>
    <p:extLst>
      <p:ext uri="{BB962C8B-B14F-4D97-AF65-F5344CB8AC3E}">
        <p14:creationId xmlns:p14="http://schemas.microsoft.com/office/powerpoint/2010/main" val="3961285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C75A-D1A7-F6BC-9626-E25E303276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51E2C6-F196-6394-5091-FAC6E27ADF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A685E7A-8058-F9F8-BC4A-BA386771AC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D6A95C-EA6E-6788-FFB8-8270D814D1E2}"/>
              </a:ext>
            </a:extLst>
          </p:cNvPr>
          <p:cNvSpPr>
            <a:spLocks noGrp="1"/>
          </p:cNvSpPr>
          <p:nvPr>
            <p:ph type="dt" sz="half" idx="10"/>
          </p:nvPr>
        </p:nvSpPr>
        <p:spPr/>
        <p:txBody>
          <a:bodyPr/>
          <a:lstStyle/>
          <a:p>
            <a:fld id="{373FBBA5-F253-4633-BF3D-B4ABA216DD24}" type="datetimeFigureOut">
              <a:rPr lang="en-IN" smtClean="0"/>
              <a:t>30-07-2024</a:t>
            </a:fld>
            <a:endParaRPr lang="en-IN"/>
          </a:p>
        </p:txBody>
      </p:sp>
      <p:sp>
        <p:nvSpPr>
          <p:cNvPr id="6" name="Footer Placeholder 5">
            <a:extLst>
              <a:ext uri="{FF2B5EF4-FFF2-40B4-BE49-F238E27FC236}">
                <a16:creationId xmlns:a16="http://schemas.microsoft.com/office/drawing/2014/main" id="{CE3E5896-10FD-E779-0253-A097716EB7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EF12D5-5BC6-F267-2F54-56344376C3DB}"/>
              </a:ext>
            </a:extLst>
          </p:cNvPr>
          <p:cNvSpPr>
            <a:spLocks noGrp="1"/>
          </p:cNvSpPr>
          <p:nvPr>
            <p:ph type="sldNum" sz="quarter" idx="12"/>
          </p:nvPr>
        </p:nvSpPr>
        <p:spPr/>
        <p:txBody>
          <a:bodyPr/>
          <a:lstStyle/>
          <a:p>
            <a:fld id="{80E224A8-525F-4E95-9503-B900C82A4161}" type="slidenum">
              <a:rPr lang="en-IN" smtClean="0"/>
              <a:t>‹#›</a:t>
            </a:fld>
            <a:endParaRPr lang="en-IN"/>
          </a:p>
        </p:txBody>
      </p:sp>
    </p:spTree>
    <p:extLst>
      <p:ext uri="{BB962C8B-B14F-4D97-AF65-F5344CB8AC3E}">
        <p14:creationId xmlns:p14="http://schemas.microsoft.com/office/powerpoint/2010/main" val="2300769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451400-3E79-9BA1-66D8-8428AC958D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328E99-DC9D-01DB-E30F-9C1940711B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0E8AD3-8E7F-03A0-B5A3-1B5E3012E1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3FBBA5-F253-4633-BF3D-B4ABA216DD24}" type="datetimeFigureOut">
              <a:rPr lang="en-IN" smtClean="0"/>
              <a:t>30-07-2024</a:t>
            </a:fld>
            <a:endParaRPr lang="en-IN"/>
          </a:p>
        </p:txBody>
      </p:sp>
      <p:sp>
        <p:nvSpPr>
          <p:cNvPr id="5" name="Footer Placeholder 4">
            <a:extLst>
              <a:ext uri="{FF2B5EF4-FFF2-40B4-BE49-F238E27FC236}">
                <a16:creationId xmlns:a16="http://schemas.microsoft.com/office/drawing/2014/main" id="{4420A794-B1FC-ADAA-87F9-81B6BEB7B6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6D56963-6688-D935-EDD5-B42995FD10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E224A8-525F-4E95-9503-B900C82A4161}" type="slidenum">
              <a:rPr lang="en-IN" smtClean="0"/>
              <a:t>‹#›</a:t>
            </a:fld>
            <a:endParaRPr lang="en-IN"/>
          </a:p>
        </p:txBody>
      </p:sp>
    </p:spTree>
    <p:extLst>
      <p:ext uri="{BB962C8B-B14F-4D97-AF65-F5344CB8AC3E}">
        <p14:creationId xmlns:p14="http://schemas.microsoft.com/office/powerpoint/2010/main" val="1478482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2880E-E023-D0D8-5249-AB23B387DEDB}"/>
              </a:ext>
            </a:extLst>
          </p:cNvPr>
          <p:cNvSpPr>
            <a:spLocks noGrp="1"/>
          </p:cNvSpPr>
          <p:nvPr>
            <p:ph type="ctrTitle"/>
          </p:nvPr>
        </p:nvSpPr>
        <p:spPr>
          <a:xfrm>
            <a:off x="1524000" y="529978"/>
            <a:ext cx="9144000" cy="1026106"/>
          </a:xfrm>
        </p:spPr>
        <p:txBody>
          <a:bodyPr>
            <a:normAutofit/>
          </a:bodyPr>
          <a:lstStyle/>
          <a:p>
            <a:r>
              <a:rPr lang="en-IN" b="1" dirty="0">
                <a:latin typeface="Times New Roman" panose="02020603050405020304" pitchFamily="18" charset="0"/>
                <a:cs typeface="Times New Roman" panose="02020603050405020304" pitchFamily="18" charset="0"/>
              </a:rPr>
              <a:t>Crop Yield PREDICTION</a:t>
            </a:r>
          </a:p>
        </p:txBody>
      </p:sp>
      <p:sp>
        <p:nvSpPr>
          <p:cNvPr id="3" name="Subtitle 2">
            <a:extLst>
              <a:ext uri="{FF2B5EF4-FFF2-40B4-BE49-F238E27FC236}">
                <a16:creationId xmlns:a16="http://schemas.microsoft.com/office/drawing/2014/main" id="{F7E1FD97-65C9-9114-2255-853344A276B7}"/>
              </a:ext>
            </a:extLst>
          </p:cNvPr>
          <p:cNvSpPr>
            <a:spLocks noGrp="1"/>
          </p:cNvSpPr>
          <p:nvPr>
            <p:ph type="subTitle" idx="1"/>
          </p:nvPr>
        </p:nvSpPr>
        <p:spPr>
          <a:xfrm>
            <a:off x="1524000" y="2189277"/>
            <a:ext cx="9144000" cy="595208"/>
          </a:xfrm>
        </p:spPr>
        <p:txBody>
          <a:bodyPr/>
          <a:lstStyle/>
          <a:p>
            <a:r>
              <a:rPr lang="en-IN" dirty="0">
                <a:latin typeface="Times New Roman" panose="02020603050405020304" pitchFamily="18" charset="0"/>
                <a:cs typeface="Times New Roman" panose="02020603050405020304" pitchFamily="18" charset="0"/>
              </a:rPr>
              <a:t>USING MACHINE LEARNING ALGORITHMS</a:t>
            </a:r>
          </a:p>
        </p:txBody>
      </p:sp>
      <p:sp>
        <p:nvSpPr>
          <p:cNvPr id="4" name="Subtitle 2">
            <a:extLst>
              <a:ext uri="{FF2B5EF4-FFF2-40B4-BE49-F238E27FC236}">
                <a16:creationId xmlns:a16="http://schemas.microsoft.com/office/drawing/2014/main" id="{B847A977-1627-70B9-B290-A5EA85229EB8}"/>
              </a:ext>
            </a:extLst>
          </p:cNvPr>
          <p:cNvSpPr txBox="1">
            <a:spLocks/>
          </p:cNvSpPr>
          <p:nvPr/>
        </p:nvSpPr>
        <p:spPr>
          <a:xfrm>
            <a:off x="7300604" y="5937643"/>
            <a:ext cx="4664440" cy="59520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dirty="0">
                <a:latin typeface="Times New Roman" panose="02020603050405020304" pitchFamily="18" charset="0"/>
                <a:cs typeface="Times New Roman" panose="02020603050405020304" pitchFamily="18" charset="0"/>
              </a:rPr>
              <a:t>CREATED BY: KAMAL THAPA</a:t>
            </a:r>
          </a:p>
        </p:txBody>
      </p:sp>
      <p:pic>
        <p:nvPicPr>
          <p:cNvPr id="1028" name="Picture 4" descr="2,598,200+ Farm Field Stock Photos, Pictures &amp; Royalty-Free Images - iStock  | Farm, Agriculture, Corn field">
            <a:extLst>
              <a:ext uri="{FF2B5EF4-FFF2-40B4-BE49-F238E27FC236}">
                <a16:creationId xmlns:a16="http://schemas.microsoft.com/office/drawing/2014/main" id="{3BC1BE22-56B3-1C5A-814C-A30036E8C8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9670" y="2952743"/>
            <a:ext cx="4232659" cy="2816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508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F9EC4-DB59-B5FF-FF49-60D5C85FB6B3}"/>
              </a:ext>
            </a:extLst>
          </p:cNvPr>
          <p:cNvSpPr>
            <a:spLocks noGrp="1"/>
          </p:cNvSpPr>
          <p:nvPr>
            <p:ph type="title"/>
          </p:nvPr>
        </p:nvSpPr>
        <p:spPr>
          <a:xfrm>
            <a:off x="838200" y="365124"/>
            <a:ext cx="10515600" cy="1142833"/>
          </a:xfrm>
        </p:spPr>
        <p:txBody>
          <a:bodyPr>
            <a:normAutofit fontScale="90000"/>
          </a:bodyPr>
          <a:lstStyle/>
          <a:p>
            <a:pPr algn="ctr">
              <a:lnSpc>
                <a:spcPct val="150000"/>
              </a:lnSpc>
            </a:pPr>
            <a:r>
              <a:rPr lang="en-US" sz="3300" dirty="0">
                <a:latin typeface="Times New Roman" panose="02020603050405020304" pitchFamily="18" charset="0"/>
                <a:cs typeface="Times New Roman" panose="02020603050405020304" pitchFamily="18" charset="0"/>
              </a:rPr>
              <a:t>Model Training</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Linear Regression Algorithm</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CA9761C-C3BB-9874-DF82-DB9C75DE56EF}"/>
              </a:ext>
            </a:extLst>
          </p:cNvPr>
          <p:cNvSpPr>
            <a:spLocks noGrp="1"/>
          </p:cNvSpPr>
          <p:nvPr>
            <p:ph idx="1"/>
          </p:nvPr>
        </p:nvSpPr>
        <p:spPr>
          <a:xfrm>
            <a:off x="838200" y="1699250"/>
            <a:ext cx="10515600" cy="5158750"/>
          </a:xfrm>
        </p:spPr>
        <p:txBody>
          <a:bodyPr>
            <a:normAutofit/>
          </a:bodyPr>
          <a:lstStyle/>
          <a:p>
            <a:pPr marL="0" indent="0">
              <a:lnSpc>
                <a:spcPct val="110000"/>
              </a:lnSpc>
              <a:buNone/>
            </a:pPr>
            <a:r>
              <a:rPr lang="en-US" sz="2100" dirty="0">
                <a:latin typeface="Times New Roman" panose="02020603050405020304" pitchFamily="18" charset="0"/>
                <a:cs typeface="Times New Roman" panose="02020603050405020304" pitchFamily="18" charset="0"/>
              </a:rPr>
              <a:t>Linear regression is a statistical method used to model and analyze the relationship between two variables. Specifically, it explores how the dependent variable (or response variable) changes as the independent variable (or predictor variable) changes.</a:t>
            </a:r>
          </a:p>
          <a:p>
            <a:pPr marL="0" indent="0">
              <a:lnSpc>
                <a:spcPct val="110000"/>
              </a:lnSpc>
              <a:buNone/>
            </a:pPr>
            <a:endParaRPr lang="en-US" sz="2100" b="1" dirty="0">
              <a:latin typeface="Times New Roman" panose="02020603050405020304" pitchFamily="18" charset="0"/>
              <a:cs typeface="Times New Roman" panose="02020603050405020304" pitchFamily="18" charset="0"/>
            </a:endParaRPr>
          </a:p>
          <a:p>
            <a:pPr marL="0" indent="0">
              <a:lnSpc>
                <a:spcPct val="110000"/>
              </a:lnSpc>
              <a:buNone/>
            </a:pPr>
            <a:r>
              <a:rPr lang="en-US" sz="2100" b="1" dirty="0">
                <a:latin typeface="Times New Roman" panose="02020603050405020304" pitchFamily="18" charset="0"/>
                <a:cs typeface="Times New Roman" panose="02020603050405020304" pitchFamily="18" charset="0"/>
              </a:rPr>
              <a:t>Equation are: </a:t>
            </a:r>
            <a:r>
              <a:rPr lang="es-ES" sz="2100" dirty="0">
                <a:latin typeface="Times New Roman" panose="02020603050405020304" pitchFamily="18" charset="0"/>
                <a:cs typeface="Times New Roman" panose="02020603050405020304" pitchFamily="18" charset="0"/>
              </a:rPr>
              <a:t>Y=β 0​ +β 1​ X</a:t>
            </a:r>
          </a:p>
          <a:p>
            <a:pPr marL="0" indent="0">
              <a:lnSpc>
                <a:spcPct val="110000"/>
              </a:lnSpc>
              <a:buNone/>
            </a:pPr>
            <a:r>
              <a:rPr lang="en-US" sz="2200" dirty="0">
                <a:latin typeface="Times New Roman" panose="02020603050405020304" pitchFamily="18" charset="0"/>
                <a:cs typeface="Times New Roman" panose="02020603050405020304" pitchFamily="18" charset="0"/>
              </a:rPr>
              <a:t>Y is the dependent variable.</a:t>
            </a:r>
          </a:p>
          <a:p>
            <a:pPr marL="0" indent="0">
              <a:lnSpc>
                <a:spcPct val="110000"/>
              </a:lnSpc>
              <a:buNone/>
            </a:pPr>
            <a:r>
              <a:rPr lang="en-US" sz="2200" dirty="0">
                <a:latin typeface="Times New Roman" panose="02020603050405020304" pitchFamily="18" charset="0"/>
                <a:cs typeface="Times New Roman" panose="02020603050405020304" pitchFamily="18" charset="0"/>
              </a:rPr>
              <a:t>X is the independent variable.</a:t>
            </a:r>
          </a:p>
          <a:p>
            <a:pPr marL="0" indent="0">
              <a:lnSpc>
                <a:spcPct val="110000"/>
              </a:lnSpc>
              <a:buNone/>
            </a:pPr>
            <a:r>
              <a:rPr lang="en-US" sz="2200" dirty="0">
                <a:latin typeface="Times New Roman" panose="02020603050405020304" pitchFamily="18" charset="0"/>
                <a:cs typeface="Times New Roman" panose="02020603050405020304" pitchFamily="18" charset="0"/>
              </a:rPr>
              <a:t>β 0​  is the y-intercept of the line.</a:t>
            </a:r>
          </a:p>
          <a:p>
            <a:pPr marL="0" indent="0">
              <a:lnSpc>
                <a:spcPct val="110000"/>
              </a:lnSpc>
              <a:buNone/>
            </a:pPr>
            <a:r>
              <a:rPr lang="en-US" sz="2200" dirty="0">
                <a:latin typeface="Times New Roman" panose="02020603050405020304" pitchFamily="18" charset="0"/>
                <a:cs typeface="Times New Roman" panose="02020603050405020304" pitchFamily="18" charset="0"/>
              </a:rPr>
              <a:t>β 1​  is the slope of the line.</a:t>
            </a:r>
          </a:p>
        </p:txBody>
      </p:sp>
    </p:spTree>
    <p:extLst>
      <p:ext uri="{BB962C8B-B14F-4D97-AF65-F5344CB8AC3E}">
        <p14:creationId xmlns:p14="http://schemas.microsoft.com/office/powerpoint/2010/main" val="2771180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A513-C204-BC0C-7B2B-1EA24E702606}"/>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Model Score</a:t>
            </a:r>
            <a:endParaRPr lang="en-IN" sz="4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09518EC-721C-CEA0-A449-7E059E8D9522}"/>
              </a:ext>
            </a:extLst>
          </p:cNvPr>
          <p:cNvPicPr>
            <a:picLocks noChangeAspect="1"/>
          </p:cNvPicPr>
          <p:nvPr/>
        </p:nvPicPr>
        <p:blipFill>
          <a:blip r:embed="rId2"/>
          <a:stretch>
            <a:fillRect/>
          </a:stretch>
        </p:blipFill>
        <p:spPr>
          <a:xfrm>
            <a:off x="1858697" y="2057824"/>
            <a:ext cx="8621774" cy="2120396"/>
          </a:xfrm>
          <a:prstGeom prst="rect">
            <a:avLst/>
          </a:prstGeom>
        </p:spPr>
      </p:pic>
    </p:spTree>
    <p:extLst>
      <p:ext uri="{BB962C8B-B14F-4D97-AF65-F5344CB8AC3E}">
        <p14:creationId xmlns:p14="http://schemas.microsoft.com/office/powerpoint/2010/main" val="545786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0B50F-E496-CD0A-A02B-351ED5FFD698}"/>
              </a:ext>
            </a:extLst>
          </p:cNvPr>
          <p:cNvSpPr>
            <a:spLocks noGrp="1"/>
          </p:cNvSpPr>
          <p:nvPr>
            <p:ph type="title"/>
          </p:nvPr>
        </p:nvSpPr>
        <p:spPr>
          <a:xfrm>
            <a:off x="838200" y="509666"/>
            <a:ext cx="10515600" cy="1181022"/>
          </a:xfrm>
        </p:spPr>
        <p:txBody>
          <a:bodyPr>
            <a:normAutofit/>
          </a:bodyPr>
          <a:lstStyle/>
          <a:p>
            <a:pPr algn="ctr"/>
            <a:r>
              <a:rPr lang="en-US" sz="4000" dirty="0">
                <a:latin typeface="Times New Roman" panose="02020603050405020304" pitchFamily="18" charset="0"/>
                <a:cs typeface="Times New Roman" panose="02020603050405020304" pitchFamily="18" charset="0"/>
              </a:rPr>
              <a:t>Conclusion</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13C3671-DC10-60B9-D9A8-6F9CFB866017}"/>
              </a:ext>
            </a:extLst>
          </p:cNvPr>
          <p:cNvSpPr>
            <a:spLocks noGrp="1"/>
          </p:cNvSpPr>
          <p:nvPr>
            <p:ph idx="1"/>
          </p:nvPr>
        </p:nvSpPr>
        <p:spPr/>
        <p:txBody>
          <a:bodyPr>
            <a:normAutofit/>
          </a:bodyPr>
          <a:lstStyle/>
          <a:p>
            <a:pPr>
              <a:lnSpc>
                <a:spcPct val="110000"/>
              </a:lnSpc>
            </a:pPr>
            <a:r>
              <a:rPr lang="en-US" sz="2200" dirty="0">
                <a:latin typeface="Times New Roman" panose="02020603050405020304" pitchFamily="18" charset="0"/>
                <a:cs typeface="Times New Roman" panose="02020603050405020304" pitchFamily="18" charset="0"/>
              </a:rPr>
              <a:t>All models show relatively low scores, indicating that they are not fitting the data well. This might be due to the complexity of the data or the need for more feature engineering or selection.</a:t>
            </a:r>
          </a:p>
          <a:p>
            <a:pPr>
              <a:lnSpc>
                <a:spcPct val="110000"/>
              </a:lnSpc>
            </a:pPr>
            <a:r>
              <a:rPr lang="en-US" sz="2200" dirty="0">
                <a:latin typeface="Times New Roman" panose="02020603050405020304" pitchFamily="18" charset="0"/>
                <a:cs typeface="Times New Roman" panose="02020603050405020304" pitchFamily="18" charset="0"/>
              </a:rPr>
              <a:t>Regularization techniques (Lasso and Ridge) do not significantly improve the model's performance. In the case of Lasso, the performance is slightly worse, which may suggest that some potentially informative features are needs to be added.</a:t>
            </a:r>
          </a:p>
          <a:p>
            <a:pPr>
              <a:lnSpc>
                <a:spcPct val="110000"/>
              </a:lnSpc>
            </a:pPr>
            <a:r>
              <a:rPr lang="en-US" sz="2200" dirty="0">
                <a:latin typeface="Times New Roman" panose="02020603050405020304" pitchFamily="18" charset="0"/>
                <a:cs typeface="Times New Roman" panose="02020603050405020304" pitchFamily="18" charset="0"/>
              </a:rPr>
              <a:t>Linear Regression and regularization technique(Ridge) has got the same training and testing score with the difference of 4 points.</a:t>
            </a:r>
          </a:p>
          <a:p>
            <a:pPr>
              <a:lnSpc>
                <a:spcPct val="110000"/>
              </a:lnSpc>
            </a:pPr>
            <a:endParaRPr lang="en-US" sz="2200" dirty="0">
              <a:latin typeface="Times New Roman" panose="02020603050405020304" pitchFamily="18" charset="0"/>
              <a:cs typeface="Times New Roman" panose="02020603050405020304" pitchFamily="18" charset="0"/>
            </a:endParaRPr>
          </a:p>
          <a:p>
            <a:pPr marL="0" indent="0">
              <a:lnSpc>
                <a:spcPct val="110000"/>
              </a:lnSpc>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5430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37CDC-468E-F5A1-7619-F92D48D0E65A}"/>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Question &amp; Answer (Q&amp;A)</a:t>
            </a:r>
          </a:p>
        </p:txBody>
      </p:sp>
      <p:sp>
        <p:nvSpPr>
          <p:cNvPr id="3" name="Content Placeholder 2">
            <a:extLst>
              <a:ext uri="{FF2B5EF4-FFF2-40B4-BE49-F238E27FC236}">
                <a16:creationId xmlns:a16="http://schemas.microsoft.com/office/drawing/2014/main" id="{E4CE1882-3E11-8293-75F3-CE0584FC40B4}"/>
              </a:ext>
            </a:extLst>
          </p:cNvPr>
          <p:cNvSpPr>
            <a:spLocks noGrp="1"/>
          </p:cNvSpPr>
          <p:nvPr>
            <p:ph idx="1"/>
          </p:nvPr>
        </p:nvSpPr>
        <p:spPr/>
        <p:txBody>
          <a:bodyPr/>
          <a:lstStyle/>
          <a:p>
            <a:pPr marL="0" indent="0">
              <a:lnSpc>
                <a:spcPct val="110000"/>
              </a:lnSpc>
              <a:buNone/>
            </a:pPr>
            <a:r>
              <a:rPr lang="en-IN" dirty="0">
                <a:latin typeface="Times New Roman" panose="02020603050405020304" pitchFamily="18" charset="0"/>
                <a:cs typeface="Times New Roman" panose="02020603050405020304" pitchFamily="18" charset="0"/>
              </a:rPr>
              <a:t>Thank you for your time. Now, we welcome to the Question &amp; Answer Session.</a:t>
            </a:r>
          </a:p>
        </p:txBody>
      </p:sp>
    </p:spTree>
    <p:extLst>
      <p:ext uri="{BB962C8B-B14F-4D97-AF65-F5344CB8AC3E}">
        <p14:creationId xmlns:p14="http://schemas.microsoft.com/office/powerpoint/2010/main" val="1706094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2B1A5-7D03-DDA3-19AB-7F6F435D457D}"/>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What is Crop Yield?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B773D2-9A9A-B58D-6E00-35947F78EE64}"/>
              </a:ext>
            </a:extLst>
          </p:cNvPr>
          <p:cNvSpPr>
            <a:spLocks noGrp="1"/>
          </p:cNvSpPr>
          <p:nvPr>
            <p:ph idx="1"/>
          </p:nvPr>
        </p:nvSpPr>
        <p:spPr/>
        <p:txBody>
          <a:bodyPr>
            <a:normAutofit/>
          </a:bodyPr>
          <a:lstStyle/>
          <a:p>
            <a:pPr>
              <a:lnSpc>
                <a:spcPct val="150000"/>
              </a:lnSpc>
            </a:pPr>
            <a:r>
              <a:rPr lang="en-US" sz="2700" dirty="0">
                <a:latin typeface="Times New Roman" panose="02020603050405020304" pitchFamily="18" charset="0"/>
                <a:cs typeface="Times New Roman" panose="02020603050405020304" pitchFamily="18" charset="0"/>
              </a:rPr>
              <a:t>Crop yield refers to the amount of crop produced per unit of land area.</a:t>
            </a:r>
          </a:p>
          <a:p>
            <a:pPr>
              <a:lnSpc>
                <a:spcPct val="150000"/>
              </a:lnSpc>
            </a:pPr>
            <a:r>
              <a:rPr lang="en-US" sz="2700" dirty="0">
                <a:latin typeface="Times New Roman" panose="02020603050405020304" pitchFamily="18" charset="0"/>
                <a:cs typeface="Times New Roman" panose="02020603050405020304" pitchFamily="18" charset="0"/>
              </a:rPr>
              <a:t>It’s a key indicator of agricultural productivity and efficiency.</a:t>
            </a:r>
          </a:p>
          <a:p>
            <a:pPr>
              <a:lnSpc>
                <a:spcPct val="150000"/>
              </a:lnSpc>
            </a:pPr>
            <a:r>
              <a:rPr lang="en-US" sz="2700" dirty="0">
                <a:latin typeface="Times New Roman" panose="02020603050405020304" pitchFamily="18" charset="0"/>
                <a:cs typeface="Times New Roman" panose="02020603050405020304" pitchFamily="18" charset="0"/>
              </a:rPr>
              <a:t>Yield can be measured in various ways, such as: </a:t>
            </a:r>
            <a:r>
              <a:rPr lang="en-IN" sz="2700" dirty="0">
                <a:latin typeface="Times New Roman" panose="02020603050405020304" pitchFamily="18" charset="0"/>
                <a:cs typeface="Times New Roman" panose="02020603050405020304" pitchFamily="18" charset="0"/>
              </a:rPr>
              <a:t>Per Acre, Per Plant, Total Production</a:t>
            </a:r>
          </a:p>
        </p:txBody>
      </p:sp>
      <p:pic>
        <p:nvPicPr>
          <p:cNvPr id="2050" name="Picture 2" descr="Crops">
            <a:extLst>
              <a:ext uri="{FF2B5EF4-FFF2-40B4-BE49-F238E27FC236}">
                <a16:creationId xmlns:a16="http://schemas.microsoft.com/office/drawing/2014/main" id="{E838B655-9A05-4EAE-8431-71891993D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0633" y="4001294"/>
            <a:ext cx="4028402" cy="2716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545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9F17F-999C-63D2-7462-11AEAF104AC0}"/>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Dataset</a:t>
            </a:r>
            <a:endParaRPr lang="en-IN"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6152F438-2DCB-C286-9D53-A312759B7663}"/>
              </a:ext>
            </a:extLst>
          </p:cNvPr>
          <p:cNvPicPr>
            <a:picLocks noGrp="1" noChangeAspect="1"/>
          </p:cNvPicPr>
          <p:nvPr>
            <p:ph idx="1"/>
          </p:nvPr>
        </p:nvPicPr>
        <p:blipFill>
          <a:blip r:embed="rId2"/>
          <a:stretch>
            <a:fillRect/>
          </a:stretch>
        </p:blipFill>
        <p:spPr>
          <a:xfrm>
            <a:off x="1338438" y="2239392"/>
            <a:ext cx="10015362" cy="2752025"/>
          </a:xfrm>
        </p:spPr>
      </p:pic>
    </p:spTree>
    <p:extLst>
      <p:ext uri="{BB962C8B-B14F-4D97-AF65-F5344CB8AC3E}">
        <p14:creationId xmlns:p14="http://schemas.microsoft.com/office/powerpoint/2010/main" val="3540579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FE4DD69-BF3A-088C-73C8-A83199958C31}"/>
              </a:ext>
            </a:extLst>
          </p:cNvPr>
          <p:cNvSpPr/>
          <p:nvPr/>
        </p:nvSpPr>
        <p:spPr>
          <a:xfrm>
            <a:off x="7823313" y="4949339"/>
            <a:ext cx="1545539" cy="12122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D9F96FDA-9604-564D-41AA-E2D6719001BF}"/>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Work Flow</a:t>
            </a:r>
            <a:endParaRPr lang="en-IN" sz="4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8F7A269-BCDF-82BF-B3B8-BA874462F239}"/>
              </a:ext>
            </a:extLst>
          </p:cNvPr>
          <p:cNvPicPr>
            <a:picLocks noGrp="1" noChangeAspect="1"/>
          </p:cNvPicPr>
          <p:nvPr>
            <p:ph idx="1"/>
          </p:nvPr>
        </p:nvPicPr>
        <p:blipFill>
          <a:blip r:embed="rId2"/>
          <a:stretch>
            <a:fillRect/>
          </a:stretch>
        </p:blipFill>
        <p:spPr>
          <a:xfrm>
            <a:off x="2135800" y="1375140"/>
            <a:ext cx="1266967" cy="1716788"/>
          </a:xfrm>
        </p:spPr>
      </p:pic>
      <p:cxnSp>
        <p:nvCxnSpPr>
          <p:cNvPr id="7" name="Straight Arrow Connector 6">
            <a:extLst>
              <a:ext uri="{FF2B5EF4-FFF2-40B4-BE49-F238E27FC236}">
                <a16:creationId xmlns:a16="http://schemas.microsoft.com/office/drawing/2014/main" id="{D5248CD3-EB9A-92B9-5BE4-149ABCCC6687}"/>
              </a:ext>
            </a:extLst>
          </p:cNvPr>
          <p:cNvCxnSpPr/>
          <p:nvPr/>
        </p:nvCxnSpPr>
        <p:spPr>
          <a:xfrm>
            <a:off x="3597639" y="2233534"/>
            <a:ext cx="809469" cy="0"/>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12FA1EA6-DD45-4467-6926-5DD07D22D175}"/>
              </a:ext>
            </a:extLst>
          </p:cNvPr>
          <p:cNvPicPr>
            <a:picLocks noChangeAspect="1"/>
          </p:cNvPicPr>
          <p:nvPr/>
        </p:nvPicPr>
        <p:blipFill>
          <a:blip r:embed="rId3"/>
          <a:stretch>
            <a:fillRect/>
          </a:stretch>
        </p:blipFill>
        <p:spPr>
          <a:xfrm>
            <a:off x="4700367" y="1465156"/>
            <a:ext cx="1928445" cy="1670191"/>
          </a:xfrm>
          <a:prstGeom prst="rect">
            <a:avLst/>
          </a:prstGeom>
        </p:spPr>
      </p:pic>
      <p:cxnSp>
        <p:nvCxnSpPr>
          <p:cNvPr id="10" name="Straight Arrow Connector 9">
            <a:extLst>
              <a:ext uri="{FF2B5EF4-FFF2-40B4-BE49-F238E27FC236}">
                <a16:creationId xmlns:a16="http://schemas.microsoft.com/office/drawing/2014/main" id="{B12CDB32-2FA9-87BE-BFCB-D4A6ACD545D2}"/>
              </a:ext>
            </a:extLst>
          </p:cNvPr>
          <p:cNvCxnSpPr/>
          <p:nvPr/>
        </p:nvCxnSpPr>
        <p:spPr>
          <a:xfrm>
            <a:off x="6709477" y="2221042"/>
            <a:ext cx="809469" cy="0"/>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53333628-5FB4-5CCD-382C-1EE96C12AD05}"/>
              </a:ext>
            </a:extLst>
          </p:cNvPr>
          <p:cNvPicPr>
            <a:picLocks noChangeAspect="1"/>
          </p:cNvPicPr>
          <p:nvPr/>
        </p:nvPicPr>
        <p:blipFill>
          <a:blip r:embed="rId4"/>
          <a:stretch>
            <a:fillRect/>
          </a:stretch>
        </p:blipFill>
        <p:spPr>
          <a:xfrm>
            <a:off x="7823314" y="1470932"/>
            <a:ext cx="1652305" cy="1525204"/>
          </a:xfrm>
          <a:prstGeom prst="rect">
            <a:avLst/>
          </a:prstGeom>
        </p:spPr>
      </p:pic>
      <p:pic>
        <p:nvPicPr>
          <p:cNvPr id="14" name="Picture 13">
            <a:extLst>
              <a:ext uri="{FF2B5EF4-FFF2-40B4-BE49-F238E27FC236}">
                <a16:creationId xmlns:a16="http://schemas.microsoft.com/office/drawing/2014/main" id="{9DBCD610-A900-8BCE-0386-50806D801319}"/>
              </a:ext>
            </a:extLst>
          </p:cNvPr>
          <p:cNvPicPr>
            <a:picLocks noChangeAspect="1"/>
          </p:cNvPicPr>
          <p:nvPr/>
        </p:nvPicPr>
        <p:blipFill>
          <a:blip r:embed="rId5"/>
          <a:stretch>
            <a:fillRect/>
          </a:stretch>
        </p:blipFill>
        <p:spPr>
          <a:xfrm>
            <a:off x="4975747" y="3349378"/>
            <a:ext cx="1421873" cy="1227981"/>
          </a:xfrm>
          <a:prstGeom prst="rect">
            <a:avLst/>
          </a:prstGeom>
        </p:spPr>
      </p:pic>
      <p:sp>
        <p:nvSpPr>
          <p:cNvPr id="15" name="TextBox 14">
            <a:extLst>
              <a:ext uri="{FF2B5EF4-FFF2-40B4-BE49-F238E27FC236}">
                <a16:creationId xmlns:a16="http://schemas.microsoft.com/office/drawing/2014/main" id="{B48DDC4F-F339-DAB4-4708-7786373EF397}"/>
              </a:ext>
            </a:extLst>
          </p:cNvPr>
          <p:cNvSpPr txBox="1"/>
          <p:nvPr/>
        </p:nvSpPr>
        <p:spPr>
          <a:xfrm>
            <a:off x="4407107" y="4559588"/>
            <a:ext cx="2571209" cy="369332"/>
          </a:xfrm>
          <a:prstGeom prst="rect">
            <a:avLst/>
          </a:prstGeom>
          <a:noFill/>
        </p:spPr>
        <p:txBody>
          <a:bodyPr wrap="square" rtlCol="0">
            <a:spAutoFit/>
          </a:bodyPr>
          <a:lstStyle/>
          <a:p>
            <a:r>
              <a:rPr lang="en-US" dirty="0"/>
              <a:t>Linear Regression Model</a:t>
            </a:r>
            <a:endParaRPr lang="en-IN" dirty="0"/>
          </a:p>
        </p:txBody>
      </p:sp>
      <p:pic>
        <p:nvPicPr>
          <p:cNvPr id="3074" name="Picture 2" descr="Data png images | PNGWing">
            <a:extLst>
              <a:ext uri="{FF2B5EF4-FFF2-40B4-BE49-F238E27FC236}">
                <a16:creationId xmlns:a16="http://schemas.microsoft.com/office/drawing/2014/main" id="{9167FDAC-C0C1-BC4F-3465-87EE0AEB1E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3869" y="4949339"/>
            <a:ext cx="1678898" cy="1212231"/>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AB426F6F-ED18-08DD-7142-C2BF6ABD7E28}"/>
              </a:ext>
            </a:extLst>
          </p:cNvPr>
          <p:cNvSpPr txBox="1"/>
          <p:nvPr/>
        </p:nvSpPr>
        <p:spPr>
          <a:xfrm>
            <a:off x="1312284" y="6292820"/>
            <a:ext cx="2285354"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New Data</a:t>
            </a:r>
            <a:endParaRPr lang="en-IN" sz="2000"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31F4B066-7C45-3F29-A771-C1FE99A18860}"/>
              </a:ext>
            </a:extLst>
          </p:cNvPr>
          <p:cNvPicPr>
            <a:picLocks noChangeAspect="1"/>
          </p:cNvPicPr>
          <p:nvPr/>
        </p:nvPicPr>
        <p:blipFill>
          <a:blip r:embed="rId5"/>
          <a:stretch>
            <a:fillRect/>
          </a:stretch>
        </p:blipFill>
        <p:spPr>
          <a:xfrm>
            <a:off x="4953652" y="4911148"/>
            <a:ext cx="1421873" cy="1227981"/>
          </a:xfrm>
          <a:prstGeom prst="rect">
            <a:avLst/>
          </a:prstGeom>
        </p:spPr>
      </p:pic>
      <p:sp>
        <p:nvSpPr>
          <p:cNvPr id="18" name="TextBox 17">
            <a:extLst>
              <a:ext uri="{FF2B5EF4-FFF2-40B4-BE49-F238E27FC236}">
                <a16:creationId xmlns:a16="http://schemas.microsoft.com/office/drawing/2014/main" id="{777C4480-3FCE-0DE0-0842-55765A5B207E}"/>
              </a:ext>
            </a:extLst>
          </p:cNvPr>
          <p:cNvSpPr txBox="1"/>
          <p:nvPr/>
        </p:nvSpPr>
        <p:spPr>
          <a:xfrm>
            <a:off x="4544006" y="6292820"/>
            <a:ext cx="2285354"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Trained Model</a:t>
            </a:r>
            <a:endParaRPr lang="en-IN" sz="2000" dirty="0">
              <a:latin typeface="Times New Roman" panose="02020603050405020304" pitchFamily="18" charset="0"/>
              <a:cs typeface="Times New Roman" panose="02020603050405020304" pitchFamily="18" charset="0"/>
            </a:endParaRPr>
          </a:p>
        </p:txBody>
      </p:sp>
      <p:cxnSp>
        <p:nvCxnSpPr>
          <p:cNvPr id="19" name="Straight Arrow Connector 18">
            <a:extLst>
              <a:ext uri="{FF2B5EF4-FFF2-40B4-BE49-F238E27FC236}">
                <a16:creationId xmlns:a16="http://schemas.microsoft.com/office/drawing/2014/main" id="{1CFD60EB-27DF-FE0C-CDED-3A847A14B8BD}"/>
              </a:ext>
            </a:extLst>
          </p:cNvPr>
          <p:cNvCxnSpPr/>
          <p:nvPr/>
        </p:nvCxnSpPr>
        <p:spPr>
          <a:xfrm>
            <a:off x="3597638" y="5555454"/>
            <a:ext cx="809469" cy="0"/>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FC8D4F0E-4DEE-82F2-ABEE-5DCB568C3543}"/>
              </a:ext>
            </a:extLst>
          </p:cNvPr>
          <p:cNvCxnSpPr/>
          <p:nvPr/>
        </p:nvCxnSpPr>
        <p:spPr>
          <a:xfrm>
            <a:off x="6709477" y="5555454"/>
            <a:ext cx="809469" cy="0"/>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9654555A-B2B7-85BB-E2FB-30FECFB80314}"/>
              </a:ext>
            </a:extLst>
          </p:cNvPr>
          <p:cNvSpPr txBox="1"/>
          <p:nvPr/>
        </p:nvSpPr>
        <p:spPr>
          <a:xfrm>
            <a:off x="7823313" y="5047622"/>
            <a:ext cx="1652305" cy="1015663"/>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Target Variable Prediction</a:t>
            </a:r>
          </a:p>
        </p:txBody>
      </p:sp>
      <p:sp>
        <p:nvSpPr>
          <p:cNvPr id="22" name="TextBox 21">
            <a:extLst>
              <a:ext uri="{FF2B5EF4-FFF2-40B4-BE49-F238E27FC236}">
                <a16:creationId xmlns:a16="http://schemas.microsoft.com/office/drawing/2014/main" id="{255FDF2B-48CE-A49E-1CBB-91F13A61EA8D}"/>
              </a:ext>
            </a:extLst>
          </p:cNvPr>
          <p:cNvSpPr txBox="1"/>
          <p:nvPr/>
        </p:nvSpPr>
        <p:spPr>
          <a:xfrm>
            <a:off x="7506789" y="6255795"/>
            <a:ext cx="2285354"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Prediction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6026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1CD34-3BDB-67AA-91BF-84735F342729}"/>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Import all the basic required Libraries</a:t>
            </a:r>
          </a:p>
        </p:txBody>
      </p:sp>
      <p:pic>
        <p:nvPicPr>
          <p:cNvPr id="7" name="Picture 6">
            <a:extLst>
              <a:ext uri="{FF2B5EF4-FFF2-40B4-BE49-F238E27FC236}">
                <a16:creationId xmlns:a16="http://schemas.microsoft.com/office/drawing/2014/main" id="{2477BD25-46EA-203B-CC79-7BD6E34D6891}"/>
              </a:ext>
            </a:extLst>
          </p:cNvPr>
          <p:cNvPicPr>
            <a:picLocks noChangeAspect="1"/>
          </p:cNvPicPr>
          <p:nvPr/>
        </p:nvPicPr>
        <p:blipFill>
          <a:blip r:embed="rId2"/>
          <a:stretch>
            <a:fillRect/>
          </a:stretch>
        </p:blipFill>
        <p:spPr>
          <a:xfrm>
            <a:off x="3138964" y="1825625"/>
            <a:ext cx="6379897" cy="4351338"/>
          </a:xfrm>
          <a:prstGeom prst="rect">
            <a:avLst/>
          </a:prstGeom>
        </p:spPr>
      </p:pic>
    </p:spTree>
    <p:extLst>
      <p:ext uri="{BB962C8B-B14F-4D97-AF65-F5344CB8AC3E}">
        <p14:creationId xmlns:p14="http://schemas.microsoft.com/office/powerpoint/2010/main" val="2585317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3DB70-09A1-DC8F-71F9-BDB7C5262495}"/>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Import the csv file</a:t>
            </a:r>
          </a:p>
        </p:txBody>
      </p:sp>
      <p:sp>
        <p:nvSpPr>
          <p:cNvPr id="6" name="TextBox 5">
            <a:extLst>
              <a:ext uri="{FF2B5EF4-FFF2-40B4-BE49-F238E27FC236}">
                <a16:creationId xmlns:a16="http://schemas.microsoft.com/office/drawing/2014/main" id="{11E6E35E-6110-1C42-C8F0-653AA0309FC6}"/>
              </a:ext>
            </a:extLst>
          </p:cNvPr>
          <p:cNvSpPr txBox="1"/>
          <p:nvPr/>
        </p:nvSpPr>
        <p:spPr>
          <a:xfrm>
            <a:off x="3614532" y="5617018"/>
            <a:ext cx="5049783"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Imported the csv file with Top 5 rows.</a:t>
            </a:r>
          </a:p>
        </p:txBody>
      </p:sp>
      <p:pic>
        <p:nvPicPr>
          <p:cNvPr id="10" name="Picture 9">
            <a:extLst>
              <a:ext uri="{FF2B5EF4-FFF2-40B4-BE49-F238E27FC236}">
                <a16:creationId xmlns:a16="http://schemas.microsoft.com/office/drawing/2014/main" id="{99623AEA-E733-160E-8C93-B6F20A9FB5D1}"/>
              </a:ext>
            </a:extLst>
          </p:cNvPr>
          <p:cNvPicPr>
            <a:picLocks noChangeAspect="1"/>
          </p:cNvPicPr>
          <p:nvPr/>
        </p:nvPicPr>
        <p:blipFill>
          <a:blip r:embed="rId2"/>
          <a:stretch>
            <a:fillRect/>
          </a:stretch>
        </p:blipFill>
        <p:spPr>
          <a:xfrm>
            <a:off x="1545015" y="1825625"/>
            <a:ext cx="9592997" cy="3453008"/>
          </a:xfrm>
          <a:prstGeom prst="rect">
            <a:avLst/>
          </a:prstGeom>
        </p:spPr>
      </p:pic>
    </p:spTree>
    <p:extLst>
      <p:ext uri="{BB962C8B-B14F-4D97-AF65-F5344CB8AC3E}">
        <p14:creationId xmlns:p14="http://schemas.microsoft.com/office/powerpoint/2010/main" val="349276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B10CC-E5D7-4BC9-D555-BD67E3DB0474}"/>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Descriptive Statistics for Numerical columns.</a:t>
            </a:r>
          </a:p>
        </p:txBody>
      </p:sp>
      <p:pic>
        <p:nvPicPr>
          <p:cNvPr id="7" name="Picture 6">
            <a:extLst>
              <a:ext uri="{FF2B5EF4-FFF2-40B4-BE49-F238E27FC236}">
                <a16:creationId xmlns:a16="http://schemas.microsoft.com/office/drawing/2014/main" id="{B2D8104E-29B9-AA32-AE81-AFB20EBA9CF8}"/>
              </a:ext>
            </a:extLst>
          </p:cNvPr>
          <p:cNvPicPr>
            <a:picLocks noChangeAspect="1"/>
          </p:cNvPicPr>
          <p:nvPr/>
        </p:nvPicPr>
        <p:blipFill>
          <a:blip r:embed="rId2"/>
          <a:stretch>
            <a:fillRect/>
          </a:stretch>
        </p:blipFill>
        <p:spPr>
          <a:xfrm>
            <a:off x="1115543" y="1838492"/>
            <a:ext cx="9960913" cy="4338471"/>
          </a:xfrm>
          <a:prstGeom prst="rect">
            <a:avLst/>
          </a:prstGeom>
        </p:spPr>
      </p:pic>
    </p:spTree>
    <p:extLst>
      <p:ext uri="{BB962C8B-B14F-4D97-AF65-F5344CB8AC3E}">
        <p14:creationId xmlns:p14="http://schemas.microsoft.com/office/powerpoint/2010/main" val="1263887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9FFCA-EC11-0BA3-C341-344F2B813064}"/>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Features(Inputs) Relationship using Scatterplot</a:t>
            </a:r>
          </a:p>
        </p:txBody>
      </p:sp>
      <p:pic>
        <p:nvPicPr>
          <p:cNvPr id="7" name="Picture 6">
            <a:extLst>
              <a:ext uri="{FF2B5EF4-FFF2-40B4-BE49-F238E27FC236}">
                <a16:creationId xmlns:a16="http://schemas.microsoft.com/office/drawing/2014/main" id="{1A678977-ACFA-031D-95A2-49C654585E6B}"/>
              </a:ext>
            </a:extLst>
          </p:cNvPr>
          <p:cNvPicPr>
            <a:picLocks noChangeAspect="1"/>
          </p:cNvPicPr>
          <p:nvPr/>
        </p:nvPicPr>
        <p:blipFill>
          <a:blip r:embed="rId2"/>
          <a:stretch>
            <a:fillRect/>
          </a:stretch>
        </p:blipFill>
        <p:spPr>
          <a:xfrm>
            <a:off x="2792652" y="1557754"/>
            <a:ext cx="6608521" cy="5179929"/>
          </a:xfrm>
          <a:prstGeom prst="rect">
            <a:avLst/>
          </a:prstGeom>
        </p:spPr>
      </p:pic>
    </p:spTree>
    <p:extLst>
      <p:ext uri="{BB962C8B-B14F-4D97-AF65-F5344CB8AC3E}">
        <p14:creationId xmlns:p14="http://schemas.microsoft.com/office/powerpoint/2010/main" val="1275158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A1400-6326-9424-67AD-F638699F3920}"/>
              </a:ext>
            </a:extLst>
          </p:cNvPr>
          <p:cNvSpPr>
            <a:spLocks noGrp="1"/>
          </p:cNvSpPr>
          <p:nvPr>
            <p:ph type="title"/>
          </p:nvPr>
        </p:nvSpPr>
        <p:spPr>
          <a:xfrm>
            <a:off x="838200" y="365125"/>
            <a:ext cx="10515600" cy="1058941"/>
          </a:xfrm>
        </p:spPr>
        <p:txBody>
          <a:bodyPr>
            <a:normAutofit/>
          </a:bodyPr>
          <a:lstStyle/>
          <a:p>
            <a:pPr algn="ctr"/>
            <a:r>
              <a:rPr lang="en-IN" sz="4000" dirty="0">
                <a:latin typeface="Times New Roman" panose="02020603050405020304" pitchFamily="18" charset="0"/>
                <a:cs typeface="Times New Roman" panose="02020603050405020304" pitchFamily="18" charset="0"/>
              </a:rPr>
              <a:t>Features Correlation</a:t>
            </a:r>
          </a:p>
        </p:txBody>
      </p:sp>
      <p:pic>
        <p:nvPicPr>
          <p:cNvPr id="6" name="Picture 5">
            <a:extLst>
              <a:ext uri="{FF2B5EF4-FFF2-40B4-BE49-F238E27FC236}">
                <a16:creationId xmlns:a16="http://schemas.microsoft.com/office/drawing/2014/main" id="{393DBB07-D9C2-2CD6-D706-148806D6F70F}"/>
              </a:ext>
            </a:extLst>
          </p:cNvPr>
          <p:cNvPicPr>
            <a:picLocks noChangeAspect="1"/>
          </p:cNvPicPr>
          <p:nvPr/>
        </p:nvPicPr>
        <p:blipFill>
          <a:blip r:embed="rId2"/>
          <a:stretch>
            <a:fillRect/>
          </a:stretch>
        </p:blipFill>
        <p:spPr>
          <a:xfrm>
            <a:off x="1088558" y="1643307"/>
            <a:ext cx="10569333" cy="4645198"/>
          </a:xfrm>
          <a:prstGeom prst="rect">
            <a:avLst/>
          </a:prstGeom>
        </p:spPr>
      </p:pic>
    </p:spTree>
    <p:extLst>
      <p:ext uri="{BB962C8B-B14F-4D97-AF65-F5344CB8AC3E}">
        <p14:creationId xmlns:p14="http://schemas.microsoft.com/office/powerpoint/2010/main" val="4118547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752</TotalTime>
  <Words>331</Words>
  <Application>Microsoft Office PowerPoint</Application>
  <PresentationFormat>Widescreen</PresentationFormat>
  <Paragraphs>35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Crop Yield PREDICTION</vt:lpstr>
      <vt:lpstr>What is Crop Yield?</vt:lpstr>
      <vt:lpstr>Dataset</vt:lpstr>
      <vt:lpstr>Work Flow</vt:lpstr>
      <vt:lpstr>Import all the basic required Libraries</vt:lpstr>
      <vt:lpstr>Import the csv file</vt:lpstr>
      <vt:lpstr>Descriptive Statistics for Numerical columns.</vt:lpstr>
      <vt:lpstr>Features(Inputs) Relationship using Scatterplot</vt:lpstr>
      <vt:lpstr>Features Correlation</vt:lpstr>
      <vt:lpstr>Model Training Linear Regression Algorithm</vt:lpstr>
      <vt:lpstr>Model Score</vt:lpstr>
      <vt:lpstr>Conclusion</vt:lpstr>
      <vt:lpstr>Question &amp; Answer (Q&amp;A)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Kamal Thapa</dc:creator>
  <cp:lastModifiedBy>Kamal Thapa</cp:lastModifiedBy>
  <cp:revision>53</cp:revision>
  <dcterms:created xsi:type="dcterms:W3CDTF">2024-07-21T10:56:19Z</dcterms:created>
  <dcterms:modified xsi:type="dcterms:W3CDTF">2024-07-30T07:44:45Z</dcterms:modified>
</cp:coreProperties>
</file>