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9144000"/>
  <p:notesSz cx="6858000" cy="9144000"/>
  <p:embeddedFontLst>
    <p:embeddedFont>
      <p:font typeface="Economica"/>
      <p:regular r:id="rId26"/>
      <p:bold r:id="rId27"/>
      <p:italic r:id="rId28"/>
      <p:boldItalic r:id="rId29"/>
    </p:embeddedFont>
    <p:embeddedFont>
      <p:font typeface="Roboto"/>
      <p:regular r:id="rId30"/>
      <p:bold r:id="rId31"/>
      <p:italic r:id="rId32"/>
      <p:boldItalic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Economica-regular.fntdata"/><Relationship Id="rId25" Type="http://schemas.openxmlformats.org/officeDocument/2006/relationships/slide" Target="slides/slide21.xml"/><Relationship Id="rId28" Type="http://schemas.openxmlformats.org/officeDocument/2006/relationships/font" Target="fonts/Economica-italic.fntdata"/><Relationship Id="rId27" Type="http://schemas.openxmlformats.org/officeDocument/2006/relationships/font" Target="fonts/Economica-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Economica-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7.xml"/><Relationship Id="rId33" Type="http://schemas.openxmlformats.org/officeDocument/2006/relationships/font" Target="fonts/Roboto-boldItalic.fntdata"/><Relationship Id="rId10" Type="http://schemas.openxmlformats.org/officeDocument/2006/relationships/slide" Target="slides/slide6.xml"/><Relationship Id="rId32" Type="http://schemas.openxmlformats.org/officeDocument/2006/relationships/font" Target="fonts/Roboto-italic.fntdata"/><Relationship Id="rId13" Type="http://schemas.openxmlformats.org/officeDocument/2006/relationships/slide" Target="slides/slide9.xml"/><Relationship Id="rId35" Type="http://schemas.openxmlformats.org/officeDocument/2006/relationships/font" Target="fonts/OpenSans-bold.fntdata"/><Relationship Id="rId12" Type="http://schemas.openxmlformats.org/officeDocument/2006/relationships/slide" Target="slides/slide8.xml"/><Relationship Id="rId34" Type="http://schemas.openxmlformats.org/officeDocument/2006/relationships/font" Target="fonts/OpenSans-regular.fntdata"/><Relationship Id="rId15" Type="http://schemas.openxmlformats.org/officeDocument/2006/relationships/slide" Target="slides/slide11.xml"/><Relationship Id="rId37" Type="http://schemas.openxmlformats.org/officeDocument/2006/relationships/font" Target="fonts/OpenSans-boldItalic.fntdata"/><Relationship Id="rId14" Type="http://schemas.openxmlformats.org/officeDocument/2006/relationships/slide" Target="slides/slide10.xml"/><Relationship Id="rId36" Type="http://schemas.openxmlformats.org/officeDocument/2006/relationships/font" Target="fonts/OpenSans-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6d8131eceb_0_16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6d8131eceb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8582737cc1_0_7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8582737cc1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7d6519ae020a6ce7_2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7d6519ae020a6ce7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78329f28dc_0_7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78329f28dc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731cef8ba_1_1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8731cef8ba_1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78329f28dc_0_8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78329f28dc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8329f28dc_0_16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78329f28dc_0_1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78329f28dc_0_10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78329f28dc_0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78329f28dc_0_24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78329f28dc_0_2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78329f28dc_0_17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78329f28dc_0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7d6519ae020a6ce7_4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7d6519ae020a6ce7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8582737cc1_0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g8582737cc1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873bb773f9_1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873bb773f9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a2c0076abf_0_5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a2c0076abf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8731cef8ba_1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g8731cef8ba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8582737cc1_0_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8582737cc1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9dda71b7c8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9dda71b7c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8582737cc1_0_2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8582737cc1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8582737cc1_0_4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8582737cc1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8582737cc1_0_5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8582737cc1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8582737cc1_0_6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8582737cc1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pic>
        <p:nvPicPr>
          <p:cNvPr id="8" name="Google Shape;8;p1"/>
          <p:cNvPicPr preferRelativeResize="0"/>
          <p:nvPr/>
        </p:nvPicPr>
        <p:blipFill rotWithShape="1">
          <a:blip r:embed="rId1">
            <a:alphaModFix/>
          </a:blip>
          <a:srcRect b="0" l="0" r="0" t="0"/>
          <a:stretch/>
        </p:blipFill>
        <p:spPr>
          <a:xfrm>
            <a:off x="7979750" y="6219625"/>
            <a:ext cx="1041399" cy="5207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hyperlink" Target="http://www.youtube.com/watch?v=ZEZdys-fHDw" TargetMode="External"/><Relationship Id="rId4"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hyperlink" Target="https://www.w3schools.com/python/python_dictionaries.asp"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hyperlink" Target="https://learn.dphi.tech/"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hyperlink" Target="https://discuss.dphi.tech/"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www.youtube.com/watch?v=kTGuqOLp6uQ" TargetMode="Externa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Learning Objectives</a:t>
            </a:r>
            <a:endParaRPr sz="4800">
              <a:solidFill>
                <a:srgbClr val="434343"/>
              </a:solidFill>
              <a:latin typeface="Economica"/>
              <a:ea typeface="Economica"/>
              <a:cs typeface="Economica"/>
              <a:sym typeface="Economica"/>
            </a:endParaRPr>
          </a:p>
        </p:txBody>
      </p:sp>
      <p:sp>
        <p:nvSpPr>
          <p:cNvPr id="57" name="Google Shape;57;p13"/>
          <p:cNvSpPr/>
          <p:nvPr/>
        </p:nvSpPr>
        <p:spPr>
          <a:xfrm>
            <a:off x="5597892" y="2628316"/>
            <a:ext cx="22737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Dictionary</a:t>
            </a:r>
            <a:endParaRPr sz="1800">
              <a:solidFill>
                <a:srgbClr val="000000"/>
              </a:solidFill>
              <a:latin typeface="Open Sans"/>
              <a:ea typeface="Open Sans"/>
              <a:cs typeface="Open Sans"/>
              <a:sym typeface="Open Sans"/>
            </a:endParaRPr>
          </a:p>
        </p:txBody>
      </p:sp>
      <p:sp>
        <p:nvSpPr>
          <p:cNvPr id="58" name="Google Shape;58;p13"/>
          <p:cNvSpPr/>
          <p:nvPr/>
        </p:nvSpPr>
        <p:spPr>
          <a:xfrm>
            <a:off x="955042" y="2628316"/>
            <a:ext cx="22737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Conditional Statement</a:t>
            </a:r>
            <a:endParaRPr sz="1800">
              <a:solidFill>
                <a:srgbClr val="000000"/>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2" name="Google Shape;132;p2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33" name="Google Shape;133;p22"/>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If-elif -else</a:t>
            </a:r>
            <a:endParaRPr sz="4800">
              <a:solidFill>
                <a:srgbClr val="434343"/>
              </a:solidFill>
              <a:latin typeface="Economica"/>
              <a:ea typeface="Economica"/>
              <a:cs typeface="Economica"/>
              <a:sym typeface="Economica"/>
            </a:endParaRPr>
          </a:p>
        </p:txBody>
      </p:sp>
      <p:sp>
        <p:nvSpPr>
          <p:cNvPr id="134" name="Google Shape;134;p22"/>
          <p:cNvSpPr txBox="1"/>
          <p:nvPr/>
        </p:nvSpPr>
        <p:spPr>
          <a:xfrm>
            <a:off x="490800" y="1392825"/>
            <a:ext cx="8237700" cy="4431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Flowchart:</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Example: </a:t>
            </a:r>
            <a:endParaRPr sz="1800">
              <a:latin typeface="Open Sans"/>
              <a:ea typeface="Open Sans"/>
              <a:cs typeface="Open Sans"/>
              <a:sym typeface="Open Sans"/>
            </a:endParaRPr>
          </a:p>
        </p:txBody>
      </p:sp>
      <p:pic>
        <p:nvPicPr>
          <p:cNvPr id="135" name="Google Shape;135;p22"/>
          <p:cNvPicPr preferRelativeResize="0"/>
          <p:nvPr/>
        </p:nvPicPr>
        <p:blipFill>
          <a:blip r:embed="rId3">
            <a:alphaModFix/>
          </a:blip>
          <a:stretch>
            <a:fillRect/>
          </a:stretch>
        </p:blipFill>
        <p:spPr>
          <a:xfrm>
            <a:off x="2822075" y="975199"/>
            <a:ext cx="2994960" cy="2958600"/>
          </a:xfrm>
          <a:prstGeom prst="rect">
            <a:avLst/>
          </a:prstGeom>
          <a:noFill/>
          <a:ln>
            <a:noFill/>
          </a:ln>
        </p:spPr>
      </p:pic>
      <p:pic>
        <p:nvPicPr>
          <p:cNvPr id="136" name="Google Shape;136;p22"/>
          <p:cNvPicPr preferRelativeResize="0"/>
          <p:nvPr/>
        </p:nvPicPr>
        <p:blipFill>
          <a:blip r:embed="rId4">
            <a:alphaModFix/>
          </a:blip>
          <a:stretch>
            <a:fillRect/>
          </a:stretch>
        </p:blipFill>
        <p:spPr>
          <a:xfrm>
            <a:off x="1798125" y="4191074"/>
            <a:ext cx="5623050" cy="1793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2" name="Google Shape;142;p2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43" name="Google Shape;143;p23"/>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If-elif -else</a:t>
            </a:r>
            <a:endParaRPr sz="4800">
              <a:solidFill>
                <a:srgbClr val="434343"/>
              </a:solidFill>
              <a:latin typeface="Economica"/>
              <a:ea typeface="Economica"/>
              <a:cs typeface="Economica"/>
              <a:sym typeface="Economica"/>
            </a:endParaRPr>
          </a:p>
        </p:txBody>
      </p:sp>
      <p:sp>
        <p:nvSpPr>
          <p:cNvPr id="144" name="Google Shape;144;p23"/>
          <p:cNvSpPr txBox="1"/>
          <p:nvPr/>
        </p:nvSpPr>
        <p:spPr>
          <a:xfrm>
            <a:off x="490800" y="1392825"/>
            <a:ext cx="8237700" cy="4431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Now l</a:t>
            </a:r>
            <a:r>
              <a:rPr lang="en" sz="1800">
                <a:latin typeface="Open Sans"/>
                <a:ea typeface="Open Sans"/>
                <a:cs typeface="Open Sans"/>
                <a:sym typeface="Open Sans"/>
              </a:rPr>
              <a:t>et’s try to understand the given example.</a:t>
            </a:r>
            <a:endParaRPr sz="1800">
              <a:latin typeface="Open Sans"/>
              <a:ea typeface="Open Sans"/>
              <a:cs typeface="Open Sans"/>
              <a:sym typeface="Open Sans"/>
            </a:endParaRPr>
          </a:p>
          <a:p>
            <a:pPr indent="-342900" lvl="1" marL="914400" rtl="0" algn="l">
              <a:spcBef>
                <a:spcPts val="0"/>
              </a:spcBef>
              <a:spcAft>
                <a:spcPts val="0"/>
              </a:spcAft>
              <a:buSzPts val="1800"/>
              <a:buFont typeface="Open Sans"/>
              <a:buChar char="○"/>
            </a:pPr>
            <a:r>
              <a:rPr lang="en" sz="1800">
                <a:latin typeface="Open Sans"/>
                <a:ea typeface="Open Sans"/>
                <a:cs typeface="Open Sans"/>
                <a:sym typeface="Open Sans"/>
              </a:rPr>
              <a:t>We first assigned the value 5 to x</a:t>
            </a:r>
            <a:endParaRPr sz="1800">
              <a:latin typeface="Open Sans"/>
              <a:ea typeface="Open Sans"/>
              <a:cs typeface="Open Sans"/>
              <a:sym typeface="Open Sans"/>
            </a:endParaRPr>
          </a:p>
          <a:p>
            <a:pPr indent="-342900" lvl="1" marL="914400" rtl="0" algn="l">
              <a:spcBef>
                <a:spcPts val="0"/>
              </a:spcBef>
              <a:spcAft>
                <a:spcPts val="0"/>
              </a:spcAft>
              <a:buSzPts val="1800"/>
              <a:buFont typeface="Open Sans"/>
              <a:buChar char="○"/>
            </a:pPr>
            <a:r>
              <a:rPr lang="en" sz="1800">
                <a:latin typeface="Open Sans"/>
                <a:ea typeface="Open Sans"/>
                <a:cs typeface="Open Sans"/>
                <a:sym typeface="Open Sans"/>
              </a:rPr>
              <a:t>The control shifts to the next line where x%2 is checked. 5 is not divisible by 5 and so the control doesn’t shift to the body of if.</a:t>
            </a:r>
            <a:endParaRPr sz="1800">
              <a:latin typeface="Open Sans"/>
              <a:ea typeface="Open Sans"/>
              <a:cs typeface="Open Sans"/>
              <a:sym typeface="Open Sans"/>
            </a:endParaRPr>
          </a:p>
          <a:p>
            <a:pPr indent="-342900" lvl="1" marL="914400" rtl="0" algn="l">
              <a:spcBef>
                <a:spcPts val="0"/>
              </a:spcBef>
              <a:spcAft>
                <a:spcPts val="0"/>
              </a:spcAft>
              <a:buSzPts val="1800"/>
              <a:buFont typeface="Open Sans"/>
              <a:buChar char="○"/>
            </a:pPr>
            <a:r>
              <a:rPr lang="en" sz="1800">
                <a:latin typeface="Open Sans"/>
                <a:ea typeface="Open Sans"/>
                <a:cs typeface="Open Sans"/>
                <a:sym typeface="Open Sans"/>
              </a:rPr>
              <a:t>Then, the elif statement: x%3 is executed. Since 5 is not divisible by 3, the body of elif is not executed.</a:t>
            </a:r>
            <a:endParaRPr sz="1800">
              <a:latin typeface="Open Sans"/>
              <a:ea typeface="Open Sans"/>
              <a:cs typeface="Open Sans"/>
              <a:sym typeface="Open Sans"/>
            </a:endParaRPr>
          </a:p>
          <a:p>
            <a:pPr indent="-342900" lvl="1" marL="914400" rtl="0" algn="l">
              <a:spcBef>
                <a:spcPts val="0"/>
              </a:spcBef>
              <a:spcAft>
                <a:spcPts val="0"/>
              </a:spcAft>
              <a:buSzPts val="1800"/>
              <a:buFont typeface="Open Sans"/>
              <a:buChar char="○"/>
            </a:pPr>
            <a:r>
              <a:rPr lang="en" sz="1800">
                <a:latin typeface="Open Sans"/>
                <a:ea typeface="Open Sans"/>
                <a:cs typeface="Open Sans"/>
                <a:sym typeface="Open Sans"/>
              </a:rPr>
              <a:t>Finally, the else statement is executed and the control shifts to the body of the else statement. The print statement (“z is neither divisible by 2 nor by 3” is executed. </a:t>
            </a:r>
            <a:endParaRPr sz="1800">
              <a:latin typeface="Open Sans"/>
              <a:ea typeface="Open Sans"/>
              <a:cs typeface="Open Sans"/>
              <a:sym typeface="Open Sans"/>
            </a:endParaRPr>
          </a:p>
          <a:p>
            <a:pPr indent="0" lvl="0" marL="9144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highlight>
                  <a:srgbClr val="FFFF00"/>
                </a:highlight>
                <a:latin typeface="Open Sans"/>
                <a:ea typeface="Open Sans"/>
                <a:cs typeface="Open Sans"/>
                <a:sym typeface="Open Sans"/>
              </a:rPr>
              <a:t>Point to be noted: </a:t>
            </a:r>
            <a:r>
              <a:rPr lang="en" sz="1800">
                <a:latin typeface="Open Sans"/>
                <a:ea typeface="Open Sans"/>
                <a:cs typeface="Open Sans"/>
                <a:sym typeface="Open Sans"/>
              </a:rPr>
              <a:t>The conditions are checked in a top to bottom order. If any of the above if or elif condition is True, it’ll be executed and no further conditions will be checked.</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Can you figure out what will z=6 print in the given example?</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0" name="Google Shape;150;p2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51" name="Google Shape;151;p24"/>
          <p:cNvSpPr txBox="1"/>
          <p:nvPr/>
        </p:nvSpPr>
        <p:spPr>
          <a:xfrm>
            <a:off x="728200" y="149350"/>
            <a:ext cx="79530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Dictionary</a:t>
            </a:r>
            <a:endParaRPr sz="4800">
              <a:solidFill>
                <a:srgbClr val="434343"/>
              </a:solidFill>
              <a:latin typeface="Economica"/>
              <a:ea typeface="Economica"/>
              <a:cs typeface="Economica"/>
              <a:sym typeface="Economica"/>
            </a:endParaRPr>
          </a:p>
        </p:txBody>
      </p:sp>
      <p:sp>
        <p:nvSpPr>
          <p:cNvPr id="152" name="Google Shape;152;p24"/>
          <p:cNvSpPr txBox="1"/>
          <p:nvPr/>
        </p:nvSpPr>
        <p:spPr>
          <a:xfrm>
            <a:off x="225500" y="1439150"/>
            <a:ext cx="8649000" cy="4536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Open Sans"/>
              <a:buChar char="●"/>
            </a:pPr>
            <a:r>
              <a:rPr lang="en" sz="1800">
                <a:latin typeface="Open Sans"/>
                <a:ea typeface="Open Sans"/>
                <a:cs typeface="Open Sans"/>
                <a:sym typeface="Open Sans"/>
              </a:rPr>
              <a:t>Dictionary is unordered collection of key-value pairs. </a:t>
            </a:r>
            <a:endParaRPr sz="1800">
              <a:latin typeface="Open Sans"/>
              <a:ea typeface="Open Sans"/>
              <a:cs typeface="Open Sans"/>
              <a:sym typeface="Open Sans"/>
            </a:endParaRPr>
          </a:p>
          <a:p>
            <a:pPr indent="0" lvl="0" marL="457200" rtl="0" algn="l">
              <a:lnSpc>
                <a:spcPct val="115000"/>
              </a:lnSpc>
              <a:spcBef>
                <a:spcPts val="0"/>
              </a:spcBef>
              <a:spcAft>
                <a:spcPts val="0"/>
              </a:spcAft>
              <a:buNone/>
            </a:pPr>
            <a:r>
              <a:t/>
            </a:r>
            <a:endParaRPr sz="1800">
              <a:latin typeface="Open Sans"/>
              <a:ea typeface="Open Sans"/>
              <a:cs typeface="Open Sans"/>
              <a:sym typeface="Open Sans"/>
            </a:endParaRPr>
          </a:p>
          <a:p>
            <a:pPr indent="-342900" lvl="0" marL="457200" rtl="0" algn="l">
              <a:lnSpc>
                <a:spcPct val="115000"/>
              </a:lnSpc>
              <a:spcBef>
                <a:spcPts val="0"/>
              </a:spcBef>
              <a:spcAft>
                <a:spcPts val="0"/>
              </a:spcAft>
              <a:buSzPts val="1800"/>
              <a:buFont typeface="Open Sans"/>
              <a:buChar char="●"/>
            </a:pPr>
            <a:r>
              <a:rPr lang="en" sz="1800">
                <a:latin typeface="Open Sans"/>
                <a:ea typeface="Open Sans"/>
                <a:cs typeface="Open Sans"/>
                <a:sym typeface="Open Sans"/>
              </a:rPr>
              <a:t>Real word dictionaries are a good analogy to understand them: they contain a list of items(words), each item has a key(the word) and a value(the word’s meaning).</a:t>
            </a:r>
            <a:endParaRPr sz="1800">
              <a:latin typeface="Open Sans"/>
              <a:ea typeface="Open Sans"/>
              <a:cs typeface="Open Sans"/>
              <a:sym typeface="Open Sans"/>
            </a:endParaRPr>
          </a:p>
          <a:p>
            <a:pPr indent="0" lvl="0" marL="457200" rtl="0" algn="l">
              <a:lnSpc>
                <a:spcPct val="115000"/>
              </a:lnSpc>
              <a:spcBef>
                <a:spcPts val="0"/>
              </a:spcBef>
              <a:spcAft>
                <a:spcPts val="0"/>
              </a:spcAft>
              <a:buNone/>
            </a:pPr>
            <a:r>
              <a:t/>
            </a:r>
            <a:endParaRPr sz="1800">
              <a:latin typeface="Open Sans"/>
              <a:ea typeface="Open Sans"/>
              <a:cs typeface="Open Sans"/>
              <a:sym typeface="Open Sans"/>
            </a:endParaRPr>
          </a:p>
          <a:p>
            <a:pPr indent="-342900" lvl="0" marL="457200" rtl="0" algn="l">
              <a:lnSpc>
                <a:spcPct val="115000"/>
              </a:lnSpc>
              <a:spcBef>
                <a:spcPts val="0"/>
              </a:spcBef>
              <a:spcAft>
                <a:spcPts val="0"/>
              </a:spcAft>
              <a:buSzPts val="1800"/>
              <a:buFont typeface="Open Sans"/>
              <a:buChar char="●"/>
            </a:pPr>
            <a:r>
              <a:rPr lang="en" sz="1800">
                <a:latin typeface="Open Sans"/>
                <a:ea typeface="Open Sans"/>
                <a:cs typeface="Open Sans"/>
                <a:sym typeface="Open Sans"/>
              </a:rPr>
              <a:t>It generally is used when we have a huge amount of data. </a:t>
            </a:r>
            <a:endParaRPr sz="1800">
              <a:latin typeface="Open Sans"/>
              <a:ea typeface="Open Sans"/>
              <a:cs typeface="Open Sans"/>
              <a:sym typeface="Open Sans"/>
            </a:endParaRPr>
          </a:p>
          <a:p>
            <a:pPr indent="0" lvl="0" marL="457200" rtl="0" algn="l">
              <a:lnSpc>
                <a:spcPct val="115000"/>
              </a:lnSpc>
              <a:spcBef>
                <a:spcPts val="0"/>
              </a:spcBef>
              <a:spcAft>
                <a:spcPts val="0"/>
              </a:spcAft>
              <a:buNone/>
            </a:pPr>
            <a:r>
              <a:t/>
            </a:r>
            <a:endParaRPr sz="1800">
              <a:latin typeface="Open Sans"/>
              <a:ea typeface="Open Sans"/>
              <a:cs typeface="Open Sans"/>
              <a:sym typeface="Open Sans"/>
            </a:endParaRPr>
          </a:p>
          <a:p>
            <a:pPr indent="-342900" lvl="0" marL="457200" rtl="0" algn="l">
              <a:lnSpc>
                <a:spcPct val="115000"/>
              </a:lnSpc>
              <a:spcBef>
                <a:spcPts val="0"/>
              </a:spcBef>
              <a:spcAft>
                <a:spcPts val="0"/>
              </a:spcAft>
              <a:buSzPts val="1800"/>
              <a:buFont typeface="Open Sans"/>
              <a:buChar char="●"/>
            </a:pPr>
            <a:r>
              <a:rPr lang="en" sz="1800">
                <a:latin typeface="Open Sans"/>
                <a:ea typeface="Open Sans"/>
                <a:cs typeface="Open Sans"/>
                <a:sym typeface="Open Sans"/>
              </a:rPr>
              <a:t>It is defined within braces with each item being in the form of key: value pair. Syntax –</a:t>
            </a:r>
            <a:endParaRPr sz="1800">
              <a:latin typeface="Open Sans"/>
              <a:ea typeface="Open Sans"/>
              <a:cs typeface="Open Sans"/>
              <a:sym typeface="Open Sans"/>
            </a:endParaRPr>
          </a:p>
          <a:p>
            <a:pPr indent="0" lvl="0" marL="914400" rtl="0" algn="l">
              <a:lnSpc>
                <a:spcPct val="115000"/>
              </a:lnSpc>
              <a:spcBef>
                <a:spcPts val="0"/>
              </a:spcBef>
              <a:spcAft>
                <a:spcPts val="0"/>
              </a:spcAft>
              <a:buNone/>
            </a:pPr>
            <a:r>
              <a:rPr lang="en" sz="1800">
                <a:latin typeface="Open Sans"/>
                <a:ea typeface="Open Sans"/>
                <a:cs typeface="Open Sans"/>
                <a:sym typeface="Open Sans"/>
              </a:rPr>
              <a:t>my_dict = {</a:t>
            </a:r>
            <a:endParaRPr sz="1800">
              <a:latin typeface="Open Sans"/>
              <a:ea typeface="Open Sans"/>
              <a:cs typeface="Open Sans"/>
              <a:sym typeface="Open Sans"/>
            </a:endParaRPr>
          </a:p>
          <a:p>
            <a:pPr indent="0" lvl="0" marL="914400" rtl="0" algn="l">
              <a:lnSpc>
                <a:spcPct val="115000"/>
              </a:lnSpc>
              <a:spcBef>
                <a:spcPts val="0"/>
              </a:spcBef>
              <a:spcAft>
                <a:spcPts val="0"/>
              </a:spcAft>
              <a:buNone/>
            </a:pPr>
            <a:r>
              <a:rPr lang="en" sz="1800">
                <a:latin typeface="Open Sans"/>
                <a:ea typeface="Open Sans"/>
                <a:cs typeface="Open Sans"/>
                <a:sym typeface="Open Sans"/>
              </a:rPr>
              <a:t>key1:value1,</a:t>
            </a:r>
            <a:endParaRPr sz="1800">
              <a:latin typeface="Open Sans"/>
              <a:ea typeface="Open Sans"/>
              <a:cs typeface="Open Sans"/>
              <a:sym typeface="Open Sans"/>
            </a:endParaRPr>
          </a:p>
          <a:p>
            <a:pPr indent="0" lvl="0" marL="914400" rtl="0" algn="l">
              <a:lnSpc>
                <a:spcPct val="115000"/>
              </a:lnSpc>
              <a:spcBef>
                <a:spcPts val="0"/>
              </a:spcBef>
              <a:spcAft>
                <a:spcPts val="0"/>
              </a:spcAft>
              <a:buNone/>
            </a:pPr>
            <a:r>
              <a:rPr lang="en" sz="1800">
                <a:latin typeface="Open Sans"/>
                <a:ea typeface="Open Sans"/>
                <a:cs typeface="Open Sans"/>
                <a:sym typeface="Open Sans"/>
              </a:rPr>
              <a:t>key2:value2,</a:t>
            </a:r>
            <a:endParaRPr sz="1800">
              <a:latin typeface="Open Sans"/>
              <a:ea typeface="Open Sans"/>
              <a:cs typeface="Open Sans"/>
              <a:sym typeface="Open Sans"/>
            </a:endParaRPr>
          </a:p>
          <a:p>
            <a:pPr indent="0" lvl="0" marL="914400" rtl="0" algn="l">
              <a:lnSpc>
                <a:spcPct val="115000"/>
              </a:lnSpc>
              <a:spcBef>
                <a:spcPts val="0"/>
              </a:spcBef>
              <a:spcAft>
                <a:spcPts val="0"/>
              </a:spcAft>
              <a:buNone/>
            </a:pPr>
            <a:r>
              <a:rPr lang="en" sz="1800">
                <a:latin typeface="Open Sans"/>
                <a:ea typeface="Open Sans"/>
                <a:cs typeface="Open Sans"/>
                <a:sym typeface="Open Sans"/>
              </a:rPr>
              <a:t>}</a:t>
            </a:r>
            <a:endParaRPr sz="1800">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8" name="Google Shape;158;p2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59" name="Google Shape;159;p25"/>
          <p:cNvSpPr txBox="1"/>
          <p:nvPr/>
        </p:nvSpPr>
        <p:spPr>
          <a:xfrm>
            <a:off x="728200" y="149350"/>
            <a:ext cx="79530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Tutorial on </a:t>
            </a:r>
            <a:r>
              <a:rPr lang="en" sz="4800">
                <a:solidFill>
                  <a:srgbClr val="434343"/>
                </a:solidFill>
                <a:latin typeface="Economica"/>
                <a:ea typeface="Economica"/>
                <a:cs typeface="Economica"/>
                <a:sym typeface="Economica"/>
              </a:rPr>
              <a:t>Dictionaries</a:t>
            </a:r>
            <a:endParaRPr sz="4800">
              <a:solidFill>
                <a:srgbClr val="434343"/>
              </a:solidFill>
              <a:latin typeface="Economica"/>
              <a:ea typeface="Economica"/>
              <a:cs typeface="Economica"/>
              <a:sym typeface="Economica"/>
            </a:endParaRPr>
          </a:p>
        </p:txBody>
      </p:sp>
      <p:pic>
        <p:nvPicPr>
          <p:cNvPr descr="This entire series in a playlist: https://goo.gl/eVauVX&#10;&#10;Download the sample file: https://www.csdojo.io/python8&#10;&#10;Keep in touch on Facebook: https://www.facebook.com/entercsdojo&#10;Support me on Patreon: https://www.patreon.com/csdojo" id="160" name="Google Shape;160;p25" title="How To Use Dictionaries In Python (Python Tutorial #8)">
            <a:hlinkClick r:id="rId3"/>
          </p:cNvPr>
          <p:cNvPicPr preferRelativeResize="0"/>
          <p:nvPr/>
        </p:nvPicPr>
        <p:blipFill>
          <a:blip r:embed="rId4">
            <a:alphaModFix/>
          </a:blip>
          <a:stretch>
            <a:fillRect/>
          </a:stretch>
        </p:blipFill>
        <p:spPr>
          <a:xfrm>
            <a:off x="738038" y="954550"/>
            <a:ext cx="7667933" cy="5750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6" name="Google Shape;166;p2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67" name="Google Shape;167;p26"/>
          <p:cNvSpPr txBox="1"/>
          <p:nvPr/>
        </p:nvSpPr>
        <p:spPr>
          <a:xfrm>
            <a:off x="728200" y="149350"/>
            <a:ext cx="79530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Dictionary</a:t>
            </a:r>
            <a:endParaRPr sz="4800">
              <a:solidFill>
                <a:srgbClr val="434343"/>
              </a:solidFill>
              <a:latin typeface="Economica"/>
              <a:ea typeface="Economica"/>
              <a:cs typeface="Economica"/>
              <a:sym typeface="Economica"/>
            </a:endParaRPr>
          </a:p>
        </p:txBody>
      </p:sp>
      <p:sp>
        <p:nvSpPr>
          <p:cNvPr id="168" name="Google Shape;168;p26"/>
          <p:cNvSpPr txBox="1"/>
          <p:nvPr/>
        </p:nvSpPr>
        <p:spPr>
          <a:xfrm>
            <a:off x="225500" y="1439150"/>
            <a:ext cx="8649000" cy="4536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Open Sans"/>
              <a:buChar char="●"/>
            </a:pPr>
            <a:r>
              <a:rPr lang="en" sz="1800">
                <a:latin typeface="Open Sans"/>
                <a:ea typeface="Open Sans"/>
                <a:cs typeface="Open Sans"/>
                <a:sym typeface="Open Sans"/>
              </a:rPr>
              <a:t>The keys in a dictionary must always be unique and immutable. This is the reason dictionary keys can be String but not List.</a:t>
            </a:r>
            <a:endParaRPr sz="1800">
              <a:latin typeface="Open Sans"/>
              <a:ea typeface="Open Sans"/>
              <a:cs typeface="Open Sans"/>
              <a:sym typeface="Open Sans"/>
            </a:endParaRPr>
          </a:p>
          <a:p>
            <a:pPr indent="0" lvl="0" marL="457200" rtl="0" algn="l">
              <a:lnSpc>
                <a:spcPct val="115000"/>
              </a:lnSpc>
              <a:spcBef>
                <a:spcPts val="0"/>
              </a:spcBef>
              <a:spcAft>
                <a:spcPts val="0"/>
              </a:spcAft>
              <a:buNone/>
            </a:pPr>
            <a:r>
              <a:t/>
            </a:r>
            <a:endParaRPr sz="1800">
              <a:latin typeface="Open Sans"/>
              <a:ea typeface="Open Sans"/>
              <a:cs typeface="Open Sans"/>
              <a:sym typeface="Open Sans"/>
            </a:endParaRPr>
          </a:p>
          <a:p>
            <a:pPr indent="-342900" lvl="0" marL="457200" rtl="0" algn="l">
              <a:lnSpc>
                <a:spcPct val="115000"/>
              </a:lnSpc>
              <a:spcBef>
                <a:spcPts val="0"/>
              </a:spcBef>
              <a:spcAft>
                <a:spcPts val="0"/>
              </a:spcAft>
              <a:buSzPts val="1800"/>
              <a:buFont typeface="Open Sans"/>
              <a:buChar char="●"/>
            </a:pPr>
            <a:r>
              <a:rPr lang="en" sz="1800">
                <a:latin typeface="Open Sans"/>
                <a:ea typeface="Open Sans"/>
                <a:cs typeface="Open Sans"/>
                <a:sym typeface="Open Sans"/>
              </a:rPr>
              <a:t>On the other hand, Values in a dictionary can be of any datatype and can be duplicated</a:t>
            </a:r>
            <a:br>
              <a:rPr lang="en" sz="1800">
                <a:latin typeface="Open Sans"/>
                <a:ea typeface="Open Sans"/>
                <a:cs typeface="Open Sans"/>
                <a:sym typeface="Open Sans"/>
              </a:rPr>
            </a:br>
            <a:endParaRPr sz="1800">
              <a:latin typeface="Open Sans"/>
              <a:ea typeface="Open Sans"/>
              <a:cs typeface="Open Sans"/>
              <a:sym typeface="Open Sans"/>
            </a:endParaRPr>
          </a:p>
          <a:p>
            <a:pPr indent="-342900" lvl="0" marL="457200" rtl="0" algn="l">
              <a:lnSpc>
                <a:spcPct val="115000"/>
              </a:lnSpc>
              <a:spcBef>
                <a:spcPts val="0"/>
              </a:spcBef>
              <a:spcAft>
                <a:spcPts val="0"/>
              </a:spcAft>
              <a:buSzPts val="1800"/>
              <a:buFont typeface="Open Sans"/>
              <a:buChar char="●"/>
            </a:pPr>
            <a:r>
              <a:rPr lang="en" sz="1800">
                <a:latin typeface="Open Sans"/>
                <a:ea typeface="Open Sans"/>
                <a:cs typeface="Open Sans"/>
                <a:sym typeface="Open Sans"/>
              </a:rPr>
              <a:t>Dictionary keys are case sensitive, same name but different cases of Key will be treated distinctly.</a:t>
            </a:r>
            <a:endParaRPr sz="1800">
              <a:latin typeface="Open Sans"/>
              <a:ea typeface="Open Sans"/>
              <a:cs typeface="Open Sans"/>
              <a:sym typeface="Open Sans"/>
            </a:endParaRPr>
          </a:p>
          <a:p>
            <a:pPr indent="0" lvl="0" marL="457200" rtl="0" algn="l">
              <a:lnSpc>
                <a:spcPct val="115000"/>
              </a:lnSpc>
              <a:spcBef>
                <a:spcPts val="0"/>
              </a:spcBef>
              <a:spcAft>
                <a:spcPts val="0"/>
              </a:spcAft>
              <a:buNone/>
            </a:pPr>
            <a:r>
              <a:t/>
            </a:r>
            <a:endParaRPr sz="1800">
              <a:latin typeface="Open Sans"/>
              <a:ea typeface="Open Sans"/>
              <a:cs typeface="Open Sans"/>
              <a:sym typeface="Open Sans"/>
            </a:endParaRPr>
          </a:p>
          <a:p>
            <a:pPr indent="-342900" lvl="0" marL="457200" rtl="0" algn="l">
              <a:lnSpc>
                <a:spcPct val="115000"/>
              </a:lnSpc>
              <a:spcBef>
                <a:spcPts val="0"/>
              </a:spcBef>
              <a:spcAft>
                <a:spcPts val="0"/>
              </a:spcAft>
              <a:buSzPts val="1800"/>
              <a:buFont typeface="Open Sans"/>
              <a:buChar char="●"/>
            </a:pPr>
            <a:r>
              <a:rPr lang="en" sz="1800">
                <a:latin typeface="Open Sans"/>
                <a:ea typeface="Open Sans"/>
                <a:cs typeface="Open Sans"/>
                <a:sym typeface="Open Sans"/>
              </a:rPr>
              <a:t>Example:</a:t>
            </a:r>
            <a:endParaRPr sz="1800">
              <a:latin typeface="Open Sans"/>
              <a:ea typeface="Open Sans"/>
              <a:cs typeface="Open Sans"/>
              <a:sym typeface="Open Sans"/>
            </a:endParaRPr>
          </a:p>
          <a:p>
            <a:pPr indent="0" lvl="0" marL="457200" rtl="0" algn="l">
              <a:lnSpc>
                <a:spcPct val="115000"/>
              </a:lnSpc>
              <a:spcBef>
                <a:spcPts val="0"/>
              </a:spcBef>
              <a:spcAft>
                <a:spcPts val="0"/>
              </a:spcAft>
              <a:buNone/>
            </a:pPr>
            <a:r>
              <a:t/>
            </a:r>
            <a:endParaRPr sz="1800">
              <a:latin typeface="Open Sans"/>
              <a:ea typeface="Open Sans"/>
              <a:cs typeface="Open Sans"/>
              <a:sym typeface="Open Sans"/>
            </a:endParaRPr>
          </a:p>
        </p:txBody>
      </p:sp>
      <p:pic>
        <p:nvPicPr>
          <p:cNvPr id="169" name="Google Shape;169;p26"/>
          <p:cNvPicPr preferRelativeResize="0"/>
          <p:nvPr/>
        </p:nvPicPr>
        <p:blipFill>
          <a:blip r:embed="rId3">
            <a:alphaModFix/>
          </a:blip>
          <a:stretch>
            <a:fillRect/>
          </a:stretch>
        </p:blipFill>
        <p:spPr>
          <a:xfrm>
            <a:off x="1620102" y="4720302"/>
            <a:ext cx="4412000" cy="1255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5" name="Google Shape;175;p2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76" name="Google Shape;176;p27"/>
          <p:cNvSpPr txBox="1"/>
          <p:nvPr/>
        </p:nvSpPr>
        <p:spPr>
          <a:xfrm>
            <a:off x="728200" y="149350"/>
            <a:ext cx="79530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Looping over </a:t>
            </a:r>
            <a:r>
              <a:rPr lang="en" sz="4800">
                <a:solidFill>
                  <a:srgbClr val="434343"/>
                </a:solidFill>
                <a:latin typeface="Economica"/>
                <a:ea typeface="Economica"/>
                <a:cs typeface="Economica"/>
                <a:sym typeface="Economica"/>
              </a:rPr>
              <a:t>Dictionary</a:t>
            </a:r>
            <a:endParaRPr sz="4800">
              <a:solidFill>
                <a:srgbClr val="434343"/>
              </a:solidFill>
              <a:latin typeface="Economica"/>
              <a:ea typeface="Economica"/>
              <a:cs typeface="Economica"/>
              <a:sym typeface="Economica"/>
            </a:endParaRPr>
          </a:p>
        </p:txBody>
      </p:sp>
      <p:sp>
        <p:nvSpPr>
          <p:cNvPr id="177" name="Google Shape;177;p27"/>
          <p:cNvSpPr txBox="1"/>
          <p:nvPr/>
        </p:nvSpPr>
        <p:spPr>
          <a:xfrm>
            <a:off x="225500" y="1439150"/>
            <a:ext cx="8649000" cy="4536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Open Sans"/>
              <a:buChar char="●"/>
            </a:pPr>
            <a:r>
              <a:rPr lang="en" sz="1800">
                <a:latin typeface="Open Sans"/>
                <a:ea typeface="Open Sans"/>
                <a:cs typeface="Open Sans"/>
                <a:sym typeface="Open Sans"/>
              </a:rPr>
              <a:t>Let’s say we have a dictionary containing countries as keys and their populations as values. </a:t>
            </a:r>
            <a:endParaRPr sz="1800">
              <a:latin typeface="Open Sans"/>
              <a:ea typeface="Open Sans"/>
              <a:cs typeface="Open Sans"/>
              <a:sym typeface="Open Sans"/>
            </a:endParaRPr>
          </a:p>
          <a:p>
            <a:pPr indent="0" lvl="0" marL="457200" rtl="0" algn="l">
              <a:lnSpc>
                <a:spcPct val="115000"/>
              </a:lnSpc>
              <a:spcBef>
                <a:spcPts val="0"/>
              </a:spcBef>
              <a:spcAft>
                <a:spcPts val="0"/>
              </a:spcAft>
              <a:buNone/>
            </a:pPr>
            <a:r>
              <a:t/>
            </a:r>
            <a:endParaRPr sz="1800">
              <a:latin typeface="Open Sans"/>
              <a:ea typeface="Open Sans"/>
              <a:cs typeface="Open Sans"/>
              <a:sym typeface="Open Sans"/>
            </a:endParaRPr>
          </a:p>
          <a:p>
            <a:pPr indent="-342900" lvl="0" marL="457200" rtl="0" algn="l">
              <a:lnSpc>
                <a:spcPct val="115000"/>
              </a:lnSpc>
              <a:spcBef>
                <a:spcPts val="0"/>
              </a:spcBef>
              <a:spcAft>
                <a:spcPts val="0"/>
              </a:spcAft>
              <a:buSzPts val="1800"/>
              <a:buFont typeface="Open Sans"/>
              <a:buChar char="●"/>
            </a:pPr>
            <a:r>
              <a:rPr lang="en" sz="1800">
                <a:latin typeface="Open Sans"/>
                <a:ea typeface="Open Sans"/>
                <a:cs typeface="Open Sans"/>
                <a:sym typeface="Open Sans"/>
              </a:rPr>
              <a:t>For looping through a dictionary, we use a method called items( ). Similar to enumerate, it gives us both the keys and values of a dictionary.</a:t>
            </a:r>
            <a:endParaRPr sz="1800">
              <a:latin typeface="Open Sans"/>
              <a:ea typeface="Open Sans"/>
              <a:cs typeface="Open Sans"/>
              <a:sym typeface="Open Sans"/>
            </a:endParaRPr>
          </a:p>
          <a:p>
            <a:pPr indent="0" lvl="0" marL="457200" rtl="0" algn="l">
              <a:lnSpc>
                <a:spcPct val="115000"/>
              </a:lnSpc>
              <a:spcBef>
                <a:spcPts val="0"/>
              </a:spcBef>
              <a:spcAft>
                <a:spcPts val="0"/>
              </a:spcAft>
              <a:buNone/>
            </a:pPr>
            <a:r>
              <a:t/>
            </a:r>
            <a:endParaRPr sz="1800">
              <a:latin typeface="Open Sans"/>
              <a:ea typeface="Open Sans"/>
              <a:cs typeface="Open Sans"/>
              <a:sym typeface="Open Sans"/>
            </a:endParaRPr>
          </a:p>
        </p:txBody>
      </p:sp>
      <p:pic>
        <p:nvPicPr>
          <p:cNvPr id="178" name="Google Shape;178;p27"/>
          <p:cNvPicPr preferRelativeResize="0"/>
          <p:nvPr/>
        </p:nvPicPr>
        <p:blipFill>
          <a:blip r:embed="rId3">
            <a:alphaModFix/>
          </a:blip>
          <a:stretch>
            <a:fillRect/>
          </a:stretch>
        </p:blipFill>
        <p:spPr>
          <a:xfrm>
            <a:off x="1995500" y="3296750"/>
            <a:ext cx="4781550" cy="2486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4" name="Google Shape;184;p2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85" name="Google Shape;185;p28"/>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4800">
              <a:solidFill>
                <a:srgbClr val="434343"/>
              </a:solidFill>
              <a:latin typeface="Economica"/>
              <a:ea typeface="Economica"/>
              <a:cs typeface="Economica"/>
              <a:sym typeface="Economica"/>
            </a:endParaRPr>
          </a:p>
        </p:txBody>
      </p:sp>
      <p:sp>
        <p:nvSpPr>
          <p:cNvPr id="186" name="Google Shape;186;p28"/>
          <p:cNvSpPr txBox="1"/>
          <p:nvPr/>
        </p:nvSpPr>
        <p:spPr>
          <a:xfrm>
            <a:off x="84450" y="170000"/>
            <a:ext cx="89094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Interested to learn more about Dictionaries?</a:t>
            </a:r>
            <a:endParaRPr sz="4800">
              <a:solidFill>
                <a:srgbClr val="434343"/>
              </a:solidFill>
              <a:latin typeface="Economica"/>
              <a:ea typeface="Economica"/>
              <a:cs typeface="Economica"/>
              <a:sym typeface="Economica"/>
            </a:endParaRPr>
          </a:p>
        </p:txBody>
      </p:sp>
      <p:sp>
        <p:nvSpPr>
          <p:cNvPr id="187" name="Google Shape;187;p28"/>
          <p:cNvSpPr txBox="1"/>
          <p:nvPr/>
        </p:nvSpPr>
        <p:spPr>
          <a:xfrm>
            <a:off x="1071175" y="2241775"/>
            <a:ext cx="7559700" cy="25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222222"/>
                </a:solidFill>
                <a:highlight>
                  <a:schemeClr val="lt1"/>
                </a:highlight>
                <a:latin typeface="Roboto"/>
                <a:ea typeface="Roboto"/>
                <a:cs typeface="Roboto"/>
                <a:sym typeface="Roboto"/>
              </a:rPr>
              <a:t>For additional practice on dictionaries</a:t>
            </a:r>
            <a:r>
              <a:rPr lang="en" sz="2800">
                <a:solidFill>
                  <a:srgbClr val="222222"/>
                </a:solidFill>
                <a:highlight>
                  <a:schemeClr val="lt1"/>
                </a:highlight>
                <a:latin typeface="Roboto"/>
                <a:ea typeface="Roboto"/>
                <a:cs typeface="Roboto"/>
                <a:sym typeface="Roboto"/>
              </a:rPr>
              <a:t>, visit: </a:t>
            </a:r>
            <a:r>
              <a:rPr lang="en" sz="2800" u="sng">
                <a:solidFill>
                  <a:schemeClr val="hlink"/>
                </a:solidFill>
                <a:highlight>
                  <a:schemeClr val="lt1"/>
                </a:highlight>
                <a:latin typeface="Roboto"/>
                <a:ea typeface="Roboto"/>
                <a:cs typeface="Roboto"/>
                <a:sym typeface="Roboto"/>
                <a:hlinkClick r:id="rId3"/>
              </a:rPr>
              <a:t>https://www.w3schools.com/python/python_dictionaries.asp</a:t>
            </a:r>
            <a:r>
              <a:rPr lang="en" sz="2800">
                <a:solidFill>
                  <a:srgbClr val="222222"/>
                </a:solidFill>
                <a:highlight>
                  <a:schemeClr val="lt1"/>
                </a:highlight>
                <a:latin typeface="Roboto"/>
                <a:ea typeface="Roboto"/>
                <a:cs typeface="Roboto"/>
                <a:sym typeface="Roboto"/>
              </a:rPr>
              <a:t> </a:t>
            </a:r>
            <a:endParaRPr sz="2800">
              <a:latin typeface="Open Sans"/>
              <a:ea typeface="Open Sans"/>
              <a:cs typeface="Open Sans"/>
              <a:sym typeface="Open Sans"/>
            </a:endParaRPr>
          </a:p>
          <a:p>
            <a:pPr indent="0" lvl="0" marL="0" rtl="0" algn="l">
              <a:lnSpc>
                <a:spcPct val="115000"/>
              </a:lnSpc>
              <a:spcBef>
                <a:spcPts val="0"/>
              </a:spcBef>
              <a:spcAft>
                <a:spcPts val="0"/>
              </a:spcAft>
              <a:buNone/>
            </a:pPr>
            <a:r>
              <a:t/>
            </a:r>
            <a:endParaRPr sz="2800">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3" name="Google Shape;193;p2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94" name="Google Shape;194;p29"/>
          <p:cNvSpPr txBox="1"/>
          <p:nvPr/>
        </p:nvSpPr>
        <p:spPr>
          <a:xfrm>
            <a:off x="745350" y="145925"/>
            <a:ext cx="7653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Let’s Practice!</a:t>
            </a:r>
            <a:endParaRPr sz="4800">
              <a:solidFill>
                <a:srgbClr val="434343"/>
              </a:solidFill>
              <a:latin typeface="Economica"/>
              <a:ea typeface="Economica"/>
              <a:cs typeface="Economica"/>
              <a:sym typeface="Economica"/>
            </a:endParaRPr>
          </a:p>
        </p:txBody>
      </p:sp>
      <p:sp>
        <p:nvSpPr>
          <p:cNvPr id="195" name="Google Shape;195;p29"/>
          <p:cNvSpPr txBox="1"/>
          <p:nvPr/>
        </p:nvSpPr>
        <p:spPr>
          <a:xfrm>
            <a:off x="451000" y="1046125"/>
            <a:ext cx="8383500" cy="4930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a:buAutoNum type="arabicPeriod"/>
            </a:pPr>
            <a:r>
              <a:rPr lang="en" sz="1800">
                <a:solidFill>
                  <a:schemeClr val="dk1"/>
                </a:solidFill>
                <a:latin typeface="Roboto"/>
                <a:ea typeface="Roboto"/>
                <a:cs typeface="Roboto"/>
                <a:sym typeface="Roboto"/>
              </a:rPr>
              <a:t>Take values of length and breadth of a rectangle from user and check if it is square or not.</a:t>
            </a:r>
            <a:endParaRPr sz="1800">
              <a:solidFill>
                <a:schemeClr val="dk1"/>
              </a:solidFill>
              <a:latin typeface="Roboto"/>
              <a:ea typeface="Roboto"/>
              <a:cs typeface="Roboto"/>
              <a:sym typeface="Roboto"/>
            </a:endParaRPr>
          </a:p>
          <a:p>
            <a:pPr indent="0" lvl="0" marL="457200" rtl="0" algn="l">
              <a:spcBef>
                <a:spcPts val="0"/>
              </a:spcBef>
              <a:spcAft>
                <a:spcPts val="0"/>
              </a:spcAft>
              <a:buNone/>
            </a:pPr>
            <a:r>
              <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AutoNum type="arabicPeriod"/>
            </a:pPr>
            <a:r>
              <a:rPr lang="en" sz="1800">
                <a:solidFill>
                  <a:schemeClr val="dk1"/>
                </a:solidFill>
                <a:latin typeface="Roboto"/>
                <a:ea typeface="Roboto"/>
                <a:cs typeface="Roboto"/>
                <a:sym typeface="Roboto"/>
              </a:rPr>
              <a:t>Take two int values from user and print greatest among them.</a:t>
            </a:r>
            <a:endParaRPr sz="1800">
              <a:solidFill>
                <a:schemeClr val="dk1"/>
              </a:solidFill>
              <a:latin typeface="Roboto"/>
              <a:ea typeface="Roboto"/>
              <a:cs typeface="Roboto"/>
              <a:sym typeface="Roboto"/>
            </a:endParaRPr>
          </a:p>
          <a:p>
            <a:pPr indent="0" lvl="0" marL="457200" rtl="0" algn="l">
              <a:spcBef>
                <a:spcPts val="0"/>
              </a:spcBef>
              <a:spcAft>
                <a:spcPts val="0"/>
              </a:spcAft>
              <a:buNone/>
            </a:pPr>
            <a:r>
              <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AutoNum type="arabicPeriod"/>
            </a:pPr>
            <a:r>
              <a:rPr lang="en" sz="1800">
                <a:solidFill>
                  <a:schemeClr val="dk1"/>
                </a:solidFill>
                <a:latin typeface="Roboto"/>
                <a:ea typeface="Roboto"/>
                <a:cs typeface="Roboto"/>
                <a:sym typeface="Roboto"/>
              </a:rPr>
              <a:t>Write a program to read the age of a candidate and determine whether it is eligible for casting his/her own vote.</a:t>
            </a:r>
            <a:endParaRPr sz="1800">
              <a:solidFill>
                <a:schemeClr val="dk1"/>
              </a:solidFill>
              <a:latin typeface="Roboto"/>
              <a:ea typeface="Roboto"/>
              <a:cs typeface="Roboto"/>
              <a:sym typeface="Roboto"/>
            </a:endParaRPr>
          </a:p>
          <a:p>
            <a:pPr indent="0" lvl="0" marL="457200" rtl="0" algn="l">
              <a:spcBef>
                <a:spcPts val="0"/>
              </a:spcBef>
              <a:spcAft>
                <a:spcPts val="0"/>
              </a:spcAft>
              <a:buNone/>
            </a:pPr>
            <a:r>
              <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AutoNum type="arabicPeriod"/>
            </a:pPr>
            <a:r>
              <a:rPr lang="en" sz="1800">
                <a:solidFill>
                  <a:schemeClr val="dk1"/>
                </a:solidFill>
                <a:latin typeface="Roboto"/>
                <a:ea typeface="Roboto"/>
                <a:cs typeface="Roboto"/>
                <a:sym typeface="Roboto"/>
              </a:rPr>
              <a:t>Write a Python program to add a key to a dictionary. </a:t>
            </a:r>
            <a:endParaRPr sz="1800">
              <a:solidFill>
                <a:schemeClr val="dk1"/>
              </a:solidFill>
              <a:latin typeface="Roboto"/>
              <a:ea typeface="Roboto"/>
              <a:cs typeface="Roboto"/>
              <a:sym typeface="Roboto"/>
            </a:endParaRPr>
          </a:p>
          <a:p>
            <a:pPr indent="0" lvl="0" marL="914400" rtl="0" algn="l">
              <a:spcBef>
                <a:spcPts val="0"/>
              </a:spcBef>
              <a:spcAft>
                <a:spcPts val="0"/>
              </a:spcAft>
              <a:buNone/>
            </a:pPr>
            <a:r>
              <a:rPr lang="en" sz="1800">
                <a:solidFill>
                  <a:schemeClr val="dk1"/>
                </a:solidFill>
                <a:latin typeface="Roboto"/>
                <a:ea typeface="Roboto"/>
                <a:cs typeface="Roboto"/>
                <a:sym typeface="Roboto"/>
              </a:rPr>
              <a:t>Sample Dictionary : {0: 10, 1: 20}</a:t>
            </a:r>
            <a:endParaRPr sz="1800">
              <a:solidFill>
                <a:schemeClr val="dk1"/>
              </a:solidFill>
              <a:latin typeface="Roboto"/>
              <a:ea typeface="Roboto"/>
              <a:cs typeface="Roboto"/>
              <a:sym typeface="Roboto"/>
            </a:endParaRPr>
          </a:p>
          <a:p>
            <a:pPr indent="0" lvl="0" marL="914400" rtl="0" algn="l">
              <a:spcBef>
                <a:spcPts val="0"/>
              </a:spcBef>
              <a:spcAft>
                <a:spcPts val="0"/>
              </a:spcAft>
              <a:buNone/>
            </a:pPr>
            <a:r>
              <a:rPr lang="en" sz="1800">
                <a:solidFill>
                  <a:schemeClr val="dk1"/>
                </a:solidFill>
                <a:latin typeface="Roboto"/>
                <a:ea typeface="Roboto"/>
                <a:cs typeface="Roboto"/>
                <a:sym typeface="Roboto"/>
              </a:rPr>
              <a:t>Expected Result : {0: 10, 1: 20, 2: 30}</a:t>
            </a:r>
            <a:endParaRPr sz="1800">
              <a:solidFill>
                <a:schemeClr val="dk1"/>
              </a:solidFill>
              <a:latin typeface="Roboto"/>
              <a:ea typeface="Roboto"/>
              <a:cs typeface="Roboto"/>
              <a:sym typeface="Roboto"/>
            </a:endParaRPr>
          </a:p>
          <a:p>
            <a:pPr indent="0" lvl="0" marL="914400" rtl="0" algn="l">
              <a:spcBef>
                <a:spcPts val="0"/>
              </a:spcBef>
              <a:spcAft>
                <a:spcPts val="0"/>
              </a:spcAft>
              <a:buNone/>
            </a:pPr>
            <a:r>
              <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AutoNum type="arabicPeriod"/>
            </a:pPr>
            <a:r>
              <a:rPr lang="en" sz="1800">
                <a:solidFill>
                  <a:schemeClr val="dk1"/>
                </a:solidFill>
                <a:latin typeface="Roboto"/>
                <a:ea typeface="Roboto"/>
                <a:cs typeface="Roboto"/>
                <a:sym typeface="Roboto"/>
              </a:rPr>
              <a:t>Below are the two lists, convert it into a dictionary.</a:t>
            </a:r>
            <a:endParaRPr sz="1800">
              <a:solidFill>
                <a:schemeClr val="dk1"/>
              </a:solidFill>
              <a:latin typeface="Roboto"/>
              <a:ea typeface="Roboto"/>
              <a:cs typeface="Roboto"/>
              <a:sym typeface="Roboto"/>
            </a:endParaRPr>
          </a:p>
          <a:p>
            <a:pPr indent="0" lvl="0" marL="914400" rtl="0" algn="l">
              <a:spcBef>
                <a:spcPts val="0"/>
              </a:spcBef>
              <a:spcAft>
                <a:spcPts val="0"/>
              </a:spcAft>
              <a:buNone/>
            </a:pPr>
            <a:r>
              <a:rPr lang="en" sz="1800">
                <a:solidFill>
                  <a:schemeClr val="dk1"/>
                </a:solidFill>
                <a:latin typeface="Roboto"/>
                <a:ea typeface="Roboto"/>
                <a:cs typeface="Roboto"/>
                <a:sym typeface="Roboto"/>
              </a:rPr>
              <a:t>keys = ['Ten', 'Twenty', 'Thirty']</a:t>
            </a:r>
            <a:endParaRPr sz="1800">
              <a:solidFill>
                <a:schemeClr val="dk1"/>
              </a:solidFill>
              <a:latin typeface="Roboto"/>
              <a:ea typeface="Roboto"/>
              <a:cs typeface="Roboto"/>
              <a:sym typeface="Roboto"/>
            </a:endParaRPr>
          </a:p>
          <a:p>
            <a:pPr indent="0" lvl="0" marL="914400" rtl="0" algn="l">
              <a:spcBef>
                <a:spcPts val="0"/>
              </a:spcBef>
              <a:spcAft>
                <a:spcPts val="0"/>
              </a:spcAft>
              <a:buNone/>
            </a:pPr>
            <a:r>
              <a:rPr lang="en" sz="1800">
                <a:solidFill>
                  <a:schemeClr val="dk1"/>
                </a:solidFill>
                <a:latin typeface="Roboto"/>
                <a:ea typeface="Roboto"/>
                <a:cs typeface="Roboto"/>
                <a:sym typeface="Roboto"/>
              </a:rPr>
              <a:t>values = [10, 20, 30]</a:t>
            </a:r>
            <a:endParaRPr sz="1800">
              <a:solidFill>
                <a:schemeClr val="dk1"/>
              </a:solidFill>
              <a:latin typeface="Roboto"/>
              <a:ea typeface="Roboto"/>
              <a:cs typeface="Roboto"/>
              <a:sym typeface="Roboto"/>
            </a:endParaRPr>
          </a:p>
          <a:p>
            <a:pPr indent="0" lvl="0" marL="457200" rtl="0" algn="l">
              <a:spcBef>
                <a:spcPts val="0"/>
              </a:spcBef>
              <a:spcAft>
                <a:spcPts val="0"/>
              </a:spcAft>
              <a:buNone/>
            </a:pPr>
            <a:r>
              <a:rPr lang="en" sz="1800">
                <a:solidFill>
                  <a:schemeClr val="dk1"/>
                </a:solidFill>
                <a:latin typeface="Roboto"/>
                <a:ea typeface="Roboto"/>
                <a:cs typeface="Roboto"/>
                <a:sym typeface="Roboto"/>
              </a:rPr>
              <a:t>Expected output:</a:t>
            </a:r>
            <a:endParaRPr sz="1800">
              <a:solidFill>
                <a:schemeClr val="dk1"/>
              </a:solidFill>
              <a:latin typeface="Roboto"/>
              <a:ea typeface="Roboto"/>
              <a:cs typeface="Roboto"/>
              <a:sym typeface="Roboto"/>
            </a:endParaRPr>
          </a:p>
          <a:p>
            <a:pPr indent="457200" lvl="0" marL="457200" rtl="0" algn="l">
              <a:spcBef>
                <a:spcPts val="0"/>
              </a:spcBef>
              <a:spcAft>
                <a:spcPts val="0"/>
              </a:spcAft>
              <a:buNone/>
            </a:pPr>
            <a:r>
              <a:rPr lang="en" sz="1800">
                <a:solidFill>
                  <a:schemeClr val="dk1"/>
                </a:solidFill>
                <a:latin typeface="Roboto"/>
                <a:ea typeface="Roboto"/>
                <a:cs typeface="Roboto"/>
                <a:sym typeface="Roboto"/>
              </a:rPr>
              <a:t>{'Ten': 10, 'Twenty': 20, 'Thirty': 30}</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914400" rtl="0" algn="l">
              <a:spcBef>
                <a:spcPts val="0"/>
              </a:spcBef>
              <a:spcAft>
                <a:spcPts val="0"/>
              </a:spcAft>
              <a:buNone/>
            </a:pPr>
            <a:r>
              <a:t/>
            </a:r>
            <a:endParaRPr sz="2000">
              <a:solidFill>
                <a:schemeClr val="dk1"/>
              </a:solidFill>
              <a:latin typeface="Roboto"/>
              <a:ea typeface="Roboto"/>
              <a:cs typeface="Roboto"/>
              <a:sym typeface="Roboto"/>
            </a:endParaRPr>
          </a:p>
          <a:p>
            <a:pPr indent="0" lvl="0" marL="914400" rtl="0" algn="l">
              <a:spcBef>
                <a:spcPts val="0"/>
              </a:spcBef>
              <a:spcAft>
                <a:spcPts val="0"/>
              </a:spcAft>
              <a:buNone/>
            </a:pPr>
            <a:r>
              <a:t/>
            </a:r>
            <a:endParaRPr sz="1450">
              <a:solidFill>
                <a:srgbClr val="282828"/>
              </a:solidFill>
              <a:latin typeface="Courier New"/>
              <a:ea typeface="Courier New"/>
              <a:cs typeface="Courier New"/>
              <a:sym typeface="Courier New"/>
            </a:endParaRPr>
          </a:p>
          <a:p>
            <a:pPr indent="0" lvl="0" marL="0" rtl="0" algn="l">
              <a:spcBef>
                <a:spcPts val="0"/>
              </a:spcBef>
              <a:spcAft>
                <a:spcPts val="0"/>
              </a:spcAft>
              <a:buNone/>
            </a:pPr>
            <a:r>
              <a:t/>
            </a:r>
            <a:endParaRPr sz="2000">
              <a:solidFill>
                <a:schemeClr val="dk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1" name="Google Shape;201;p3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02" name="Google Shape;202;p30"/>
          <p:cNvSpPr txBox="1"/>
          <p:nvPr/>
        </p:nvSpPr>
        <p:spPr>
          <a:xfrm>
            <a:off x="745350" y="145925"/>
            <a:ext cx="7653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Let’s Practice!</a:t>
            </a:r>
            <a:endParaRPr sz="4800">
              <a:solidFill>
                <a:srgbClr val="434343"/>
              </a:solidFill>
              <a:latin typeface="Economica"/>
              <a:ea typeface="Economica"/>
              <a:cs typeface="Economica"/>
              <a:sym typeface="Economica"/>
            </a:endParaRPr>
          </a:p>
        </p:txBody>
      </p:sp>
      <p:sp>
        <p:nvSpPr>
          <p:cNvPr id="203" name="Google Shape;203;p30"/>
          <p:cNvSpPr txBox="1"/>
          <p:nvPr/>
        </p:nvSpPr>
        <p:spPr>
          <a:xfrm>
            <a:off x="451000" y="1369025"/>
            <a:ext cx="8383500" cy="46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6.	Access the value of key ‘history’</a:t>
            </a:r>
            <a:endParaRPr sz="1800">
              <a:solidFill>
                <a:schemeClr val="dk1"/>
              </a:solidFill>
              <a:latin typeface="Roboto"/>
              <a:ea typeface="Roboto"/>
              <a:cs typeface="Roboto"/>
              <a:sym typeface="Roboto"/>
            </a:endParaRPr>
          </a:p>
          <a:p>
            <a:pPr indent="0" lvl="0" marL="914400" rtl="0" algn="l">
              <a:spcBef>
                <a:spcPts val="0"/>
              </a:spcBef>
              <a:spcAft>
                <a:spcPts val="0"/>
              </a:spcAft>
              <a:buNone/>
            </a:pPr>
            <a:r>
              <a:rPr lang="en" sz="1800">
                <a:solidFill>
                  <a:schemeClr val="dk1"/>
                </a:solidFill>
                <a:latin typeface="Roboto"/>
                <a:ea typeface="Roboto"/>
                <a:cs typeface="Roboto"/>
                <a:sym typeface="Roboto"/>
              </a:rPr>
              <a:t>sampleDict = { </a:t>
            </a:r>
            <a:endParaRPr sz="1800">
              <a:solidFill>
                <a:schemeClr val="dk1"/>
              </a:solidFill>
              <a:latin typeface="Roboto"/>
              <a:ea typeface="Roboto"/>
              <a:cs typeface="Roboto"/>
              <a:sym typeface="Roboto"/>
            </a:endParaRPr>
          </a:p>
          <a:p>
            <a:pPr indent="0" lvl="0" marL="914400" rtl="0" algn="l">
              <a:spcBef>
                <a:spcPts val="0"/>
              </a:spcBef>
              <a:spcAft>
                <a:spcPts val="0"/>
              </a:spcAft>
              <a:buNone/>
            </a:pPr>
            <a:r>
              <a:rPr lang="en" sz="1800">
                <a:solidFill>
                  <a:schemeClr val="dk1"/>
                </a:solidFill>
                <a:latin typeface="Roboto"/>
                <a:ea typeface="Roboto"/>
                <a:cs typeface="Roboto"/>
                <a:sym typeface="Roboto"/>
              </a:rPr>
              <a:t>"class":{ </a:t>
            </a:r>
            <a:endParaRPr sz="1800">
              <a:solidFill>
                <a:schemeClr val="dk1"/>
              </a:solidFill>
              <a:latin typeface="Roboto"/>
              <a:ea typeface="Roboto"/>
              <a:cs typeface="Roboto"/>
              <a:sym typeface="Roboto"/>
            </a:endParaRPr>
          </a:p>
          <a:p>
            <a:pPr indent="0" lvl="0" marL="914400" rtl="0" algn="l">
              <a:spcBef>
                <a:spcPts val="0"/>
              </a:spcBef>
              <a:spcAft>
                <a:spcPts val="0"/>
              </a:spcAft>
              <a:buNone/>
            </a:pPr>
            <a:r>
              <a:rPr lang="en" sz="1800">
                <a:solidFill>
                  <a:schemeClr val="dk1"/>
                </a:solidFill>
                <a:latin typeface="Roboto"/>
                <a:ea typeface="Roboto"/>
                <a:cs typeface="Roboto"/>
                <a:sym typeface="Roboto"/>
              </a:rPr>
              <a:t>      "student":{ </a:t>
            </a:r>
            <a:endParaRPr sz="1800">
              <a:solidFill>
                <a:schemeClr val="dk1"/>
              </a:solidFill>
              <a:latin typeface="Roboto"/>
              <a:ea typeface="Roboto"/>
              <a:cs typeface="Roboto"/>
              <a:sym typeface="Roboto"/>
            </a:endParaRPr>
          </a:p>
          <a:p>
            <a:pPr indent="0" lvl="0" marL="914400" rtl="0" algn="l">
              <a:spcBef>
                <a:spcPts val="0"/>
              </a:spcBef>
              <a:spcAft>
                <a:spcPts val="0"/>
              </a:spcAft>
              <a:buNone/>
            </a:pPr>
            <a:r>
              <a:rPr lang="en" sz="1800">
                <a:solidFill>
                  <a:schemeClr val="dk1"/>
                </a:solidFill>
                <a:latin typeface="Roboto"/>
                <a:ea typeface="Roboto"/>
                <a:cs typeface="Roboto"/>
                <a:sym typeface="Roboto"/>
              </a:rPr>
              <a:t>         "name":"Mike",</a:t>
            </a:r>
            <a:endParaRPr sz="1800">
              <a:solidFill>
                <a:schemeClr val="dk1"/>
              </a:solidFill>
              <a:latin typeface="Roboto"/>
              <a:ea typeface="Roboto"/>
              <a:cs typeface="Roboto"/>
              <a:sym typeface="Roboto"/>
            </a:endParaRPr>
          </a:p>
          <a:p>
            <a:pPr indent="0" lvl="0" marL="914400" rtl="0" algn="l">
              <a:spcBef>
                <a:spcPts val="0"/>
              </a:spcBef>
              <a:spcAft>
                <a:spcPts val="0"/>
              </a:spcAft>
              <a:buNone/>
            </a:pPr>
            <a:r>
              <a:rPr lang="en" sz="1800">
                <a:solidFill>
                  <a:schemeClr val="dk1"/>
                </a:solidFill>
                <a:latin typeface="Roboto"/>
                <a:ea typeface="Roboto"/>
                <a:cs typeface="Roboto"/>
                <a:sym typeface="Roboto"/>
              </a:rPr>
              <a:t>         "marks":{ </a:t>
            </a:r>
            <a:endParaRPr sz="1800">
              <a:solidFill>
                <a:schemeClr val="dk1"/>
              </a:solidFill>
              <a:latin typeface="Roboto"/>
              <a:ea typeface="Roboto"/>
              <a:cs typeface="Roboto"/>
              <a:sym typeface="Roboto"/>
            </a:endParaRPr>
          </a:p>
          <a:p>
            <a:pPr indent="0" lvl="0" marL="914400" rtl="0" algn="l">
              <a:spcBef>
                <a:spcPts val="0"/>
              </a:spcBef>
              <a:spcAft>
                <a:spcPts val="0"/>
              </a:spcAft>
              <a:buNone/>
            </a:pPr>
            <a:r>
              <a:rPr lang="en" sz="1800">
                <a:solidFill>
                  <a:schemeClr val="dk1"/>
                </a:solidFill>
                <a:latin typeface="Roboto"/>
                <a:ea typeface="Roboto"/>
                <a:cs typeface="Roboto"/>
                <a:sym typeface="Roboto"/>
              </a:rPr>
              <a:t>            "physics":70,</a:t>
            </a:r>
            <a:endParaRPr sz="1800">
              <a:solidFill>
                <a:schemeClr val="dk1"/>
              </a:solidFill>
              <a:latin typeface="Roboto"/>
              <a:ea typeface="Roboto"/>
              <a:cs typeface="Roboto"/>
              <a:sym typeface="Roboto"/>
            </a:endParaRPr>
          </a:p>
          <a:p>
            <a:pPr indent="0" lvl="0" marL="914400" rtl="0" algn="l">
              <a:spcBef>
                <a:spcPts val="0"/>
              </a:spcBef>
              <a:spcAft>
                <a:spcPts val="0"/>
              </a:spcAft>
              <a:buNone/>
            </a:pPr>
            <a:r>
              <a:rPr lang="en" sz="1800">
                <a:solidFill>
                  <a:schemeClr val="dk1"/>
                </a:solidFill>
                <a:latin typeface="Roboto"/>
                <a:ea typeface="Roboto"/>
                <a:cs typeface="Roboto"/>
                <a:sym typeface="Roboto"/>
              </a:rPr>
              <a:t>            "history":80</a:t>
            </a:r>
            <a:endParaRPr sz="1800">
              <a:solidFill>
                <a:schemeClr val="dk1"/>
              </a:solidFill>
              <a:latin typeface="Roboto"/>
              <a:ea typeface="Roboto"/>
              <a:cs typeface="Roboto"/>
              <a:sym typeface="Roboto"/>
            </a:endParaRPr>
          </a:p>
          <a:p>
            <a:pPr indent="0" lvl="0" marL="914400" rtl="0" algn="l">
              <a:spcBef>
                <a:spcPts val="0"/>
              </a:spcBef>
              <a:spcAft>
                <a:spcPts val="0"/>
              </a:spcAft>
              <a:buNone/>
            </a:pPr>
            <a:r>
              <a:rPr lang="en" sz="1800">
                <a:solidFill>
                  <a:schemeClr val="dk1"/>
                </a:solidFill>
                <a:latin typeface="Roboto"/>
                <a:ea typeface="Roboto"/>
                <a:cs typeface="Roboto"/>
                <a:sym typeface="Roboto"/>
              </a:rPr>
              <a:t>         }</a:t>
            </a:r>
            <a:endParaRPr sz="1800">
              <a:solidFill>
                <a:schemeClr val="dk1"/>
              </a:solidFill>
              <a:latin typeface="Roboto"/>
              <a:ea typeface="Roboto"/>
              <a:cs typeface="Roboto"/>
              <a:sym typeface="Roboto"/>
            </a:endParaRPr>
          </a:p>
          <a:p>
            <a:pPr indent="0" lvl="0" marL="914400" rtl="0" algn="l">
              <a:spcBef>
                <a:spcPts val="0"/>
              </a:spcBef>
              <a:spcAft>
                <a:spcPts val="0"/>
              </a:spcAft>
              <a:buNone/>
            </a:pPr>
            <a:r>
              <a:rPr lang="en" sz="1800">
                <a:solidFill>
                  <a:schemeClr val="dk1"/>
                </a:solidFill>
                <a:latin typeface="Roboto"/>
                <a:ea typeface="Roboto"/>
                <a:cs typeface="Roboto"/>
                <a:sym typeface="Roboto"/>
              </a:rPr>
              <a:t>      }</a:t>
            </a:r>
            <a:endParaRPr sz="1800">
              <a:solidFill>
                <a:schemeClr val="dk1"/>
              </a:solidFill>
              <a:latin typeface="Roboto"/>
              <a:ea typeface="Roboto"/>
              <a:cs typeface="Roboto"/>
              <a:sym typeface="Roboto"/>
            </a:endParaRPr>
          </a:p>
          <a:p>
            <a:pPr indent="0" lvl="0" marL="914400" rtl="0" algn="l">
              <a:spcBef>
                <a:spcPts val="0"/>
              </a:spcBef>
              <a:spcAft>
                <a:spcPts val="0"/>
              </a:spcAft>
              <a:buNone/>
            </a:pPr>
            <a:r>
              <a:rPr lang="en" sz="1800">
                <a:solidFill>
                  <a:schemeClr val="dk1"/>
                </a:solidFill>
                <a:latin typeface="Roboto"/>
                <a:ea typeface="Roboto"/>
                <a:cs typeface="Roboto"/>
                <a:sym typeface="Roboto"/>
              </a:rPr>
              <a:t>   }</a:t>
            </a:r>
            <a:endParaRPr sz="1800">
              <a:solidFill>
                <a:schemeClr val="dk1"/>
              </a:solidFill>
              <a:latin typeface="Roboto"/>
              <a:ea typeface="Roboto"/>
              <a:cs typeface="Roboto"/>
              <a:sym typeface="Roboto"/>
            </a:endParaRPr>
          </a:p>
          <a:p>
            <a:pPr indent="0" lvl="0" marL="914400" rtl="0" algn="l">
              <a:spcBef>
                <a:spcPts val="0"/>
              </a:spcBef>
              <a:spcAft>
                <a:spcPts val="0"/>
              </a:spcAft>
              <a:buNone/>
            </a:pPr>
            <a:r>
              <a:rPr lang="en" sz="1800">
                <a:solidFill>
                  <a:schemeClr val="dk1"/>
                </a:solidFill>
                <a:latin typeface="Roboto"/>
                <a:ea typeface="Roboto"/>
                <a:cs typeface="Roboto"/>
                <a:sym typeface="Roboto"/>
              </a:rPr>
              <a:t>}</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457200" lvl="0" marL="0" rtl="0" algn="l">
              <a:spcBef>
                <a:spcPts val="0"/>
              </a:spcBef>
              <a:spcAft>
                <a:spcPts val="0"/>
              </a:spcAft>
              <a:buNone/>
            </a:pPr>
            <a:r>
              <a:rPr lang="en" sz="1800" u="sng">
                <a:solidFill>
                  <a:schemeClr val="dk1"/>
                </a:solidFill>
                <a:latin typeface="Roboto"/>
                <a:ea typeface="Roboto"/>
                <a:cs typeface="Roboto"/>
                <a:sym typeface="Roboto"/>
              </a:rPr>
              <a:t>Expected output:</a:t>
            </a:r>
            <a:endParaRPr sz="1800" u="sng">
              <a:solidFill>
                <a:schemeClr val="dk1"/>
              </a:solidFill>
              <a:latin typeface="Roboto"/>
              <a:ea typeface="Roboto"/>
              <a:cs typeface="Roboto"/>
              <a:sym typeface="Roboto"/>
            </a:endParaRPr>
          </a:p>
          <a:p>
            <a:pPr indent="457200" lvl="0" marL="457200" rtl="0" algn="l">
              <a:spcBef>
                <a:spcPts val="0"/>
              </a:spcBef>
              <a:spcAft>
                <a:spcPts val="0"/>
              </a:spcAft>
              <a:buNone/>
            </a:pPr>
            <a:r>
              <a:rPr lang="en" sz="1800">
                <a:solidFill>
                  <a:schemeClr val="dk1"/>
                </a:solidFill>
                <a:latin typeface="Roboto"/>
                <a:ea typeface="Roboto"/>
                <a:cs typeface="Roboto"/>
                <a:sym typeface="Roboto"/>
              </a:rPr>
              <a:t>80</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solidFill>
                <a:schemeClr val="dk1"/>
              </a:solidFill>
              <a:latin typeface="Roboto"/>
              <a:ea typeface="Roboto"/>
              <a:cs typeface="Roboto"/>
              <a:sym typeface="Roboto"/>
            </a:endParaRPr>
          </a:p>
          <a:p>
            <a:pPr indent="0" lvl="0" marL="457200" rtl="0" algn="l">
              <a:spcBef>
                <a:spcPts val="0"/>
              </a:spcBef>
              <a:spcAft>
                <a:spcPts val="0"/>
              </a:spcAft>
              <a:buClr>
                <a:schemeClr val="dk1"/>
              </a:buClr>
              <a:buSzPts val="1100"/>
              <a:buFont typeface="Arial"/>
              <a:buNone/>
            </a:pPr>
            <a:r>
              <a:t/>
            </a:r>
            <a:endParaRPr sz="1800">
              <a:solidFill>
                <a:schemeClr val="dk1"/>
              </a:solidFill>
              <a:latin typeface="Roboto"/>
              <a:ea typeface="Roboto"/>
              <a:cs typeface="Roboto"/>
              <a:sym typeface="Roboto"/>
            </a:endParaRPr>
          </a:p>
          <a:p>
            <a:pPr indent="0" lvl="0" marL="45720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9" name="Google Shape;209;p3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10" name="Google Shape;210;p31"/>
          <p:cNvSpPr txBox="1"/>
          <p:nvPr/>
        </p:nvSpPr>
        <p:spPr>
          <a:xfrm>
            <a:off x="745350" y="145925"/>
            <a:ext cx="7653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Let’s Practice!</a:t>
            </a:r>
            <a:endParaRPr sz="4800">
              <a:solidFill>
                <a:srgbClr val="434343"/>
              </a:solidFill>
              <a:latin typeface="Economica"/>
              <a:ea typeface="Economica"/>
              <a:cs typeface="Economica"/>
              <a:sym typeface="Economica"/>
            </a:endParaRPr>
          </a:p>
        </p:txBody>
      </p:sp>
      <p:sp>
        <p:nvSpPr>
          <p:cNvPr id="211" name="Google Shape;211;p31"/>
          <p:cNvSpPr txBox="1"/>
          <p:nvPr/>
        </p:nvSpPr>
        <p:spPr>
          <a:xfrm>
            <a:off x="451000" y="1047925"/>
            <a:ext cx="8383500" cy="49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7</a:t>
            </a:r>
            <a:r>
              <a:rPr lang="en" sz="1800">
                <a:solidFill>
                  <a:schemeClr val="dk1"/>
                </a:solidFill>
                <a:latin typeface="Roboto"/>
                <a:ea typeface="Roboto"/>
                <a:cs typeface="Roboto"/>
                <a:sym typeface="Roboto"/>
              </a:rPr>
              <a:t>.	Given the following dictionary:</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	inventory = {</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    	'gold' : 500,</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    	'pouch' : ['flint', 'twine', 'gemstone'],</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    	'backpack' : ['xylophone','dagger', 'bedroll','bread loaf']</a:t>
            </a:r>
            <a:endParaRPr sz="1800">
              <a:solidFill>
                <a:schemeClr val="dk1"/>
              </a:solidFill>
              <a:latin typeface="Roboto"/>
              <a:ea typeface="Roboto"/>
              <a:cs typeface="Roboto"/>
              <a:sym typeface="Roboto"/>
            </a:endParaRPr>
          </a:p>
          <a:p>
            <a:pPr indent="0" lvl="0" marL="457200" rtl="0" algn="l">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457200" lvl="0" marL="0" rtl="0" algn="l">
              <a:spcBef>
                <a:spcPts val="0"/>
              </a:spcBef>
              <a:spcAft>
                <a:spcPts val="0"/>
              </a:spcAft>
              <a:buNone/>
            </a:pPr>
            <a:r>
              <a:rPr lang="en" sz="1800">
                <a:solidFill>
                  <a:schemeClr val="dk1"/>
                </a:solidFill>
                <a:latin typeface="Roboto"/>
                <a:ea typeface="Roboto"/>
                <a:cs typeface="Roboto"/>
                <a:sym typeface="Roboto"/>
              </a:rPr>
              <a:t>Try to do the following:</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Add a key to inventory called 'pocket'.</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Set the value of 'pocket' to be a list consisting of the strings 'seashell', 'strange berry', and 'lint'.</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.sort()the items in the list stored under the 'backpack' key.</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Then .remove('dagger') from the list of items stored under the 'backpack' key.</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Add 50 to the number stored under the 'gold' key.</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solidFill>
                <a:schemeClr val="dk1"/>
              </a:solidFill>
              <a:latin typeface="Roboto"/>
              <a:ea typeface="Roboto"/>
              <a:cs typeface="Roboto"/>
              <a:sym typeface="Roboto"/>
            </a:endParaRPr>
          </a:p>
          <a:p>
            <a:pPr indent="0" lvl="0" marL="457200" rtl="0" algn="l">
              <a:spcBef>
                <a:spcPts val="0"/>
              </a:spcBef>
              <a:spcAft>
                <a:spcPts val="0"/>
              </a:spcAft>
              <a:buClr>
                <a:schemeClr val="dk1"/>
              </a:buClr>
              <a:buSzPts val="1100"/>
              <a:buFont typeface="Arial"/>
              <a:buNone/>
            </a:pPr>
            <a:r>
              <a:t/>
            </a:r>
            <a:endParaRPr sz="1800">
              <a:solidFill>
                <a:schemeClr val="dk1"/>
              </a:solidFill>
              <a:latin typeface="Roboto"/>
              <a:ea typeface="Roboto"/>
              <a:cs typeface="Roboto"/>
              <a:sym typeface="Roboto"/>
            </a:endParaRPr>
          </a:p>
          <a:p>
            <a:pPr indent="0" lvl="0" marL="45720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4" name="Google Shape;64;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65" name="Google Shape;65;p1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Conditional Statement: if-else-elif</a:t>
            </a:r>
            <a:endParaRPr sz="4800">
              <a:solidFill>
                <a:srgbClr val="434343"/>
              </a:solidFill>
              <a:latin typeface="Economica"/>
              <a:ea typeface="Economica"/>
              <a:cs typeface="Economica"/>
              <a:sym typeface="Economica"/>
            </a:endParaRPr>
          </a:p>
        </p:txBody>
      </p:sp>
      <p:sp>
        <p:nvSpPr>
          <p:cNvPr id="66" name="Google Shape;66;p14"/>
          <p:cNvSpPr txBox="1"/>
          <p:nvPr/>
        </p:nvSpPr>
        <p:spPr>
          <a:xfrm>
            <a:off x="1008150" y="1392825"/>
            <a:ext cx="7083600" cy="4431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In the real world, we commonly evaluate information around us and then choose one course of action or another based on what we observe:</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914400" rtl="0" algn="l">
              <a:spcBef>
                <a:spcPts val="0"/>
              </a:spcBef>
              <a:spcAft>
                <a:spcPts val="0"/>
              </a:spcAft>
              <a:buNone/>
            </a:pPr>
            <a:r>
              <a:rPr lang="en" sz="1800">
                <a:solidFill>
                  <a:srgbClr val="666666"/>
                </a:solidFill>
                <a:latin typeface="Open Sans"/>
                <a:ea typeface="Open Sans"/>
                <a:cs typeface="Open Sans"/>
                <a:sym typeface="Open Sans"/>
              </a:rPr>
              <a:t>If the weather is nice, then I’ll go for a walk. (It’s implied that if the weather isn’t nice, then I won’t go for a walk.)</a:t>
            </a:r>
            <a:endParaRPr sz="1800">
              <a:solidFill>
                <a:srgbClr val="666666"/>
              </a:solidFill>
              <a:latin typeface="Open Sans"/>
              <a:ea typeface="Open Sans"/>
              <a:cs typeface="Open Sans"/>
              <a:sym typeface="Open Sans"/>
            </a:endParaRPr>
          </a:p>
          <a:p>
            <a:pPr indent="0" lvl="0" marL="914400" rtl="0" algn="l">
              <a:spcBef>
                <a:spcPts val="0"/>
              </a:spcBef>
              <a:spcAft>
                <a:spcPts val="0"/>
              </a:spcAft>
              <a:buNone/>
            </a:pPr>
            <a:r>
              <a:t/>
            </a:r>
            <a:endParaRPr sz="1800">
              <a:solidFill>
                <a:srgbClr val="666666"/>
              </a:solidFill>
              <a:latin typeface="Open Sans"/>
              <a:ea typeface="Open Sans"/>
              <a:cs typeface="Open Sans"/>
              <a:sym typeface="Open Sans"/>
            </a:endParaRPr>
          </a:p>
          <a:p>
            <a:pPr indent="-342900" lvl="0" marL="457200" rtl="0" algn="l">
              <a:spcBef>
                <a:spcPts val="0"/>
              </a:spcBef>
              <a:spcAft>
                <a:spcPts val="0"/>
              </a:spcAft>
              <a:buSzPts val="1800"/>
              <a:buFont typeface="Roboto"/>
              <a:buChar char="●"/>
            </a:pPr>
            <a:r>
              <a:rPr lang="en" sz="1800">
                <a:latin typeface="Open Sans"/>
                <a:ea typeface="Open Sans"/>
                <a:cs typeface="Open Sans"/>
                <a:sym typeface="Open Sans"/>
              </a:rPr>
              <a:t>In a Python program, the if statement is how you perform this sort of decision-making. It allows for </a:t>
            </a:r>
            <a:r>
              <a:rPr b="1" lang="en" sz="1800">
                <a:latin typeface="Open Sans"/>
                <a:ea typeface="Open Sans"/>
                <a:cs typeface="Open Sans"/>
                <a:sym typeface="Open Sans"/>
              </a:rPr>
              <a:t>conditional execution</a:t>
            </a:r>
            <a:r>
              <a:rPr lang="en" sz="1800">
                <a:latin typeface="Open Sans"/>
                <a:ea typeface="Open Sans"/>
                <a:cs typeface="Open Sans"/>
                <a:sym typeface="Open Sans"/>
              </a:rPr>
              <a:t> </a:t>
            </a:r>
            <a:r>
              <a:rPr b="1" lang="en" sz="1800">
                <a:latin typeface="Open Sans"/>
                <a:ea typeface="Open Sans"/>
                <a:cs typeface="Open Sans"/>
                <a:sym typeface="Open Sans"/>
              </a:rPr>
              <a:t>of a statement</a:t>
            </a:r>
            <a:r>
              <a:rPr lang="en" sz="1800">
                <a:latin typeface="Open Sans"/>
                <a:ea typeface="Open Sans"/>
                <a:cs typeface="Open Sans"/>
                <a:sym typeface="Open Sans"/>
              </a:rPr>
              <a:t> or group of statements </a:t>
            </a:r>
            <a:r>
              <a:rPr b="1" lang="en" sz="1800">
                <a:latin typeface="Open Sans"/>
                <a:ea typeface="Open Sans"/>
                <a:cs typeface="Open Sans"/>
                <a:sym typeface="Open Sans"/>
              </a:rPr>
              <a:t>based on the value of an expression</a:t>
            </a:r>
            <a:r>
              <a:rPr lang="en" sz="1800">
                <a:latin typeface="Open Sans"/>
                <a:ea typeface="Open Sans"/>
                <a:cs typeface="Open Sans"/>
                <a:sym typeface="Open Sans"/>
              </a:rPr>
              <a:t>.</a:t>
            </a:r>
            <a:endParaRPr sz="1800">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7" name="Google Shape;217;p3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18" name="Google Shape;218;p32"/>
          <p:cNvSpPr txBox="1"/>
          <p:nvPr/>
        </p:nvSpPr>
        <p:spPr>
          <a:xfrm>
            <a:off x="745350" y="145925"/>
            <a:ext cx="7653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Submitting your q</a:t>
            </a:r>
            <a:r>
              <a:rPr lang="en" sz="4800">
                <a:solidFill>
                  <a:srgbClr val="434343"/>
                </a:solidFill>
                <a:latin typeface="Economica"/>
                <a:ea typeface="Economica"/>
                <a:cs typeface="Economica"/>
                <a:sym typeface="Economica"/>
              </a:rPr>
              <a:t>uiz</a:t>
            </a:r>
            <a:r>
              <a:rPr lang="en" sz="4800">
                <a:solidFill>
                  <a:srgbClr val="434343"/>
                </a:solidFill>
                <a:latin typeface="Economica"/>
                <a:ea typeface="Economica"/>
                <a:cs typeface="Economica"/>
                <a:sym typeface="Economica"/>
              </a:rPr>
              <a:t> answer</a:t>
            </a:r>
            <a:endParaRPr sz="4800">
              <a:solidFill>
                <a:srgbClr val="434343"/>
              </a:solidFill>
              <a:latin typeface="Economica"/>
              <a:ea typeface="Economica"/>
              <a:cs typeface="Economica"/>
              <a:sym typeface="Economica"/>
            </a:endParaRPr>
          </a:p>
        </p:txBody>
      </p:sp>
      <p:sp>
        <p:nvSpPr>
          <p:cNvPr id="219" name="Google Shape;219;p32"/>
          <p:cNvSpPr txBox="1"/>
          <p:nvPr/>
        </p:nvSpPr>
        <p:spPr>
          <a:xfrm>
            <a:off x="417900" y="1816175"/>
            <a:ext cx="8383500" cy="27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Open Sans"/>
                <a:ea typeface="Open Sans"/>
                <a:cs typeface="Open Sans"/>
                <a:sym typeface="Open Sans"/>
              </a:rPr>
              <a:t>Learners who enrolled for the bootcamp can access DPhi Learning Platform to submit their day-wise module quizzes.</a:t>
            </a:r>
            <a:endParaRPr sz="21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100">
              <a:solidFill>
                <a:schemeClr val="dk1"/>
              </a:solidFill>
              <a:latin typeface="Open Sans"/>
              <a:ea typeface="Open Sans"/>
              <a:cs typeface="Open Sans"/>
              <a:sym typeface="Open Sans"/>
            </a:endParaRPr>
          </a:p>
          <a:p>
            <a:pPr indent="-361950" lvl="0" marL="457200" rtl="0" algn="l">
              <a:spcBef>
                <a:spcPts val="0"/>
              </a:spcBef>
              <a:spcAft>
                <a:spcPts val="0"/>
              </a:spcAft>
              <a:buSzPts val="2100"/>
              <a:buFont typeface="Open Sans"/>
              <a:buChar char="●"/>
            </a:pPr>
            <a:r>
              <a:rPr b="1" lang="en" sz="2100">
                <a:solidFill>
                  <a:schemeClr val="dk1"/>
                </a:solidFill>
                <a:latin typeface="Open Sans"/>
                <a:ea typeface="Open Sans"/>
                <a:cs typeface="Open Sans"/>
                <a:sym typeface="Open Sans"/>
              </a:rPr>
              <a:t>Link to learning platform:</a:t>
            </a:r>
            <a:r>
              <a:rPr lang="en" sz="2100">
                <a:solidFill>
                  <a:schemeClr val="dk1"/>
                </a:solidFill>
                <a:latin typeface="Open Sans"/>
                <a:ea typeface="Open Sans"/>
                <a:cs typeface="Open Sans"/>
                <a:sym typeface="Open Sans"/>
              </a:rPr>
              <a:t> </a:t>
            </a:r>
            <a:r>
              <a:rPr lang="en" sz="2100" u="sng">
                <a:solidFill>
                  <a:schemeClr val="hlink"/>
                </a:solidFill>
                <a:latin typeface="Open Sans"/>
                <a:ea typeface="Open Sans"/>
                <a:cs typeface="Open Sans"/>
                <a:sym typeface="Open Sans"/>
                <a:hlinkClick r:id="rId3"/>
              </a:rPr>
              <a:t>https://learn.dphi.tech/</a:t>
            </a:r>
            <a:endParaRPr sz="2100">
              <a:solidFill>
                <a:schemeClr val="dk1"/>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5" name="Google Shape;225;p3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26" name="Google Shape;226;p33"/>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this unit. Thank you!</a:t>
            </a:r>
            <a:endParaRPr sz="3300">
              <a:latin typeface="Open Sans"/>
              <a:ea typeface="Open Sans"/>
              <a:cs typeface="Open Sans"/>
              <a:sym typeface="Open Sans"/>
            </a:endParaRPr>
          </a:p>
        </p:txBody>
      </p:sp>
      <p:sp>
        <p:nvSpPr>
          <p:cNvPr id="227" name="Google Shape;227;p33"/>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on </a:t>
            </a:r>
            <a:r>
              <a:rPr lang="en" sz="2600" u="sng">
                <a:solidFill>
                  <a:schemeClr val="hlink"/>
                </a:solidFill>
                <a:latin typeface="Open Sans"/>
                <a:ea typeface="Open Sans"/>
                <a:cs typeface="Open Sans"/>
                <a:sym typeface="Open Sans"/>
                <a:hlinkClick r:id="rId3"/>
              </a:rPr>
              <a:t>Discuss</a:t>
            </a:r>
            <a:r>
              <a:rPr lang="en" sz="2600">
                <a:solidFill>
                  <a:srgbClr val="999999"/>
                </a:solidFill>
                <a:latin typeface="Open Sans"/>
                <a:ea typeface="Open Sans"/>
                <a:cs typeface="Open Sans"/>
                <a:sym typeface="Open Sans"/>
              </a:rPr>
              <a:t>.</a:t>
            </a:r>
            <a:endParaRPr sz="700">
              <a:solidFill>
                <a:srgbClr val="9999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2" name="Google Shape;72;p1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73" name="Google Shape;73;p15"/>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Tutorial on Conditional Statements</a:t>
            </a:r>
            <a:endParaRPr sz="4800">
              <a:solidFill>
                <a:srgbClr val="434343"/>
              </a:solidFill>
              <a:latin typeface="Economica"/>
              <a:ea typeface="Economica"/>
              <a:cs typeface="Economica"/>
              <a:sym typeface="Economica"/>
            </a:endParaRPr>
          </a:p>
        </p:txBody>
      </p:sp>
      <p:pic>
        <p:nvPicPr>
          <p:cNvPr descr="Become a better public speaker - check out https://tigertalk.io/!&#10;Python Programming for Beginners! A series of Python Tutorials covering all the basics of Python programming. In this video we'll learn about conditional statements and relational operators, diving into If-Elif-Else and adding various statements together!&#10;&#10;► JOIN THECODEX TODAY! https://www.thecodex.me/&#10;► THE COMPLETE PYTHON PROGRAMMING BOOTCAMP: https://www.thecodex.me/python-bootcamp&#10;► FACEBOOK: https://www.facebook.com/TheCodexMe/&#10;► TWITTER: https://twitter.com/thecodexme&#10;► SUPPORT ME ON PATREON: https://www.patreon.com/The_Codex&#10;&#10;♦♦♦♦♦♦♦♦♦♦&#10;&#10;THECODEX is a company focused on empowering and enabling anyone to learn how to code. Established in 2015 by Avinash Jain, THECODEX has taught over 150,000 students around the world how to code. With over 13 programming courses on a wide variety of topics, and more than 10,000 5-Star reviews, THECODEX is the right choice for you. &#10;&#10;We provide engaging and comprehensive videos that break down complex information and cover everything you need to know about the subject. All students get access to our Q/A forums where you can get your doubts and problems cleared up. At the end of every course, you will receive a certificate of completion. &#10;&#10;Jumpstart your Coding Journey with THECODEX today!&#10;&#10;♦♦♦♦♦♦♦♦♦♦&#10;&#10;Music: Flash Funk (Marshmello)" id="74" name="Google Shape;74;p15" title="Python Programming #8 - Conditional Statements">
            <a:hlinkClick r:id="rId3"/>
          </p:cNvPr>
          <p:cNvPicPr preferRelativeResize="0"/>
          <p:nvPr/>
        </p:nvPicPr>
        <p:blipFill>
          <a:blip r:embed="rId4">
            <a:alphaModFix/>
          </a:blip>
          <a:stretch>
            <a:fillRect/>
          </a:stretch>
        </p:blipFill>
        <p:spPr>
          <a:xfrm>
            <a:off x="789450" y="1027325"/>
            <a:ext cx="7640400" cy="5730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0" name="Google Shape;80;p1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81" name="Google Shape;81;p16"/>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If </a:t>
            </a:r>
            <a:endParaRPr sz="4800">
              <a:solidFill>
                <a:srgbClr val="434343"/>
              </a:solidFill>
              <a:latin typeface="Economica"/>
              <a:ea typeface="Economica"/>
              <a:cs typeface="Economica"/>
              <a:sym typeface="Economica"/>
            </a:endParaRPr>
          </a:p>
        </p:txBody>
      </p:sp>
      <p:sp>
        <p:nvSpPr>
          <p:cNvPr id="82" name="Google Shape;82;p16"/>
          <p:cNvSpPr txBox="1"/>
          <p:nvPr/>
        </p:nvSpPr>
        <p:spPr>
          <a:xfrm>
            <a:off x="490800" y="1392825"/>
            <a:ext cx="8237700" cy="4431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Syntax (how to write If statement in python?)-</a:t>
            </a:r>
            <a:endParaRPr sz="1800">
              <a:latin typeface="Open Sans"/>
              <a:ea typeface="Open Sans"/>
              <a:cs typeface="Open Sans"/>
              <a:sym typeface="Open Sans"/>
            </a:endParaRPr>
          </a:p>
          <a:p>
            <a:pPr indent="0" lvl="0" marL="914400" rtl="0" algn="l">
              <a:spcBef>
                <a:spcPts val="0"/>
              </a:spcBef>
              <a:spcAft>
                <a:spcPts val="0"/>
              </a:spcAft>
              <a:buNone/>
            </a:pPr>
            <a:r>
              <a:rPr lang="en" sz="1800">
                <a:latin typeface="Open Sans"/>
                <a:ea typeface="Open Sans"/>
                <a:cs typeface="Open Sans"/>
                <a:sym typeface="Open Sans"/>
              </a:rPr>
              <a:t>if test expression/condition:</a:t>
            </a:r>
            <a:endParaRPr sz="1800">
              <a:latin typeface="Open Sans"/>
              <a:ea typeface="Open Sans"/>
              <a:cs typeface="Open Sans"/>
              <a:sym typeface="Open Sans"/>
            </a:endParaRPr>
          </a:p>
          <a:p>
            <a:pPr indent="457200" lvl="0" marL="914400" rtl="0" algn="l">
              <a:spcBef>
                <a:spcPts val="0"/>
              </a:spcBef>
              <a:spcAft>
                <a:spcPts val="0"/>
              </a:spcAft>
              <a:buNone/>
            </a:pPr>
            <a:r>
              <a:rPr lang="en" sz="1800">
                <a:latin typeface="Open Sans"/>
                <a:ea typeface="Open Sans"/>
                <a:cs typeface="Open Sans"/>
                <a:sym typeface="Open Sans"/>
              </a:rPr>
              <a:t>s</a:t>
            </a:r>
            <a:r>
              <a:rPr lang="en" sz="1800">
                <a:latin typeface="Open Sans"/>
                <a:ea typeface="Open Sans"/>
                <a:cs typeface="Open Sans"/>
                <a:sym typeface="Open Sans"/>
              </a:rPr>
              <a:t>tatement(s)</a:t>
            </a:r>
            <a:endParaRPr sz="1800">
              <a:latin typeface="Open Sans"/>
              <a:ea typeface="Open Sans"/>
              <a:cs typeface="Open Sans"/>
              <a:sym typeface="Open Sans"/>
            </a:endParaRPr>
          </a:p>
          <a:p>
            <a:pPr indent="0" lvl="0" marL="9144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Here, the program evaluates the test expression and will execute statement(s) only if the test expression is True.</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If the test expression is False, the statement(s) is not executed.</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In Python, the </a:t>
            </a:r>
            <a:r>
              <a:rPr b="1" lang="en" sz="1800">
                <a:latin typeface="Open Sans"/>
                <a:ea typeface="Open Sans"/>
                <a:cs typeface="Open Sans"/>
                <a:sym typeface="Open Sans"/>
              </a:rPr>
              <a:t>body of the if statement is indicated by the indentation.</a:t>
            </a:r>
            <a:r>
              <a:rPr lang="en" sz="1800">
                <a:latin typeface="Open Sans"/>
                <a:ea typeface="Open Sans"/>
                <a:cs typeface="Open Sans"/>
                <a:sym typeface="Open Sans"/>
              </a:rPr>
              <a:t> Body starts with an indentation and the </a:t>
            </a:r>
            <a:r>
              <a:rPr b="1" lang="en" sz="1800">
                <a:latin typeface="Open Sans"/>
                <a:ea typeface="Open Sans"/>
                <a:cs typeface="Open Sans"/>
                <a:sym typeface="Open Sans"/>
              </a:rPr>
              <a:t>first unindented line marks the end.</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8" name="Google Shape;88;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89" name="Google Shape;89;p17"/>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If </a:t>
            </a:r>
            <a:endParaRPr sz="4800">
              <a:solidFill>
                <a:srgbClr val="434343"/>
              </a:solidFill>
              <a:latin typeface="Economica"/>
              <a:ea typeface="Economica"/>
              <a:cs typeface="Economica"/>
              <a:sym typeface="Economica"/>
            </a:endParaRPr>
          </a:p>
        </p:txBody>
      </p:sp>
      <p:sp>
        <p:nvSpPr>
          <p:cNvPr id="90" name="Google Shape;90;p17"/>
          <p:cNvSpPr txBox="1"/>
          <p:nvPr/>
        </p:nvSpPr>
        <p:spPr>
          <a:xfrm>
            <a:off x="490800" y="1392825"/>
            <a:ext cx="8237700" cy="44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Python interprets </a:t>
            </a:r>
            <a:r>
              <a:rPr b="1" lang="en" sz="1800">
                <a:latin typeface="Open Sans"/>
                <a:ea typeface="Open Sans"/>
                <a:cs typeface="Open Sans"/>
                <a:sym typeface="Open Sans"/>
              </a:rPr>
              <a:t>non-zero values as True (even negative values).</a:t>
            </a:r>
            <a:r>
              <a:rPr lang="en" sz="1800">
                <a:latin typeface="Open Sans"/>
                <a:ea typeface="Open Sans"/>
                <a:cs typeface="Open Sans"/>
                <a:sym typeface="Open Sans"/>
              </a:rPr>
              <a:t> None and 0 are interpreted as False.</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Let’s understand this with a few examples:</a:t>
            </a:r>
            <a:endParaRPr sz="1800">
              <a:latin typeface="Open Sans"/>
              <a:ea typeface="Open Sans"/>
              <a:cs typeface="Open Sans"/>
              <a:sym typeface="Open Sans"/>
            </a:endParaRPr>
          </a:p>
          <a:p>
            <a:pPr indent="0" lvl="0" marL="457200" rtl="0" algn="l">
              <a:lnSpc>
                <a:spcPct val="135714"/>
              </a:lnSpc>
              <a:spcBef>
                <a:spcPts val="0"/>
              </a:spcBef>
              <a:spcAft>
                <a:spcPts val="0"/>
              </a:spcAft>
              <a:buNone/>
            </a:pPr>
            <a:r>
              <a:t/>
            </a:r>
            <a:endParaRPr sz="1150">
              <a:solidFill>
                <a:srgbClr val="AF00DB"/>
              </a:solidFill>
              <a:highlight>
                <a:srgbClr val="FFFFFF"/>
              </a:highlight>
              <a:latin typeface="Courier New"/>
              <a:ea typeface="Courier New"/>
              <a:cs typeface="Courier New"/>
              <a:sym typeface="Courier New"/>
            </a:endParaRPr>
          </a:p>
          <a:p>
            <a:pPr indent="0" lvl="0" marL="457200" rtl="0" algn="l">
              <a:lnSpc>
                <a:spcPct val="135714"/>
              </a:lnSpc>
              <a:spcBef>
                <a:spcPts val="0"/>
              </a:spcBef>
              <a:spcAft>
                <a:spcPts val="0"/>
              </a:spcAft>
              <a:buNone/>
            </a:pPr>
            <a:r>
              <a:t/>
            </a:r>
            <a:endParaRPr sz="1150">
              <a:solidFill>
                <a:srgbClr val="AF00DB"/>
              </a:solidFill>
              <a:highlight>
                <a:srgbClr val="FFFFFF"/>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lang="en" sz="1450">
                <a:solidFill>
                  <a:srgbClr val="AF00DB"/>
                </a:solidFill>
                <a:highlight>
                  <a:srgbClr val="FFFFFF"/>
                </a:highlight>
                <a:latin typeface="Courier New"/>
                <a:ea typeface="Courier New"/>
                <a:cs typeface="Courier New"/>
                <a:sym typeface="Courier New"/>
              </a:rPr>
              <a:t>if</a:t>
            </a:r>
            <a:r>
              <a:rPr lang="en" sz="1450">
                <a:solidFill>
                  <a:schemeClr val="accent2"/>
                </a:solidFill>
                <a:highlight>
                  <a:srgbClr val="FFFFFF"/>
                </a:highlight>
                <a:latin typeface="Courier New"/>
                <a:ea typeface="Courier New"/>
                <a:cs typeface="Courier New"/>
                <a:sym typeface="Courier New"/>
              </a:rPr>
              <a:t> </a:t>
            </a:r>
            <a:r>
              <a:rPr lang="en" sz="1450">
                <a:solidFill>
                  <a:srgbClr val="0000FF"/>
                </a:solidFill>
                <a:highlight>
                  <a:srgbClr val="FFFFFF"/>
                </a:highlight>
                <a:latin typeface="Courier New"/>
                <a:ea typeface="Courier New"/>
                <a:cs typeface="Courier New"/>
                <a:sym typeface="Courier New"/>
              </a:rPr>
              <a:t>None</a:t>
            </a:r>
            <a:r>
              <a:rPr lang="en" sz="1450">
                <a:solidFill>
                  <a:schemeClr val="accent2"/>
                </a:solidFill>
                <a:highlight>
                  <a:srgbClr val="FFFFFF"/>
                </a:highlight>
                <a:latin typeface="Courier New"/>
                <a:ea typeface="Courier New"/>
                <a:cs typeface="Courier New"/>
                <a:sym typeface="Courier New"/>
              </a:rPr>
              <a:t>:</a:t>
            </a:r>
            <a:endParaRPr sz="1450">
              <a:solidFill>
                <a:schemeClr val="accent2"/>
              </a:solidFill>
              <a:highlight>
                <a:srgbClr val="FFFFFF"/>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lang="en" sz="1450">
                <a:solidFill>
                  <a:schemeClr val="accent2"/>
                </a:solidFill>
                <a:highlight>
                  <a:srgbClr val="FFFFFF"/>
                </a:highlight>
                <a:latin typeface="Courier New"/>
                <a:ea typeface="Courier New"/>
                <a:cs typeface="Courier New"/>
                <a:sym typeface="Courier New"/>
              </a:rPr>
              <a:t>  Print(</a:t>
            </a:r>
            <a:r>
              <a:rPr lang="en" sz="1450">
                <a:solidFill>
                  <a:srgbClr val="A31515"/>
                </a:solidFill>
                <a:highlight>
                  <a:srgbClr val="FFFFFF"/>
                </a:highlight>
                <a:latin typeface="Courier New"/>
                <a:ea typeface="Courier New"/>
                <a:cs typeface="Courier New"/>
                <a:sym typeface="Courier New"/>
              </a:rPr>
              <a:t>'Hi'</a:t>
            </a:r>
            <a:r>
              <a:rPr lang="en" sz="1450">
                <a:solidFill>
                  <a:schemeClr val="accent2"/>
                </a:solidFill>
                <a:highlight>
                  <a:srgbClr val="FFFFFF"/>
                </a:highlight>
                <a:latin typeface="Courier New"/>
                <a:ea typeface="Courier New"/>
                <a:cs typeface="Courier New"/>
                <a:sym typeface="Courier New"/>
              </a:rPr>
              <a:t>)</a:t>
            </a:r>
            <a:endParaRPr sz="1450">
              <a:solidFill>
                <a:schemeClr val="accent2"/>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lang="en" sz="1500">
                <a:solidFill>
                  <a:schemeClr val="accent2"/>
                </a:solidFill>
                <a:highlight>
                  <a:srgbClr val="FFFFFF"/>
                </a:highlight>
                <a:latin typeface="Calibri"/>
                <a:ea typeface="Calibri"/>
                <a:cs typeface="Calibri"/>
                <a:sym typeface="Calibri"/>
              </a:rPr>
              <a:t>No output</a:t>
            </a:r>
            <a:endParaRPr sz="1500">
              <a:solidFill>
                <a:schemeClr val="accent2"/>
              </a:solidFill>
              <a:highlight>
                <a:srgbClr val="FFFFFF"/>
              </a:highlight>
              <a:latin typeface="Calibri"/>
              <a:ea typeface="Calibri"/>
              <a:cs typeface="Calibri"/>
              <a:sym typeface="Calibri"/>
            </a:endParaRPr>
          </a:p>
          <a:p>
            <a:pPr indent="0" lvl="0" marL="457200" rtl="0" algn="l">
              <a:lnSpc>
                <a:spcPct val="115000"/>
              </a:lnSpc>
              <a:spcBef>
                <a:spcPts val="0"/>
              </a:spcBef>
              <a:spcAft>
                <a:spcPts val="0"/>
              </a:spcAft>
              <a:buNone/>
            </a:pPr>
            <a:r>
              <a:t/>
            </a:r>
            <a:endParaRPr sz="1500">
              <a:solidFill>
                <a:schemeClr val="accent2"/>
              </a:solidFill>
              <a:highlight>
                <a:srgbClr val="FFFFFF"/>
              </a:highlight>
              <a:latin typeface="Calibri"/>
              <a:ea typeface="Calibri"/>
              <a:cs typeface="Calibri"/>
              <a:sym typeface="Calibri"/>
            </a:endParaRPr>
          </a:p>
          <a:p>
            <a:pPr indent="0" lvl="0" marL="457200" rtl="0" algn="l">
              <a:lnSpc>
                <a:spcPct val="135714"/>
              </a:lnSpc>
              <a:spcBef>
                <a:spcPts val="0"/>
              </a:spcBef>
              <a:spcAft>
                <a:spcPts val="0"/>
              </a:spcAft>
              <a:buNone/>
            </a:pPr>
            <a:r>
              <a:rPr lang="en" sz="1450">
                <a:solidFill>
                  <a:srgbClr val="AF00DB"/>
                </a:solidFill>
                <a:highlight>
                  <a:srgbClr val="FFFFFF"/>
                </a:highlight>
                <a:latin typeface="Courier New"/>
                <a:ea typeface="Courier New"/>
                <a:cs typeface="Courier New"/>
                <a:sym typeface="Courier New"/>
              </a:rPr>
              <a:t>if</a:t>
            </a:r>
            <a:r>
              <a:rPr lang="en" sz="1450">
                <a:solidFill>
                  <a:schemeClr val="accent2"/>
                </a:solidFill>
                <a:highlight>
                  <a:srgbClr val="FFFFFF"/>
                </a:highlight>
                <a:latin typeface="Courier New"/>
                <a:ea typeface="Courier New"/>
                <a:cs typeface="Courier New"/>
                <a:sym typeface="Courier New"/>
              </a:rPr>
              <a:t> </a:t>
            </a:r>
            <a:r>
              <a:rPr lang="en" sz="1450">
                <a:solidFill>
                  <a:srgbClr val="09885A"/>
                </a:solidFill>
                <a:highlight>
                  <a:srgbClr val="FFFFFF"/>
                </a:highlight>
                <a:latin typeface="Courier New"/>
                <a:ea typeface="Courier New"/>
                <a:cs typeface="Courier New"/>
                <a:sym typeface="Courier New"/>
              </a:rPr>
              <a:t>0</a:t>
            </a:r>
            <a:r>
              <a:rPr lang="en" sz="1450">
                <a:solidFill>
                  <a:schemeClr val="accent2"/>
                </a:solidFill>
                <a:highlight>
                  <a:srgbClr val="FFFFFF"/>
                </a:highlight>
                <a:latin typeface="Courier New"/>
                <a:ea typeface="Courier New"/>
                <a:cs typeface="Courier New"/>
                <a:sym typeface="Courier New"/>
              </a:rPr>
              <a:t>:</a:t>
            </a:r>
            <a:endParaRPr sz="1450">
              <a:solidFill>
                <a:schemeClr val="accent2"/>
              </a:solidFill>
              <a:highlight>
                <a:srgbClr val="FFFFFF"/>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lang="en" sz="1450">
                <a:solidFill>
                  <a:schemeClr val="accent2"/>
                </a:solidFill>
                <a:highlight>
                  <a:srgbClr val="FFFFFF"/>
                </a:highlight>
                <a:latin typeface="Courier New"/>
                <a:ea typeface="Courier New"/>
                <a:cs typeface="Courier New"/>
                <a:sym typeface="Courier New"/>
              </a:rPr>
              <a:t>  Print(</a:t>
            </a:r>
            <a:r>
              <a:rPr lang="en" sz="1450">
                <a:solidFill>
                  <a:srgbClr val="A31515"/>
                </a:solidFill>
                <a:highlight>
                  <a:srgbClr val="FFFFFF"/>
                </a:highlight>
                <a:latin typeface="Courier New"/>
                <a:ea typeface="Courier New"/>
                <a:cs typeface="Courier New"/>
                <a:sym typeface="Courier New"/>
              </a:rPr>
              <a:t>'Hi'</a:t>
            </a:r>
            <a:r>
              <a:rPr lang="en" sz="1450">
                <a:solidFill>
                  <a:schemeClr val="accent2"/>
                </a:solidFill>
                <a:highlight>
                  <a:srgbClr val="FFFFFF"/>
                </a:highlight>
                <a:latin typeface="Courier New"/>
                <a:ea typeface="Courier New"/>
                <a:cs typeface="Courier New"/>
                <a:sym typeface="Courier New"/>
              </a:rPr>
              <a:t>)</a:t>
            </a:r>
            <a:endParaRPr sz="1450">
              <a:solidFill>
                <a:schemeClr val="accent2"/>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lang="en" sz="1500">
                <a:solidFill>
                  <a:schemeClr val="accent2"/>
                </a:solidFill>
                <a:highlight>
                  <a:srgbClr val="FFFFFF"/>
                </a:highlight>
                <a:latin typeface="Calibri"/>
                <a:ea typeface="Calibri"/>
                <a:cs typeface="Calibri"/>
                <a:sym typeface="Calibri"/>
              </a:rPr>
              <a:t>No output</a:t>
            </a:r>
            <a:endParaRPr sz="1500">
              <a:solidFill>
                <a:schemeClr val="accent2"/>
              </a:solidFill>
              <a:highlight>
                <a:srgbClr val="FFFFFF"/>
              </a:highlight>
              <a:latin typeface="Calibri"/>
              <a:ea typeface="Calibri"/>
              <a:cs typeface="Calibri"/>
              <a:sym typeface="Calibri"/>
            </a:endParaRPr>
          </a:p>
          <a:p>
            <a:pPr indent="0" lvl="0" marL="91440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p:txBody>
      </p:sp>
      <p:sp>
        <p:nvSpPr>
          <p:cNvPr id="91" name="Google Shape;91;p17"/>
          <p:cNvSpPr txBox="1"/>
          <p:nvPr/>
        </p:nvSpPr>
        <p:spPr>
          <a:xfrm>
            <a:off x="4747025" y="3321875"/>
            <a:ext cx="2979000" cy="2346600"/>
          </a:xfrm>
          <a:prstGeom prst="rect">
            <a:avLst/>
          </a:prstGeom>
          <a:noFill/>
          <a:ln>
            <a:noFill/>
          </a:ln>
        </p:spPr>
        <p:txBody>
          <a:bodyPr anchorCtr="0" anchor="t" bIns="91425" lIns="91425" spcFirstLastPara="1" rIns="91425" wrap="square" tIns="91425">
            <a:noAutofit/>
          </a:bodyPr>
          <a:lstStyle/>
          <a:p>
            <a:pPr indent="0" lvl="0" marL="457200" rtl="0" algn="l">
              <a:lnSpc>
                <a:spcPct val="135714"/>
              </a:lnSpc>
              <a:spcBef>
                <a:spcPts val="0"/>
              </a:spcBef>
              <a:spcAft>
                <a:spcPts val="0"/>
              </a:spcAft>
              <a:buClr>
                <a:schemeClr val="dk1"/>
              </a:buClr>
              <a:buSzPts val="1100"/>
              <a:buFont typeface="Arial"/>
              <a:buNone/>
            </a:pPr>
            <a:r>
              <a:rPr lang="en">
                <a:solidFill>
                  <a:srgbClr val="AF00DB"/>
                </a:solidFill>
                <a:highlight>
                  <a:srgbClr val="FFFFFF"/>
                </a:highlight>
                <a:latin typeface="Courier New"/>
                <a:ea typeface="Courier New"/>
                <a:cs typeface="Courier New"/>
                <a:sym typeface="Courier New"/>
              </a:rPr>
              <a:t>if</a:t>
            </a:r>
            <a:r>
              <a:rPr lang="en">
                <a:solidFill>
                  <a:schemeClr val="accent2"/>
                </a:solidFill>
                <a:highlight>
                  <a:srgbClr val="FFFFFF"/>
                </a:highlight>
                <a:latin typeface="Courier New"/>
                <a:ea typeface="Courier New"/>
                <a:cs typeface="Courier New"/>
                <a:sym typeface="Courier New"/>
              </a:rPr>
              <a:t> </a:t>
            </a:r>
            <a:r>
              <a:rPr lang="en">
                <a:solidFill>
                  <a:srgbClr val="09885A"/>
                </a:solidFill>
                <a:highlight>
                  <a:srgbClr val="FFFFFF"/>
                </a:highlight>
                <a:latin typeface="Courier New"/>
                <a:ea typeface="Courier New"/>
                <a:cs typeface="Courier New"/>
                <a:sym typeface="Courier New"/>
              </a:rPr>
              <a:t>1</a:t>
            </a:r>
            <a:r>
              <a:rPr lang="en">
                <a:solidFill>
                  <a:schemeClr val="accent2"/>
                </a:solidFill>
                <a:highlight>
                  <a:srgbClr val="FFFFFF"/>
                </a:highlight>
                <a:latin typeface="Courier New"/>
                <a:ea typeface="Courier New"/>
                <a:cs typeface="Courier New"/>
                <a:sym typeface="Courier New"/>
              </a:rPr>
              <a:t>:</a:t>
            </a:r>
            <a:endParaRPr>
              <a:solidFill>
                <a:schemeClr val="accent2"/>
              </a:solidFill>
              <a:highlight>
                <a:srgbClr val="FFFFFF"/>
              </a:highlight>
              <a:latin typeface="Courier New"/>
              <a:ea typeface="Courier New"/>
              <a:cs typeface="Courier New"/>
              <a:sym typeface="Courier New"/>
            </a:endParaRPr>
          </a:p>
          <a:p>
            <a:pPr indent="0" lvl="0" marL="457200" rtl="0" algn="l">
              <a:lnSpc>
                <a:spcPct val="135714"/>
              </a:lnSpc>
              <a:spcBef>
                <a:spcPts val="0"/>
              </a:spcBef>
              <a:spcAft>
                <a:spcPts val="0"/>
              </a:spcAft>
              <a:buClr>
                <a:schemeClr val="dk1"/>
              </a:buClr>
              <a:buSzPts val="1100"/>
              <a:buFont typeface="Arial"/>
              <a:buNone/>
            </a:pPr>
            <a:r>
              <a:rPr lang="en">
                <a:solidFill>
                  <a:schemeClr val="accent2"/>
                </a:solidFill>
                <a:highlight>
                  <a:srgbClr val="FFFFFF"/>
                </a:highlight>
                <a:latin typeface="Courier New"/>
                <a:ea typeface="Courier New"/>
                <a:cs typeface="Courier New"/>
                <a:sym typeface="Courier New"/>
              </a:rPr>
              <a:t>  </a:t>
            </a:r>
            <a:r>
              <a:rPr lang="en">
                <a:solidFill>
                  <a:srgbClr val="795E26"/>
                </a:solidFill>
                <a:highlight>
                  <a:srgbClr val="FFFFFF"/>
                </a:highlight>
                <a:latin typeface="Courier New"/>
                <a:ea typeface="Courier New"/>
                <a:cs typeface="Courier New"/>
                <a:sym typeface="Courier New"/>
              </a:rPr>
              <a:t>print</a:t>
            </a:r>
            <a:r>
              <a:rPr lang="en">
                <a:solidFill>
                  <a:schemeClr val="accent2"/>
                </a:solidFill>
                <a:highlight>
                  <a:srgbClr val="FFFFFF"/>
                </a:highlight>
                <a:latin typeface="Courier New"/>
                <a:ea typeface="Courier New"/>
                <a:cs typeface="Courier New"/>
                <a:sym typeface="Courier New"/>
              </a:rPr>
              <a:t>(</a:t>
            </a:r>
            <a:r>
              <a:rPr lang="en">
                <a:solidFill>
                  <a:srgbClr val="A31515"/>
                </a:solidFill>
                <a:highlight>
                  <a:srgbClr val="FFFFFF"/>
                </a:highlight>
                <a:latin typeface="Courier New"/>
                <a:ea typeface="Courier New"/>
                <a:cs typeface="Courier New"/>
                <a:sym typeface="Courier New"/>
              </a:rPr>
              <a:t>'Hi'</a:t>
            </a:r>
            <a:r>
              <a:rPr lang="en">
                <a:solidFill>
                  <a:schemeClr val="accent2"/>
                </a:solidFill>
                <a:highlight>
                  <a:srgbClr val="FFFFFF"/>
                </a:highlight>
                <a:latin typeface="Courier New"/>
                <a:ea typeface="Courier New"/>
                <a:cs typeface="Courier New"/>
                <a:sym typeface="Courier New"/>
              </a:rPr>
              <a:t>)</a:t>
            </a:r>
            <a:endParaRPr>
              <a:solidFill>
                <a:schemeClr val="accent2"/>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1100"/>
              <a:buFont typeface="Arial"/>
              <a:buNone/>
            </a:pPr>
            <a:r>
              <a:rPr lang="en">
                <a:solidFill>
                  <a:schemeClr val="accent2"/>
                </a:solidFill>
                <a:highlight>
                  <a:srgbClr val="FFFFFF"/>
                </a:highlight>
                <a:latin typeface="Calibri"/>
                <a:ea typeface="Calibri"/>
                <a:cs typeface="Calibri"/>
                <a:sym typeface="Calibri"/>
              </a:rPr>
              <a:t>Output: Hi</a:t>
            </a:r>
            <a:endParaRPr>
              <a:solidFill>
                <a:schemeClr val="accent2"/>
              </a:solidFill>
              <a:highlight>
                <a:srgbClr val="FFFFFF"/>
              </a:highlight>
              <a:latin typeface="Calibri"/>
              <a:ea typeface="Calibri"/>
              <a:cs typeface="Calibri"/>
              <a:sym typeface="Calibri"/>
            </a:endParaRPr>
          </a:p>
          <a:p>
            <a:pPr indent="0" lvl="0" marL="457200" rtl="0" algn="l">
              <a:lnSpc>
                <a:spcPct val="115000"/>
              </a:lnSpc>
              <a:spcBef>
                <a:spcPts val="0"/>
              </a:spcBef>
              <a:spcAft>
                <a:spcPts val="0"/>
              </a:spcAft>
              <a:buClr>
                <a:schemeClr val="dk1"/>
              </a:buClr>
              <a:buSzPts val="1100"/>
              <a:buFont typeface="Arial"/>
              <a:buNone/>
            </a:pPr>
            <a:r>
              <a:t/>
            </a:r>
            <a:endParaRPr>
              <a:solidFill>
                <a:schemeClr val="accent2"/>
              </a:solidFill>
              <a:highlight>
                <a:srgbClr val="FFFFFF"/>
              </a:highlight>
              <a:latin typeface="Calibri"/>
              <a:ea typeface="Calibri"/>
              <a:cs typeface="Calibri"/>
              <a:sym typeface="Calibri"/>
            </a:endParaRPr>
          </a:p>
          <a:p>
            <a:pPr indent="0" lvl="0" marL="457200" rtl="0" algn="l">
              <a:lnSpc>
                <a:spcPct val="135714"/>
              </a:lnSpc>
              <a:spcBef>
                <a:spcPts val="0"/>
              </a:spcBef>
              <a:spcAft>
                <a:spcPts val="0"/>
              </a:spcAft>
              <a:buClr>
                <a:schemeClr val="dk1"/>
              </a:buClr>
              <a:buSzPts val="1100"/>
              <a:buFont typeface="Arial"/>
              <a:buNone/>
            </a:pPr>
            <a:r>
              <a:rPr lang="en">
                <a:solidFill>
                  <a:srgbClr val="AF00DB"/>
                </a:solidFill>
                <a:highlight>
                  <a:srgbClr val="FFFFFF"/>
                </a:highlight>
                <a:latin typeface="Courier New"/>
                <a:ea typeface="Courier New"/>
                <a:cs typeface="Courier New"/>
                <a:sym typeface="Courier New"/>
              </a:rPr>
              <a:t>if</a:t>
            </a:r>
            <a:r>
              <a:rPr lang="en">
                <a:solidFill>
                  <a:schemeClr val="accent2"/>
                </a:solidFill>
                <a:highlight>
                  <a:srgbClr val="FFFFFF"/>
                </a:highlight>
                <a:latin typeface="Courier New"/>
                <a:ea typeface="Courier New"/>
                <a:cs typeface="Courier New"/>
                <a:sym typeface="Courier New"/>
              </a:rPr>
              <a:t> </a:t>
            </a:r>
            <a:r>
              <a:rPr lang="en">
                <a:solidFill>
                  <a:srgbClr val="09885A"/>
                </a:solidFill>
                <a:highlight>
                  <a:srgbClr val="FFFFFF"/>
                </a:highlight>
                <a:latin typeface="Courier New"/>
                <a:ea typeface="Courier New"/>
                <a:cs typeface="Courier New"/>
                <a:sym typeface="Courier New"/>
              </a:rPr>
              <a:t>-1</a:t>
            </a:r>
            <a:r>
              <a:rPr lang="en">
                <a:solidFill>
                  <a:schemeClr val="accent2"/>
                </a:solidFill>
                <a:highlight>
                  <a:srgbClr val="FFFFFF"/>
                </a:highlight>
                <a:latin typeface="Courier New"/>
                <a:ea typeface="Courier New"/>
                <a:cs typeface="Courier New"/>
                <a:sym typeface="Courier New"/>
              </a:rPr>
              <a:t>:</a:t>
            </a:r>
            <a:endParaRPr>
              <a:solidFill>
                <a:schemeClr val="accent2"/>
              </a:solidFill>
              <a:highlight>
                <a:srgbClr val="FFFFFF"/>
              </a:highlight>
              <a:latin typeface="Courier New"/>
              <a:ea typeface="Courier New"/>
              <a:cs typeface="Courier New"/>
              <a:sym typeface="Courier New"/>
            </a:endParaRPr>
          </a:p>
          <a:p>
            <a:pPr indent="0" lvl="0" marL="457200" rtl="0" algn="l">
              <a:lnSpc>
                <a:spcPct val="135714"/>
              </a:lnSpc>
              <a:spcBef>
                <a:spcPts val="0"/>
              </a:spcBef>
              <a:spcAft>
                <a:spcPts val="0"/>
              </a:spcAft>
              <a:buClr>
                <a:schemeClr val="dk1"/>
              </a:buClr>
              <a:buSzPts val="1100"/>
              <a:buFont typeface="Arial"/>
              <a:buNone/>
            </a:pPr>
            <a:r>
              <a:rPr lang="en">
                <a:solidFill>
                  <a:schemeClr val="accent2"/>
                </a:solidFill>
                <a:highlight>
                  <a:srgbClr val="FFFFFF"/>
                </a:highlight>
                <a:latin typeface="Courier New"/>
                <a:ea typeface="Courier New"/>
                <a:cs typeface="Courier New"/>
                <a:sym typeface="Courier New"/>
              </a:rPr>
              <a:t>  </a:t>
            </a:r>
            <a:r>
              <a:rPr lang="en">
                <a:solidFill>
                  <a:srgbClr val="795E26"/>
                </a:solidFill>
                <a:highlight>
                  <a:srgbClr val="FFFFFF"/>
                </a:highlight>
                <a:latin typeface="Courier New"/>
                <a:ea typeface="Courier New"/>
                <a:cs typeface="Courier New"/>
                <a:sym typeface="Courier New"/>
              </a:rPr>
              <a:t>print</a:t>
            </a:r>
            <a:r>
              <a:rPr lang="en">
                <a:solidFill>
                  <a:schemeClr val="accent2"/>
                </a:solidFill>
                <a:highlight>
                  <a:srgbClr val="FFFFFF"/>
                </a:highlight>
                <a:latin typeface="Courier New"/>
                <a:ea typeface="Courier New"/>
                <a:cs typeface="Courier New"/>
                <a:sym typeface="Courier New"/>
              </a:rPr>
              <a:t>(</a:t>
            </a:r>
            <a:r>
              <a:rPr lang="en">
                <a:solidFill>
                  <a:srgbClr val="A31515"/>
                </a:solidFill>
                <a:highlight>
                  <a:srgbClr val="FFFFFF"/>
                </a:highlight>
                <a:latin typeface="Courier New"/>
                <a:ea typeface="Courier New"/>
                <a:cs typeface="Courier New"/>
                <a:sym typeface="Courier New"/>
              </a:rPr>
              <a:t>'Hi'</a:t>
            </a:r>
            <a:r>
              <a:rPr lang="en">
                <a:solidFill>
                  <a:schemeClr val="accent2"/>
                </a:solidFill>
                <a:highlight>
                  <a:srgbClr val="FFFFFF"/>
                </a:highlight>
                <a:latin typeface="Courier New"/>
                <a:ea typeface="Courier New"/>
                <a:cs typeface="Courier New"/>
                <a:sym typeface="Courier New"/>
              </a:rPr>
              <a:t>)</a:t>
            </a:r>
            <a:endParaRPr>
              <a:solidFill>
                <a:schemeClr val="accent2"/>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1100"/>
              <a:buFont typeface="Arial"/>
              <a:buNone/>
            </a:pPr>
            <a:r>
              <a:rPr lang="en">
                <a:solidFill>
                  <a:schemeClr val="accent2"/>
                </a:solidFill>
                <a:highlight>
                  <a:srgbClr val="FFFFFF"/>
                </a:highlight>
                <a:latin typeface="Calibri"/>
                <a:ea typeface="Calibri"/>
                <a:cs typeface="Calibri"/>
                <a:sym typeface="Calibri"/>
              </a:rPr>
              <a:t>Output: Hi</a:t>
            </a:r>
            <a:endParaRPr>
              <a:solidFill>
                <a:schemeClr val="accent2"/>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8"/>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If </a:t>
            </a:r>
            <a:endParaRPr sz="4800">
              <a:solidFill>
                <a:srgbClr val="434343"/>
              </a:solidFill>
              <a:latin typeface="Economica"/>
              <a:ea typeface="Economica"/>
              <a:cs typeface="Economica"/>
              <a:sym typeface="Economica"/>
            </a:endParaRPr>
          </a:p>
        </p:txBody>
      </p:sp>
      <p:sp>
        <p:nvSpPr>
          <p:cNvPr id="98" name="Google Shape;98;p18"/>
          <p:cNvSpPr txBox="1"/>
          <p:nvPr/>
        </p:nvSpPr>
        <p:spPr>
          <a:xfrm>
            <a:off x="490800" y="1392825"/>
            <a:ext cx="8237700" cy="4431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Flowchart:</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Example: Python program to detect if a number is even. (sign % tells us the remainder of an expression. Any number that has a remainder 0 after dividing by 2 must be even.)</a:t>
            </a:r>
            <a:endParaRPr sz="1800">
              <a:latin typeface="Open Sans"/>
              <a:ea typeface="Open Sans"/>
              <a:cs typeface="Open Sans"/>
              <a:sym typeface="Open Sans"/>
            </a:endParaRPr>
          </a:p>
        </p:txBody>
      </p:sp>
      <p:pic>
        <p:nvPicPr>
          <p:cNvPr id="99" name="Google Shape;99;p18"/>
          <p:cNvPicPr preferRelativeResize="0"/>
          <p:nvPr/>
        </p:nvPicPr>
        <p:blipFill>
          <a:blip r:embed="rId3">
            <a:alphaModFix/>
          </a:blip>
          <a:stretch>
            <a:fillRect/>
          </a:stretch>
        </p:blipFill>
        <p:spPr>
          <a:xfrm>
            <a:off x="3438338" y="975200"/>
            <a:ext cx="2267325" cy="2497050"/>
          </a:xfrm>
          <a:prstGeom prst="rect">
            <a:avLst/>
          </a:prstGeom>
          <a:noFill/>
          <a:ln>
            <a:noFill/>
          </a:ln>
        </p:spPr>
      </p:pic>
      <p:pic>
        <p:nvPicPr>
          <p:cNvPr id="100" name="Google Shape;100;p18"/>
          <p:cNvPicPr preferRelativeResize="0"/>
          <p:nvPr/>
        </p:nvPicPr>
        <p:blipFill>
          <a:blip r:embed="rId4">
            <a:alphaModFix/>
          </a:blip>
          <a:stretch>
            <a:fillRect/>
          </a:stretch>
        </p:blipFill>
        <p:spPr>
          <a:xfrm>
            <a:off x="1488000" y="4623550"/>
            <a:ext cx="6086475" cy="1352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6" name="Google Shape;106;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07" name="Google Shape;107;p19"/>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If - else</a:t>
            </a:r>
            <a:endParaRPr sz="4800">
              <a:solidFill>
                <a:srgbClr val="434343"/>
              </a:solidFill>
              <a:latin typeface="Economica"/>
              <a:ea typeface="Economica"/>
              <a:cs typeface="Economica"/>
              <a:sym typeface="Economica"/>
            </a:endParaRPr>
          </a:p>
        </p:txBody>
      </p:sp>
      <p:sp>
        <p:nvSpPr>
          <p:cNvPr id="108" name="Google Shape;108;p19"/>
          <p:cNvSpPr txBox="1"/>
          <p:nvPr/>
        </p:nvSpPr>
        <p:spPr>
          <a:xfrm>
            <a:off x="490800" y="1392825"/>
            <a:ext cx="8237700" cy="4431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Syntax-</a:t>
            </a:r>
            <a:endParaRPr sz="1800">
              <a:latin typeface="Roboto"/>
              <a:ea typeface="Roboto"/>
              <a:cs typeface="Roboto"/>
              <a:sym typeface="Roboto"/>
            </a:endParaRPr>
          </a:p>
          <a:p>
            <a:pPr indent="457200" lvl="0" marL="457200" rtl="0" algn="l">
              <a:spcBef>
                <a:spcPts val="0"/>
              </a:spcBef>
              <a:spcAft>
                <a:spcPts val="0"/>
              </a:spcAft>
              <a:buNone/>
            </a:pPr>
            <a:r>
              <a:rPr lang="en" sz="1800">
                <a:latin typeface="Roboto"/>
                <a:ea typeface="Roboto"/>
                <a:cs typeface="Roboto"/>
                <a:sym typeface="Roboto"/>
              </a:rPr>
              <a:t>if test expression:</a:t>
            </a:r>
            <a:endParaRPr sz="1800">
              <a:latin typeface="Roboto"/>
              <a:ea typeface="Roboto"/>
              <a:cs typeface="Roboto"/>
              <a:sym typeface="Roboto"/>
            </a:endParaRPr>
          </a:p>
          <a:p>
            <a:pPr indent="457200" lvl="0" marL="457200" rtl="0" algn="l">
              <a:spcBef>
                <a:spcPts val="0"/>
              </a:spcBef>
              <a:spcAft>
                <a:spcPts val="0"/>
              </a:spcAft>
              <a:buNone/>
            </a:pPr>
            <a:r>
              <a:rPr lang="en" sz="1800">
                <a:latin typeface="Roboto"/>
                <a:ea typeface="Roboto"/>
                <a:cs typeface="Roboto"/>
                <a:sym typeface="Roboto"/>
              </a:rPr>
              <a:t>    Body of if</a:t>
            </a:r>
            <a:endParaRPr sz="1800">
              <a:latin typeface="Roboto"/>
              <a:ea typeface="Roboto"/>
              <a:cs typeface="Roboto"/>
              <a:sym typeface="Roboto"/>
            </a:endParaRPr>
          </a:p>
          <a:p>
            <a:pPr indent="457200" lvl="0" marL="457200" rtl="0" algn="l">
              <a:spcBef>
                <a:spcPts val="0"/>
              </a:spcBef>
              <a:spcAft>
                <a:spcPts val="0"/>
              </a:spcAft>
              <a:buNone/>
            </a:pPr>
            <a:r>
              <a:rPr lang="en" sz="1800">
                <a:latin typeface="Roboto"/>
                <a:ea typeface="Roboto"/>
                <a:cs typeface="Roboto"/>
                <a:sym typeface="Roboto"/>
              </a:rPr>
              <a:t>else:</a:t>
            </a:r>
            <a:endParaRPr sz="1800">
              <a:latin typeface="Roboto"/>
              <a:ea typeface="Roboto"/>
              <a:cs typeface="Roboto"/>
              <a:sym typeface="Roboto"/>
            </a:endParaRPr>
          </a:p>
          <a:p>
            <a:pPr indent="457200" lvl="0" marL="457200" rtl="0" algn="l">
              <a:spcBef>
                <a:spcPts val="0"/>
              </a:spcBef>
              <a:spcAft>
                <a:spcPts val="0"/>
              </a:spcAft>
              <a:buNone/>
            </a:pPr>
            <a:r>
              <a:rPr lang="en" sz="1800">
                <a:latin typeface="Roboto"/>
                <a:ea typeface="Roboto"/>
                <a:cs typeface="Roboto"/>
                <a:sym typeface="Roboto"/>
              </a:rPr>
              <a:t>    Body of else</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The if..else statement evaluates test expression and will execute the body of if only when the test condition is True.</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If the condition is False, the body of else is executed. Indentation is used to separate the blocks.</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4" name="Google Shape;114;p2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5" name="Google Shape;115;p20"/>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If-else</a:t>
            </a:r>
            <a:endParaRPr sz="4800">
              <a:solidFill>
                <a:srgbClr val="434343"/>
              </a:solidFill>
              <a:latin typeface="Economica"/>
              <a:ea typeface="Economica"/>
              <a:cs typeface="Economica"/>
              <a:sym typeface="Economica"/>
            </a:endParaRPr>
          </a:p>
        </p:txBody>
      </p:sp>
      <p:sp>
        <p:nvSpPr>
          <p:cNvPr id="116" name="Google Shape;116;p20"/>
          <p:cNvSpPr txBox="1"/>
          <p:nvPr/>
        </p:nvSpPr>
        <p:spPr>
          <a:xfrm>
            <a:off x="490800" y="1392825"/>
            <a:ext cx="8237700" cy="4431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Flowchart:</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Example: </a:t>
            </a:r>
            <a:endParaRPr sz="1800">
              <a:latin typeface="Open Sans"/>
              <a:ea typeface="Open Sans"/>
              <a:cs typeface="Open Sans"/>
              <a:sym typeface="Open Sans"/>
            </a:endParaRPr>
          </a:p>
        </p:txBody>
      </p:sp>
      <p:pic>
        <p:nvPicPr>
          <p:cNvPr id="117" name="Google Shape;117;p20"/>
          <p:cNvPicPr preferRelativeResize="0"/>
          <p:nvPr/>
        </p:nvPicPr>
        <p:blipFill>
          <a:blip r:embed="rId3">
            <a:alphaModFix/>
          </a:blip>
          <a:stretch>
            <a:fillRect/>
          </a:stretch>
        </p:blipFill>
        <p:spPr>
          <a:xfrm>
            <a:off x="3123888" y="1085675"/>
            <a:ext cx="2657475" cy="2590800"/>
          </a:xfrm>
          <a:prstGeom prst="rect">
            <a:avLst/>
          </a:prstGeom>
          <a:noFill/>
          <a:ln>
            <a:noFill/>
          </a:ln>
        </p:spPr>
      </p:pic>
      <p:pic>
        <p:nvPicPr>
          <p:cNvPr id="118" name="Google Shape;118;p20"/>
          <p:cNvPicPr preferRelativeResize="0"/>
          <p:nvPr/>
        </p:nvPicPr>
        <p:blipFill>
          <a:blip r:embed="rId4">
            <a:alphaModFix/>
          </a:blip>
          <a:stretch>
            <a:fillRect/>
          </a:stretch>
        </p:blipFill>
        <p:spPr>
          <a:xfrm>
            <a:off x="1042988" y="4139738"/>
            <a:ext cx="7058025" cy="1762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4" name="Google Shape;124;p2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25" name="Google Shape;125;p21"/>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If - elif - else</a:t>
            </a:r>
            <a:endParaRPr sz="4800">
              <a:solidFill>
                <a:srgbClr val="434343"/>
              </a:solidFill>
              <a:latin typeface="Economica"/>
              <a:ea typeface="Economica"/>
              <a:cs typeface="Economica"/>
              <a:sym typeface="Economica"/>
            </a:endParaRPr>
          </a:p>
        </p:txBody>
      </p:sp>
      <p:sp>
        <p:nvSpPr>
          <p:cNvPr id="126" name="Google Shape;126;p21"/>
          <p:cNvSpPr txBox="1"/>
          <p:nvPr/>
        </p:nvSpPr>
        <p:spPr>
          <a:xfrm>
            <a:off x="159175" y="1004700"/>
            <a:ext cx="8900400" cy="48486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Roboto"/>
              <a:buChar char="●"/>
            </a:pPr>
            <a:r>
              <a:rPr lang="en" sz="1700">
                <a:latin typeface="Roboto"/>
                <a:ea typeface="Roboto"/>
                <a:cs typeface="Roboto"/>
                <a:sym typeface="Roboto"/>
              </a:rPr>
              <a:t>Syntax-</a:t>
            </a:r>
            <a:endParaRPr sz="1700">
              <a:latin typeface="Roboto"/>
              <a:ea typeface="Roboto"/>
              <a:cs typeface="Roboto"/>
              <a:sym typeface="Roboto"/>
            </a:endParaRPr>
          </a:p>
          <a:p>
            <a:pPr indent="457200" lvl="0" marL="457200" rtl="0" algn="l">
              <a:spcBef>
                <a:spcPts val="0"/>
              </a:spcBef>
              <a:spcAft>
                <a:spcPts val="0"/>
              </a:spcAft>
              <a:buNone/>
            </a:pPr>
            <a:r>
              <a:rPr lang="en" sz="1700">
                <a:latin typeface="Roboto"/>
                <a:ea typeface="Roboto"/>
                <a:cs typeface="Roboto"/>
                <a:sym typeface="Roboto"/>
              </a:rPr>
              <a:t>if test expression:</a:t>
            </a:r>
            <a:endParaRPr sz="1700">
              <a:latin typeface="Roboto"/>
              <a:ea typeface="Roboto"/>
              <a:cs typeface="Roboto"/>
              <a:sym typeface="Roboto"/>
            </a:endParaRPr>
          </a:p>
          <a:p>
            <a:pPr indent="457200" lvl="0" marL="457200" rtl="0" algn="l">
              <a:spcBef>
                <a:spcPts val="0"/>
              </a:spcBef>
              <a:spcAft>
                <a:spcPts val="0"/>
              </a:spcAft>
              <a:buNone/>
            </a:pPr>
            <a:r>
              <a:rPr lang="en" sz="1700">
                <a:latin typeface="Roboto"/>
                <a:ea typeface="Roboto"/>
                <a:cs typeface="Roboto"/>
                <a:sym typeface="Roboto"/>
              </a:rPr>
              <a:t>    Body of if</a:t>
            </a:r>
            <a:endParaRPr sz="1700">
              <a:latin typeface="Roboto"/>
              <a:ea typeface="Roboto"/>
              <a:cs typeface="Roboto"/>
              <a:sym typeface="Roboto"/>
            </a:endParaRPr>
          </a:p>
          <a:p>
            <a:pPr indent="457200" lvl="0" marL="457200" rtl="0" algn="l">
              <a:spcBef>
                <a:spcPts val="0"/>
              </a:spcBef>
              <a:spcAft>
                <a:spcPts val="0"/>
              </a:spcAft>
              <a:buNone/>
            </a:pPr>
            <a:r>
              <a:rPr lang="en" sz="1700">
                <a:latin typeface="Roboto"/>
                <a:ea typeface="Roboto"/>
                <a:cs typeface="Roboto"/>
                <a:sym typeface="Roboto"/>
              </a:rPr>
              <a:t>elif test expression:</a:t>
            </a:r>
            <a:endParaRPr sz="1700">
              <a:latin typeface="Roboto"/>
              <a:ea typeface="Roboto"/>
              <a:cs typeface="Roboto"/>
              <a:sym typeface="Roboto"/>
            </a:endParaRPr>
          </a:p>
          <a:p>
            <a:pPr indent="457200" lvl="0" marL="457200" rtl="0" algn="l">
              <a:spcBef>
                <a:spcPts val="0"/>
              </a:spcBef>
              <a:spcAft>
                <a:spcPts val="0"/>
              </a:spcAft>
              <a:buNone/>
            </a:pPr>
            <a:r>
              <a:rPr lang="en" sz="1700">
                <a:latin typeface="Roboto"/>
                <a:ea typeface="Roboto"/>
                <a:cs typeface="Roboto"/>
                <a:sym typeface="Roboto"/>
              </a:rPr>
              <a:t>    Body of elif</a:t>
            </a:r>
            <a:endParaRPr sz="1700">
              <a:latin typeface="Roboto"/>
              <a:ea typeface="Roboto"/>
              <a:cs typeface="Roboto"/>
              <a:sym typeface="Roboto"/>
            </a:endParaRPr>
          </a:p>
          <a:p>
            <a:pPr indent="457200" lvl="0" marL="457200" rtl="0" algn="l">
              <a:spcBef>
                <a:spcPts val="0"/>
              </a:spcBef>
              <a:spcAft>
                <a:spcPts val="0"/>
              </a:spcAft>
              <a:buNone/>
            </a:pPr>
            <a:r>
              <a:rPr lang="en" sz="1700">
                <a:latin typeface="Roboto"/>
                <a:ea typeface="Roboto"/>
                <a:cs typeface="Roboto"/>
                <a:sym typeface="Roboto"/>
              </a:rPr>
              <a:t>else: </a:t>
            </a:r>
            <a:endParaRPr sz="1700">
              <a:latin typeface="Roboto"/>
              <a:ea typeface="Roboto"/>
              <a:cs typeface="Roboto"/>
              <a:sym typeface="Roboto"/>
            </a:endParaRPr>
          </a:p>
          <a:p>
            <a:pPr indent="457200" lvl="0" marL="457200" rtl="0" algn="l">
              <a:spcBef>
                <a:spcPts val="0"/>
              </a:spcBef>
              <a:spcAft>
                <a:spcPts val="0"/>
              </a:spcAft>
              <a:buNone/>
            </a:pPr>
            <a:r>
              <a:rPr lang="en" sz="1700">
                <a:latin typeface="Roboto"/>
                <a:ea typeface="Roboto"/>
                <a:cs typeface="Roboto"/>
                <a:sym typeface="Roboto"/>
              </a:rPr>
              <a:t>    Body of else</a:t>
            </a:r>
            <a:endParaRPr sz="1700">
              <a:latin typeface="Roboto"/>
              <a:ea typeface="Roboto"/>
              <a:cs typeface="Roboto"/>
              <a:sym typeface="Roboto"/>
            </a:endParaRPr>
          </a:p>
          <a:p>
            <a:pPr indent="0" lvl="0" marL="0" rtl="0" algn="l">
              <a:spcBef>
                <a:spcPts val="0"/>
              </a:spcBef>
              <a:spcAft>
                <a:spcPts val="0"/>
              </a:spcAft>
              <a:buNone/>
            </a:pPr>
            <a:r>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The elif is short for else if. It allows us to check for multiple expressions.</a:t>
            </a:r>
            <a:endParaRPr sz="1700">
              <a:latin typeface="Roboto"/>
              <a:ea typeface="Roboto"/>
              <a:cs typeface="Roboto"/>
              <a:sym typeface="Roboto"/>
            </a:endParaRPr>
          </a:p>
          <a:p>
            <a:pPr indent="0" lvl="0" marL="457200" rtl="0" algn="l">
              <a:spcBef>
                <a:spcPts val="0"/>
              </a:spcBef>
              <a:spcAft>
                <a:spcPts val="0"/>
              </a:spcAft>
              <a:buNone/>
            </a:pPr>
            <a:r>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If the condition for if is False, it checks the condition of the next elif block and so on.</a:t>
            </a:r>
            <a:endParaRPr sz="1700">
              <a:latin typeface="Roboto"/>
              <a:ea typeface="Roboto"/>
              <a:cs typeface="Roboto"/>
              <a:sym typeface="Roboto"/>
            </a:endParaRPr>
          </a:p>
          <a:p>
            <a:pPr indent="0" lvl="0" marL="457200" rtl="0" algn="l">
              <a:spcBef>
                <a:spcPts val="0"/>
              </a:spcBef>
              <a:spcAft>
                <a:spcPts val="0"/>
              </a:spcAft>
              <a:buNone/>
            </a:pPr>
            <a:r>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If all the conditions are False, the body of else is executed.</a:t>
            </a:r>
            <a:endParaRPr sz="1700">
              <a:latin typeface="Roboto"/>
              <a:ea typeface="Roboto"/>
              <a:cs typeface="Roboto"/>
              <a:sym typeface="Roboto"/>
            </a:endParaRPr>
          </a:p>
          <a:p>
            <a:pPr indent="0" lvl="0" marL="457200" rtl="0" algn="l">
              <a:spcBef>
                <a:spcPts val="0"/>
              </a:spcBef>
              <a:spcAft>
                <a:spcPts val="0"/>
              </a:spcAft>
              <a:buNone/>
            </a:pPr>
            <a:r>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Only one block among the several if...elif...else blocks is executed according to the condition.</a:t>
            </a:r>
            <a:endParaRPr sz="1700">
              <a:latin typeface="Roboto"/>
              <a:ea typeface="Roboto"/>
              <a:cs typeface="Roboto"/>
              <a:sym typeface="Roboto"/>
            </a:endParaRPr>
          </a:p>
          <a:p>
            <a:pPr indent="0" lvl="0" marL="457200" rtl="0" algn="l">
              <a:spcBef>
                <a:spcPts val="0"/>
              </a:spcBef>
              <a:spcAft>
                <a:spcPts val="0"/>
              </a:spcAft>
              <a:buNone/>
            </a:pPr>
            <a:r>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The if block can have only one else block. But it can have multiple elif blocks.</a:t>
            </a:r>
            <a:endParaRPr sz="1700">
              <a:latin typeface="Roboto"/>
              <a:ea typeface="Roboto"/>
              <a:cs typeface="Roboto"/>
              <a:sym typeface="Roboto"/>
            </a:endParaRPr>
          </a:p>
          <a:p>
            <a:pPr indent="0" lvl="0" marL="457200" rtl="0" algn="l">
              <a:spcBef>
                <a:spcPts val="0"/>
              </a:spcBef>
              <a:spcAft>
                <a:spcPts val="0"/>
              </a:spcAft>
              <a:buNone/>
            </a:pPr>
            <a:r>
              <a:t/>
            </a:r>
            <a:endParaRPr sz="1700">
              <a:latin typeface="Roboto"/>
              <a:ea typeface="Roboto"/>
              <a:cs typeface="Roboto"/>
              <a:sym typeface="Roboto"/>
            </a:endParaRPr>
          </a:p>
          <a:p>
            <a:pPr indent="0" lvl="0" marL="457200" rtl="0" algn="l">
              <a:spcBef>
                <a:spcPts val="0"/>
              </a:spcBef>
              <a:spcAft>
                <a:spcPts val="0"/>
              </a:spcAft>
              <a:buNone/>
            </a:pPr>
            <a:r>
              <a:t/>
            </a:r>
            <a:endParaRPr sz="1700">
              <a:latin typeface="Roboto"/>
              <a:ea typeface="Roboto"/>
              <a:cs typeface="Roboto"/>
              <a:sym typeface="Roboto"/>
            </a:endParaRPr>
          </a:p>
          <a:p>
            <a:pPr indent="0" lvl="0" marL="457200" rtl="0" algn="l">
              <a:spcBef>
                <a:spcPts val="0"/>
              </a:spcBef>
              <a:spcAft>
                <a:spcPts val="0"/>
              </a:spcAft>
              <a:buNone/>
            </a:pPr>
            <a:r>
              <a:t/>
            </a:r>
            <a:endParaRPr sz="17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