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81c56d168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881c56d16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81c56d168_0_1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881c56d168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81c56d168_0_1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881c56d168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81c56d168_0_1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881c56d168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26f1d8f95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a26f1d8f9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81c56d168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881c56d16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81c56d168_1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881c56d168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81c56d168_1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881c56d168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81c56d168_1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881c56d16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81c56d168_1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881c56d1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81c56d168_2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881c56d168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81c56d168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881c56d16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81c56d168_0_1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881c56d168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programiz.com/python-programming/anonymous-function"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www.programiz.com/python-programming/list-comprehens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www.tutorialspoint.com/python/python_reg_expressions.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discuss.dphi.te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www.youtube.com/watch?v=heN3uvJ99Vo" TargetMode="External"/><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towardsdatascience.com/how-to-perform-exploratory-data-analysis-with-seaborn-97e3413e841d" TargetMode="External"/><Relationship Id="rId4" Type="http://schemas.openxmlformats.org/officeDocument/2006/relationships/hyperlink" Target="https://towardsdatascience.com/analyze-the-data-through-data-visualization-using-seaborn-255e1cd3948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57" name="Google Shape;57;p13"/>
          <p:cNvSpPr/>
          <p:nvPr/>
        </p:nvSpPr>
        <p:spPr>
          <a:xfrm>
            <a:off x="985700" y="1786500"/>
            <a:ext cx="30174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Measures of Dispersion</a:t>
            </a:r>
            <a:endParaRPr b="1" sz="1800">
              <a:latin typeface="Roboto"/>
              <a:ea typeface="Roboto"/>
              <a:cs typeface="Roboto"/>
              <a:sym typeface="Roboto"/>
            </a:endParaRPr>
          </a:p>
        </p:txBody>
      </p:sp>
      <p:sp>
        <p:nvSpPr>
          <p:cNvPr id="58" name="Google Shape;58;p13"/>
          <p:cNvSpPr/>
          <p:nvPr/>
        </p:nvSpPr>
        <p:spPr>
          <a:xfrm>
            <a:off x="5338075" y="1786503"/>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Transformations</a:t>
            </a:r>
            <a:endParaRPr b="1" sz="1800">
              <a:latin typeface="Roboto"/>
              <a:ea typeface="Roboto"/>
              <a:cs typeface="Roboto"/>
              <a:sym typeface="Roboto"/>
            </a:endParaRPr>
          </a:p>
        </p:txBody>
      </p:sp>
      <p:sp>
        <p:nvSpPr>
          <p:cNvPr id="59" name="Google Shape;59;p13"/>
          <p:cNvSpPr/>
          <p:nvPr/>
        </p:nvSpPr>
        <p:spPr>
          <a:xfrm>
            <a:off x="1074250" y="38086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with Seaborn</a:t>
            </a:r>
            <a:endParaRPr b="1" sz="1800">
              <a:latin typeface="Roboto"/>
              <a:ea typeface="Roboto"/>
              <a:cs typeface="Roboto"/>
              <a:sym typeface="Roboto"/>
            </a:endParaRPr>
          </a:p>
        </p:txBody>
      </p:sp>
      <p:sp>
        <p:nvSpPr>
          <p:cNvPr id="60" name="Google Shape;60;p13"/>
          <p:cNvSpPr/>
          <p:nvPr/>
        </p:nvSpPr>
        <p:spPr>
          <a:xfrm>
            <a:off x="5262750" y="3776600"/>
            <a:ext cx="2589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Additional Python Topics</a:t>
            </a:r>
            <a:endParaRPr b="1" sz="1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22"/>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5" name="Google Shape;135;p22"/>
          <p:cNvSpPr txBox="1"/>
          <p:nvPr/>
        </p:nvSpPr>
        <p:spPr>
          <a:xfrm>
            <a:off x="777900" y="2852988"/>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Additional Python Topics</a:t>
            </a:r>
            <a:br>
              <a:rPr b="1" lang="en" sz="3400">
                <a:latin typeface="Open Sans"/>
                <a:ea typeface="Open Sans"/>
                <a:cs typeface="Open Sans"/>
                <a:sym typeface="Open Sans"/>
              </a:rPr>
            </a:br>
            <a:br>
              <a:rPr b="1" lang="en" sz="3400">
                <a:latin typeface="Open Sans"/>
                <a:ea typeface="Open Sans"/>
                <a:cs typeface="Open Sans"/>
                <a:sym typeface="Open Sans"/>
              </a:rPr>
            </a:br>
            <a:r>
              <a:rPr b="1" lang="en" sz="2000">
                <a:highlight>
                  <a:srgbClr val="FFFF00"/>
                </a:highlight>
                <a:latin typeface="Open Sans"/>
                <a:ea typeface="Open Sans"/>
                <a:cs typeface="Open Sans"/>
                <a:sym typeface="Open Sans"/>
              </a:rPr>
              <a:t>(This is for self-learning for the session and may not be required in near time  - you can consider this as optional)</a:t>
            </a:r>
            <a:endParaRPr b="1" sz="2000">
              <a:highlight>
                <a:srgbClr val="FFFF00"/>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2" name="Google Shape;142;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Lambda Function</a:t>
            </a:r>
            <a:endParaRPr sz="4800">
              <a:solidFill>
                <a:srgbClr val="434343"/>
              </a:solidFill>
              <a:latin typeface="Economica"/>
              <a:ea typeface="Economica"/>
              <a:cs typeface="Economica"/>
              <a:sym typeface="Economica"/>
            </a:endParaRPr>
          </a:p>
        </p:txBody>
      </p:sp>
      <p:sp>
        <p:nvSpPr>
          <p:cNvPr id="143" name="Google Shape;143;p23"/>
          <p:cNvSpPr txBox="1"/>
          <p:nvPr/>
        </p:nvSpPr>
        <p:spPr>
          <a:xfrm>
            <a:off x="239975" y="1111425"/>
            <a:ext cx="8676600" cy="476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 lambda function is a small anonymous function.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 lambda function can take any number of arguments, but can only have one expression.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Syntax:</a:t>
            </a:r>
            <a:endParaRPr sz="1800">
              <a:latin typeface="Open Sans"/>
              <a:ea typeface="Open Sans"/>
              <a:cs typeface="Open Sans"/>
              <a:sym typeface="Open Sans"/>
            </a:endParaRPr>
          </a:p>
          <a:p>
            <a:pPr indent="457200" lvl="0" marL="457200" rtl="0" algn="l">
              <a:spcBef>
                <a:spcPts val="0"/>
              </a:spcBef>
              <a:spcAft>
                <a:spcPts val="0"/>
              </a:spcAft>
              <a:buNone/>
            </a:pPr>
            <a:r>
              <a:rPr lang="en" sz="1800">
                <a:latin typeface="Open Sans"/>
                <a:ea typeface="Open Sans"/>
                <a:cs typeface="Open Sans"/>
                <a:sym typeface="Open Sans"/>
              </a:rPr>
              <a:t>lambda arguments : expression</a:t>
            </a:r>
            <a:endParaRPr sz="1800">
              <a:latin typeface="Open Sans"/>
              <a:ea typeface="Open Sans"/>
              <a:cs typeface="Open Sans"/>
              <a:sym typeface="Open Sans"/>
            </a:endParaRPr>
          </a:p>
          <a:p>
            <a:pPr indent="45720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Example:</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A lambda function that adds 10 to the number passed in as an argument, and prints the result: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Here’s a short article about lambda function and its applications:</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https://www.programiz.com/python-programming/anonymous-function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44" name="Google Shape;144;p23"/>
          <p:cNvPicPr preferRelativeResize="0"/>
          <p:nvPr/>
        </p:nvPicPr>
        <p:blipFill>
          <a:blip r:embed="rId4">
            <a:alphaModFix/>
          </a:blip>
          <a:stretch>
            <a:fillRect/>
          </a:stretch>
        </p:blipFill>
        <p:spPr>
          <a:xfrm>
            <a:off x="3153879" y="4064800"/>
            <a:ext cx="2456834" cy="91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 name="Google Shape;150;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1" name="Google Shape;151;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List Comprehension</a:t>
            </a:r>
            <a:endParaRPr sz="4800">
              <a:solidFill>
                <a:srgbClr val="434343"/>
              </a:solidFill>
              <a:latin typeface="Economica"/>
              <a:ea typeface="Economica"/>
              <a:cs typeface="Economica"/>
              <a:sym typeface="Economica"/>
            </a:endParaRPr>
          </a:p>
        </p:txBody>
      </p:sp>
      <p:sp>
        <p:nvSpPr>
          <p:cNvPr id="152" name="Google Shape;152;p24"/>
          <p:cNvSpPr txBox="1"/>
          <p:nvPr/>
        </p:nvSpPr>
        <p:spPr>
          <a:xfrm>
            <a:off x="416775" y="1344075"/>
            <a:ext cx="82473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One of the Python’s most distinctive features is the list comprehension, which you can use to create powerful functionality within a single line of code.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List comprehension is generally more compact and faster than normal functions and loops for creating list.</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00"/>
                </a:highlight>
                <a:latin typeface="Open Sans"/>
                <a:ea typeface="Open Sans"/>
                <a:cs typeface="Open Sans"/>
                <a:sym typeface="Open Sans"/>
              </a:rPr>
              <a:t>MUST READ:</a:t>
            </a:r>
            <a:r>
              <a:rPr lang="en" sz="1800">
                <a:latin typeface="Open Sans"/>
                <a:ea typeface="Open Sans"/>
                <a:cs typeface="Open Sans"/>
                <a:sym typeface="Open Sans"/>
              </a:rPr>
              <a:t> Learn about list comprehension from here:</a:t>
            </a:r>
            <a:endParaRPr sz="1800">
              <a:latin typeface="Open Sans"/>
              <a:ea typeface="Open Sans"/>
              <a:cs typeface="Open Sans"/>
              <a:sym typeface="Open Sans"/>
            </a:endParaRPr>
          </a:p>
          <a:p>
            <a:pPr indent="0" lvl="0" marL="457200" rtl="0" algn="l">
              <a:spcBef>
                <a:spcPts val="0"/>
              </a:spcBef>
              <a:spcAft>
                <a:spcPts val="0"/>
              </a:spcAft>
              <a:buNone/>
            </a:pPr>
            <a:r>
              <a:rPr lang="en" sz="1800" u="sng">
                <a:solidFill>
                  <a:schemeClr val="hlink"/>
                </a:solidFill>
                <a:latin typeface="Open Sans"/>
                <a:ea typeface="Open Sans"/>
                <a:cs typeface="Open Sans"/>
                <a:sym typeface="Open Sans"/>
                <a:hlinkClick r:id="rId3"/>
              </a:rPr>
              <a:t>https://www.programiz.com/python-programming/list-comprehension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 name="Google Shape;158;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9" name="Google Shape;159;p2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Regular Expression</a:t>
            </a:r>
            <a:endParaRPr sz="4800">
              <a:solidFill>
                <a:srgbClr val="434343"/>
              </a:solidFill>
              <a:latin typeface="Economica"/>
              <a:ea typeface="Economica"/>
              <a:cs typeface="Economica"/>
              <a:sym typeface="Economica"/>
            </a:endParaRPr>
          </a:p>
        </p:txBody>
      </p:sp>
      <p:sp>
        <p:nvSpPr>
          <p:cNvPr id="160" name="Google Shape;160;p25"/>
          <p:cNvSpPr txBox="1"/>
          <p:nvPr/>
        </p:nvSpPr>
        <p:spPr>
          <a:xfrm>
            <a:off x="416775" y="1344075"/>
            <a:ext cx="82473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 regular expression is a special sequence of characters that helps you match or find other strings or sets of strings, using a specialized syntax held in a pattern.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00"/>
                </a:highlight>
                <a:latin typeface="Open Sans"/>
                <a:ea typeface="Open Sans"/>
                <a:cs typeface="Open Sans"/>
                <a:sym typeface="Open Sans"/>
              </a:rPr>
              <a:t>Must Read: </a:t>
            </a:r>
            <a:r>
              <a:rPr lang="en" sz="1800">
                <a:latin typeface="Open Sans"/>
                <a:ea typeface="Open Sans"/>
                <a:cs typeface="Open Sans"/>
                <a:sym typeface="Open Sans"/>
              </a:rPr>
              <a:t>Go through the following link to get an overview of how regular expression are used in Python:</a:t>
            </a:r>
            <a:endParaRPr sz="1800">
              <a:latin typeface="Open Sans"/>
              <a:ea typeface="Open Sans"/>
              <a:cs typeface="Open Sans"/>
              <a:sym typeface="Open Sans"/>
            </a:endParaRPr>
          </a:p>
          <a:p>
            <a:pPr indent="0" lvl="0" marL="457200" rtl="0" algn="l">
              <a:spcBef>
                <a:spcPts val="0"/>
              </a:spcBef>
              <a:spcAft>
                <a:spcPts val="0"/>
              </a:spcAft>
              <a:buNone/>
            </a:pPr>
            <a:r>
              <a:rPr lang="en" sz="1800" u="sng">
                <a:solidFill>
                  <a:schemeClr val="hlink"/>
                </a:solidFill>
                <a:latin typeface="Open Sans"/>
                <a:ea typeface="Open Sans"/>
                <a:cs typeface="Open Sans"/>
                <a:sym typeface="Open Sans"/>
                <a:hlinkClick r:id="rId3"/>
              </a:rPr>
              <a:t>https://www.tutorialspoint.com/python/python_reg_expressions.htm</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It is usually a confusing topic for most programmers. So don’t worry if you’re not able to fully understand it. </a:t>
            </a:r>
            <a:endParaRPr sz="18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7" name="Google Shape;167;p26"/>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68" name="Google Shape;168;p26"/>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 name="Google Shape;66;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7" name="Google Shape;67;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Measures of Dispersion</a:t>
            </a:r>
            <a:endParaRPr sz="4800">
              <a:solidFill>
                <a:srgbClr val="434343"/>
              </a:solidFill>
              <a:latin typeface="Economica"/>
              <a:ea typeface="Economica"/>
              <a:cs typeface="Economica"/>
              <a:sym typeface="Economica"/>
            </a:endParaRPr>
          </a:p>
        </p:txBody>
      </p:sp>
      <p:sp>
        <p:nvSpPr>
          <p:cNvPr id="68" name="Google Shape;68;p14"/>
          <p:cNvSpPr txBox="1"/>
          <p:nvPr/>
        </p:nvSpPr>
        <p:spPr>
          <a:xfrm>
            <a:off x="225850" y="925325"/>
            <a:ext cx="86856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4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Range:</a:t>
            </a:r>
            <a:r>
              <a:rPr lang="en" sz="1800">
                <a:latin typeface="Open Sans"/>
                <a:ea typeface="Open Sans"/>
                <a:cs typeface="Open Sans"/>
                <a:sym typeface="Open Sans"/>
              </a:rPr>
              <a:t> It is the difference between highest value and the lowest value in the data set.</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rPr lang="en" sz="1800">
                <a:latin typeface="Open Sans"/>
                <a:ea typeface="Open Sans"/>
                <a:cs typeface="Open Sans"/>
                <a:sym typeface="Open Sans"/>
              </a:rPr>
              <a:t>For a given list of numbers: 10, 20, 40, 10, 70 the range is 70 - 10 = 60.</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Variance:</a:t>
            </a:r>
            <a:r>
              <a:rPr lang="en" sz="1800">
                <a:solidFill>
                  <a:schemeClr val="dk1"/>
                </a:solidFill>
                <a:latin typeface="Open Sans"/>
                <a:ea typeface="Open Sans"/>
                <a:cs typeface="Open Sans"/>
                <a:sym typeface="Open Sans"/>
              </a:rPr>
              <a:t> The average of the squared differences from the mean.</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Steps to calculate variance:</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 Calculate mean (mean is nothing but average)</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 Find difference of each data from mean</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 Square all the differences</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 Take the average of the squares.</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Standard Deviation:</a:t>
            </a:r>
            <a:r>
              <a:rPr lang="en" sz="1800">
                <a:latin typeface="Open Sans"/>
                <a:ea typeface="Open Sans"/>
                <a:cs typeface="Open Sans"/>
                <a:sym typeface="Open Sans"/>
              </a:rPr>
              <a:t> It shows you how much your data is spread out around the mean. Its symbol is 𝛔 (the greek letter sigma). It is the square root of the </a:t>
            </a:r>
            <a:r>
              <a:rPr b="1" lang="en" sz="1800">
                <a:latin typeface="Open Sans"/>
                <a:ea typeface="Open Sans"/>
                <a:cs typeface="Open Sans"/>
                <a:sym typeface="Open Sans"/>
              </a:rPr>
              <a:t>variance.</a:t>
            </a:r>
            <a:endParaRPr b="1"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highlight>
                <a:srgbClr val="FFFFFF"/>
              </a:highlight>
            </a:endParaRPr>
          </a:p>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5" name="Google Shape;75;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Standard Deviation</a:t>
            </a:r>
            <a:endParaRPr sz="4800">
              <a:solidFill>
                <a:srgbClr val="434343"/>
              </a:solidFill>
              <a:latin typeface="Economica"/>
              <a:ea typeface="Economica"/>
              <a:cs typeface="Economica"/>
              <a:sym typeface="Economica"/>
            </a:endParaRPr>
          </a:p>
        </p:txBody>
      </p:sp>
      <p:grpSp>
        <p:nvGrpSpPr>
          <p:cNvPr id="76" name="Google Shape;76;p15"/>
          <p:cNvGrpSpPr/>
          <p:nvPr/>
        </p:nvGrpSpPr>
        <p:grpSpPr>
          <a:xfrm>
            <a:off x="0" y="5976100"/>
            <a:ext cx="9144000" cy="919800"/>
            <a:chOff x="0" y="5976100"/>
            <a:chExt cx="9144000" cy="919800"/>
          </a:xfrm>
        </p:grpSpPr>
        <p:sp>
          <p:nvSpPr>
            <p:cNvPr id="77" name="Google Shape;77;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5"/>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descr="Simple explanation of What is a Standard Deviation. In English, not Greek! Visit us at http://www.statisticshowto.com for more videos and articles." id="79" name="Google Shape;79;p15" title="What the  ςΓΣΣκ is a  Standard  Deviation???">
            <a:hlinkClick r:id="rId4"/>
          </p:cNvPr>
          <p:cNvPicPr preferRelativeResize="0"/>
          <p:nvPr/>
        </p:nvPicPr>
        <p:blipFill>
          <a:blip r:embed="rId5">
            <a:alphaModFix/>
          </a:blip>
          <a:stretch>
            <a:fillRect/>
          </a:stretch>
        </p:blipFill>
        <p:spPr>
          <a:xfrm>
            <a:off x="751800" y="1051400"/>
            <a:ext cx="7640400" cy="573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6" name="Google Shape;86;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Calculating Variance</a:t>
            </a:r>
            <a:endParaRPr sz="4800">
              <a:solidFill>
                <a:srgbClr val="434343"/>
              </a:solidFill>
              <a:latin typeface="Economica"/>
              <a:ea typeface="Economica"/>
              <a:cs typeface="Economica"/>
              <a:sym typeface="Economica"/>
            </a:endParaRPr>
          </a:p>
        </p:txBody>
      </p:sp>
      <p:sp>
        <p:nvSpPr>
          <p:cNvPr id="87" name="Google Shape;87;p16"/>
          <p:cNvSpPr txBox="1"/>
          <p:nvPr/>
        </p:nvSpPr>
        <p:spPr>
          <a:xfrm>
            <a:off x="225850" y="1212475"/>
            <a:ext cx="8685600" cy="46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Open Sans"/>
                <a:ea typeface="Open Sans"/>
                <a:cs typeface="Open Sans"/>
                <a:sym typeface="Open Sans"/>
              </a:rPr>
              <a:t>Steps to calculate variance:</a:t>
            </a:r>
            <a:endParaRPr b="1"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Calculate mean</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Find difference of each data from mean</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Square all the differences</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Take the average of the squares.</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rPr lang="en" sz="1800">
                <a:latin typeface="Open Sans"/>
                <a:ea typeface="Open Sans"/>
                <a:cs typeface="Open Sans"/>
                <a:sym typeface="Open Sans"/>
              </a:rPr>
              <a:t>Consider the list of numbers: 10, 20, 40, 10, 70.</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Mean of the number is 30.</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Difference of each data from the mean: -20, -10, 10, -20, 40.</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Square of all the differences: 400, 100, 100, 400, 1600</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Take the average of the squares: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rPr lang="en" sz="1800">
                <a:latin typeface="Open Sans"/>
                <a:ea typeface="Open Sans"/>
                <a:cs typeface="Open Sans"/>
                <a:sym typeface="Open Sans"/>
              </a:rPr>
              <a:t>(400 + 100 + 100 + 400 + 1600) / 5 = 2600 / 5 = 520</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highlight>
                <a:srgbClr val="FFFFFF"/>
              </a:highlight>
            </a:endParaRPr>
          </a:p>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4" name="Google Shape;94;p17"/>
          <p:cNvSpPr txBox="1"/>
          <p:nvPr/>
        </p:nvSpPr>
        <p:spPr>
          <a:xfrm>
            <a:off x="225850" y="170000"/>
            <a:ext cx="8685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Standardization/normalization:</a:t>
            </a:r>
            <a:endParaRPr sz="4800">
              <a:solidFill>
                <a:srgbClr val="434343"/>
              </a:solidFill>
              <a:latin typeface="Economica"/>
              <a:ea typeface="Economica"/>
              <a:cs typeface="Economica"/>
              <a:sym typeface="Economica"/>
            </a:endParaRPr>
          </a:p>
        </p:txBody>
      </p:sp>
      <p:sp>
        <p:nvSpPr>
          <p:cNvPr id="95" name="Google Shape;95;p17"/>
          <p:cNvSpPr txBox="1"/>
          <p:nvPr/>
        </p:nvSpPr>
        <p:spPr>
          <a:xfrm>
            <a:off x="225850" y="924475"/>
            <a:ext cx="8685600" cy="505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900">
                <a:latin typeface="Open Sans"/>
                <a:ea typeface="Open Sans"/>
                <a:cs typeface="Open Sans"/>
                <a:sym typeface="Open Sans"/>
              </a:rPr>
              <a:t>Often variables in a real dataset come with a wide range of data values.</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rPr b="1" lang="en" sz="1900">
                <a:latin typeface="Open Sans"/>
                <a:ea typeface="Open Sans"/>
                <a:cs typeface="Open Sans"/>
                <a:sym typeface="Open Sans"/>
              </a:rPr>
              <a:t>For example </a:t>
            </a:r>
            <a:r>
              <a:rPr lang="en" sz="1900">
                <a:latin typeface="Open Sans"/>
                <a:ea typeface="Open Sans"/>
                <a:cs typeface="Open Sans"/>
                <a:sym typeface="Open Sans"/>
              </a:rPr>
              <a:t>let’s look at the wine dataset given in next slide, the </a:t>
            </a:r>
            <a:r>
              <a:rPr b="1" lang="en" sz="1900">
                <a:latin typeface="Open Sans"/>
                <a:ea typeface="Open Sans"/>
                <a:cs typeface="Open Sans"/>
                <a:sym typeface="Open Sans"/>
              </a:rPr>
              <a:t>fixed.acidity variable has values ranging from 3.8 to 14.2</a:t>
            </a:r>
            <a:r>
              <a:rPr lang="en" sz="1900">
                <a:latin typeface="Open Sans"/>
                <a:ea typeface="Open Sans"/>
                <a:cs typeface="Open Sans"/>
                <a:sym typeface="Open Sans"/>
              </a:rPr>
              <a:t>. </a:t>
            </a:r>
            <a:r>
              <a:rPr lang="en" sz="1900">
                <a:latin typeface="Open Sans"/>
                <a:ea typeface="Open Sans"/>
                <a:cs typeface="Open Sans"/>
                <a:sym typeface="Open Sans"/>
              </a:rPr>
              <a:t>Similarly</a:t>
            </a:r>
            <a:r>
              <a:rPr lang="en" sz="1900">
                <a:latin typeface="Open Sans"/>
                <a:ea typeface="Open Sans"/>
                <a:cs typeface="Open Sans"/>
                <a:sym typeface="Open Sans"/>
              </a:rPr>
              <a:t>, if we look at </a:t>
            </a:r>
            <a:r>
              <a:rPr b="1" lang="en" sz="1900">
                <a:latin typeface="Open Sans"/>
                <a:ea typeface="Open Sans"/>
                <a:cs typeface="Open Sans"/>
                <a:sym typeface="Open Sans"/>
              </a:rPr>
              <a:t>volatile.acidity, it has values ranging from 0.08 to 1.10</a:t>
            </a:r>
            <a:r>
              <a:rPr lang="en" sz="1900">
                <a:latin typeface="Open Sans"/>
                <a:ea typeface="Open Sans"/>
                <a:cs typeface="Open Sans"/>
                <a:sym typeface="Open Sans"/>
              </a:rPr>
              <a:t>. Basically, they are not on a common scale. </a:t>
            </a:r>
            <a:br>
              <a:rPr lang="en" sz="1900">
                <a:latin typeface="Open Sans"/>
                <a:ea typeface="Open Sans"/>
                <a:cs typeface="Open Sans"/>
                <a:sym typeface="Open Sans"/>
              </a:rPr>
            </a:br>
            <a:br>
              <a:rPr lang="en" sz="1900">
                <a:latin typeface="Open Sans"/>
                <a:ea typeface="Open Sans"/>
                <a:cs typeface="Open Sans"/>
                <a:sym typeface="Open Sans"/>
              </a:rPr>
            </a:br>
            <a:r>
              <a:rPr b="1" lang="en" sz="1900">
                <a:latin typeface="Open Sans"/>
                <a:ea typeface="Open Sans"/>
                <a:cs typeface="Open Sans"/>
                <a:sym typeface="Open Sans"/>
              </a:rPr>
              <a:t>Now how does standardization/normalization help?</a:t>
            </a:r>
            <a:r>
              <a:rPr lang="en" sz="1900">
                <a:latin typeface="Open Sans"/>
                <a:ea typeface="Open Sans"/>
                <a:cs typeface="Open Sans"/>
                <a:sym typeface="Open Sans"/>
              </a:rPr>
              <a:t> </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rPr lang="en" sz="1900">
                <a:latin typeface="Open Sans"/>
                <a:ea typeface="Open Sans"/>
                <a:cs typeface="Open Sans"/>
                <a:sym typeface="Open Sans"/>
              </a:rPr>
              <a:t>Performing standardization/normalization would bring all the variables in a dataset to a common scale so that it could further help in implementing various machine learning models (where standardization/normalization is a pre-requisite to apply such models). Again, don’t take this for granted, there are some smart algorithms which doesn’t need this and we will explore them soon!</a:t>
            </a:r>
            <a:endParaRPr sz="19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2" name="Google Shape;102;p18"/>
          <p:cNvSpPr txBox="1"/>
          <p:nvPr/>
        </p:nvSpPr>
        <p:spPr>
          <a:xfrm>
            <a:off x="225850" y="170000"/>
            <a:ext cx="8685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Standardization/normalization:</a:t>
            </a:r>
            <a:endParaRPr sz="4800">
              <a:solidFill>
                <a:srgbClr val="434343"/>
              </a:solidFill>
              <a:latin typeface="Economica"/>
              <a:ea typeface="Economica"/>
              <a:cs typeface="Economica"/>
              <a:sym typeface="Economica"/>
            </a:endParaRPr>
          </a:p>
        </p:txBody>
      </p:sp>
      <p:pic>
        <p:nvPicPr>
          <p:cNvPr id="103" name="Google Shape;103;p18"/>
          <p:cNvPicPr preferRelativeResize="0"/>
          <p:nvPr/>
        </p:nvPicPr>
        <p:blipFill>
          <a:blip r:embed="rId3">
            <a:alphaModFix/>
          </a:blip>
          <a:stretch>
            <a:fillRect/>
          </a:stretch>
        </p:blipFill>
        <p:spPr>
          <a:xfrm>
            <a:off x="458600" y="1313463"/>
            <a:ext cx="8220075" cy="432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9"/>
          <p:cNvSpPr txBox="1"/>
          <p:nvPr/>
        </p:nvSpPr>
        <p:spPr>
          <a:xfrm>
            <a:off x="239975" y="170000"/>
            <a:ext cx="8651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Standardization vs Normalization</a:t>
            </a:r>
            <a:endParaRPr sz="4800">
              <a:solidFill>
                <a:srgbClr val="434343"/>
              </a:solidFill>
              <a:latin typeface="Economica"/>
              <a:ea typeface="Economica"/>
              <a:cs typeface="Economica"/>
              <a:sym typeface="Economica"/>
            </a:endParaRPr>
          </a:p>
        </p:txBody>
      </p:sp>
      <p:pic>
        <p:nvPicPr>
          <p:cNvPr id="111" name="Google Shape;111;p19"/>
          <p:cNvPicPr preferRelativeResize="0"/>
          <p:nvPr/>
        </p:nvPicPr>
        <p:blipFill rotWithShape="1">
          <a:blip r:embed="rId3">
            <a:alphaModFix/>
          </a:blip>
          <a:srcRect b="3935" l="0" r="12103" t="4748"/>
          <a:stretch/>
        </p:blipFill>
        <p:spPr>
          <a:xfrm>
            <a:off x="928225" y="975200"/>
            <a:ext cx="6860701" cy="3860751"/>
          </a:xfrm>
          <a:prstGeom prst="rect">
            <a:avLst/>
          </a:prstGeom>
          <a:noFill/>
          <a:ln>
            <a:noFill/>
          </a:ln>
        </p:spPr>
      </p:pic>
      <p:sp>
        <p:nvSpPr>
          <p:cNvPr id="112" name="Google Shape;112;p19"/>
          <p:cNvSpPr txBox="1"/>
          <p:nvPr/>
        </p:nvSpPr>
        <p:spPr>
          <a:xfrm>
            <a:off x="214700" y="3318530"/>
            <a:ext cx="8651400" cy="23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Look at the above graphs.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The actual data is scattered </a:t>
            </a:r>
            <a:br>
              <a:rPr lang="en" sz="1800">
                <a:solidFill>
                  <a:schemeClr val="dk1"/>
                </a:solidFill>
                <a:latin typeface="Open Sans"/>
                <a:ea typeface="Open Sans"/>
                <a:cs typeface="Open Sans"/>
                <a:sym typeface="Open Sans"/>
              </a:rPr>
            </a:br>
            <a:r>
              <a:rPr lang="en" sz="1800">
                <a:solidFill>
                  <a:schemeClr val="dk1"/>
                </a:solidFill>
                <a:latin typeface="Open Sans"/>
                <a:ea typeface="Open Sans"/>
                <a:cs typeface="Open Sans"/>
                <a:sym typeface="Open Sans"/>
              </a:rPr>
              <a:t>across a wide range.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Normalisation helps in bringing the </a:t>
            </a:r>
            <a:br>
              <a:rPr lang="en" sz="1800">
                <a:solidFill>
                  <a:schemeClr val="dk1"/>
                </a:solidFill>
                <a:latin typeface="Open Sans"/>
                <a:ea typeface="Open Sans"/>
                <a:cs typeface="Open Sans"/>
                <a:sym typeface="Open Sans"/>
              </a:rPr>
            </a:br>
            <a:r>
              <a:rPr lang="en" sz="1800">
                <a:solidFill>
                  <a:schemeClr val="dk1"/>
                </a:solidFill>
                <a:latin typeface="Open Sans"/>
                <a:ea typeface="Open Sans"/>
                <a:cs typeface="Open Sans"/>
                <a:sym typeface="Open Sans"/>
              </a:rPr>
              <a:t>whole data within a particular range.</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Standardisation distributes the data in a manner such that it now has a mean of 0 and standard deviation of 1.</a:t>
            </a:r>
            <a:endParaRPr sz="18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Transformation</a:t>
            </a:r>
            <a:endParaRPr sz="4800">
              <a:solidFill>
                <a:srgbClr val="434343"/>
              </a:solidFill>
              <a:latin typeface="Economica"/>
              <a:ea typeface="Economica"/>
              <a:cs typeface="Economica"/>
              <a:sym typeface="Economica"/>
            </a:endParaRPr>
          </a:p>
        </p:txBody>
      </p:sp>
      <p:sp>
        <p:nvSpPr>
          <p:cNvPr id="120" name="Google Shape;120;p20"/>
          <p:cNvSpPr txBox="1"/>
          <p:nvPr/>
        </p:nvSpPr>
        <p:spPr>
          <a:xfrm>
            <a:off x="239975" y="1111425"/>
            <a:ext cx="8676600" cy="47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Some machine learning algorithms are quite sensitive to the scale of the numeric values provided.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Consequently, in order for the algorithm to converge faster or to provide a more exact solution, rescaling the distribution is necessary. Rescaling mutates the range of the values of the features and can affect variance, too. You can perform features rescaling in two ways: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sz="1800">
                <a:latin typeface="Open Sans"/>
                <a:ea typeface="Open Sans"/>
                <a:cs typeface="Open Sans"/>
                <a:sym typeface="Open Sans"/>
              </a:rPr>
              <a:t>Using statistical </a:t>
            </a:r>
            <a:r>
              <a:rPr b="1" lang="en" sz="1800">
                <a:latin typeface="Open Sans"/>
                <a:ea typeface="Open Sans"/>
                <a:cs typeface="Open Sans"/>
                <a:sym typeface="Open Sans"/>
              </a:rPr>
              <a:t>standardization</a:t>
            </a:r>
            <a:r>
              <a:rPr lang="en" sz="1800">
                <a:latin typeface="Open Sans"/>
                <a:ea typeface="Open Sans"/>
                <a:cs typeface="Open Sans"/>
                <a:sym typeface="Open Sans"/>
              </a:rPr>
              <a:t> (z-score normalization)</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Standardization typically means rescaling data to have a mean of 0 and a standard deviation of 1 (unit variance).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sz="1800">
                <a:latin typeface="Open Sans"/>
                <a:ea typeface="Open Sans"/>
                <a:cs typeface="Open Sans"/>
                <a:sym typeface="Open Sans"/>
              </a:rPr>
              <a:t>Using the min-max transformation (or </a:t>
            </a:r>
            <a:r>
              <a:rPr b="1" lang="en" sz="1800">
                <a:latin typeface="Open Sans"/>
                <a:ea typeface="Open Sans"/>
                <a:cs typeface="Open Sans"/>
                <a:sym typeface="Open Sans"/>
              </a:rPr>
              <a:t>normalizatio</a:t>
            </a:r>
            <a:r>
              <a:rPr b="1" lang="en" sz="1800">
                <a:latin typeface="Open Sans"/>
                <a:ea typeface="Open Sans"/>
                <a:cs typeface="Open Sans"/>
                <a:sym typeface="Open Sans"/>
              </a:rPr>
              <a:t>n</a:t>
            </a:r>
            <a:r>
              <a:rPr lang="en" sz="1800">
                <a:latin typeface="Open Sans"/>
                <a:ea typeface="Open Sans"/>
                <a:cs typeface="Open Sans"/>
                <a:sym typeface="Open Sans"/>
              </a:rPr>
              <a:t>)</a:t>
            </a:r>
            <a:br>
              <a:rPr lang="en" sz="1800">
                <a:latin typeface="Open Sans"/>
                <a:ea typeface="Open Sans"/>
                <a:cs typeface="Open Sans"/>
                <a:sym typeface="Open Sans"/>
              </a:rPr>
            </a:br>
            <a:r>
              <a:rPr lang="en" sz="1800">
                <a:latin typeface="Open Sans"/>
                <a:ea typeface="Open Sans"/>
                <a:cs typeface="Open Sans"/>
                <a:sym typeface="Open Sans"/>
              </a:rPr>
              <a:t>Normalization typically means rescaling the values into a range of [0,1]. </a:t>
            </a:r>
            <a:endParaRPr sz="1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7" name="Google Shape;127;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EDA with Seaborn</a:t>
            </a:r>
            <a:endParaRPr sz="4800">
              <a:solidFill>
                <a:srgbClr val="434343"/>
              </a:solidFill>
              <a:latin typeface="Economica"/>
              <a:ea typeface="Economica"/>
              <a:cs typeface="Economica"/>
              <a:sym typeface="Economica"/>
            </a:endParaRPr>
          </a:p>
        </p:txBody>
      </p:sp>
      <p:sp>
        <p:nvSpPr>
          <p:cNvPr id="128" name="Google Shape;128;p21"/>
          <p:cNvSpPr txBox="1"/>
          <p:nvPr/>
        </p:nvSpPr>
        <p:spPr>
          <a:xfrm>
            <a:off x="239975" y="1111425"/>
            <a:ext cx="8676600" cy="47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In today’s session, we’ll be performing EDA by visualising data with Seaborn (specifically with scatterplot, countplot, distplot, boxplot and heatmap).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Please go through the following material to understand these different plots: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https://towardsdatascience.com/how-to-perform-exploratory-data-analysis-with-seaborn-97e3413e841d</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4"/>
              </a:rPr>
              <a:t>https://towardsdatascience.com/analyze-the-data-through-data-visualization-using-seaborn-255e1cd3948e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