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Economica"/>
      <p:regular r:id="rId16"/>
      <p:bold r:id="rId17"/>
      <p:italic r:id="rId18"/>
      <p:boldItalic r:id="rId19"/>
    </p:embeddedFont>
    <p:embeddedFont>
      <p:font typeface="Robo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pen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64df1d954_1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864df1d954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cdc7e96f5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acdc7e96f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64df1d954_2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864df1d954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647d8d92e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8647d8d92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81c56d16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881c56d1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800507a97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8800507a97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800507a97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8800507a9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81c56d168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881c56d16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647d8d92e_3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647d8d92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81c56d168_0_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881c56d16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towardsdatascience.com/data-cleaning-in-python-the-ultimate-guide-2020-c63b88bf0a0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discuss.dphi.te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bit.ly/Heights_Data"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www.youtube.com/watch?v=iMak-EW4HtM" TargetMode="External"/><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statisticshowto.com/probability-and-statistics/skewed-distribution/"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57" name="Google Shape;57;p13"/>
          <p:cNvSpPr/>
          <p:nvPr/>
        </p:nvSpPr>
        <p:spPr>
          <a:xfrm>
            <a:off x="1407350" y="20679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Distribution</a:t>
            </a:r>
            <a:endParaRPr b="1" sz="1800">
              <a:latin typeface="Roboto"/>
              <a:ea typeface="Roboto"/>
              <a:cs typeface="Roboto"/>
              <a:sym typeface="Roboto"/>
            </a:endParaRPr>
          </a:p>
        </p:txBody>
      </p:sp>
      <p:sp>
        <p:nvSpPr>
          <p:cNvPr id="58" name="Google Shape;58;p13"/>
          <p:cNvSpPr/>
          <p:nvPr/>
        </p:nvSpPr>
        <p:spPr>
          <a:xfrm>
            <a:off x="5538262" y="20679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Skewness</a:t>
            </a:r>
            <a:endParaRPr b="1" sz="1800">
              <a:latin typeface="Roboto"/>
              <a:ea typeface="Roboto"/>
              <a:cs typeface="Roboto"/>
              <a:sym typeface="Roboto"/>
            </a:endParaRPr>
          </a:p>
        </p:txBody>
      </p:sp>
      <p:sp>
        <p:nvSpPr>
          <p:cNvPr id="59" name="Google Shape;59;p13"/>
          <p:cNvSpPr/>
          <p:nvPr/>
        </p:nvSpPr>
        <p:spPr>
          <a:xfrm>
            <a:off x="3435162" y="415496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Practise Data Cleaning</a:t>
            </a:r>
            <a:endParaRPr b="1" sz="1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 name="Google Shape;137;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8" name="Google Shape;138;p22"/>
          <p:cNvSpPr txBox="1"/>
          <p:nvPr/>
        </p:nvSpPr>
        <p:spPr>
          <a:xfrm>
            <a:off x="225850" y="170000"/>
            <a:ext cx="8685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Cleaning Practice</a:t>
            </a:r>
            <a:endParaRPr sz="4800">
              <a:solidFill>
                <a:srgbClr val="434343"/>
              </a:solidFill>
              <a:latin typeface="Economica"/>
              <a:ea typeface="Economica"/>
              <a:cs typeface="Economica"/>
              <a:sym typeface="Economica"/>
            </a:endParaRPr>
          </a:p>
        </p:txBody>
      </p:sp>
      <p:sp>
        <p:nvSpPr>
          <p:cNvPr id="139" name="Google Shape;139;p22"/>
          <p:cNvSpPr txBox="1"/>
          <p:nvPr/>
        </p:nvSpPr>
        <p:spPr>
          <a:xfrm>
            <a:off x="517325" y="1339450"/>
            <a:ext cx="8104800" cy="453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00">
                <a:latin typeface="Open Sans"/>
                <a:ea typeface="Open Sans"/>
                <a:cs typeface="Open Sans"/>
                <a:sym typeface="Open Sans"/>
              </a:rPr>
              <a:t>Time for getting your hands dirty and cleaning a dataset!</a:t>
            </a:r>
            <a:endParaRPr sz="1900">
              <a:latin typeface="Open Sans"/>
              <a:ea typeface="Open Sans"/>
              <a:cs typeface="Open Sans"/>
              <a:sym typeface="Open Sans"/>
            </a:endParaRPr>
          </a:p>
          <a:p>
            <a:pPr indent="0" lvl="0" marL="0" rtl="0" algn="ctr">
              <a:lnSpc>
                <a:spcPct val="115000"/>
              </a:lnSpc>
              <a:spcBef>
                <a:spcPts val="0"/>
              </a:spcBef>
              <a:spcAft>
                <a:spcPts val="0"/>
              </a:spcAft>
              <a:buNone/>
            </a:pPr>
            <a:r>
              <a:t/>
            </a:r>
            <a:endParaRPr sz="1900">
              <a:latin typeface="Open Sans"/>
              <a:ea typeface="Open Sans"/>
              <a:cs typeface="Open Sans"/>
              <a:sym typeface="Open Sans"/>
            </a:endParaRPr>
          </a:p>
          <a:p>
            <a:pPr indent="0" lvl="0" marL="0" rtl="0" algn="ctr">
              <a:lnSpc>
                <a:spcPct val="115000"/>
              </a:lnSpc>
              <a:spcBef>
                <a:spcPts val="0"/>
              </a:spcBef>
              <a:spcAft>
                <a:spcPts val="0"/>
              </a:spcAft>
              <a:buNone/>
            </a:pPr>
            <a:r>
              <a:rPr lang="en" sz="1900">
                <a:latin typeface="Open Sans"/>
                <a:ea typeface="Open Sans"/>
                <a:cs typeface="Open Sans"/>
                <a:sym typeface="Open Sans"/>
              </a:rPr>
              <a:t>Follow the various steps of Data Cleaning in this article to clean the Russian Housing Dataset. It covers everything we’ve learnt till now. You’ll analyse and visualise data, detect outliers, remove irrelevant and inconsistent values and get a structured, clean data at the end.</a:t>
            </a:r>
            <a:endParaRPr sz="1900">
              <a:latin typeface="Open Sans"/>
              <a:ea typeface="Open Sans"/>
              <a:cs typeface="Open Sans"/>
              <a:sym typeface="Open Sans"/>
            </a:endParaRPr>
          </a:p>
          <a:p>
            <a:pPr indent="0" lvl="0" marL="0" rtl="0" algn="ctr">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ctr">
              <a:lnSpc>
                <a:spcPct val="115000"/>
              </a:lnSpc>
              <a:spcBef>
                <a:spcPts val="0"/>
              </a:spcBef>
              <a:spcAft>
                <a:spcPts val="0"/>
              </a:spcAft>
              <a:buSzPts val="1900"/>
              <a:buFont typeface="Open Sans"/>
              <a:buChar char="●"/>
            </a:pPr>
            <a:r>
              <a:rPr b="1" lang="en" sz="1900" u="sng">
                <a:solidFill>
                  <a:schemeClr val="hlink"/>
                </a:solidFill>
                <a:latin typeface="Open Sans"/>
                <a:ea typeface="Open Sans"/>
                <a:cs typeface="Open Sans"/>
                <a:sym typeface="Open Sans"/>
                <a:hlinkClick r:id="rId3"/>
              </a:rPr>
              <a:t>https://towardsdatascience.com/data-cleaning-in-python-the-ultimate-guide-2020-c63b88bf0a0d</a:t>
            </a:r>
            <a:endParaRPr b="1" sz="1900">
              <a:latin typeface="Open Sans"/>
              <a:ea typeface="Open Sans"/>
              <a:cs typeface="Open Sans"/>
              <a:sym typeface="Open Sans"/>
            </a:endParaRPr>
          </a:p>
          <a:p>
            <a:pPr indent="0" lvl="0" marL="0" rtl="0" algn="ctr">
              <a:lnSpc>
                <a:spcPct val="115000"/>
              </a:lnSpc>
              <a:spcBef>
                <a:spcPts val="0"/>
              </a:spcBef>
              <a:spcAft>
                <a:spcPts val="0"/>
              </a:spcAft>
              <a:buNone/>
            </a:pPr>
            <a:r>
              <a:t/>
            </a:r>
            <a:endParaRPr sz="1900">
              <a:latin typeface="Open Sans"/>
              <a:ea typeface="Open Sans"/>
              <a:cs typeface="Open Sans"/>
              <a:sym typeface="Open Sans"/>
            </a:endParaRPr>
          </a:p>
          <a:p>
            <a:pPr indent="0" lvl="0" marL="0" rtl="0" algn="ctr">
              <a:lnSpc>
                <a:spcPct val="115000"/>
              </a:lnSpc>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6" name="Google Shape;146;p23"/>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47" name="Google Shape;147;p23"/>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Distribution</a:t>
            </a:r>
            <a:endParaRPr sz="4800">
              <a:solidFill>
                <a:srgbClr val="434343"/>
              </a:solidFill>
              <a:latin typeface="Economica"/>
              <a:ea typeface="Economica"/>
              <a:cs typeface="Economica"/>
              <a:sym typeface="Economica"/>
            </a:endParaRPr>
          </a:p>
        </p:txBody>
      </p:sp>
      <p:sp>
        <p:nvSpPr>
          <p:cNvPr id="67" name="Google Shape;67;p14"/>
          <p:cNvSpPr txBox="1"/>
          <p:nvPr/>
        </p:nvSpPr>
        <p:spPr>
          <a:xfrm>
            <a:off x="229200" y="891613"/>
            <a:ext cx="8685600" cy="4952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Probability</a:t>
            </a:r>
            <a:r>
              <a:rPr lang="en" sz="1900">
                <a:latin typeface="Open Sans"/>
                <a:ea typeface="Open Sans"/>
                <a:cs typeface="Open Sans"/>
                <a:sym typeface="Open Sans"/>
              </a:rPr>
              <a:t> - by going with the literal meaning it is the extent to which something is likely to happen or probable. The same concept applies to statistics when we talk about probability distributions.</a:t>
            </a:r>
            <a:br>
              <a:rPr lang="en" sz="1900">
                <a:latin typeface="Open Sans"/>
                <a:ea typeface="Open Sans"/>
                <a:cs typeface="Open Sans"/>
                <a:sym typeface="Open Sans"/>
              </a:rPr>
            </a:b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A </a:t>
            </a:r>
            <a:r>
              <a:rPr b="1" lang="en" sz="1900">
                <a:latin typeface="Open Sans"/>
                <a:ea typeface="Open Sans"/>
                <a:cs typeface="Open Sans"/>
                <a:sym typeface="Open Sans"/>
              </a:rPr>
              <a:t>probability distribution</a:t>
            </a:r>
            <a:r>
              <a:rPr lang="en" sz="1900">
                <a:latin typeface="Open Sans"/>
                <a:ea typeface="Open Sans"/>
                <a:cs typeface="Open Sans"/>
                <a:sym typeface="Open Sans"/>
              </a:rPr>
              <a:t> is a function that describes the likelihood of obtaining the possible values (probability) of a variable.</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rPr lang="en" sz="1900">
                <a:latin typeface="Open Sans"/>
                <a:ea typeface="Open Sans"/>
                <a:cs typeface="Open Sans"/>
                <a:sym typeface="Open Sans"/>
              </a:rPr>
              <a:t> </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Suppose a teacher</a:t>
            </a:r>
            <a:r>
              <a:rPr lang="en" sz="1900">
                <a:latin typeface="Open Sans"/>
                <a:ea typeface="Open Sans"/>
                <a:cs typeface="Open Sans"/>
                <a:sym typeface="Open Sans"/>
              </a:rPr>
              <a:t> notes down the heights of all students in her class. </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Now, she can draw a probability distribution when she needs to know which outcomes (heights) are most likely, the spread of potential values (range of heights), and the likelihood of different results (probability of each height). </a:t>
            </a:r>
            <a:endParaRPr sz="1900">
              <a:latin typeface="Open Sans"/>
              <a:ea typeface="Open Sans"/>
              <a:cs typeface="Open Sans"/>
              <a:sym typeface="Open Sans"/>
            </a:endParaRPr>
          </a:p>
        </p:txBody>
      </p:sp>
      <p:pic>
        <p:nvPicPr>
          <p:cNvPr id="68" name="Google Shape;68;p14"/>
          <p:cNvPicPr preferRelativeResize="0"/>
          <p:nvPr/>
        </p:nvPicPr>
        <p:blipFill rotWithShape="1">
          <a:blip r:embed="rId3">
            <a:alphaModFix/>
          </a:blip>
          <a:srcRect b="19568" l="0" r="0" t="56409"/>
          <a:stretch/>
        </p:blipFill>
        <p:spPr>
          <a:xfrm>
            <a:off x="1259675" y="5665900"/>
            <a:ext cx="6810375" cy="91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5" name="Google Shape;75;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Distribution</a:t>
            </a:r>
            <a:endParaRPr sz="4800">
              <a:solidFill>
                <a:srgbClr val="434343"/>
              </a:solidFill>
              <a:latin typeface="Economica"/>
              <a:ea typeface="Economica"/>
              <a:cs typeface="Economica"/>
              <a:sym typeface="Economica"/>
            </a:endParaRPr>
          </a:p>
        </p:txBody>
      </p:sp>
      <p:sp>
        <p:nvSpPr>
          <p:cNvPr id="76" name="Google Shape;76;p15"/>
          <p:cNvSpPr txBox="1"/>
          <p:nvPr/>
        </p:nvSpPr>
        <p:spPr>
          <a:xfrm>
            <a:off x="229200" y="891625"/>
            <a:ext cx="8685600" cy="1967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Let’s take the heights dataset consisting of student IDs and heights: </a:t>
            </a:r>
            <a:br>
              <a:rPr lang="en" sz="1700">
                <a:latin typeface="Open Sans"/>
                <a:ea typeface="Open Sans"/>
                <a:cs typeface="Open Sans"/>
                <a:sym typeface="Open Sans"/>
              </a:rPr>
            </a:br>
            <a:r>
              <a:rPr lang="en" sz="1700" u="sng">
                <a:solidFill>
                  <a:schemeClr val="hlink"/>
                </a:solidFill>
                <a:highlight>
                  <a:srgbClr val="FFFF00"/>
                </a:highlight>
                <a:latin typeface="Open Sans"/>
                <a:ea typeface="Open Sans"/>
                <a:cs typeface="Open Sans"/>
                <a:sym typeface="Open Sans"/>
                <a:hlinkClick r:id="rId3"/>
              </a:rPr>
              <a:t>https://bit.ly/Heights_Data</a:t>
            </a:r>
            <a:r>
              <a:rPr lang="en" sz="1700">
                <a:highlight>
                  <a:srgbClr val="FFFF00"/>
                </a:highlight>
                <a:latin typeface="Open Sans"/>
                <a:ea typeface="Open Sans"/>
                <a:cs typeface="Open Sans"/>
                <a:sym typeface="Open Sans"/>
              </a:rPr>
              <a:t>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The most convenient way to take a quick look at a distribution in seaborn is the distplot() function. On plotting a distplot on this dataset, we’ll observe a bell shaped curved like this:</a:t>
            </a:r>
            <a:endParaRPr sz="1700">
              <a:latin typeface="Open Sans"/>
              <a:ea typeface="Open Sans"/>
              <a:cs typeface="Open Sans"/>
              <a:sym typeface="Open Sans"/>
            </a:endParaRPr>
          </a:p>
        </p:txBody>
      </p:sp>
      <p:pic>
        <p:nvPicPr>
          <p:cNvPr id="77" name="Google Shape;77;p15"/>
          <p:cNvPicPr preferRelativeResize="0"/>
          <p:nvPr/>
        </p:nvPicPr>
        <p:blipFill>
          <a:blip r:embed="rId4">
            <a:alphaModFix/>
          </a:blip>
          <a:stretch>
            <a:fillRect/>
          </a:stretch>
        </p:blipFill>
        <p:spPr>
          <a:xfrm>
            <a:off x="1313438" y="2492050"/>
            <a:ext cx="6435625" cy="436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4" name="Google Shape;84;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Distribution</a:t>
            </a:r>
            <a:endParaRPr sz="4800">
              <a:solidFill>
                <a:srgbClr val="434343"/>
              </a:solidFill>
              <a:latin typeface="Economica"/>
              <a:ea typeface="Economica"/>
              <a:cs typeface="Economica"/>
              <a:sym typeface="Economica"/>
            </a:endParaRPr>
          </a:p>
        </p:txBody>
      </p:sp>
      <p:sp>
        <p:nvSpPr>
          <p:cNvPr id="85" name="Google Shape;85;p16"/>
          <p:cNvSpPr txBox="1"/>
          <p:nvPr/>
        </p:nvSpPr>
        <p:spPr>
          <a:xfrm>
            <a:off x="229200" y="1120213"/>
            <a:ext cx="8685600" cy="4952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Probability distributions are usually (but not solely) represented in charts whose abscissa axis ( x axis) represents the possible values of the variable and whose ordinal axis ( y axis) represents the probability of occurrence (probability density).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Most statistical models rely on a normal distribution, a distribution that is symmetric and has a characteristic bell shape.</a:t>
            </a:r>
            <a:endParaRPr sz="1900">
              <a:latin typeface="Open Sans"/>
              <a:ea typeface="Open Sans"/>
              <a:cs typeface="Open Sans"/>
              <a:sym typeface="Open Sans"/>
            </a:endParaRPr>
          </a:p>
        </p:txBody>
      </p:sp>
      <p:pic>
        <p:nvPicPr>
          <p:cNvPr id="86" name="Google Shape;86;p16"/>
          <p:cNvPicPr preferRelativeResize="0"/>
          <p:nvPr/>
        </p:nvPicPr>
        <p:blipFill>
          <a:blip r:embed="rId3">
            <a:alphaModFix/>
          </a:blip>
          <a:stretch>
            <a:fillRect/>
          </a:stretch>
        </p:blipFill>
        <p:spPr>
          <a:xfrm>
            <a:off x="2646225" y="2561349"/>
            <a:ext cx="4092376" cy="2615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3" name="Google Shape;93;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Normal/ Gaussian Distribution</a:t>
            </a:r>
            <a:endParaRPr sz="4800">
              <a:solidFill>
                <a:srgbClr val="434343"/>
              </a:solidFill>
              <a:latin typeface="Economica"/>
              <a:ea typeface="Economica"/>
              <a:cs typeface="Economica"/>
              <a:sym typeface="Economica"/>
            </a:endParaRPr>
          </a:p>
        </p:txBody>
      </p:sp>
      <p:sp>
        <p:nvSpPr>
          <p:cNvPr id="94" name="Google Shape;94;p17"/>
          <p:cNvSpPr txBox="1"/>
          <p:nvPr/>
        </p:nvSpPr>
        <p:spPr>
          <a:xfrm>
            <a:off x="225850" y="925325"/>
            <a:ext cx="86856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4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Also called bell shaped curve.</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highlight>
                <a:srgbClr val="FFFFFF"/>
              </a:highlight>
            </a:endParaRPr>
          </a:p>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It is a distribution of data that occurs naturally in many situations.</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It is a probability distribution that is symmetric about the mean, showing that data near the mean are more frequent in occurrence than data far from the mean. </a:t>
            </a:r>
            <a:endParaRPr sz="1800">
              <a:latin typeface="Open Sans"/>
              <a:ea typeface="Open Sans"/>
              <a:cs typeface="Open Sans"/>
              <a:sym typeface="Open Sans"/>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95" name="Google Shape;95;p17"/>
          <p:cNvPicPr preferRelativeResize="0"/>
          <p:nvPr/>
        </p:nvPicPr>
        <p:blipFill>
          <a:blip r:embed="rId3">
            <a:alphaModFix/>
          </a:blip>
          <a:stretch>
            <a:fillRect/>
          </a:stretch>
        </p:blipFill>
        <p:spPr>
          <a:xfrm>
            <a:off x="4049400" y="1192113"/>
            <a:ext cx="5010150" cy="180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2" name="Google Shape;102;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Normal Distribution</a:t>
            </a:r>
            <a:endParaRPr sz="4800">
              <a:solidFill>
                <a:srgbClr val="434343"/>
              </a:solidFill>
              <a:latin typeface="Economica"/>
              <a:ea typeface="Economica"/>
              <a:cs typeface="Economica"/>
              <a:sym typeface="Economica"/>
            </a:endParaRPr>
          </a:p>
        </p:txBody>
      </p:sp>
      <p:grpSp>
        <p:nvGrpSpPr>
          <p:cNvPr id="103" name="Google Shape;103;p18"/>
          <p:cNvGrpSpPr/>
          <p:nvPr/>
        </p:nvGrpSpPr>
        <p:grpSpPr>
          <a:xfrm>
            <a:off x="0" y="5976100"/>
            <a:ext cx="9144000" cy="919800"/>
            <a:chOff x="0" y="5976100"/>
            <a:chExt cx="9144000" cy="919800"/>
          </a:xfrm>
        </p:grpSpPr>
        <p:sp>
          <p:nvSpPr>
            <p:cNvPr id="104" name="Google Shape;104;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8"/>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descr="What is a normal distribution? Properties of a normal distribution, including the empirical rule." id="106" name="Google Shape;106;p18" title="Normal Distribution Definition and Properties">
            <a:hlinkClick r:id="rId4"/>
          </p:cNvPr>
          <p:cNvPicPr preferRelativeResize="0"/>
          <p:nvPr/>
        </p:nvPicPr>
        <p:blipFill>
          <a:blip r:embed="rId5">
            <a:alphaModFix/>
          </a:blip>
          <a:stretch>
            <a:fillRect/>
          </a:stretch>
        </p:blipFill>
        <p:spPr>
          <a:xfrm>
            <a:off x="750050" y="951125"/>
            <a:ext cx="7719200" cy="57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3" name="Google Shape;113;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Skewness</a:t>
            </a:r>
            <a:endParaRPr sz="4800">
              <a:solidFill>
                <a:srgbClr val="434343"/>
              </a:solidFill>
              <a:latin typeface="Economica"/>
              <a:ea typeface="Economica"/>
              <a:cs typeface="Economica"/>
              <a:sym typeface="Economica"/>
            </a:endParaRPr>
          </a:p>
        </p:txBody>
      </p:sp>
      <p:sp>
        <p:nvSpPr>
          <p:cNvPr id="114" name="Google Shape;114;p19"/>
          <p:cNvSpPr txBox="1"/>
          <p:nvPr/>
        </p:nvSpPr>
        <p:spPr>
          <a:xfrm>
            <a:off x="225850" y="1534925"/>
            <a:ext cx="8685600" cy="412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Real life data rarely, if ever, follow a perfect normal distribution.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The skewness measures the symmetry of a distribution or  how different a given distribution is from a normal distribution.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The normal distribution is symmetric and has a skewness of zero.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There are two types of Skewness: Positive and Negative</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1" name="Google Shape;121;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Types of </a:t>
            </a:r>
            <a:r>
              <a:rPr lang="en" sz="4800">
                <a:solidFill>
                  <a:srgbClr val="434343"/>
                </a:solidFill>
                <a:latin typeface="Economica"/>
                <a:ea typeface="Economica"/>
                <a:cs typeface="Economica"/>
                <a:sym typeface="Economica"/>
              </a:rPr>
              <a:t>Skewness</a:t>
            </a:r>
            <a:endParaRPr sz="4800">
              <a:solidFill>
                <a:srgbClr val="434343"/>
              </a:solidFill>
              <a:latin typeface="Economica"/>
              <a:ea typeface="Economica"/>
              <a:cs typeface="Economica"/>
              <a:sym typeface="Economica"/>
            </a:endParaRPr>
          </a:p>
        </p:txBody>
      </p:sp>
      <p:sp>
        <p:nvSpPr>
          <p:cNvPr id="122" name="Google Shape;122;p20"/>
          <p:cNvSpPr txBox="1"/>
          <p:nvPr/>
        </p:nvSpPr>
        <p:spPr>
          <a:xfrm>
            <a:off x="225850" y="1077725"/>
            <a:ext cx="8685600" cy="5932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Open Sans"/>
              <a:buChar char="●"/>
            </a:pPr>
            <a:r>
              <a:rPr lang="en" sz="1700">
                <a:latin typeface="Open Sans"/>
                <a:ea typeface="Open Sans"/>
                <a:cs typeface="Open Sans"/>
                <a:sym typeface="Open Sans"/>
              </a:rPr>
              <a:t>There are two types of Skewness: Positive and Negative</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b="1" lang="en" sz="1700" u="sng">
                <a:latin typeface="Open Sans"/>
                <a:ea typeface="Open Sans"/>
                <a:cs typeface="Open Sans"/>
                <a:sym typeface="Open Sans"/>
              </a:rPr>
              <a:t>Positive/Right Skewness</a:t>
            </a:r>
            <a:r>
              <a:rPr b="1" lang="en" sz="1700">
                <a:latin typeface="Open Sans"/>
                <a:ea typeface="Open Sans"/>
                <a:cs typeface="Open Sans"/>
                <a:sym typeface="Open Sans"/>
              </a:rPr>
              <a:t> </a:t>
            </a:r>
            <a:r>
              <a:rPr lang="en" sz="1700">
                <a:latin typeface="Open Sans"/>
                <a:ea typeface="Open Sans"/>
                <a:cs typeface="Open Sans"/>
                <a:sym typeface="Open Sans"/>
              </a:rPr>
              <a:t>means when the tail on the right side of the distribution is longer or fatter. The mean and median will be greater than the mode.</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b="1" lang="en" sz="1700" u="sng">
                <a:latin typeface="Open Sans"/>
                <a:ea typeface="Open Sans"/>
                <a:cs typeface="Open Sans"/>
                <a:sym typeface="Open Sans"/>
              </a:rPr>
              <a:t>Negative/Left Skewness</a:t>
            </a:r>
            <a:r>
              <a:rPr lang="en" sz="1700">
                <a:latin typeface="Open Sans"/>
                <a:ea typeface="Open Sans"/>
                <a:cs typeface="Open Sans"/>
                <a:sym typeface="Open Sans"/>
              </a:rPr>
              <a:t> is when the tail of the left side of the distribution is longer or fatter than the tail on the right side. The mean and median will be less than the mode.</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b="1" lang="en" sz="1700">
                <a:latin typeface="Open Sans"/>
                <a:ea typeface="Open Sans"/>
                <a:cs typeface="Open Sans"/>
                <a:sym typeface="Open Sans"/>
              </a:rPr>
              <a:t>For further reading refer: </a:t>
            </a:r>
            <a:r>
              <a:rPr lang="en" sz="1700" u="sng">
                <a:solidFill>
                  <a:schemeClr val="hlink"/>
                </a:solidFill>
                <a:latin typeface="Open Sans"/>
                <a:ea typeface="Open Sans"/>
                <a:cs typeface="Open Sans"/>
                <a:sym typeface="Open Sans"/>
                <a:hlinkClick r:id="rId3"/>
              </a:rPr>
              <a:t>https://www.statisticshowto.com/probability-and-statistics/skewed-distribution/</a:t>
            </a:r>
            <a:r>
              <a:rPr lang="en" sz="1700">
                <a:latin typeface="Open Sans"/>
                <a:ea typeface="Open Sans"/>
                <a:cs typeface="Open Sans"/>
                <a:sym typeface="Open Sans"/>
              </a:rPr>
              <a:t>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700">
              <a:latin typeface="Open Sans"/>
              <a:ea typeface="Open Sans"/>
              <a:cs typeface="Open Sans"/>
              <a:sym typeface="Open Sans"/>
            </a:endParaRPr>
          </a:p>
        </p:txBody>
      </p:sp>
      <p:pic>
        <p:nvPicPr>
          <p:cNvPr id="123" name="Google Shape;123;p20"/>
          <p:cNvPicPr preferRelativeResize="0"/>
          <p:nvPr/>
        </p:nvPicPr>
        <p:blipFill>
          <a:blip r:embed="rId4">
            <a:alphaModFix/>
          </a:blip>
          <a:stretch>
            <a:fillRect/>
          </a:stretch>
        </p:blipFill>
        <p:spPr>
          <a:xfrm>
            <a:off x="1885900" y="1598825"/>
            <a:ext cx="5290700" cy="242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0" name="Google Shape;130;p21"/>
          <p:cNvSpPr txBox="1"/>
          <p:nvPr/>
        </p:nvSpPr>
        <p:spPr>
          <a:xfrm>
            <a:off x="225850" y="170000"/>
            <a:ext cx="8685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Understanding skewness with an example</a:t>
            </a:r>
            <a:endParaRPr sz="4800">
              <a:solidFill>
                <a:srgbClr val="434343"/>
              </a:solidFill>
              <a:latin typeface="Economica"/>
              <a:ea typeface="Economica"/>
              <a:cs typeface="Economica"/>
              <a:sym typeface="Economica"/>
            </a:endParaRPr>
          </a:p>
        </p:txBody>
      </p:sp>
      <p:sp>
        <p:nvSpPr>
          <p:cNvPr id="131" name="Google Shape;131;p21"/>
          <p:cNvSpPr txBox="1"/>
          <p:nvPr/>
        </p:nvSpPr>
        <p:spPr>
          <a:xfrm>
            <a:off x="225850" y="1305463"/>
            <a:ext cx="8685600" cy="4572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Let us take a very common example of house prices. Suppose we have house values ranging from $100k to $1,000,000 with the average being $500,000.</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If the peak of the distribution was left of the average value, portraying a positive skewness in the distribution. It would mean that many houses were being sold for less than the average value, i.e. $500k. This could be for many reasons, but we are not going to interpret those reasons here.</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If the peak of the distributed data was right of the average value, that would mean a negative skew. This would mean that the houses were being sold for more than the average value.</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