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65" r:id="rId3"/>
    <p:sldId id="257" r:id="rId4"/>
    <p:sldId id="258" r:id="rId5"/>
    <p:sldId id="266" r:id="rId6"/>
    <p:sldId id="267" r:id="rId7"/>
    <p:sldId id="260" r:id="rId8"/>
    <p:sldId id="268" r:id="rId9"/>
    <p:sldId id="259" r:id="rId10"/>
    <p:sldId id="261" r:id="rId11"/>
    <p:sldId id="269" r:id="rId12"/>
    <p:sldId id="270" r:id="rId13"/>
    <p:sldId id="271" r:id="rId14"/>
    <p:sldId id="263" r:id="rId15"/>
    <p:sldId id="272" r:id="rId16"/>
    <p:sldId id="274" r:id="rId17"/>
    <p:sldId id="275" r:id="rId18"/>
    <p:sldId id="276"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61" autoAdjust="0"/>
  </p:normalViewPr>
  <p:slideViewPr>
    <p:cSldViewPr snapToGrid="0">
      <p:cViewPr varScale="1">
        <p:scale>
          <a:sx n="106" d="100"/>
          <a:sy n="106" d="100"/>
        </p:scale>
        <p:origin x="6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66858-88C8-43C9-8669-48A51F6F6249}" type="datetimeFigureOut">
              <a:rPr lang="en-IN" smtClean="0"/>
              <a:t>08-06-2022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5D3BA-0646-45FF-BF1A-8F28EBF29B66}" type="slidenum">
              <a:rPr lang="en-IN" smtClean="0"/>
              <a:t>‹#›</a:t>
            </a:fld>
            <a:endParaRPr lang="en-IN"/>
          </a:p>
        </p:txBody>
      </p:sp>
    </p:spTree>
    <p:extLst>
      <p:ext uri="{BB962C8B-B14F-4D97-AF65-F5344CB8AC3E}">
        <p14:creationId xmlns:p14="http://schemas.microsoft.com/office/powerpoint/2010/main" val="348732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973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10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15D3BA-0646-45FF-BF1A-8F28EBF29B66}" type="slidenum">
              <a:rPr lang="en-IN" smtClean="0"/>
              <a:t>13</a:t>
            </a:fld>
            <a:endParaRPr lang="en-IN"/>
          </a:p>
        </p:txBody>
      </p:sp>
    </p:spTree>
    <p:extLst>
      <p:ext uri="{BB962C8B-B14F-4D97-AF65-F5344CB8AC3E}">
        <p14:creationId xmlns:p14="http://schemas.microsoft.com/office/powerpoint/2010/main" val="14567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CD24CD-0BBA-7150-BE2D-BD110B5A7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F1AA38C-F114-DF85-8925-50E36D735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1B72099-A270-8949-2751-7763C49F1B56}"/>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 xmlns:a16="http://schemas.microsoft.com/office/drawing/2014/main" id="{ED15D53B-05C6-4BCC-5C27-8D6120AEE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49C5FEF-C954-52D3-0727-A4770F6019C9}"/>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54745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82DAA-982F-29B7-BA7C-C29BE2631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4348DD6-4619-E6E8-ED23-0E96D38D4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85D8CC-7A98-D7DE-2CB8-249888347631}"/>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 xmlns:a16="http://schemas.microsoft.com/office/drawing/2014/main" id="{C0C2D2A5-A0B3-0BDF-662F-D19688FE5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F578E07-5797-2867-3356-A1316A61A152}"/>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28145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C5A060B-95D3-76FD-5022-1E956AE0E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A143496-8727-F884-4A8D-124B2337C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FD39DE-515F-A2BE-D232-BCE5C52197DA}"/>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 xmlns:a16="http://schemas.microsoft.com/office/drawing/2014/main" id="{62043B90-1CE4-2368-D6F6-B419012F3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FCBDA9C-A21E-4B41-EA6B-D3598C5094F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62954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9AA5E-BFD2-F62A-AE49-C010D3994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FEDE855-6578-CFE6-C29B-0DAEFA528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13EDF1C-8676-5439-8252-4A96A995A2EA}"/>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 xmlns:a16="http://schemas.microsoft.com/office/drawing/2014/main" id="{2DA26128-D315-608B-3CF9-6F1D98A8F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419DB4-870A-980C-9046-E6E957CE7E2A}"/>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418423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BC3296-60B5-B925-2961-E6A0CA563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C922C18-4C5A-2244-1684-4A72798F9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549E6AB-394C-19F2-74F1-7986CABA7CEF}"/>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5" name="Footer Placeholder 4">
            <a:extLst>
              <a:ext uri="{FF2B5EF4-FFF2-40B4-BE49-F238E27FC236}">
                <a16:creationId xmlns="" xmlns:a16="http://schemas.microsoft.com/office/drawing/2014/main" id="{95ED914D-B7D2-5CEB-44DE-F1D057B14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A20C6C5-043F-9BB8-9C06-103A8C6856FD}"/>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30702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8A787-E9AD-A505-4963-420FEA8F5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FE6A1CE-88C8-0E6F-85EE-2106C98FF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106FC4C-85EC-5B5B-9808-CABD3088B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DB8CF10-67DB-613E-ACE8-D1811450993C}"/>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6" name="Footer Placeholder 5">
            <a:extLst>
              <a:ext uri="{FF2B5EF4-FFF2-40B4-BE49-F238E27FC236}">
                <a16:creationId xmlns="" xmlns:a16="http://schemas.microsoft.com/office/drawing/2014/main" id="{64827022-07C1-4695-B608-1A3FB10C6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5A8DB21-A0BC-15CE-EE7A-74E8C1E85B3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310587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0FFEB-EF44-4BEE-8CF9-0A2DE17751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ACEF3FC-43AE-7770-978C-72B825FBB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AF30AD4-3133-CB39-B633-7C3DDF71A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FA3718E-33CC-0337-430C-C38DCCD56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21E720C-34CD-376F-3C68-29441EC94F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C2F8747-0363-C713-2357-0B99F5A3B1A0}"/>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8" name="Footer Placeholder 7">
            <a:extLst>
              <a:ext uri="{FF2B5EF4-FFF2-40B4-BE49-F238E27FC236}">
                <a16:creationId xmlns="" xmlns:a16="http://schemas.microsoft.com/office/drawing/2014/main" id="{1F81A971-3E4A-BB20-68BB-366C0DD6B8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B997646-0424-6AE6-6AAA-FE765DE99D9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93725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11F286-A598-2D2E-27AE-B884E4BC7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98D0318-FEFE-EC72-E16E-6B559D668A38}"/>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4" name="Footer Placeholder 3">
            <a:extLst>
              <a:ext uri="{FF2B5EF4-FFF2-40B4-BE49-F238E27FC236}">
                <a16:creationId xmlns="" xmlns:a16="http://schemas.microsoft.com/office/drawing/2014/main" id="{E052FADE-25F1-8CDD-2323-A0784B8B29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86AF786-2722-B669-8484-C7F76338D18D}"/>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407324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E0AA6B8-9613-F47E-A733-98194281663D}"/>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3" name="Footer Placeholder 2">
            <a:extLst>
              <a:ext uri="{FF2B5EF4-FFF2-40B4-BE49-F238E27FC236}">
                <a16:creationId xmlns="" xmlns:a16="http://schemas.microsoft.com/office/drawing/2014/main" id="{F0A8F670-FC1F-9D59-F889-1E7AE4D9C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B32A133-FFBD-AC80-3351-7794C7DC5561}"/>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321576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2A34D-0BA4-B748-35C7-B97178DD1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F64CF4D-40D0-5E2D-792C-509733F5B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7E68ADC-31A2-22BC-7354-9E36CFC7D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55876F-DEFD-BC75-F28F-3880B02F4E77}"/>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6" name="Footer Placeholder 5">
            <a:extLst>
              <a:ext uri="{FF2B5EF4-FFF2-40B4-BE49-F238E27FC236}">
                <a16:creationId xmlns="" xmlns:a16="http://schemas.microsoft.com/office/drawing/2014/main" id="{1E0A1E9F-3AA4-E735-BC50-11FD586A4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63502BE-3C47-FA44-82AB-F9DE842BE1A6}"/>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238715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B89FF-DBE2-98EF-B6B3-73C467C66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0010E8D-BE88-D4A8-AD16-B0544B12A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8B4AF3F-8736-0C97-11F5-B948CBD74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EBF6CA2-1024-3D9A-65E2-B802215E2D45}"/>
              </a:ext>
            </a:extLst>
          </p:cNvPr>
          <p:cNvSpPr>
            <a:spLocks noGrp="1"/>
          </p:cNvSpPr>
          <p:nvPr>
            <p:ph type="dt" sz="half" idx="10"/>
          </p:nvPr>
        </p:nvSpPr>
        <p:spPr/>
        <p:txBody>
          <a:bodyPr/>
          <a:lstStyle/>
          <a:p>
            <a:fld id="{3802427E-F63E-4D16-9B09-86AA27335C4F}" type="datetimeFigureOut">
              <a:rPr lang="en-US" smtClean="0"/>
              <a:t>6/8/2022</a:t>
            </a:fld>
            <a:endParaRPr lang="en-US"/>
          </a:p>
        </p:txBody>
      </p:sp>
      <p:sp>
        <p:nvSpPr>
          <p:cNvPr id="6" name="Footer Placeholder 5">
            <a:extLst>
              <a:ext uri="{FF2B5EF4-FFF2-40B4-BE49-F238E27FC236}">
                <a16:creationId xmlns="" xmlns:a16="http://schemas.microsoft.com/office/drawing/2014/main" id="{E885C923-5E80-5B44-3E0B-562A49BB5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4CF6CB-AA77-8426-0C35-44B657CF6696}"/>
              </a:ext>
            </a:extLst>
          </p:cNvPr>
          <p:cNvSpPr>
            <a:spLocks noGrp="1"/>
          </p:cNvSpPr>
          <p:nvPr>
            <p:ph type="sldNum" sz="quarter" idx="12"/>
          </p:nvPr>
        </p:nvSpPr>
        <p:spPr/>
        <p:txBody>
          <a:bodyPr/>
          <a:lstStyle/>
          <a:p>
            <a:fld id="{E2ECC082-DA27-4F57-B8D0-485E94238EA5}" type="slidenum">
              <a:rPr lang="en-US" smtClean="0"/>
              <a:t>‹#›</a:t>
            </a:fld>
            <a:endParaRPr lang="en-US"/>
          </a:p>
        </p:txBody>
      </p:sp>
    </p:spTree>
    <p:extLst>
      <p:ext uri="{BB962C8B-B14F-4D97-AF65-F5344CB8AC3E}">
        <p14:creationId xmlns:p14="http://schemas.microsoft.com/office/powerpoint/2010/main" val="48515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9B7671-C282-1F7B-AED6-4F9E5B147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F01673A-A76D-2EF4-E807-D3AC8A1C5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3EEE86-073D-D51E-DFD5-92DA703DE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2427E-F63E-4D16-9B09-86AA27335C4F}" type="datetimeFigureOut">
              <a:rPr lang="en-US" smtClean="0"/>
              <a:t>6/8/2022</a:t>
            </a:fld>
            <a:endParaRPr lang="en-US"/>
          </a:p>
        </p:txBody>
      </p:sp>
      <p:sp>
        <p:nvSpPr>
          <p:cNvPr id="5" name="Footer Placeholder 4">
            <a:extLst>
              <a:ext uri="{FF2B5EF4-FFF2-40B4-BE49-F238E27FC236}">
                <a16:creationId xmlns="" xmlns:a16="http://schemas.microsoft.com/office/drawing/2014/main" id="{DE1A78D8-9A15-709A-2508-B41261B2D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D28860C-F09D-623A-692F-8859D400D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CC082-DA27-4F57-B8D0-485E94238EA5}" type="slidenum">
              <a:rPr lang="en-US" smtClean="0"/>
              <a:t>‹#›</a:t>
            </a:fld>
            <a:endParaRPr lang="en-US"/>
          </a:p>
        </p:txBody>
      </p:sp>
    </p:spTree>
    <p:extLst>
      <p:ext uri="{BB962C8B-B14F-4D97-AF65-F5344CB8AC3E}">
        <p14:creationId xmlns:p14="http://schemas.microsoft.com/office/powerpoint/2010/main" val="1415462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84876" y="436622"/>
            <a:ext cx="11350000" cy="5046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r>
              <a:rPr lang="en-GB" sz="5600" b="1" dirty="0">
                <a:solidFill>
                  <a:srgbClr val="CC0000"/>
                </a:solidFill>
                <a:latin typeface="Montserrat"/>
                <a:ea typeface="Montserrat"/>
                <a:cs typeface="Montserrat"/>
                <a:sym typeface="Montserrat"/>
              </a:rPr>
              <a:t>           </a:t>
            </a:r>
            <a:r>
              <a:rPr lang="en-GB" sz="5600" b="1" dirty="0">
                <a:solidFill>
                  <a:srgbClr val="CC0000"/>
                </a:solidFill>
                <a:latin typeface="Arial" panose="020B0604020202020204" pitchFamily="34" charset="0"/>
                <a:ea typeface="Montserrat"/>
                <a:cs typeface="Arial" panose="020B0604020202020204" pitchFamily="34" charset="0"/>
                <a:sym typeface="Montserrat"/>
              </a:rPr>
              <a:t>Capstone </a:t>
            </a:r>
            <a:r>
              <a:rPr lang="en-GB" sz="5600" b="1" dirty="0" smtClean="0">
                <a:solidFill>
                  <a:srgbClr val="CC0000"/>
                </a:solidFill>
                <a:latin typeface="Arial" panose="020B0604020202020204" pitchFamily="34" charset="0"/>
                <a:ea typeface="Montserrat"/>
                <a:cs typeface="Arial" panose="020B0604020202020204" pitchFamily="34" charset="0"/>
                <a:sym typeface="Montserrat"/>
              </a:rPr>
              <a:t>Project-2</a:t>
            </a:r>
            <a:endParaRPr sz="5600" b="1" dirty="0">
              <a:solidFill>
                <a:srgbClr val="CC0000"/>
              </a:solidFill>
              <a:latin typeface="Arial" panose="020B0604020202020204" pitchFamily="34" charset="0"/>
              <a:ea typeface="Montserrat"/>
              <a:cs typeface="Arial" panose="020B0604020202020204" pitchFamily="34" charset="0"/>
              <a:sym typeface="Montserrat"/>
            </a:endParaRPr>
          </a:p>
          <a:p>
            <a:pPr lvl="0"/>
            <a:r>
              <a:rPr lang="en-US" sz="4800" b="1" dirty="0" smtClean="0">
                <a:solidFill>
                  <a:schemeClr val="tx1">
                    <a:lumMod val="65000"/>
                    <a:lumOff val="35000"/>
                  </a:schemeClr>
                </a:solidFill>
                <a:latin typeface="Arial" panose="020B0604020202020204" pitchFamily="34" charset="0"/>
                <a:cs typeface="Arial" panose="020B0604020202020204" pitchFamily="34" charset="0"/>
                <a:sym typeface="Montserrat"/>
              </a:rPr>
              <a:t>Transport Demand Prediction</a:t>
            </a:r>
            <a:endParaRPr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endParaRPr>
          </a:p>
          <a:p>
            <a:pPr>
              <a:spcBef>
                <a:spcPts val="0"/>
              </a:spcBef>
              <a:buSzPts val="5200"/>
            </a:pPr>
            <a:endParaRPr sz="2133" b="1" dirty="0">
              <a:solidFill>
                <a:schemeClr val="lt1"/>
              </a:solidFill>
              <a:latin typeface="Montserrat"/>
              <a:ea typeface="Montserrat"/>
              <a:cs typeface="Montserrat"/>
              <a:sym typeface="Montserrat"/>
            </a:endParaRPr>
          </a:p>
          <a:p>
            <a:pPr>
              <a:spcBef>
                <a:spcPts val="0"/>
              </a:spcBef>
              <a:buSzPts val="5200"/>
            </a:pPr>
            <a:r>
              <a:rPr lang="en-US" sz="4000" b="1" u="sng" dirty="0">
                <a:solidFill>
                  <a:schemeClr val="accent1">
                    <a:lumMod val="75000"/>
                  </a:schemeClr>
                </a:solidFill>
                <a:latin typeface="Arial" panose="020B0604020202020204" pitchFamily="34" charset="0"/>
                <a:ea typeface="Montserrat"/>
                <a:cs typeface="Arial" panose="020B0604020202020204" pitchFamily="34" charset="0"/>
                <a:sym typeface="Montserrat"/>
              </a:rPr>
              <a:t>Team members</a:t>
            </a:r>
            <a:r>
              <a:rPr lang="en-US" sz="3733" b="1" u="sng" dirty="0">
                <a:solidFill>
                  <a:schemeClr val="accent5">
                    <a:lumMod val="75000"/>
                  </a:schemeClr>
                </a:solidFill>
                <a:latin typeface="Montserrat"/>
                <a:ea typeface="Montserrat"/>
                <a:cs typeface="Montserrat"/>
                <a:sym typeface="Montserrat"/>
              </a:rPr>
              <a:t/>
            </a:r>
            <a:br>
              <a:rPr lang="en-US" sz="3733" b="1" u="sng" dirty="0">
                <a:solidFill>
                  <a:schemeClr val="accent5">
                    <a:lumMod val="75000"/>
                  </a:schemeClr>
                </a:solidFill>
                <a:latin typeface="Montserrat"/>
                <a:ea typeface="Montserrat"/>
                <a:cs typeface="Montserrat"/>
                <a:sym typeface="Montserrat"/>
              </a:rPr>
            </a:br>
            <a: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KAMALUDDIN SHAIKH</a:t>
            </a:r>
            <a:b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AMOL RASAM</a:t>
            </a:r>
            <a:br>
              <a:rPr lang="en-US"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US" sz="2400" b="1" dirty="0" smtClean="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SHUBHAM JHA</a:t>
            </a:r>
            <a:br>
              <a:rPr lang="en-US" sz="2400" b="1" dirty="0" smtClean="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US" sz="2400" b="1" dirty="0" smtClean="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PRETESH</a:t>
            </a:r>
            <a:endParaRPr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endParaRPr>
          </a:p>
        </p:txBody>
      </p:sp>
    </p:spTree>
    <p:extLst>
      <p:ext uri="{BB962C8B-B14F-4D97-AF65-F5344CB8AC3E}">
        <p14:creationId xmlns:p14="http://schemas.microsoft.com/office/powerpoint/2010/main" val="76760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0A84E-BADF-27D1-F624-AEA0D5D9EEF5}"/>
              </a:ext>
            </a:extLst>
          </p:cNvPr>
          <p:cNvSpPr>
            <a:spLocks noGrp="1"/>
          </p:cNvSpPr>
          <p:nvPr>
            <p:ph type="title"/>
          </p:nvPr>
        </p:nvSpPr>
        <p:spPr>
          <a:xfrm>
            <a:off x="838200" y="376518"/>
            <a:ext cx="10515600" cy="1078786"/>
          </a:xfrm>
        </p:spPr>
        <p:txBody>
          <a:bodyPr anchor="t">
            <a:normAutofit fontScale="90000"/>
          </a:bodyPr>
          <a:lstStyle/>
          <a:p>
            <a:r>
              <a:rPr lang="en-US" sz="4900" b="1" dirty="0">
                <a:solidFill>
                  <a:srgbClr val="C00000"/>
                </a:solidFill>
                <a:latin typeface="Arial" panose="020B0604020202020204" pitchFamily="34" charset="0"/>
                <a:cs typeface="Arial" panose="020B0604020202020204" pitchFamily="34" charset="0"/>
              </a:rPr>
              <a:t>Top 5 places </a:t>
            </a:r>
            <a:r>
              <a:rPr lang="en-US" sz="4900" b="1" dirty="0" smtClean="0">
                <a:solidFill>
                  <a:srgbClr val="C00000"/>
                </a:solidFill>
                <a:latin typeface="Arial" panose="020B0604020202020204" pitchFamily="34" charset="0"/>
                <a:cs typeface="Arial" panose="020B0604020202020204" pitchFamily="34" charset="0"/>
              </a:rPr>
              <a:t>of Origin.</a:t>
            </a:r>
            <a:r>
              <a:rPr lang="en-US" b="1" dirty="0">
                <a:solidFill>
                  <a:schemeClr val="tx1">
                    <a:lumMod val="65000"/>
                    <a:lumOff val="35000"/>
                  </a:schemeClr>
                </a:solidFill>
                <a:latin typeface="Arial" panose="020B0604020202020204" pitchFamily="34" charset="0"/>
                <a:cs typeface="Arial" panose="020B0604020202020204" pitchFamily="34" charset="0"/>
              </a:rPr>
              <a:t/>
            </a:r>
            <a:br>
              <a:rPr lang="en-US" b="1" dirty="0">
                <a:solidFill>
                  <a:schemeClr val="tx1">
                    <a:lumMod val="65000"/>
                    <a:lumOff val="35000"/>
                  </a:schemeClr>
                </a:solidFill>
                <a:latin typeface="Arial" panose="020B0604020202020204" pitchFamily="34" charset="0"/>
                <a:cs typeface="Arial" panose="020B0604020202020204" pitchFamily="34" charset="0"/>
              </a:rPr>
            </a:b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128" t="161" r="5958" b="4563"/>
          <a:stretch/>
        </p:blipFill>
        <p:spPr>
          <a:xfrm>
            <a:off x="1402976" y="1075765"/>
            <a:ext cx="7413812" cy="4267199"/>
          </a:xfrm>
        </p:spPr>
      </p:pic>
      <p:sp>
        <p:nvSpPr>
          <p:cNvPr id="5" name="TextBox 4"/>
          <p:cNvSpPr txBox="1"/>
          <p:nvPr/>
        </p:nvSpPr>
        <p:spPr>
          <a:xfrm>
            <a:off x="838200" y="5531226"/>
            <a:ext cx="9815097" cy="707886"/>
          </a:xfrm>
          <a:prstGeom prst="rect">
            <a:avLst/>
          </a:prstGeom>
          <a:noFill/>
        </p:spPr>
        <p:txBody>
          <a:bodyPr wrap="square" rtlCol="0">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Most people are travelling from Kisii 59.73%, followed by Rango- 14.60%, kijauri-11%, Migori-7.63%, Homa Bay-7.04% etc.</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981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146"/>
          </a:xfrm>
        </p:spPr>
        <p:txBody>
          <a:bodyPr anchor="t"/>
          <a:lstStyle/>
          <a:p>
            <a:r>
              <a:rPr lang="en-US" b="1" dirty="0">
                <a:solidFill>
                  <a:srgbClr val="C00000"/>
                </a:solidFill>
                <a:latin typeface="Arial" panose="020B0604020202020204" pitchFamily="34" charset="0"/>
                <a:cs typeface="Arial" panose="020B0604020202020204" pitchFamily="34" charset="0"/>
              </a:rPr>
              <a:t>Scatter plot</a:t>
            </a:r>
            <a:endParaRPr lang="en-IN" dirty="0">
              <a:solidFill>
                <a:srgbClr val="C00000"/>
              </a:solidFill>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000" t="23844" r="32501" b="17931"/>
          <a:stretch/>
        </p:blipFill>
        <p:spPr>
          <a:xfrm>
            <a:off x="838200" y="1179575"/>
            <a:ext cx="10515600" cy="4865975"/>
          </a:xfrm>
        </p:spPr>
      </p:pic>
      <p:sp>
        <p:nvSpPr>
          <p:cNvPr id="5" name="TextBox 4"/>
          <p:cNvSpPr txBox="1"/>
          <p:nvPr/>
        </p:nvSpPr>
        <p:spPr>
          <a:xfrm>
            <a:off x="1252908" y="5911080"/>
            <a:ext cx="6017994" cy="400110"/>
          </a:xfrm>
          <a:prstGeom prst="rect">
            <a:avLst/>
          </a:prstGeom>
          <a:noFill/>
        </p:spPr>
        <p:txBody>
          <a:bodyPr wrap="none" rtlCol="0">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Scatter plot of travel_from by number of </a:t>
            </a:r>
            <a:r>
              <a:rPr lang="en-US" sz="2000" b="1" dirty="0" smtClean="0">
                <a:solidFill>
                  <a:schemeClr val="tx1">
                    <a:lumMod val="65000"/>
                    <a:lumOff val="35000"/>
                  </a:schemeClr>
                </a:solidFill>
                <a:latin typeface="Arial" panose="020B0604020202020204" pitchFamily="34" charset="0"/>
                <a:cs typeface="Arial" panose="020B0604020202020204" pitchFamily="34" charset="0"/>
              </a:rPr>
              <a:t>tickets.</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94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110"/>
          </a:xfrm>
        </p:spPr>
        <p:txBody>
          <a:bodyPr anchor="t"/>
          <a:lstStyle/>
          <a:p>
            <a:r>
              <a:rPr lang="en-IN" b="1" dirty="0">
                <a:solidFill>
                  <a:srgbClr val="C00000"/>
                </a:solidFill>
                <a:latin typeface="Arial" panose="020B0604020202020204" pitchFamily="34" charset="0"/>
                <a:cs typeface="Arial" panose="020B0604020202020204" pitchFamily="34" charset="0"/>
              </a:rPr>
              <a:t>Day wise Travel Trend</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840" t="31521" r="33374" b="13165"/>
          <a:stretch/>
        </p:blipFill>
        <p:spPr>
          <a:xfrm>
            <a:off x="726141" y="1210236"/>
            <a:ext cx="9986681" cy="4543672"/>
          </a:xfrm>
        </p:spPr>
      </p:pic>
      <p:sp>
        <p:nvSpPr>
          <p:cNvPr id="5" name="TextBox 4"/>
          <p:cNvSpPr txBox="1"/>
          <p:nvPr/>
        </p:nvSpPr>
        <p:spPr>
          <a:xfrm>
            <a:off x="1307591" y="5870449"/>
            <a:ext cx="9656243" cy="738664"/>
          </a:xfrm>
          <a:prstGeom prst="rect">
            <a:avLst/>
          </a:prstGeom>
          <a:noFill/>
        </p:spPr>
        <p:txBody>
          <a:bodyPr wrap="square" rtlCol="0">
            <a:spAutoFit/>
          </a:bodyPr>
          <a:lstStyle/>
          <a:p>
            <a:r>
              <a:rPr lang="en-US" sz="2100" b="1" dirty="0">
                <a:solidFill>
                  <a:schemeClr val="tx1">
                    <a:lumMod val="65000"/>
                    <a:lumOff val="35000"/>
                  </a:schemeClr>
                </a:solidFill>
                <a:latin typeface="Arial" panose="020B0604020202020204" pitchFamily="34" charset="0"/>
                <a:cs typeface="Arial" panose="020B0604020202020204" pitchFamily="34" charset="0"/>
              </a:rPr>
              <a:t>There are no rides between 5th to 10th of every </a:t>
            </a:r>
            <a:r>
              <a:rPr lang="en-US" sz="2100" b="1" dirty="0" smtClean="0">
                <a:solidFill>
                  <a:schemeClr val="tx1">
                    <a:lumMod val="65000"/>
                    <a:lumOff val="35000"/>
                  </a:schemeClr>
                </a:solidFill>
                <a:latin typeface="Arial" panose="020B0604020202020204" pitchFamily="34" charset="0"/>
                <a:cs typeface="Arial" panose="020B0604020202020204" pitchFamily="34" charset="0"/>
              </a:rPr>
              <a:t>month, but </a:t>
            </a:r>
            <a:r>
              <a:rPr lang="en-US" sz="2100" b="1" dirty="0">
                <a:solidFill>
                  <a:schemeClr val="tx1">
                    <a:lumMod val="65000"/>
                    <a:lumOff val="35000"/>
                  </a:schemeClr>
                </a:solidFill>
                <a:latin typeface="Arial" panose="020B0604020202020204" pitchFamily="34" charset="0"/>
                <a:cs typeface="Arial" panose="020B0604020202020204" pitchFamily="34" charset="0"/>
              </a:rPr>
              <a:t>this might be because of missing </a:t>
            </a:r>
            <a:r>
              <a:rPr lang="en-US" sz="2100" b="1" dirty="0" smtClean="0">
                <a:solidFill>
                  <a:schemeClr val="tx1">
                    <a:lumMod val="65000"/>
                    <a:lumOff val="35000"/>
                  </a:schemeClr>
                </a:solidFill>
                <a:latin typeface="Arial" panose="020B0604020202020204" pitchFamily="34" charset="0"/>
                <a:cs typeface="Arial" panose="020B0604020202020204" pitchFamily="34" charset="0"/>
              </a:rPr>
              <a:t>data or some public Holiday.</a:t>
            </a:r>
            <a:endParaRPr lang="en-IN" sz="21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70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113"/>
            <a:ext cx="10515600" cy="1033369"/>
          </a:xfrm>
        </p:spPr>
        <p:txBody>
          <a:bodyPr/>
          <a:lstStyle/>
          <a:p>
            <a:r>
              <a:rPr lang="en-US" b="1" dirty="0" smtClean="0">
                <a:solidFill>
                  <a:srgbClr val="C00000"/>
                </a:solidFill>
                <a:latin typeface="Arial" panose="020B0604020202020204" pitchFamily="34" charset="0"/>
                <a:cs typeface="Arial" panose="020B0604020202020204" pitchFamily="34" charset="0"/>
              </a:rPr>
              <a:t>Hourly Travel Trend</a:t>
            </a:r>
            <a:endParaRPr lang="en-IN" dirty="0">
              <a:solidFill>
                <a:srgbClr val="C0000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6119" y="1147482"/>
            <a:ext cx="9520516" cy="4351338"/>
          </a:xfrm>
        </p:spPr>
      </p:pic>
      <p:sp>
        <p:nvSpPr>
          <p:cNvPr id="5" name="TextBox 4"/>
          <p:cNvSpPr txBox="1"/>
          <p:nvPr/>
        </p:nvSpPr>
        <p:spPr>
          <a:xfrm>
            <a:off x="838200" y="5561573"/>
            <a:ext cx="9327776" cy="1200329"/>
          </a:xfrm>
          <a:prstGeom prst="rect">
            <a:avLst/>
          </a:prstGeom>
          <a:noFill/>
        </p:spPr>
        <p:txBody>
          <a:bodyPr wrap="square" rtlCol="0">
            <a:spAutoFit/>
          </a:bodyPr>
          <a:lstStyle/>
          <a:p>
            <a:r>
              <a:rPr lang="en-US" b="1" dirty="0">
                <a:solidFill>
                  <a:schemeClr val="tx1">
                    <a:lumMod val="65000"/>
                    <a:lumOff val="35000"/>
                  </a:schemeClr>
                </a:solidFill>
                <a:latin typeface="Arial" panose="020B0604020202020204" pitchFamily="34" charset="0"/>
                <a:cs typeface="Arial" panose="020B0604020202020204" pitchFamily="34" charset="0"/>
              </a:rPr>
              <a:t>M</a:t>
            </a:r>
            <a:r>
              <a:rPr lang="en-US" b="1" dirty="0" smtClean="0">
                <a:solidFill>
                  <a:schemeClr val="tx1">
                    <a:lumMod val="65000"/>
                    <a:lumOff val="35000"/>
                  </a:schemeClr>
                </a:solidFill>
                <a:latin typeface="Arial" panose="020B0604020202020204" pitchFamily="34" charset="0"/>
                <a:cs typeface="Arial" panose="020B0604020202020204" pitchFamily="34" charset="0"/>
              </a:rPr>
              <a:t>ost </a:t>
            </a:r>
            <a:r>
              <a:rPr lang="en-US" b="1" dirty="0">
                <a:solidFill>
                  <a:schemeClr val="tx1">
                    <a:lumMod val="65000"/>
                    <a:lumOff val="35000"/>
                  </a:schemeClr>
                </a:solidFill>
                <a:latin typeface="Arial" panose="020B0604020202020204" pitchFamily="34" charset="0"/>
                <a:cs typeface="Arial" panose="020B0604020202020204" pitchFamily="34" charset="0"/>
              </a:rPr>
              <a:t>of the </a:t>
            </a:r>
            <a:r>
              <a:rPr lang="en-US" b="1" dirty="0" smtClean="0">
                <a:solidFill>
                  <a:schemeClr val="tx1">
                    <a:lumMod val="65000"/>
                    <a:lumOff val="35000"/>
                  </a:schemeClr>
                </a:solidFill>
                <a:latin typeface="Arial" panose="020B0604020202020204" pitchFamily="34" charset="0"/>
                <a:cs typeface="Arial" panose="020B0604020202020204" pitchFamily="34" charset="0"/>
              </a:rPr>
              <a:t>tickets </a:t>
            </a:r>
            <a:r>
              <a:rPr lang="en-US" b="1" dirty="0">
                <a:solidFill>
                  <a:schemeClr val="tx1">
                    <a:lumMod val="65000"/>
                    <a:lumOff val="35000"/>
                  </a:schemeClr>
                </a:solidFill>
                <a:latin typeface="Arial" panose="020B0604020202020204" pitchFamily="34" charset="0"/>
                <a:cs typeface="Arial" panose="020B0604020202020204" pitchFamily="34" charset="0"/>
              </a:rPr>
              <a:t>were sold at 7 AM and 8 PM. And that seems true because in the morning most of the people go to the work and office.</a:t>
            </a:r>
          </a:p>
          <a:p>
            <a:r>
              <a:rPr lang="en-US" b="1" dirty="0">
                <a:solidFill>
                  <a:schemeClr val="tx1">
                    <a:lumMod val="65000"/>
                    <a:lumOff val="35000"/>
                  </a:schemeClr>
                </a:solidFill>
                <a:latin typeface="Arial" panose="020B0604020202020204" pitchFamily="34" charset="0"/>
                <a:cs typeface="Arial" panose="020B0604020202020204" pitchFamily="34" charset="0"/>
              </a:rPr>
              <a:t>From the above we can say that there is not ride between 12pm to </a:t>
            </a:r>
            <a:r>
              <a:rPr lang="en-US" b="1" dirty="0" smtClean="0">
                <a:solidFill>
                  <a:schemeClr val="tx1">
                    <a:lumMod val="65000"/>
                    <a:lumOff val="35000"/>
                  </a:schemeClr>
                </a:solidFill>
                <a:latin typeface="Arial" panose="020B0604020202020204" pitchFamily="34" charset="0"/>
                <a:cs typeface="Arial" panose="020B0604020202020204" pitchFamily="34" charset="0"/>
              </a:rPr>
              <a:t>5.30PM.</a:t>
            </a:r>
            <a:endParaRPr lang="en-US" b="1" dirty="0">
              <a:solidFill>
                <a:schemeClr val="tx1">
                  <a:lumMod val="65000"/>
                  <a:lumOff val="3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8210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E9CF7-3C07-F441-5D54-090E2EE66941}"/>
              </a:ext>
            </a:extLst>
          </p:cNvPr>
          <p:cNvSpPr>
            <a:spLocks noGrp="1"/>
          </p:cNvSpPr>
          <p:nvPr>
            <p:ph type="title"/>
          </p:nvPr>
        </p:nvSpPr>
        <p:spPr>
          <a:xfrm>
            <a:off x="869577" y="230656"/>
            <a:ext cx="10515600" cy="984904"/>
          </a:xfrm>
        </p:spPr>
        <p:txBody>
          <a:bodyPr/>
          <a:lstStyle/>
          <a:p>
            <a:r>
              <a:rPr lang="en-US" b="1" dirty="0">
                <a:solidFill>
                  <a:srgbClr val="C00000"/>
                </a:solidFill>
                <a:latin typeface="Arial" panose="020B0604020202020204" pitchFamily="34" charset="0"/>
                <a:cs typeface="Arial" panose="020B0604020202020204" pitchFamily="34" charset="0"/>
              </a:rPr>
              <a:t>Time taken and </a:t>
            </a:r>
            <a:r>
              <a:rPr lang="en-US" b="1" dirty="0" smtClean="0">
                <a:solidFill>
                  <a:srgbClr val="C00000"/>
                </a:solidFill>
                <a:latin typeface="Arial" panose="020B0604020202020204" pitchFamily="34" charset="0"/>
                <a:cs typeface="Arial" panose="020B0604020202020204" pitchFamily="34" charset="0"/>
              </a:rPr>
              <a:t>Distance Trend</a:t>
            </a:r>
            <a:endParaRPr lang="en-US"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894" y="1215560"/>
            <a:ext cx="5181600" cy="393596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545" t="36470" r="52866" b="8105"/>
          <a:stretch/>
        </p:blipFill>
        <p:spPr>
          <a:xfrm>
            <a:off x="6338047" y="1215560"/>
            <a:ext cx="5047130" cy="3876781"/>
          </a:xfrm>
          <a:prstGeom prst="rect">
            <a:avLst/>
          </a:prstGeom>
        </p:spPr>
      </p:pic>
      <p:sp>
        <p:nvSpPr>
          <p:cNvPr id="6" name="TextBox 5"/>
          <p:cNvSpPr txBox="1"/>
          <p:nvPr/>
        </p:nvSpPr>
        <p:spPr>
          <a:xfrm>
            <a:off x="869577" y="5369860"/>
            <a:ext cx="9966422" cy="923330"/>
          </a:xfrm>
          <a:prstGeom prst="rect">
            <a:avLst/>
          </a:prstGeom>
          <a:noFill/>
        </p:spPr>
        <p:txBody>
          <a:bodyPr wrap="square" rtlCol="0">
            <a:spAutoFit/>
          </a:bodyPr>
          <a:lstStyle/>
          <a:p>
            <a:pPr marL="342900" indent="-342900">
              <a:buSzPct val="130000"/>
              <a:buFont typeface="Arial" panose="020B0604020202020204" pitchFamily="34" charset="0"/>
              <a:buChar char="•"/>
            </a:pPr>
            <a:r>
              <a:rPr lang="en-US" b="1" dirty="0" smtClean="0">
                <a:solidFill>
                  <a:schemeClr val="tx1">
                    <a:lumMod val="65000"/>
                    <a:lumOff val="35000"/>
                  </a:schemeClr>
                </a:solidFill>
                <a:latin typeface="Arial" panose="020B0604020202020204" pitchFamily="34" charset="0"/>
                <a:cs typeface="Arial" panose="020B0604020202020204" pitchFamily="34" charset="0"/>
              </a:rPr>
              <a:t>Time taken to reach Destination have </a:t>
            </a:r>
            <a:r>
              <a:rPr lang="en-US" b="1" dirty="0" smtClean="0">
                <a:solidFill>
                  <a:schemeClr val="tx1">
                    <a:lumMod val="65000"/>
                    <a:lumOff val="35000"/>
                  </a:schemeClr>
                </a:solidFill>
                <a:latin typeface="Arial" panose="020B0604020202020204" pitchFamily="34" charset="0"/>
                <a:cs typeface="Arial" panose="020B0604020202020204" pitchFamily="34" charset="0"/>
              </a:rPr>
              <a:t>positive </a:t>
            </a:r>
            <a:r>
              <a:rPr lang="en-US" b="1" dirty="0" smtClean="0">
                <a:solidFill>
                  <a:schemeClr val="tx1">
                    <a:lumMod val="65000"/>
                    <a:lumOff val="35000"/>
                  </a:schemeClr>
                </a:solidFill>
                <a:latin typeface="Arial" panose="020B0604020202020204" pitchFamily="34" charset="0"/>
                <a:cs typeface="Arial" panose="020B0604020202020204" pitchFamily="34" charset="0"/>
              </a:rPr>
              <a:t>relation with number of tickets. distance also have some what positive relation with no of tickets.</a:t>
            </a:r>
          </a:p>
          <a:p>
            <a:pPr marL="342900" indent="-342900">
              <a:buSzPct val="130000"/>
              <a:buFont typeface="Arial" panose="020B0604020202020204" pitchFamily="34" charset="0"/>
              <a:buChar char="•"/>
            </a:pPr>
            <a:r>
              <a:rPr lang="en-US" b="1" dirty="0" smtClean="0">
                <a:solidFill>
                  <a:schemeClr val="tx1">
                    <a:lumMod val="65000"/>
                    <a:lumOff val="35000"/>
                  </a:schemeClr>
                </a:solidFill>
                <a:latin typeface="Arial" panose="020B0604020202020204" pitchFamily="34" charset="0"/>
                <a:cs typeface="Arial" panose="020B0604020202020204" pitchFamily="34" charset="0"/>
              </a:rPr>
              <a:t>No of ticket sold is increasing with increase in time taken and distance.</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28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Feature Engineering</a:t>
            </a:r>
            <a:endParaRPr lang="en-IN" dirty="0">
              <a:solidFill>
                <a:srgbClr val="C00000"/>
              </a:solidFill>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spcAft>
                <a:spcPts val="600"/>
              </a:spcAft>
              <a:buNone/>
            </a:pPr>
            <a:r>
              <a:rPr lang="en-US" sz="2400" b="1" dirty="0">
                <a:solidFill>
                  <a:schemeClr val="tx1">
                    <a:lumMod val="75000"/>
                    <a:lumOff val="25000"/>
                  </a:schemeClr>
                </a:solidFill>
                <a:latin typeface="Arial" panose="020B0604020202020204" pitchFamily="34" charset="0"/>
                <a:cs typeface="Arial" panose="020B0604020202020204" pitchFamily="34" charset="0"/>
              </a:rPr>
              <a:t>Using domain knowledge to extract features from raw data</a:t>
            </a:r>
            <a:r>
              <a:rPr lang="en-US" sz="2400" b="1" dirty="0" smtClean="0">
                <a:solidFill>
                  <a:schemeClr val="tx1">
                    <a:lumMod val="75000"/>
                    <a:lumOff val="25000"/>
                  </a:schemeClr>
                </a:solidFill>
                <a:latin typeface="Arial" panose="020B0604020202020204" pitchFamily="34" charset="0"/>
                <a:cs typeface="Arial" panose="020B0604020202020204" pitchFamily="34" charset="0"/>
              </a:rPr>
              <a:t>, by which </a:t>
            </a:r>
            <a:r>
              <a:rPr lang="en-US" sz="2400" b="1" dirty="0">
                <a:solidFill>
                  <a:schemeClr val="tx1">
                    <a:lumMod val="75000"/>
                    <a:lumOff val="25000"/>
                  </a:schemeClr>
                </a:solidFill>
                <a:latin typeface="Arial" panose="020B0604020202020204" pitchFamily="34" charset="0"/>
                <a:cs typeface="Arial" panose="020B0604020202020204" pitchFamily="34" charset="0"/>
              </a:rPr>
              <a:t>the performance of the model can be improved</a:t>
            </a:r>
            <a:r>
              <a:rPr lang="en-US" sz="2400" b="1" dirty="0" smtClean="0">
                <a:solidFill>
                  <a:schemeClr val="tx1">
                    <a:lumMod val="75000"/>
                    <a:lumOff val="25000"/>
                  </a:schemeClr>
                </a:solidFill>
                <a:latin typeface="Arial" panose="020B0604020202020204" pitchFamily="34" charset="0"/>
                <a:cs typeface="Arial" panose="020B0604020202020204" pitchFamily="34" charset="0"/>
              </a:rPr>
              <a:t>.</a:t>
            </a:r>
          </a:p>
          <a:p>
            <a:pPr lvl="1">
              <a:spcAft>
                <a:spcPts val="600"/>
              </a:spcAft>
            </a:pPr>
            <a:r>
              <a:rPr lang="en-US" sz="1800" b="1" dirty="0" smtClean="0">
                <a:solidFill>
                  <a:schemeClr val="tx1">
                    <a:lumMod val="65000"/>
                    <a:lumOff val="35000"/>
                  </a:schemeClr>
                </a:solidFill>
                <a:latin typeface="Arial" panose="020B0604020202020204" pitchFamily="34" charset="0"/>
                <a:cs typeface="Arial" panose="020B0604020202020204" pitchFamily="34" charset="0"/>
              </a:rPr>
              <a:t>Number_of_tickets</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Speed</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Distance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Time_taken</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Hour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Minute</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Month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Day_of</a:t>
            </a:r>
            <a:r>
              <a:rPr lang="en-US" sz="1800" b="1" dirty="0">
                <a:solidFill>
                  <a:schemeClr val="tx1">
                    <a:lumMod val="65000"/>
                    <a:lumOff val="35000"/>
                  </a:schemeClr>
                </a:solidFill>
                <a:latin typeface="Arial" panose="020B0604020202020204" pitchFamily="34" charset="0"/>
                <a:cs typeface="Arial" panose="020B0604020202020204" pitchFamily="34" charset="0"/>
              </a:rPr>
              <a:t>_</a:t>
            </a:r>
            <a:r>
              <a:rPr lang="en-US" sz="1800" b="1" dirty="0" smtClean="0">
                <a:solidFill>
                  <a:schemeClr val="tx1">
                    <a:lumMod val="65000"/>
                    <a:lumOff val="35000"/>
                  </a:schemeClr>
                </a:solidFill>
                <a:latin typeface="Arial" panose="020B0604020202020204" pitchFamily="34" charset="0"/>
                <a:cs typeface="Arial" panose="020B0604020202020204" pitchFamily="34" charset="0"/>
              </a:rPr>
              <a:t>week </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Day_of_month</a:t>
            </a:r>
          </a:p>
          <a:p>
            <a:pPr lvl="1"/>
            <a:r>
              <a:rPr lang="en-US" sz="1800" b="1" dirty="0" smtClean="0">
                <a:solidFill>
                  <a:schemeClr val="tx1">
                    <a:lumMod val="65000"/>
                    <a:lumOff val="35000"/>
                  </a:schemeClr>
                </a:solidFill>
                <a:latin typeface="Arial" panose="020B0604020202020204" pitchFamily="34" charset="0"/>
                <a:cs typeface="Arial" panose="020B0604020202020204" pitchFamily="34" charset="0"/>
              </a:rPr>
              <a:t>Is_weekend</a:t>
            </a:r>
          </a:p>
          <a:p>
            <a:endParaRPr lang="en-US" sz="2000" b="1" dirty="0" smtClean="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02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94989480"/>
              </p:ext>
            </p:extLst>
          </p:nvPr>
        </p:nvGraphicFramePr>
        <p:xfrm>
          <a:off x="706411" y="1690688"/>
          <a:ext cx="10813236" cy="4247288"/>
        </p:xfrm>
        <a:graphic>
          <a:graphicData uri="http://schemas.openxmlformats.org/drawingml/2006/table">
            <a:tbl>
              <a:tblPr/>
              <a:tblGrid>
                <a:gridCol w="1328577"/>
                <a:gridCol w="1335742"/>
                <a:gridCol w="1333428"/>
                <a:gridCol w="978749"/>
                <a:gridCol w="1094411"/>
                <a:gridCol w="1013012"/>
                <a:gridCol w="995082"/>
                <a:gridCol w="1219200"/>
                <a:gridCol w="1515035"/>
              </a:tblGrid>
              <a:tr h="651756">
                <a:tc>
                  <a:txBody>
                    <a:bodyPr/>
                    <a:lstStyle/>
                    <a:p>
                      <a:pPr algn="ctr"/>
                      <a:r>
                        <a:rPr lang="en-IN" sz="1500" b="1" dirty="0">
                          <a:effectLst/>
                        </a:rPr>
                        <a:t>Model Name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b="1">
                          <a:effectLst/>
                        </a:rPr>
                        <a:t>Train Accuracy</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Test Accuracy</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dirty="0">
                          <a:effectLst/>
                        </a:rPr>
                        <a:t>r2_score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Adjusted r2_score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MSE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RMSE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a:effectLst/>
                        </a:rPr>
                        <a:t>MAE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IN" sz="1500" b="1" dirty="0">
                          <a:effectLst/>
                        </a:rPr>
                        <a:t>MAPE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648449">
                <a:tc>
                  <a:txBody>
                    <a:bodyPr/>
                    <a:lstStyle/>
                    <a:p>
                      <a:pPr algn="ctr"/>
                      <a:r>
                        <a:rPr lang="en-IN" sz="1500">
                          <a:effectLst/>
                        </a:rPr>
                        <a:t>Linear Regression</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0.366001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0.404588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0.404588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0.396211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46.063907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6.787040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4.643707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151.217350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81318">
                <a:tc>
                  <a:txBody>
                    <a:bodyPr/>
                    <a:lstStyle/>
                    <a:p>
                      <a:pPr algn="ctr"/>
                      <a:r>
                        <a:rPr lang="en-IN" sz="1500">
                          <a:effectLst/>
                        </a:rPr>
                        <a:t>Lasso Regression</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0.339320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0.344299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0.344299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0.335073</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49.506884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7.036113</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5.006458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181.637236</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0282">
                <a:tc>
                  <a:txBody>
                    <a:bodyPr/>
                    <a:lstStyle/>
                    <a:p>
                      <a:pPr algn="ctr"/>
                      <a:r>
                        <a:rPr lang="en-IN" sz="1500">
                          <a:effectLst/>
                        </a:rPr>
                        <a:t>Ridge Regression</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0.374090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0.384397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0.384397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0.376073</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46.479378</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6.817579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4.739805</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164.651974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5161">
                <a:tc>
                  <a:txBody>
                    <a:bodyPr/>
                    <a:lstStyle/>
                    <a:p>
                      <a:pPr algn="ctr"/>
                      <a:r>
                        <a:rPr lang="en-IN" sz="1500">
                          <a:effectLst/>
                        </a:rPr>
                        <a:t>Decision Tree</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a:effectLst/>
                        </a:rPr>
                        <a:t>0.587940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0.555827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0.555827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0.549334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33.536021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a:effectLst/>
                        </a:rPr>
                        <a:t>5.791029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3.974281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sz="1500" dirty="0">
                          <a:effectLst/>
                        </a:rPr>
                        <a:t>138.058099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5161">
                <a:tc>
                  <a:txBody>
                    <a:bodyPr/>
                    <a:lstStyle/>
                    <a:p>
                      <a:pPr algn="ctr"/>
                      <a:r>
                        <a:rPr lang="en-IN" sz="1500">
                          <a:effectLst/>
                        </a:rPr>
                        <a:t>Random Forest</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IN" sz="1500">
                          <a:effectLst/>
                        </a:rPr>
                        <a:t>0.649787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0.665061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0.665061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0.659980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25.288646</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5.028782</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a:effectLst/>
                        </a:rPr>
                        <a:t>3.381311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sz="1500" dirty="0">
                          <a:effectLst/>
                        </a:rPr>
                        <a:t>115.978124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25161">
                <a:tc>
                  <a:txBody>
                    <a:bodyPr/>
                    <a:lstStyle/>
                    <a:p>
                      <a:pPr algn="ctr"/>
                      <a:r>
                        <a:rPr lang="en-IN" sz="1500" dirty="0" smtClean="0">
                          <a:solidFill>
                            <a:srgbClr val="C00000"/>
                          </a:solidFill>
                          <a:effectLst/>
                        </a:rPr>
                        <a:t>Xgboost</a:t>
                      </a:r>
                      <a:endParaRPr lang="en-IN" sz="1500" dirty="0">
                        <a:solidFill>
                          <a:srgbClr val="C00000"/>
                        </a:solidFill>
                        <a:effectLst/>
                      </a:endParaRP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sz="1500" dirty="0">
                          <a:solidFill>
                            <a:srgbClr val="C00000"/>
                          </a:solidFill>
                          <a:effectLst/>
                        </a:rPr>
                        <a:t>0.792211</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0.806540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0.806540</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0.803605</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14.606686</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a:solidFill>
                            <a:srgbClr val="C00000"/>
                          </a:solidFill>
                          <a:effectLst/>
                        </a:rPr>
                        <a:t>3.821869</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rgbClr val="C00000"/>
                          </a:solidFill>
                          <a:effectLst/>
                        </a:rPr>
                        <a:t>2.579984</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dirty="0">
                          <a:solidFill>
                            <a:srgbClr val="C00000"/>
                          </a:solidFill>
                          <a:effectLst/>
                        </a:rPr>
                        <a:t>84.516617</a:t>
                      </a:r>
                    </a:p>
                  </a:txBody>
                  <a:tcPr marL="75023" marR="75023" marT="37512" marB="37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Title 3"/>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ML Models and Metrics</a:t>
            </a:r>
            <a:endParaRPr lang="en-IN" dirty="0"/>
          </a:p>
        </p:txBody>
      </p:sp>
    </p:spTree>
    <p:extLst>
      <p:ext uri="{BB962C8B-B14F-4D97-AF65-F5344CB8AC3E}">
        <p14:creationId xmlns:p14="http://schemas.microsoft.com/office/powerpoint/2010/main" val="105625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Feature Importance</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726" t="24384" r="39029" b="8041"/>
          <a:stretch/>
        </p:blipFill>
        <p:spPr>
          <a:xfrm>
            <a:off x="1264024" y="1690688"/>
            <a:ext cx="9793941" cy="4790794"/>
          </a:xfrm>
        </p:spPr>
      </p:pic>
    </p:spTree>
    <p:extLst>
      <p:ext uri="{BB962C8B-B14F-4D97-AF65-F5344CB8AC3E}">
        <p14:creationId xmlns:p14="http://schemas.microsoft.com/office/powerpoint/2010/main" val="51419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Challenges</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US" sz="2400" b="1" dirty="0" smtClean="0">
                <a:solidFill>
                  <a:schemeClr val="tx1">
                    <a:lumMod val="65000"/>
                    <a:lumOff val="35000"/>
                  </a:schemeClr>
                </a:solidFill>
                <a:latin typeface="Arial" panose="020B0604020202020204" pitchFamily="34" charset="0"/>
                <a:cs typeface="Arial" panose="020B0604020202020204" pitchFamily="34" charset="0"/>
              </a:rPr>
              <a:t> Finding the Dependant Variable</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 </a:t>
            </a:r>
            <a:r>
              <a:rPr lang="en-US" sz="2400" b="1" dirty="0">
                <a:solidFill>
                  <a:schemeClr val="tx1">
                    <a:lumMod val="65000"/>
                    <a:lumOff val="35000"/>
                  </a:schemeClr>
                </a:solidFill>
                <a:latin typeface="Arial" panose="020B0604020202020204" pitchFamily="34" charset="0"/>
                <a:cs typeface="Arial" panose="020B0604020202020204" pitchFamily="34" charset="0"/>
              </a:rPr>
              <a:t>Feature engineering </a:t>
            </a:r>
            <a:endParaRPr lang="en-US" sz="2400" b="1" dirty="0" smtClean="0">
              <a:solidFill>
                <a:schemeClr val="tx1">
                  <a:lumMod val="65000"/>
                  <a:lumOff val="35000"/>
                </a:schemeClr>
              </a:solidFill>
              <a:latin typeface="Arial" panose="020B0604020202020204" pitchFamily="34" charset="0"/>
              <a:cs typeface="Arial" panose="020B0604020202020204" pitchFamily="34" charset="0"/>
            </a:endParaRP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Model </a:t>
            </a:r>
            <a:r>
              <a:rPr lang="en-US" sz="2400" b="1" dirty="0">
                <a:solidFill>
                  <a:schemeClr val="tx1">
                    <a:lumMod val="65000"/>
                    <a:lumOff val="35000"/>
                  </a:schemeClr>
                </a:solidFill>
                <a:latin typeface="Arial" panose="020B0604020202020204" pitchFamily="34" charset="0"/>
                <a:cs typeface="Arial" panose="020B0604020202020204" pitchFamily="34" charset="0"/>
              </a:rPr>
              <a:t>Training and performance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improvement</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Tuning Hyperparameter.</a:t>
            </a:r>
            <a:endParaRPr lang="en-IN" sz="24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51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rial" panose="020B0604020202020204" pitchFamily="34" charset="0"/>
                <a:cs typeface="Arial" panose="020B0604020202020204" pitchFamily="34" charset="0"/>
              </a:rPr>
              <a:t>Conclusion</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5"/>
            <a:ext cx="9273988" cy="4351338"/>
          </a:xfrm>
        </p:spPr>
        <p:txBody>
          <a:bodyPr/>
          <a:lstStyle/>
          <a:p>
            <a:pPr>
              <a:buSzPct val="150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As we have implemented six different models to predict</a:t>
            </a:r>
            <a:r>
              <a:rPr lang="en-US" sz="2400" b="1" dirty="0">
                <a:solidFill>
                  <a:schemeClr val="tx1">
                    <a:lumMod val="65000"/>
                    <a:lumOff val="35000"/>
                  </a:schemeClr>
                </a:solidFill>
                <a:latin typeface="Arial" panose="020B0604020202020204" pitchFamily="34" charset="0"/>
                <a:cs typeface="Arial" panose="020B0604020202020204" pitchFamily="34" charset="0"/>
              </a:rPr>
              <a:t> the number of seats that Mobiticket can expect to sell for each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ride. Linear Regression, </a:t>
            </a:r>
            <a:r>
              <a:rPr lang="en-US" sz="2400" b="1" dirty="0">
                <a:solidFill>
                  <a:schemeClr val="tx1">
                    <a:lumMod val="65000"/>
                    <a:lumOff val="35000"/>
                  </a:schemeClr>
                </a:solidFill>
                <a:latin typeface="Arial" panose="020B0604020202020204" pitchFamily="34" charset="0"/>
                <a:cs typeface="Arial" panose="020B0604020202020204" pitchFamily="34" charset="0"/>
              </a:rPr>
              <a:t>Regularized linear regression (Ridge and Lasso</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 Decision Tree, Random Forest Regressor and Xgboost Regressor.  </a:t>
            </a:r>
            <a:r>
              <a:rPr lang="en-US" sz="2400" b="1" dirty="0">
                <a:solidFill>
                  <a:schemeClr val="tx1">
                    <a:lumMod val="65000"/>
                    <a:lumOff val="35000"/>
                  </a:schemeClr>
                </a:solidFill>
                <a:latin typeface="Arial" panose="020B0604020202020204" pitchFamily="34" charset="0"/>
                <a:cs typeface="Arial" panose="020B0604020202020204" pitchFamily="34" charset="0"/>
              </a:rPr>
              <a:t>Xgboost regression model performed the best among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them.</a:t>
            </a:r>
          </a:p>
          <a:p>
            <a:pPr>
              <a:buSzPct val="150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Our Model will help Mobiticket and Bus operators to anticipate the number of tickets they can expect to sell for each ride.</a:t>
            </a:r>
          </a:p>
          <a:p>
            <a:endParaRPr lang="en-US" b="1" dirty="0" smtClean="0"/>
          </a:p>
          <a:p>
            <a:endParaRPr lang="en-IN" dirty="0"/>
          </a:p>
        </p:txBody>
      </p:sp>
    </p:spTree>
    <p:extLst>
      <p:ext uri="{BB962C8B-B14F-4D97-AF65-F5344CB8AC3E}">
        <p14:creationId xmlns:p14="http://schemas.microsoft.com/office/powerpoint/2010/main" val="319487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endParaRPr lang="en-IN" dirty="0" smtClean="0">
              <a:sym typeface="Montserrat"/>
            </a:endParaRPr>
          </a:p>
          <a:p>
            <a:r>
              <a:rPr lang="en-IN" b="1" dirty="0">
                <a:solidFill>
                  <a:srgbClr val="C00000"/>
                </a:solidFill>
                <a:latin typeface="Arial" panose="020B0604020202020204" pitchFamily="34" charset="0"/>
                <a:cs typeface="Arial" panose="020B0604020202020204" pitchFamily="34" charset="0"/>
              </a:rPr>
              <a:t>Content </a:t>
            </a:r>
            <a:endParaRPr lang="en-IN" b="1" dirty="0" smtClean="0">
              <a:solidFill>
                <a:srgbClr val="C00000"/>
              </a:solidFill>
              <a:latin typeface="Arial" panose="020B0604020202020204" pitchFamily="34" charset="0"/>
              <a:cs typeface="Arial" panose="020B0604020202020204" pitchFamily="34" charset="0"/>
              <a:sym typeface="Montserrat"/>
            </a:endParaRPr>
          </a:p>
          <a:p>
            <a:endParaRPr lang="en-IN" dirty="0">
              <a:sym typeface="Montserrat"/>
            </a:endParaRPr>
          </a:p>
        </p:txBody>
      </p:sp>
      <p:sp>
        <p:nvSpPr>
          <p:cNvPr id="3" name="Content Placeholder 2"/>
          <p:cNvSpPr>
            <a:spLocks noGrp="1"/>
          </p:cNvSpPr>
          <p:nvPr>
            <p:ph idx="1"/>
          </p:nvPr>
        </p:nvSpPr>
        <p:spPr>
          <a:xfrm>
            <a:off x="838200" y="1360862"/>
            <a:ext cx="10515600" cy="4717676"/>
          </a:xfrm>
        </p:spPr>
        <p:txBody>
          <a:bodyPr anchor="b">
            <a:normAutofit lnSpcReduction="10000"/>
          </a:bodyPr>
          <a:lstStyle/>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Problem Statement</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Data Summary</a:t>
            </a:r>
          </a:p>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Dependant Variable</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Ride Origination Towns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Top 5 place of Origin</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Day wise </a:t>
            </a:r>
            <a:r>
              <a:rPr lang="en-IN" sz="2400" b="1" dirty="0">
                <a:solidFill>
                  <a:schemeClr val="tx1">
                    <a:lumMod val="65000"/>
                    <a:lumOff val="35000"/>
                  </a:schemeClr>
                </a:solidFill>
                <a:latin typeface="Arial" panose="020B0604020202020204" pitchFamily="34" charset="0"/>
                <a:cs typeface="Arial" panose="020B0604020202020204" pitchFamily="34" charset="0"/>
              </a:rPr>
              <a:t>t</a:t>
            </a:r>
            <a:r>
              <a:rPr lang="en-IN" sz="2400" b="1" dirty="0" smtClean="0">
                <a:solidFill>
                  <a:schemeClr val="tx1">
                    <a:lumMod val="65000"/>
                    <a:lumOff val="35000"/>
                  </a:schemeClr>
                </a:solidFill>
                <a:latin typeface="Arial" panose="020B0604020202020204" pitchFamily="34" charset="0"/>
                <a:cs typeface="Arial" panose="020B0604020202020204" pitchFamily="34" charset="0"/>
              </a:rPr>
              <a:t>ravel trend</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Hourly travel trend</a:t>
            </a:r>
          </a:p>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Time taken and Distance trend</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Feature Engineering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ML Models and Metrics</a:t>
            </a:r>
          </a:p>
          <a:p>
            <a:pPr marL="0" indent="0">
              <a:lnSpc>
                <a:spcPct val="100000"/>
              </a:lnSpc>
              <a:spcBef>
                <a:spcPts val="0"/>
              </a:spcBef>
              <a:buNone/>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a:t>
            </a:r>
            <a:r>
              <a:rPr lang="en-IN" sz="2400" b="1" dirty="0">
                <a:solidFill>
                  <a:schemeClr val="tx1">
                    <a:lumMod val="65000"/>
                    <a:lumOff val="35000"/>
                  </a:schemeClr>
                </a:solidFill>
                <a:latin typeface="Arial" panose="020B0604020202020204" pitchFamily="34" charset="0"/>
                <a:cs typeface="Arial" panose="020B0604020202020204" pitchFamily="34" charset="0"/>
              </a:rPr>
              <a:t>Feature Importance</a:t>
            </a:r>
            <a:r>
              <a:rPr lang="en-IN" sz="2400" b="1" dirty="0" smtClean="0">
                <a:solidFill>
                  <a:schemeClr val="tx1">
                    <a:lumMod val="65000"/>
                    <a:lumOff val="35000"/>
                  </a:schemeClr>
                </a:solidFill>
                <a:latin typeface="Arial" panose="020B0604020202020204" pitchFamily="34" charset="0"/>
                <a:cs typeface="Arial" panose="020B0604020202020204" pitchFamily="34" charset="0"/>
              </a:rPr>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Challenges </a:t>
            </a:r>
            <a:br>
              <a:rPr lang="en-IN" sz="2400" b="1" dirty="0" smtClean="0">
                <a:solidFill>
                  <a:schemeClr val="tx1">
                    <a:lumMod val="65000"/>
                    <a:lumOff val="35000"/>
                  </a:schemeClr>
                </a:solidFill>
                <a:latin typeface="Arial" panose="020B0604020202020204" pitchFamily="34" charset="0"/>
                <a:cs typeface="Arial" panose="020B0604020202020204" pitchFamily="34" charset="0"/>
              </a:rPr>
            </a:br>
            <a:r>
              <a:rPr lang="en-IN" sz="2400" b="1" dirty="0" smtClean="0">
                <a:solidFill>
                  <a:schemeClr val="tx1">
                    <a:lumMod val="65000"/>
                    <a:lumOff val="35000"/>
                  </a:schemeClr>
                </a:solidFill>
                <a:latin typeface="Arial" panose="020B0604020202020204" pitchFamily="34" charset="0"/>
                <a:cs typeface="Arial" panose="020B0604020202020204" pitchFamily="34" charset="0"/>
              </a:rPr>
              <a:t>● Conclusion </a:t>
            </a:r>
            <a:endParaRPr lang="en-IN" sz="24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AutoShape 2" descr="C:\Users\User\Downloads\95050572-people-waiting-for-the-bus-at-the-bus-stop.webp"/>
          <p:cNvSpPr>
            <a:spLocks noChangeAspect="1" noChangeArrowheads="1"/>
          </p:cNvSpPr>
          <p:nvPr/>
        </p:nvSpPr>
        <p:spPr bwMode="auto">
          <a:xfrm>
            <a:off x="155575" y="-4022725"/>
            <a:ext cx="8382000" cy="838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6313394" y="1459287"/>
            <a:ext cx="4717676" cy="4717676"/>
          </a:xfrm>
          <a:prstGeom prst="rect">
            <a:avLst/>
          </a:prstGeom>
        </p:spPr>
      </p:pic>
    </p:spTree>
    <p:extLst>
      <p:ext uri="{BB962C8B-B14F-4D97-AF65-F5344CB8AC3E}">
        <p14:creationId xmlns:p14="http://schemas.microsoft.com/office/powerpoint/2010/main" val="238171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7" y="2911102"/>
            <a:ext cx="10515600" cy="1325563"/>
          </a:xfrm>
        </p:spPr>
        <p:txBody>
          <a:bodyPr>
            <a:normAutofit/>
          </a:bodyPr>
          <a:lstStyle/>
          <a:p>
            <a:pPr algn="ctr"/>
            <a:r>
              <a:rPr lang="en-US" sz="6600" b="1" dirty="0" smtClean="0">
                <a:solidFill>
                  <a:srgbClr val="C00000"/>
                </a:solidFill>
                <a:latin typeface="Arial" panose="020B0604020202020204" pitchFamily="34" charset="0"/>
                <a:cs typeface="Arial" panose="020B0604020202020204" pitchFamily="34" charset="0"/>
              </a:rPr>
              <a:t>Thank You</a:t>
            </a:r>
            <a:endParaRPr lang="en-IN" sz="66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29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2406EC8-EEE3-2F1F-893A-4D019FBBE5E6}"/>
              </a:ext>
            </a:extLst>
          </p:cNvPr>
          <p:cNvSpPr>
            <a:spLocks noGrp="1"/>
          </p:cNvSpPr>
          <p:nvPr>
            <p:ph type="title"/>
          </p:nvPr>
        </p:nvSpPr>
        <p:spPr/>
        <p:txBody>
          <a:bodyPr>
            <a:normAutofit/>
          </a:bodyPr>
          <a:lstStyle/>
          <a:p>
            <a:r>
              <a:rPr lang="en-US" b="1" dirty="0">
                <a:solidFill>
                  <a:srgbClr val="C00000"/>
                </a:solidFill>
                <a:latin typeface="Arial" panose="020B0604020202020204" pitchFamily="34" charset="0"/>
                <a:cs typeface="Arial" panose="020B0604020202020204" pitchFamily="34" charset="0"/>
              </a:rPr>
              <a:t>Problem Statement</a:t>
            </a:r>
            <a:r>
              <a:rPr lang="en-US" sz="5400" b="1" dirty="0">
                <a:solidFill>
                  <a:srgbClr val="C00000"/>
                </a:solidFill>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 xmlns:a16="http://schemas.microsoft.com/office/drawing/2014/main" id="{122730D6-BC32-6DBB-C5F3-D745E5599559}"/>
              </a:ext>
            </a:extLst>
          </p:cNvPr>
          <p:cNvSpPr>
            <a:spLocks noGrp="1"/>
          </p:cNvSpPr>
          <p:nvPr>
            <p:ph idx="1"/>
          </p:nvPr>
        </p:nvSpPr>
        <p:spPr>
          <a:xfrm>
            <a:off x="838200" y="1825625"/>
            <a:ext cx="10339873" cy="4351338"/>
          </a:xfrm>
        </p:spPr>
        <p:txBody>
          <a:bodyPr anchor="t">
            <a:normAutofit/>
          </a:bodyPr>
          <a:lstStyle/>
          <a:p>
            <a:pPr>
              <a:buSzPct val="165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 Exploring </a:t>
            </a:r>
            <a:r>
              <a:rPr lang="en-US" sz="2400" b="1" dirty="0">
                <a:solidFill>
                  <a:schemeClr val="tx1">
                    <a:lumMod val="65000"/>
                    <a:lumOff val="35000"/>
                  </a:schemeClr>
                </a:solidFill>
                <a:latin typeface="Arial" panose="020B0604020202020204" pitchFamily="34" charset="0"/>
                <a:cs typeface="Arial" panose="020B0604020202020204" pitchFamily="34" charset="0"/>
              </a:rPr>
              <a:t>14 different towns to the northwest of the Nairobi towards Lake Victoria and using the data provided by bus ticket sales from MobiTicket, predicting the number of tickets that would be sold for the buses that ends into Nairobi.</a:t>
            </a:r>
          </a:p>
          <a:p>
            <a:pPr>
              <a:buSzPct val="165000"/>
            </a:pPr>
            <a:r>
              <a:rPr lang="en-IN" sz="2400" b="1" dirty="0" smtClean="0">
                <a:solidFill>
                  <a:schemeClr val="tx1">
                    <a:lumMod val="65000"/>
                    <a:lumOff val="35000"/>
                  </a:schemeClr>
                </a:solidFill>
                <a:latin typeface="Arial" panose="020B0604020202020204" pitchFamily="34" charset="0"/>
                <a:cs typeface="Arial" panose="020B0604020202020204" pitchFamily="34" charset="0"/>
              </a:rPr>
              <a:t>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Build </a:t>
            </a:r>
            <a:r>
              <a:rPr lang="en-US" sz="2400" b="1" dirty="0">
                <a:solidFill>
                  <a:schemeClr val="tx1">
                    <a:lumMod val="65000"/>
                    <a:lumOff val="35000"/>
                  </a:schemeClr>
                </a:solidFill>
                <a:latin typeface="Arial" panose="020B0604020202020204" pitchFamily="34" charset="0"/>
                <a:cs typeface="Arial" panose="020B0604020202020204" pitchFamily="34" charset="0"/>
              </a:rPr>
              <a:t>a model that predicts the number of seats that Mobiticket can expect to sell for each ride, i.e. for a specific route on a specific date and time.</a:t>
            </a:r>
            <a:endParaRPr lang="en-US" sz="2400" dirty="0">
              <a:solidFill>
                <a:schemeClr val="tx1">
                  <a:lumMod val="65000"/>
                  <a:lumOff val="35000"/>
                </a:schemeClr>
              </a:solidFill>
            </a:endParaRPr>
          </a:p>
        </p:txBody>
      </p:sp>
      <p:pic>
        <p:nvPicPr>
          <p:cNvPr id="2" name="Picture 1"/>
          <p:cNvPicPr>
            <a:picLocks noChangeAspect="1"/>
          </p:cNvPicPr>
          <p:nvPr/>
        </p:nvPicPr>
        <p:blipFill rotWithShape="1">
          <a:blip r:embed="rId2"/>
          <a:srcRect l="4548" r="3036" b="9680"/>
          <a:stretch/>
        </p:blipFill>
        <p:spPr>
          <a:xfrm>
            <a:off x="3156857" y="4234559"/>
            <a:ext cx="5878286" cy="2408837"/>
          </a:xfrm>
          <a:prstGeom prst="rect">
            <a:avLst/>
          </a:prstGeom>
        </p:spPr>
      </p:pic>
    </p:spTree>
    <p:extLst>
      <p:ext uri="{BB962C8B-B14F-4D97-AF65-F5344CB8AC3E}">
        <p14:creationId xmlns:p14="http://schemas.microsoft.com/office/powerpoint/2010/main" val="282534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C6EFD-98D8-91A4-726F-1AF0820580E4}"/>
              </a:ext>
            </a:extLst>
          </p:cNvPr>
          <p:cNvSpPr>
            <a:spLocks noGrp="1"/>
          </p:cNvSpPr>
          <p:nvPr>
            <p:ph type="title"/>
          </p:nvPr>
        </p:nvSpPr>
        <p:spPr>
          <a:xfrm>
            <a:off x="838200" y="365125"/>
            <a:ext cx="10515600" cy="1062983"/>
          </a:xfrm>
        </p:spPr>
        <p:txBody>
          <a:bodyPr>
            <a:normAutofit/>
          </a:bodyPr>
          <a:lstStyle/>
          <a:p>
            <a:r>
              <a:rPr lang="en-US" b="1" dirty="0">
                <a:solidFill>
                  <a:srgbClr val="C00000"/>
                </a:solidFill>
                <a:latin typeface="Arial" panose="020B0604020202020204" pitchFamily="34" charset="0"/>
                <a:cs typeface="Arial" panose="020B0604020202020204" pitchFamily="34" charset="0"/>
              </a:rPr>
              <a:t>Data Summary</a:t>
            </a:r>
          </a:p>
        </p:txBody>
      </p:sp>
      <p:sp>
        <p:nvSpPr>
          <p:cNvPr id="3" name="Content Placeholder 2">
            <a:extLst>
              <a:ext uri="{FF2B5EF4-FFF2-40B4-BE49-F238E27FC236}">
                <a16:creationId xmlns="" xmlns:a16="http://schemas.microsoft.com/office/drawing/2014/main" id="{9BFA2730-7517-DA85-3AB7-ED5C83A039E1}"/>
              </a:ext>
            </a:extLst>
          </p:cNvPr>
          <p:cNvSpPr>
            <a:spLocks noGrp="1"/>
          </p:cNvSpPr>
          <p:nvPr>
            <p:ph idx="1"/>
          </p:nvPr>
        </p:nvSpPr>
        <p:spPr>
          <a:xfrm>
            <a:off x="838200" y="1887345"/>
            <a:ext cx="9677400" cy="5091954"/>
          </a:xfrm>
        </p:spPr>
        <p:txBody>
          <a:bodyPr>
            <a:normAutofit/>
          </a:bodyPr>
          <a:lstStyle/>
          <a:p>
            <a:pPr marL="0" indent="0" algn="just">
              <a:buNone/>
            </a:pPr>
            <a:r>
              <a:rPr lang="en-US" sz="2400" b="1" dirty="0">
                <a:solidFill>
                  <a:schemeClr val="tx1">
                    <a:lumMod val="75000"/>
                    <a:lumOff val="25000"/>
                  </a:schemeClr>
                </a:solidFill>
                <a:latin typeface="Arial" panose="020B0604020202020204" pitchFamily="34" charset="0"/>
                <a:cs typeface="Arial" panose="020B0604020202020204" pitchFamily="34" charset="0"/>
              </a:rPr>
              <a:t>Nairobi Transport </a:t>
            </a:r>
            <a:r>
              <a:rPr lang="en-US" sz="2400" b="1" dirty="0" smtClean="0">
                <a:solidFill>
                  <a:schemeClr val="tx1">
                    <a:lumMod val="75000"/>
                    <a:lumOff val="25000"/>
                  </a:schemeClr>
                </a:solidFill>
                <a:latin typeface="Arial" panose="020B0604020202020204" pitchFamily="34" charset="0"/>
                <a:cs typeface="Arial" panose="020B0604020202020204" pitchFamily="34" charset="0"/>
              </a:rPr>
              <a:t>Data</a:t>
            </a:r>
            <a:r>
              <a:rPr lang="en-US" sz="2400" dirty="0">
                <a:solidFill>
                  <a:schemeClr val="tx1">
                    <a:lumMod val="75000"/>
                    <a:lumOff val="25000"/>
                  </a:schemeClr>
                </a:solidFill>
                <a:latin typeface="Arial" panose="020B0604020202020204" pitchFamily="34" charset="0"/>
                <a:cs typeface="Arial" panose="020B0604020202020204" pitchFamily="34" charset="0"/>
              </a:rPr>
              <a:t> is the dataset of tickets purchased from Mobiticket for the 14 routes from “up country” into Nairobi between 17 October 2017 and 20 April 2018</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p>
          <a:p>
            <a:pPr marL="0" indent="0" algn="just">
              <a:buNone/>
            </a:pP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ride_id: </a:t>
            </a:r>
            <a:r>
              <a:rPr lang="en-US" sz="2400" dirty="0">
                <a:solidFill>
                  <a:schemeClr val="tx1">
                    <a:lumMod val="75000"/>
                    <a:lumOff val="25000"/>
                  </a:schemeClr>
                </a:solidFill>
                <a:latin typeface="Arial" panose="020B0604020202020204" pitchFamily="34" charset="0"/>
                <a:cs typeface="Arial" panose="020B0604020202020204" pitchFamily="34" charset="0"/>
              </a:rPr>
              <a:t>unique ID of a vehicle on a specific route on a specific day and time.</a:t>
            </a: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seat_number: </a:t>
            </a:r>
            <a:r>
              <a:rPr lang="en-US" sz="2400" dirty="0">
                <a:solidFill>
                  <a:schemeClr val="tx1">
                    <a:lumMod val="75000"/>
                    <a:lumOff val="25000"/>
                  </a:schemeClr>
                </a:solidFill>
                <a:latin typeface="Arial" panose="020B0604020202020204" pitchFamily="34" charset="0"/>
                <a:cs typeface="Arial" panose="020B0604020202020204" pitchFamily="34" charset="0"/>
              </a:rPr>
              <a:t>seat assigned to </a:t>
            </a:r>
            <a:r>
              <a:rPr lang="en-US" sz="2400" dirty="0" smtClean="0">
                <a:solidFill>
                  <a:schemeClr val="tx1">
                    <a:lumMod val="75000"/>
                    <a:lumOff val="25000"/>
                  </a:schemeClr>
                </a:solidFill>
                <a:latin typeface="Arial" panose="020B0604020202020204" pitchFamily="34" charset="0"/>
                <a:cs typeface="Arial" panose="020B0604020202020204" pitchFamily="34" charset="0"/>
              </a:rPr>
              <a:t>ticket.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payment_method: </a:t>
            </a:r>
            <a:r>
              <a:rPr lang="en-US" sz="2400" dirty="0">
                <a:solidFill>
                  <a:schemeClr val="tx1">
                    <a:lumMod val="75000"/>
                    <a:lumOff val="25000"/>
                  </a:schemeClr>
                </a:solidFill>
                <a:latin typeface="Arial" panose="020B0604020202020204" pitchFamily="34" charset="0"/>
                <a:cs typeface="Arial" panose="020B0604020202020204" pitchFamily="34" charset="0"/>
              </a:rPr>
              <a:t>method used by customer to purchase ticket from Mobiticket (cash or Mpesa</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payment_receipt: </a:t>
            </a:r>
            <a:r>
              <a:rPr lang="en-US" sz="2400" dirty="0">
                <a:solidFill>
                  <a:schemeClr val="tx1">
                    <a:lumMod val="75000"/>
                    <a:lumOff val="25000"/>
                  </a:schemeClr>
                </a:solidFill>
                <a:latin typeface="Arial" panose="020B0604020202020204" pitchFamily="34" charset="0"/>
                <a:cs typeface="Arial" panose="020B0604020202020204" pitchFamily="34" charset="0"/>
              </a:rPr>
              <a:t>unique id number for ticket purchased from </a:t>
            </a:r>
            <a:r>
              <a:rPr lang="en-US" sz="2400" dirty="0" smtClean="0">
                <a:solidFill>
                  <a:schemeClr val="tx1">
                    <a:lumMod val="75000"/>
                    <a:lumOff val="25000"/>
                  </a:schemeClr>
                </a:solidFill>
                <a:latin typeface="Arial" panose="020B0604020202020204" pitchFamily="34" charset="0"/>
                <a:cs typeface="Arial" panose="020B0604020202020204" pitchFamily="34" charset="0"/>
              </a:rPr>
              <a:t>Mobiticket.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n-US" sz="4000"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6725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869" y="0"/>
            <a:ext cx="9668070" cy="5553508"/>
          </a:xfrm>
        </p:spPr>
        <p:txBody>
          <a:bodyPr anchor="ctr"/>
          <a:lstStyle/>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travel_date: </a:t>
            </a:r>
            <a:r>
              <a:rPr lang="en-US" sz="2400" dirty="0">
                <a:solidFill>
                  <a:schemeClr val="tx1">
                    <a:lumMod val="75000"/>
                    <a:lumOff val="25000"/>
                  </a:schemeClr>
                </a:solidFill>
                <a:latin typeface="Arial" panose="020B0604020202020204" pitchFamily="34" charset="0"/>
                <a:cs typeface="Arial" panose="020B0604020202020204" pitchFamily="34" charset="0"/>
              </a:rPr>
              <a:t>date of ride departure. (MM/DD/YYYY</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travel_time: </a:t>
            </a:r>
            <a:r>
              <a:rPr lang="en-US" sz="2400" dirty="0">
                <a:solidFill>
                  <a:schemeClr val="tx1">
                    <a:lumMod val="75000"/>
                    <a:lumOff val="25000"/>
                  </a:schemeClr>
                </a:solidFill>
                <a:latin typeface="Arial" panose="020B0604020202020204" pitchFamily="34" charset="0"/>
                <a:cs typeface="Arial" panose="020B0604020202020204" pitchFamily="34" charset="0"/>
              </a:rPr>
              <a:t>scheduled departure time of ride. Rides generally depart on time. (hh:mm</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travel_from: </a:t>
            </a:r>
            <a:r>
              <a:rPr lang="en-US" sz="2400" dirty="0">
                <a:solidFill>
                  <a:schemeClr val="tx1">
                    <a:lumMod val="75000"/>
                    <a:lumOff val="25000"/>
                  </a:schemeClr>
                </a:solidFill>
                <a:latin typeface="Arial" panose="020B0604020202020204" pitchFamily="34" charset="0"/>
                <a:cs typeface="Arial" panose="020B0604020202020204" pitchFamily="34" charset="0"/>
              </a:rPr>
              <a:t>town from which ride </a:t>
            </a:r>
            <a:r>
              <a:rPr lang="en-US" sz="2400" dirty="0" smtClean="0">
                <a:solidFill>
                  <a:schemeClr val="tx1">
                    <a:lumMod val="75000"/>
                    <a:lumOff val="25000"/>
                  </a:schemeClr>
                </a:solidFill>
                <a:latin typeface="Arial" panose="020B0604020202020204" pitchFamily="34" charset="0"/>
                <a:cs typeface="Arial" panose="020B0604020202020204" pitchFamily="34" charset="0"/>
              </a:rPr>
              <a:t>originated.</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travel_to: </a:t>
            </a:r>
            <a:r>
              <a:rPr lang="en-US" sz="2400" dirty="0">
                <a:solidFill>
                  <a:schemeClr val="tx1">
                    <a:lumMod val="75000"/>
                    <a:lumOff val="25000"/>
                  </a:schemeClr>
                </a:solidFill>
                <a:latin typeface="Arial" panose="020B0604020202020204" pitchFamily="34" charset="0"/>
                <a:cs typeface="Arial" panose="020B0604020202020204" pitchFamily="34" charset="0"/>
              </a:rPr>
              <a:t>destination of ride. All rides are to Nairobi.</a:t>
            </a: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car_type: </a:t>
            </a:r>
            <a:r>
              <a:rPr lang="en-US" sz="2400" dirty="0">
                <a:solidFill>
                  <a:schemeClr val="tx1">
                    <a:lumMod val="75000"/>
                    <a:lumOff val="25000"/>
                  </a:schemeClr>
                </a:solidFill>
                <a:latin typeface="Arial" panose="020B0604020202020204" pitchFamily="34" charset="0"/>
                <a:cs typeface="Arial" panose="020B0604020202020204" pitchFamily="34" charset="0"/>
              </a:rPr>
              <a:t>vehicle type (shuttle or bus</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pPr algn="just"/>
            <a:r>
              <a:rPr lang="en-US" sz="2400" b="1" dirty="0">
                <a:solidFill>
                  <a:schemeClr val="tx1">
                    <a:lumMod val="75000"/>
                    <a:lumOff val="25000"/>
                  </a:schemeClr>
                </a:solidFill>
                <a:latin typeface="Arial" panose="020B0604020202020204" pitchFamily="34" charset="0"/>
                <a:cs typeface="Arial" panose="020B0604020202020204" pitchFamily="34" charset="0"/>
              </a:rPr>
              <a:t>max_capacity: </a:t>
            </a:r>
            <a:r>
              <a:rPr lang="en-US" sz="2400" dirty="0">
                <a:solidFill>
                  <a:schemeClr val="tx1">
                    <a:lumMod val="75000"/>
                    <a:lumOff val="25000"/>
                  </a:schemeClr>
                </a:solidFill>
                <a:latin typeface="Arial" panose="020B0604020202020204" pitchFamily="34" charset="0"/>
                <a:cs typeface="Arial" panose="020B0604020202020204" pitchFamily="34" charset="0"/>
              </a:rPr>
              <a:t>number of </a:t>
            </a:r>
            <a:r>
              <a:rPr lang="en-US" sz="2400" dirty="0" smtClean="0">
                <a:solidFill>
                  <a:schemeClr val="tx1">
                    <a:lumMod val="75000"/>
                    <a:lumOff val="25000"/>
                  </a:schemeClr>
                </a:solidFill>
                <a:latin typeface="Arial" panose="020B0604020202020204" pitchFamily="34" charset="0"/>
                <a:cs typeface="Arial" panose="020B0604020202020204" pitchFamily="34" charset="0"/>
              </a:rPr>
              <a:t>seats.</a:t>
            </a:r>
            <a:endParaRPr lang="en-US" sz="2400" dirty="0">
              <a:solidFill>
                <a:schemeClr val="tx1">
                  <a:lumMod val="75000"/>
                  <a:lumOff val="25000"/>
                </a:schemeClr>
              </a:solidFill>
              <a:latin typeface="Arial" panose="020B0604020202020204" pitchFamily="34" charset="0"/>
              <a:cs typeface="Arial" panose="020B0604020202020204" pitchFamily="34" charset="0"/>
            </a:endParaRPr>
          </a:p>
          <a:p>
            <a:endParaRPr lang="en-IN"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63" t="27105" r="1663" b="35769"/>
          <a:stretch/>
        </p:blipFill>
        <p:spPr>
          <a:xfrm>
            <a:off x="5430416" y="4317200"/>
            <a:ext cx="5914053" cy="1896987"/>
          </a:xfrm>
          <a:prstGeom prst="rect">
            <a:avLst/>
          </a:prstGeom>
        </p:spPr>
      </p:pic>
    </p:spTree>
    <p:extLst>
      <p:ext uri="{BB962C8B-B14F-4D97-AF65-F5344CB8AC3E}">
        <p14:creationId xmlns:p14="http://schemas.microsoft.com/office/powerpoint/2010/main" val="1989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Dependant Variable</a:t>
            </a:r>
            <a:endParaRPr lang="en-IN" dirty="0">
              <a:solidFill>
                <a:srgbClr val="C00000"/>
              </a:solidFill>
            </a:endParaRPr>
          </a:p>
        </p:txBody>
      </p:sp>
      <p:sp>
        <p:nvSpPr>
          <p:cNvPr id="3" name="Content Placeholder 2"/>
          <p:cNvSpPr>
            <a:spLocks noGrp="1"/>
          </p:cNvSpPr>
          <p:nvPr>
            <p:ph idx="1"/>
          </p:nvPr>
        </p:nvSpPr>
        <p:spPr>
          <a:xfrm>
            <a:off x="838199" y="1825625"/>
            <a:ext cx="9453465" cy="4351338"/>
          </a:xfrm>
        </p:spPr>
        <p:txBody>
          <a:bodyPr anchor="b"/>
          <a:lstStyle/>
          <a:p>
            <a:pPr algn="just">
              <a:spcAft>
                <a:spcPts val="1200"/>
              </a:spcAft>
              <a:buSzPct val="169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In our problem statement we didn’t have Dependant Variable. There are many ways to find our Dependant variable. But we used </a:t>
            </a:r>
            <a:r>
              <a:rPr lang="en-US" sz="2400" b="1" u="sng" dirty="0" smtClean="0">
                <a:solidFill>
                  <a:schemeClr val="tx1">
                    <a:lumMod val="65000"/>
                    <a:lumOff val="35000"/>
                  </a:schemeClr>
                </a:solidFill>
                <a:latin typeface="Arial" panose="020B0604020202020204" pitchFamily="34" charset="0"/>
                <a:cs typeface="Arial" panose="020B0604020202020204" pitchFamily="34" charset="0"/>
              </a:rPr>
              <a:t>ride_id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which is unique </a:t>
            </a:r>
            <a:r>
              <a:rPr lang="en-US" sz="2400" b="1" dirty="0">
                <a:solidFill>
                  <a:schemeClr val="tx1">
                    <a:lumMod val="65000"/>
                    <a:lumOff val="35000"/>
                  </a:schemeClr>
                </a:solidFill>
                <a:latin typeface="Arial" panose="020B0604020202020204" pitchFamily="34" charset="0"/>
                <a:cs typeface="Arial" panose="020B0604020202020204" pitchFamily="34" charset="0"/>
              </a:rPr>
              <a:t>ID of a vehicle on a specific route on a specific day and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time and </a:t>
            </a:r>
            <a:r>
              <a:rPr lang="en-US" sz="2400" b="1" u="sng" dirty="0" smtClean="0">
                <a:solidFill>
                  <a:schemeClr val="tx1">
                    <a:lumMod val="65000"/>
                    <a:lumOff val="35000"/>
                  </a:schemeClr>
                </a:solidFill>
                <a:latin typeface="Arial" panose="020B0604020202020204" pitchFamily="34" charset="0"/>
                <a:cs typeface="Arial" panose="020B0604020202020204" pitchFamily="34" charset="0"/>
              </a:rPr>
              <a:t>seat_number</a:t>
            </a:r>
            <a:r>
              <a:rPr lang="en-US" sz="2400" b="1" dirty="0">
                <a:solidFill>
                  <a:schemeClr val="tx1">
                    <a:lumMod val="65000"/>
                    <a:lumOff val="35000"/>
                  </a:schemeClr>
                </a:solidFill>
                <a:latin typeface="Arial" panose="020B0604020202020204" pitchFamily="34" charset="0"/>
                <a:cs typeface="Arial" panose="020B0604020202020204" pitchFamily="34" charset="0"/>
              </a:rPr>
              <a:t>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which is </a:t>
            </a:r>
            <a:r>
              <a:rPr lang="en-US" sz="2400" b="1" dirty="0">
                <a:solidFill>
                  <a:schemeClr val="tx1">
                    <a:lumMod val="65000"/>
                    <a:lumOff val="35000"/>
                  </a:schemeClr>
                </a:solidFill>
                <a:latin typeface="Arial" panose="020B0604020202020204" pitchFamily="34" charset="0"/>
                <a:cs typeface="Arial" panose="020B0604020202020204" pitchFamily="34" charset="0"/>
              </a:rPr>
              <a:t>seat assigned to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ticket to find our Dependant variable.</a:t>
            </a:r>
          </a:p>
          <a:p>
            <a:pPr algn="just">
              <a:spcAft>
                <a:spcPts val="1200"/>
              </a:spcAft>
              <a:buSzPct val="169000"/>
            </a:pPr>
            <a:r>
              <a:rPr lang="en-US" sz="2400" b="1" dirty="0" smtClean="0">
                <a:solidFill>
                  <a:schemeClr val="tx1">
                    <a:lumMod val="65000"/>
                    <a:lumOff val="35000"/>
                  </a:schemeClr>
                </a:solidFill>
                <a:latin typeface="Arial" panose="020B0604020202020204" pitchFamily="34" charset="0"/>
                <a:cs typeface="Arial" panose="020B0604020202020204" pitchFamily="34" charset="0"/>
              </a:rPr>
              <a:t>By using Groupby method  on ride_id and seat_number we got our Dependant Variable.</a:t>
            </a:r>
            <a:endParaRPr lang="en-US" sz="2400" b="1" dirty="0">
              <a:solidFill>
                <a:schemeClr val="tx1">
                  <a:lumMod val="65000"/>
                  <a:lumOff val="35000"/>
                </a:schemeClr>
              </a:solidFill>
              <a:latin typeface="Arial" panose="020B0604020202020204" pitchFamily="34" charset="0"/>
              <a:cs typeface="Arial" panose="020B0604020202020204" pitchFamily="34" charset="0"/>
            </a:endParaRPr>
          </a:p>
          <a:p>
            <a:pPr marL="0" indent="0" algn="just">
              <a:buNone/>
            </a:pPr>
            <a:endParaRPr lang="en-US" dirty="0"/>
          </a:p>
          <a:p>
            <a:pPr marL="0" indent="0" algn="just">
              <a:buNone/>
            </a:pPr>
            <a:r>
              <a:rPr lang="en-US" dirty="0" smtClean="0"/>
              <a:t> </a:t>
            </a:r>
            <a:endParaRPr lang="en-IN" dirty="0"/>
          </a:p>
        </p:txBody>
      </p:sp>
    </p:spTree>
    <p:extLst>
      <p:ext uri="{BB962C8B-B14F-4D97-AF65-F5344CB8AC3E}">
        <p14:creationId xmlns:p14="http://schemas.microsoft.com/office/powerpoint/2010/main" val="270487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96F32D-963C-B1E0-A00B-70B384977A48}"/>
              </a:ext>
            </a:extLst>
          </p:cNvPr>
          <p:cNvSpPr>
            <a:spLocks noGrp="1"/>
          </p:cNvSpPr>
          <p:nvPr>
            <p:ph type="title"/>
          </p:nvPr>
        </p:nvSpPr>
        <p:spPr>
          <a:xfrm>
            <a:off x="838200" y="365126"/>
            <a:ext cx="10515600" cy="775306"/>
          </a:xfrm>
        </p:spPr>
        <p:txBody>
          <a:bodyPr>
            <a:normAutofit fontScale="90000"/>
          </a:bodyPr>
          <a:lstStyle/>
          <a:p>
            <a:r>
              <a:rPr lang="en-US" sz="5400" b="1" dirty="0">
                <a:solidFill>
                  <a:srgbClr val="C00000"/>
                </a:solidFill>
                <a:latin typeface="Times New Roman" panose="02020603050405020304" pitchFamily="18" charset="0"/>
                <a:cs typeface="Times New Roman" panose="02020603050405020304" pitchFamily="18" charset="0"/>
              </a:rPr>
              <a:t>Map</a:t>
            </a:r>
          </a:p>
        </p:txBody>
      </p:sp>
      <p:pic>
        <p:nvPicPr>
          <p:cNvPr id="4" name="Content Placeholder 3">
            <a:extLst>
              <a:ext uri="{FF2B5EF4-FFF2-40B4-BE49-F238E27FC236}">
                <a16:creationId xmlns="" xmlns:a16="http://schemas.microsoft.com/office/drawing/2014/main" id="{2B9F8F32-81C6-86B5-0AB1-B55322CE50E5}"/>
              </a:ext>
            </a:extLst>
          </p:cNvPr>
          <p:cNvPicPr>
            <a:picLocks noGrp="1" noChangeAspect="1"/>
          </p:cNvPicPr>
          <p:nvPr>
            <p:ph idx="1"/>
          </p:nvPr>
        </p:nvPicPr>
        <p:blipFill>
          <a:blip r:embed="rId2"/>
          <a:stretch>
            <a:fillRect/>
          </a:stretch>
        </p:blipFill>
        <p:spPr>
          <a:xfrm>
            <a:off x="170373" y="1140432"/>
            <a:ext cx="11183427" cy="5192610"/>
          </a:xfrm>
          <a:prstGeom prst="rect">
            <a:avLst/>
          </a:prstGeom>
        </p:spPr>
      </p:pic>
    </p:spTree>
    <p:extLst>
      <p:ext uri="{BB962C8B-B14F-4D97-AF65-F5344CB8AC3E}">
        <p14:creationId xmlns:p14="http://schemas.microsoft.com/office/powerpoint/2010/main" val="204844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Arial" panose="020B0604020202020204" pitchFamily="34" charset="0"/>
                <a:cs typeface="Arial" panose="020B0604020202020204" pitchFamily="34" charset="0"/>
              </a:rPr>
              <a:t>EDA</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chor="b"/>
          <a:lstStyle/>
          <a:p>
            <a:r>
              <a:rPr lang="en-US" sz="2400" b="1" dirty="0" smtClean="0">
                <a:solidFill>
                  <a:schemeClr val="tx1">
                    <a:lumMod val="65000"/>
                    <a:lumOff val="35000"/>
                  </a:schemeClr>
                </a:solidFill>
                <a:latin typeface="Arial" panose="020B0604020202020204" pitchFamily="34" charset="0"/>
                <a:cs typeface="Arial" panose="020B0604020202020204" pitchFamily="34" charset="0"/>
              </a:rPr>
              <a:t>Ride Origination Towns.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Top</a:t>
            </a:r>
            <a:r>
              <a:rPr lang="en-US" sz="2400" b="1" dirty="0">
                <a:solidFill>
                  <a:schemeClr val="tx1">
                    <a:lumMod val="65000"/>
                    <a:lumOff val="35000"/>
                  </a:schemeClr>
                </a:solidFill>
                <a:latin typeface="Arial" panose="020B0604020202020204" pitchFamily="34" charset="0"/>
                <a:cs typeface="Arial" panose="020B0604020202020204" pitchFamily="34" charset="0"/>
              </a:rPr>
              <a:t> 5 places where most people are </a:t>
            </a:r>
            <a:r>
              <a:rPr lang="en-US" sz="2400" b="1" dirty="0" smtClean="0">
                <a:solidFill>
                  <a:schemeClr val="tx1">
                    <a:lumMod val="65000"/>
                    <a:lumOff val="35000"/>
                  </a:schemeClr>
                </a:solidFill>
                <a:latin typeface="Arial" panose="020B0604020202020204" pitchFamily="34" charset="0"/>
                <a:cs typeface="Arial" panose="020B0604020202020204" pitchFamily="34" charset="0"/>
              </a:rPr>
              <a:t>coming from.</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Scatter plot of no_of_tickets from origination towns.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Day wise trend of no of tickets.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Hourly trend of no of tickets.</a:t>
            </a:r>
          </a:p>
          <a:p>
            <a:r>
              <a:rPr lang="en-US" sz="2400" b="1" dirty="0" smtClean="0">
                <a:solidFill>
                  <a:schemeClr val="tx1">
                    <a:lumMod val="65000"/>
                    <a:lumOff val="35000"/>
                  </a:schemeClr>
                </a:solidFill>
                <a:latin typeface="Arial" panose="020B0604020202020204" pitchFamily="34" charset="0"/>
                <a:cs typeface="Arial" panose="020B0604020202020204" pitchFamily="34" charset="0"/>
              </a:rPr>
              <a:t>Time taken and Distance relation with no of tickets.</a:t>
            </a:r>
          </a:p>
          <a:p>
            <a:endParaRPr lang="en-US" dirty="0" smtClean="0"/>
          </a:p>
          <a:p>
            <a:endParaRPr lang="en-US" dirty="0"/>
          </a:p>
          <a:p>
            <a:endParaRPr lang="en-IN" dirty="0"/>
          </a:p>
        </p:txBody>
      </p:sp>
    </p:spTree>
    <p:extLst>
      <p:ext uri="{BB962C8B-B14F-4D97-AF65-F5344CB8AC3E}">
        <p14:creationId xmlns:p14="http://schemas.microsoft.com/office/powerpoint/2010/main" val="31770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A6E336-705C-7A0C-608D-BC3AF9EFCD49}"/>
              </a:ext>
            </a:extLst>
          </p:cNvPr>
          <p:cNvSpPr>
            <a:spLocks noGrp="1"/>
          </p:cNvSpPr>
          <p:nvPr>
            <p:ph type="title"/>
          </p:nvPr>
        </p:nvSpPr>
        <p:spPr>
          <a:xfrm>
            <a:off x="838200" y="365125"/>
            <a:ext cx="10515600" cy="809251"/>
          </a:xfrm>
        </p:spPr>
        <p:txBody>
          <a:bodyPr anchor="t">
            <a:normAutofit/>
          </a:bodyPr>
          <a:lstStyle/>
          <a:p>
            <a:r>
              <a:rPr lang="en-US" b="1" dirty="0">
                <a:solidFill>
                  <a:srgbClr val="C00000"/>
                </a:solidFill>
                <a:latin typeface="Arial" panose="020B0604020202020204" pitchFamily="34" charset="0"/>
                <a:cs typeface="Arial" panose="020B0604020202020204" pitchFamily="34" charset="0"/>
              </a:rPr>
              <a:t>Ride Origin Towns</a:t>
            </a:r>
          </a:p>
        </p:txBody>
      </p:sp>
      <p:pic>
        <p:nvPicPr>
          <p:cNvPr id="7" name="Content Placeholder 6"/>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l="5396" t="30057" r="26456" b="14242"/>
          <a:stretch/>
        </p:blipFill>
        <p:spPr>
          <a:xfrm>
            <a:off x="838200" y="1311644"/>
            <a:ext cx="10044953" cy="4133075"/>
          </a:xfrm>
        </p:spPr>
      </p:pic>
      <p:sp>
        <p:nvSpPr>
          <p:cNvPr id="8" name="TextBox 7"/>
          <p:cNvSpPr txBox="1"/>
          <p:nvPr/>
        </p:nvSpPr>
        <p:spPr>
          <a:xfrm>
            <a:off x="838200" y="5692588"/>
            <a:ext cx="10367682" cy="400110"/>
          </a:xfrm>
          <a:prstGeom prst="rect">
            <a:avLst/>
          </a:prstGeom>
          <a:noFill/>
        </p:spPr>
        <p:txBody>
          <a:bodyPr wrap="square" rtlCol="0">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Kisii is the top place from where the most number of rides originate. </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794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619</Words>
  <Application>Microsoft Office PowerPoint</Application>
  <PresentationFormat>Widescreen</PresentationFormat>
  <Paragraphs>141</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Montserrat</vt:lpstr>
      <vt:lpstr>Roboto</vt:lpstr>
      <vt:lpstr>Times New Roman</vt:lpstr>
      <vt:lpstr>Office Theme</vt:lpstr>
      <vt:lpstr>           Capstone Project-2 Transport Demand Prediction  Team members KAMALUDDIN SHAIKH AMOL RASAM SHUBHAM JHA PRETESH</vt:lpstr>
      <vt:lpstr> Content  </vt:lpstr>
      <vt:lpstr>Problem Statement </vt:lpstr>
      <vt:lpstr>Data Summary</vt:lpstr>
      <vt:lpstr>PowerPoint Presentation</vt:lpstr>
      <vt:lpstr>Dependant Variable</vt:lpstr>
      <vt:lpstr>Map</vt:lpstr>
      <vt:lpstr>EDA</vt:lpstr>
      <vt:lpstr>Ride Origin Towns</vt:lpstr>
      <vt:lpstr>Top 5 places of Origin. </vt:lpstr>
      <vt:lpstr>Scatter plot</vt:lpstr>
      <vt:lpstr>Day wise Travel Trend</vt:lpstr>
      <vt:lpstr>Hourly Travel Trend</vt:lpstr>
      <vt:lpstr>Time taken and Distance Trend</vt:lpstr>
      <vt:lpstr>Feature Engineering</vt:lpstr>
      <vt:lpstr>ML Models and Metrics</vt:lpstr>
      <vt:lpstr>Feature Importance</vt:lpstr>
      <vt:lpstr>Challenges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DEMAND PREDICTION FOR PUBLIC TRANSPORT</dc:title>
  <dc:creator>Amol</dc:creator>
  <cp:lastModifiedBy>User</cp:lastModifiedBy>
  <cp:revision>35</cp:revision>
  <dcterms:created xsi:type="dcterms:W3CDTF">2022-05-30T07:29:09Z</dcterms:created>
  <dcterms:modified xsi:type="dcterms:W3CDTF">2022-06-08T16:42:01Z</dcterms:modified>
</cp:coreProperties>
</file>