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2" r:id="rId1"/>
  </p:sldMasterIdLst>
  <p:sldIdLst>
    <p:sldId id="259" r:id="rId2"/>
    <p:sldId id="274" r:id="rId3"/>
    <p:sldId id="275" r:id="rId4"/>
    <p:sldId id="260" r:id="rId5"/>
    <p:sldId id="287" r:id="rId6"/>
    <p:sldId id="288" r:id="rId7"/>
    <p:sldId id="289" r:id="rId8"/>
    <p:sldId id="290" r:id="rId9"/>
    <p:sldId id="264" r:id="rId10"/>
    <p:sldId id="265" r:id="rId11"/>
    <p:sldId id="276" r:id="rId12"/>
    <p:sldId id="277" r:id="rId13"/>
    <p:sldId id="294" r:id="rId14"/>
    <p:sldId id="282" r:id="rId15"/>
    <p:sldId id="281" r:id="rId16"/>
    <p:sldId id="280" r:id="rId17"/>
    <p:sldId id="295" r:id="rId18"/>
    <p:sldId id="270" r:id="rId19"/>
    <p:sldId id="291" r:id="rId20"/>
    <p:sldId id="292" r:id="rId21"/>
    <p:sldId id="293" r:id="rId22"/>
    <p:sldId id="267" r:id="rId23"/>
    <p:sldId id="268" r:id="rId24"/>
    <p:sldId id="296" r:id="rId25"/>
    <p:sldId id="297" r:id="rId26"/>
    <p:sldId id="285"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natibhavya56@gmail.com" initials="k" lastIdx="1" clrIdx="0">
    <p:extLst>
      <p:ext uri="{19B8F6BF-5375-455C-9EA6-DF929625EA0E}">
        <p15:presenceInfo xmlns:p15="http://schemas.microsoft.com/office/powerpoint/2012/main" userId="d08258c5736b79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737"/>
    <a:srgbClr val="5353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9" d="100"/>
          <a:sy n="89" d="100"/>
        </p:scale>
        <p:origin x="45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1D36DD6-05B6-4C6A-90EF-60364D3073BF}"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5882B-6B56-4424-849E-058E53DB02DD}"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076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36DD6-05B6-4C6A-90EF-60364D3073BF}"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5882B-6B56-4424-849E-058E53DB02DD}" type="slidenum">
              <a:rPr lang="en-US" smtClean="0"/>
              <a:pPr/>
              <a:t>‹#›</a:t>
            </a:fld>
            <a:endParaRPr lang="en-US"/>
          </a:p>
        </p:txBody>
      </p:sp>
    </p:spTree>
    <p:extLst>
      <p:ext uri="{BB962C8B-B14F-4D97-AF65-F5344CB8AC3E}">
        <p14:creationId xmlns:p14="http://schemas.microsoft.com/office/powerpoint/2010/main" val="207896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36DD6-05B6-4C6A-90EF-60364D3073BF}"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5882B-6B56-4424-849E-058E53DB02DD}"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7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36DD6-05B6-4C6A-90EF-60364D3073BF}"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5882B-6B56-4424-849E-058E53DB02DD}" type="slidenum">
              <a:rPr lang="en-US" smtClean="0"/>
              <a:pPr/>
              <a:t>‹#›</a:t>
            </a:fld>
            <a:endParaRPr lang="en-US"/>
          </a:p>
        </p:txBody>
      </p:sp>
    </p:spTree>
    <p:extLst>
      <p:ext uri="{BB962C8B-B14F-4D97-AF65-F5344CB8AC3E}">
        <p14:creationId xmlns:p14="http://schemas.microsoft.com/office/powerpoint/2010/main" val="429427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36DD6-05B6-4C6A-90EF-60364D3073BF}"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5882B-6B56-4424-849E-058E53DB02DD}"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34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D36DD6-05B6-4C6A-90EF-60364D3073BF}" type="datetimeFigureOut">
              <a:rPr lang="en-US" smtClean="0"/>
              <a:pPr/>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5882B-6B56-4424-849E-058E53DB02DD}" type="slidenum">
              <a:rPr lang="en-US" smtClean="0"/>
              <a:pPr/>
              <a:t>‹#›</a:t>
            </a:fld>
            <a:endParaRPr lang="en-US"/>
          </a:p>
        </p:txBody>
      </p:sp>
    </p:spTree>
    <p:extLst>
      <p:ext uri="{BB962C8B-B14F-4D97-AF65-F5344CB8AC3E}">
        <p14:creationId xmlns:p14="http://schemas.microsoft.com/office/powerpoint/2010/main" val="266841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D36DD6-05B6-4C6A-90EF-60364D3073BF}" type="datetimeFigureOut">
              <a:rPr lang="en-US" smtClean="0"/>
              <a:pPr/>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15882B-6B56-4424-849E-058E53DB02DD}" type="slidenum">
              <a:rPr lang="en-US" smtClean="0"/>
              <a:pPr/>
              <a:t>‹#›</a:t>
            </a:fld>
            <a:endParaRPr lang="en-US"/>
          </a:p>
        </p:txBody>
      </p:sp>
    </p:spTree>
    <p:extLst>
      <p:ext uri="{BB962C8B-B14F-4D97-AF65-F5344CB8AC3E}">
        <p14:creationId xmlns:p14="http://schemas.microsoft.com/office/powerpoint/2010/main" val="304216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D36DD6-05B6-4C6A-90EF-60364D3073BF}" type="datetimeFigureOut">
              <a:rPr lang="en-US" smtClean="0"/>
              <a:pPr/>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15882B-6B56-4424-849E-058E53DB02DD}" type="slidenum">
              <a:rPr lang="en-US" smtClean="0"/>
              <a:pPr/>
              <a:t>‹#›</a:t>
            </a:fld>
            <a:endParaRPr lang="en-US"/>
          </a:p>
        </p:txBody>
      </p:sp>
    </p:spTree>
    <p:extLst>
      <p:ext uri="{BB962C8B-B14F-4D97-AF65-F5344CB8AC3E}">
        <p14:creationId xmlns:p14="http://schemas.microsoft.com/office/powerpoint/2010/main" val="263892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36DD6-05B6-4C6A-90EF-60364D3073BF}" type="datetimeFigureOut">
              <a:rPr lang="en-US" smtClean="0"/>
              <a:pPr/>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15882B-6B56-4424-849E-058E53DB02DD}" type="slidenum">
              <a:rPr lang="en-US" smtClean="0"/>
              <a:pPr/>
              <a:t>‹#›</a:t>
            </a:fld>
            <a:endParaRPr lang="en-US"/>
          </a:p>
        </p:txBody>
      </p:sp>
    </p:spTree>
    <p:extLst>
      <p:ext uri="{BB962C8B-B14F-4D97-AF65-F5344CB8AC3E}">
        <p14:creationId xmlns:p14="http://schemas.microsoft.com/office/powerpoint/2010/main" val="338255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36DD6-05B6-4C6A-90EF-60364D3073BF}" type="datetimeFigureOut">
              <a:rPr lang="en-US" smtClean="0"/>
              <a:pPr/>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5882B-6B56-4424-849E-058E53DB02DD}" type="slidenum">
              <a:rPr lang="en-US" smtClean="0"/>
              <a:pPr/>
              <a:t>‹#›</a:t>
            </a:fld>
            <a:endParaRPr lang="en-US"/>
          </a:p>
        </p:txBody>
      </p:sp>
    </p:spTree>
    <p:extLst>
      <p:ext uri="{BB962C8B-B14F-4D97-AF65-F5344CB8AC3E}">
        <p14:creationId xmlns:p14="http://schemas.microsoft.com/office/powerpoint/2010/main" val="40259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36DD6-05B6-4C6A-90EF-60364D3073BF}" type="datetimeFigureOut">
              <a:rPr lang="en-US" smtClean="0"/>
              <a:pPr/>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5882B-6B56-4424-849E-058E53DB02DD}"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02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D36DD6-05B6-4C6A-90EF-60364D3073BF}" type="datetimeFigureOut">
              <a:rPr lang="en-US" smtClean="0"/>
              <a:pPr/>
              <a:t>5/4/2023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A15882B-6B56-4424-849E-058E53DB02DD}"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45251"/>
      </p:ext>
    </p:extLst>
  </p:cSld>
  <p:clrMap bg1="lt1" tx1="dk1" bg2="lt2" tx2="dk2" accent1="accent1" accent2="accent2" accent3="accent3" accent4="accent4" accent5="accent5" accent6="accent6" hlink="hlink" folHlink="folHlink"/>
  <p:sldLayoutIdLst>
    <p:sldLayoutId id="2147484533" r:id="rId1"/>
    <p:sldLayoutId id="2147484534" r:id="rId2"/>
    <p:sldLayoutId id="2147484535" r:id="rId3"/>
    <p:sldLayoutId id="2147484536" r:id="rId4"/>
    <p:sldLayoutId id="2147484537" r:id="rId5"/>
    <p:sldLayoutId id="2147484538" r:id="rId6"/>
    <p:sldLayoutId id="2147484539" r:id="rId7"/>
    <p:sldLayoutId id="2147484540" r:id="rId8"/>
    <p:sldLayoutId id="2147484541" r:id="rId9"/>
    <p:sldLayoutId id="2147484542" r:id="rId10"/>
    <p:sldLayoutId id="21474845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CCA52D-78C9-FE1F-A788-5C6D3E02D6E6}"/>
              </a:ext>
            </a:extLst>
          </p:cNvPr>
          <p:cNvSpPr txBox="1"/>
          <p:nvPr/>
        </p:nvSpPr>
        <p:spPr>
          <a:xfrm>
            <a:off x="142631" y="1886632"/>
            <a:ext cx="11662898" cy="5324535"/>
          </a:xfrm>
          <a:prstGeom prst="rect">
            <a:avLst/>
          </a:prstGeom>
          <a:noFill/>
        </p:spPr>
        <p:txBody>
          <a:bodyPr wrap="square">
            <a:spAutoFit/>
          </a:bodyPr>
          <a:lstStyle/>
          <a:p>
            <a:r>
              <a:rPr lang="en-US" sz="2600" dirty="0">
                <a:latin typeface="Times New Roman" panose="02020603050405020304" pitchFamily="18" charset="0"/>
                <a:cs typeface="Times New Roman" panose="02020603050405020304" pitchFamily="18" charset="0"/>
              </a:rPr>
              <a:t>                              </a:t>
            </a:r>
          </a:p>
          <a:p>
            <a:r>
              <a:rPr lang="en-US" sz="2600" dirty="0">
                <a:solidFill>
                  <a:srgbClr val="FF0000"/>
                </a:solidFill>
                <a:latin typeface="Times New Roman" panose="02020603050405020304" pitchFamily="18" charset="0"/>
                <a:cs typeface="Times New Roman" panose="02020603050405020304" pitchFamily="18" charset="0"/>
              </a:rPr>
              <a:t>               </a:t>
            </a:r>
          </a:p>
          <a:p>
            <a:r>
              <a:rPr lang="en-US" sz="2600" dirty="0">
                <a:solidFill>
                  <a:srgbClr val="FF0000"/>
                </a:solidFill>
                <a:latin typeface="Times New Roman" panose="02020603050405020304" pitchFamily="18" charset="0"/>
                <a:cs typeface="Times New Roman" panose="02020603050405020304" pitchFamily="18" charset="0"/>
              </a:rPr>
              <a:t>			</a:t>
            </a:r>
            <a:r>
              <a:rPr lang="en-US" sz="4400" dirty="0">
                <a:solidFill>
                  <a:schemeClr val="bg2">
                    <a:lumMod val="25000"/>
                  </a:schemeClr>
                </a:solidFill>
                <a:latin typeface="Times New Roman" panose="02020603050405020304" pitchFamily="18" charset="0"/>
                <a:cs typeface="Times New Roman" panose="02020603050405020304" pitchFamily="18" charset="0"/>
              </a:rPr>
              <a:t>Chaitanya Bharathi Institute of Technology</a:t>
            </a:r>
            <a:r>
              <a:rPr lang="en-US" sz="4000" dirty="0">
                <a:solidFill>
                  <a:schemeClr val="bg2">
                    <a:lumMod val="25000"/>
                  </a:schemeClr>
                </a:solidFill>
                <a:latin typeface="Times New Roman" panose="02020603050405020304" pitchFamily="18" charset="0"/>
                <a:cs typeface="Times New Roman" panose="02020603050405020304" pitchFamily="18" charset="0"/>
              </a:rPr>
              <a:t> </a:t>
            </a:r>
          </a:p>
          <a:p>
            <a:r>
              <a:rPr lang="en-US" sz="2600" dirty="0">
                <a:solidFill>
                  <a:schemeClr val="bg2">
                    <a:lumMod val="25000"/>
                  </a:schemeClr>
                </a:solidFill>
                <a:latin typeface="Times New Roman" panose="02020603050405020304" pitchFamily="18" charset="0"/>
                <a:cs typeface="Times New Roman" panose="02020603050405020304" pitchFamily="18" charset="0"/>
              </a:rPr>
              <a:t>									Department of ECE</a:t>
            </a:r>
            <a:endParaRPr lang="en-US" sz="1800" dirty="0">
              <a:solidFill>
                <a:schemeClr val="bg2">
                  <a:lumMod val="2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Under the guidance of,                                      Project Coordinator                                   </a:t>
            </a:r>
            <a:r>
              <a:rPr lang="en-US" dirty="0">
                <a:latin typeface="Times New Roman" panose="02020603050405020304" pitchFamily="18" charset="0"/>
                <a:cs typeface="Times New Roman" panose="02020603050405020304" pitchFamily="18" charset="0"/>
              </a:rPr>
              <a:t>Head of the department</a:t>
            </a:r>
            <a:br>
              <a:rPr lang="en-US"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Mrs</a:t>
            </a:r>
            <a:r>
              <a:rPr lang="en-US" sz="9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Sandhya Deepthi, </a:t>
            </a:r>
            <a:r>
              <a:rPr lang="en-US" sz="1600" dirty="0" err="1">
                <a:latin typeface="Times New Roman" panose="02020603050405020304" pitchFamily="18" charset="0"/>
                <a:cs typeface="Times New Roman" panose="02020603050405020304" pitchFamily="18" charset="0"/>
              </a:rPr>
              <a:t>M.Tech</a:t>
            </a:r>
            <a:r>
              <a:rPr lang="en-US" sz="1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Mr</a:t>
            </a:r>
            <a:r>
              <a:rPr lang="en-US" sz="2000" dirty="0" err="1">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C.Md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Aslam,M.Tech</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Ph.D</a:t>
            </a:r>
            <a:r>
              <a:rPr lang="en-US" sz="1400" dirty="0">
                <a:latin typeface="Times New Roman" panose="02020603050405020304" pitchFamily="18" charset="0"/>
                <a:cs typeface="Times New Roman" panose="02020603050405020304" pitchFamily="18" charset="0"/>
              </a:rPr>
              <a:t>),MISTE,ISTE</a:t>
            </a: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Dr. </a:t>
            </a:r>
            <a:r>
              <a:rPr lang="en-US" sz="1800" dirty="0" err="1">
                <a:latin typeface="Times New Roman" panose="02020603050405020304" pitchFamily="18" charset="0"/>
                <a:cs typeface="Times New Roman" panose="02020603050405020304" pitchFamily="18" charset="0"/>
              </a:rPr>
              <a:t>M</a:t>
            </a:r>
            <a:r>
              <a:rPr lang="en-US" dirty="0" err="1">
                <a:latin typeface="Times New Roman" panose="02020603050405020304" pitchFamily="18" charset="0"/>
                <a:cs typeface="Times New Roman" panose="02020603050405020304" pitchFamily="18" charset="0"/>
              </a:rPr>
              <a:t>.Lakshmi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Kiran,M.Tech,Phd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Assistant Professor 					Associate </a:t>
            </a:r>
            <a:r>
              <a:rPr lang="en-US" dirty="0" err="1">
                <a:latin typeface="Times New Roman" panose="02020603050405020304" pitchFamily="18" charset="0"/>
                <a:cs typeface="Times New Roman" panose="02020603050405020304" pitchFamily="18" charset="0"/>
              </a:rPr>
              <a:t>Professor,Co</a:t>
            </a:r>
            <a:r>
              <a:rPr lang="en-US" dirty="0">
                <a:latin typeface="Times New Roman" panose="02020603050405020304" pitchFamily="18" charset="0"/>
                <a:cs typeface="Times New Roman" panose="02020603050405020304" pitchFamily="18" charset="0"/>
              </a:rPr>
              <a:t>-Ordinator                             Professor, Dept of </a:t>
            </a:r>
            <a:r>
              <a:rPr lang="en-US" dirty="0" err="1">
                <a:latin typeface="Times New Roman" panose="02020603050405020304" pitchFamily="18" charset="0"/>
                <a:cs typeface="Times New Roman" panose="02020603050405020304" pitchFamily="18" charset="0"/>
              </a:rPr>
              <a:t>Ece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	     Presented by:</a:t>
            </a:r>
            <a:endParaRPr lang="en-US" dirty="0">
              <a:latin typeface="Times New Roman" panose="02020603050405020304" pitchFamily="18" charset="0"/>
              <a:cs typeface="Times New Roman" panose="02020603050405020304" pitchFamily="18" charset="0"/>
            </a:endParaRPr>
          </a:p>
          <a:p>
            <a:pPr lvl="1" algn="ctr"/>
            <a:r>
              <a:rPr lang="en-US" dirty="0">
                <a:latin typeface="Times New Roman" panose="02020603050405020304" pitchFamily="18" charset="0"/>
                <a:cs typeface="Times New Roman" panose="02020603050405020304" pitchFamily="18" charset="0"/>
              </a:rPr>
              <a:t>           V. Kamal Basha(192P1A04A5)</a:t>
            </a:r>
          </a:p>
          <a:p>
            <a:pPr lvl="1" algn="ctr"/>
            <a:r>
              <a:rPr lang="en-US" dirty="0">
                <a:latin typeface="Times New Roman" panose="02020603050405020304" pitchFamily="18" charset="0"/>
                <a:cs typeface="Times New Roman" panose="02020603050405020304" pitchFamily="18" charset="0"/>
              </a:rPr>
              <a:t>N. Jhansi(192P1A0470)</a:t>
            </a:r>
          </a:p>
          <a:p>
            <a:pPr lvl="1" algn="ctr"/>
            <a:r>
              <a:rPr lang="en-US" dirty="0">
                <a:latin typeface="Times New Roman" panose="02020603050405020304" pitchFamily="18" charset="0"/>
                <a:cs typeface="Times New Roman" panose="02020603050405020304" pitchFamily="18" charset="0"/>
              </a:rPr>
              <a:t>      P. </a:t>
            </a:r>
            <a:r>
              <a:rPr lang="en-US" dirty="0" err="1">
                <a:latin typeface="Times New Roman" panose="02020603050405020304" pitchFamily="18" charset="0"/>
                <a:cs typeface="Times New Roman" panose="02020603050405020304" pitchFamily="18" charset="0"/>
              </a:rPr>
              <a:t>Bhavitha</a:t>
            </a:r>
            <a:r>
              <a:rPr lang="en-US" dirty="0">
                <a:latin typeface="Times New Roman" panose="02020603050405020304" pitchFamily="18" charset="0"/>
                <a:cs typeface="Times New Roman" panose="02020603050405020304" pitchFamily="18" charset="0"/>
              </a:rPr>
              <a:t>  (192P1A0483)</a:t>
            </a:r>
          </a:p>
          <a:p>
            <a:pPr lvl="1" algn="ctr"/>
            <a:r>
              <a:rPr lang="en-US" dirty="0">
                <a:latin typeface="Times New Roman" panose="02020603050405020304" pitchFamily="18" charset="0"/>
                <a:cs typeface="Times New Roman" panose="02020603050405020304" pitchFamily="18" charset="0"/>
              </a:rPr>
              <a:t>		      P. Chandrahas Sharma(202P5A0410)</a:t>
            </a:r>
          </a:p>
          <a:p>
            <a:pPr lvl="1" algn="ctr"/>
            <a:r>
              <a:rPr lang="en-US" dirty="0">
                <a:latin typeface="Times New Roman" panose="02020603050405020304" pitchFamily="18" charset="0"/>
                <a:cs typeface="Times New Roman" panose="02020603050405020304" pitchFamily="18" charset="0"/>
              </a:rPr>
              <a:t> 	       N. Naveen Kumar(192P1A0474)</a:t>
            </a:r>
          </a:p>
          <a:p>
            <a:pPr lvl="1" algn="ctr"/>
            <a:r>
              <a:rPr lang="en-US"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D33CE9A1-DC0E-B88D-269E-F01AAD7FFF28}"/>
              </a:ext>
            </a:extLst>
          </p:cNvPr>
          <p:cNvSpPr txBox="1"/>
          <p:nvPr/>
        </p:nvSpPr>
        <p:spPr>
          <a:xfrm>
            <a:off x="784412" y="203809"/>
            <a:ext cx="10623176" cy="523220"/>
          </a:xfrm>
          <a:prstGeom prst="rect">
            <a:avLst/>
          </a:prstGeom>
          <a:noFill/>
        </p:spPr>
        <p:txBody>
          <a:bodyPr wrap="square">
            <a:spAutoFit/>
          </a:bodyPr>
          <a:lstStyle/>
          <a:p>
            <a:pPr lvl="3"/>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A Reverse Vending Machine </a:t>
            </a:r>
            <a:r>
              <a:rPr lang="en-US" sz="2800" b="1" dirty="0">
                <a:solidFill>
                  <a:schemeClr val="bg2">
                    <a:lumMod val="25000"/>
                  </a:schemeClr>
                </a:solidFill>
                <a:latin typeface="Times New Roman" panose="02020603050405020304" pitchFamily="18" charset="0"/>
                <a:cs typeface="Times New Roman" panose="02020603050405020304" pitchFamily="18" charset="0"/>
              </a:rPr>
              <a:t>using open cv method</a:t>
            </a:r>
            <a:endParaRPr lang="en-US" sz="2800" b="1" i="0" dirty="0">
              <a:solidFill>
                <a:schemeClr val="bg2">
                  <a:lumMod val="25000"/>
                </a:schemeClr>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2DF990-778B-0D6F-9BE0-194C1D232C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3347" y="888521"/>
            <a:ext cx="2914819" cy="1695860"/>
          </a:xfrm>
          <a:prstGeom prst="rect">
            <a:avLst/>
          </a:prstGeom>
        </p:spPr>
      </p:pic>
    </p:spTree>
    <p:extLst>
      <p:ext uri="{BB962C8B-B14F-4D97-AF65-F5344CB8AC3E}">
        <p14:creationId xmlns:p14="http://schemas.microsoft.com/office/powerpoint/2010/main" val="737835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5E6E-DA3A-3BD4-30F0-050DA5D6FF04}"/>
              </a:ext>
            </a:extLst>
          </p:cNvPr>
          <p:cNvSpPr>
            <a:spLocks noGrp="1"/>
          </p:cNvSpPr>
          <p:nvPr>
            <p:ph type="title"/>
          </p:nvPr>
        </p:nvSpPr>
        <p:spPr>
          <a:xfrm>
            <a:off x="1024128" y="0"/>
            <a:ext cx="9720072" cy="883920"/>
          </a:xfrm>
        </p:spPr>
        <p:txBody>
          <a:bodyPr>
            <a:normAutofit/>
          </a:bodyPr>
          <a:lstStyle/>
          <a:p>
            <a:r>
              <a:rPr lang="en-US" sz="4400" dirty="0">
                <a:latin typeface="Times New Roman" panose="02020603050405020304" pitchFamily="18" charset="0"/>
                <a:cs typeface="Times New Roman" panose="02020603050405020304" pitchFamily="18" charset="0"/>
              </a:rPr>
              <a:t>		</a:t>
            </a:r>
            <a:r>
              <a:rPr lang="en-US" sz="4400" b="1" u="sng" dirty="0">
                <a:latin typeface="Times New Roman" panose="02020603050405020304" pitchFamily="18" charset="0"/>
                <a:cs typeface="Times New Roman" panose="02020603050405020304" pitchFamily="18" charset="0"/>
              </a:rPr>
              <a:t>HARDWARE COMPONENTS</a:t>
            </a:r>
            <a:endParaRPr lang="en-IN" sz="4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7E668C-34F3-E92B-7A44-5651B4040C79}"/>
              </a:ext>
            </a:extLst>
          </p:cNvPr>
          <p:cNvSpPr>
            <a:spLocks noGrp="1"/>
          </p:cNvSpPr>
          <p:nvPr>
            <p:ph idx="1"/>
          </p:nvPr>
        </p:nvSpPr>
        <p:spPr>
          <a:xfrm>
            <a:off x="1024128" y="883920"/>
            <a:ext cx="10009057" cy="5628640"/>
          </a:xfrm>
        </p:spPr>
        <p:txBody>
          <a:bodyPr>
            <a:normAutofit/>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Raspberry Pi (Pico).</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RPS(Regulated Power Supply).</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Camera.</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Servo Motor</a:t>
            </a:r>
            <a:r>
              <a:rPr lang="en-IN"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Buzzer.</a:t>
            </a:r>
          </a:p>
          <a:p>
            <a:pPr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IR Sensor.</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USB TO TTR Converter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02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2320-F52A-314F-B249-001C0695F059}"/>
              </a:ext>
            </a:extLst>
          </p:cNvPr>
          <p:cNvSpPr>
            <a:spLocks noGrp="1"/>
          </p:cNvSpPr>
          <p:nvPr>
            <p:ph type="title"/>
          </p:nvPr>
        </p:nvSpPr>
        <p:spPr/>
        <p:txBody>
          <a:bodyPr>
            <a:normAutofit/>
          </a:bodyPr>
          <a:lstStyle/>
          <a:p>
            <a:r>
              <a:rPr lang="en-US" sz="3200" u="sng" dirty="0">
                <a:latin typeface="Times New Roman" panose="02020603050405020304" pitchFamily="18" charset="0"/>
                <a:cs typeface="Times New Roman" panose="02020603050405020304" pitchFamily="18" charset="0"/>
              </a:rPr>
              <a:t>Raspberry Pi (</a:t>
            </a:r>
            <a:r>
              <a:rPr lang="en-US" sz="3200" u="sng" dirty="0" err="1">
                <a:latin typeface="Times New Roman" panose="02020603050405020304" pitchFamily="18" charset="0"/>
                <a:cs typeface="Times New Roman" panose="02020603050405020304" pitchFamily="18" charset="0"/>
              </a:rPr>
              <a:t>pico</a:t>
            </a:r>
            <a:r>
              <a:rPr lang="en-US" sz="3200" u="sng" dirty="0">
                <a:latin typeface="Times New Roman" panose="02020603050405020304" pitchFamily="18" charset="0"/>
                <a:cs typeface="Times New Roman" panose="02020603050405020304" pitchFamily="18" charset="0"/>
              </a:rPr>
              <a:t>):-</a:t>
            </a:r>
            <a:br>
              <a:rPr lang="en-US" sz="3200" u="sng" dirty="0">
                <a:latin typeface="Times New Roman" panose="02020603050405020304" pitchFamily="18" charset="0"/>
                <a:cs typeface="Times New Roman" panose="02020603050405020304" pitchFamily="18" charset="0"/>
              </a:rPr>
            </a:br>
            <a:br>
              <a:rPr lang="en-US" sz="3200" u="sng" dirty="0">
                <a:latin typeface="Times New Roman" panose="02020603050405020304" pitchFamily="18" charset="0"/>
                <a:cs typeface="Times New Roman" panose="02020603050405020304" pitchFamily="18" charset="0"/>
              </a:rPr>
            </a:br>
            <a:r>
              <a:rPr lang="en-US" sz="3200" cap="none" dirty="0">
                <a:latin typeface="Times New Roman" panose="02020603050405020304" pitchFamily="18" charset="0"/>
                <a:cs typeface="Times New Roman" panose="02020603050405020304" pitchFamily="18" charset="0"/>
              </a:rPr>
              <a:t>Specifications:-</a:t>
            </a:r>
            <a:endParaRPr lang="en-IN" sz="5400" u="sng" dirty="0"/>
          </a:p>
        </p:txBody>
      </p:sp>
      <p:sp>
        <p:nvSpPr>
          <p:cNvPr id="3" name="Content Placeholder 2">
            <a:extLst>
              <a:ext uri="{FF2B5EF4-FFF2-40B4-BE49-F238E27FC236}">
                <a16:creationId xmlns:a16="http://schemas.microsoft.com/office/drawing/2014/main" id="{6ED4906C-7E5F-E451-0488-420BE06728E0}"/>
              </a:ext>
            </a:extLst>
          </p:cNvPr>
          <p:cNvSpPr>
            <a:spLocks noGrp="1"/>
          </p:cNvSpPr>
          <p:nvPr>
            <p:ph sz="half" idx="1"/>
          </p:nvPr>
        </p:nvSpPr>
        <p:spPr>
          <a:xfrm>
            <a:off x="1024127" y="2084832"/>
            <a:ext cx="4754880" cy="4224528"/>
          </a:xfrm>
        </p:spPr>
        <p:txBody>
          <a:bodyPr>
            <a:normAutofit/>
          </a:bodyPr>
          <a:lstStyle/>
          <a:p>
            <a:pPr>
              <a:buFont typeface="Arial" pitchFamily="34" charset="0"/>
              <a:buChar char="•"/>
            </a:pPr>
            <a:r>
              <a:rPr lang="en-US" sz="1800" dirty="0"/>
              <a:t> </a:t>
            </a:r>
            <a:r>
              <a:rPr lang="en-US" sz="2000" dirty="0"/>
              <a:t>21 mm *51 mm form factor</a:t>
            </a:r>
          </a:p>
          <a:p>
            <a:pPr>
              <a:buFont typeface="Arial" pitchFamily="34" charset="0"/>
              <a:buChar char="•"/>
            </a:pPr>
            <a:r>
              <a:rPr lang="en-US" sz="2000" dirty="0"/>
              <a:t>Rp2040 microcontroller chip designed by raspberry pi in the UK.</a:t>
            </a:r>
          </a:p>
          <a:p>
            <a:pPr>
              <a:buFont typeface="Arial" pitchFamily="34" charset="0"/>
              <a:buChar char="•"/>
            </a:pPr>
            <a:r>
              <a:rPr lang="en-US" sz="2000" dirty="0"/>
              <a:t>Dual-core Arm Cortex-M0+ processor,flexible clock running up to 133MHZ.</a:t>
            </a:r>
          </a:p>
          <a:p>
            <a:pPr>
              <a:buFont typeface="Arial" pitchFamily="34" charset="0"/>
              <a:buChar char="•"/>
            </a:pPr>
            <a:r>
              <a:rPr lang="en-US" sz="2000" dirty="0"/>
              <a:t>264KB on-chip SRAM.</a:t>
            </a:r>
          </a:p>
          <a:p>
            <a:pPr>
              <a:buFont typeface="Arial" pitchFamily="34" charset="0"/>
              <a:buChar char="•"/>
            </a:pPr>
            <a:r>
              <a:rPr lang="en-US" sz="2000" dirty="0"/>
              <a:t>2MB on-board QSPI flash.</a:t>
            </a:r>
          </a:p>
          <a:p>
            <a:pPr>
              <a:buFont typeface="Arial" pitchFamily="34" charset="0"/>
              <a:buChar char="•"/>
            </a:pPr>
            <a:r>
              <a:rPr lang="en-US" sz="2000" dirty="0"/>
              <a:t>2.4GHZ 802.11n wireless LAN(Raspberry pi </a:t>
            </a:r>
            <a:r>
              <a:rPr lang="en-US" sz="2000" dirty="0" err="1"/>
              <a:t>pico</a:t>
            </a:r>
            <a:r>
              <a:rPr lang="en-US" sz="2000" dirty="0"/>
              <a:t> W and WH only)</a:t>
            </a:r>
            <a:endParaRPr lang="en-IN" sz="2000" dirty="0"/>
          </a:p>
        </p:txBody>
      </p:sp>
      <p:sp>
        <p:nvSpPr>
          <p:cNvPr id="12" name="AutoShape 4" descr="https://assets.raspberrypi.com/static/74679d6c81ffc5503a20b64feae2ed4f/3564b/pico-rp204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6" descr="https://assets.raspberrypi.com/static/74679d6c81ffc5503a20b64feae2ed4f/3564b/pico-rp204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1" name="Picture 7"/>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989638" y="2082800"/>
            <a:ext cx="5206682" cy="3799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741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3288-24FB-09B8-A4DF-2F20897E397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4000" u="sng" dirty="0">
                <a:latin typeface="Times New Roman" panose="02020603050405020304" pitchFamily="18" charset="0"/>
                <a:cs typeface="Times New Roman" panose="02020603050405020304" pitchFamily="18" charset="0"/>
              </a:rPr>
              <a:t>Pin diagram</a:t>
            </a:r>
            <a:endParaRPr lang="en-IN" sz="4000" u="sng" dirty="0">
              <a:latin typeface="Times New Roman" panose="02020603050405020304" pitchFamily="18" charset="0"/>
              <a:cs typeface="Times New Roman" panose="02020603050405020304" pitchFamily="18" charset="0"/>
            </a:endParaRPr>
          </a:p>
        </p:txBody>
      </p:sp>
      <p:sp>
        <p:nvSpPr>
          <p:cNvPr id="3" name="AutoShape 2" descr="The Full Raspberry Pi Pico Pinout, Specs, Board Layout Gui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descr="The Full Raspberry Pi Pico Pinout, Specs, Board Layout Gui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descr="The Full Raspberry Pi Pico Pinout, Specs, Board Layout Guid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8" descr="The Full Raspberry Pi Pico Pinout, Specs, Board Layout Guid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0" descr="The Full Raspberry Pi Pico Pinout, Specs, Board Layout Guide"/>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2" descr="The Full Raspberry Pi Pico Pinout, Specs, Board Layout Guide"/>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2" name="Picture 14" descr="Raspberry Pi Pico rp2040 pinout low res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560" y="1747520"/>
            <a:ext cx="7000240" cy="474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4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42" y="608365"/>
            <a:ext cx="9720072" cy="1499616"/>
          </a:xfrm>
        </p:spPr>
        <p:txBody>
          <a:bodyPr/>
          <a:lstStyle/>
          <a:p>
            <a:r>
              <a:rPr lang="en-US" dirty="0"/>
              <a:t>                      </a:t>
            </a:r>
            <a:r>
              <a:rPr lang="en-US" u="sng" dirty="0"/>
              <a:t>USB to TTL converter</a:t>
            </a:r>
            <a:endParaRPr lang="en-IN" u="sng" dirty="0"/>
          </a:p>
        </p:txBody>
      </p:sp>
      <p:sp>
        <p:nvSpPr>
          <p:cNvPr id="3" name="Content Placeholder 2"/>
          <p:cNvSpPr>
            <a:spLocks noGrp="1"/>
          </p:cNvSpPr>
          <p:nvPr>
            <p:ph sz="half" idx="1"/>
          </p:nvPr>
        </p:nvSpPr>
        <p:spPr/>
        <p:txBody>
          <a:bodyPr>
            <a:normAutofit/>
          </a:bodyPr>
          <a:lstStyle/>
          <a:p>
            <a:pPr>
              <a:buFont typeface="Arial" pitchFamily="34" charset="0"/>
              <a:buChar char="•"/>
            </a:pPr>
            <a:r>
              <a:rPr lang="en-US" sz="2400" dirty="0"/>
              <a:t> The USB To TTL Converter cable allows us to connect any serial port to device enabling the mobility</a:t>
            </a:r>
          </a:p>
          <a:p>
            <a:pPr>
              <a:buFont typeface="Arial" pitchFamily="34" charset="0"/>
              <a:buChar char="•"/>
            </a:pPr>
            <a:r>
              <a:rPr lang="en-US" sz="2400" dirty="0"/>
              <a:t>This cable is used for temporary TTL Converter applications such as for </a:t>
            </a:r>
            <a:r>
              <a:rPr lang="en-US" sz="2400" dirty="0" err="1"/>
              <a:t>transmission,settings,debugging</a:t>
            </a:r>
            <a:r>
              <a:rPr lang="en-US" sz="2400" dirty="0"/>
              <a:t> in various electronics devices </a:t>
            </a:r>
            <a:endParaRPr lang="en-IN" sz="2400"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55556" y="1909824"/>
            <a:ext cx="4022725" cy="4398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554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2293-0BE4-4C3F-93F2-9D413541F565}"/>
              </a:ext>
            </a:extLst>
          </p:cNvPr>
          <p:cNvSpPr>
            <a:spLocks noGrp="1"/>
          </p:cNvSpPr>
          <p:nvPr>
            <p:ph type="title"/>
          </p:nvPr>
        </p:nvSpPr>
        <p:spPr/>
        <p:txBody>
          <a:bodyPr>
            <a:normAutofit/>
          </a:bodyPr>
          <a:lstStyle/>
          <a:p>
            <a:pPr algn="ctr"/>
            <a:r>
              <a:rPr lang="en-US" sz="4000" u="sng" dirty="0">
                <a:latin typeface="Times New Roman" panose="02020603050405020304" pitchFamily="18" charset="0"/>
                <a:cs typeface="Times New Roman" panose="02020603050405020304" pitchFamily="18" charset="0"/>
              </a:rPr>
              <a:t>Servo Motor</a:t>
            </a:r>
            <a:r>
              <a:rPr lang="en-IN" sz="4000" dirty="0">
                <a:latin typeface="Times New Roman" panose="02020603050405020304" pitchFamily="18" charset="0"/>
                <a:cs typeface="Times New Roman" panose="02020603050405020304" pitchFamily="18" charset="0"/>
              </a:rPr>
              <a:t>.</a:t>
            </a:r>
            <a:br>
              <a:rPr lang="en-IN" sz="4000" dirty="0">
                <a:latin typeface="Times New Roman" panose="02020603050405020304" pitchFamily="18"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ECE8A50B-B13D-FFC7-D6CA-E3AC352F0D5D}"/>
              </a:ext>
            </a:extLst>
          </p:cNvPr>
          <p:cNvSpPr>
            <a:spLocks noGrp="1"/>
          </p:cNvSpPr>
          <p:nvPr>
            <p:ph sz="half" idx="1"/>
          </p:nvPr>
        </p:nvSpPr>
        <p:spPr/>
        <p:txBody>
          <a:bodyPr/>
          <a:lstStyle/>
          <a:p>
            <a:pPr algn="l"/>
            <a:r>
              <a:rPr lang="en-US" b="1" dirty="0">
                <a:solidFill>
                  <a:srgbClr val="111111"/>
                </a:solidFill>
                <a:latin typeface="Times New Roman" panose="02020603050405020304" pitchFamily="18" charset="0"/>
                <a:cs typeface="Times New Roman" panose="02020603050405020304" pitchFamily="18" charset="0"/>
              </a:rPr>
              <a:t>Servo Motor</a:t>
            </a:r>
            <a:r>
              <a:rPr lang="en-US" b="1" i="0" dirty="0">
                <a:solidFill>
                  <a:srgbClr val="111111"/>
                </a:solidFill>
                <a:effectLst/>
                <a:latin typeface="Times New Roman" panose="02020603050405020304" pitchFamily="18" charset="0"/>
                <a:cs typeface="Times New Roman" panose="02020603050405020304" pitchFamily="18" charset="0"/>
              </a:rPr>
              <a:t> Features:-</a:t>
            </a:r>
            <a:endParaRPr lang="en-US" b="0" i="0" dirty="0">
              <a:solidFill>
                <a:srgbClr val="11111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Operating Voltage is +5V typically</a:t>
            </a:r>
          </a:p>
          <a:p>
            <a:pPr algn="l">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Torque: 2.5kg/cm</a:t>
            </a:r>
          </a:p>
          <a:p>
            <a:pPr algn="l">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Operating speed is 0.1s/60°</a:t>
            </a:r>
          </a:p>
          <a:p>
            <a:pPr algn="l">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Gear Type: Plastic</a:t>
            </a:r>
          </a:p>
          <a:p>
            <a:pPr algn="l">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Rotation : 0°-180°</a:t>
            </a:r>
          </a:p>
          <a:p>
            <a:pPr algn="l">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Weight of motor : 9gm</a:t>
            </a:r>
          </a:p>
          <a:p>
            <a:pPr algn="l">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Package includes gear horns and screws</a:t>
            </a:r>
          </a:p>
          <a:p>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C0B42E3-161C-5D3F-EEDD-E5071E5E359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79007" y="1958196"/>
            <a:ext cx="2859385" cy="20444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0E7F30B1-69A5-AD39-F963-250CA745B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8392" y="4178815"/>
            <a:ext cx="2981230" cy="2130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1481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6986-2E4D-E128-6EF6-021554C802C1}"/>
              </a:ext>
            </a:extLst>
          </p:cNvPr>
          <p:cNvSpPr>
            <a:spLocks noGrp="1"/>
          </p:cNvSpPr>
          <p:nvPr>
            <p:ph type="title"/>
          </p:nvPr>
        </p:nvSpPr>
        <p:spPr/>
        <p:txBody>
          <a:bodyPr/>
          <a:lstStyle/>
          <a:p>
            <a:pPr algn="ctr"/>
            <a:r>
              <a:rPr lang="en-US" u="sng" dirty="0" err="1">
                <a:latin typeface="Times New Roman" panose="02020603050405020304" pitchFamily="18" charset="0"/>
                <a:cs typeface="Times New Roman" panose="02020603050405020304" pitchFamily="18" charset="0"/>
              </a:rPr>
              <a:t>Ir</a:t>
            </a:r>
            <a:r>
              <a:rPr lang="en-US" u="sng" dirty="0">
                <a:latin typeface="Times New Roman" panose="02020603050405020304" pitchFamily="18" charset="0"/>
                <a:cs typeface="Times New Roman" panose="02020603050405020304" pitchFamily="18" charset="0"/>
              </a:rPr>
              <a:t> sensor</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82519C-9E68-9D56-C5CC-C38EA420893D}"/>
              </a:ext>
            </a:extLst>
          </p:cNvPr>
          <p:cNvSpPr>
            <a:spLocks noGrp="1"/>
          </p:cNvSpPr>
          <p:nvPr>
            <p:ph sz="half" idx="1"/>
          </p:nvPr>
        </p:nvSpPr>
        <p:spPr/>
        <p:txBody>
          <a:bodyPr>
            <a:normAutofit lnSpcReduction="10000"/>
          </a:bodyPr>
          <a:lstStyle/>
          <a:p>
            <a:pPr algn="l"/>
            <a:r>
              <a:rPr lang="en-US" b="1" i="0" dirty="0">
                <a:solidFill>
                  <a:srgbClr val="111111"/>
                </a:solidFill>
                <a:effectLst/>
                <a:latin typeface="Times New Roman" panose="02020603050405020304" pitchFamily="18" charset="0"/>
                <a:cs typeface="Times New Roman" panose="02020603050405020304" pitchFamily="18" charset="0"/>
              </a:rPr>
              <a:t>IR Sensor Module Features</a:t>
            </a:r>
            <a:endParaRPr lang="en-US" b="0" i="0" dirty="0">
              <a:solidFill>
                <a:srgbClr val="11111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5VDC Operating voltage</a:t>
            </a:r>
          </a:p>
          <a:p>
            <a:pPr algn="just">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I/O pins are 5V and 3.3V compliant</a:t>
            </a:r>
          </a:p>
          <a:p>
            <a:pPr algn="just">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Range: Up to 20cm</a:t>
            </a:r>
          </a:p>
          <a:p>
            <a:pPr algn="just">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Adjustable Sensing range</a:t>
            </a:r>
          </a:p>
          <a:p>
            <a:pPr algn="just">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Built-in Ambient Light Sensor</a:t>
            </a:r>
          </a:p>
          <a:p>
            <a:pPr algn="just">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20mA supply current</a:t>
            </a:r>
          </a:p>
          <a:p>
            <a:pPr algn="just">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Mounting hole</a:t>
            </a:r>
          </a:p>
          <a:p>
            <a:pPr algn="just"/>
            <a:r>
              <a:rPr lang="en-US" b="0" i="0" dirty="0">
                <a:solidFill>
                  <a:srgbClr val="303030"/>
                </a:solidFill>
                <a:effectLst/>
                <a:latin typeface="-apple-system"/>
              </a:rPr>
              <a:t> </a:t>
            </a:r>
          </a:p>
          <a:p>
            <a:endParaRPr lang="en-IN" dirty="0"/>
          </a:p>
        </p:txBody>
      </p:sp>
      <p:pic>
        <p:nvPicPr>
          <p:cNvPr id="6" name="Content Placeholder 5">
            <a:extLst>
              <a:ext uri="{FF2B5EF4-FFF2-40B4-BE49-F238E27FC236}">
                <a16:creationId xmlns:a16="http://schemas.microsoft.com/office/drawing/2014/main" id="{92B004FA-775F-0782-8DF4-3AFAEEF478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79007" y="2136932"/>
            <a:ext cx="5737558" cy="3849800"/>
          </a:xfrm>
        </p:spPr>
      </p:pic>
    </p:spTree>
    <p:extLst>
      <p:ext uri="{BB962C8B-B14F-4D97-AF65-F5344CB8AC3E}">
        <p14:creationId xmlns:p14="http://schemas.microsoft.com/office/powerpoint/2010/main" val="427975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D956-EE20-1A35-0B8D-D31B303DB72E}"/>
              </a:ext>
            </a:extLst>
          </p:cNvPr>
          <p:cNvSpPr>
            <a:spLocks noGrp="1"/>
          </p:cNvSpPr>
          <p:nvPr>
            <p:ph type="title"/>
          </p:nvPr>
        </p:nvSpPr>
        <p:spPr/>
        <p:txBody>
          <a:bodyPr>
            <a:normAutofit/>
          </a:bodyPr>
          <a:lstStyle/>
          <a:p>
            <a:pPr algn="ctr"/>
            <a:r>
              <a:rPr lang="en-US" sz="3600" b="1" u="sng" dirty="0">
                <a:solidFill>
                  <a:schemeClr val="accent1">
                    <a:lumMod val="75000"/>
                  </a:schemeClr>
                </a:solidFill>
                <a:latin typeface="Times New Roman" pitchFamily="18" charset="0"/>
                <a:cs typeface="Times New Roman" pitchFamily="18" charset="0"/>
              </a:rPr>
              <a:t>BUZZER</a:t>
            </a:r>
            <a:endParaRPr lang="en-IN" sz="3600" dirty="0"/>
          </a:p>
        </p:txBody>
      </p:sp>
      <p:sp>
        <p:nvSpPr>
          <p:cNvPr id="4" name="Content Placeholder 3">
            <a:extLst>
              <a:ext uri="{FF2B5EF4-FFF2-40B4-BE49-F238E27FC236}">
                <a16:creationId xmlns:a16="http://schemas.microsoft.com/office/drawing/2014/main" id="{4709AC8F-2D6E-C78D-B806-C2980EDD10D0}"/>
              </a:ext>
            </a:extLst>
          </p:cNvPr>
          <p:cNvSpPr>
            <a:spLocks noGrp="1"/>
          </p:cNvSpPr>
          <p:nvPr>
            <p:ph sz="half" idx="2"/>
          </p:nvPr>
        </p:nvSpPr>
        <p:spPr/>
        <p:txBody>
          <a:bodyPr>
            <a:normAutofit fontScale="85000" lnSpcReduction="10000"/>
          </a:bodyPr>
          <a:lstStyle/>
          <a:p>
            <a:pPr marL="457200" indent="-457200" eaLnBrk="1" hangingPunct="1">
              <a:buFont typeface="Wingdings" pitchFamily="2" charset="2"/>
              <a:buChar char="Ø"/>
            </a:pPr>
            <a:r>
              <a:rPr lang="en-US" sz="2400" dirty="0">
                <a:latin typeface="Times New Roman" pitchFamily="18" charset="0"/>
              </a:rPr>
              <a:t>A buzzer or beeper is an audio signaling device, which may be  mechanical, electromechanical, or electronic. </a:t>
            </a:r>
          </a:p>
          <a:p>
            <a:pPr marL="457200" indent="-457200" eaLnBrk="1" hangingPunct="1"/>
            <a:endParaRPr lang="en-US" sz="2400" dirty="0">
              <a:latin typeface="Times New Roman" pitchFamily="18" charset="0"/>
            </a:endParaRPr>
          </a:p>
          <a:p>
            <a:pPr marL="457200" indent="-457200" eaLnBrk="1" hangingPunct="1">
              <a:buFont typeface="Wingdings" pitchFamily="2" charset="2"/>
              <a:buChar char="Ø"/>
            </a:pPr>
            <a:r>
              <a:rPr lang="en-US" sz="2400" dirty="0">
                <a:latin typeface="Times New Roman" pitchFamily="18" charset="0"/>
              </a:rPr>
              <a:t>A buzzer is usually like an alarm sound</a:t>
            </a:r>
          </a:p>
          <a:p>
            <a:pPr marL="457200" indent="-457200" eaLnBrk="1" hangingPunct="1">
              <a:buFont typeface="Wingdings" pitchFamily="2" charset="2"/>
              <a:buNone/>
            </a:pPr>
            <a:endParaRPr lang="en-US" sz="2400" dirty="0">
              <a:latin typeface="Times New Roman" pitchFamily="18" charset="0"/>
            </a:endParaRPr>
          </a:p>
          <a:p>
            <a:pPr marL="0" indent="0" eaLnBrk="1" hangingPunct="1">
              <a:buNone/>
            </a:pPr>
            <a:r>
              <a:rPr lang="en-US" sz="2400" dirty="0">
                <a:latin typeface="Times New Roman" pitchFamily="18" charset="0"/>
              </a:rPr>
              <a:t> </a:t>
            </a:r>
            <a:r>
              <a:rPr lang="en-US" sz="2400" b="1" dirty="0">
                <a:latin typeface="Times New Roman" pitchFamily="18" charset="0"/>
              </a:rPr>
              <a:t>characteristics of buzzer circuit :</a:t>
            </a:r>
          </a:p>
          <a:p>
            <a:pPr marL="457200" indent="-457200" eaLnBrk="1" hangingPunct="1">
              <a:buFont typeface="Wingdings" pitchFamily="2" charset="2"/>
              <a:buNone/>
            </a:pPr>
            <a:r>
              <a:rPr lang="en-US" sz="2400" b="1" dirty="0">
                <a:latin typeface="Times New Roman" pitchFamily="18" charset="0"/>
              </a:rPr>
              <a:t>       </a:t>
            </a:r>
            <a:r>
              <a:rPr lang="en-US" sz="2400" dirty="0">
                <a:latin typeface="Times New Roman" pitchFamily="18" charset="0"/>
              </a:rPr>
              <a:t>1. sound level -------------------70-95 dB</a:t>
            </a:r>
          </a:p>
          <a:p>
            <a:pPr marL="457200" indent="-457200" eaLnBrk="1" hangingPunct="1">
              <a:buFont typeface="Wingdings" pitchFamily="2" charset="2"/>
              <a:buNone/>
            </a:pPr>
            <a:r>
              <a:rPr lang="en-US" sz="2400" dirty="0">
                <a:latin typeface="Times New Roman" pitchFamily="18" charset="0"/>
              </a:rPr>
              <a:t>       2. current consumption---------35-60 ma</a:t>
            </a:r>
          </a:p>
          <a:p>
            <a:pPr marL="457200" indent="-457200" eaLnBrk="1" hangingPunct="1">
              <a:buFont typeface="Wingdings" pitchFamily="2" charset="2"/>
              <a:buNone/>
            </a:pPr>
            <a:r>
              <a:rPr lang="en-US" sz="2400" dirty="0">
                <a:latin typeface="Times New Roman" pitchFamily="18" charset="0"/>
              </a:rPr>
              <a:t>       3. resonant frequency---------- 1-3 </a:t>
            </a:r>
            <a:r>
              <a:rPr lang="en-US" sz="2400" dirty="0" err="1">
                <a:latin typeface="Times New Roman" pitchFamily="18" charset="0"/>
              </a:rPr>
              <a:t>khz</a:t>
            </a:r>
            <a:endParaRPr lang="en-IN" dirty="0"/>
          </a:p>
          <a:p>
            <a:pPr>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endParaRPr lang="en-US" dirty="0"/>
          </a:p>
          <a:p>
            <a:endParaRPr lang="en-US" dirty="0"/>
          </a:p>
        </p:txBody>
      </p:sp>
      <p:pic>
        <p:nvPicPr>
          <p:cNvPr id="5" name="Picture 2">
            <a:extLst>
              <a:ext uri="{FF2B5EF4-FFF2-40B4-BE49-F238E27FC236}">
                <a16:creationId xmlns:a16="http://schemas.microsoft.com/office/drawing/2014/main" id="{8564781E-A14F-DF25-9EA4-27522E13C816}"/>
              </a:ext>
            </a:extLst>
          </p:cNvPr>
          <p:cNvPicPr>
            <a:picLocks noGrp="1" noChangeAspect="1" noChangeArrowheads="1"/>
          </p:cNvPicPr>
          <p:nvPr>
            <p:ph sz="half" idx="1"/>
          </p:nvPr>
        </p:nvPicPr>
        <p:blipFill>
          <a:blip r:embed="rId2"/>
          <a:srcRect/>
          <a:stretch>
            <a:fillRect/>
          </a:stretch>
        </p:blipFill>
        <p:spPr bwMode="auto">
          <a:xfrm>
            <a:off x="1024128" y="2250059"/>
            <a:ext cx="4022725" cy="4022725"/>
          </a:xfrm>
          <a:prstGeom prst="rect">
            <a:avLst/>
          </a:prstGeom>
          <a:noFill/>
          <a:ln w="9525">
            <a:noFill/>
            <a:miter lim="800000"/>
            <a:headEnd/>
            <a:tailEnd/>
          </a:ln>
          <a:effectLst/>
        </p:spPr>
      </p:pic>
    </p:spTree>
    <p:extLst>
      <p:ext uri="{BB962C8B-B14F-4D97-AF65-F5344CB8AC3E}">
        <p14:creationId xmlns:p14="http://schemas.microsoft.com/office/powerpoint/2010/main" val="889067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2585-7A43-4E7E-C83B-65C4E2684081}"/>
              </a:ext>
            </a:extLst>
          </p:cNvPr>
          <p:cNvSpPr>
            <a:spLocks noGrp="1"/>
          </p:cNvSpPr>
          <p:nvPr>
            <p:ph type="title"/>
          </p:nvPr>
        </p:nvSpPr>
        <p:spPr>
          <a:xfrm>
            <a:off x="1024128" y="284672"/>
            <a:ext cx="9720072" cy="1242203"/>
          </a:xfrm>
        </p:spPr>
        <p:txBody>
          <a:bodyPr>
            <a:normAutofit/>
          </a:bodyPr>
          <a:lstStyle/>
          <a:p>
            <a:pPr algn="ctr"/>
            <a:r>
              <a:rPr lang="en-IN" sz="4400" dirty="0">
                <a:latin typeface="Times New Roman" panose="02020603050405020304" pitchFamily="18" charset="0"/>
                <a:cs typeface="Times New Roman" panose="02020603050405020304" pitchFamily="18" charset="0"/>
              </a:rPr>
              <a:t>Flow chart</a:t>
            </a:r>
          </a:p>
        </p:txBody>
      </p:sp>
      <p:sp>
        <p:nvSpPr>
          <p:cNvPr id="4" name="Oval 3">
            <a:extLst>
              <a:ext uri="{FF2B5EF4-FFF2-40B4-BE49-F238E27FC236}">
                <a16:creationId xmlns:a16="http://schemas.microsoft.com/office/drawing/2014/main" id="{FBC3580C-F1B3-4F54-2C64-1A2622E9E763}"/>
              </a:ext>
            </a:extLst>
          </p:cNvPr>
          <p:cNvSpPr/>
          <p:nvPr/>
        </p:nvSpPr>
        <p:spPr>
          <a:xfrm>
            <a:off x="5371382" y="1086927"/>
            <a:ext cx="1423358" cy="49170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6D452422-F5E5-2BA8-1DF2-F72DF8809EA6}"/>
              </a:ext>
            </a:extLst>
          </p:cNvPr>
          <p:cNvCxnSpPr>
            <a:cxnSpLocks/>
          </p:cNvCxnSpPr>
          <p:nvPr/>
        </p:nvCxnSpPr>
        <p:spPr>
          <a:xfrm>
            <a:off x="6096000" y="1578630"/>
            <a:ext cx="12939" cy="5089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DAB7839F-0088-A5D0-B8BE-6A0E40FA373A}"/>
              </a:ext>
            </a:extLst>
          </p:cNvPr>
          <p:cNvSpPr/>
          <p:nvPr/>
        </p:nvSpPr>
        <p:spPr>
          <a:xfrm>
            <a:off x="4882551" y="2087588"/>
            <a:ext cx="2510288" cy="5089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25D96FAB-12BB-0007-763F-6189955CE182}"/>
              </a:ext>
            </a:extLst>
          </p:cNvPr>
          <p:cNvCxnSpPr>
            <a:stCxn id="12" idx="2"/>
          </p:cNvCxnSpPr>
          <p:nvPr/>
        </p:nvCxnSpPr>
        <p:spPr>
          <a:xfrm>
            <a:off x="6137695" y="2596546"/>
            <a:ext cx="0" cy="4787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Flowchart: Decision 18">
            <a:extLst>
              <a:ext uri="{FF2B5EF4-FFF2-40B4-BE49-F238E27FC236}">
                <a16:creationId xmlns:a16="http://schemas.microsoft.com/office/drawing/2014/main" id="{9F14D1E3-1A4A-7920-C200-323C921D63E4}"/>
              </a:ext>
            </a:extLst>
          </p:cNvPr>
          <p:cNvSpPr/>
          <p:nvPr/>
        </p:nvSpPr>
        <p:spPr>
          <a:xfrm>
            <a:off x="5553255" y="3105501"/>
            <a:ext cx="1168880" cy="746185"/>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37130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310EA-3198-D34D-A45F-AD94F9A05167}"/>
              </a:ext>
            </a:extLst>
          </p:cNvPr>
          <p:cNvSpPr>
            <a:spLocks noGrp="1"/>
          </p:cNvSpPr>
          <p:nvPr>
            <p:ph type="title"/>
          </p:nvPr>
        </p:nvSpPr>
        <p:spPr/>
        <p:txBody>
          <a:bodyPr>
            <a:normAutofit/>
          </a:bodyPr>
          <a:lstStyle/>
          <a:p>
            <a:pPr algn="ctr"/>
            <a:r>
              <a:rPr lang="en-US" sz="3600" b="1" u="sng" dirty="0">
                <a:latin typeface="Times New Roman" panose="02020603050405020304" pitchFamily="18" charset="0"/>
                <a:cs typeface="Times New Roman" panose="02020603050405020304" pitchFamily="18" charset="0"/>
              </a:rPr>
              <a:t>operation</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898AC2-86CA-18B9-F40A-FD10FB839872}"/>
              </a:ext>
            </a:extLst>
          </p:cNvPr>
          <p:cNvSpPr>
            <a:spLocks noGrp="1"/>
          </p:cNvSpPr>
          <p:nvPr>
            <p:ph idx="1"/>
          </p:nvPr>
        </p:nvSpPr>
        <p:spPr>
          <a:xfrm>
            <a:off x="223520" y="1915064"/>
            <a:ext cx="11755119" cy="4942936"/>
          </a:xfrm>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																									The Reverse vending machine  works on the function of </a:t>
            </a:r>
            <a:r>
              <a:rPr lang="en-US" sz="2000" dirty="0" err="1">
                <a:latin typeface="Times New Roman" panose="02020603050405020304" pitchFamily="18" charset="0"/>
                <a:cs typeface="Times New Roman" panose="02020603050405020304" pitchFamily="18" charset="0"/>
              </a:rPr>
              <a:t>Raspbeery</a:t>
            </a:r>
            <a:r>
              <a:rPr lang="en-US" sz="2000" dirty="0">
                <a:latin typeface="Times New Roman" panose="02020603050405020304" pitchFamily="18" charset="0"/>
                <a:cs typeface="Times New Roman" panose="02020603050405020304" pitchFamily="18" charset="0"/>
              </a:rPr>
              <a:t> pi microcontroller. The user come near to the vending machine and drops the plastic bottle into the vending machine based on the programming written for the module if the object is plastic then the lid of the container will open and the bottle drops inside the bin in meanwhile the </a:t>
            </a:r>
            <a:r>
              <a:rPr lang="en-US" sz="2000" dirty="0" err="1">
                <a:latin typeface="Times New Roman" panose="02020603050405020304" pitchFamily="18" charset="0"/>
                <a:cs typeface="Times New Roman" panose="02020603050405020304" pitchFamily="18" charset="0"/>
              </a:rPr>
              <a:t>Raspbeery</a:t>
            </a:r>
            <a:r>
              <a:rPr lang="en-US" sz="2000" dirty="0">
                <a:latin typeface="Times New Roman" panose="02020603050405020304" pitchFamily="18" charset="0"/>
                <a:cs typeface="Times New Roman" panose="02020603050405020304" pitchFamily="18" charset="0"/>
              </a:rPr>
              <a:t> pass the signal to the another servo motor the servo motor which near to the chocolate and it will open the lead of the chocolate container and drops the chocolate and the user will collect that or else if the object is identified as a non plastic the servo motor doesn’t open the lid of the servo motor at the both ends of the containers.    </a:t>
            </a:r>
            <a:r>
              <a:rPr lang="en-US" sz="2600" dirty="0">
                <a:solidFill>
                  <a:srgbClr val="000000"/>
                </a:solidFill>
                <a:latin typeface="Times New Roman" panose="02020603050405020304" pitchFamily="18" charset="0"/>
                <a:cs typeface="Times New Roman" panose="02020603050405020304" pitchFamily="18" charset="0"/>
              </a:rPr>
              <a:t>	</a:t>
            </a:r>
            <a:endParaRPr lang="en-US" sz="2600" b="0" i="0" dirty="0">
              <a:solidFill>
                <a:srgbClr val="666666"/>
              </a:solidFill>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158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6D7C-13B9-EDD2-2D6C-45975E357F26}"/>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Software tools</a:t>
            </a:r>
            <a:endParaRPr lang="en-IN"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856F97E-841E-4E12-8FA3-0BC131E8D3D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77352" y="2600429"/>
            <a:ext cx="2991451" cy="1966822"/>
          </a:xfrm>
          <a:prstGeom prst="roundRect">
            <a:avLst>
              <a:gd name="adj" fmla="val 8594"/>
            </a:avLst>
          </a:prstGeom>
          <a:solidFill>
            <a:srgbClr val="FFFFFF">
              <a:shade val="85000"/>
            </a:srgbClr>
          </a:solidFill>
          <a:ln>
            <a:noFill/>
          </a:ln>
          <a:effectLst>
            <a:reflection blurRad="6350" stA="52000" endA="300" endPos="35000" dir="5400000" sy="-100000" algn="bl" rotWithShape="0"/>
          </a:effectLst>
        </p:spPr>
      </p:pic>
      <p:sp>
        <p:nvSpPr>
          <p:cNvPr id="6" name="TextBox 5">
            <a:extLst>
              <a:ext uri="{FF2B5EF4-FFF2-40B4-BE49-F238E27FC236}">
                <a16:creationId xmlns:a16="http://schemas.microsoft.com/office/drawing/2014/main" id="{05EB70D3-A226-B224-4C87-CF040761B08D}"/>
              </a:ext>
            </a:extLst>
          </p:cNvPr>
          <p:cNvSpPr txBox="1"/>
          <p:nvPr/>
        </p:nvSpPr>
        <p:spPr>
          <a:xfrm>
            <a:off x="2296783" y="4873812"/>
            <a:ext cx="6094562" cy="523220"/>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rPr>
              <a:t>Python</a:t>
            </a:r>
            <a:endParaRPr lang="en-IN" sz="2800" dirty="0"/>
          </a:p>
        </p:txBody>
      </p:sp>
      <p:sp>
        <p:nvSpPr>
          <p:cNvPr id="9" name="TextBox 8">
            <a:extLst>
              <a:ext uri="{FF2B5EF4-FFF2-40B4-BE49-F238E27FC236}">
                <a16:creationId xmlns:a16="http://schemas.microsoft.com/office/drawing/2014/main" id="{E9FD8429-DC98-A280-6B1A-BC4AC12832D7}"/>
              </a:ext>
            </a:extLst>
          </p:cNvPr>
          <p:cNvSpPr txBox="1"/>
          <p:nvPr/>
        </p:nvSpPr>
        <p:spPr>
          <a:xfrm>
            <a:off x="8194089" y="4935367"/>
            <a:ext cx="6525360"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Image Processing</a:t>
            </a:r>
            <a:endParaRPr lang="en-IN" sz="2400" dirty="0"/>
          </a:p>
        </p:txBody>
      </p:sp>
      <p:pic>
        <p:nvPicPr>
          <p:cNvPr id="11" name="Picture 10">
            <a:extLst>
              <a:ext uri="{FF2B5EF4-FFF2-40B4-BE49-F238E27FC236}">
                <a16:creationId xmlns:a16="http://schemas.microsoft.com/office/drawing/2014/main" id="{DDA62CBE-ED60-9504-C202-9014D5CEA2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9183" y="2768369"/>
            <a:ext cx="3758261" cy="1966823"/>
          </a:xfrm>
          <a:prstGeom prst="roundRect">
            <a:avLst>
              <a:gd name="adj" fmla="val 8594"/>
            </a:avLst>
          </a:prstGeom>
          <a:solidFill>
            <a:srgbClr val="FFFFFF">
              <a:shade val="85000"/>
            </a:srgbClr>
          </a:solidFill>
          <a:ln>
            <a:noFill/>
          </a:ln>
          <a:effectLst>
            <a:glow rad="139700">
              <a:schemeClr val="accent2">
                <a:satMod val="1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296203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CD0B2E-CEA6-33E9-FF0E-13B092C1C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64" y="519020"/>
            <a:ext cx="3950335" cy="2909980"/>
          </a:xfrm>
          <a:prstGeom prst="rect">
            <a:avLst/>
          </a:prstGeom>
        </p:spPr>
      </p:pic>
      <p:pic>
        <p:nvPicPr>
          <p:cNvPr id="9" name="Picture 8">
            <a:extLst>
              <a:ext uri="{FF2B5EF4-FFF2-40B4-BE49-F238E27FC236}">
                <a16:creationId xmlns:a16="http://schemas.microsoft.com/office/drawing/2014/main" id="{CD342E2B-601C-6FCC-FDD1-3BF85ED7A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280" y="3952240"/>
            <a:ext cx="4829175" cy="2711648"/>
          </a:xfrm>
          <a:prstGeom prst="rect">
            <a:avLst/>
          </a:prstGeom>
        </p:spPr>
      </p:pic>
    </p:spTree>
    <p:extLst>
      <p:ext uri="{BB962C8B-B14F-4D97-AF65-F5344CB8AC3E}">
        <p14:creationId xmlns:p14="http://schemas.microsoft.com/office/powerpoint/2010/main" val="633566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5B420-26CB-CA72-BB26-008C6E3B8771}"/>
              </a:ext>
            </a:extLst>
          </p:cNvPr>
          <p:cNvSpPr>
            <a:spLocks noGrp="1"/>
          </p:cNvSpPr>
          <p:nvPr>
            <p:ph type="title"/>
          </p:nvPr>
        </p:nvSpPr>
        <p:spPr/>
        <p:txBody>
          <a:bodyPr>
            <a:normAutofit/>
          </a:bodyPr>
          <a:lstStyle/>
          <a:p>
            <a:pPr algn="ctr"/>
            <a:r>
              <a:rPr lang="en-US" sz="3600" u="sng" dirty="0">
                <a:latin typeface="Times New Roman" panose="02020603050405020304" pitchFamily="18" charset="0"/>
                <a:cs typeface="Times New Roman" panose="02020603050405020304" pitchFamily="18" charset="0"/>
              </a:rPr>
              <a:t>Python</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86BB74-B726-DCBC-2AD5-585EC67251AA}"/>
              </a:ext>
            </a:extLst>
          </p:cNvPr>
          <p:cNvSpPr>
            <a:spLocks noGrp="1"/>
          </p:cNvSpPr>
          <p:nvPr>
            <p:ph idx="1"/>
          </p:nvPr>
        </p:nvSpPr>
        <p:spPr/>
        <p:txBody>
          <a:bodyPr>
            <a:normAutofit lnSpcReduction="10000"/>
          </a:bodyPr>
          <a:lstStyle/>
          <a:p>
            <a:pPr>
              <a:buFont typeface="Arial" pitchFamily="34" charset="0"/>
              <a:buChar char="•"/>
            </a:pPr>
            <a:r>
              <a:rPr lang="en-US" dirty="0"/>
              <a:t> Embedded Python is an extension of the Python </a:t>
            </a:r>
          </a:p>
          <a:p>
            <a:pPr marL="0" indent="0">
              <a:buNone/>
            </a:pPr>
            <a:r>
              <a:rPr lang="en-US" dirty="0"/>
              <a:t>  programming language that allows for execution</a:t>
            </a:r>
          </a:p>
          <a:p>
            <a:pPr marL="0" indent="0">
              <a:buNone/>
            </a:pPr>
            <a:r>
              <a:rPr lang="en-US" dirty="0"/>
              <a:t>  of Python code inside the </a:t>
            </a:r>
            <a:r>
              <a:rPr lang="en-US" dirty="0" err="1"/>
              <a:t>InterSystems</a:t>
            </a:r>
            <a:r>
              <a:rPr lang="en-US" dirty="0"/>
              <a:t> IRIS process</a:t>
            </a:r>
          </a:p>
          <a:p>
            <a:pPr marL="0" indent="0">
              <a:buNone/>
            </a:pPr>
            <a:r>
              <a:rPr lang="en-US" dirty="0"/>
              <a:t>  context.</a:t>
            </a:r>
          </a:p>
          <a:p>
            <a:pPr>
              <a:buFont typeface="Arial" pitchFamily="34" charset="0"/>
              <a:buChar char="•"/>
            </a:pPr>
            <a:r>
              <a:rPr lang="en-US" dirty="0"/>
              <a:t>  Because Embedded Python shares the same</a:t>
            </a:r>
          </a:p>
          <a:p>
            <a:pPr marL="0" indent="0">
              <a:buNone/>
            </a:pPr>
            <a:r>
              <a:rPr lang="en-US" dirty="0"/>
              <a:t> process context as </a:t>
            </a:r>
            <a:r>
              <a:rPr lang="en-US" dirty="0" err="1"/>
              <a:t>ObjectScript</a:t>
            </a:r>
            <a:r>
              <a:rPr lang="en-US" dirty="0"/>
              <a:t>, it can interact</a:t>
            </a:r>
          </a:p>
          <a:p>
            <a:pPr marL="0" indent="0">
              <a:buNone/>
            </a:pPr>
            <a:r>
              <a:rPr lang="en-US" dirty="0"/>
              <a:t> natively with objects written in </a:t>
            </a:r>
            <a:r>
              <a:rPr lang="en-US" dirty="0" err="1"/>
              <a:t>ObjectScript</a:t>
            </a:r>
            <a:r>
              <a:rPr lang="en-US" dirty="0"/>
              <a:t>.</a:t>
            </a:r>
          </a:p>
          <a:p>
            <a:br>
              <a:rPr lang="en-US"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729" y="2095018"/>
            <a:ext cx="4421528" cy="4178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012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8BCB-DA02-A566-5AA2-4BA617FC9730}"/>
              </a:ext>
            </a:extLst>
          </p:cNvPr>
          <p:cNvSpPr>
            <a:spLocks noGrp="1"/>
          </p:cNvSpPr>
          <p:nvPr>
            <p:ph type="title"/>
          </p:nvPr>
        </p:nvSpPr>
        <p:spPr/>
        <p:txBody>
          <a:bodyPr>
            <a:normAutofit/>
          </a:bodyPr>
          <a:lstStyle/>
          <a:p>
            <a:pPr algn="ctr"/>
            <a:r>
              <a:rPr lang="en-US" sz="4400" u="sng" dirty="0">
                <a:latin typeface="Times New Roman" panose="02020603050405020304" pitchFamily="18" charset="0"/>
                <a:cs typeface="Times New Roman" panose="02020603050405020304" pitchFamily="18" charset="0"/>
              </a:rPr>
              <a:t>Image processing</a:t>
            </a:r>
            <a:endParaRPr lang="en-IN" sz="4400" u="sng"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pPr>
              <a:buFont typeface="Arial" pitchFamily="34" charset="0"/>
              <a:buChar char="•"/>
            </a:pPr>
            <a:r>
              <a:rPr lang="en-US" sz="2400" dirty="0"/>
              <a:t> Digital Image Processing is a software which </a:t>
            </a:r>
          </a:p>
          <a:p>
            <a:pPr marL="0" indent="0">
              <a:buNone/>
            </a:pPr>
            <a:r>
              <a:rPr lang="en-US" sz="2400" dirty="0"/>
              <a:t>  is used in image processing</a:t>
            </a:r>
            <a:r>
              <a:rPr lang="en-US" dirty="0"/>
              <a:t>. </a:t>
            </a:r>
          </a:p>
          <a:p>
            <a:pPr>
              <a:buFont typeface="Arial" pitchFamily="34" charset="0"/>
              <a:buChar char="•"/>
            </a:pPr>
            <a:r>
              <a:rPr lang="en-US" sz="2400" dirty="0"/>
              <a:t> For example: computer graphics, signals,</a:t>
            </a:r>
          </a:p>
          <a:p>
            <a:pPr marL="0" indent="0">
              <a:buNone/>
            </a:pPr>
            <a:r>
              <a:rPr lang="en-US" sz="2400" dirty="0"/>
              <a:t>  photography, camera mechanism, pixel</a:t>
            </a:r>
            <a:endParaRPr lang="en-IN" sz="24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0719" y="2025570"/>
            <a:ext cx="5197033" cy="4259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91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8090-3D1F-5E4B-E9A7-F6F5B5E7F5BB}"/>
              </a:ext>
            </a:extLst>
          </p:cNvPr>
          <p:cNvSpPr>
            <a:spLocks noGrp="1"/>
          </p:cNvSpPr>
          <p:nvPr>
            <p:ph type="title"/>
          </p:nvPr>
        </p:nvSpPr>
        <p:spPr>
          <a:xfrm>
            <a:off x="1024128" y="-50799"/>
            <a:ext cx="9720072" cy="1219200"/>
          </a:xfrm>
        </p:spPr>
        <p:txBody>
          <a:bodyPr/>
          <a:lstStyle/>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ADVANTAGES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2A2887-A867-C5D5-0FAF-A4C560BAC039}"/>
              </a:ext>
            </a:extLst>
          </p:cNvPr>
          <p:cNvSpPr>
            <a:spLocks noGrp="1"/>
          </p:cNvSpPr>
          <p:nvPr>
            <p:ph idx="1"/>
          </p:nvPr>
        </p:nvSpPr>
        <p:spPr>
          <a:xfrm>
            <a:off x="893761" y="975361"/>
            <a:ext cx="10869613" cy="5634990"/>
          </a:xfrm>
        </p:spPr>
        <p:txBody>
          <a:bodyPr>
            <a:normAutofit/>
          </a:bodyPr>
          <a:lstStyle/>
          <a:p>
            <a:pPr algn="just">
              <a:lnSpc>
                <a:spcPct val="250000"/>
              </a:lnSpc>
              <a:buFont typeface="Courier New" panose="02070309020205020404" pitchFamily="49" charset="0"/>
              <a:buChar char="o"/>
            </a:pPr>
            <a:r>
              <a:rPr lang="en-IN" sz="2800" b="0" i="0" dirty="0">
                <a:solidFill>
                  <a:srgbClr val="374151"/>
                </a:solidFill>
                <a:effectLst/>
                <a:latin typeface="Times New Roman" panose="02020603050405020304" pitchFamily="18" charset="0"/>
                <a:cs typeface="Times New Roman" panose="02020603050405020304" pitchFamily="18" charset="0"/>
              </a:rPr>
              <a:t>Most Convenience</a:t>
            </a:r>
          </a:p>
          <a:p>
            <a:pPr algn="just">
              <a:lnSpc>
                <a:spcPct val="250000"/>
              </a:lnSpc>
              <a:buFont typeface="Courier New" panose="02070309020205020404" pitchFamily="49" charset="0"/>
              <a:buChar char="o"/>
            </a:pPr>
            <a:r>
              <a:rPr lang="en-IN" sz="2800" b="0" i="0" dirty="0">
                <a:solidFill>
                  <a:srgbClr val="374151"/>
                </a:solidFill>
                <a:effectLst/>
                <a:latin typeface="Times New Roman" panose="02020603050405020304" pitchFamily="18" charset="0"/>
                <a:cs typeface="Times New Roman" panose="02020603050405020304" pitchFamily="18" charset="0"/>
              </a:rPr>
              <a:t> Cost Savings</a:t>
            </a:r>
          </a:p>
          <a:p>
            <a:pPr algn="just">
              <a:lnSpc>
                <a:spcPct val="250000"/>
              </a:lnSpc>
              <a:buFont typeface="Courier New" panose="02070309020205020404" pitchFamily="49" charset="0"/>
              <a:buChar char="o"/>
            </a:pPr>
            <a:r>
              <a:rPr lang="en-IN" sz="2800" b="0" i="0" dirty="0">
                <a:solidFill>
                  <a:srgbClr val="374151"/>
                </a:solidFill>
                <a:effectLst/>
                <a:latin typeface="Times New Roman" panose="02020603050405020304" pitchFamily="18" charset="0"/>
                <a:cs typeface="Times New Roman" panose="02020603050405020304" pitchFamily="18" charset="0"/>
              </a:rPr>
              <a:t>More Environmental Benefits</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lnSpc>
                <a:spcPct val="250000"/>
              </a:lnSpc>
              <a:buFont typeface="Arial" panose="020B0604020202020204" pitchFamily="34" charset="0"/>
              <a:buChar char="•"/>
            </a:pPr>
            <a:endParaRPr lang="en-US" sz="1400" b="0" i="0" dirty="0">
              <a:solidFill>
                <a:srgbClr val="000000"/>
              </a:solidFill>
              <a:effectLst/>
              <a:latin typeface="Times New Roman" panose="02020603050405020304" pitchFamily="18" charset="0"/>
              <a:cs typeface="Times New Roman" panose="02020603050405020304" pitchFamily="18" charset="0"/>
            </a:endParaRPr>
          </a:p>
          <a:p>
            <a:pPr algn="just">
              <a:lnSpc>
                <a:spcPct val="250000"/>
              </a:lnSpc>
              <a:buFont typeface="Arial" panose="020B0604020202020204" pitchFamily="34" charset="0"/>
              <a:buChar char="•"/>
            </a:pPr>
            <a:endParaRPr lang="en-US" sz="1400" b="0" i="0" dirty="0">
              <a:solidFill>
                <a:srgbClr val="666666"/>
              </a:solidFill>
              <a:effectLst/>
              <a:latin typeface="Lato" panose="020B0604020202020204" pitchFamily="34" charset="0"/>
            </a:endParaRPr>
          </a:p>
          <a:p>
            <a:pPr algn="just">
              <a:lnSpc>
                <a:spcPct val="250000"/>
              </a:lnSpc>
            </a:pPr>
            <a:endParaRPr lang="en-IN" sz="1400" dirty="0"/>
          </a:p>
        </p:txBody>
      </p:sp>
      <p:pic>
        <p:nvPicPr>
          <p:cNvPr id="5" name="Picture 4">
            <a:extLst>
              <a:ext uri="{FF2B5EF4-FFF2-40B4-BE49-F238E27FC236}">
                <a16:creationId xmlns:a16="http://schemas.microsoft.com/office/drawing/2014/main" id="{F022F1CD-6698-8C21-8F4B-4BFB45542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090" y="1445172"/>
            <a:ext cx="4531743" cy="4888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15620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7D58-6430-2F55-E65C-FD9F612FF3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APPLICATIONS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ADB52F-362E-F663-CA43-9DF7803BBCD3}"/>
              </a:ext>
            </a:extLst>
          </p:cNvPr>
          <p:cNvSpPr>
            <a:spLocks noGrp="1"/>
          </p:cNvSpPr>
          <p:nvPr>
            <p:ph idx="1"/>
          </p:nvPr>
        </p:nvSpPr>
        <p:spPr>
          <a:xfrm>
            <a:off x="1008062" y="1657350"/>
            <a:ext cx="10970578" cy="5200650"/>
          </a:xfrm>
        </p:spPr>
        <p:txBody>
          <a:bodyPr>
            <a:normAutofit/>
          </a:bodyPr>
          <a:lstStyle/>
          <a:p>
            <a:pPr algn="just">
              <a:lnSpc>
                <a:spcPct val="2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Colleges</a:t>
            </a:r>
            <a:r>
              <a:rPr lang="en-IN" dirty="0">
                <a:latin typeface="Times New Roman" panose="02020603050405020304" pitchFamily="18" charset="0"/>
                <a:cs typeface="Times New Roman" panose="02020603050405020304" pitchFamily="18" charset="0"/>
              </a:rPr>
              <a:t>. </a:t>
            </a:r>
          </a:p>
          <a:p>
            <a:pPr algn="just">
              <a:lnSpc>
                <a:spcPct val="2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Malls.</a:t>
            </a:r>
          </a:p>
          <a:p>
            <a:pPr algn="just">
              <a:lnSpc>
                <a:spcPct val="2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Cinema Halls.</a:t>
            </a:r>
          </a:p>
          <a:p>
            <a:pPr algn="just">
              <a:lnSpc>
                <a:spcPct val="2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Bus stand.</a:t>
            </a:r>
          </a:p>
          <a:p>
            <a:pPr algn="just">
              <a:lnSpc>
                <a:spcPct val="2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Railway Station.</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98085A-C88C-5E95-3668-621770DD2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7362" y="1904281"/>
            <a:ext cx="3648615" cy="2043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FA203C04-7252-9302-D025-AF249780C9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119" y="4231067"/>
            <a:ext cx="3757070" cy="2500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2468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8E40-9A09-D418-5353-1F915807DBCC}"/>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			      Result</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0C66A59-4A5B-C54C-5C53-2B9732C57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027" y="1768417"/>
            <a:ext cx="4172948" cy="2439894"/>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FCD65653-B24B-6339-CFE1-8FC00F554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1" y="4208311"/>
            <a:ext cx="4800599" cy="2806877"/>
          </a:xfrm>
          <a:prstGeom prst="rect">
            <a:avLst/>
          </a:prstGeom>
        </p:spPr>
      </p:pic>
    </p:spTree>
    <p:extLst>
      <p:ext uri="{BB962C8B-B14F-4D97-AF65-F5344CB8AC3E}">
        <p14:creationId xmlns:p14="http://schemas.microsoft.com/office/powerpoint/2010/main" val="140309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1C63A6-BB12-2CD3-EFB5-7A37FE9DC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39" y="354377"/>
            <a:ext cx="5453877" cy="3074623"/>
          </a:xfrm>
          <a:prstGeom prst="rect">
            <a:avLst/>
          </a:prstGeom>
        </p:spPr>
      </p:pic>
      <p:pic>
        <p:nvPicPr>
          <p:cNvPr id="5" name="Picture 4">
            <a:extLst>
              <a:ext uri="{FF2B5EF4-FFF2-40B4-BE49-F238E27FC236}">
                <a16:creationId xmlns:a16="http://schemas.microsoft.com/office/drawing/2014/main" id="{5879126E-46D5-B210-E612-6A85A34F5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951" y="3504604"/>
            <a:ext cx="5948375" cy="3180868"/>
          </a:xfrm>
          <a:prstGeom prst="rect">
            <a:avLst/>
          </a:prstGeom>
        </p:spPr>
      </p:pic>
    </p:spTree>
    <p:extLst>
      <p:ext uri="{BB962C8B-B14F-4D97-AF65-F5344CB8AC3E}">
        <p14:creationId xmlns:p14="http://schemas.microsoft.com/office/powerpoint/2010/main" val="644305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44" y="671332"/>
            <a:ext cx="10127847" cy="556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065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34AA8B-4F31-EFB9-750C-729EB66D0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894" y="600900"/>
            <a:ext cx="10213676" cy="5915647"/>
          </a:xfrm>
          <a:prstGeom prst="rect">
            <a:avLst/>
          </a:prstGeom>
        </p:spPr>
      </p:pic>
    </p:spTree>
    <p:extLst>
      <p:ext uri="{BB962C8B-B14F-4D97-AF65-F5344CB8AC3E}">
        <p14:creationId xmlns:p14="http://schemas.microsoft.com/office/powerpoint/2010/main" val="191190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C37A-EA5C-FB7F-F13C-AB1A59ACDF1A}"/>
              </a:ext>
            </a:extLst>
          </p:cNvPr>
          <p:cNvSpPr>
            <a:spLocks noGrp="1"/>
          </p:cNvSpPr>
          <p:nvPr>
            <p:ph type="title"/>
          </p:nvPr>
        </p:nvSpPr>
        <p:spPr/>
        <p:txBody>
          <a:bodyPr>
            <a:normAutofit fontScale="90000"/>
          </a:bodyPr>
          <a:lstStyle/>
          <a:p>
            <a:pPr algn="ctr"/>
            <a:br>
              <a:rPr lang="en-US" sz="4900" b="1" i="0" dirty="0">
                <a:solidFill>
                  <a:schemeClr val="bg2">
                    <a:lumMod val="25000"/>
                  </a:schemeClr>
                </a:solidFill>
                <a:effectLst/>
                <a:latin typeface="Times New Roman" panose="02020603050405020304" pitchFamily="18" charset="0"/>
                <a:cs typeface="Times New Roman" panose="02020603050405020304" pitchFamily="18" charset="0"/>
              </a:rPr>
            </a:br>
            <a:br>
              <a:rPr lang="en-US" sz="4900" b="1" i="0" dirty="0">
                <a:solidFill>
                  <a:schemeClr val="bg2">
                    <a:lumMod val="25000"/>
                  </a:schemeClr>
                </a:solidFill>
                <a:effectLst/>
                <a:latin typeface="Times New Roman" panose="02020603050405020304" pitchFamily="18" charset="0"/>
                <a:cs typeface="Times New Roman" panose="02020603050405020304" pitchFamily="18" charset="0"/>
              </a:rPr>
            </a:br>
            <a:br>
              <a:rPr lang="en-US" sz="4900" b="1" i="0" dirty="0">
                <a:solidFill>
                  <a:schemeClr val="bg2">
                    <a:lumMod val="25000"/>
                  </a:schemeClr>
                </a:solidFill>
                <a:effectLst/>
                <a:latin typeface="Times New Roman" panose="02020603050405020304" pitchFamily="18" charset="0"/>
                <a:cs typeface="Times New Roman" panose="02020603050405020304" pitchFamily="18" charset="0"/>
              </a:rPr>
            </a:br>
            <a:br>
              <a:rPr lang="en-US" sz="4900" b="1" i="0" dirty="0">
                <a:solidFill>
                  <a:schemeClr val="bg2">
                    <a:lumMod val="25000"/>
                  </a:schemeClr>
                </a:solidFill>
                <a:effectLst/>
                <a:latin typeface="Times New Roman" panose="02020603050405020304" pitchFamily="18" charset="0"/>
                <a:cs typeface="Times New Roman" panose="02020603050405020304" pitchFamily="18" charset="0"/>
              </a:rPr>
            </a:br>
            <a:br>
              <a:rPr lang="en-US" sz="4900" b="1" i="0" dirty="0">
                <a:solidFill>
                  <a:schemeClr val="bg2">
                    <a:lumMod val="25000"/>
                  </a:schemeClr>
                </a:solidFill>
                <a:effectLst/>
                <a:latin typeface="Times New Roman" panose="02020603050405020304" pitchFamily="18" charset="0"/>
                <a:cs typeface="Times New Roman" panose="02020603050405020304" pitchFamily="18" charset="0"/>
              </a:rPr>
            </a:br>
            <a:br>
              <a:rPr lang="en-US" sz="4900" b="1" i="0" dirty="0">
                <a:solidFill>
                  <a:schemeClr val="bg2">
                    <a:lumMod val="25000"/>
                  </a:schemeClr>
                </a:solidFill>
                <a:effectLst/>
                <a:latin typeface="Times New Roman" panose="02020603050405020304" pitchFamily="18" charset="0"/>
                <a:cs typeface="Times New Roman" panose="02020603050405020304" pitchFamily="18" charset="0"/>
              </a:rPr>
            </a:br>
            <a:br>
              <a:rPr lang="en-US" sz="4900" b="1" i="0" dirty="0">
                <a:solidFill>
                  <a:schemeClr val="bg2">
                    <a:lumMod val="25000"/>
                  </a:schemeClr>
                </a:solidFill>
                <a:effectLst/>
                <a:latin typeface="Times New Roman" panose="02020603050405020304" pitchFamily="18" charset="0"/>
                <a:cs typeface="Times New Roman" panose="02020603050405020304" pitchFamily="18" charset="0"/>
              </a:rPr>
            </a:br>
            <a:br>
              <a:rPr lang="en-US" sz="4900" b="1" i="0" dirty="0">
                <a:solidFill>
                  <a:schemeClr val="bg2">
                    <a:lumMod val="25000"/>
                  </a:schemeClr>
                </a:solidFill>
                <a:effectLst/>
                <a:latin typeface="Times New Roman" panose="02020603050405020304" pitchFamily="18" charset="0"/>
                <a:cs typeface="Times New Roman" panose="02020603050405020304" pitchFamily="18" charset="0"/>
              </a:rPr>
            </a:br>
            <a:br>
              <a:rPr lang="en-US" sz="4900" b="1" i="0" dirty="0">
                <a:solidFill>
                  <a:schemeClr val="bg2">
                    <a:lumMod val="25000"/>
                  </a:schemeClr>
                </a:solidFill>
                <a:effectLst/>
                <a:latin typeface="Times New Roman" panose="02020603050405020304" pitchFamily="18" charset="0"/>
                <a:cs typeface="Times New Roman" panose="02020603050405020304" pitchFamily="18" charset="0"/>
              </a:rPr>
            </a:br>
            <a:r>
              <a:rPr lang="en-US" sz="4900" b="1" i="0" dirty="0">
                <a:solidFill>
                  <a:schemeClr val="bg2">
                    <a:lumMod val="25000"/>
                  </a:schemeClr>
                </a:solidFill>
                <a:effectLst/>
                <a:latin typeface="Times New Roman" panose="02020603050405020304" pitchFamily="18" charset="0"/>
                <a:cs typeface="Times New Roman" panose="02020603050405020304" pitchFamily="18" charset="0"/>
              </a:rPr>
              <a:t>A Reverse Vending Machine</a:t>
            </a:r>
            <a:br>
              <a:rPr lang="en-US" sz="4900" b="1" i="0" dirty="0">
                <a:solidFill>
                  <a:schemeClr val="bg2">
                    <a:lumMod val="25000"/>
                  </a:schemeClr>
                </a:solidFill>
                <a:effectLst/>
                <a:latin typeface="Times New Roman" panose="02020603050405020304" pitchFamily="18" charset="0"/>
                <a:cs typeface="Times New Roman" panose="02020603050405020304" pitchFamily="18" charset="0"/>
              </a:rPr>
            </a:br>
            <a:br>
              <a:rPr lang="en-US" sz="4900" b="1" i="0" dirty="0">
                <a:solidFill>
                  <a:schemeClr val="bg2">
                    <a:lumMod val="25000"/>
                  </a:schemeClr>
                </a:solidFill>
                <a:effectLst/>
                <a:latin typeface="Times New Roman" panose="02020603050405020304" pitchFamily="18" charset="0"/>
                <a:cs typeface="Times New Roman" panose="02020603050405020304" pitchFamily="18" charset="0"/>
              </a:rPr>
            </a:br>
            <a:r>
              <a:rPr lang="en-US" sz="4900" b="1" i="0" dirty="0">
                <a:solidFill>
                  <a:schemeClr val="bg2">
                    <a:lumMod val="25000"/>
                  </a:schemeClr>
                </a:solidFill>
                <a:effectLst/>
                <a:latin typeface="Times New Roman" panose="02020603050405020304" pitchFamily="18" charset="0"/>
                <a:cs typeface="Times New Roman" panose="02020603050405020304" pitchFamily="18" charset="0"/>
              </a:rPr>
              <a:t> </a:t>
            </a:r>
            <a:r>
              <a:rPr lang="en-US" sz="4900" b="1" dirty="0">
                <a:solidFill>
                  <a:schemeClr val="bg2">
                    <a:lumMod val="25000"/>
                  </a:schemeClr>
                </a:solidFill>
                <a:latin typeface="Times New Roman" panose="02020603050405020304" pitchFamily="18" charset="0"/>
                <a:cs typeface="Times New Roman" panose="02020603050405020304" pitchFamily="18" charset="0"/>
              </a:rPr>
              <a:t>using open cv method</a:t>
            </a:r>
            <a:br>
              <a:rPr lang="en-US" sz="4000" b="1" i="0" dirty="0">
                <a:solidFill>
                  <a:schemeClr val="bg2">
                    <a:lumMod val="25000"/>
                  </a:schemeClr>
                </a:solidFill>
                <a:effectLst/>
                <a:latin typeface="Times New Roman" panose="02020603050405020304" pitchFamily="18" charset="0"/>
                <a:cs typeface="Times New Roman" panose="02020603050405020304" pitchFamily="18" charset="0"/>
              </a:rPr>
            </a:br>
            <a:endParaRPr lang="en-IN" sz="4000" dirty="0"/>
          </a:p>
        </p:txBody>
      </p:sp>
    </p:spTree>
    <p:extLst>
      <p:ext uri="{BB962C8B-B14F-4D97-AF65-F5344CB8AC3E}">
        <p14:creationId xmlns:p14="http://schemas.microsoft.com/office/powerpoint/2010/main" val="180379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355A-3AB9-EF18-C0FC-25C9194DA006}"/>
              </a:ext>
            </a:extLst>
          </p:cNvPr>
          <p:cNvSpPr>
            <a:spLocks noGrp="1"/>
          </p:cNvSpPr>
          <p:nvPr>
            <p:ph type="title"/>
          </p:nvPr>
        </p:nvSpPr>
        <p:spPr>
          <a:xfrm>
            <a:off x="1178171" y="351692"/>
            <a:ext cx="9601196" cy="1008184"/>
          </a:xfrm>
        </p:spPr>
        <p:txBody>
          <a:bodyPr>
            <a:normAutofit/>
          </a:bodyPr>
          <a:lstStyle/>
          <a:p>
            <a:pPr algn="l"/>
            <a:r>
              <a:rPr lang="en-US" sz="3600" b="1" dirty="0">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CONTENTS</a:t>
            </a:r>
            <a:endParaRPr lang="en-US"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BE9C4A7-3220-479D-5985-8A192C148940}"/>
              </a:ext>
            </a:extLst>
          </p:cNvPr>
          <p:cNvSpPr txBox="1"/>
          <p:nvPr/>
        </p:nvSpPr>
        <p:spPr>
          <a:xfrm>
            <a:off x="901904" y="1359876"/>
            <a:ext cx="6981873" cy="7571303"/>
          </a:xfrm>
          <a:prstGeom prst="rect">
            <a:avLst/>
          </a:prstGeom>
          <a:noFill/>
        </p:spPr>
        <p:txBody>
          <a:bodyPr wrap="square" rtlCol="0">
            <a:spAutoFit/>
          </a:bodyPr>
          <a:lstStyle/>
          <a:p>
            <a:pPr algn="just">
              <a:lnSpc>
                <a:spcPct val="150000"/>
              </a:lnSpc>
            </a:pPr>
            <a:endParaRPr lang="en-US" sz="2000" b="1"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1" dirty="0">
                <a:solidFill>
                  <a:schemeClr val="bg2">
                    <a:lumMod val="10000"/>
                  </a:schemeClr>
                </a:solidFill>
                <a:latin typeface="Times New Roman" panose="02020603050405020304" pitchFamily="18" charset="0"/>
                <a:cs typeface="Times New Roman" panose="02020603050405020304" pitchFamily="18" charset="0"/>
              </a:rPr>
              <a:t>Abstract</a:t>
            </a:r>
          </a:p>
          <a:p>
            <a:pPr marL="285750" indent="-285750" algn="just">
              <a:lnSpc>
                <a:spcPct val="150000"/>
              </a:lnSpc>
              <a:buFont typeface="Arial" panose="020B0604020202020204" pitchFamily="34" charset="0"/>
              <a:buChar char="•"/>
            </a:pPr>
            <a:r>
              <a:rPr lang="en-US" sz="2000" b="1" dirty="0">
                <a:solidFill>
                  <a:schemeClr val="bg2">
                    <a:lumMod val="10000"/>
                  </a:schemeClr>
                </a:solidFill>
                <a:latin typeface="Times New Roman" panose="02020603050405020304" pitchFamily="18" charset="0"/>
                <a:cs typeface="Times New Roman" panose="02020603050405020304" pitchFamily="18" charset="0"/>
              </a:rPr>
              <a:t>Introduction</a:t>
            </a:r>
          </a:p>
          <a:p>
            <a:pPr marL="285750" indent="-285750" algn="just">
              <a:lnSpc>
                <a:spcPct val="150000"/>
              </a:lnSpc>
              <a:buFont typeface="Arial" panose="020B0604020202020204" pitchFamily="34" charset="0"/>
              <a:buChar char="•"/>
            </a:pPr>
            <a:r>
              <a:rPr lang="en-US" sz="2000" b="1" dirty="0">
                <a:solidFill>
                  <a:schemeClr val="bg2">
                    <a:lumMod val="10000"/>
                  </a:schemeClr>
                </a:solidFill>
                <a:latin typeface="Times New Roman" panose="02020603050405020304" pitchFamily="18" charset="0"/>
                <a:cs typeface="Times New Roman" panose="02020603050405020304" pitchFamily="18" charset="0"/>
              </a:rPr>
              <a:t>Literature Survey</a:t>
            </a:r>
          </a:p>
          <a:p>
            <a:pPr marL="285750" indent="-285750" algn="just">
              <a:lnSpc>
                <a:spcPct val="150000"/>
              </a:lnSpc>
              <a:buFont typeface="Arial" panose="020B0604020202020204" pitchFamily="34" charset="0"/>
              <a:buChar char="•"/>
            </a:pPr>
            <a:r>
              <a:rPr lang="en-US" sz="2000" b="1" dirty="0">
                <a:solidFill>
                  <a:schemeClr val="bg2">
                    <a:lumMod val="10000"/>
                  </a:schemeClr>
                </a:solidFill>
                <a:latin typeface="Times New Roman" panose="02020603050405020304" pitchFamily="18" charset="0"/>
                <a:cs typeface="Times New Roman" panose="02020603050405020304" pitchFamily="18" charset="0"/>
              </a:rPr>
              <a:t>Block Diagram</a:t>
            </a:r>
          </a:p>
          <a:p>
            <a:pPr marL="285750" indent="-285750" algn="just">
              <a:lnSpc>
                <a:spcPct val="150000"/>
              </a:lnSpc>
              <a:buFont typeface="Arial" panose="020B0604020202020204" pitchFamily="34" charset="0"/>
              <a:buChar char="•"/>
            </a:pPr>
            <a:r>
              <a:rPr lang="en-US" sz="2000" b="1" dirty="0">
                <a:solidFill>
                  <a:schemeClr val="bg2">
                    <a:lumMod val="10000"/>
                  </a:schemeClr>
                </a:solidFill>
                <a:latin typeface="Times New Roman" panose="02020603050405020304" pitchFamily="18" charset="0"/>
                <a:cs typeface="Times New Roman" panose="02020603050405020304" pitchFamily="18" charset="0"/>
              </a:rPr>
              <a:t>Hardware Components</a:t>
            </a:r>
          </a:p>
          <a:p>
            <a:pPr marL="285750" indent="-285750" algn="just">
              <a:lnSpc>
                <a:spcPct val="150000"/>
              </a:lnSpc>
              <a:buFont typeface="Arial" panose="020B0604020202020204" pitchFamily="34" charset="0"/>
              <a:buChar char="•"/>
            </a:pPr>
            <a:r>
              <a:rPr lang="en-US" sz="2000" b="1" dirty="0">
                <a:solidFill>
                  <a:schemeClr val="bg2">
                    <a:lumMod val="10000"/>
                  </a:schemeClr>
                </a:solidFill>
                <a:latin typeface="Times New Roman" panose="02020603050405020304" pitchFamily="18" charset="0"/>
                <a:cs typeface="Times New Roman" panose="02020603050405020304" pitchFamily="18" charset="0"/>
              </a:rPr>
              <a:t>operation</a:t>
            </a:r>
          </a:p>
          <a:p>
            <a:pPr marL="285750" indent="-285750" algn="just">
              <a:lnSpc>
                <a:spcPct val="150000"/>
              </a:lnSpc>
              <a:buFont typeface="Arial" panose="020B0604020202020204" pitchFamily="34" charset="0"/>
              <a:buChar char="•"/>
            </a:pPr>
            <a:r>
              <a:rPr lang="en-US" sz="2000" b="1" dirty="0">
                <a:solidFill>
                  <a:schemeClr val="bg2">
                    <a:lumMod val="10000"/>
                  </a:schemeClr>
                </a:solidFill>
                <a:latin typeface="Times New Roman" panose="02020603050405020304" pitchFamily="18" charset="0"/>
                <a:cs typeface="Times New Roman" panose="02020603050405020304" pitchFamily="18" charset="0"/>
              </a:rPr>
              <a:t>Software Tools</a:t>
            </a:r>
          </a:p>
          <a:p>
            <a:pPr marL="285750" indent="-285750" algn="just">
              <a:lnSpc>
                <a:spcPct val="150000"/>
              </a:lnSpc>
              <a:buFont typeface="Arial" panose="020B0604020202020204" pitchFamily="34" charset="0"/>
              <a:buChar char="•"/>
            </a:pPr>
            <a:r>
              <a:rPr lang="en-US" sz="2000" b="1" dirty="0">
                <a:solidFill>
                  <a:schemeClr val="bg2">
                    <a:lumMod val="10000"/>
                  </a:schemeClr>
                </a:solidFill>
                <a:latin typeface="Times New Roman" panose="02020603050405020304" pitchFamily="18" charset="0"/>
                <a:cs typeface="Times New Roman" panose="02020603050405020304" pitchFamily="18" charset="0"/>
              </a:rPr>
              <a:t>Advantages</a:t>
            </a:r>
          </a:p>
          <a:p>
            <a:pPr marL="285750" indent="-285750" algn="just">
              <a:lnSpc>
                <a:spcPct val="150000"/>
              </a:lnSpc>
              <a:buFont typeface="Arial" panose="020B0604020202020204" pitchFamily="34" charset="0"/>
              <a:buChar char="•"/>
            </a:pPr>
            <a:r>
              <a:rPr lang="en-US" sz="2000" b="1" dirty="0">
                <a:solidFill>
                  <a:schemeClr val="bg2">
                    <a:lumMod val="10000"/>
                  </a:schemeClr>
                </a:solidFill>
                <a:latin typeface="Times New Roman" panose="02020603050405020304" pitchFamily="18" charset="0"/>
                <a:cs typeface="Times New Roman" panose="02020603050405020304" pitchFamily="18" charset="0"/>
              </a:rPr>
              <a:t>Applications</a:t>
            </a:r>
            <a:endParaRPr lang="en-US" sz="2000"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8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44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9346-FF1C-B335-F493-BE4A1AD3B80C}"/>
              </a:ext>
            </a:extLst>
          </p:cNvPr>
          <p:cNvSpPr>
            <a:spLocks noGrp="1"/>
          </p:cNvSpPr>
          <p:nvPr>
            <p:ph type="title"/>
          </p:nvPr>
        </p:nvSpPr>
        <p:spPr/>
        <p:txBody>
          <a:bodyPr>
            <a:normAutofit/>
          </a:bodyPr>
          <a:lstStyle/>
          <a:p>
            <a:pPr algn="ctr"/>
            <a:r>
              <a:rPr lang="en-US" sz="3600" u="sng" dirty="0">
                <a:latin typeface="Times New Roman" panose="02020603050405020304" pitchFamily="18" charset="0"/>
                <a:cs typeface="Times New Roman" panose="02020603050405020304" pitchFamily="18" charset="0"/>
              </a:rPr>
              <a:t>Abstract</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16BA6F-8DD0-5DBA-8635-D2BDBD879759}"/>
              </a:ext>
            </a:extLst>
          </p:cNvPr>
          <p:cNvSpPr>
            <a:spLocks noGrp="1"/>
          </p:cNvSpPr>
          <p:nvPr>
            <p:ph idx="1"/>
          </p:nvPr>
        </p:nvSpPr>
        <p:spPr/>
        <p:txBody>
          <a:bodyPr anchor="t">
            <a:normAutofit/>
          </a:bodyPr>
          <a:lstStyle/>
          <a:p>
            <a:pPr algn="just"/>
            <a:r>
              <a:rPr lang="en-US" sz="2800" dirty="0">
                <a:latin typeface="Times New Roman" panose="02020603050405020304" pitchFamily="18" charset="0"/>
                <a:cs typeface="Times New Roman" panose="02020603050405020304" pitchFamily="18" charset="0"/>
              </a:rPr>
              <a:t>The main theme of </a:t>
            </a:r>
            <a:r>
              <a:rPr lang="en-US" sz="2800" b="1" dirty="0">
                <a:latin typeface="Times New Roman" panose="02020603050405020304" pitchFamily="18" charset="0"/>
                <a:cs typeface="Times New Roman" panose="02020603050405020304" pitchFamily="18" charset="0"/>
              </a:rPr>
              <a:t>Reverse vending machine using open cv method </a:t>
            </a:r>
            <a:r>
              <a:rPr lang="en-US" sz="2800" dirty="0">
                <a:latin typeface="Times New Roman" panose="02020603050405020304" pitchFamily="18" charset="0"/>
                <a:cs typeface="Times New Roman" panose="02020603050405020304" pitchFamily="18" charset="0"/>
              </a:rPr>
              <a:t>is to avoid the plastic bottles in the surroundings. By using this machine, the people can collect and dispose the  surrounding PET bottles and will be provided an incentive as a </a:t>
            </a:r>
            <a:r>
              <a:rPr lang="en-US" sz="2800" dirty="0" err="1">
                <a:latin typeface="Times New Roman" panose="02020603050405020304" pitchFamily="18" charset="0"/>
                <a:cs typeface="Times New Roman" panose="02020603050405020304" pitchFamily="18" charset="0"/>
              </a:rPr>
              <a:t>chacolate</a:t>
            </a:r>
            <a:r>
              <a:rPr lang="en-US" sz="2800" dirty="0">
                <a:latin typeface="Times New Roman" panose="02020603050405020304" pitchFamily="18" charset="0"/>
                <a:cs typeface="Times New Roman" panose="02020603050405020304" pitchFamily="18" charset="0"/>
              </a:rPr>
              <a:t>. </a:t>
            </a:r>
            <a:r>
              <a:rPr lang="en-US" sz="2800" b="0" i="0" dirty="0">
                <a:solidFill>
                  <a:srgbClr val="000000"/>
                </a:solidFill>
                <a:effectLst/>
                <a:latin typeface="Times New Roman" panose="02020603050405020304" pitchFamily="18" charset="0"/>
                <a:cs typeface="Times New Roman" panose="02020603050405020304" pitchFamily="18" charset="0"/>
              </a:rPr>
              <a:t>In this module we used the programming tool like python  for getting the accurate results. Apart from this the </a:t>
            </a:r>
            <a:r>
              <a:rPr lang="en-US" sz="2800" b="1" dirty="0">
                <a:solidFill>
                  <a:srgbClr val="000000"/>
                </a:solidFill>
                <a:latin typeface="Times New Roman" panose="02020603050405020304" pitchFamily="18" charset="0"/>
                <a:cs typeface="Times New Roman" panose="02020603050405020304" pitchFamily="18" charset="0"/>
              </a:rPr>
              <a:t>Reverse vending</a:t>
            </a:r>
            <a:r>
              <a:rPr lang="en-US" sz="2800" b="1" i="0" dirty="0">
                <a:solidFill>
                  <a:srgbClr val="000000"/>
                </a:solidFill>
                <a:effectLst/>
                <a:latin typeface="Times New Roman" panose="02020603050405020304" pitchFamily="18" charset="0"/>
                <a:cs typeface="Times New Roman" panose="02020603050405020304" pitchFamily="18" charset="0"/>
              </a:rPr>
              <a:t> machine </a:t>
            </a:r>
            <a:r>
              <a:rPr lang="en-US" sz="2800" b="0" i="0" dirty="0">
                <a:solidFill>
                  <a:srgbClr val="000000"/>
                </a:solidFill>
                <a:effectLst/>
                <a:latin typeface="Times New Roman" panose="02020603050405020304" pitchFamily="18" charset="0"/>
                <a:cs typeface="Times New Roman" panose="02020603050405020304" pitchFamily="18" charset="0"/>
              </a:rPr>
              <a:t>will help to reduce the soil pollution in the environment from the hazardous non-recyclable PET bottles.</a:t>
            </a:r>
          </a:p>
          <a:p>
            <a:pPr algn="just"/>
            <a:endParaRPr lang="en-IN" sz="2400" dirty="0"/>
          </a:p>
        </p:txBody>
      </p:sp>
    </p:spTree>
    <p:extLst>
      <p:ext uri="{BB962C8B-B14F-4D97-AF65-F5344CB8AC3E}">
        <p14:creationId xmlns:p14="http://schemas.microsoft.com/office/powerpoint/2010/main" val="3493174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EF91-C946-EEAD-7AFD-E8A817710BAA}"/>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4FFB29-F0B1-A4D1-8DB4-D31BF8674E0D}"/>
              </a:ext>
            </a:extLst>
          </p:cNvPr>
          <p:cNvSpPr>
            <a:spLocks noGrp="1"/>
          </p:cNvSpPr>
          <p:nvPr>
            <p:ph idx="1"/>
          </p:nvPr>
        </p:nvSpPr>
        <p:spPr>
          <a:xfrm>
            <a:off x="1024128" y="1785668"/>
            <a:ext cx="9720073" cy="4523692"/>
          </a:xfrm>
        </p:spPr>
        <p:txBody>
          <a:bodyPr>
            <a:normAutofit fontScale="92500"/>
          </a:bodyPr>
          <a:lstStyle/>
          <a:p>
            <a:pPr algn="just">
              <a:lnSpc>
                <a:spcPct val="110000"/>
              </a:lnSpc>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Revese</a:t>
            </a:r>
            <a:r>
              <a:rPr lang="en-US" b="1" dirty="0">
                <a:latin typeface="Times New Roman" panose="02020603050405020304" pitchFamily="18" charset="0"/>
                <a:cs typeface="Times New Roman" panose="02020603050405020304" pitchFamily="18" charset="0"/>
              </a:rPr>
              <a:t> vending machine using open cv method</a:t>
            </a:r>
            <a:r>
              <a:rPr lang="en-US" dirty="0">
                <a:latin typeface="Times New Roman" panose="02020603050405020304" pitchFamily="18" charset="0"/>
                <a:cs typeface="Times New Roman" panose="02020603050405020304" pitchFamily="18" charset="0"/>
              </a:rPr>
              <a:t> is a simple semi automated mechatronics device.</a:t>
            </a:r>
          </a:p>
          <a:p>
            <a:pPr algn="just">
              <a:lnSpc>
                <a:spcPct val="110000"/>
              </a:lnSpc>
              <a:buClr>
                <a:schemeClr val="tx1"/>
              </a:buClr>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Which is developed using the raspberry-pi technology. </a:t>
            </a:r>
          </a:p>
          <a:p>
            <a:pPr algn="just">
              <a:lnSpc>
                <a:spcPct val="110000"/>
              </a:lnSpc>
              <a:buClr>
                <a:schemeClr val="tx1"/>
              </a:buClr>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In this machine we have arranged a camera which used for identifying the type of material   for collecting the plastic bottles.</a:t>
            </a:r>
          </a:p>
          <a:p>
            <a:pPr algn="just">
              <a:lnSpc>
                <a:spcPct val="110000"/>
              </a:lnSpc>
              <a:buClr>
                <a:schemeClr val="tx1"/>
              </a:buCl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image is scanned</a:t>
            </a:r>
            <a:r>
              <a:rPr lang="en-US" dirty="0">
                <a:solidFill>
                  <a:srgbClr val="000000"/>
                </a:solidFill>
                <a:latin typeface="Times New Roman" panose="02020603050405020304" pitchFamily="18" charset="0"/>
                <a:cs typeface="Times New Roman" panose="02020603050405020304" pitchFamily="18" charset="0"/>
              </a:rPr>
              <a:t> by the camera module which is interfaced to the raspberry board.</a:t>
            </a:r>
          </a:p>
          <a:p>
            <a:pPr algn="just">
              <a:lnSpc>
                <a:spcPct val="110000"/>
              </a:lnSpc>
              <a:buClr>
                <a:schemeClr val="tx1"/>
              </a:buCl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T</a:t>
            </a:r>
            <a:r>
              <a:rPr lang="en-US" dirty="0">
                <a:solidFill>
                  <a:srgbClr val="000000"/>
                </a:solidFill>
                <a:latin typeface="Times New Roman" panose="02020603050405020304" pitchFamily="18" charset="0"/>
                <a:cs typeface="Times New Roman" panose="02020603050405020304" pitchFamily="18" charset="0"/>
              </a:rPr>
              <a:t>he scanned item is identified as a plastic then it will drop into Bin otherwise the lid not open.</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lnSpc>
                <a:spcPct val="110000"/>
              </a:lnSpc>
              <a:buClr>
                <a:schemeClr val="tx1"/>
              </a:buClr>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If the item is received in Bin-1, it provides a chocolate as a compliment to the person. </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4263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542B-18AF-C91B-B3C5-064A763EF0A9}"/>
              </a:ext>
            </a:extLst>
          </p:cNvPr>
          <p:cNvSpPr>
            <a:spLocks noGrp="1"/>
          </p:cNvSpPr>
          <p:nvPr>
            <p:ph type="title"/>
          </p:nvPr>
        </p:nvSpPr>
        <p:spPr/>
        <p:txBody>
          <a:bodyPr>
            <a:noAutofit/>
          </a:bodyPr>
          <a:lstStyle/>
          <a:p>
            <a:pPr algn="ctr">
              <a:lnSpc>
                <a:spcPct val="110000"/>
              </a:lnSpc>
            </a:pPr>
            <a:r>
              <a:rPr lang="en-US" sz="4000" b="1" u="sng" dirty="0">
                <a:solidFill>
                  <a:schemeClr val="bg2">
                    <a:lumMod val="10000"/>
                  </a:schemeClr>
                </a:solidFill>
                <a:latin typeface="Times New Roman" panose="02020603050405020304" pitchFamily="18" charset="0"/>
                <a:cs typeface="Times New Roman" panose="02020603050405020304" pitchFamily="18" charset="0"/>
              </a:rPr>
              <a:t>Literature Survey</a:t>
            </a:r>
            <a:br>
              <a:rPr lang="en-US" sz="4000" b="1" u="sng" dirty="0">
                <a:solidFill>
                  <a:schemeClr val="bg2">
                    <a:lumMod val="10000"/>
                  </a:schemeClr>
                </a:solidFill>
                <a:latin typeface="Times New Roman" panose="02020603050405020304" pitchFamily="18" charset="0"/>
                <a:cs typeface="Times New Roman" panose="02020603050405020304" pitchFamily="18" charset="0"/>
              </a:rPr>
            </a:br>
            <a:endParaRPr lang="en-IN" sz="3600" u="sng" dirty="0"/>
          </a:p>
        </p:txBody>
      </p:sp>
      <p:sp>
        <p:nvSpPr>
          <p:cNvPr id="3" name="Content Placeholder 2">
            <a:extLst>
              <a:ext uri="{FF2B5EF4-FFF2-40B4-BE49-F238E27FC236}">
                <a16:creationId xmlns:a16="http://schemas.microsoft.com/office/drawing/2014/main" id="{DB7A1294-F8D0-75BF-9E0C-5071E96B8FD1}"/>
              </a:ext>
            </a:extLst>
          </p:cNvPr>
          <p:cNvSpPr>
            <a:spLocks noGrp="1"/>
          </p:cNvSpPr>
          <p:nvPr>
            <p:ph idx="1"/>
          </p:nvPr>
        </p:nvSpPr>
        <p:spPr>
          <a:xfrm>
            <a:off x="862642" y="1224952"/>
            <a:ext cx="10222301" cy="5753818"/>
          </a:xfrm>
        </p:spPr>
        <p:txBody>
          <a:bodyPr>
            <a:noAutofit/>
          </a:bodyPr>
          <a:lstStyle/>
          <a:p>
            <a:pPr marL="0" indent="0" algn="just">
              <a:lnSpc>
                <a:spcPct val="120000"/>
              </a:lnSpc>
              <a:buNone/>
            </a:pPr>
            <a:r>
              <a:rPr lang="en-US" sz="1800" dirty="0">
                <a:latin typeface="Times New Roman" panose="02020603050405020304" pitchFamily="18" charset="0"/>
                <a:cs typeface="Times New Roman" panose="02020603050405020304" pitchFamily="18" charset="0"/>
              </a:rPr>
              <a:t>This literature survey will focus on the reverse vending machine for sorting PET bottles.</a:t>
            </a:r>
          </a:p>
          <a:p>
            <a:pPr marL="0" indent="0" algn="just">
              <a:lnSpc>
                <a:spcPct val="120000"/>
              </a:lnSpc>
              <a:buNone/>
            </a:pPr>
            <a:endParaRPr lang="en-US" sz="1800" dirty="0">
              <a:latin typeface="Times New Roman" panose="02020603050405020304" pitchFamily="18" charset="0"/>
              <a:cs typeface="Times New Roman" panose="02020603050405020304" pitchFamily="18" charset="0"/>
            </a:endParaRPr>
          </a:p>
          <a:p>
            <a:pPr algn="just">
              <a:lnSpc>
                <a:spcPct val="120000"/>
              </a:lnSpc>
              <a:buClr>
                <a:schemeClr val="tx1">
                  <a:lumMod val="95000"/>
                  <a:lumOff val="5000"/>
                </a:schemeClr>
              </a:buCl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ADITYA GAUR, DILIP MATHURIA, DR. RASHMI PRIYADARSHINI PROPOSED “A SIMPLE APPROACH TO DESIGN REVERSE VENDING MACHINE", INTERNATIONAL JOURNAL OF ELECTRONICS, ELECTRICAL, AND COMPUTATIONAL SYSTEM IJEECS ISSN 2348-117X VOLUME 7, ISSUE 3, MARCH 2018.</a:t>
            </a:r>
            <a:endParaRPr lang="en-IN" sz="1800" b="1" dirty="0">
              <a:latin typeface="Times New Roman" panose="02020603050405020304" pitchFamily="18" charset="0"/>
              <a:cs typeface="Times New Roman" panose="02020603050405020304" pitchFamily="18" charset="0"/>
            </a:endParaRPr>
          </a:p>
          <a:p>
            <a:pPr algn="just">
              <a:lnSpc>
                <a:spcPct val="170000"/>
              </a:lnSpc>
              <a:buClr>
                <a:schemeClr val="tx1">
                  <a:lumMod val="95000"/>
                  <a:lumOff val="5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This paper presents a simple approach to design a Reverse vending machine.</a:t>
            </a:r>
          </a:p>
          <a:p>
            <a:pPr algn="just">
              <a:lnSpc>
                <a:spcPct val="170000"/>
              </a:lnSpc>
              <a:buClr>
                <a:schemeClr val="tx1">
                  <a:lumMod val="95000"/>
                  <a:lumOff val="5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The system is cost effective in implementing the design because of the sensors like capacitive proximity sensor, an infrared photoelectric sensor and strain gauge weight sensor.</a:t>
            </a:r>
          </a:p>
          <a:p>
            <a:pPr algn="just">
              <a:lnSpc>
                <a:spcPct val="170000"/>
              </a:lnSpc>
              <a:buClr>
                <a:schemeClr val="tx1">
                  <a:lumMod val="95000"/>
                  <a:lumOff val="5000"/>
                </a:schemeClr>
              </a:buClr>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The challenges and scopes of this work are : Improved detection accuracy of the sensor system , Lower energy consumption.</a:t>
            </a:r>
          </a:p>
          <a:p>
            <a:endParaRPr lang="en-IN" sz="1800" dirty="0"/>
          </a:p>
        </p:txBody>
      </p:sp>
    </p:spTree>
    <p:extLst>
      <p:ext uri="{BB962C8B-B14F-4D97-AF65-F5344CB8AC3E}">
        <p14:creationId xmlns:p14="http://schemas.microsoft.com/office/powerpoint/2010/main" val="121485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D2E1-CB52-E855-5A7C-9A99CCE91A8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A70AE6A-9B9D-DE12-8D51-FF8162493C48}"/>
              </a:ext>
            </a:extLst>
          </p:cNvPr>
          <p:cNvSpPr>
            <a:spLocks noGrp="1"/>
          </p:cNvSpPr>
          <p:nvPr>
            <p:ph idx="1"/>
          </p:nvPr>
        </p:nvSpPr>
        <p:spPr>
          <a:xfrm>
            <a:off x="1024128" y="2320725"/>
            <a:ext cx="9720073" cy="4023360"/>
          </a:xfrm>
        </p:spPr>
        <p:txBody>
          <a:bodyPr>
            <a:normAutofit lnSpcReduction="10000"/>
          </a:bodyPr>
          <a:lstStyle/>
          <a:p>
            <a:pPr algn="just">
              <a:lnSpc>
                <a:spcPct val="150000"/>
              </a:lnSpc>
              <a:buClr>
                <a:schemeClr val="tx1">
                  <a:lumMod val="95000"/>
                  <a:lumOff val="5000"/>
                </a:schemeClr>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“REVERSE VENDING MACHINES FOR EMPTY BEVERAGE CONTAINERS IEEE: A REVIEW" BY DE SCHRYVER ET AL. (2019)</a:t>
            </a:r>
          </a:p>
          <a:p>
            <a:pPr marL="0" indent="0" algn="just">
              <a:lnSpc>
                <a:spcPct val="150000"/>
              </a:lnSpc>
              <a:buClr>
                <a:schemeClr val="tx1">
                  <a:lumMod val="95000"/>
                  <a:lumOff val="5000"/>
                </a:schemeClr>
              </a:buClr>
              <a:buNone/>
            </a:pPr>
            <a:r>
              <a:rPr lang="en-IN" sz="2400" dirty="0">
                <a:latin typeface="Times New Roman" panose="02020603050405020304" pitchFamily="18" charset="0"/>
                <a:cs typeface="Times New Roman" panose="02020603050405020304" pitchFamily="18" charset="0"/>
              </a:rPr>
              <a:t>Future Scope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 Reduced energy consumption. </a:t>
            </a:r>
          </a:p>
          <a:p>
            <a:pPr algn="just">
              <a:lnSpc>
                <a:spcPct val="150000"/>
              </a:lnSpc>
            </a:pPr>
            <a:r>
              <a:rPr lang="en-IN" sz="2400" dirty="0">
                <a:latin typeface="Times New Roman" panose="02020603050405020304" pitchFamily="18" charset="0"/>
                <a:cs typeface="Times New Roman" panose="02020603050405020304" pitchFamily="18" charset="0"/>
              </a:rPr>
              <a:t>• Implement image recognition procedures in RVM. </a:t>
            </a:r>
          </a:p>
          <a:p>
            <a:pPr algn="just">
              <a:lnSpc>
                <a:spcPct val="150000"/>
              </a:lnSpc>
            </a:pPr>
            <a:r>
              <a:rPr lang="en-US" sz="2400" dirty="0">
                <a:latin typeface="Times New Roman" panose="02020603050405020304" pitchFamily="18" charset="0"/>
                <a:cs typeface="Times New Roman" panose="02020603050405020304" pitchFamily="18" charset="0"/>
              </a:rPr>
              <a:t>• Improves the detection accuracy of the sensor system. </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634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D45F-0B3C-E8CC-2856-3BD5E95976D3}"/>
              </a:ext>
            </a:extLst>
          </p:cNvPr>
          <p:cNvSpPr>
            <a:spLocks noGrp="1"/>
          </p:cNvSpPr>
          <p:nvPr>
            <p:ph type="title"/>
          </p:nvPr>
        </p:nvSpPr>
        <p:spPr>
          <a:xfrm>
            <a:off x="1024128" y="-7332"/>
            <a:ext cx="9720072" cy="1571513"/>
          </a:xfrm>
        </p:spPr>
        <p:txBody>
          <a:bodyPr/>
          <a:lstStyle/>
          <a:p>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BLOCK DIAGRAM</a:t>
            </a:r>
            <a:endParaRPr lang="en-IN" b="1" u="sng"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6B94D61-9F50-8765-1FB1-B901C0687603}"/>
              </a:ext>
            </a:extLst>
          </p:cNvPr>
          <p:cNvSpPr/>
          <p:nvPr/>
        </p:nvSpPr>
        <p:spPr>
          <a:xfrm>
            <a:off x="4636731" y="1826651"/>
            <a:ext cx="3064925" cy="34111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Raspberry</a:t>
            </a:r>
          </a:p>
          <a:p>
            <a:pPr algn="ctr"/>
            <a:r>
              <a:rPr lang="en-US"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Pi</a:t>
            </a:r>
          </a:p>
          <a:p>
            <a:pPr algn="ctr"/>
            <a:r>
              <a:rPr lang="en-US"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44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pico</a:t>
            </a:r>
            <a:r>
              <a:rPr lang="en-US"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IN"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C368C199-933F-695A-B629-8B8739855D82}"/>
              </a:ext>
            </a:extLst>
          </p:cNvPr>
          <p:cNvSpPr/>
          <p:nvPr/>
        </p:nvSpPr>
        <p:spPr>
          <a:xfrm>
            <a:off x="5391150" y="5781040"/>
            <a:ext cx="1409700" cy="847725"/>
          </a:xfrm>
          <a:prstGeom prst="round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RPS</a:t>
            </a:r>
          </a:p>
        </p:txBody>
      </p:sp>
      <p:sp>
        <p:nvSpPr>
          <p:cNvPr id="10" name="Rectangle: Rounded Corners 9">
            <a:extLst>
              <a:ext uri="{FF2B5EF4-FFF2-40B4-BE49-F238E27FC236}">
                <a16:creationId xmlns:a16="http://schemas.microsoft.com/office/drawing/2014/main" id="{4E50AED5-7329-A05F-2DA9-3CB53694A8FD}"/>
              </a:ext>
            </a:extLst>
          </p:cNvPr>
          <p:cNvSpPr/>
          <p:nvPr/>
        </p:nvSpPr>
        <p:spPr>
          <a:xfrm>
            <a:off x="1855399" y="1990359"/>
            <a:ext cx="1466850" cy="8477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Times New Roman" panose="02020603050405020304" pitchFamily="18" charset="0"/>
                <a:cs typeface="Times New Roman" panose="02020603050405020304" pitchFamily="18" charset="0"/>
              </a:rPr>
              <a:t>Camera</a:t>
            </a:r>
            <a:endParaRPr lang="en-IN" sz="2400" b="1"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5E7BCE5E-4E31-71E2-16BD-A128F25A64A5}"/>
              </a:ext>
            </a:extLst>
          </p:cNvPr>
          <p:cNvSpPr/>
          <p:nvPr/>
        </p:nvSpPr>
        <p:spPr>
          <a:xfrm>
            <a:off x="8458199" y="1826651"/>
            <a:ext cx="1504950" cy="8001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Times New Roman" panose="02020603050405020304" pitchFamily="18" charset="0"/>
                <a:cs typeface="Times New Roman" panose="02020603050405020304" pitchFamily="18" charset="0"/>
              </a:rPr>
              <a:t>Servo </a:t>
            </a:r>
          </a:p>
          <a:p>
            <a:pPr algn="ctr"/>
            <a:r>
              <a:rPr lang="en-US" sz="2400" b="1" dirty="0">
                <a:latin typeface="Times New Roman" panose="02020603050405020304" pitchFamily="18" charset="0"/>
                <a:cs typeface="Times New Roman" panose="02020603050405020304" pitchFamily="18" charset="0"/>
              </a:rPr>
              <a:t>motor</a:t>
            </a:r>
            <a:endParaRPr lang="en-IN" sz="2400" b="1"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A88B5806-F18F-EC7D-3D5E-35AED483D434}"/>
              </a:ext>
            </a:extLst>
          </p:cNvPr>
          <p:cNvSpPr/>
          <p:nvPr/>
        </p:nvSpPr>
        <p:spPr>
          <a:xfrm>
            <a:off x="1850492" y="3263900"/>
            <a:ext cx="1438275" cy="8001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IR</a:t>
            </a:r>
          </a:p>
          <a:p>
            <a:pPr algn="ctr"/>
            <a:r>
              <a:rPr lang="en-US" b="1" dirty="0">
                <a:latin typeface="Times New Roman" panose="02020603050405020304" pitchFamily="18" charset="0"/>
                <a:cs typeface="Times New Roman" panose="02020603050405020304" pitchFamily="18" charset="0"/>
              </a:rPr>
              <a:t>Sensor</a:t>
            </a:r>
            <a:endParaRPr lang="en-IN" b="1"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6C9CDF2B-B6C8-DE84-FA37-A322A7A16C17}"/>
              </a:ext>
            </a:extLst>
          </p:cNvPr>
          <p:cNvCxnSpPr/>
          <p:nvPr/>
        </p:nvCxnSpPr>
        <p:spPr>
          <a:xfrm>
            <a:off x="7701656" y="2226701"/>
            <a:ext cx="756543"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4" name="Rectangle: Rounded Corners 23">
            <a:extLst>
              <a:ext uri="{FF2B5EF4-FFF2-40B4-BE49-F238E27FC236}">
                <a16:creationId xmlns:a16="http://schemas.microsoft.com/office/drawing/2014/main" id="{37C61607-0BEA-99DB-DE95-99D813ACE59B}"/>
              </a:ext>
            </a:extLst>
          </p:cNvPr>
          <p:cNvSpPr/>
          <p:nvPr/>
        </p:nvSpPr>
        <p:spPr>
          <a:xfrm>
            <a:off x="8625840" y="4064000"/>
            <a:ext cx="1432560" cy="8001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Buzzer</a:t>
            </a:r>
            <a:endParaRPr lang="en-IN" sz="2800" b="1"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0389D860-4068-6167-4575-F1CB4A5F2336}"/>
              </a:ext>
            </a:extLst>
          </p:cNvPr>
          <p:cNvCxnSpPr/>
          <p:nvPr/>
        </p:nvCxnSpPr>
        <p:spPr>
          <a:xfrm>
            <a:off x="7701656" y="4531360"/>
            <a:ext cx="85179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B599EC8B-8812-0A5A-5CDC-4D8C0F71BF44}"/>
              </a:ext>
            </a:extLst>
          </p:cNvPr>
          <p:cNvCxnSpPr>
            <a:stCxn id="6" idx="0"/>
          </p:cNvCxnSpPr>
          <p:nvPr/>
        </p:nvCxnSpPr>
        <p:spPr>
          <a:xfrm flipV="1">
            <a:off x="6096000" y="5237827"/>
            <a:ext cx="0" cy="5432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a:stCxn id="10" idx="3"/>
          </p:cNvCxnSpPr>
          <p:nvPr/>
        </p:nvCxnSpPr>
        <p:spPr>
          <a:xfrm flipV="1">
            <a:off x="3322249" y="2414221"/>
            <a:ext cx="131448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14" idx="3"/>
          </p:cNvCxnSpPr>
          <p:nvPr/>
        </p:nvCxnSpPr>
        <p:spPr>
          <a:xfrm>
            <a:off x="3288767" y="3663950"/>
            <a:ext cx="13479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Rounded Rectangle 14"/>
          <p:cNvSpPr/>
          <p:nvPr/>
        </p:nvSpPr>
        <p:spPr>
          <a:xfrm>
            <a:off x="1850492" y="4464050"/>
            <a:ext cx="1370357" cy="773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USB TTL</a:t>
            </a:r>
            <a:endParaRPr lang="en-IN" b="1" dirty="0"/>
          </a:p>
        </p:txBody>
      </p:sp>
      <p:cxnSp>
        <p:nvCxnSpPr>
          <p:cNvPr id="4" name="Straight Arrow Connector 3">
            <a:extLst>
              <a:ext uri="{FF2B5EF4-FFF2-40B4-BE49-F238E27FC236}">
                <a16:creationId xmlns:a16="http://schemas.microsoft.com/office/drawing/2014/main" id="{BBBC33D1-0279-486A-F291-3F04AA042397}"/>
              </a:ext>
            </a:extLst>
          </p:cNvPr>
          <p:cNvCxnSpPr>
            <a:stCxn id="15" idx="3"/>
          </p:cNvCxnSpPr>
          <p:nvPr/>
        </p:nvCxnSpPr>
        <p:spPr>
          <a:xfrm>
            <a:off x="3220849" y="4850939"/>
            <a:ext cx="1415882" cy="1316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40718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4025</TotalTime>
  <Words>1142</Words>
  <Application>Microsoft Office PowerPoint</Application>
  <PresentationFormat>Widescreen</PresentationFormat>
  <Paragraphs>148</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-apple-system</vt:lpstr>
      <vt:lpstr>Arial</vt:lpstr>
      <vt:lpstr>Courier New</vt:lpstr>
      <vt:lpstr>Lato</vt:lpstr>
      <vt:lpstr>Times New Roman</vt:lpstr>
      <vt:lpstr>Tw Cen MT</vt:lpstr>
      <vt:lpstr>Tw Cen MT Condensed</vt:lpstr>
      <vt:lpstr>Wingdings</vt:lpstr>
      <vt:lpstr>Wingdings 3</vt:lpstr>
      <vt:lpstr>Integral</vt:lpstr>
      <vt:lpstr>PowerPoint Presentation</vt:lpstr>
      <vt:lpstr>PowerPoint Presentation</vt:lpstr>
      <vt:lpstr>         A Reverse Vending Machine   using open cv method </vt:lpstr>
      <vt:lpstr>     CONTENTS</vt:lpstr>
      <vt:lpstr>Abstract</vt:lpstr>
      <vt:lpstr>Introduction</vt:lpstr>
      <vt:lpstr>Literature Survey </vt:lpstr>
      <vt:lpstr>PowerPoint Presentation</vt:lpstr>
      <vt:lpstr>    BLOCK DIAGRAM</vt:lpstr>
      <vt:lpstr>  HARDWARE COMPONENTS</vt:lpstr>
      <vt:lpstr>Raspberry Pi (pico):-  Specifications:-</vt:lpstr>
      <vt:lpstr>   Pin diagram</vt:lpstr>
      <vt:lpstr>                      USB to TTL converter</vt:lpstr>
      <vt:lpstr>Servo Motor. </vt:lpstr>
      <vt:lpstr>Ir sensor</vt:lpstr>
      <vt:lpstr>BUZZER</vt:lpstr>
      <vt:lpstr>Flow chart</vt:lpstr>
      <vt:lpstr>operation</vt:lpstr>
      <vt:lpstr>Software tools</vt:lpstr>
      <vt:lpstr>Python</vt:lpstr>
      <vt:lpstr>Image processing</vt:lpstr>
      <vt:lpstr>   ADVANTAGES</vt:lpstr>
      <vt:lpstr>  APPLICATIONS  </vt:lpstr>
      <vt:lpstr>         Result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Vardhan Reddy</dc:creator>
  <cp:lastModifiedBy>kamal valluru</cp:lastModifiedBy>
  <cp:revision>115</cp:revision>
  <dcterms:created xsi:type="dcterms:W3CDTF">2022-05-27T06:04:15Z</dcterms:created>
  <dcterms:modified xsi:type="dcterms:W3CDTF">2023-05-04T17:13:52Z</dcterms:modified>
</cp:coreProperties>
</file>