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9" r:id="rId18"/>
    <p:sldId id="280" r:id="rId19"/>
    <p:sldId id="278" r:id="rId20"/>
    <p:sldId id="281" r:id="rId21"/>
    <p:sldId id="282" r:id="rId22"/>
    <p:sldId id="276" r:id="rId23"/>
    <p:sldId id="277" r:id="rId24"/>
    <p:sldId id="283" r:id="rId25"/>
    <p:sldId id="284" r:id="rId26"/>
    <p:sldId id="285" r:id="rId27"/>
    <p:sldId id="286" r:id="rId28"/>
    <p:sldId id="287" r:id="rId29"/>
    <p:sldId id="289" r:id="rId30"/>
    <p:sldId id="290" r:id="rId31"/>
    <p:sldId id="291" r:id="rId32"/>
    <p:sldId id="292"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512"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7A17-F12D-4E34-B4A0-3489F4D292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33E438-3642-4E8B-BF9F-4DCD61D3FC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17789A-6138-4346-BB72-58CAC24E0192}"/>
              </a:ext>
            </a:extLst>
          </p:cNvPr>
          <p:cNvSpPr>
            <a:spLocks noGrp="1"/>
          </p:cNvSpPr>
          <p:nvPr>
            <p:ph type="dt" sz="half" idx="10"/>
          </p:nvPr>
        </p:nvSpPr>
        <p:spPr/>
        <p:txBody>
          <a:bodyPr/>
          <a:lstStyle/>
          <a:p>
            <a:fld id="{DDD8981F-B681-418E-A094-642FD586727A}" type="datetimeFigureOut">
              <a:rPr lang="en-US" smtClean="0"/>
              <a:t>12/10/2021</a:t>
            </a:fld>
            <a:endParaRPr lang="en-US"/>
          </a:p>
        </p:txBody>
      </p:sp>
      <p:sp>
        <p:nvSpPr>
          <p:cNvPr id="5" name="Footer Placeholder 4">
            <a:extLst>
              <a:ext uri="{FF2B5EF4-FFF2-40B4-BE49-F238E27FC236}">
                <a16:creationId xmlns:a16="http://schemas.microsoft.com/office/drawing/2014/main" id="{3E79A248-7D66-46CA-9880-9590B1D0C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F8E9BA-FC68-4933-AFB4-0837ACDD08FE}"/>
              </a:ext>
            </a:extLst>
          </p:cNvPr>
          <p:cNvSpPr>
            <a:spLocks noGrp="1"/>
          </p:cNvSpPr>
          <p:nvPr>
            <p:ph type="sldNum" sz="quarter" idx="12"/>
          </p:nvPr>
        </p:nvSpPr>
        <p:spPr/>
        <p:txBody>
          <a:bodyPr/>
          <a:lstStyle/>
          <a:p>
            <a:fld id="{36684DC7-2DF4-4D6D-8B11-6F4247083E6B}" type="slidenum">
              <a:rPr lang="en-US" smtClean="0"/>
              <a:t>‹#›</a:t>
            </a:fld>
            <a:endParaRPr lang="en-US"/>
          </a:p>
        </p:txBody>
      </p:sp>
    </p:spTree>
    <p:extLst>
      <p:ext uri="{BB962C8B-B14F-4D97-AF65-F5344CB8AC3E}">
        <p14:creationId xmlns:p14="http://schemas.microsoft.com/office/powerpoint/2010/main" val="348014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12441-482E-4EA2-A38E-BF62205835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75029C-D023-4EC2-A2D7-8AD6B6BE7B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117A3-7FE0-4642-9121-397855D512DE}"/>
              </a:ext>
            </a:extLst>
          </p:cNvPr>
          <p:cNvSpPr>
            <a:spLocks noGrp="1"/>
          </p:cNvSpPr>
          <p:nvPr>
            <p:ph type="dt" sz="half" idx="10"/>
          </p:nvPr>
        </p:nvSpPr>
        <p:spPr/>
        <p:txBody>
          <a:bodyPr/>
          <a:lstStyle/>
          <a:p>
            <a:fld id="{DDD8981F-B681-418E-A094-642FD586727A}" type="datetimeFigureOut">
              <a:rPr lang="en-US" smtClean="0"/>
              <a:t>12/10/2021</a:t>
            </a:fld>
            <a:endParaRPr lang="en-US"/>
          </a:p>
        </p:txBody>
      </p:sp>
      <p:sp>
        <p:nvSpPr>
          <p:cNvPr id="5" name="Footer Placeholder 4">
            <a:extLst>
              <a:ext uri="{FF2B5EF4-FFF2-40B4-BE49-F238E27FC236}">
                <a16:creationId xmlns:a16="http://schemas.microsoft.com/office/drawing/2014/main" id="{1D88E64E-C8C4-4B1E-AE26-05E8F1217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E90238-F827-4ECB-9994-5FE21E54D302}"/>
              </a:ext>
            </a:extLst>
          </p:cNvPr>
          <p:cNvSpPr>
            <a:spLocks noGrp="1"/>
          </p:cNvSpPr>
          <p:nvPr>
            <p:ph type="sldNum" sz="quarter" idx="12"/>
          </p:nvPr>
        </p:nvSpPr>
        <p:spPr/>
        <p:txBody>
          <a:bodyPr/>
          <a:lstStyle/>
          <a:p>
            <a:fld id="{36684DC7-2DF4-4D6D-8B11-6F4247083E6B}" type="slidenum">
              <a:rPr lang="en-US" smtClean="0"/>
              <a:t>‹#›</a:t>
            </a:fld>
            <a:endParaRPr lang="en-US"/>
          </a:p>
        </p:txBody>
      </p:sp>
    </p:spTree>
    <p:extLst>
      <p:ext uri="{BB962C8B-B14F-4D97-AF65-F5344CB8AC3E}">
        <p14:creationId xmlns:p14="http://schemas.microsoft.com/office/powerpoint/2010/main" val="1935594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740BF6-7ABA-4963-BE85-B5ECC7EA2A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B472CC-3A71-4AFD-BEEF-0FF3BA1FB7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27DC-74A2-46A2-95AF-2F9169CC40A7}"/>
              </a:ext>
            </a:extLst>
          </p:cNvPr>
          <p:cNvSpPr>
            <a:spLocks noGrp="1"/>
          </p:cNvSpPr>
          <p:nvPr>
            <p:ph type="dt" sz="half" idx="10"/>
          </p:nvPr>
        </p:nvSpPr>
        <p:spPr/>
        <p:txBody>
          <a:bodyPr/>
          <a:lstStyle/>
          <a:p>
            <a:fld id="{DDD8981F-B681-418E-A094-642FD586727A}" type="datetimeFigureOut">
              <a:rPr lang="en-US" smtClean="0"/>
              <a:t>12/10/2021</a:t>
            </a:fld>
            <a:endParaRPr lang="en-US"/>
          </a:p>
        </p:txBody>
      </p:sp>
      <p:sp>
        <p:nvSpPr>
          <p:cNvPr id="5" name="Footer Placeholder 4">
            <a:extLst>
              <a:ext uri="{FF2B5EF4-FFF2-40B4-BE49-F238E27FC236}">
                <a16:creationId xmlns:a16="http://schemas.microsoft.com/office/drawing/2014/main" id="{D03BD41B-11BC-4B1E-BD64-7294F712F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84EB1A-7672-4BD6-AB2E-3FB0BFE3B69A}"/>
              </a:ext>
            </a:extLst>
          </p:cNvPr>
          <p:cNvSpPr>
            <a:spLocks noGrp="1"/>
          </p:cNvSpPr>
          <p:nvPr>
            <p:ph type="sldNum" sz="quarter" idx="12"/>
          </p:nvPr>
        </p:nvSpPr>
        <p:spPr/>
        <p:txBody>
          <a:bodyPr/>
          <a:lstStyle/>
          <a:p>
            <a:fld id="{36684DC7-2DF4-4D6D-8B11-6F4247083E6B}" type="slidenum">
              <a:rPr lang="en-US" smtClean="0"/>
              <a:t>‹#›</a:t>
            </a:fld>
            <a:endParaRPr lang="en-US"/>
          </a:p>
        </p:txBody>
      </p:sp>
    </p:spTree>
    <p:extLst>
      <p:ext uri="{BB962C8B-B14F-4D97-AF65-F5344CB8AC3E}">
        <p14:creationId xmlns:p14="http://schemas.microsoft.com/office/powerpoint/2010/main" val="86571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3A7C-0285-4706-8077-8ABE1B0ECD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9C5ED4-5CE3-4B75-9ABC-626E06BE7E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DD216-F7A0-4E69-80BF-BAD4D6A6647F}"/>
              </a:ext>
            </a:extLst>
          </p:cNvPr>
          <p:cNvSpPr>
            <a:spLocks noGrp="1"/>
          </p:cNvSpPr>
          <p:nvPr>
            <p:ph type="dt" sz="half" idx="10"/>
          </p:nvPr>
        </p:nvSpPr>
        <p:spPr/>
        <p:txBody>
          <a:bodyPr/>
          <a:lstStyle/>
          <a:p>
            <a:fld id="{DDD8981F-B681-418E-A094-642FD586727A}" type="datetimeFigureOut">
              <a:rPr lang="en-US" smtClean="0"/>
              <a:t>12/10/2021</a:t>
            </a:fld>
            <a:endParaRPr lang="en-US"/>
          </a:p>
        </p:txBody>
      </p:sp>
      <p:sp>
        <p:nvSpPr>
          <p:cNvPr id="5" name="Footer Placeholder 4">
            <a:extLst>
              <a:ext uri="{FF2B5EF4-FFF2-40B4-BE49-F238E27FC236}">
                <a16:creationId xmlns:a16="http://schemas.microsoft.com/office/drawing/2014/main" id="{64052967-66C5-491B-9C07-55C5ACD6B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929769-B6F8-4099-88CF-9F24333F085C}"/>
              </a:ext>
            </a:extLst>
          </p:cNvPr>
          <p:cNvSpPr>
            <a:spLocks noGrp="1"/>
          </p:cNvSpPr>
          <p:nvPr>
            <p:ph type="sldNum" sz="quarter" idx="12"/>
          </p:nvPr>
        </p:nvSpPr>
        <p:spPr/>
        <p:txBody>
          <a:bodyPr/>
          <a:lstStyle/>
          <a:p>
            <a:fld id="{36684DC7-2DF4-4D6D-8B11-6F4247083E6B}" type="slidenum">
              <a:rPr lang="en-US" smtClean="0"/>
              <a:t>‹#›</a:t>
            </a:fld>
            <a:endParaRPr lang="en-US"/>
          </a:p>
        </p:txBody>
      </p:sp>
    </p:spTree>
    <p:extLst>
      <p:ext uri="{BB962C8B-B14F-4D97-AF65-F5344CB8AC3E}">
        <p14:creationId xmlns:p14="http://schemas.microsoft.com/office/powerpoint/2010/main" val="258114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C39E-33A8-442B-A46C-9B73210D43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959BBA-642F-4F5B-B136-4A0E86572F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0858B5-AA05-4F7B-8CB4-50A4C323CD73}"/>
              </a:ext>
            </a:extLst>
          </p:cNvPr>
          <p:cNvSpPr>
            <a:spLocks noGrp="1"/>
          </p:cNvSpPr>
          <p:nvPr>
            <p:ph type="dt" sz="half" idx="10"/>
          </p:nvPr>
        </p:nvSpPr>
        <p:spPr/>
        <p:txBody>
          <a:bodyPr/>
          <a:lstStyle/>
          <a:p>
            <a:fld id="{DDD8981F-B681-418E-A094-642FD586727A}" type="datetimeFigureOut">
              <a:rPr lang="en-US" smtClean="0"/>
              <a:t>12/10/2021</a:t>
            </a:fld>
            <a:endParaRPr lang="en-US"/>
          </a:p>
        </p:txBody>
      </p:sp>
      <p:sp>
        <p:nvSpPr>
          <p:cNvPr id="5" name="Footer Placeholder 4">
            <a:extLst>
              <a:ext uri="{FF2B5EF4-FFF2-40B4-BE49-F238E27FC236}">
                <a16:creationId xmlns:a16="http://schemas.microsoft.com/office/drawing/2014/main" id="{2733C226-4617-44B2-B0E2-17271F650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DB7A3-3E93-45A7-9F22-FD2D3E155429}"/>
              </a:ext>
            </a:extLst>
          </p:cNvPr>
          <p:cNvSpPr>
            <a:spLocks noGrp="1"/>
          </p:cNvSpPr>
          <p:nvPr>
            <p:ph type="sldNum" sz="quarter" idx="12"/>
          </p:nvPr>
        </p:nvSpPr>
        <p:spPr/>
        <p:txBody>
          <a:bodyPr/>
          <a:lstStyle/>
          <a:p>
            <a:fld id="{36684DC7-2DF4-4D6D-8B11-6F4247083E6B}" type="slidenum">
              <a:rPr lang="en-US" smtClean="0"/>
              <a:t>‹#›</a:t>
            </a:fld>
            <a:endParaRPr lang="en-US"/>
          </a:p>
        </p:txBody>
      </p:sp>
    </p:spTree>
    <p:extLst>
      <p:ext uri="{BB962C8B-B14F-4D97-AF65-F5344CB8AC3E}">
        <p14:creationId xmlns:p14="http://schemas.microsoft.com/office/powerpoint/2010/main" val="1319389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CBD5-4D08-4819-AB6A-1F92425C91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B37978-DCDC-4B42-BB80-179F916E99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234D3D-1969-4980-B59C-94BD4D8554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D079A4-170B-4222-B9DE-37084726F991}"/>
              </a:ext>
            </a:extLst>
          </p:cNvPr>
          <p:cNvSpPr>
            <a:spLocks noGrp="1"/>
          </p:cNvSpPr>
          <p:nvPr>
            <p:ph type="dt" sz="half" idx="10"/>
          </p:nvPr>
        </p:nvSpPr>
        <p:spPr/>
        <p:txBody>
          <a:bodyPr/>
          <a:lstStyle/>
          <a:p>
            <a:fld id="{DDD8981F-B681-418E-A094-642FD586727A}" type="datetimeFigureOut">
              <a:rPr lang="en-US" smtClean="0"/>
              <a:t>12/10/2021</a:t>
            </a:fld>
            <a:endParaRPr lang="en-US"/>
          </a:p>
        </p:txBody>
      </p:sp>
      <p:sp>
        <p:nvSpPr>
          <p:cNvPr id="6" name="Footer Placeholder 5">
            <a:extLst>
              <a:ext uri="{FF2B5EF4-FFF2-40B4-BE49-F238E27FC236}">
                <a16:creationId xmlns:a16="http://schemas.microsoft.com/office/drawing/2014/main" id="{F4E7B2F6-C8B7-4FCC-9FFD-602A6AC1C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153D7B-B0AB-4FE7-BE6B-547E3DE1808C}"/>
              </a:ext>
            </a:extLst>
          </p:cNvPr>
          <p:cNvSpPr>
            <a:spLocks noGrp="1"/>
          </p:cNvSpPr>
          <p:nvPr>
            <p:ph type="sldNum" sz="quarter" idx="12"/>
          </p:nvPr>
        </p:nvSpPr>
        <p:spPr/>
        <p:txBody>
          <a:bodyPr/>
          <a:lstStyle/>
          <a:p>
            <a:fld id="{36684DC7-2DF4-4D6D-8B11-6F4247083E6B}" type="slidenum">
              <a:rPr lang="en-US" smtClean="0"/>
              <a:t>‹#›</a:t>
            </a:fld>
            <a:endParaRPr lang="en-US"/>
          </a:p>
        </p:txBody>
      </p:sp>
    </p:spTree>
    <p:extLst>
      <p:ext uri="{BB962C8B-B14F-4D97-AF65-F5344CB8AC3E}">
        <p14:creationId xmlns:p14="http://schemas.microsoft.com/office/powerpoint/2010/main" val="4113121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1009-0A5A-486C-BEB8-DED2FC37C6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B82BA6-1C57-4904-9728-7F9AFB4547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EF601D-4F84-4DD5-A075-ED31AB2A24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DC1783-BD52-46E0-A2B0-C96D4A8447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63DB00-2364-40C5-823F-28E7E13EAF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AFC3C8-0494-4D77-8408-BDA5E9A92374}"/>
              </a:ext>
            </a:extLst>
          </p:cNvPr>
          <p:cNvSpPr>
            <a:spLocks noGrp="1"/>
          </p:cNvSpPr>
          <p:nvPr>
            <p:ph type="dt" sz="half" idx="10"/>
          </p:nvPr>
        </p:nvSpPr>
        <p:spPr/>
        <p:txBody>
          <a:bodyPr/>
          <a:lstStyle/>
          <a:p>
            <a:fld id="{DDD8981F-B681-418E-A094-642FD586727A}" type="datetimeFigureOut">
              <a:rPr lang="en-US" smtClean="0"/>
              <a:t>12/10/2021</a:t>
            </a:fld>
            <a:endParaRPr lang="en-US"/>
          </a:p>
        </p:txBody>
      </p:sp>
      <p:sp>
        <p:nvSpPr>
          <p:cNvPr id="8" name="Footer Placeholder 7">
            <a:extLst>
              <a:ext uri="{FF2B5EF4-FFF2-40B4-BE49-F238E27FC236}">
                <a16:creationId xmlns:a16="http://schemas.microsoft.com/office/drawing/2014/main" id="{74203C3A-0BD4-4D2F-BE4E-947392876D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9D5110-BEC4-413E-B0BB-8DF73502EEEE}"/>
              </a:ext>
            </a:extLst>
          </p:cNvPr>
          <p:cNvSpPr>
            <a:spLocks noGrp="1"/>
          </p:cNvSpPr>
          <p:nvPr>
            <p:ph type="sldNum" sz="quarter" idx="12"/>
          </p:nvPr>
        </p:nvSpPr>
        <p:spPr/>
        <p:txBody>
          <a:bodyPr/>
          <a:lstStyle/>
          <a:p>
            <a:fld id="{36684DC7-2DF4-4D6D-8B11-6F4247083E6B}" type="slidenum">
              <a:rPr lang="en-US" smtClean="0"/>
              <a:t>‹#›</a:t>
            </a:fld>
            <a:endParaRPr lang="en-US"/>
          </a:p>
        </p:txBody>
      </p:sp>
    </p:spTree>
    <p:extLst>
      <p:ext uri="{BB962C8B-B14F-4D97-AF65-F5344CB8AC3E}">
        <p14:creationId xmlns:p14="http://schemas.microsoft.com/office/powerpoint/2010/main" val="34161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6774-0E88-4C34-90A1-323EA43CA6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8ED20C-71D0-4BDD-92AD-E20782A156C1}"/>
              </a:ext>
            </a:extLst>
          </p:cNvPr>
          <p:cNvSpPr>
            <a:spLocks noGrp="1"/>
          </p:cNvSpPr>
          <p:nvPr>
            <p:ph type="dt" sz="half" idx="10"/>
          </p:nvPr>
        </p:nvSpPr>
        <p:spPr/>
        <p:txBody>
          <a:bodyPr/>
          <a:lstStyle/>
          <a:p>
            <a:fld id="{DDD8981F-B681-418E-A094-642FD586727A}" type="datetimeFigureOut">
              <a:rPr lang="en-US" smtClean="0"/>
              <a:t>12/10/2021</a:t>
            </a:fld>
            <a:endParaRPr lang="en-US"/>
          </a:p>
        </p:txBody>
      </p:sp>
      <p:sp>
        <p:nvSpPr>
          <p:cNvPr id="4" name="Footer Placeholder 3">
            <a:extLst>
              <a:ext uri="{FF2B5EF4-FFF2-40B4-BE49-F238E27FC236}">
                <a16:creationId xmlns:a16="http://schemas.microsoft.com/office/drawing/2014/main" id="{FC1AAEAB-5FE0-4BD9-9146-6C2DFC3618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A858F8-014E-4B91-88BA-020ABC86505B}"/>
              </a:ext>
            </a:extLst>
          </p:cNvPr>
          <p:cNvSpPr>
            <a:spLocks noGrp="1"/>
          </p:cNvSpPr>
          <p:nvPr>
            <p:ph type="sldNum" sz="quarter" idx="12"/>
          </p:nvPr>
        </p:nvSpPr>
        <p:spPr/>
        <p:txBody>
          <a:bodyPr/>
          <a:lstStyle/>
          <a:p>
            <a:fld id="{36684DC7-2DF4-4D6D-8B11-6F4247083E6B}" type="slidenum">
              <a:rPr lang="en-US" smtClean="0"/>
              <a:t>‹#›</a:t>
            </a:fld>
            <a:endParaRPr lang="en-US"/>
          </a:p>
        </p:txBody>
      </p:sp>
    </p:spTree>
    <p:extLst>
      <p:ext uri="{BB962C8B-B14F-4D97-AF65-F5344CB8AC3E}">
        <p14:creationId xmlns:p14="http://schemas.microsoft.com/office/powerpoint/2010/main" val="505098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50A1BD-ECF8-4379-A766-7470D798B662}"/>
              </a:ext>
            </a:extLst>
          </p:cNvPr>
          <p:cNvSpPr>
            <a:spLocks noGrp="1"/>
          </p:cNvSpPr>
          <p:nvPr>
            <p:ph type="dt" sz="half" idx="10"/>
          </p:nvPr>
        </p:nvSpPr>
        <p:spPr/>
        <p:txBody>
          <a:bodyPr/>
          <a:lstStyle/>
          <a:p>
            <a:fld id="{DDD8981F-B681-418E-A094-642FD586727A}" type="datetimeFigureOut">
              <a:rPr lang="en-US" smtClean="0"/>
              <a:t>12/10/2021</a:t>
            </a:fld>
            <a:endParaRPr lang="en-US"/>
          </a:p>
        </p:txBody>
      </p:sp>
      <p:sp>
        <p:nvSpPr>
          <p:cNvPr id="3" name="Footer Placeholder 2">
            <a:extLst>
              <a:ext uri="{FF2B5EF4-FFF2-40B4-BE49-F238E27FC236}">
                <a16:creationId xmlns:a16="http://schemas.microsoft.com/office/drawing/2014/main" id="{941582F9-3EDD-4D5D-BA19-4EE8717C8D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A95128-2A19-4D7C-8E10-F9988BFEFF9F}"/>
              </a:ext>
            </a:extLst>
          </p:cNvPr>
          <p:cNvSpPr>
            <a:spLocks noGrp="1"/>
          </p:cNvSpPr>
          <p:nvPr>
            <p:ph type="sldNum" sz="quarter" idx="12"/>
          </p:nvPr>
        </p:nvSpPr>
        <p:spPr/>
        <p:txBody>
          <a:bodyPr/>
          <a:lstStyle/>
          <a:p>
            <a:fld id="{36684DC7-2DF4-4D6D-8B11-6F4247083E6B}" type="slidenum">
              <a:rPr lang="en-US" smtClean="0"/>
              <a:t>‹#›</a:t>
            </a:fld>
            <a:endParaRPr lang="en-US"/>
          </a:p>
        </p:txBody>
      </p:sp>
    </p:spTree>
    <p:extLst>
      <p:ext uri="{BB962C8B-B14F-4D97-AF65-F5344CB8AC3E}">
        <p14:creationId xmlns:p14="http://schemas.microsoft.com/office/powerpoint/2010/main" val="193149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7E001-B7F5-4683-B964-77403AC44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4E3B16-9194-406A-B23C-05A7A6265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8B925-572E-4EE9-9C39-26AF8D8E97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ECE0B0-3797-4142-8037-9432EC26F6E7}"/>
              </a:ext>
            </a:extLst>
          </p:cNvPr>
          <p:cNvSpPr>
            <a:spLocks noGrp="1"/>
          </p:cNvSpPr>
          <p:nvPr>
            <p:ph type="dt" sz="half" idx="10"/>
          </p:nvPr>
        </p:nvSpPr>
        <p:spPr/>
        <p:txBody>
          <a:bodyPr/>
          <a:lstStyle/>
          <a:p>
            <a:fld id="{DDD8981F-B681-418E-A094-642FD586727A}" type="datetimeFigureOut">
              <a:rPr lang="en-US" smtClean="0"/>
              <a:t>12/10/2021</a:t>
            </a:fld>
            <a:endParaRPr lang="en-US"/>
          </a:p>
        </p:txBody>
      </p:sp>
      <p:sp>
        <p:nvSpPr>
          <p:cNvPr id="6" name="Footer Placeholder 5">
            <a:extLst>
              <a:ext uri="{FF2B5EF4-FFF2-40B4-BE49-F238E27FC236}">
                <a16:creationId xmlns:a16="http://schemas.microsoft.com/office/drawing/2014/main" id="{2ACF381E-AEC7-41FB-8BAB-2024C6F015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4E8C9-3788-4088-A462-5796AC30ABAD}"/>
              </a:ext>
            </a:extLst>
          </p:cNvPr>
          <p:cNvSpPr>
            <a:spLocks noGrp="1"/>
          </p:cNvSpPr>
          <p:nvPr>
            <p:ph type="sldNum" sz="quarter" idx="12"/>
          </p:nvPr>
        </p:nvSpPr>
        <p:spPr/>
        <p:txBody>
          <a:bodyPr/>
          <a:lstStyle/>
          <a:p>
            <a:fld id="{36684DC7-2DF4-4D6D-8B11-6F4247083E6B}" type="slidenum">
              <a:rPr lang="en-US" smtClean="0"/>
              <a:t>‹#›</a:t>
            </a:fld>
            <a:endParaRPr lang="en-US"/>
          </a:p>
        </p:txBody>
      </p:sp>
    </p:spTree>
    <p:extLst>
      <p:ext uri="{BB962C8B-B14F-4D97-AF65-F5344CB8AC3E}">
        <p14:creationId xmlns:p14="http://schemas.microsoft.com/office/powerpoint/2010/main" val="144581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5C43-1DC4-472F-A620-BE793EB82B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B6B7FB-91A0-447D-B5DB-2FB4E6ADAC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FE9555-38CE-4950-A046-6C703B13D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5F21B6-BD89-4A63-95CC-B8DD05E065CC}"/>
              </a:ext>
            </a:extLst>
          </p:cNvPr>
          <p:cNvSpPr>
            <a:spLocks noGrp="1"/>
          </p:cNvSpPr>
          <p:nvPr>
            <p:ph type="dt" sz="half" idx="10"/>
          </p:nvPr>
        </p:nvSpPr>
        <p:spPr/>
        <p:txBody>
          <a:bodyPr/>
          <a:lstStyle/>
          <a:p>
            <a:fld id="{DDD8981F-B681-418E-A094-642FD586727A}" type="datetimeFigureOut">
              <a:rPr lang="en-US" smtClean="0"/>
              <a:t>12/10/2021</a:t>
            </a:fld>
            <a:endParaRPr lang="en-US"/>
          </a:p>
        </p:txBody>
      </p:sp>
      <p:sp>
        <p:nvSpPr>
          <p:cNvPr id="6" name="Footer Placeholder 5">
            <a:extLst>
              <a:ext uri="{FF2B5EF4-FFF2-40B4-BE49-F238E27FC236}">
                <a16:creationId xmlns:a16="http://schemas.microsoft.com/office/drawing/2014/main" id="{8FA519CA-A81D-4D51-9BE4-C31A5624C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097792-4F3D-4C14-ADBB-C09AFE2FAC39}"/>
              </a:ext>
            </a:extLst>
          </p:cNvPr>
          <p:cNvSpPr>
            <a:spLocks noGrp="1"/>
          </p:cNvSpPr>
          <p:nvPr>
            <p:ph type="sldNum" sz="quarter" idx="12"/>
          </p:nvPr>
        </p:nvSpPr>
        <p:spPr/>
        <p:txBody>
          <a:bodyPr/>
          <a:lstStyle/>
          <a:p>
            <a:fld id="{36684DC7-2DF4-4D6D-8B11-6F4247083E6B}" type="slidenum">
              <a:rPr lang="en-US" smtClean="0"/>
              <a:t>‹#›</a:t>
            </a:fld>
            <a:endParaRPr lang="en-US"/>
          </a:p>
        </p:txBody>
      </p:sp>
    </p:spTree>
    <p:extLst>
      <p:ext uri="{BB962C8B-B14F-4D97-AF65-F5344CB8AC3E}">
        <p14:creationId xmlns:p14="http://schemas.microsoft.com/office/powerpoint/2010/main" val="670984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A75E68-E86B-49BC-8586-655F1BC0B7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D7CDA3-AEC6-4F5A-9021-3C9722D8E2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C92225-F7D8-4357-A539-F107258F3C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8981F-B681-418E-A094-642FD586727A}" type="datetimeFigureOut">
              <a:rPr lang="en-US" smtClean="0"/>
              <a:t>12/10/2021</a:t>
            </a:fld>
            <a:endParaRPr lang="en-US"/>
          </a:p>
        </p:txBody>
      </p:sp>
      <p:sp>
        <p:nvSpPr>
          <p:cNvPr id="5" name="Footer Placeholder 4">
            <a:extLst>
              <a:ext uri="{FF2B5EF4-FFF2-40B4-BE49-F238E27FC236}">
                <a16:creationId xmlns:a16="http://schemas.microsoft.com/office/drawing/2014/main" id="{457C37F7-58A2-4B5F-9A5B-00A093C1EA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D285D8-0A8C-4E25-9203-00319EE43E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84DC7-2DF4-4D6D-8B11-6F4247083E6B}" type="slidenum">
              <a:rPr lang="en-US" smtClean="0"/>
              <a:t>‹#›</a:t>
            </a:fld>
            <a:endParaRPr lang="en-US"/>
          </a:p>
        </p:txBody>
      </p:sp>
    </p:spTree>
    <p:extLst>
      <p:ext uri="{BB962C8B-B14F-4D97-AF65-F5344CB8AC3E}">
        <p14:creationId xmlns:p14="http://schemas.microsoft.com/office/powerpoint/2010/main" val="270778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760E3B-580D-496C-874C-370B922EF48C}"/>
              </a:ext>
            </a:extLst>
          </p:cNvPr>
          <p:cNvPicPr>
            <a:picLocks noChangeAspect="1"/>
          </p:cNvPicPr>
          <p:nvPr/>
        </p:nvPicPr>
        <p:blipFill>
          <a:blip r:embed="rId2"/>
          <a:stretch>
            <a:fillRect/>
          </a:stretch>
        </p:blipFill>
        <p:spPr>
          <a:xfrm>
            <a:off x="2732184" y="804231"/>
            <a:ext cx="6764356" cy="4520244"/>
          </a:xfrm>
          <a:prstGeom prst="rect">
            <a:avLst/>
          </a:prstGeom>
        </p:spPr>
      </p:pic>
    </p:spTree>
    <p:extLst>
      <p:ext uri="{BB962C8B-B14F-4D97-AF65-F5344CB8AC3E}">
        <p14:creationId xmlns:p14="http://schemas.microsoft.com/office/powerpoint/2010/main" val="850781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2D93-D636-4A23-A130-B01116533900}"/>
              </a:ext>
            </a:extLst>
          </p:cNvPr>
          <p:cNvSpPr>
            <a:spLocks noGrp="1"/>
          </p:cNvSpPr>
          <p:nvPr>
            <p:ph type="title"/>
          </p:nvPr>
        </p:nvSpPr>
        <p:spPr/>
        <p:txBody>
          <a:bodyPr/>
          <a:lstStyle/>
          <a:p>
            <a:r>
              <a:rPr lang="en-US" dirty="0"/>
              <a:t>Submitting multiple timed tasks</a:t>
            </a:r>
          </a:p>
        </p:txBody>
      </p:sp>
      <p:sp>
        <p:nvSpPr>
          <p:cNvPr id="3" name="Content Placeholder 2">
            <a:extLst>
              <a:ext uri="{FF2B5EF4-FFF2-40B4-BE49-F238E27FC236}">
                <a16:creationId xmlns:a16="http://schemas.microsoft.com/office/drawing/2014/main" id="{B0B6EE00-E36B-4198-9A20-6D0AAEE203D4}"/>
              </a:ext>
            </a:extLst>
          </p:cNvPr>
          <p:cNvSpPr>
            <a:spLocks noGrp="1"/>
          </p:cNvSpPr>
          <p:nvPr>
            <p:ph idx="1"/>
          </p:nvPr>
        </p:nvSpPr>
        <p:spPr/>
        <p:txBody>
          <a:bodyPr/>
          <a:lstStyle/>
          <a:p>
            <a:pPr marL="342900" marR="0" lvl="0" indent="-34290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When timeout occurs then, task is cancelled by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invokeAll</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Arial" panose="020B0604020202020204" pitchFamily="34" charset="0"/>
              <a:buChar char="-"/>
            </a:pPr>
            <a:r>
              <a:rPr lang="en-US" sz="1800" dirty="0">
                <a:latin typeface="Arial" panose="020B0604020202020204" pitchFamily="34" charset="0"/>
                <a:ea typeface="Calibri" panose="020F0502020204030204" pitchFamily="34" charset="0"/>
                <a:cs typeface="Times New Roman" panose="02020603050405020304" pitchFamily="18" charset="0"/>
              </a:rPr>
              <a:t>The client code can call get or </a:t>
            </a:r>
            <a:r>
              <a:rPr lang="en-US" sz="1800" dirty="0" err="1">
                <a:latin typeface="Arial" panose="020B0604020202020204" pitchFamily="34" charset="0"/>
                <a:ea typeface="Calibri" panose="020F0502020204030204" pitchFamily="34" charset="0"/>
                <a:cs typeface="Times New Roman" panose="02020603050405020304" pitchFamily="18" charset="0"/>
              </a:rPr>
              <a:t>isCancelled</a:t>
            </a:r>
            <a:r>
              <a:rPr lang="en-US" sz="1800" dirty="0">
                <a:latin typeface="Arial" panose="020B0604020202020204" pitchFamily="34" charset="0"/>
                <a:ea typeface="Calibri" panose="020F0502020204030204" pitchFamily="34" charset="0"/>
                <a:cs typeface="Times New Roman" panose="02020603050405020304" pitchFamily="18" charset="0"/>
              </a:rPr>
              <a:t> to find which task has cancelled.</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311631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A753-2350-4E89-94D9-B8ECBB44FA88}"/>
              </a:ext>
            </a:extLst>
          </p:cNvPr>
          <p:cNvSpPr>
            <a:spLocks noGrp="1"/>
          </p:cNvSpPr>
          <p:nvPr>
            <p:ph type="title"/>
          </p:nvPr>
        </p:nvSpPr>
        <p:spPr/>
        <p:txBody>
          <a:bodyPr/>
          <a:lstStyle/>
          <a:p>
            <a:r>
              <a:rPr lang="en-US" dirty="0"/>
              <a:t>Thread Pools Boundary</a:t>
            </a:r>
          </a:p>
        </p:txBody>
      </p:sp>
      <p:sp>
        <p:nvSpPr>
          <p:cNvPr id="3" name="Content Placeholder 2">
            <a:extLst>
              <a:ext uri="{FF2B5EF4-FFF2-40B4-BE49-F238E27FC236}">
                <a16:creationId xmlns:a16="http://schemas.microsoft.com/office/drawing/2014/main" id="{05176344-FFFA-4339-8D7C-E39CEB2F1CA6}"/>
              </a:ext>
            </a:extLst>
          </p:cNvPr>
          <p:cNvSpPr>
            <a:spLocks noGrp="1"/>
          </p:cNvSpPr>
          <p:nvPr>
            <p:ph idx="1"/>
          </p:nvPr>
        </p:nvSpPr>
        <p:spPr/>
        <p:txBody>
          <a:bodyPr/>
          <a:lstStyle/>
          <a:p>
            <a:r>
              <a:rPr lang="en-US" sz="1600" dirty="0"/>
              <a:t>Understand the thread pool boundary</a:t>
            </a:r>
          </a:p>
          <a:p>
            <a:r>
              <a:rPr lang="en-US" sz="1600" dirty="0"/>
              <a:t>When creating a thread pool tasks boundary should be clearly identified:</a:t>
            </a:r>
          </a:p>
          <a:p>
            <a:pPr marL="0" indent="0">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Let’s say for example you have three tasks: processing data, creating a file and storing information in database. Processing data is CPU bound task, creating a file is I/O bound task and storing information in database is DB bound task (related to connection pooling). If we have a single thread pool where each thread is performing all three tasks, then this is a bad design as if all threads are blocked on I/O, then remaining CPU bound and DB tasks will not execute as we have no free thread available to do so. Hence it will be a good design to have a thread pool for CPU bound tasks, a thread pool for I/O and a thread pool for DB related tasks where these pools may interact via Blocking queues using a Producer-Consumer pattern.</a:t>
            </a:r>
          </a:p>
          <a:p>
            <a:pPr marL="0" indent="0">
              <a:buNone/>
            </a:pPr>
            <a:endParaRPr lang="en-US" dirty="0"/>
          </a:p>
        </p:txBody>
      </p:sp>
    </p:spTree>
    <p:extLst>
      <p:ext uri="{BB962C8B-B14F-4D97-AF65-F5344CB8AC3E}">
        <p14:creationId xmlns:p14="http://schemas.microsoft.com/office/powerpoint/2010/main" val="2223254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CD66-5BE5-4721-ADC5-EC3C4E576A7E}"/>
              </a:ext>
            </a:extLst>
          </p:cNvPr>
          <p:cNvSpPr>
            <a:spLocks noGrp="1"/>
          </p:cNvSpPr>
          <p:nvPr>
            <p:ph type="title"/>
          </p:nvPr>
        </p:nvSpPr>
        <p:spPr/>
        <p:txBody>
          <a:bodyPr/>
          <a:lstStyle/>
          <a:p>
            <a:r>
              <a:rPr lang="en-US" dirty="0"/>
              <a:t>Thread Pools Size	</a:t>
            </a:r>
          </a:p>
        </p:txBody>
      </p:sp>
      <p:sp>
        <p:nvSpPr>
          <p:cNvPr id="3" name="Content Placeholder 2">
            <a:extLst>
              <a:ext uri="{FF2B5EF4-FFF2-40B4-BE49-F238E27FC236}">
                <a16:creationId xmlns:a16="http://schemas.microsoft.com/office/drawing/2014/main" id="{9347837A-318D-461C-8734-5E6FC85B533D}"/>
              </a:ext>
            </a:extLst>
          </p:cNvPr>
          <p:cNvSpPr>
            <a:spLocks noGrp="1"/>
          </p:cNvSpPr>
          <p:nvPr>
            <p:ph idx="1"/>
          </p:nvPr>
        </p:nvSpPr>
        <p:spPr/>
        <p:txBody>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Size of the thread pool will depend upon the nature of task thread is performing (whether it is CPU bound or I/O or Database</a:t>
            </a:r>
          </a:p>
          <a:p>
            <a:r>
              <a:rPr lang="en-US" sz="1800" dirty="0">
                <a:effectLst/>
                <a:latin typeface="Arial" panose="020B0604020202020204" pitchFamily="34" charset="0"/>
                <a:ea typeface="Calibri" panose="020F0502020204030204" pitchFamily="34" charset="0"/>
                <a:cs typeface="Times New Roman" panose="02020603050405020304" pitchFamily="18" charset="0"/>
              </a:rPr>
              <a:t>If thread pool size is too small then application may suffer from low through put, if it is too large then application will suffer from memory usage and resource exhaustion.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cs typeface="Times New Roman" panose="02020603050405020304" pitchFamily="18" charset="0"/>
              </a:rPr>
              <a:t>Given below criteria can be used to determine the ideal thread pool size:</a:t>
            </a:r>
          </a:p>
          <a:p>
            <a:pPr marL="342900" marR="0" lvl="0" indent="-342900">
              <a:lnSpc>
                <a:spcPct val="115000"/>
              </a:lnSpc>
              <a:spcBef>
                <a:spcPts val="0"/>
              </a:spcBef>
              <a:spcAft>
                <a:spcPts val="0"/>
              </a:spcAft>
              <a:buFont typeface="Wingdings" panose="05000000000000000000" pitchFamily="2"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Understanding the nature of computing environment</a:t>
            </a:r>
          </a:p>
          <a:p>
            <a:pPr marL="342900" marR="0" lvl="0" indent="-342900">
              <a:lnSpc>
                <a:spcPct val="115000"/>
              </a:lnSpc>
              <a:spcBef>
                <a:spcPts val="0"/>
              </a:spcBef>
              <a:spcAft>
                <a:spcPts val="0"/>
              </a:spcAft>
              <a:buFont typeface="Wingdings" panose="05000000000000000000" pitchFamily="2"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Resource budget and nature of task. Do task only perform computing or I/O or combination of both</a:t>
            </a:r>
          </a:p>
          <a:p>
            <a:pPr marL="342900" marR="0" lvl="0" indent="-342900">
              <a:lnSpc>
                <a:spcPct val="115000"/>
              </a:lnSpc>
              <a:spcBef>
                <a:spcPts val="0"/>
              </a:spcBef>
              <a:spcAft>
                <a:spcPts val="0"/>
              </a:spcAft>
              <a:buFont typeface="Wingdings" panose="05000000000000000000" pitchFamily="2"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Do task require scarce resource such as JDBC connection.</a:t>
            </a:r>
          </a:p>
          <a:p>
            <a:pPr marL="457200" marR="0">
              <a:lnSpc>
                <a:spcPct val="115000"/>
              </a:lnSpc>
              <a:spcBef>
                <a:spcPts val="0"/>
              </a:spcBef>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NOTE: If you have multiple categories of tasks then have thread pool for each so that they can be tuned separately.</a:t>
            </a:r>
          </a:p>
          <a:p>
            <a:pPr marL="457200" marR="0">
              <a:lnSpc>
                <a:spcPct val="115000"/>
              </a:lnSpc>
              <a:spcBef>
                <a:spcPts val="0"/>
              </a:spcBef>
              <a:spcAft>
                <a:spcPts val="1000"/>
              </a:spcAft>
            </a:pPr>
            <a:r>
              <a:rPr lang="en-US" sz="1800" dirty="0">
                <a:latin typeface="Arial" panose="020B0604020202020204" pitchFamily="34" charset="0"/>
                <a:ea typeface="Calibri" panose="020F0502020204030204" pitchFamily="34" charset="0"/>
                <a:cs typeface="Times New Roman" panose="02020603050405020304" pitchFamily="18" charset="0"/>
              </a:rPr>
              <a:t>The formula to determine thread pool size is : </a:t>
            </a:r>
            <a:r>
              <a:rPr lang="en-US" sz="1800" dirty="0" err="1">
                <a:latin typeface="Arial" panose="020B0604020202020204" pitchFamily="34" charset="0"/>
                <a:ea typeface="Calibri" panose="020F0502020204030204" pitchFamily="34" charset="0"/>
                <a:cs typeface="Times New Roman" panose="02020603050405020304" pitchFamily="18" charset="0"/>
              </a:rPr>
              <a:t>Ncpu</a:t>
            </a:r>
            <a:r>
              <a:rPr lang="en-US" sz="1800" dirty="0">
                <a:latin typeface="Arial" panose="020B0604020202020204" pitchFamily="34" charset="0"/>
                <a:ea typeface="Calibri" panose="020F0502020204030204" pitchFamily="34" charset="0"/>
                <a:cs typeface="Times New Roman" panose="02020603050405020304" pitchFamily="18" charset="0"/>
              </a:rPr>
              <a:t> *(1+W/C))</a:t>
            </a:r>
          </a:p>
          <a:p>
            <a:pPr marR="0" indent="0">
              <a:lnSpc>
                <a:spcPct val="115000"/>
              </a:lnSpc>
              <a:spcBef>
                <a:spcPts val="0"/>
              </a:spcBef>
              <a:spcAft>
                <a:spcPts val="100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Where W/</a:t>
            </a:r>
            <a:r>
              <a:rPr lang="en-US" sz="1800" dirty="0">
                <a:latin typeface="Arial" panose="020B0604020202020204" pitchFamily="34" charset="0"/>
                <a:ea typeface="Calibri" panose="020F0502020204030204" pitchFamily="34" charset="0"/>
                <a:cs typeface="Times New Roman" panose="02020603050405020304" pitchFamily="18" charset="0"/>
              </a:rPr>
              <a:t>C is wait to compute time ratio. This is also known as blocking coefficient</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76323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D532-1D79-4BB4-AFF3-94FBF3A17964}"/>
              </a:ext>
            </a:extLst>
          </p:cNvPr>
          <p:cNvSpPr>
            <a:spLocks noGrp="1"/>
          </p:cNvSpPr>
          <p:nvPr>
            <p:ph type="title"/>
          </p:nvPr>
        </p:nvSpPr>
        <p:spPr/>
        <p:txBody>
          <a:bodyPr/>
          <a:lstStyle/>
          <a:p>
            <a:r>
              <a:rPr lang="en-US" dirty="0"/>
              <a:t>Thread Pools Size</a:t>
            </a:r>
          </a:p>
        </p:txBody>
      </p:sp>
      <p:sp>
        <p:nvSpPr>
          <p:cNvPr id="3" name="Content Placeholder 2">
            <a:extLst>
              <a:ext uri="{FF2B5EF4-FFF2-40B4-BE49-F238E27FC236}">
                <a16:creationId xmlns:a16="http://schemas.microsoft.com/office/drawing/2014/main" id="{8AACCE8D-3135-498C-B671-8DC5449CD53E}"/>
              </a:ext>
            </a:extLst>
          </p:cNvPr>
          <p:cNvSpPr>
            <a:spLocks noGrp="1"/>
          </p:cNvSpPr>
          <p:nvPr>
            <p:ph idx="1"/>
          </p:nvPr>
        </p:nvSpPr>
        <p:spPr/>
        <p:txBody>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Given below formula can be used to determine the pool size based on nature of tasks:</a:t>
            </a:r>
          </a:p>
          <a:p>
            <a:pPr marL="342900" marR="0" lvl="0" indent="-342900">
              <a:lnSpc>
                <a:spcPct val="115000"/>
              </a:lnSpc>
              <a:spcBef>
                <a:spcPts val="0"/>
              </a:spcBef>
              <a:spcAft>
                <a:spcPts val="0"/>
              </a:spcAft>
              <a:buFont typeface="Wingdings" panose="05000000000000000000" pitchFamily="2"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For compute intensive tasks set pool size to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Ncpu</a:t>
            </a:r>
            <a:r>
              <a:rPr lang="en-US" sz="1800" dirty="0">
                <a:effectLst/>
                <a:latin typeface="Arial" panose="020B0604020202020204" pitchFamily="34" charset="0"/>
                <a:ea typeface="Calibri" panose="020F0502020204030204" pitchFamily="34" charset="0"/>
                <a:cs typeface="Times New Roman" panose="02020603050405020304" pitchFamily="18" charset="0"/>
              </a:rPr>
              <a:t> +1, where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Ncpu</a:t>
            </a:r>
            <a:r>
              <a:rPr lang="en-US" sz="1800" dirty="0">
                <a:effectLst/>
                <a:latin typeface="Arial" panose="020B0604020202020204" pitchFamily="34" charset="0"/>
                <a:ea typeface="Calibri" panose="020F0502020204030204" pitchFamily="34" charset="0"/>
                <a:cs typeface="Times New Roman" panose="02020603050405020304" pitchFamily="18" charset="0"/>
              </a:rPr>
              <a:t> is the no of processors in system. We have added 1 as thread occasionally takes a pause for some reason so an extra Thread will not keep CPU from being unused</a:t>
            </a:r>
          </a:p>
          <a:p>
            <a:pPr marL="342900" marR="0" lvl="0" indent="-342900">
              <a:lnSpc>
                <a:spcPct val="115000"/>
              </a:lnSpc>
              <a:spcBef>
                <a:spcPts val="0"/>
              </a:spcBef>
              <a:spcAft>
                <a:spcPts val="0"/>
              </a:spcAft>
              <a:buFont typeface="Wingdings" panose="05000000000000000000" pitchFamily="2"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For tasks that also involved I/O we need to know the ratio of wait time to compute time (W/C). This need not to be exact and can be determined by using some profiling technique.</a:t>
            </a:r>
          </a:p>
          <a:p>
            <a:pPr marL="342900" marR="0" lvl="0" indent="-342900">
              <a:lnSpc>
                <a:spcPct val="115000"/>
              </a:lnSpc>
              <a:spcBef>
                <a:spcPts val="0"/>
              </a:spcBef>
              <a:spcAft>
                <a:spcPts val="0"/>
              </a:spcAft>
              <a:buFont typeface="Wingdings" panose="05000000000000000000" pitchFamily="2"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Thread Pool size can also be determined by running the application under the benchmark load and observing the CPU utilization.</a:t>
            </a:r>
          </a:p>
          <a:p>
            <a:pPr marL="342900" marR="0" lvl="0" indent="-342900">
              <a:lnSpc>
                <a:spcPct val="115000"/>
              </a:lnSpc>
              <a:spcBef>
                <a:spcPts val="0"/>
              </a:spcBef>
              <a:spcAft>
                <a:spcPts val="1000"/>
              </a:spcAft>
              <a:buFont typeface="Wingdings" panose="05000000000000000000" pitchFamily="2"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For tasks that use JDBC connections, the pool size is limited by the number of JDBC connection pool size.</a:t>
            </a:r>
          </a:p>
          <a:p>
            <a:pPr marL="0" indent="0">
              <a:buNone/>
            </a:pPr>
            <a:endParaRPr lang="en-US" dirty="0"/>
          </a:p>
        </p:txBody>
      </p:sp>
    </p:spTree>
    <p:extLst>
      <p:ext uri="{BB962C8B-B14F-4D97-AF65-F5344CB8AC3E}">
        <p14:creationId xmlns:p14="http://schemas.microsoft.com/office/powerpoint/2010/main" val="2625700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EDD2-5B97-4AAA-BD6A-740113CA2E9E}"/>
              </a:ext>
            </a:extLst>
          </p:cNvPr>
          <p:cNvSpPr>
            <a:spLocks noGrp="1"/>
          </p:cNvSpPr>
          <p:nvPr>
            <p:ph type="title"/>
          </p:nvPr>
        </p:nvSpPr>
        <p:spPr/>
        <p:txBody>
          <a:bodyPr/>
          <a:lstStyle/>
          <a:p>
            <a:r>
              <a:rPr lang="en-US" dirty="0"/>
              <a:t>Thread Pool Choice</a:t>
            </a:r>
          </a:p>
        </p:txBody>
      </p:sp>
      <p:sp>
        <p:nvSpPr>
          <p:cNvPr id="3" name="Content Placeholder 2">
            <a:extLst>
              <a:ext uri="{FF2B5EF4-FFF2-40B4-BE49-F238E27FC236}">
                <a16:creationId xmlns:a16="http://schemas.microsoft.com/office/drawing/2014/main" id="{56E9F4F9-862D-4AB9-9B17-D0DC1D989B7E}"/>
              </a:ext>
            </a:extLst>
          </p:cNvPr>
          <p:cNvSpPr>
            <a:spLocks noGrp="1"/>
          </p:cNvSpPr>
          <p:nvPr>
            <p:ph idx="1"/>
          </p:nvPr>
        </p:nvSpPr>
        <p:spPr/>
        <p:txBody>
          <a:bodyPr>
            <a:normAutofit fontScale="92500" lnSpcReduction="20000"/>
          </a:bodyPr>
          <a:lstStyle/>
          <a:p>
            <a:r>
              <a:rPr lang="en-US" sz="2000" dirty="0"/>
              <a:t>Thread Pool Size and Work Queue size must be tuned together</a:t>
            </a:r>
          </a:p>
          <a:p>
            <a:r>
              <a:rPr lang="en-US" sz="2000" dirty="0" err="1"/>
              <a:t>newFixedThreadPool</a:t>
            </a:r>
            <a:r>
              <a:rPr lang="en-US" sz="2000" dirty="0"/>
              <a:t>(int n):</a:t>
            </a:r>
          </a:p>
          <a:p>
            <a:pPr>
              <a:buFont typeface="Wingdings" panose="05000000000000000000" pitchFamily="2" charset="2"/>
              <a:buChar char="Ø"/>
            </a:pPr>
            <a:r>
              <a:rPr lang="en-US" sz="2000" dirty="0"/>
              <a:t>Here </a:t>
            </a:r>
            <a:r>
              <a:rPr lang="en-US" sz="2000" dirty="0" err="1"/>
              <a:t>corePoolSize</a:t>
            </a:r>
            <a:r>
              <a:rPr lang="en-US" sz="2000" dirty="0"/>
              <a:t> = </a:t>
            </a:r>
            <a:r>
              <a:rPr lang="en-US" sz="2000" dirty="0" err="1"/>
              <a:t>maxPoolSize</a:t>
            </a:r>
            <a:r>
              <a:rPr lang="en-US" sz="2000" dirty="0"/>
              <a:t> = 10</a:t>
            </a:r>
          </a:p>
          <a:p>
            <a:pPr>
              <a:buFont typeface="Wingdings" panose="05000000000000000000" pitchFamily="2" charset="2"/>
              <a:buChar char="Ø"/>
            </a:pPr>
            <a:r>
              <a:rPr lang="en-US" sz="2000" dirty="0"/>
              <a:t>Hence as soon as tasks are submitted 10 threads will be created</a:t>
            </a:r>
          </a:p>
          <a:p>
            <a:pPr>
              <a:buFont typeface="Wingdings" panose="05000000000000000000" pitchFamily="2" charset="2"/>
              <a:buChar char="Ø"/>
            </a:pPr>
            <a:r>
              <a:rPr lang="en-US" sz="2000" dirty="0"/>
              <a:t>Work Queue is unbounded</a:t>
            </a:r>
          </a:p>
          <a:p>
            <a:r>
              <a:rPr lang="en-US" sz="2000" dirty="0" err="1"/>
              <a:t>newCachedThreadPool</a:t>
            </a:r>
            <a:r>
              <a:rPr lang="en-US" sz="2000" dirty="0"/>
              <a:t>(int n):</a:t>
            </a:r>
          </a:p>
          <a:p>
            <a:pPr>
              <a:buFont typeface="Wingdings" panose="05000000000000000000" pitchFamily="2" charset="2"/>
              <a:buChar char="Ø"/>
            </a:pPr>
            <a:r>
              <a:rPr lang="en-US" sz="2000" dirty="0"/>
              <a:t>Here </a:t>
            </a:r>
            <a:r>
              <a:rPr lang="en-US" sz="2000" dirty="0" err="1"/>
              <a:t>corePoolSize</a:t>
            </a:r>
            <a:r>
              <a:rPr lang="en-US" sz="2000" dirty="0"/>
              <a:t> = 0</a:t>
            </a:r>
          </a:p>
          <a:p>
            <a:pPr>
              <a:buFont typeface="Wingdings" panose="05000000000000000000" pitchFamily="2" charset="2"/>
              <a:buChar char="Ø"/>
            </a:pPr>
            <a:r>
              <a:rPr lang="en-US" sz="2000" dirty="0"/>
              <a:t>Max Pool Size = </a:t>
            </a:r>
            <a:r>
              <a:rPr lang="en-US" sz="2000" dirty="0" err="1"/>
              <a:t>Integer.MAX_VALUE</a:t>
            </a:r>
            <a:endParaRPr lang="en-US" sz="2000" dirty="0"/>
          </a:p>
          <a:p>
            <a:pPr>
              <a:buFont typeface="Wingdings" panose="05000000000000000000" pitchFamily="2" charset="2"/>
              <a:buChar char="Ø"/>
            </a:pPr>
            <a:r>
              <a:rPr lang="en-US" sz="2000" dirty="0"/>
              <a:t>Work Queue size is 0 as it is a Synchronous Queue</a:t>
            </a:r>
          </a:p>
          <a:p>
            <a:pPr>
              <a:buFont typeface="Wingdings" panose="05000000000000000000" pitchFamily="2" charset="2"/>
              <a:buChar char="Ø"/>
            </a:pPr>
            <a:r>
              <a:rPr lang="en-US" sz="2000" dirty="0"/>
              <a:t>Hence as soon as </a:t>
            </a:r>
            <a:r>
              <a:rPr lang="en-US" sz="2000" dirty="0" err="1"/>
              <a:t>taks</a:t>
            </a:r>
            <a:r>
              <a:rPr lang="en-US" sz="2000" dirty="0"/>
              <a:t> are submitted they are processed by creating a new Thread. Thread </a:t>
            </a:r>
            <a:r>
              <a:rPr lang="en-US" sz="2000" dirty="0" err="1"/>
              <a:t>upto</a:t>
            </a:r>
            <a:r>
              <a:rPr lang="en-US" sz="2000" dirty="0"/>
              <a:t> 2^31 will be created. Cached Thread Pool also uses a timeout of 1 minute. hence if any thread sits idle for more than 1 min, is reaped.</a:t>
            </a:r>
          </a:p>
          <a:p>
            <a:pPr>
              <a:buFont typeface="Wingdings" panose="05000000000000000000" pitchFamily="2" charset="2"/>
              <a:buChar char="Ø"/>
            </a:pPr>
            <a:r>
              <a:rPr lang="en-US" sz="2000" dirty="0"/>
              <a:t>There is synchronous hand off of tasks</a:t>
            </a:r>
          </a:p>
          <a:p>
            <a:pPr>
              <a:buFont typeface="Wingdings" panose="05000000000000000000" pitchFamily="2" charset="2"/>
              <a:buChar char="Ø"/>
            </a:pPr>
            <a:r>
              <a:rPr lang="en-US" sz="2000" dirty="0"/>
              <a:t>Use when you have enough resources to handle large pool size.</a:t>
            </a:r>
          </a:p>
          <a:p>
            <a:endParaRPr lang="en-US" dirty="0"/>
          </a:p>
        </p:txBody>
      </p:sp>
    </p:spTree>
    <p:extLst>
      <p:ext uri="{BB962C8B-B14F-4D97-AF65-F5344CB8AC3E}">
        <p14:creationId xmlns:p14="http://schemas.microsoft.com/office/powerpoint/2010/main" val="1010197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1B0D-A0B8-4BCA-81D7-9AFA109F5DA5}"/>
              </a:ext>
            </a:extLst>
          </p:cNvPr>
          <p:cNvSpPr>
            <a:spLocks noGrp="1"/>
          </p:cNvSpPr>
          <p:nvPr>
            <p:ph type="title"/>
          </p:nvPr>
        </p:nvSpPr>
        <p:spPr/>
        <p:txBody>
          <a:bodyPr/>
          <a:lstStyle/>
          <a:p>
            <a:r>
              <a:rPr lang="en-US" dirty="0"/>
              <a:t>Thread Pool Choice</a:t>
            </a:r>
          </a:p>
        </p:txBody>
      </p:sp>
      <p:sp>
        <p:nvSpPr>
          <p:cNvPr id="3" name="Content Placeholder 2">
            <a:extLst>
              <a:ext uri="{FF2B5EF4-FFF2-40B4-BE49-F238E27FC236}">
                <a16:creationId xmlns:a16="http://schemas.microsoft.com/office/drawing/2014/main" id="{97B89791-F628-46C7-894A-B16E7B37FF92}"/>
              </a:ext>
            </a:extLst>
          </p:cNvPr>
          <p:cNvSpPr>
            <a:spLocks noGrp="1"/>
          </p:cNvSpPr>
          <p:nvPr>
            <p:ph idx="1"/>
          </p:nvPr>
        </p:nvSpPr>
        <p:spPr/>
        <p:txBody>
          <a:bodyPr>
            <a:normAutofit lnSpcReduction="10000"/>
          </a:bodyPr>
          <a:lstStyle/>
          <a:p>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ThreadPoolExecutor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6A3E3E"/>
                </a:solidFill>
                <a:effectLst/>
                <a:latin typeface="Consolas" panose="020B0609020204030204" pitchFamily="49" charset="0"/>
                <a:ea typeface="Calibri" panose="020F0502020204030204" pitchFamily="34" charset="0"/>
                <a:cs typeface="Consolas" panose="020B0609020204030204" pitchFamily="49" charset="0"/>
              </a:rPr>
              <a:t>executor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US" sz="1800" b="1" dirty="0">
                <a:solidFill>
                  <a:srgbClr val="7F0055"/>
                </a:solidFill>
                <a:effectLst/>
                <a:latin typeface="Consolas" panose="020B0609020204030204" pitchFamily="49" charset="0"/>
                <a:ea typeface="Calibri" panose="020F0502020204030204" pitchFamily="34" charset="0"/>
                <a:cs typeface="Consolas" panose="020B0609020204030204" pitchFamily="49" charset="0"/>
              </a:rPr>
              <a:t>new</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ThreadPoolExecutor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(3, 10, 1,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TimeUnit.</a:t>
            </a:r>
            <a:r>
              <a:rPr lang="en-US" sz="1800" b="1" i="1" dirty="0" err="1">
                <a:solidFill>
                  <a:srgbClr val="0000C0"/>
                </a:solidFill>
                <a:effectLst/>
                <a:latin typeface="Consolas" panose="020B0609020204030204" pitchFamily="49" charset="0"/>
                <a:ea typeface="Calibri" panose="020F0502020204030204" pitchFamily="34" charset="0"/>
                <a:cs typeface="Consolas" panose="020B0609020204030204" pitchFamily="49" charset="0"/>
              </a:rPr>
              <a:t>MINUTES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u="sng"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workQueue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u="sng"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handler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pPr>
              <a:buFont typeface="Wingdings" panose="05000000000000000000" pitchFamily="2" charset="2"/>
              <a:buChar char="Ø"/>
            </a:pPr>
            <a:r>
              <a:rPr lang="en-US" sz="2000" dirty="0"/>
              <a:t>Threads will not be created at start. As soon tasks are submitted threads will be created.</a:t>
            </a:r>
          </a:p>
          <a:p>
            <a:pPr>
              <a:buFont typeface="Wingdings" panose="05000000000000000000" pitchFamily="2" charset="2"/>
              <a:buChar char="Ø"/>
            </a:pPr>
            <a:r>
              <a:rPr lang="en-US" sz="2000" dirty="0"/>
              <a:t>They will be created till core pool size i.e. 3. This size will e maintained. Now a new Thread will be created only when no of tasks exceed bounded work queue size.</a:t>
            </a:r>
          </a:p>
          <a:p>
            <a:pPr>
              <a:buFont typeface="Wingdings" panose="05000000000000000000" pitchFamily="2" charset="2"/>
              <a:buChar char="Ø"/>
            </a:pPr>
            <a:r>
              <a:rPr lang="en-US" sz="2000" dirty="0"/>
              <a:t>Thread will be now created till max pool size i.e. 10. This pool size will be maintained.</a:t>
            </a:r>
          </a:p>
          <a:p>
            <a:pPr>
              <a:buFont typeface="Wingdings" panose="05000000000000000000" pitchFamily="2" charset="2"/>
              <a:buChar char="Ø"/>
            </a:pPr>
            <a:r>
              <a:rPr lang="en-US" sz="2000" dirty="0"/>
              <a:t>If </a:t>
            </a:r>
            <a:r>
              <a:rPr lang="en-US" sz="2000" dirty="0" err="1"/>
              <a:t>allowCoreThreadTImeout</a:t>
            </a:r>
            <a:r>
              <a:rPr lang="en-US" sz="2000" dirty="0"/>
              <a:t> is true and if any core thread sits idle for more than 1 minute then it will be reaped</a:t>
            </a:r>
          </a:p>
          <a:p>
            <a:pPr>
              <a:buFont typeface="Wingdings" panose="05000000000000000000" pitchFamily="2" charset="2"/>
              <a:buChar char="Ø"/>
            </a:pPr>
            <a:endParaRPr lang="en-US" sz="2000" dirty="0"/>
          </a:p>
          <a:p>
            <a:endParaRPr lang="en-US" sz="2000" dirty="0"/>
          </a:p>
          <a:p>
            <a:pPr>
              <a:buFont typeface="Wingdings" panose="05000000000000000000" pitchFamily="2" charset="2"/>
              <a:buChar char="Ø"/>
            </a:pPr>
            <a:r>
              <a:rPr lang="en-US" sz="1800" dirty="0">
                <a:effectLst/>
                <a:latin typeface="Arial" panose="020B0604020202020204" pitchFamily="34" charset="0"/>
                <a:ea typeface="Calibri" panose="020F0502020204030204" pitchFamily="34" charset="0"/>
                <a:cs typeface="Times New Roman" panose="02020603050405020304" pitchFamily="18" charset="0"/>
              </a:rPr>
              <a:t>So, for very large thread pools we can make use of Synchronous queue to queue up tasks. This will be direct hand-off hence efficient. Use large pool only when you have enough resources to take up bulk requests otherwise go for fixed thread pool. But with fixed Thread Pool you also need to choose an appropriate Rejection Handler</a:t>
            </a:r>
          </a:p>
          <a:p>
            <a:pPr>
              <a:buFont typeface="Wingdings" panose="05000000000000000000" pitchFamily="2" charset="2"/>
              <a:buChar char="Ø"/>
            </a:pPr>
            <a:endParaRPr lang="en-US" sz="2000"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557249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AE1E-48CB-475D-AAFF-B967FE5866D2}"/>
              </a:ext>
            </a:extLst>
          </p:cNvPr>
          <p:cNvSpPr>
            <a:spLocks noGrp="1"/>
          </p:cNvSpPr>
          <p:nvPr>
            <p:ph type="title"/>
          </p:nvPr>
        </p:nvSpPr>
        <p:spPr/>
        <p:txBody>
          <a:bodyPr/>
          <a:lstStyle/>
          <a:p>
            <a:r>
              <a:rPr lang="en-US" dirty="0" err="1"/>
              <a:t>RejectionHandler</a:t>
            </a:r>
            <a:endParaRPr lang="en-US" dirty="0"/>
          </a:p>
        </p:txBody>
      </p:sp>
      <p:sp>
        <p:nvSpPr>
          <p:cNvPr id="3" name="Content Placeholder 2">
            <a:extLst>
              <a:ext uri="{FF2B5EF4-FFF2-40B4-BE49-F238E27FC236}">
                <a16:creationId xmlns:a16="http://schemas.microsoft.com/office/drawing/2014/main" id="{C04E6747-ABD8-4BC3-8988-6F4C67A5B835}"/>
              </a:ext>
            </a:extLst>
          </p:cNvPr>
          <p:cNvSpPr>
            <a:spLocks noGrp="1"/>
          </p:cNvSpPr>
          <p:nvPr>
            <p:ph idx="1"/>
          </p:nvPr>
        </p:nvSpPr>
        <p:spPr/>
        <p:txBody>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Default Discard Policy: Default Policy is Discard Policy where execute() throws Rejection Exception and the caller code can then handle this exception</a:t>
            </a:r>
          </a:p>
          <a:p>
            <a:r>
              <a:rPr lang="en-US" sz="1800" dirty="0">
                <a:effectLst/>
                <a:latin typeface="Arial" panose="020B0604020202020204" pitchFamily="34" charset="0"/>
                <a:ea typeface="Calibri" panose="020F0502020204030204" pitchFamily="34" charset="0"/>
                <a:cs typeface="Times New Roman" panose="02020603050405020304" pitchFamily="18" charset="0"/>
              </a:rPr>
              <a:t>Caller Runs Policy: In this case main Thread stops submitting any new task in the pool and it also participates in processing the submitted tasks. Since it will take up some time for main thread to process the task, this time can be utilized by Thread Pool to catch up.</a:t>
            </a:r>
          </a:p>
          <a:p>
            <a:r>
              <a:rPr lang="en-US" sz="1800" dirty="0">
                <a:effectLst/>
                <a:latin typeface="Arial" panose="020B0604020202020204" pitchFamily="34" charset="0"/>
                <a:ea typeface="Calibri" panose="020F0502020204030204" pitchFamily="34" charset="0"/>
                <a:cs typeface="Times New Roman" panose="02020603050405020304" pitchFamily="18" charset="0"/>
              </a:rPr>
              <a:t>Discard Policy: In this case thread pool silently discards the newly submitted tasks</a:t>
            </a:r>
          </a:p>
          <a:p>
            <a:r>
              <a:rPr lang="en-US" sz="1800" dirty="0">
                <a:effectLst/>
                <a:latin typeface="Arial" panose="020B0604020202020204" pitchFamily="34" charset="0"/>
                <a:ea typeface="Calibri" panose="020F0502020204030204" pitchFamily="34" charset="0"/>
                <a:cs typeface="Times New Roman" panose="02020603050405020304" pitchFamily="18" charset="0"/>
              </a:rPr>
              <a:t>Discard Oldest Policy: In this case thread pool first removes a task from the head of the queue, then re-submits the new task</a:t>
            </a:r>
          </a:p>
          <a:p>
            <a:endParaRPr lang="en-US" dirty="0"/>
          </a:p>
        </p:txBody>
      </p:sp>
    </p:spTree>
    <p:extLst>
      <p:ext uri="{BB962C8B-B14F-4D97-AF65-F5344CB8AC3E}">
        <p14:creationId xmlns:p14="http://schemas.microsoft.com/office/powerpoint/2010/main" val="3276215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E5802-0C2F-4A21-A310-950A59CBAAED}"/>
              </a:ext>
            </a:extLst>
          </p:cNvPr>
          <p:cNvSpPr>
            <a:spLocks noGrp="1"/>
          </p:cNvSpPr>
          <p:nvPr>
            <p:ph type="title"/>
          </p:nvPr>
        </p:nvSpPr>
        <p:spPr/>
        <p:txBody>
          <a:bodyPr/>
          <a:lstStyle/>
          <a:p>
            <a:r>
              <a:rPr lang="en-US" dirty="0"/>
              <a:t>Using Semaphore to throttle Task Submission</a:t>
            </a:r>
          </a:p>
        </p:txBody>
      </p:sp>
      <p:sp>
        <p:nvSpPr>
          <p:cNvPr id="3" name="Content Placeholder 2">
            <a:extLst>
              <a:ext uri="{FF2B5EF4-FFF2-40B4-BE49-F238E27FC236}">
                <a16:creationId xmlns:a16="http://schemas.microsoft.com/office/drawing/2014/main" id="{41D13376-B04A-462B-A444-3D48B0E18FCC}"/>
              </a:ext>
            </a:extLst>
          </p:cNvPr>
          <p:cNvSpPr>
            <a:spLocks noGrp="1"/>
          </p:cNvSpPr>
          <p:nvPr>
            <p:ph idx="1"/>
          </p:nvPr>
        </p:nvSpPr>
        <p:spPr/>
        <p:txBody>
          <a:bodyPr/>
          <a:lstStyle/>
          <a:p>
            <a:r>
              <a:rPr lang="en-US" dirty="0"/>
              <a:t>We can use Semaphore as well to bound the internal work queue of Thread Pool</a:t>
            </a:r>
          </a:p>
          <a:p>
            <a:r>
              <a:rPr lang="en-US" dirty="0"/>
              <a:t>Use an unbounded work queue</a:t>
            </a:r>
          </a:p>
          <a:p>
            <a:r>
              <a:rPr lang="en-US" dirty="0"/>
              <a:t>Use Semaphore to hand off task execution</a:t>
            </a:r>
          </a:p>
          <a:p>
            <a:r>
              <a:rPr lang="en-US" dirty="0"/>
              <a:t>Keep the no of bound as no of Threads in Pool + no of Queues tasks you want to allow</a:t>
            </a:r>
          </a:p>
        </p:txBody>
      </p:sp>
    </p:spTree>
    <p:extLst>
      <p:ext uri="{BB962C8B-B14F-4D97-AF65-F5344CB8AC3E}">
        <p14:creationId xmlns:p14="http://schemas.microsoft.com/office/powerpoint/2010/main" val="810725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4BB4-D063-42FC-9BD3-A4B5764EA2E9}"/>
              </a:ext>
            </a:extLst>
          </p:cNvPr>
          <p:cNvSpPr>
            <a:spLocks noGrp="1"/>
          </p:cNvSpPr>
          <p:nvPr>
            <p:ph type="title"/>
          </p:nvPr>
        </p:nvSpPr>
        <p:spPr/>
        <p:txBody>
          <a:bodyPr/>
          <a:lstStyle/>
          <a:p>
            <a:r>
              <a:rPr lang="en-US" dirty="0"/>
              <a:t>Using Semaphore to throttle Task Submission</a:t>
            </a:r>
          </a:p>
        </p:txBody>
      </p:sp>
      <p:pic>
        <p:nvPicPr>
          <p:cNvPr id="5" name="Content Placeholder 4">
            <a:extLst>
              <a:ext uri="{FF2B5EF4-FFF2-40B4-BE49-F238E27FC236}">
                <a16:creationId xmlns:a16="http://schemas.microsoft.com/office/drawing/2014/main" id="{F875532C-28AE-4074-9CB8-BDACA6CF89E5}"/>
              </a:ext>
            </a:extLst>
          </p:cNvPr>
          <p:cNvPicPr>
            <a:picLocks noGrp="1" noChangeAspect="1"/>
          </p:cNvPicPr>
          <p:nvPr>
            <p:ph idx="1"/>
          </p:nvPr>
        </p:nvPicPr>
        <p:blipFill>
          <a:blip r:embed="rId2"/>
          <a:stretch>
            <a:fillRect/>
          </a:stretch>
        </p:blipFill>
        <p:spPr>
          <a:xfrm>
            <a:off x="3323777" y="1825625"/>
            <a:ext cx="5544446" cy="4351338"/>
          </a:xfrm>
        </p:spPr>
      </p:pic>
    </p:spTree>
    <p:extLst>
      <p:ext uri="{BB962C8B-B14F-4D97-AF65-F5344CB8AC3E}">
        <p14:creationId xmlns:p14="http://schemas.microsoft.com/office/powerpoint/2010/main" val="1876412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FEB2B-E932-4471-AEA1-01245C2EB60C}"/>
              </a:ext>
            </a:extLst>
          </p:cNvPr>
          <p:cNvSpPr>
            <a:spLocks noGrp="1"/>
          </p:cNvSpPr>
          <p:nvPr>
            <p:ph type="title"/>
          </p:nvPr>
        </p:nvSpPr>
        <p:spPr/>
        <p:txBody>
          <a:bodyPr/>
          <a:lstStyle/>
          <a:p>
            <a:r>
              <a:rPr lang="en-US" dirty="0"/>
              <a:t>Extending Thread Factory</a:t>
            </a:r>
          </a:p>
        </p:txBody>
      </p:sp>
      <p:sp>
        <p:nvSpPr>
          <p:cNvPr id="3" name="Content Placeholder 2">
            <a:extLst>
              <a:ext uri="{FF2B5EF4-FFF2-40B4-BE49-F238E27FC236}">
                <a16:creationId xmlns:a16="http://schemas.microsoft.com/office/drawing/2014/main" id="{2BAFFC46-5DDB-4A1B-95B6-23BDC936C6CB}"/>
              </a:ext>
            </a:extLst>
          </p:cNvPr>
          <p:cNvSpPr>
            <a:spLocks noGrp="1"/>
          </p:cNvSpPr>
          <p:nvPr>
            <p:ph idx="1"/>
          </p:nvPr>
        </p:nvSpPr>
        <p:spPr/>
        <p:txBody>
          <a:bodyPr/>
          <a:lstStyle/>
          <a:p>
            <a:r>
              <a:rPr lang="en-US" dirty="0"/>
              <a:t>Thread Pools creates Thread using a Thread Factory</a:t>
            </a:r>
          </a:p>
          <a:p>
            <a:r>
              <a:rPr lang="en-US" dirty="0"/>
              <a:t>In such cases we can make use of Custom Thread Factory to give a meaningful name, set an </a:t>
            </a:r>
            <a:r>
              <a:rPr lang="en-US" dirty="0" err="1"/>
              <a:t>UncaughtExceptionHandler</a:t>
            </a:r>
            <a:r>
              <a:rPr lang="en-US" dirty="0"/>
              <a:t> for pool threads.</a:t>
            </a:r>
          </a:p>
        </p:txBody>
      </p:sp>
    </p:spTree>
    <p:extLst>
      <p:ext uri="{BB962C8B-B14F-4D97-AF65-F5344CB8AC3E}">
        <p14:creationId xmlns:p14="http://schemas.microsoft.com/office/powerpoint/2010/main" val="476322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7BA56-C33F-44B0-8CA7-79FC9F10296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4C50052-24A3-413D-B9D7-A03859211929}"/>
              </a:ext>
            </a:extLst>
          </p:cNvPr>
          <p:cNvSpPr>
            <a:spLocks noGrp="1"/>
          </p:cNvSpPr>
          <p:nvPr>
            <p:ph idx="1"/>
          </p:nvPr>
        </p:nvSpPr>
        <p:spPr/>
        <p:txBody>
          <a:bodyPr/>
          <a:lstStyle/>
          <a:p>
            <a:r>
              <a:rPr lang="en-US" dirty="0"/>
              <a:t>Not about multi threading concepts</a:t>
            </a:r>
          </a:p>
          <a:p>
            <a:r>
              <a:rPr lang="en-US" dirty="0"/>
              <a:t>Writing a good concurrency code: A challenging task</a:t>
            </a:r>
          </a:p>
          <a:p>
            <a:r>
              <a:rPr lang="en-US" dirty="0"/>
              <a:t>About best practices – Basics to advanced</a:t>
            </a:r>
          </a:p>
        </p:txBody>
      </p:sp>
    </p:spTree>
    <p:extLst>
      <p:ext uri="{BB962C8B-B14F-4D97-AF65-F5344CB8AC3E}">
        <p14:creationId xmlns:p14="http://schemas.microsoft.com/office/powerpoint/2010/main" val="1409803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66E1-DA56-4A73-B4D8-489BD0CBBF6B}"/>
              </a:ext>
            </a:extLst>
          </p:cNvPr>
          <p:cNvSpPr>
            <a:spLocks noGrp="1"/>
          </p:cNvSpPr>
          <p:nvPr>
            <p:ph type="title"/>
          </p:nvPr>
        </p:nvSpPr>
        <p:spPr/>
        <p:txBody>
          <a:bodyPr/>
          <a:lstStyle/>
          <a:p>
            <a:r>
              <a:rPr lang="en-US" dirty="0"/>
              <a:t>Extending Thread Factory</a:t>
            </a:r>
          </a:p>
        </p:txBody>
      </p:sp>
      <p:pic>
        <p:nvPicPr>
          <p:cNvPr id="5" name="Content Placeholder 4">
            <a:extLst>
              <a:ext uri="{FF2B5EF4-FFF2-40B4-BE49-F238E27FC236}">
                <a16:creationId xmlns:a16="http://schemas.microsoft.com/office/drawing/2014/main" id="{5C3A6EDF-A259-404F-BECE-269B388CF6A6}"/>
              </a:ext>
            </a:extLst>
          </p:cNvPr>
          <p:cNvPicPr>
            <a:picLocks noGrp="1" noChangeAspect="1"/>
          </p:cNvPicPr>
          <p:nvPr>
            <p:ph idx="1"/>
          </p:nvPr>
        </p:nvPicPr>
        <p:blipFill>
          <a:blip r:embed="rId2"/>
          <a:stretch>
            <a:fillRect/>
          </a:stretch>
        </p:blipFill>
        <p:spPr>
          <a:xfrm>
            <a:off x="1009428" y="1537530"/>
            <a:ext cx="5962650" cy="1971675"/>
          </a:xfrm>
        </p:spPr>
      </p:pic>
    </p:spTree>
    <p:extLst>
      <p:ext uri="{BB962C8B-B14F-4D97-AF65-F5344CB8AC3E}">
        <p14:creationId xmlns:p14="http://schemas.microsoft.com/office/powerpoint/2010/main" val="1416846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5C228-068C-4117-BB26-255A9111E87F}"/>
              </a:ext>
            </a:extLst>
          </p:cNvPr>
          <p:cNvSpPr>
            <a:spLocks noGrp="1"/>
          </p:cNvSpPr>
          <p:nvPr>
            <p:ph type="title"/>
          </p:nvPr>
        </p:nvSpPr>
        <p:spPr/>
        <p:txBody>
          <a:bodyPr/>
          <a:lstStyle/>
          <a:p>
            <a:r>
              <a:rPr lang="en-US" dirty="0"/>
              <a:t>Extending Thread Factory</a:t>
            </a:r>
          </a:p>
        </p:txBody>
      </p:sp>
      <p:pic>
        <p:nvPicPr>
          <p:cNvPr id="5" name="Content Placeholder 4">
            <a:extLst>
              <a:ext uri="{FF2B5EF4-FFF2-40B4-BE49-F238E27FC236}">
                <a16:creationId xmlns:a16="http://schemas.microsoft.com/office/drawing/2014/main" id="{A5D35A06-2EE0-404B-B193-1D28FD169A03}"/>
              </a:ext>
            </a:extLst>
          </p:cNvPr>
          <p:cNvPicPr>
            <a:picLocks noGrp="1" noChangeAspect="1"/>
          </p:cNvPicPr>
          <p:nvPr>
            <p:ph idx="1"/>
          </p:nvPr>
        </p:nvPicPr>
        <p:blipFill>
          <a:blip r:embed="rId2"/>
          <a:stretch>
            <a:fillRect/>
          </a:stretch>
        </p:blipFill>
        <p:spPr>
          <a:xfrm>
            <a:off x="3640776" y="1825625"/>
            <a:ext cx="4910448" cy="4351338"/>
          </a:xfrm>
        </p:spPr>
      </p:pic>
    </p:spTree>
    <p:extLst>
      <p:ext uri="{BB962C8B-B14F-4D97-AF65-F5344CB8AC3E}">
        <p14:creationId xmlns:p14="http://schemas.microsoft.com/office/powerpoint/2010/main" val="2344541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04579-390B-4150-9145-035F0F498528}"/>
              </a:ext>
            </a:extLst>
          </p:cNvPr>
          <p:cNvSpPr>
            <a:spLocks noGrp="1"/>
          </p:cNvSpPr>
          <p:nvPr>
            <p:ph type="title"/>
          </p:nvPr>
        </p:nvSpPr>
        <p:spPr/>
        <p:txBody>
          <a:bodyPr/>
          <a:lstStyle/>
          <a:p>
            <a:r>
              <a:rPr lang="en-US" dirty="0"/>
              <a:t>Extending Thread Pool Executors</a:t>
            </a:r>
          </a:p>
        </p:txBody>
      </p:sp>
      <p:sp>
        <p:nvSpPr>
          <p:cNvPr id="3" name="Content Placeholder 2">
            <a:extLst>
              <a:ext uri="{FF2B5EF4-FFF2-40B4-BE49-F238E27FC236}">
                <a16:creationId xmlns:a16="http://schemas.microsoft.com/office/drawing/2014/main" id="{04095542-C08D-4E87-A9DB-F9F103DB1EEA}"/>
              </a:ext>
            </a:extLst>
          </p:cNvPr>
          <p:cNvSpPr>
            <a:spLocks noGrp="1"/>
          </p:cNvSpPr>
          <p:nvPr>
            <p:ph idx="1"/>
          </p:nvPr>
        </p:nvSpPr>
        <p:spPr/>
        <p:txBody>
          <a:bodyPr>
            <a:normAutofit/>
          </a:bodyPr>
          <a:lstStyle/>
          <a:p>
            <a:r>
              <a:rPr lang="en-US" sz="2000" dirty="0"/>
              <a:t>Java Thread Pool Executor can be extended to provide some very important statistics.</a:t>
            </a:r>
          </a:p>
          <a:p>
            <a:r>
              <a:rPr lang="en-US" sz="2000" dirty="0"/>
              <a:t>After extension we can override </a:t>
            </a:r>
            <a:r>
              <a:rPr lang="en-US" sz="2000" dirty="0" err="1"/>
              <a:t>beforeExecute</a:t>
            </a:r>
            <a:r>
              <a:rPr lang="en-US" sz="2000" dirty="0"/>
              <a:t>, </a:t>
            </a:r>
            <a:r>
              <a:rPr lang="en-US" sz="2000" dirty="0" err="1"/>
              <a:t>afterExecute</a:t>
            </a:r>
            <a:r>
              <a:rPr lang="en-US" sz="2000" dirty="0"/>
              <a:t> and terminate methods.</a:t>
            </a:r>
          </a:p>
          <a:p>
            <a:r>
              <a:rPr lang="en-US" sz="2000" dirty="0"/>
              <a:t>Above all are hook methods.</a:t>
            </a:r>
          </a:p>
          <a:p>
            <a:r>
              <a:rPr lang="en-US" sz="2000" dirty="0" err="1"/>
              <a:t>beforeExecute</a:t>
            </a:r>
            <a:r>
              <a:rPr lang="en-US" sz="2000" dirty="0"/>
              <a:t> and </a:t>
            </a:r>
            <a:r>
              <a:rPr lang="en-US" sz="2000" dirty="0" err="1"/>
              <a:t>afterExecute</a:t>
            </a:r>
            <a:r>
              <a:rPr lang="en-US" sz="2000" dirty="0"/>
              <a:t> is called in Threads executing the tasks.</a:t>
            </a:r>
          </a:p>
          <a:p>
            <a:r>
              <a:rPr lang="en-US" sz="2000" dirty="0" err="1"/>
              <a:t>beforeExecute</a:t>
            </a:r>
            <a:r>
              <a:rPr lang="en-US" sz="2000" dirty="0"/>
              <a:t> is called before task execution by a Thread.</a:t>
            </a:r>
          </a:p>
          <a:p>
            <a:r>
              <a:rPr lang="en-US" sz="2000" dirty="0" err="1"/>
              <a:t>afterExecute</a:t>
            </a:r>
            <a:r>
              <a:rPr lang="en-US" sz="2000" dirty="0"/>
              <a:t> is called after tasks returns normally or when an Exception is thrown.</a:t>
            </a:r>
          </a:p>
          <a:p>
            <a:r>
              <a:rPr lang="en-US" sz="2000" dirty="0" err="1"/>
              <a:t>afterExecute</a:t>
            </a:r>
            <a:r>
              <a:rPr lang="en-US" sz="2000" dirty="0"/>
              <a:t> will not be called when Error is thrown from task execution</a:t>
            </a:r>
          </a:p>
          <a:p>
            <a:r>
              <a:rPr lang="en-US" sz="2000" dirty="0"/>
              <a:t>If </a:t>
            </a:r>
            <a:r>
              <a:rPr lang="en-US" sz="2000" dirty="0" err="1"/>
              <a:t>beforeExecute</a:t>
            </a:r>
            <a:r>
              <a:rPr lang="en-US" sz="2000" dirty="0"/>
              <a:t> throws a </a:t>
            </a:r>
            <a:r>
              <a:rPr lang="en-US" sz="2000" dirty="0" err="1"/>
              <a:t>RuntimeException</a:t>
            </a:r>
            <a:r>
              <a:rPr lang="en-US" sz="2000" dirty="0"/>
              <a:t> then, task is not executed and </a:t>
            </a:r>
            <a:r>
              <a:rPr lang="en-US" sz="2000" dirty="0" err="1"/>
              <a:t>afterExecute</a:t>
            </a:r>
            <a:r>
              <a:rPr lang="en-US" sz="2000" dirty="0"/>
              <a:t> is not called</a:t>
            </a:r>
          </a:p>
          <a:p>
            <a:r>
              <a:rPr lang="en-US" sz="2000" dirty="0"/>
              <a:t>The terminated hook is called when thread pool is shutdown and all tasks are processed and worker threads have shutdown.</a:t>
            </a:r>
          </a:p>
          <a:p>
            <a:pPr marL="0" indent="0">
              <a:buNone/>
            </a:pPr>
            <a:endParaRPr lang="en-US" sz="2000" dirty="0"/>
          </a:p>
          <a:p>
            <a:endParaRPr lang="en-US" dirty="0"/>
          </a:p>
          <a:p>
            <a:endParaRPr lang="en-US" dirty="0"/>
          </a:p>
        </p:txBody>
      </p:sp>
    </p:spTree>
    <p:extLst>
      <p:ext uri="{BB962C8B-B14F-4D97-AF65-F5344CB8AC3E}">
        <p14:creationId xmlns:p14="http://schemas.microsoft.com/office/powerpoint/2010/main" val="3432183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9733-7633-432A-912D-4529F977D14F}"/>
              </a:ext>
            </a:extLst>
          </p:cNvPr>
          <p:cNvSpPr>
            <a:spLocks noGrp="1"/>
          </p:cNvSpPr>
          <p:nvPr>
            <p:ph type="title"/>
          </p:nvPr>
        </p:nvSpPr>
        <p:spPr/>
        <p:txBody>
          <a:bodyPr/>
          <a:lstStyle/>
          <a:p>
            <a:r>
              <a:rPr lang="en-US" dirty="0"/>
              <a:t>Extending Thread Pool Executors</a:t>
            </a:r>
          </a:p>
        </p:txBody>
      </p:sp>
      <p:pic>
        <p:nvPicPr>
          <p:cNvPr id="5" name="Content Placeholder 4">
            <a:extLst>
              <a:ext uri="{FF2B5EF4-FFF2-40B4-BE49-F238E27FC236}">
                <a16:creationId xmlns:a16="http://schemas.microsoft.com/office/drawing/2014/main" id="{EED24CC3-6969-4CDB-BDB2-231E66D6C0DE}"/>
              </a:ext>
            </a:extLst>
          </p:cNvPr>
          <p:cNvPicPr>
            <a:picLocks noGrp="1" noChangeAspect="1"/>
          </p:cNvPicPr>
          <p:nvPr>
            <p:ph idx="1"/>
          </p:nvPr>
        </p:nvPicPr>
        <p:blipFill>
          <a:blip r:embed="rId2"/>
          <a:stretch>
            <a:fillRect/>
          </a:stretch>
        </p:blipFill>
        <p:spPr>
          <a:xfrm>
            <a:off x="3566673" y="1825625"/>
            <a:ext cx="5058654" cy="4351338"/>
          </a:xfrm>
        </p:spPr>
      </p:pic>
    </p:spTree>
    <p:extLst>
      <p:ext uri="{BB962C8B-B14F-4D97-AF65-F5344CB8AC3E}">
        <p14:creationId xmlns:p14="http://schemas.microsoft.com/office/powerpoint/2010/main" val="2657592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4569-8ED1-4C0D-B1E6-13749F971AEF}"/>
              </a:ext>
            </a:extLst>
          </p:cNvPr>
          <p:cNvSpPr>
            <a:spLocks noGrp="1"/>
          </p:cNvSpPr>
          <p:nvPr>
            <p:ph type="title"/>
          </p:nvPr>
        </p:nvSpPr>
        <p:spPr/>
        <p:txBody>
          <a:bodyPr/>
          <a:lstStyle/>
          <a:p>
            <a:r>
              <a:rPr lang="en-US" dirty="0"/>
              <a:t>Thread Contention and Context Switch</a:t>
            </a:r>
          </a:p>
        </p:txBody>
      </p:sp>
      <p:sp>
        <p:nvSpPr>
          <p:cNvPr id="3" name="Content Placeholder 2">
            <a:extLst>
              <a:ext uri="{FF2B5EF4-FFF2-40B4-BE49-F238E27FC236}">
                <a16:creationId xmlns:a16="http://schemas.microsoft.com/office/drawing/2014/main" id="{5A1A84B6-9933-44BF-919C-9178DD21E4C4}"/>
              </a:ext>
            </a:extLst>
          </p:cNvPr>
          <p:cNvSpPr>
            <a:spLocks noGrp="1"/>
          </p:cNvSpPr>
          <p:nvPr>
            <p:ph idx="1"/>
          </p:nvPr>
        </p:nvSpPr>
        <p:spPr/>
        <p:txBody>
          <a:bodyPr>
            <a:normAutofit/>
          </a:bodyPr>
          <a:lstStyle/>
          <a:p>
            <a:r>
              <a:rPr lang="en-US" sz="2000" dirty="0"/>
              <a:t>How much serialization is too much serialization?</a:t>
            </a:r>
          </a:p>
          <a:p>
            <a:r>
              <a:rPr lang="en-US" sz="2000" dirty="0" err="1"/>
              <a:t>Amaldahl’s</a:t>
            </a:r>
            <a:r>
              <a:rPr lang="en-US" sz="2000" dirty="0"/>
              <a:t> Law: </a:t>
            </a:r>
            <a:r>
              <a:rPr lang="en-US" sz="1800" dirty="0">
                <a:effectLst/>
                <a:latin typeface="Arial" panose="020B0604020202020204" pitchFamily="34" charset="0"/>
                <a:ea typeface="Calibri" panose="020F0502020204030204" pitchFamily="34" charset="0"/>
                <a:cs typeface="Times New Roman" panose="02020603050405020304" pitchFamily="18" charset="0"/>
              </a:rPr>
              <a:t>, if there is too much synchronization (serialization) in code then increasing the number of Threads or Processors will have no effect on performance. If there is equal to more than 50% of serialization, then you cannot increase performance more than twice even with infinite no of processors</a:t>
            </a:r>
          </a:p>
          <a:p>
            <a:pPr marL="0" indent="0">
              <a:buNone/>
            </a:pPr>
            <a:endParaRPr lang="en-US" sz="2000" dirty="0"/>
          </a:p>
        </p:txBody>
      </p:sp>
      <p:pic>
        <p:nvPicPr>
          <p:cNvPr id="5" name="Picture 4">
            <a:extLst>
              <a:ext uri="{FF2B5EF4-FFF2-40B4-BE49-F238E27FC236}">
                <a16:creationId xmlns:a16="http://schemas.microsoft.com/office/drawing/2014/main" id="{A235C065-7543-4EF1-80AA-3D2CF84D106B}"/>
              </a:ext>
            </a:extLst>
          </p:cNvPr>
          <p:cNvPicPr>
            <a:picLocks noChangeAspect="1"/>
          </p:cNvPicPr>
          <p:nvPr/>
        </p:nvPicPr>
        <p:blipFill>
          <a:blip r:embed="rId2"/>
          <a:stretch>
            <a:fillRect/>
          </a:stretch>
        </p:blipFill>
        <p:spPr>
          <a:xfrm>
            <a:off x="2118738" y="3429000"/>
            <a:ext cx="2600325" cy="885825"/>
          </a:xfrm>
          <a:prstGeom prst="rect">
            <a:avLst/>
          </a:prstGeom>
        </p:spPr>
      </p:pic>
    </p:spTree>
    <p:extLst>
      <p:ext uri="{BB962C8B-B14F-4D97-AF65-F5344CB8AC3E}">
        <p14:creationId xmlns:p14="http://schemas.microsoft.com/office/powerpoint/2010/main" val="233242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4892-10AA-45D9-ACCF-4DF9F297F262}"/>
              </a:ext>
            </a:extLst>
          </p:cNvPr>
          <p:cNvSpPr>
            <a:spLocks noGrp="1"/>
          </p:cNvSpPr>
          <p:nvPr>
            <p:ph type="title"/>
          </p:nvPr>
        </p:nvSpPr>
        <p:spPr/>
        <p:txBody>
          <a:bodyPr/>
          <a:lstStyle/>
          <a:p>
            <a:r>
              <a:rPr lang="en-US" dirty="0"/>
              <a:t>Thread Contention and Context Switch</a:t>
            </a:r>
          </a:p>
        </p:txBody>
      </p:sp>
      <p:sp>
        <p:nvSpPr>
          <p:cNvPr id="3" name="Content Placeholder 2">
            <a:extLst>
              <a:ext uri="{FF2B5EF4-FFF2-40B4-BE49-F238E27FC236}">
                <a16:creationId xmlns:a16="http://schemas.microsoft.com/office/drawing/2014/main" id="{188C0B04-92A2-4E21-9A02-B681BD5D929C}"/>
              </a:ext>
            </a:extLst>
          </p:cNvPr>
          <p:cNvSpPr>
            <a:spLocks noGrp="1"/>
          </p:cNvSpPr>
          <p:nvPr>
            <p:ph idx="1"/>
          </p:nvPr>
        </p:nvSpPr>
        <p:spPr/>
        <p:txBody>
          <a:bodyPr>
            <a:normAutofit fontScale="92500"/>
          </a:bodyPr>
          <a:lstStyle/>
          <a:p>
            <a:pPr marR="0" lvl="0">
              <a:lnSpc>
                <a:spcPct val="115000"/>
              </a:lnSpc>
              <a:spcBef>
                <a:spcPts val="0"/>
              </a:spcBef>
              <a:spcAft>
                <a:spcPts val="0"/>
              </a:spcAft>
              <a:buFont typeface="Wingdings" panose="05000000000000000000" pitchFamily="2"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Threads creation, tear down always have a cost associated with. When a Thread is blocked for operation then context switch happens. Context Switch can happen because of given below reasons:</a:t>
            </a:r>
          </a:p>
          <a:p>
            <a:pPr marL="342900" marR="0" lvl="0" indent="-34290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If No of Threads &gt; No of CPU</a:t>
            </a:r>
          </a:p>
          <a:p>
            <a:pPr marL="342900" marR="0" lvl="0" indent="-34290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If Threads are locked due to synchronization</a:t>
            </a:r>
          </a:p>
          <a:p>
            <a:pPr marL="342900" marR="0" lvl="0" indent="-342900">
              <a:lnSpc>
                <a:spcPct val="115000"/>
              </a:lnSpc>
              <a:spcBef>
                <a:spcPts val="0"/>
              </a:spcBef>
              <a:spcAft>
                <a:spcPts val="100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I/O Blocking</a:t>
            </a:r>
          </a:p>
          <a:p>
            <a:pPr marR="0" lvl="0">
              <a:lnSpc>
                <a:spcPct val="115000"/>
              </a:lnSpc>
              <a:spcBef>
                <a:spcPts val="0"/>
              </a:spcBef>
              <a:spcAft>
                <a:spcPts val="0"/>
              </a:spcAft>
              <a:buFont typeface="Wingdings" panose="05000000000000000000" pitchFamily="2"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Context Switch has given below effects:</a:t>
            </a:r>
          </a:p>
          <a:p>
            <a:pPr marL="342900" marR="0" lvl="0" indent="-34290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Manipulation of Thread’s data structure in JVM</a:t>
            </a:r>
          </a:p>
          <a:p>
            <a:pPr marL="342900" marR="0" lvl="0" indent="-34290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Putting new Thread into service</a:t>
            </a:r>
          </a:p>
          <a:p>
            <a:pPr marL="342900" marR="0" lvl="0" indent="-34290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The new Thread may not see latest values of shared variables, hence all states are copied to local cache</a:t>
            </a:r>
          </a:p>
          <a:p>
            <a:pPr marL="342900" marR="0" lvl="0" indent="-34290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The new Thread may process slowly due to this (slower than when it was first launched)</a:t>
            </a:r>
          </a:p>
          <a:p>
            <a:pPr marL="342900" marR="0" lvl="0" indent="-342900">
              <a:lnSpc>
                <a:spcPct val="115000"/>
              </a:lnSpc>
              <a:spcBef>
                <a:spcPts val="0"/>
              </a:spcBef>
              <a:spcAft>
                <a:spcPts val="100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This context switch operation kills up CPU time, it means your program will get leas CPU time, thus overall application’s performance will degrade</a:t>
            </a:r>
          </a:p>
          <a:p>
            <a:pPr marR="0" lvl="0">
              <a:lnSpc>
                <a:spcPct val="115000"/>
              </a:lnSpc>
              <a:spcBef>
                <a:spcPts val="0"/>
              </a:spcBef>
              <a:spcAft>
                <a:spcPts val="1000"/>
              </a:spcAft>
              <a:buFont typeface="Wingdings" panose="05000000000000000000" pitchFamily="2" charset="2"/>
              <a:buChar char="§"/>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52206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31614-0468-40FE-8C0F-6EED912A130B}"/>
              </a:ext>
            </a:extLst>
          </p:cNvPr>
          <p:cNvSpPr>
            <a:spLocks noGrp="1"/>
          </p:cNvSpPr>
          <p:nvPr>
            <p:ph type="title"/>
          </p:nvPr>
        </p:nvSpPr>
        <p:spPr/>
        <p:txBody>
          <a:bodyPr/>
          <a:lstStyle/>
          <a:p>
            <a:r>
              <a:rPr lang="en-US" dirty="0"/>
              <a:t>Thread Contention and Context Switch</a:t>
            </a:r>
          </a:p>
        </p:txBody>
      </p:sp>
      <p:sp>
        <p:nvSpPr>
          <p:cNvPr id="3" name="Content Placeholder 2">
            <a:extLst>
              <a:ext uri="{FF2B5EF4-FFF2-40B4-BE49-F238E27FC236}">
                <a16:creationId xmlns:a16="http://schemas.microsoft.com/office/drawing/2014/main" id="{0464B2E8-AAD5-4B29-95E2-5C174AF6A4D8}"/>
              </a:ext>
            </a:extLst>
          </p:cNvPr>
          <p:cNvSpPr>
            <a:spLocks noGrp="1"/>
          </p:cNvSpPr>
          <p:nvPr>
            <p:ph idx="1"/>
          </p:nvPr>
        </p:nvSpPr>
        <p:spPr/>
        <p:txBody>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A program with more synchronization and I/O blocking context switches more than CPU-bound tasks</a:t>
            </a:r>
          </a:p>
          <a:p>
            <a:pPr marL="0" indent="0">
              <a:buNone/>
            </a:pPr>
            <a:endParaRPr lang="en-US" dirty="0"/>
          </a:p>
        </p:txBody>
      </p:sp>
    </p:spTree>
    <p:extLst>
      <p:ext uri="{BB962C8B-B14F-4D97-AF65-F5344CB8AC3E}">
        <p14:creationId xmlns:p14="http://schemas.microsoft.com/office/powerpoint/2010/main" val="2613846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6E205-1FC9-47C6-BEB8-266410967FB1}"/>
              </a:ext>
            </a:extLst>
          </p:cNvPr>
          <p:cNvSpPr>
            <a:spLocks noGrp="1"/>
          </p:cNvSpPr>
          <p:nvPr>
            <p:ph type="title"/>
          </p:nvPr>
        </p:nvSpPr>
        <p:spPr/>
        <p:txBody>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Cost of Synchronization</a:t>
            </a:r>
            <a:endParaRPr lang="en-US" dirty="0"/>
          </a:p>
        </p:txBody>
      </p:sp>
      <p:sp>
        <p:nvSpPr>
          <p:cNvPr id="3" name="Content Placeholder 2">
            <a:extLst>
              <a:ext uri="{FF2B5EF4-FFF2-40B4-BE49-F238E27FC236}">
                <a16:creationId xmlns:a16="http://schemas.microsoft.com/office/drawing/2014/main" id="{D99C308A-96F7-4920-ABD0-BFD5AE149305}"/>
              </a:ext>
            </a:extLst>
          </p:cNvPr>
          <p:cNvSpPr>
            <a:spLocks noGrp="1"/>
          </p:cNvSpPr>
          <p:nvPr>
            <p:ph idx="1"/>
          </p:nvPr>
        </p:nvSpPr>
        <p:spPr/>
        <p:txBody>
          <a:bodyPr>
            <a:normAutofit fontScale="85000" lnSpcReduction="10000"/>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Synchronization makes use of special mechanism called “Memory Barriers” to make code Thread safe</a:t>
            </a:r>
          </a:p>
          <a:p>
            <a:r>
              <a:rPr lang="en-US" sz="1800" dirty="0">
                <a:effectLst/>
                <a:latin typeface="Arial" panose="020B0604020202020204" pitchFamily="34" charset="0"/>
                <a:ea typeface="Calibri" panose="020F0502020204030204" pitchFamily="34" charset="0"/>
                <a:cs typeface="Times New Roman" panose="02020603050405020304" pitchFamily="18" charset="0"/>
              </a:rPr>
              <a:t>Memory Barriers also inhibit certain optimization operation done by compiler. For example, in a non-synchronized code, compiler may re-order statements for optimization, this re-ordering however will be inhibited in a synchronized region</a:t>
            </a:r>
          </a:p>
          <a:p>
            <a:r>
              <a:rPr lang="en-US" sz="1800" dirty="0">
                <a:effectLst/>
                <a:latin typeface="Arial" panose="020B0604020202020204" pitchFamily="34" charset="0"/>
                <a:ea typeface="Calibri" panose="020F0502020204030204" pitchFamily="34" charset="0"/>
                <a:cs typeface="Times New Roman" panose="02020603050405020304" pitchFamily="18" charset="0"/>
              </a:rPr>
              <a:t>Modern JVMs can reduce the cost of synchronization by automatically removing undesirable synchronizations. For example:</a:t>
            </a:r>
          </a:p>
          <a:p>
            <a:pPr marL="342900" marR="0" lvl="0" indent="-34290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Escape Analysis: JVM checks if a reference is never published to heap then it removes the synchronization</a:t>
            </a:r>
          </a:p>
          <a:p>
            <a:pPr marL="342900" marR="0" lvl="0" indent="-34290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Lock Elision: See code snippet below:</a:t>
            </a:r>
          </a:p>
          <a:p>
            <a:pPr marL="685800" marR="0">
              <a:lnSpc>
                <a:spcPct val="115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Private void m1(){</a:t>
            </a:r>
          </a:p>
          <a:p>
            <a:pPr marL="685800" marR="0">
              <a:lnSpc>
                <a:spcPct val="115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List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list</a:t>
            </a:r>
            <a:r>
              <a:rPr lang="en-US" sz="1800" dirty="0">
                <a:effectLst/>
                <a:latin typeface="Arial" panose="020B0604020202020204" pitchFamily="34" charset="0"/>
                <a:ea typeface="Calibri" panose="020F0502020204030204" pitchFamily="34" charset="0"/>
                <a:cs typeface="Times New Roman" panose="02020603050405020304" pitchFamily="18" charset="0"/>
              </a:rPr>
              <a:t> = new Vector</a:t>
            </a:r>
          </a:p>
          <a:p>
            <a:pPr marL="685800" marR="0">
              <a:lnSpc>
                <a:spcPct val="115000"/>
              </a:lnSpc>
              <a:spcBef>
                <a:spcPts val="0"/>
              </a:spcBef>
              <a:spcAft>
                <a:spcPts val="0"/>
              </a:spcAft>
            </a:pPr>
            <a:r>
              <a:rPr lang="en-US" sz="1800" dirty="0" err="1">
                <a:effectLst/>
                <a:latin typeface="Arial" panose="020B0604020202020204" pitchFamily="34" charset="0"/>
                <a:ea typeface="Calibri" panose="020F0502020204030204" pitchFamily="34" charset="0"/>
                <a:cs typeface="Times New Roman" panose="02020603050405020304" pitchFamily="18" charset="0"/>
              </a:rPr>
              <a:t>List.add</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685800" marR="0">
              <a:lnSpc>
                <a:spcPct val="115000"/>
              </a:lnSpc>
              <a:spcBef>
                <a:spcPts val="0"/>
              </a:spcBef>
              <a:spcAft>
                <a:spcPts val="0"/>
              </a:spcAft>
            </a:pPr>
            <a:r>
              <a:rPr lang="en-US" sz="1800" dirty="0" err="1">
                <a:effectLst/>
                <a:latin typeface="Arial" panose="020B0604020202020204" pitchFamily="34" charset="0"/>
                <a:ea typeface="Calibri" panose="020F0502020204030204" pitchFamily="34" charset="0"/>
                <a:cs typeface="Times New Roman" panose="02020603050405020304" pitchFamily="18" charset="0"/>
              </a:rPr>
              <a:t>List.add</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685800" marR="0">
              <a:lnSpc>
                <a:spcPct val="115000"/>
              </a:lnSpc>
              <a:spcBef>
                <a:spcPts val="0"/>
              </a:spcBef>
              <a:spcAft>
                <a:spcPts val="0"/>
              </a:spcAft>
            </a:pPr>
            <a:r>
              <a:rPr lang="en-US" sz="1800" dirty="0" err="1">
                <a:effectLst/>
                <a:latin typeface="Arial" panose="020B0604020202020204" pitchFamily="34" charset="0"/>
                <a:ea typeface="Calibri" panose="020F0502020204030204" pitchFamily="34" charset="0"/>
                <a:cs typeface="Times New Roman" panose="02020603050405020304" pitchFamily="18" charset="0"/>
              </a:rPr>
              <a:t>List.add</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685800" marR="0">
              <a:lnSpc>
                <a:spcPct val="115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a:t>
            </a:r>
          </a:p>
          <a:p>
            <a:pPr marL="685800" marR="0">
              <a:lnSpc>
                <a:spcPct val="115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Here at run time JVM will see that list is local variable hence it will eliminate the lock associated with the Vector. This is available only in IBM Hot Spot JVM </a:t>
            </a:r>
          </a:p>
          <a:p>
            <a:pPr marL="342900" marR="0" lvl="0" indent="-342900">
              <a:lnSpc>
                <a:spcPct val="115000"/>
              </a:lnSpc>
              <a:spcBef>
                <a:spcPts val="0"/>
              </a:spcBef>
              <a:spcAft>
                <a:spcPts val="100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Lock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Coarsing</a:t>
            </a:r>
            <a:r>
              <a:rPr lang="en-US" sz="1800" dirty="0">
                <a:effectLst/>
                <a:latin typeface="Arial" panose="020B0604020202020204" pitchFamily="34" charset="0"/>
                <a:ea typeface="Calibri" panose="020F0502020204030204" pitchFamily="34" charset="0"/>
                <a:cs typeface="Times New Roman" panose="02020603050405020304" pitchFamily="18" charset="0"/>
              </a:rPr>
              <a:t>: JVM can also combine same type of lock acquisition (just in above example) into a single one</a:t>
            </a:r>
          </a:p>
          <a:p>
            <a:pPr marL="0" indent="0">
              <a:buNone/>
            </a:pPr>
            <a:endParaRPr lang="en-US" dirty="0"/>
          </a:p>
        </p:txBody>
      </p:sp>
    </p:spTree>
    <p:extLst>
      <p:ext uri="{BB962C8B-B14F-4D97-AF65-F5344CB8AC3E}">
        <p14:creationId xmlns:p14="http://schemas.microsoft.com/office/powerpoint/2010/main" val="1593837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8667C-116F-47D4-BE5E-282D15133CF9}"/>
              </a:ext>
            </a:extLst>
          </p:cNvPr>
          <p:cNvSpPr>
            <a:spLocks noGrp="1"/>
          </p:cNvSpPr>
          <p:nvPr>
            <p:ph type="title"/>
          </p:nvPr>
        </p:nvSpPr>
        <p:spPr/>
        <p:txBody>
          <a:bodyPr/>
          <a:lstStyle/>
          <a:p>
            <a:r>
              <a:rPr lang="en-US" sz="4400" dirty="0">
                <a:effectLst/>
                <a:latin typeface="Arial" panose="020B0604020202020204" pitchFamily="34" charset="0"/>
                <a:ea typeface="Calibri" panose="020F0502020204030204" pitchFamily="34" charset="0"/>
                <a:cs typeface="Times New Roman" panose="02020603050405020304" pitchFamily="18" charset="0"/>
              </a:rPr>
              <a:t>Cost of Synchronization</a:t>
            </a:r>
            <a:endParaRPr lang="en-US" dirty="0"/>
          </a:p>
        </p:txBody>
      </p:sp>
      <p:sp>
        <p:nvSpPr>
          <p:cNvPr id="3" name="Content Placeholder 2">
            <a:extLst>
              <a:ext uri="{FF2B5EF4-FFF2-40B4-BE49-F238E27FC236}">
                <a16:creationId xmlns:a16="http://schemas.microsoft.com/office/drawing/2014/main" id="{2AE16864-BA79-40F5-8112-6BE00381DB00}"/>
              </a:ext>
            </a:extLst>
          </p:cNvPr>
          <p:cNvSpPr>
            <a:spLocks noGrp="1"/>
          </p:cNvSpPr>
          <p:nvPr>
            <p:ph idx="1"/>
          </p:nvPr>
        </p:nvSpPr>
        <p:spPr/>
        <p:txBody>
          <a:bodyPr/>
          <a:lstStyle/>
          <a:p>
            <a:pPr marL="342900" marR="0" lvl="0" indent="-342900">
              <a:lnSpc>
                <a:spcPct val="115000"/>
              </a:lnSpc>
              <a:spcBef>
                <a:spcPts val="0"/>
              </a:spcBef>
              <a:spcAft>
                <a:spcPts val="0"/>
              </a:spcAft>
              <a:buFont typeface="+mj-lt"/>
              <a:buAutoNum type="alphaLcParenR"/>
            </a:pPr>
            <a:r>
              <a:rPr lang="en-US" sz="1800" dirty="0">
                <a:effectLst/>
                <a:latin typeface="Arial" panose="020B0604020202020204" pitchFamily="34" charset="0"/>
                <a:ea typeface="Calibri" panose="020F0502020204030204" pitchFamily="34" charset="0"/>
                <a:cs typeface="Times New Roman" panose="02020603050405020304" pitchFamily="18" charset="0"/>
              </a:rPr>
              <a:t>You can also avoid cost associated with synchronization:</a:t>
            </a:r>
          </a:p>
          <a:p>
            <a:pPr marL="342900" marR="0" lvl="0" indent="-34290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Use Lock Splitting: Guard different variables with different locks</a:t>
            </a:r>
          </a:p>
          <a:p>
            <a:pPr marL="342900" marR="0" lvl="0" indent="-34290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Use Lock Stripping just like Concurrent Hash Map where not complete map is locked for map operations</a:t>
            </a:r>
          </a:p>
          <a:p>
            <a:pPr marL="342900" marR="0" lvl="0" indent="-34290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Use concurrent collections. </a:t>
            </a:r>
          </a:p>
          <a:p>
            <a:pPr marL="342900" marR="0" lvl="0" indent="-34290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Use Immutable </a:t>
            </a:r>
            <a:r>
              <a:rPr lang="en-US" sz="1800">
                <a:effectLst/>
                <a:latin typeface="Arial" panose="020B0604020202020204" pitchFamily="34" charset="0"/>
                <a:ea typeface="Calibri" panose="020F0502020204030204" pitchFamily="34" charset="0"/>
                <a:cs typeface="Times New Roman" panose="02020603050405020304" pitchFamily="18" charset="0"/>
              </a:rPr>
              <a:t>classes </a:t>
            </a:r>
          </a:p>
          <a:p>
            <a:pPr marL="342900" marR="0" lvl="0" indent="-342900">
              <a:lnSpc>
                <a:spcPct val="115000"/>
              </a:lnSpc>
              <a:spcBef>
                <a:spcPts val="0"/>
              </a:spcBef>
              <a:spcAft>
                <a:spcPts val="0"/>
              </a:spcAft>
              <a:buFont typeface="Arial" panose="020B0604020202020204" pitchFamily="34" charset="0"/>
              <a:buChar char="-"/>
            </a:pPr>
            <a:r>
              <a:rPr lang="en-US" sz="1800">
                <a:effectLst/>
                <a:latin typeface="Arial" panose="020B0604020202020204" pitchFamily="34" charset="0"/>
                <a:ea typeface="Calibri" panose="020F0502020204030204" pitchFamily="34" charset="0"/>
                <a:cs typeface="Times New Roman" panose="02020603050405020304" pitchFamily="18" charset="0"/>
              </a:rPr>
              <a:t>Use </a:t>
            </a:r>
            <a:r>
              <a:rPr lang="en-US" sz="1800" dirty="0">
                <a:effectLst/>
                <a:latin typeface="Arial" panose="020B0604020202020204" pitchFamily="34" charset="0"/>
                <a:ea typeface="Calibri" panose="020F0502020204030204" pitchFamily="34" charset="0"/>
                <a:cs typeface="Times New Roman" panose="02020603050405020304" pitchFamily="18" charset="0"/>
              </a:rPr>
              <a:t>Local variables instead of instance variables</a:t>
            </a:r>
          </a:p>
          <a:p>
            <a:endParaRPr lang="en-US" dirty="0"/>
          </a:p>
        </p:txBody>
      </p:sp>
    </p:spTree>
    <p:extLst>
      <p:ext uri="{BB962C8B-B14F-4D97-AF65-F5344CB8AC3E}">
        <p14:creationId xmlns:p14="http://schemas.microsoft.com/office/powerpoint/2010/main" val="3378866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69D6E-9F9A-4C6B-A7B9-4F763B65EE75}"/>
              </a:ext>
            </a:extLst>
          </p:cNvPr>
          <p:cNvSpPr>
            <a:spLocks noGrp="1"/>
          </p:cNvSpPr>
          <p:nvPr>
            <p:ph type="title"/>
          </p:nvPr>
        </p:nvSpPr>
        <p:spPr/>
        <p:txBody>
          <a:bodyPr/>
          <a:lstStyle/>
          <a:p>
            <a:r>
              <a:rPr lang="en-US" dirty="0"/>
              <a:t>Generic Principles/Pitfalls</a:t>
            </a:r>
          </a:p>
        </p:txBody>
      </p:sp>
      <p:sp>
        <p:nvSpPr>
          <p:cNvPr id="3" name="Content Placeholder 2">
            <a:extLst>
              <a:ext uri="{FF2B5EF4-FFF2-40B4-BE49-F238E27FC236}">
                <a16:creationId xmlns:a16="http://schemas.microsoft.com/office/drawing/2014/main" id="{DACE4AE6-138F-4B4D-ABD7-B4B22854413F}"/>
              </a:ext>
            </a:extLst>
          </p:cNvPr>
          <p:cNvSpPr>
            <a:spLocks noGrp="1"/>
          </p:cNvSpPr>
          <p:nvPr>
            <p:ph idx="1"/>
          </p:nvPr>
        </p:nvSpPr>
        <p:spPr/>
        <p:txBody>
          <a:bodyPr>
            <a:normAutofit fontScale="55000" lnSpcReduction="20000"/>
          </a:bodyPr>
          <a:lstStyle/>
          <a:p>
            <a:r>
              <a:rPr lang="en-US" sz="2000" dirty="0"/>
              <a:t>Use Immutable Classes</a:t>
            </a:r>
          </a:p>
          <a:p>
            <a:r>
              <a:rPr lang="en-US" sz="2000" dirty="0"/>
              <a:t>Use local variables</a:t>
            </a:r>
          </a:p>
          <a:p>
            <a:r>
              <a:rPr lang="en-US" sz="2000" dirty="0"/>
              <a:t>One can avoid deadlocks using Locks and Reentrant, but BEWARE using this high-level APIs:</a:t>
            </a:r>
          </a:p>
          <a:p>
            <a:pPr>
              <a:buFont typeface="Wingdings" panose="05000000000000000000" pitchFamily="2" charset="2"/>
              <a:buChar char="Ø"/>
            </a:pPr>
            <a:r>
              <a:rPr lang="en-US" sz="2000" dirty="0"/>
              <a:t>Releasing Locks</a:t>
            </a:r>
          </a:p>
          <a:p>
            <a:pPr>
              <a:buFont typeface="Wingdings" panose="05000000000000000000" pitchFamily="2" charset="2"/>
              <a:buChar char="Ø"/>
            </a:pPr>
            <a:r>
              <a:rPr lang="en-US" sz="2000" dirty="0"/>
              <a:t>Thread Dump Analysis (No Precise information)</a:t>
            </a:r>
          </a:p>
          <a:p>
            <a:r>
              <a:rPr lang="en-US" sz="2000" dirty="0"/>
              <a:t>Use private lock instead of intrinsic locks:</a:t>
            </a:r>
          </a:p>
          <a:p>
            <a:pPr marL="0" indent="0">
              <a:buNone/>
            </a:pPr>
            <a:r>
              <a:rPr lang="en-US" sz="2000" dirty="0"/>
              <a:t>For example:</a:t>
            </a:r>
          </a:p>
          <a:p>
            <a:pPr marL="0" indent="0">
              <a:buNone/>
            </a:pPr>
            <a:r>
              <a:rPr lang="en-US" sz="2000" dirty="0"/>
              <a:t>public class </a:t>
            </a:r>
            <a:r>
              <a:rPr lang="en-US" sz="2000" dirty="0" err="1"/>
              <a:t>SomeObject</a:t>
            </a:r>
            <a:r>
              <a:rPr lang="en-US" sz="2000" dirty="0"/>
              <a:t> {</a:t>
            </a:r>
          </a:p>
          <a:p>
            <a:pPr marL="0" indent="0">
              <a:buNone/>
            </a:pPr>
            <a:r>
              <a:rPr lang="en-US" sz="2000" dirty="0"/>
              <a:t> </a:t>
            </a:r>
          </a:p>
          <a:p>
            <a:pPr marL="0" indent="0">
              <a:buNone/>
            </a:pPr>
            <a:r>
              <a:rPr lang="en-US" sz="2000" dirty="0"/>
              <a:t>  // Locks on the object's monitor</a:t>
            </a:r>
          </a:p>
          <a:p>
            <a:pPr marL="0" indent="0">
              <a:buNone/>
            </a:pPr>
            <a:r>
              <a:rPr lang="en-US" sz="2000" dirty="0"/>
              <a:t>  public synchronized void </a:t>
            </a:r>
            <a:r>
              <a:rPr lang="en-US" sz="2000" dirty="0" err="1"/>
              <a:t>changeValue</a:t>
            </a:r>
            <a:r>
              <a:rPr lang="en-US" sz="2000" dirty="0"/>
              <a:t>() {</a:t>
            </a:r>
          </a:p>
          <a:p>
            <a:pPr marL="0" indent="0">
              <a:buNone/>
            </a:pPr>
            <a:r>
              <a:rPr lang="en-US" sz="2000" dirty="0"/>
              <a:t>    // ...</a:t>
            </a:r>
          </a:p>
          <a:p>
            <a:pPr marL="0" indent="0">
              <a:buNone/>
            </a:pPr>
            <a:r>
              <a:rPr lang="en-US" sz="2000" dirty="0"/>
              <a:t>  }</a:t>
            </a:r>
          </a:p>
          <a:p>
            <a:pPr marL="0" indent="0">
              <a:buNone/>
            </a:pPr>
            <a:r>
              <a:rPr lang="en-US" sz="2000" dirty="0"/>
              <a:t>  public static </a:t>
            </a:r>
            <a:r>
              <a:rPr lang="en-US" sz="2000" dirty="0" err="1"/>
              <a:t>SomeObject</a:t>
            </a:r>
            <a:r>
              <a:rPr lang="en-US" sz="2000" dirty="0"/>
              <a:t> lookup(String name) {</a:t>
            </a:r>
          </a:p>
          <a:p>
            <a:pPr marL="0" indent="0">
              <a:buNone/>
            </a:pPr>
            <a:r>
              <a:rPr lang="en-US" sz="2000" dirty="0"/>
              <a:t>    // ...</a:t>
            </a:r>
          </a:p>
          <a:p>
            <a:pPr marL="0" indent="0">
              <a:buNone/>
            </a:pPr>
            <a:r>
              <a:rPr lang="en-US" sz="2000" dirty="0"/>
              <a:t>  }</a:t>
            </a:r>
          </a:p>
          <a:p>
            <a:pPr marL="0" indent="0">
              <a:buNone/>
            </a:pPr>
            <a:r>
              <a:rPr lang="en-US" sz="2000" dirty="0"/>
              <a:t>}</a:t>
            </a:r>
          </a:p>
          <a:p>
            <a:pPr marL="0" indent="0">
              <a:buNone/>
            </a:pPr>
            <a:endParaRPr lang="en-US" dirty="0"/>
          </a:p>
        </p:txBody>
      </p:sp>
    </p:spTree>
    <p:extLst>
      <p:ext uri="{BB962C8B-B14F-4D97-AF65-F5344CB8AC3E}">
        <p14:creationId xmlns:p14="http://schemas.microsoft.com/office/powerpoint/2010/main" val="158225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9067-A16F-4DEB-A956-DDC84A1A0C5F}"/>
              </a:ext>
            </a:extLst>
          </p:cNvPr>
          <p:cNvSpPr>
            <a:spLocks noGrp="1"/>
          </p:cNvSpPr>
          <p:nvPr>
            <p:ph type="title"/>
          </p:nvPr>
        </p:nvSpPr>
        <p:spPr/>
        <p:txBody>
          <a:bodyPr/>
          <a:lstStyle/>
          <a:p>
            <a:r>
              <a:rPr lang="en-US" dirty="0"/>
              <a:t>Scalable Cache in Concurrent Environment</a:t>
            </a:r>
          </a:p>
        </p:txBody>
      </p:sp>
      <p:sp>
        <p:nvSpPr>
          <p:cNvPr id="3" name="Content Placeholder 2">
            <a:extLst>
              <a:ext uri="{FF2B5EF4-FFF2-40B4-BE49-F238E27FC236}">
                <a16:creationId xmlns:a16="http://schemas.microsoft.com/office/drawing/2014/main" id="{CD2A136D-0B46-457F-A1E5-A00555E3A7AF}"/>
              </a:ext>
            </a:extLst>
          </p:cNvPr>
          <p:cNvSpPr>
            <a:spLocks noGrp="1"/>
          </p:cNvSpPr>
          <p:nvPr>
            <p:ph idx="1"/>
          </p:nvPr>
        </p:nvSpPr>
        <p:spPr/>
        <p:txBody>
          <a:bodyPr>
            <a:normAutofit fontScale="77500" lnSpcReduction="20000"/>
          </a:bodyPr>
          <a:lstStyle/>
          <a:p>
            <a:r>
              <a:rPr lang="en-US" dirty="0"/>
              <a:t>How to create a scalable cache in a concurrent environment</a:t>
            </a:r>
          </a:p>
          <a:p>
            <a:r>
              <a:rPr lang="en-US" dirty="0"/>
              <a:t>Attempt 1:</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public class Attempt1 {</a:t>
            </a:r>
          </a:p>
          <a:p>
            <a:pPr marR="0" indent="0">
              <a:lnSpc>
                <a:spcPct val="115000"/>
              </a:lnSpc>
              <a:spcBef>
                <a:spcPts val="0"/>
              </a:spcBef>
              <a:spcAft>
                <a:spcPts val="0"/>
              </a:spcAft>
              <a:buNone/>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private final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ConcurrentHashMap</a:t>
            </a:r>
            <a:r>
              <a:rPr lang="en-US" sz="1800" dirty="0">
                <a:effectLst/>
                <a:latin typeface="Arial" panose="020B0604020202020204" pitchFamily="34" charset="0"/>
                <a:ea typeface="Calibri" panose="020F0502020204030204" pitchFamily="34" charset="0"/>
                <a:cs typeface="Times New Roman" panose="02020603050405020304" pitchFamily="18" charset="0"/>
              </a:rPr>
              <a:t>&lt;String, String&gt; cache = new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ConcurrentHashMap</a:t>
            </a:r>
            <a:r>
              <a:rPr lang="en-US" sz="1800" dirty="0">
                <a:effectLst/>
                <a:latin typeface="Arial" panose="020B0604020202020204" pitchFamily="34" charset="0"/>
                <a:ea typeface="Calibri" panose="020F0502020204030204" pitchFamily="34" charset="0"/>
                <a:cs typeface="Times New Roman" panose="02020603050405020304" pitchFamily="18" charset="0"/>
              </a:rPr>
              <a:t>&lt;String, String&gt;();</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public String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getValue</a:t>
            </a:r>
            <a:r>
              <a:rPr lang="en-US" sz="1800" dirty="0">
                <a:effectLst/>
                <a:latin typeface="Arial" panose="020B0604020202020204" pitchFamily="34" charset="0"/>
                <a:ea typeface="Calibri" panose="020F0502020204030204" pitchFamily="34" charset="0"/>
                <a:cs typeface="Times New Roman" panose="02020603050405020304" pitchFamily="18" charset="0"/>
              </a:rPr>
              <a:t>(String key){</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if(</a:t>
            </a:r>
            <a:r>
              <a:rPr lang="en-US" sz="1800" dirty="0" err="1">
                <a:effectLst/>
                <a:latin typeface="Arial" panose="020B0604020202020204" pitchFamily="34" charset="0"/>
                <a:ea typeface="Calibri" panose="020F0502020204030204" pitchFamily="34" charset="0"/>
                <a:cs typeface="Times New Roman" panose="02020603050405020304" pitchFamily="18" charset="0"/>
              </a:rPr>
              <a:t>cache.get</a:t>
            </a:r>
            <a:r>
              <a:rPr lang="en-US" sz="1800" dirty="0">
                <a:effectLst/>
                <a:latin typeface="Arial" panose="020B0604020202020204" pitchFamily="34" charset="0"/>
                <a:ea typeface="Calibri" panose="020F0502020204030204" pitchFamily="34" charset="0"/>
                <a:cs typeface="Times New Roman" panose="02020603050405020304" pitchFamily="18" charset="0"/>
              </a:rPr>
              <a:t>(key)!=null){</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return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cache.get</a:t>
            </a:r>
            <a:r>
              <a:rPr lang="en-US" sz="1800" dirty="0">
                <a:effectLst/>
                <a:latin typeface="Arial" panose="020B0604020202020204" pitchFamily="34" charset="0"/>
                <a:ea typeface="Calibri" panose="020F0502020204030204" pitchFamily="34" charset="0"/>
                <a:cs typeface="Times New Roman" panose="02020603050405020304" pitchFamily="18" charset="0"/>
              </a:rPr>
              <a:t>(key);</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}else{</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return compute(key);</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public String compute(String key){</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//Perform long computation....</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String value = new String();</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cache.put</a:t>
            </a:r>
            <a:r>
              <a:rPr lang="en-US" sz="1800" dirty="0">
                <a:effectLst/>
                <a:latin typeface="Arial" panose="020B0604020202020204" pitchFamily="34" charset="0"/>
                <a:ea typeface="Calibri" panose="020F0502020204030204" pitchFamily="34" charset="0"/>
                <a:cs typeface="Times New Roman" panose="02020603050405020304" pitchFamily="18" charset="0"/>
              </a:rPr>
              <a:t>(key, value);</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return value;</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2824874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E31F-7751-4799-88A9-9F730D62ED97}"/>
              </a:ext>
            </a:extLst>
          </p:cNvPr>
          <p:cNvSpPr>
            <a:spLocks noGrp="1"/>
          </p:cNvSpPr>
          <p:nvPr>
            <p:ph type="title"/>
          </p:nvPr>
        </p:nvSpPr>
        <p:spPr/>
        <p:txBody>
          <a:bodyPr/>
          <a:lstStyle/>
          <a:p>
            <a:r>
              <a:rPr lang="en-US" dirty="0"/>
              <a:t>Generic Principles/ Pitfalls</a:t>
            </a:r>
          </a:p>
        </p:txBody>
      </p:sp>
      <p:sp>
        <p:nvSpPr>
          <p:cNvPr id="3" name="Content Placeholder 2">
            <a:extLst>
              <a:ext uri="{FF2B5EF4-FFF2-40B4-BE49-F238E27FC236}">
                <a16:creationId xmlns:a16="http://schemas.microsoft.com/office/drawing/2014/main" id="{1F2A62B0-0293-4FDF-A824-731E2CBF7A04}"/>
              </a:ext>
            </a:extLst>
          </p:cNvPr>
          <p:cNvSpPr>
            <a:spLocks noGrp="1"/>
          </p:cNvSpPr>
          <p:nvPr>
            <p:ph idx="1"/>
          </p:nvPr>
        </p:nvSpPr>
        <p:spPr/>
        <p:txBody>
          <a:bodyPr/>
          <a:lstStyle/>
          <a:p>
            <a:r>
              <a:rPr lang="en-US" dirty="0"/>
              <a:t>Unsafe Publication:</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Class Foo{</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Private  Helper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helper</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Public Helper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getHelper</a:t>
            </a:r>
            <a:r>
              <a:rPr lang="en-US" sz="1800" dirty="0">
                <a:effectLst/>
                <a:latin typeface="Arial" panose="020B0604020202020204" pitchFamily="34" charset="0"/>
                <a:ea typeface="Calibri" panose="020F0502020204030204" pitchFamily="34" charset="0"/>
                <a:cs typeface="Times New Roman" panose="02020603050405020304" pitchFamily="18" charset="0"/>
              </a:rPr>
              <a:t>(){return helper;}</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Public void initialize(){helper = new Helper(42);}</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Class Helper{</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Private int n;</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Public Helper(int n){ n = n;}</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a:t>
            </a:r>
          </a:p>
          <a:p>
            <a:pPr marR="0" indent="0">
              <a:lnSpc>
                <a:spcPct val="115000"/>
              </a:lnSpc>
              <a:spcBef>
                <a:spcPts val="0"/>
              </a:spcBef>
              <a:spcAft>
                <a:spcPts val="100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1840781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18A4-7076-4123-80B9-B8F1887A10C9}"/>
              </a:ext>
            </a:extLst>
          </p:cNvPr>
          <p:cNvSpPr>
            <a:spLocks noGrp="1"/>
          </p:cNvSpPr>
          <p:nvPr>
            <p:ph type="title"/>
          </p:nvPr>
        </p:nvSpPr>
        <p:spPr/>
        <p:txBody>
          <a:bodyPr/>
          <a:lstStyle/>
          <a:p>
            <a:r>
              <a:rPr lang="en-US" dirty="0"/>
              <a:t>Generic Principles/Pitfalls</a:t>
            </a:r>
          </a:p>
        </p:txBody>
      </p:sp>
      <p:sp>
        <p:nvSpPr>
          <p:cNvPr id="3" name="Content Placeholder 2">
            <a:extLst>
              <a:ext uri="{FF2B5EF4-FFF2-40B4-BE49-F238E27FC236}">
                <a16:creationId xmlns:a16="http://schemas.microsoft.com/office/drawing/2014/main" id="{EA5D7FB0-2BCE-4747-9948-AC2A5995EBDE}"/>
              </a:ext>
            </a:extLst>
          </p:cNvPr>
          <p:cNvSpPr>
            <a:spLocks noGrp="1"/>
          </p:cNvSpPr>
          <p:nvPr>
            <p:ph idx="1"/>
          </p:nvPr>
        </p:nvSpPr>
        <p:spPr/>
        <p:txBody>
          <a:bodyPr/>
          <a:lstStyle/>
          <a:p>
            <a:pPr marL="457200" marR="0">
              <a:lnSpc>
                <a:spcPct val="115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If Thread 1 access helper before initialize is called then Thread 1 will see helper reference as null. Now let’s say Thread 2 calls initialize method and Thread 3 calls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getHelper</a:t>
            </a:r>
            <a:r>
              <a:rPr lang="en-US" sz="1800" dirty="0">
                <a:effectLst/>
                <a:latin typeface="Arial" panose="020B0604020202020204" pitchFamily="34" charset="0"/>
                <a:ea typeface="Calibri" panose="020F0502020204030204" pitchFamily="34" charset="0"/>
                <a:cs typeface="Times New Roman" panose="02020603050405020304" pitchFamily="18" charset="0"/>
              </a:rPr>
              <a:t> method. Now given below things can be observed by Thread 3</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Thread 3 observes helper reference as null.</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Thread 3 observes fully constructed Helper object with value of n as 42</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Thread 3 observes partially constructed Helper object with default value of n as 0</a:t>
            </a:r>
          </a:p>
          <a:p>
            <a:pPr marR="0" indent="0">
              <a:lnSpc>
                <a:spcPct val="115000"/>
              </a:lnSpc>
              <a:spcBef>
                <a:spcPts val="0"/>
              </a:spcBef>
              <a:spcAft>
                <a:spcPts val="0"/>
              </a:spcAft>
              <a:buNone/>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R="0" indent="0">
              <a:lnSpc>
                <a:spcPct val="115000"/>
              </a:lnSpc>
              <a:spcBef>
                <a:spcPts val="0"/>
              </a:spcBef>
              <a:spcAft>
                <a:spcPts val="100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This is because Java Memory Model (JMM) permits compiler to allocate memory to the new Helper object and assign a reference to it and then initialize instance fields of helper instance. In other words, compiler reorders the write to the helper instance field (allocating memory to Helper object) and then write to instance field of helper Object n. Thus, a Thread can see a partially constructed object.</a:t>
            </a:r>
          </a:p>
          <a:p>
            <a:pPr marL="0" indent="0">
              <a:buNone/>
            </a:pPr>
            <a:endParaRPr lang="en-US" dirty="0"/>
          </a:p>
        </p:txBody>
      </p:sp>
    </p:spTree>
    <p:extLst>
      <p:ext uri="{BB962C8B-B14F-4D97-AF65-F5344CB8AC3E}">
        <p14:creationId xmlns:p14="http://schemas.microsoft.com/office/powerpoint/2010/main" val="3498768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1409-3617-4AE0-9FE4-317F98EF4904}"/>
              </a:ext>
            </a:extLst>
          </p:cNvPr>
          <p:cNvSpPr>
            <a:spLocks noGrp="1"/>
          </p:cNvSpPr>
          <p:nvPr>
            <p:ph type="title"/>
          </p:nvPr>
        </p:nvSpPr>
        <p:spPr>
          <a:xfrm>
            <a:off x="838200" y="365126"/>
            <a:ext cx="10515600" cy="615376"/>
          </a:xfrm>
        </p:spPr>
        <p:txBody>
          <a:bodyPr>
            <a:normAutofit fontScale="90000"/>
          </a:bodyPr>
          <a:lstStyle/>
          <a:p>
            <a:r>
              <a:rPr lang="en-US" dirty="0"/>
              <a:t>Generic Principles/ Pitfalls</a:t>
            </a:r>
          </a:p>
        </p:txBody>
      </p:sp>
      <p:sp>
        <p:nvSpPr>
          <p:cNvPr id="3" name="Content Placeholder 2">
            <a:extLst>
              <a:ext uri="{FF2B5EF4-FFF2-40B4-BE49-F238E27FC236}">
                <a16:creationId xmlns:a16="http://schemas.microsoft.com/office/drawing/2014/main" id="{31D1AF56-9C35-4CF2-B632-7D8FB1E8E421}"/>
              </a:ext>
            </a:extLst>
          </p:cNvPr>
          <p:cNvSpPr>
            <a:spLocks noGrp="1"/>
          </p:cNvSpPr>
          <p:nvPr>
            <p:ph idx="1"/>
          </p:nvPr>
        </p:nvSpPr>
        <p:spPr>
          <a:xfrm>
            <a:off x="838200" y="980502"/>
            <a:ext cx="10515600" cy="5196461"/>
          </a:xfrm>
        </p:spPr>
        <p:txBody>
          <a:bodyPr>
            <a:normAutofit fontScale="70000" lnSpcReduction="20000"/>
          </a:bodyPr>
          <a:lstStyle/>
          <a:p>
            <a:r>
              <a:rPr lang="en-US" dirty="0"/>
              <a:t>Compiler Re-ordering for optimization:</a:t>
            </a:r>
          </a:p>
          <a:p>
            <a:pPr marL="0" marR="0" lvl="0" indent="0">
              <a:lnSpc>
                <a:spcPct val="115000"/>
              </a:lnSpc>
              <a:spcBef>
                <a:spcPts val="0"/>
              </a:spcBef>
              <a:spcAft>
                <a:spcPts val="0"/>
              </a:spcAft>
              <a:buNone/>
            </a:pPr>
            <a:r>
              <a:rPr lang="en-US" sz="2000" dirty="0">
                <a:effectLst/>
                <a:latin typeface="Arial" panose="020B0604020202020204" pitchFamily="34" charset="0"/>
                <a:ea typeface="Calibri" panose="020F0502020204030204" pitchFamily="34" charset="0"/>
                <a:cs typeface="Times New Roman" panose="02020603050405020304" pitchFamily="18" charset="0"/>
              </a:rPr>
              <a:t>Without synchronization some Java compiler and run time environment can also do some weird re-ordering of statements for performance. See example below:</a:t>
            </a:r>
          </a:p>
          <a:p>
            <a:pPr marR="0" indent="0">
              <a:lnSpc>
                <a:spcPct val="115000"/>
              </a:lnSpc>
              <a:spcBef>
                <a:spcPts val="0"/>
              </a:spcBef>
              <a:spcAft>
                <a:spcPts val="0"/>
              </a:spcAft>
              <a:buNone/>
            </a:pPr>
            <a:r>
              <a:rPr lang="en-US" sz="2000" dirty="0">
                <a:effectLst/>
                <a:latin typeface="Arial" panose="020B0604020202020204" pitchFamily="34" charset="0"/>
                <a:ea typeface="Calibri" panose="020F0502020204030204" pitchFamily="34" charset="0"/>
                <a:cs typeface="Times New Roman" panose="02020603050405020304" pitchFamily="18" charset="0"/>
              </a:rPr>
              <a:t> </a:t>
            </a:r>
          </a:p>
          <a:p>
            <a:pPr marR="0" indent="0">
              <a:lnSpc>
                <a:spcPct val="115000"/>
              </a:lnSpc>
              <a:spcBef>
                <a:spcPts val="0"/>
              </a:spcBef>
              <a:spcAft>
                <a:spcPts val="0"/>
              </a:spcAft>
              <a:buNone/>
            </a:pPr>
            <a:r>
              <a:rPr lang="en-US" sz="2000" dirty="0">
                <a:effectLst/>
                <a:latin typeface="Arial" panose="020B0604020202020204" pitchFamily="34" charset="0"/>
                <a:ea typeface="Calibri" panose="020F0502020204030204" pitchFamily="34" charset="0"/>
                <a:cs typeface="Times New Roman" panose="02020603050405020304" pitchFamily="18" charset="0"/>
              </a:rPr>
              <a:t>Shared variable done</a:t>
            </a:r>
          </a:p>
          <a:p>
            <a:pPr marR="0" indent="0">
              <a:lnSpc>
                <a:spcPct val="115000"/>
              </a:lnSpc>
              <a:spcBef>
                <a:spcPts val="0"/>
              </a:spcBef>
              <a:spcAft>
                <a:spcPts val="0"/>
              </a:spcAft>
              <a:buNone/>
            </a:pPr>
            <a:r>
              <a:rPr lang="en-US" sz="2000" dirty="0">
                <a:effectLst/>
                <a:latin typeface="Arial" panose="020B0604020202020204" pitchFamily="34" charset="0"/>
                <a:ea typeface="Calibri" panose="020F0502020204030204" pitchFamily="34" charset="0"/>
                <a:cs typeface="Times New Roman" panose="02020603050405020304" pitchFamily="18" charset="0"/>
              </a:rPr>
              <a:t>Shared variable int </a:t>
            </a:r>
            <a:r>
              <a:rPr lang="en-US" sz="2000" dirty="0" err="1">
                <a:effectLst/>
                <a:latin typeface="Arial" panose="020B0604020202020204" pitchFamily="34" charset="0"/>
                <a:ea typeface="Calibri" panose="020F0502020204030204" pitchFamily="34" charset="0"/>
                <a:cs typeface="Times New Roman" panose="02020603050405020304" pitchFamily="18" charset="0"/>
              </a:rPr>
              <a:t>i</a:t>
            </a: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p>
            <a:pPr marR="0" indent="0">
              <a:lnSpc>
                <a:spcPct val="115000"/>
              </a:lnSpc>
              <a:spcBef>
                <a:spcPts val="0"/>
              </a:spcBef>
              <a:spcAft>
                <a:spcPts val="0"/>
              </a:spcAft>
              <a:buNone/>
            </a:pPr>
            <a:r>
              <a:rPr lang="en-US" sz="2000" dirty="0">
                <a:effectLst/>
                <a:latin typeface="Arial" panose="020B0604020202020204" pitchFamily="34" charset="0"/>
                <a:ea typeface="Calibri" panose="020F0502020204030204" pitchFamily="34" charset="0"/>
                <a:cs typeface="Times New Roman" panose="02020603050405020304" pitchFamily="18" charset="0"/>
              </a:rPr>
              <a:t>Thread 1 : </a:t>
            </a:r>
          </a:p>
          <a:p>
            <a:pPr marR="0" indent="0">
              <a:lnSpc>
                <a:spcPct val="115000"/>
              </a:lnSpc>
              <a:spcBef>
                <a:spcPts val="0"/>
              </a:spcBef>
              <a:spcAft>
                <a:spcPts val="0"/>
              </a:spcAft>
              <a:buNone/>
            </a:pPr>
            <a:r>
              <a:rPr lang="en-US" sz="2000" dirty="0">
                <a:effectLst/>
                <a:latin typeface="Arial" panose="020B0604020202020204" pitchFamily="34" charset="0"/>
                <a:ea typeface="Calibri" panose="020F0502020204030204" pitchFamily="34" charset="0"/>
                <a:cs typeface="Times New Roman" panose="02020603050405020304" pitchFamily="18" charset="0"/>
              </a:rPr>
              <a:t>while(!done){</a:t>
            </a:r>
          </a:p>
          <a:p>
            <a:pPr marR="0" indent="0">
              <a:lnSpc>
                <a:spcPct val="115000"/>
              </a:lnSpc>
              <a:spcBef>
                <a:spcPts val="0"/>
              </a:spcBef>
              <a:spcAft>
                <a:spcPts val="0"/>
              </a:spcAft>
              <a:buNone/>
            </a:pPr>
            <a:r>
              <a:rPr lang="en-US" sz="2000" dirty="0" err="1">
                <a:latin typeface="Arial" panose="020B0604020202020204" pitchFamily="34" charset="0"/>
                <a:ea typeface="Calibri" panose="020F0502020204030204" pitchFamily="34" charset="0"/>
                <a:cs typeface="Times New Roman" panose="02020603050405020304" pitchFamily="18" charset="0"/>
              </a:rPr>
              <a:t>i</a:t>
            </a:r>
            <a:r>
              <a:rPr lang="en-US" sz="2000" dirty="0">
                <a:effectLst/>
                <a:latin typeface="Arial" panose="020B0604020202020204" pitchFamily="34" charset="0"/>
                <a:ea typeface="Calibri" panose="020F0502020204030204" pitchFamily="34" charset="0"/>
                <a:cs typeface="Times New Roman" panose="02020603050405020304" pitchFamily="18" charset="0"/>
              </a:rPr>
              <a:t>= 1;</a:t>
            </a:r>
          </a:p>
          <a:p>
            <a:pPr marR="0" indent="0">
              <a:lnSpc>
                <a:spcPct val="115000"/>
              </a:lnSpc>
              <a:spcBef>
                <a:spcPts val="0"/>
              </a:spcBef>
              <a:spcAft>
                <a:spcPts val="0"/>
              </a:spcAft>
              <a:buNone/>
            </a:pPr>
            <a:r>
              <a:rPr lang="en-US" sz="2000" dirty="0">
                <a:effectLst/>
                <a:latin typeface="Arial" panose="020B0604020202020204" pitchFamily="34" charset="0"/>
                <a:ea typeface="Calibri" panose="020F0502020204030204" pitchFamily="34" charset="0"/>
                <a:cs typeface="Times New Roman" panose="02020603050405020304" pitchFamily="18" charset="0"/>
              </a:rPr>
              <a:t>//do something</a:t>
            </a:r>
          </a:p>
          <a:p>
            <a:pPr marR="0" indent="0">
              <a:lnSpc>
                <a:spcPct val="115000"/>
              </a:lnSpc>
              <a:spcBef>
                <a:spcPts val="0"/>
              </a:spcBef>
              <a:spcAft>
                <a:spcPts val="0"/>
              </a:spcAft>
              <a:buNone/>
            </a:pPr>
            <a:r>
              <a:rPr lang="en-US" sz="2000" dirty="0">
                <a:effectLst/>
                <a:latin typeface="Arial" panose="020B0604020202020204" pitchFamily="34" charset="0"/>
                <a:ea typeface="Calibri" panose="020F0502020204030204" pitchFamily="34" charset="0"/>
                <a:cs typeface="Times New Roman" panose="02020603050405020304" pitchFamily="18" charset="0"/>
              </a:rPr>
              <a:t>}</a:t>
            </a:r>
          </a:p>
          <a:p>
            <a:pPr marR="0" indent="0">
              <a:lnSpc>
                <a:spcPct val="115000"/>
              </a:lnSpc>
              <a:spcBef>
                <a:spcPts val="0"/>
              </a:spcBef>
              <a:spcAft>
                <a:spcPts val="0"/>
              </a:spcAft>
              <a:buNone/>
            </a:pPr>
            <a:r>
              <a:rPr lang="en-US" sz="2000" dirty="0">
                <a:effectLst/>
                <a:latin typeface="Arial" panose="020B0604020202020204" pitchFamily="34" charset="0"/>
                <a:ea typeface="Calibri" panose="020F0502020204030204" pitchFamily="34" charset="0"/>
                <a:cs typeface="Times New Roman" panose="02020603050405020304" pitchFamily="18" charset="0"/>
              </a:rPr>
              <a:t>SYSO(</a:t>
            </a:r>
            <a:r>
              <a:rPr lang="en-US" sz="2000" dirty="0" err="1">
                <a:effectLst/>
                <a:latin typeface="Arial" panose="020B0604020202020204" pitchFamily="34" charset="0"/>
                <a:ea typeface="Calibri" panose="020F0502020204030204" pitchFamily="34" charset="0"/>
                <a:cs typeface="Times New Roman" panose="02020603050405020304" pitchFamily="18" charset="0"/>
              </a:rPr>
              <a:t>i</a:t>
            </a:r>
            <a:r>
              <a:rPr lang="en-US" sz="2000" dirty="0">
                <a:effectLst/>
                <a:latin typeface="Arial" panose="020B0604020202020204" pitchFamily="34" charset="0"/>
                <a:ea typeface="Calibri" panose="020F0502020204030204" pitchFamily="34" charset="0"/>
                <a:cs typeface="Times New Roman" panose="02020603050405020304" pitchFamily="18" charset="0"/>
              </a:rPr>
              <a:t>)</a:t>
            </a:r>
          </a:p>
          <a:p>
            <a:pPr marR="0" indent="0">
              <a:lnSpc>
                <a:spcPct val="115000"/>
              </a:lnSpc>
              <a:spcBef>
                <a:spcPts val="0"/>
              </a:spcBef>
              <a:spcAft>
                <a:spcPts val="0"/>
              </a:spcAft>
              <a:buNone/>
            </a:pPr>
            <a:r>
              <a:rPr lang="en-US" sz="2000" dirty="0">
                <a:effectLst/>
                <a:latin typeface="Arial" panose="020B0604020202020204" pitchFamily="34" charset="0"/>
                <a:ea typeface="Calibri" panose="020F0502020204030204" pitchFamily="34" charset="0"/>
                <a:cs typeface="Times New Roman" panose="02020603050405020304" pitchFamily="18" charset="0"/>
              </a:rPr>
              <a:t> </a:t>
            </a:r>
          </a:p>
          <a:p>
            <a:pPr marR="0" indent="0">
              <a:lnSpc>
                <a:spcPct val="115000"/>
              </a:lnSpc>
              <a:spcBef>
                <a:spcPts val="0"/>
              </a:spcBef>
              <a:spcAft>
                <a:spcPts val="0"/>
              </a:spcAft>
              <a:buNone/>
            </a:pPr>
            <a:r>
              <a:rPr lang="en-US" sz="2000" dirty="0">
                <a:effectLst/>
                <a:latin typeface="Arial" panose="020B0604020202020204" pitchFamily="34" charset="0"/>
                <a:ea typeface="Calibri" panose="020F0502020204030204" pitchFamily="34" charset="0"/>
                <a:cs typeface="Times New Roman" panose="02020603050405020304" pitchFamily="18" charset="0"/>
              </a:rPr>
              <a:t>Thread 2:</a:t>
            </a:r>
          </a:p>
          <a:p>
            <a:pPr marR="0" indent="0">
              <a:lnSpc>
                <a:spcPct val="115000"/>
              </a:lnSpc>
              <a:spcBef>
                <a:spcPts val="0"/>
              </a:spcBef>
              <a:spcAft>
                <a:spcPts val="0"/>
              </a:spcAft>
              <a:buNone/>
            </a:pPr>
            <a:r>
              <a:rPr lang="en-US" sz="2000" dirty="0" err="1">
                <a:effectLst/>
                <a:latin typeface="Arial" panose="020B0604020202020204" pitchFamily="34" charset="0"/>
                <a:ea typeface="Calibri" panose="020F0502020204030204" pitchFamily="34" charset="0"/>
                <a:cs typeface="Times New Roman" panose="02020603050405020304" pitchFamily="18" charset="0"/>
              </a:rPr>
              <a:t>i</a:t>
            </a:r>
            <a:r>
              <a:rPr lang="en-US" sz="2000" dirty="0">
                <a:effectLst/>
                <a:latin typeface="Arial" panose="020B0604020202020204" pitchFamily="34" charset="0"/>
                <a:ea typeface="Calibri" panose="020F0502020204030204" pitchFamily="34" charset="0"/>
                <a:cs typeface="Times New Roman" panose="02020603050405020304" pitchFamily="18" charset="0"/>
              </a:rPr>
              <a:t>= 3;</a:t>
            </a:r>
          </a:p>
          <a:p>
            <a:pPr marR="0" indent="0">
              <a:lnSpc>
                <a:spcPct val="115000"/>
              </a:lnSpc>
              <a:spcBef>
                <a:spcPts val="0"/>
              </a:spcBef>
              <a:spcAft>
                <a:spcPts val="0"/>
              </a:spcAft>
              <a:buNone/>
            </a:pPr>
            <a:r>
              <a:rPr lang="en-US" sz="2000" dirty="0">
                <a:effectLst/>
                <a:latin typeface="Arial" panose="020B0604020202020204" pitchFamily="34" charset="0"/>
                <a:ea typeface="Calibri" panose="020F0502020204030204" pitchFamily="34" charset="0"/>
                <a:cs typeface="Times New Roman" panose="02020603050405020304" pitchFamily="18" charset="0"/>
              </a:rPr>
              <a:t>done = true</a:t>
            </a:r>
          </a:p>
          <a:p>
            <a:pPr marR="0" indent="0">
              <a:lnSpc>
                <a:spcPct val="115000"/>
              </a:lnSpc>
              <a:spcBef>
                <a:spcPts val="0"/>
              </a:spcBef>
              <a:spcAft>
                <a:spcPts val="0"/>
              </a:spcAft>
              <a:buNone/>
            </a:pPr>
            <a:r>
              <a:rPr lang="en-US" sz="2000" dirty="0">
                <a:effectLst/>
                <a:latin typeface="Arial" panose="020B0604020202020204" pitchFamily="34" charset="0"/>
                <a:ea typeface="Calibri" panose="020F0502020204030204" pitchFamily="34" charset="0"/>
                <a:cs typeface="Times New Roman" panose="02020603050405020304" pitchFamily="18" charset="0"/>
              </a:rPr>
              <a:t> </a:t>
            </a:r>
          </a:p>
          <a:p>
            <a:pPr marR="0" indent="0">
              <a:lnSpc>
                <a:spcPct val="115000"/>
              </a:lnSpc>
              <a:spcBef>
                <a:spcPts val="0"/>
              </a:spcBef>
              <a:spcAft>
                <a:spcPts val="0"/>
              </a:spcAft>
              <a:buNone/>
            </a:pPr>
            <a:r>
              <a:rPr lang="en-US" sz="2000" dirty="0">
                <a:effectLst/>
                <a:latin typeface="Arial" panose="020B0604020202020204" pitchFamily="34" charset="0"/>
                <a:ea typeface="Calibri" panose="020F0502020204030204" pitchFamily="34" charset="0"/>
                <a:cs typeface="Times New Roman" panose="02020603050405020304" pitchFamily="18" charset="0"/>
              </a:rPr>
              <a:t>Thread 1 will exit loop and may also print 1, because of re-ordering of statements by Java compiler</a:t>
            </a:r>
          </a:p>
          <a:p>
            <a:pPr marR="0" indent="0">
              <a:lnSpc>
                <a:spcPct val="115000"/>
              </a:lnSpc>
              <a:spcBef>
                <a:spcPts val="0"/>
              </a:spcBef>
              <a:spcAft>
                <a:spcPts val="0"/>
              </a:spcAft>
              <a:buNone/>
            </a:pPr>
            <a:r>
              <a:rPr lang="en-US" sz="2000" dirty="0">
                <a:effectLst/>
                <a:latin typeface="Arial" panose="020B0604020202020204" pitchFamily="34" charset="0"/>
                <a:ea typeface="Calibri" panose="020F0502020204030204" pitchFamily="34" charset="0"/>
                <a:cs typeface="Times New Roman" panose="02020603050405020304" pitchFamily="18" charset="0"/>
              </a:rPr>
              <a:t> </a:t>
            </a:r>
          </a:p>
          <a:p>
            <a:pPr marR="0" indent="0">
              <a:lnSpc>
                <a:spcPct val="115000"/>
              </a:lnSpc>
              <a:spcBef>
                <a:spcPts val="0"/>
              </a:spcBef>
              <a:spcAft>
                <a:spcPts val="0"/>
              </a:spcAft>
              <a:buNone/>
            </a:pPr>
            <a:r>
              <a:rPr lang="en-US" sz="2000" dirty="0">
                <a:effectLst/>
                <a:latin typeface="Arial" panose="020B0604020202020204" pitchFamily="34" charset="0"/>
                <a:ea typeface="Calibri" panose="020F0502020204030204" pitchFamily="34" charset="0"/>
                <a:cs typeface="Times New Roman" panose="02020603050405020304" pitchFamily="18" charset="0"/>
              </a:rPr>
              <a:t>VERY WEIRD AND SCARY INDEED</a:t>
            </a:r>
          </a:p>
          <a:p>
            <a:pPr marR="0" indent="0">
              <a:lnSpc>
                <a:spcPct val="115000"/>
              </a:lnSpc>
              <a:spcBef>
                <a:spcPts val="0"/>
              </a:spcBef>
              <a:spcAft>
                <a:spcPts val="0"/>
              </a:spcAft>
              <a:buNone/>
            </a:pPr>
            <a:r>
              <a:rPr lang="en-US" sz="2000" dirty="0">
                <a:effectLst/>
                <a:latin typeface="Arial" panose="020B0604020202020204" pitchFamily="34" charset="0"/>
                <a:ea typeface="Calibri" panose="020F0502020204030204" pitchFamily="34" charset="0"/>
                <a:cs typeface="Times New Roman" panose="02020603050405020304" pitchFamily="18" charset="0"/>
              </a:rPr>
              <a:t>Above problem is known as STALENESS.</a:t>
            </a:r>
          </a:p>
          <a:p>
            <a:pPr marR="0" indent="0">
              <a:lnSpc>
                <a:spcPct val="115000"/>
              </a:lnSpc>
              <a:spcBef>
                <a:spcPts val="0"/>
              </a:spcBef>
              <a:spcAft>
                <a:spcPts val="1000"/>
              </a:spcAft>
              <a:buNone/>
            </a:pPr>
            <a:r>
              <a:rPr lang="en-US" sz="2000" dirty="0">
                <a:effectLst/>
                <a:latin typeface="Arial" panose="020B0604020202020204" pitchFamily="34" charset="0"/>
                <a:ea typeface="Calibri" panose="020F0502020204030204" pitchFamily="34" charset="0"/>
                <a:cs typeface="Times New Roman" panose="02020603050405020304" pitchFamily="18" charset="0"/>
              </a:rPr>
              <a:t>Synchronization ensures that variable’s latest value is read by Threads.</a:t>
            </a:r>
          </a:p>
          <a:p>
            <a:pPr marL="0" indent="0">
              <a:buNone/>
            </a:pPr>
            <a:endParaRPr lang="en-US" dirty="0"/>
          </a:p>
        </p:txBody>
      </p:sp>
    </p:spTree>
    <p:extLst>
      <p:ext uri="{BB962C8B-B14F-4D97-AF65-F5344CB8AC3E}">
        <p14:creationId xmlns:p14="http://schemas.microsoft.com/office/powerpoint/2010/main" val="423842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61AA-02AA-4D9D-8C0E-E2F159E5CA65}"/>
              </a:ext>
            </a:extLst>
          </p:cNvPr>
          <p:cNvSpPr>
            <a:spLocks noGrp="1"/>
          </p:cNvSpPr>
          <p:nvPr>
            <p:ph type="title"/>
          </p:nvPr>
        </p:nvSpPr>
        <p:spPr/>
        <p:txBody>
          <a:bodyPr/>
          <a:lstStyle/>
          <a:p>
            <a:r>
              <a:rPr lang="en-US" dirty="0"/>
              <a:t>References and further study		</a:t>
            </a:r>
          </a:p>
        </p:txBody>
      </p:sp>
      <p:sp>
        <p:nvSpPr>
          <p:cNvPr id="3" name="Content Placeholder 2">
            <a:extLst>
              <a:ext uri="{FF2B5EF4-FFF2-40B4-BE49-F238E27FC236}">
                <a16:creationId xmlns:a16="http://schemas.microsoft.com/office/drawing/2014/main" id="{82569787-EECB-4E16-AE06-333DD87ABFB4}"/>
              </a:ext>
            </a:extLst>
          </p:cNvPr>
          <p:cNvSpPr>
            <a:spLocks noGrp="1"/>
          </p:cNvSpPr>
          <p:nvPr>
            <p:ph idx="1"/>
          </p:nvPr>
        </p:nvSpPr>
        <p:spPr/>
        <p:txBody>
          <a:bodyPr/>
          <a:lstStyle/>
          <a:p>
            <a:r>
              <a:rPr lang="en-US" dirty="0"/>
              <a:t>Java Concurrency In Practice By Joshua Bloch</a:t>
            </a:r>
          </a:p>
          <a:p>
            <a:r>
              <a:rPr lang="en-US" dirty="0" err="1"/>
              <a:t>Akka</a:t>
            </a:r>
            <a:r>
              <a:rPr lang="en-US" dirty="0"/>
              <a:t> Framework</a:t>
            </a:r>
            <a:r>
              <a:rPr lang="en-US"/>
              <a:t>: Open-source </a:t>
            </a:r>
            <a:r>
              <a:rPr lang="en-US" dirty="0"/>
              <a:t>library to develop concurrent and distributed applications in Java or Scala by leveraging </a:t>
            </a:r>
            <a:r>
              <a:rPr lang="en-US"/>
              <a:t>the Actor Model</a:t>
            </a:r>
          </a:p>
        </p:txBody>
      </p:sp>
    </p:spTree>
    <p:extLst>
      <p:ext uri="{BB962C8B-B14F-4D97-AF65-F5344CB8AC3E}">
        <p14:creationId xmlns:p14="http://schemas.microsoft.com/office/powerpoint/2010/main" val="108265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E48E-2B2A-4C2A-8D97-B30A24EC6D51}"/>
              </a:ext>
            </a:extLst>
          </p:cNvPr>
          <p:cNvSpPr>
            <a:spLocks noGrp="1"/>
          </p:cNvSpPr>
          <p:nvPr>
            <p:ph type="title"/>
          </p:nvPr>
        </p:nvSpPr>
        <p:spPr/>
        <p:txBody>
          <a:bodyPr/>
          <a:lstStyle/>
          <a:p>
            <a:r>
              <a:rPr lang="en-US" dirty="0"/>
              <a:t>Scalable Cache in Concurrent Environment</a:t>
            </a:r>
          </a:p>
        </p:txBody>
      </p:sp>
      <p:sp>
        <p:nvSpPr>
          <p:cNvPr id="3" name="Content Placeholder 2">
            <a:extLst>
              <a:ext uri="{FF2B5EF4-FFF2-40B4-BE49-F238E27FC236}">
                <a16:creationId xmlns:a16="http://schemas.microsoft.com/office/drawing/2014/main" id="{A2098EE0-8359-45AE-AFDE-545A93EA7650}"/>
              </a:ext>
            </a:extLst>
          </p:cNvPr>
          <p:cNvSpPr>
            <a:spLocks noGrp="1"/>
          </p:cNvSpPr>
          <p:nvPr>
            <p:ph idx="1"/>
          </p:nvPr>
        </p:nvSpPr>
        <p:spPr/>
        <p:txBody>
          <a:bodyPr/>
          <a:lstStyle/>
          <a:p>
            <a:pPr marL="342900" marR="0" lvl="0" indent="-34290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Concurrent Hash Map will give good performance along with synchronization</a:t>
            </a:r>
          </a:p>
          <a:p>
            <a:pPr marL="342900" marR="0" lvl="0" indent="-34290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Still, you might end up evaluating value two times for the same key.</a:t>
            </a:r>
          </a:p>
          <a:p>
            <a:pPr marL="342900" marR="0" lvl="0" indent="-34290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Is there any way where when same key is encountered then instead re-evaluating the value we can somewhat get value from previous run</a:t>
            </a:r>
          </a:p>
          <a:p>
            <a:pPr marL="342900" marR="0" lvl="0" indent="-34290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Yes, there is, Use Future</a:t>
            </a:r>
          </a:p>
          <a:p>
            <a:pPr marL="342900" marR="0" lvl="0" indent="-342900">
              <a:lnSpc>
                <a:spcPct val="115000"/>
              </a:lnSpc>
              <a:spcBef>
                <a:spcPts val="0"/>
              </a:spcBef>
              <a:spcAft>
                <a:spcPts val="0"/>
              </a:spcAft>
              <a:buFont typeface="Arial" panose="020B0604020202020204" pitchFamily="34" charset="0"/>
              <a:buChar char="-"/>
            </a:pPr>
            <a:endParaRPr lang="en-US" sz="1800" dirty="0">
              <a:latin typeface="Arial" panose="020B060402020202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Solution Approach </a:t>
            </a:r>
          </a:p>
          <a:p>
            <a:pPr marL="0" indent="0">
              <a:buNone/>
            </a:pPr>
            <a:endParaRPr lang="en-US" dirty="0"/>
          </a:p>
        </p:txBody>
      </p:sp>
    </p:spTree>
    <p:extLst>
      <p:ext uri="{BB962C8B-B14F-4D97-AF65-F5344CB8AC3E}">
        <p14:creationId xmlns:p14="http://schemas.microsoft.com/office/powerpoint/2010/main" val="162065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7F2E-41BA-4B0C-A0D5-9D5AF2D56CAA}"/>
              </a:ext>
            </a:extLst>
          </p:cNvPr>
          <p:cNvSpPr>
            <a:spLocks noGrp="1"/>
          </p:cNvSpPr>
          <p:nvPr>
            <p:ph type="title"/>
          </p:nvPr>
        </p:nvSpPr>
        <p:spPr>
          <a:xfrm>
            <a:off x="838200" y="365126"/>
            <a:ext cx="10515600" cy="560292"/>
          </a:xfrm>
        </p:spPr>
        <p:txBody>
          <a:bodyPr>
            <a:normAutofit fontScale="90000"/>
          </a:bodyPr>
          <a:lstStyle/>
          <a:p>
            <a:r>
              <a:rPr lang="en-US" dirty="0"/>
              <a:t>Scalable Cache in Concurrent Environment</a:t>
            </a:r>
          </a:p>
        </p:txBody>
      </p:sp>
      <p:sp>
        <p:nvSpPr>
          <p:cNvPr id="3" name="Content Placeholder 2">
            <a:extLst>
              <a:ext uri="{FF2B5EF4-FFF2-40B4-BE49-F238E27FC236}">
                <a16:creationId xmlns:a16="http://schemas.microsoft.com/office/drawing/2014/main" id="{768C119B-0A5C-427D-A796-18DD78E99FCF}"/>
              </a:ext>
            </a:extLst>
          </p:cNvPr>
          <p:cNvSpPr>
            <a:spLocks noGrp="1"/>
          </p:cNvSpPr>
          <p:nvPr>
            <p:ph sz="half" idx="1"/>
          </p:nvPr>
        </p:nvSpPr>
        <p:spPr>
          <a:xfrm>
            <a:off x="838200" y="925418"/>
            <a:ext cx="5181600" cy="5251545"/>
          </a:xfrm>
        </p:spPr>
        <p:txBody>
          <a:bodyPr>
            <a:normAutofit fontScale="62500" lnSpcReduction="20000"/>
          </a:bodyPr>
          <a:lstStyle/>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public class Attempt2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private final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ConcurrentHashMap</a:t>
            </a:r>
            <a:r>
              <a:rPr lang="en-US" sz="1800" dirty="0">
                <a:effectLst/>
                <a:latin typeface="Arial" panose="020B0604020202020204" pitchFamily="34" charset="0"/>
                <a:ea typeface="Calibri" panose="020F0502020204030204" pitchFamily="34" charset="0"/>
                <a:cs typeface="Times New Roman" panose="02020603050405020304" pitchFamily="18" charset="0"/>
              </a:rPr>
              <a:t>&lt;String, Future&lt;String&gt;&gt; cache = new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ConcurrentHashMap</a:t>
            </a:r>
            <a:r>
              <a:rPr lang="en-US" sz="1800" dirty="0">
                <a:effectLst/>
                <a:latin typeface="Arial" panose="020B0604020202020204" pitchFamily="34" charset="0"/>
                <a:ea typeface="Calibri" panose="020F0502020204030204" pitchFamily="34" charset="0"/>
                <a:cs typeface="Times New Roman" panose="02020603050405020304" pitchFamily="18" charset="0"/>
              </a:rPr>
              <a:t>&lt;String, Future&lt;String&gt;&gt;();</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public String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getValue</a:t>
            </a:r>
            <a:r>
              <a:rPr lang="en-US" sz="1800" dirty="0">
                <a:effectLst/>
                <a:latin typeface="Arial" panose="020B0604020202020204" pitchFamily="34" charset="0"/>
                <a:ea typeface="Calibri" panose="020F0502020204030204" pitchFamily="34" charset="0"/>
                <a:cs typeface="Times New Roman" panose="02020603050405020304" pitchFamily="18" charset="0"/>
              </a:rPr>
              <a:t>(String key){</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String value = null;</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if(</a:t>
            </a:r>
            <a:r>
              <a:rPr lang="en-US" sz="1800" dirty="0" err="1">
                <a:effectLst/>
                <a:latin typeface="Arial" panose="020B0604020202020204" pitchFamily="34" charset="0"/>
                <a:ea typeface="Calibri" panose="020F0502020204030204" pitchFamily="34" charset="0"/>
                <a:cs typeface="Times New Roman" panose="02020603050405020304" pitchFamily="18" charset="0"/>
              </a:rPr>
              <a:t>cache.get</a:t>
            </a:r>
            <a:r>
              <a:rPr lang="en-US" sz="1800" dirty="0">
                <a:effectLst/>
                <a:latin typeface="Arial" panose="020B0604020202020204" pitchFamily="34" charset="0"/>
                <a:ea typeface="Calibri" panose="020F0502020204030204" pitchFamily="34" charset="0"/>
                <a:cs typeface="Times New Roman" panose="02020603050405020304" pitchFamily="18" charset="0"/>
              </a:rPr>
              <a:t>(key)!=null){</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Future&lt;String&gt;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valueFuture</a:t>
            </a:r>
            <a:r>
              <a:rPr lang="en-US" sz="1800" dirty="0">
                <a:effectLst/>
                <a:latin typeface="Arial" panose="020B0604020202020204" pitchFamily="34" charset="0"/>
                <a:ea typeface="Calibri" panose="020F0502020204030204" pitchFamily="34" charset="0"/>
                <a:cs typeface="Times New Roman" panose="02020603050405020304" pitchFamily="18" charset="0"/>
              </a:rPr>
              <a:t> =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cache.get</a:t>
            </a:r>
            <a:r>
              <a:rPr lang="en-US" sz="1800" dirty="0">
                <a:effectLst/>
                <a:latin typeface="Arial" panose="020B0604020202020204" pitchFamily="34" charset="0"/>
                <a:ea typeface="Calibri" panose="020F0502020204030204" pitchFamily="34" charset="0"/>
                <a:cs typeface="Times New Roman" panose="02020603050405020304" pitchFamily="18" charset="0"/>
              </a:rPr>
              <a:t>(key);</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try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value =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valueFuture.get</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 catch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InterruptedException</a:t>
            </a:r>
            <a:r>
              <a:rPr lang="en-US" sz="1800" dirty="0">
                <a:effectLst/>
                <a:latin typeface="Arial" panose="020B0604020202020204" pitchFamily="34" charset="0"/>
                <a:ea typeface="Calibri" panose="020F0502020204030204" pitchFamily="34" charset="0"/>
                <a:cs typeface="Times New Roman" panose="02020603050405020304" pitchFamily="18" charset="0"/>
              </a:rPr>
              <a:t> e)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 TODO Auto-generated catch block</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e.printStackTrace</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 catch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ExecutionException</a:t>
            </a:r>
            <a:r>
              <a:rPr lang="en-US" sz="1800" dirty="0">
                <a:effectLst/>
                <a:latin typeface="Arial" panose="020B0604020202020204" pitchFamily="34" charset="0"/>
                <a:ea typeface="Calibri" panose="020F0502020204030204" pitchFamily="34" charset="0"/>
                <a:cs typeface="Times New Roman" panose="02020603050405020304" pitchFamily="18" charset="0"/>
              </a:rPr>
              <a:t> e)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 TODO Auto-generated catch block</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e.printStackTrace</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}else{</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value =  compute(key);</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return value;</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endParaRPr lang="en-US" dirty="0"/>
          </a:p>
        </p:txBody>
      </p:sp>
      <p:sp>
        <p:nvSpPr>
          <p:cNvPr id="4" name="Content Placeholder 3">
            <a:extLst>
              <a:ext uri="{FF2B5EF4-FFF2-40B4-BE49-F238E27FC236}">
                <a16:creationId xmlns:a16="http://schemas.microsoft.com/office/drawing/2014/main" id="{48D3FCFF-D6ED-4E1B-8808-5BA6E5E21A5A}"/>
              </a:ext>
            </a:extLst>
          </p:cNvPr>
          <p:cNvSpPr>
            <a:spLocks noGrp="1"/>
          </p:cNvSpPr>
          <p:nvPr>
            <p:ph sz="half" idx="2"/>
          </p:nvPr>
        </p:nvSpPr>
        <p:spPr>
          <a:xfrm>
            <a:off x="6172200" y="925418"/>
            <a:ext cx="5181600" cy="5251545"/>
          </a:xfrm>
        </p:spPr>
        <p:txBody>
          <a:bodyPr>
            <a:normAutofit fontScale="62500" lnSpcReduction="20000"/>
          </a:bodyPr>
          <a:lstStyle/>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public String compute(String key){</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String value = null;</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FutureTask</a:t>
            </a:r>
            <a:r>
              <a:rPr lang="en-US" sz="1800" dirty="0">
                <a:effectLst/>
                <a:latin typeface="Arial" panose="020B0604020202020204" pitchFamily="34" charset="0"/>
                <a:ea typeface="Calibri" panose="020F0502020204030204" pitchFamily="34" charset="0"/>
                <a:cs typeface="Times New Roman" panose="02020603050405020304" pitchFamily="18" charset="0"/>
              </a:rPr>
              <a:t>&lt;String&gt;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valueFuture</a:t>
            </a:r>
            <a:r>
              <a:rPr lang="en-US" sz="1800" dirty="0">
                <a:effectLst/>
                <a:latin typeface="Arial" panose="020B0604020202020204" pitchFamily="34" charset="0"/>
                <a:ea typeface="Calibri" panose="020F0502020204030204" pitchFamily="34" charset="0"/>
                <a:cs typeface="Times New Roman" panose="02020603050405020304" pitchFamily="18" charset="0"/>
              </a:rPr>
              <a:t> = new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FutureTask</a:t>
            </a:r>
            <a:r>
              <a:rPr lang="en-US" sz="1800" dirty="0">
                <a:effectLst/>
                <a:latin typeface="Arial" panose="020B0604020202020204" pitchFamily="34" charset="0"/>
                <a:ea typeface="Calibri" panose="020F0502020204030204" pitchFamily="34" charset="0"/>
                <a:cs typeface="Times New Roman" panose="02020603050405020304" pitchFamily="18" charset="0"/>
              </a:rPr>
              <a:t>&lt;String&gt;(new Callable&lt;String&gt;()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@Override</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public String call() throws Exception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//Perform long computation....</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String value = new String();</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return value;</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//Put value in cache before actual computation</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cache.put</a:t>
            </a:r>
            <a:r>
              <a:rPr lang="en-US" sz="1800" dirty="0">
                <a:effectLst/>
                <a:latin typeface="Arial" panose="020B0604020202020204" pitchFamily="34" charset="0"/>
                <a:ea typeface="Calibri" panose="020F0502020204030204" pitchFamily="34" charset="0"/>
                <a:cs typeface="Times New Roman" panose="02020603050405020304" pitchFamily="18" charset="0"/>
              </a:rPr>
              <a:t>(key,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valueFuture</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valueFuture.run</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try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value =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valueFuture.get</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 catch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InterruptedException</a:t>
            </a:r>
            <a:r>
              <a:rPr lang="en-US" sz="1800" dirty="0">
                <a:effectLst/>
                <a:latin typeface="Arial" panose="020B0604020202020204" pitchFamily="34" charset="0"/>
                <a:ea typeface="Calibri" panose="020F0502020204030204" pitchFamily="34" charset="0"/>
                <a:cs typeface="Times New Roman" panose="02020603050405020304" pitchFamily="18" charset="0"/>
              </a:rPr>
              <a:t> e)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 TODO Auto-generated catch block</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e.printStackTrace</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 catch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ExecutionException</a:t>
            </a:r>
            <a:r>
              <a:rPr lang="en-US" sz="1800" dirty="0">
                <a:effectLst/>
                <a:latin typeface="Arial" panose="020B0604020202020204" pitchFamily="34" charset="0"/>
                <a:ea typeface="Calibri" panose="020F0502020204030204" pitchFamily="34" charset="0"/>
                <a:cs typeface="Times New Roman" panose="02020603050405020304" pitchFamily="18" charset="0"/>
              </a:rPr>
              <a:t> e)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 TODO Auto-generated catch block</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e.printStackTrace</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return value;</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848964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6819-DD49-4428-81D6-447870A28822}"/>
              </a:ext>
            </a:extLst>
          </p:cNvPr>
          <p:cNvSpPr>
            <a:spLocks noGrp="1"/>
          </p:cNvSpPr>
          <p:nvPr>
            <p:ph type="title"/>
          </p:nvPr>
        </p:nvSpPr>
        <p:spPr>
          <a:xfrm>
            <a:off x="838200" y="365125"/>
            <a:ext cx="10515600" cy="549275"/>
          </a:xfrm>
        </p:spPr>
        <p:txBody>
          <a:bodyPr>
            <a:normAutofit fontScale="90000"/>
          </a:bodyPr>
          <a:lstStyle/>
          <a:p>
            <a:r>
              <a:rPr lang="en-US" dirty="0"/>
              <a:t>Submitting Multiple Result Bearing Tasks</a:t>
            </a:r>
          </a:p>
        </p:txBody>
      </p:sp>
      <p:sp>
        <p:nvSpPr>
          <p:cNvPr id="3" name="Content Placeholder 2">
            <a:extLst>
              <a:ext uri="{FF2B5EF4-FFF2-40B4-BE49-F238E27FC236}">
                <a16:creationId xmlns:a16="http://schemas.microsoft.com/office/drawing/2014/main" id="{37805A3D-B843-4705-AD48-6C0E38FA4640}"/>
              </a:ext>
            </a:extLst>
          </p:cNvPr>
          <p:cNvSpPr>
            <a:spLocks noGrp="1"/>
          </p:cNvSpPr>
          <p:nvPr>
            <p:ph idx="1"/>
          </p:nvPr>
        </p:nvSpPr>
        <p:spPr>
          <a:xfrm>
            <a:off x="838200" y="914400"/>
            <a:ext cx="10515600" cy="5262563"/>
          </a:xfrm>
        </p:spPr>
        <p:txBody>
          <a:bodyPr>
            <a:normAutofit fontScale="92500" lnSpcReduction="20000"/>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If you have multiple tasks which evaluates some value then, you will be using Callable instead of Runnable</a:t>
            </a:r>
          </a:p>
          <a:p>
            <a:pPr marL="342900" marR="0" lvl="0" indent="-342900">
              <a:lnSpc>
                <a:spcPct val="115000"/>
              </a:lnSpc>
              <a:spcBef>
                <a:spcPts val="0"/>
              </a:spcBef>
              <a:spcAft>
                <a:spcPts val="0"/>
              </a:spcAft>
              <a:buFont typeface="+mj-lt"/>
              <a:buAutoNum type="alphaLcParenR"/>
            </a:pPr>
            <a:r>
              <a:rPr lang="en-US" sz="1800" dirty="0">
                <a:effectLst/>
                <a:latin typeface="Arial" panose="020B0604020202020204" pitchFamily="34" charset="0"/>
                <a:ea typeface="Calibri" panose="020F0502020204030204" pitchFamily="34" charset="0"/>
                <a:cs typeface="Times New Roman" panose="02020603050405020304" pitchFamily="18" charset="0"/>
              </a:rPr>
              <a:t>Attempt 1: </a:t>
            </a:r>
          </a:p>
          <a:p>
            <a:pPr marL="45720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public class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FutureWithoutCompletionService</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L="45720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public void execute() throws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InterruptedException</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ExecutionException</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p>
          <a:p>
            <a:pPr marL="45720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L="45720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ExecutorService</a:t>
            </a:r>
            <a:r>
              <a:rPr lang="en-US" sz="1800" dirty="0">
                <a:effectLst/>
                <a:latin typeface="Arial" panose="020B0604020202020204" pitchFamily="34" charset="0"/>
                <a:ea typeface="Calibri" panose="020F0502020204030204" pitchFamily="34" charset="0"/>
                <a:cs typeface="Times New Roman" panose="02020603050405020304" pitchFamily="18" charset="0"/>
              </a:rPr>
              <a:t> executor =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Executors.newFixedThreadPool</a:t>
            </a:r>
            <a:r>
              <a:rPr lang="en-US" sz="1800" dirty="0">
                <a:effectLst/>
                <a:latin typeface="Arial" panose="020B0604020202020204" pitchFamily="34" charset="0"/>
                <a:ea typeface="Calibri" panose="020F0502020204030204" pitchFamily="34" charset="0"/>
                <a:cs typeface="Times New Roman" panose="02020603050405020304" pitchFamily="18" charset="0"/>
              </a:rPr>
              <a:t>(5);</a:t>
            </a:r>
          </a:p>
          <a:p>
            <a:pPr marL="45720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for(int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i</a:t>
            </a:r>
            <a:r>
              <a:rPr lang="en-US" sz="1800" dirty="0">
                <a:effectLst/>
                <a:latin typeface="Arial" panose="020B0604020202020204" pitchFamily="34" charset="0"/>
                <a:ea typeface="Calibri" panose="020F0502020204030204" pitchFamily="34" charset="0"/>
                <a:cs typeface="Times New Roman" panose="02020603050405020304" pitchFamily="18" charset="0"/>
              </a:rPr>
              <a:t>=0;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i</a:t>
            </a:r>
            <a:r>
              <a:rPr lang="en-US" sz="1800" dirty="0">
                <a:effectLst/>
                <a:latin typeface="Arial" panose="020B0604020202020204" pitchFamily="34" charset="0"/>
                <a:ea typeface="Calibri" panose="020F0502020204030204" pitchFamily="34" charset="0"/>
                <a:cs typeface="Times New Roman" panose="02020603050405020304" pitchFamily="18" charset="0"/>
              </a:rPr>
              <a:t>&lt;1000;i++){</a:t>
            </a:r>
          </a:p>
          <a:p>
            <a:pPr marL="45720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Future&lt;Integer&gt;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taskFuture</a:t>
            </a:r>
            <a:r>
              <a:rPr lang="en-US" sz="1800" dirty="0">
                <a:effectLst/>
                <a:latin typeface="Arial" panose="020B0604020202020204" pitchFamily="34" charset="0"/>
                <a:ea typeface="Calibri" panose="020F0502020204030204" pitchFamily="34" charset="0"/>
                <a:cs typeface="Times New Roman" panose="02020603050405020304" pitchFamily="18" charset="0"/>
              </a:rPr>
              <a:t> =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executor.submit</a:t>
            </a:r>
            <a:r>
              <a:rPr lang="en-US" sz="1800" dirty="0">
                <a:effectLst/>
                <a:latin typeface="Arial" panose="020B0604020202020204" pitchFamily="34" charset="0"/>
                <a:ea typeface="Calibri" panose="020F0502020204030204" pitchFamily="34" charset="0"/>
                <a:cs typeface="Times New Roman" panose="02020603050405020304" pitchFamily="18" charset="0"/>
              </a:rPr>
              <a:t>(new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ResultBearingTask</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p>
          <a:p>
            <a:pPr marL="45720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int j = </a:t>
            </a:r>
            <a:r>
              <a:rPr lang="en-US" sz="1800" dirty="0" err="1">
                <a:solidFill>
                  <a:srgbClr val="FF0000"/>
                </a:solidFill>
                <a:effectLst/>
                <a:latin typeface="Arial" panose="020B0604020202020204" pitchFamily="34" charset="0"/>
                <a:ea typeface="Calibri" panose="020F0502020204030204" pitchFamily="34" charset="0"/>
                <a:cs typeface="Times New Roman" panose="02020603050405020304" pitchFamily="18" charset="0"/>
              </a:rPr>
              <a:t>taskFuture.get</a:t>
            </a:r>
            <a:r>
              <a:rPr lang="en-US" sz="18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45720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L="45720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L="45720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L="45720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private static class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ResultBearingTask</a:t>
            </a:r>
            <a:r>
              <a:rPr lang="en-US" sz="1800" dirty="0">
                <a:effectLst/>
                <a:latin typeface="Arial" panose="020B0604020202020204" pitchFamily="34" charset="0"/>
                <a:ea typeface="Calibri" panose="020F0502020204030204" pitchFamily="34" charset="0"/>
                <a:cs typeface="Times New Roman" panose="02020603050405020304" pitchFamily="18" charset="0"/>
              </a:rPr>
              <a:t> implements Callable&lt;Integer&gt; {</a:t>
            </a:r>
          </a:p>
          <a:p>
            <a:pPr marL="45720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@Override</a:t>
            </a:r>
          </a:p>
          <a:p>
            <a:pPr marL="45720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public Integer call() throws Exception {</a:t>
            </a:r>
          </a:p>
          <a:p>
            <a:pPr marL="45720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return new Integer(1);</a:t>
            </a:r>
          </a:p>
          <a:p>
            <a:pPr marL="45720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	</a:t>
            </a:r>
          </a:p>
          <a:p>
            <a:pPr marL="45720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L="45720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52596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7039-EAFE-4F50-B9BF-295C00E2A47D}"/>
              </a:ext>
            </a:extLst>
          </p:cNvPr>
          <p:cNvSpPr>
            <a:spLocks noGrp="1"/>
          </p:cNvSpPr>
          <p:nvPr>
            <p:ph type="title"/>
          </p:nvPr>
        </p:nvSpPr>
        <p:spPr>
          <a:xfrm>
            <a:off x="838200" y="365125"/>
            <a:ext cx="10515600" cy="866775"/>
          </a:xfrm>
        </p:spPr>
        <p:txBody>
          <a:bodyPr/>
          <a:lstStyle/>
          <a:p>
            <a:r>
              <a:rPr lang="en-US" dirty="0"/>
              <a:t>Submitting Multiple Result Bearing Tasks</a:t>
            </a:r>
          </a:p>
        </p:txBody>
      </p:sp>
      <p:sp>
        <p:nvSpPr>
          <p:cNvPr id="3" name="Content Placeholder 2">
            <a:extLst>
              <a:ext uri="{FF2B5EF4-FFF2-40B4-BE49-F238E27FC236}">
                <a16:creationId xmlns:a16="http://schemas.microsoft.com/office/drawing/2014/main" id="{E385D736-0D61-4F17-8716-DE334678220D}"/>
              </a:ext>
            </a:extLst>
          </p:cNvPr>
          <p:cNvSpPr>
            <a:spLocks noGrp="1"/>
          </p:cNvSpPr>
          <p:nvPr>
            <p:ph idx="1"/>
          </p:nvPr>
        </p:nvSpPr>
        <p:spPr>
          <a:xfrm>
            <a:off x="838200" y="1231900"/>
            <a:ext cx="10515600" cy="4945063"/>
          </a:xfrm>
        </p:spPr>
        <p:txBody>
          <a:bodyPr>
            <a:normAutofit fontScale="32500" lnSpcReduction="20000"/>
          </a:bodyPr>
          <a:lstStyle/>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public class </a:t>
            </a:r>
            <a:r>
              <a:rPr lang="en-US" dirty="0" err="1">
                <a:effectLst/>
                <a:latin typeface="Arial" panose="020B0604020202020204" pitchFamily="34" charset="0"/>
                <a:ea typeface="Calibri" panose="020F0502020204030204" pitchFamily="34" charset="0"/>
                <a:cs typeface="Times New Roman" panose="02020603050405020304" pitchFamily="18" charset="0"/>
              </a:rPr>
              <a:t>FutureWithCompletionService</a:t>
            </a:r>
            <a:r>
              <a:rPr lang="en-US" dirty="0">
                <a:effectLst/>
                <a:latin typeface="Arial" panose="020B0604020202020204" pitchFamily="34" charset="0"/>
                <a:ea typeface="Calibri" panose="020F0502020204030204" pitchFamily="34" charset="0"/>
                <a:cs typeface="Times New Roman" panose="02020603050405020304" pitchFamily="18" charset="0"/>
              </a:rPr>
              <a:t> {</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public void execute() throws </a:t>
            </a:r>
            <a:r>
              <a:rPr lang="en-US" dirty="0" err="1">
                <a:effectLst/>
                <a:latin typeface="Arial" panose="020B0604020202020204" pitchFamily="34" charset="0"/>
                <a:ea typeface="Calibri" panose="020F0502020204030204" pitchFamily="34" charset="0"/>
                <a:cs typeface="Times New Roman" panose="02020603050405020304" pitchFamily="18" charset="0"/>
              </a:rPr>
              <a:t>InterruptedException</a:t>
            </a:r>
            <a:r>
              <a:rPr lang="en-US" dirty="0">
                <a:effectLst/>
                <a:latin typeface="Arial" panose="020B0604020202020204" pitchFamily="34" charset="0"/>
                <a:ea typeface="Calibri" panose="020F0502020204030204" pitchFamily="34" charset="0"/>
                <a:cs typeface="Times New Roman" panose="02020603050405020304" pitchFamily="18" charset="0"/>
              </a:rPr>
              <a:t>, </a:t>
            </a:r>
            <a:r>
              <a:rPr lang="en-US" dirty="0" err="1">
                <a:effectLst/>
                <a:latin typeface="Arial" panose="020B0604020202020204" pitchFamily="34" charset="0"/>
                <a:ea typeface="Calibri" panose="020F0502020204030204" pitchFamily="34" charset="0"/>
                <a:cs typeface="Times New Roman" panose="02020603050405020304" pitchFamily="18" charset="0"/>
              </a:rPr>
              <a:t>ExecutionException</a:t>
            </a:r>
            <a:r>
              <a:rPr lang="en-US" dirty="0">
                <a:effectLst/>
                <a:latin typeface="Arial" panose="020B0604020202020204" pitchFamily="34" charset="0"/>
                <a:ea typeface="Calibri" panose="020F0502020204030204" pitchFamily="34" charset="0"/>
                <a:cs typeface="Times New Roman" panose="02020603050405020304" pitchFamily="18" charset="0"/>
              </a:rPr>
              <a:t>{</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a:t>
            </a:r>
            <a:r>
              <a:rPr lang="en-US" dirty="0" err="1">
                <a:effectLst/>
                <a:latin typeface="Arial" panose="020B0604020202020204" pitchFamily="34" charset="0"/>
                <a:ea typeface="Calibri" panose="020F0502020204030204" pitchFamily="34" charset="0"/>
                <a:cs typeface="Times New Roman" panose="02020603050405020304" pitchFamily="18" charset="0"/>
              </a:rPr>
              <a:t>ExecutorService</a:t>
            </a:r>
            <a:r>
              <a:rPr lang="en-US" dirty="0">
                <a:effectLst/>
                <a:latin typeface="Arial" panose="020B0604020202020204" pitchFamily="34" charset="0"/>
                <a:ea typeface="Calibri" panose="020F0502020204030204" pitchFamily="34" charset="0"/>
                <a:cs typeface="Times New Roman" panose="02020603050405020304" pitchFamily="18" charset="0"/>
              </a:rPr>
              <a:t> executor = </a:t>
            </a:r>
            <a:r>
              <a:rPr lang="en-US" dirty="0" err="1">
                <a:effectLst/>
                <a:latin typeface="Arial" panose="020B0604020202020204" pitchFamily="34" charset="0"/>
                <a:ea typeface="Calibri" panose="020F0502020204030204" pitchFamily="34" charset="0"/>
                <a:cs typeface="Times New Roman" panose="02020603050405020304" pitchFamily="18" charset="0"/>
              </a:rPr>
              <a:t>Executors.newFixedThreadPool</a:t>
            </a:r>
            <a:r>
              <a:rPr lang="en-US" dirty="0">
                <a:effectLst/>
                <a:latin typeface="Arial" panose="020B0604020202020204" pitchFamily="34" charset="0"/>
                <a:ea typeface="Calibri" panose="020F0502020204030204" pitchFamily="34" charset="0"/>
                <a:cs typeface="Times New Roman" panose="02020603050405020304" pitchFamily="18" charset="0"/>
              </a:rPr>
              <a:t>(5);</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a:t>
            </a:r>
            <a:r>
              <a:rPr lang="en-US" dirty="0" err="1">
                <a:effectLst/>
                <a:latin typeface="Arial" panose="020B0604020202020204" pitchFamily="34" charset="0"/>
                <a:ea typeface="Calibri" panose="020F0502020204030204" pitchFamily="34" charset="0"/>
                <a:cs typeface="Times New Roman" panose="02020603050405020304" pitchFamily="18" charset="0"/>
              </a:rPr>
              <a:t>CompletionService</a:t>
            </a:r>
            <a:r>
              <a:rPr lang="en-US" dirty="0">
                <a:effectLst/>
                <a:latin typeface="Arial" panose="020B0604020202020204" pitchFamily="34" charset="0"/>
                <a:ea typeface="Calibri" panose="020F0502020204030204" pitchFamily="34" charset="0"/>
                <a:cs typeface="Times New Roman" panose="02020603050405020304" pitchFamily="18" charset="0"/>
              </a:rPr>
              <a:t>&lt;Integer&gt; </a:t>
            </a:r>
            <a:r>
              <a:rPr lang="en-US" dirty="0" err="1">
                <a:effectLst/>
                <a:latin typeface="Arial" panose="020B0604020202020204" pitchFamily="34" charset="0"/>
                <a:ea typeface="Calibri" panose="020F0502020204030204" pitchFamily="34" charset="0"/>
                <a:cs typeface="Times New Roman" panose="02020603050405020304" pitchFamily="18" charset="0"/>
              </a:rPr>
              <a:t>completionService</a:t>
            </a:r>
            <a:r>
              <a:rPr lang="en-US" dirty="0">
                <a:effectLst/>
                <a:latin typeface="Arial" panose="020B0604020202020204" pitchFamily="34" charset="0"/>
                <a:ea typeface="Calibri" panose="020F0502020204030204" pitchFamily="34" charset="0"/>
                <a:cs typeface="Times New Roman" panose="02020603050405020304" pitchFamily="18" charset="0"/>
              </a:rPr>
              <a:t> = new </a:t>
            </a:r>
            <a:r>
              <a:rPr lang="en-US" dirty="0" err="1">
                <a:effectLst/>
                <a:latin typeface="Arial" panose="020B0604020202020204" pitchFamily="34" charset="0"/>
                <a:ea typeface="Calibri" panose="020F0502020204030204" pitchFamily="34" charset="0"/>
                <a:cs typeface="Times New Roman" panose="02020603050405020304" pitchFamily="18" charset="0"/>
              </a:rPr>
              <a:t>ExecutorCompletionService</a:t>
            </a:r>
            <a:r>
              <a:rPr lang="en-US" dirty="0">
                <a:effectLst/>
                <a:latin typeface="Arial" panose="020B0604020202020204" pitchFamily="34" charset="0"/>
                <a:ea typeface="Calibri" panose="020F0502020204030204" pitchFamily="34" charset="0"/>
                <a:cs typeface="Times New Roman" panose="02020603050405020304" pitchFamily="18" charset="0"/>
              </a:rPr>
              <a:t>&lt;Integer&gt;(executor);</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//So lets process 1000 records concurrently with 5 Threads using result bearing Callable Task</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for(int </a:t>
            </a:r>
            <a:r>
              <a:rPr lang="en-US" dirty="0" err="1">
                <a:effectLst/>
                <a:latin typeface="Arial" panose="020B0604020202020204" pitchFamily="34" charset="0"/>
                <a:ea typeface="Calibri" panose="020F0502020204030204" pitchFamily="34" charset="0"/>
                <a:cs typeface="Times New Roman" panose="02020603050405020304" pitchFamily="18" charset="0"/>
              </a:rPr>
              <a:t>i</a:t>
            </a:r>
            <a:r>
              <a:rPr lang="en-US" dirty="0">
                <a:effectLst/>
                <a:latin typeface="Arial" panose="020B0604020202020204" pitchFamily="34" charset="0"/>
                <a:ea typeface="Calibri" panose="020F0502020204030204" pitchFamily="34" charset="0"/>
                <a:cs typeface="Times New Roman" panose="02020603050405020304" pitchFamily="18" charset="0"/>
              </a:rPr>
              <a:t>=0; </a:t>
            </a:r>
            <a:r>
              <a:rPr lang="en-US" dirty="0" err="1">
                <a:effectLst/>
                <a:latin typeface="Arial" panose="020B0604020202020204" pitchFamily="34" charset="0"/>
                <a:ea typeface="Calibri" panose="020F0502020204030204" pitchFamily="34" charset="0"/>
                <a:cs typeface="Times New Roman" panose="02020603050405020304" pitchFamily="18" charset="0"/>
              </a:rPr>
              <a:t>i</a:t>
            </a:r>
            <a:r>
              <a:rPr lang="en-US" dirty="0">
                <a:effectLst/>
                <a:latin typeface="Arial" panose="020B0604020202020204" pitchFamily="34" charset="0"/>
                <a:ea typeface="Calibri" panose="020F0502020204030204" pitchFamily="34" charset="0"/>
                <a:cs typeface="Times New Roman" panose="02020603050405020304" pitchFamily="18" charset="0"/>
              </a:rPr>
              <a:t>&lt;1000;i++){</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a:t>
            </a:r>
            <a:r>
              <a:rPr lang="en-US" dirty="0" err="1">
                <a:solidFill>
                  <a:srgbClr val="FF0000"/>
                </a:solidFill>
                <a:effectLst/>
                <a:latin typeface="Arial" panose="020B0604020202020204" pitchFamily="34" charset="0"/>
                <a:ea typeface="Calibri" panose="020F0502020204030204" pitchFamily="34" charset="0"/>
                <a:cs typeface="Times New Roman" panose="02020603050405020304" pitchFamily="18" charset="0"/>
              </a:rPr>
              <a:t>completionService.submit</a:t>
            </a:r>
            <a:r>
              <a:rPr lang="en-US"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(new </a:t>
            </a:r>
            <a:r>
              <a:rPr lang="en-US" dirty="0" err="1">
                <a:solidFill>
                  <a:srgbClr val="FF0000"/>
                </a:solidFill>
                <a:effectLst/>
                <a:latin typeface="Arial" panose="020B0604020202020204" pitchFamily="34" charset="0"/>
                <a:ea typeface="Calibri" panose="020F0502020204030204" pitchFamily="34" charset="0"/>
                <a:cs typeface="Times New Roman" panose="02020603050405020304" pitchFamily="18" charset="0"/>
              </a:rPr>
              <a:t>ResultBearingTask</a:t>
            </a:r>
            <a:r>
              <a:rPr lang="en-US"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dirty="0">
              <a:effectLst/>
              <a:latin typeface="Arial" panose="020B0604020202020204" pitchFamily="34" charset="0"/>
              <a:ea typeface="Calibri" panose="020F0502020204030204" pitchFamily="34" charset="0"/>
              <a:cs typeface="Times New Roman" panose="02020603050405020304" pitchFamily="18" charset="0"/>
            </a:endParaRP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for(int </a:t>
            </a:r>
            <a:r>
              <a:rPr lang="en-US" dirty="0" err="1">
                <a:effectLst/>
                <a:latin typeface="Arial" panose="020B0604020202020204" pitchFamily="34" charset="0"/>
                <a:ea typeface="Calibri" panose="020F0502020204030204" pitchFamily="34" charset="0"/>
                <a:cs typeface="Times New Roman" panose="02020603050405020304" pitchFamily="18" charset="0"/>
              </a:rPr>
              <a:t>i</a:t>
            </a:r>
            <a:r>
              <a:rPr lang="en-US" dirty="0">
                <a:effectLst/>
                <a:latin typeface="Arial" panose="020B0604020202020204" pitchFamily="34" charset="0"/>
                <a:ea typeface="Calibri" panose="020F0502020204030204" pitchFamily="34" charset="0"/>
                <a:cs typeface="Times New Roman" panose="02020603050405020304" pitchFamily="18" charset="0"/>
              </a:rPr>
              <a:t>=0; </a:t>
            </a:r>
            <a:r>
              <a:rPr lang="en-US" dirty="0" err="1">
                <a:effectLst/>
                <a:latin typeface="Arial" panose="020B0604020202020204" pitchFamily="34" charset="0"/>
                <a:ea typeface="Calibri" panose="020F0502020204030204" pitchFamily="34" charset="0"/>
                <a:cs typeface="Times New Roman" panose="02020603050405020304" pitchFamily="18" charset="0"/>
              </a:rPr>
              <a:t>i</a:t>
            </a:r>
            <a:r>
              <a:rPr lang="en-US" dirty="0">
                <a:effectLst/>
                <a:latin typeface="Arial" panose="020B0604020202020204" pitchFamily="34" charset="0"/>
                <a:ea typeface="Calibri" panose="020F0502020204030204" pitchFamily="34" charset="0"/>
                <a:cs typeface="Times New Roman" panose="02020603050405020304" pitchFamily="18" charset="0"/>
              </a:rPr>
              <a:t>&lt;1000;i++){</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a:t>
            </a:r>
            <a:r>
              <a:rPr lang="en-US"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Future&lt;Integer&gt; future = </a:t>
            </a:r>
            <a:r>
              <a:rPr lang="en-US" dirty="0" err="1">
                <a:solidFill>
                  <a:srgbClr val="FF0000"/>
                </a:solidFill>
                <a:effectLst/>
                <a:latin typeface="Arial" panose="020B0604020202020204" pitchFamily="34" charset="0"/>
                <a:ea typeface="Calibri" panose="020F0502020204030204" pitchFamily="34" charset="0"/>
                <a:cs typeface="Times New Roman" panose="02020603050405020304" pitchFamily="18" charset="0"/>
              </a:rPr>
              <a:t>completionService.take</a:t>
            </a:r>
            <a:r>
              <a:rPr lang="en-US"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dirty="0">
              <a:effectLst/>
              <a:latin typeface="Arial" panose="020B0604020202020204" pitchFamily="34" charset="0"/>
              <a:ea typeface="Calibri" panose="020F0502020204030204" pitchFamily="34" charset="0"/>
              <a:cs typeface="Times New Roman" panose="02020603050405020304" pitchFamily="18" charset="0"/>
            </a:endParaRP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try {</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//Please note that this timeout will be calculated from the moment when we called get..</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//not from the moment when task was submitted.</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Integer j = </a:t>
            </a:r>
            <a:r>
              <a:rPr lang="en-US" dirty="0" err="1">
                <a:effectLst/>
                <a:latin typeface="Arial" panose="020B0604020202020204" pitchFamily="34" charset="0"/>
                <a:ea typeface="Calibri" panose="020F0502020204030204" pitchFamily="34" charset="0"/>
                <a:cs typeface="Times New Roman" panose="02020603050405020304" pitchFamily="18" charset="0"/>
              </a:rPr>
              <a:t>future.get</a:t>
            </a:r>
            <a:r>
              <a:rPr lang="en-US" dirty="0">
                <a:effectLst/>
                <a:latin typeface="Arial" panose="020B0604020202020204" pitchFamily="34" charset="0"/>
                <a:ea typeface="Calibri" panose="020F0502020204030204" pitchFamily="34" charset="0"/>
                <a:cs typeface="Times New Roman" panose="02020603050405020304" pitchFamily="18" charset="0"/>
              </a:rPr>
              <a:t>(1000, </a:t>
            </a:r>
            <a:r>
              <a:rPr lang="en-US" dirty="0" err="1">
                <a:effectLst/>
                <a:latin typeface="Arial" panose="020B0604020202020204" pitchFamily="34" charset="0"/>
                <a:ea typeface="Calibri" panose="020F0502020204030204" pitchFamily="34" charset="0"/>
                <a:cs typeface="Times New Roman" panose="02020603050405020304" pitchFamily="18" charset="0"/>
              </a:rPr>
              <a:t>TimeUnit.MILLISECONDS</a:t>
            </a:r>
            <a:r>
              <a:rPr lang="en-US" dirty="0">
                <a:effectLst/>
                <a:latin typeface="Arial" panose="020B0604020202020204" pitchFamily="34" charset="0"/>
                <a:ea typeface="Calibri" panose="020F0502020204030204" pitchFamily="34" charset="0"/>
                <a:cs typeface="Times New Roman" panose="02020603050405020304" pitchFamily="18" charset="0"/>
              </a:rPr>
              <a:t>);</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 catch (</a:t>
            </a:r>
            <a:r>
              <a:rPr lang="en-US" dirty="0" err="1">
                <a:effectLst/>
                <a:latin typeface="Arial" panose="020B0604020202020204" pitchFamily="34" charset="0"/>
                <a:ea typeface="Calibri" panose="020F0502020204030204" pitchFamily="34" charset="0"/>
                <a:cs typeface="Times New Roman" panose="02020603050405020304" pitchFamily="18" charset="0"/>
              </a:rPr>
              <a:t>TimeoutException</a:t>
            </a:r>
            <a:r>
              <a:rPr lang="en-US" dirty="0">
                <a:effectLst/>
                <a:latin typeface="Arial" panose="020B0604020202020204" pitchFamily="34" charset="0"/>
                <a:ea typeface="Calibri" panose="020F0502020204030204" pitchFamily="34" charset="0"/>
                <a:cs typeface="Times New Roman" panose="02020603050405020304" pitchFamily="18" charset="0"/>
              </a:rPr>
              <a:t> e) {</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 TODO Auto-generated catch block</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a:t>
            </a:r>
            <a:r>
              <a:rPr lang="en-US" dirty="0" err="1">
                <a:effectLst/>
                <a:latin typeface="Arial" panose="020B0604020202020204" pitchFamily="34" charset="0"/>
                <a:ea typeface="Calibri" panose="020F0502020204030204" pitchFamily="34" charset="0"/>
                <a:cs typeface="Times New Roman" panose="02020603050405020304" pitchFamily="18" charset="0"/>
              </a:rPr>
              <a:t>e.printStackTrace</a:t>
            </a:r>
            <a:r>
              <a:rPr lang="en-US" dirty="0">
                <a:effectLst/>
                <a:latin typeface="Arial" panose="020B0604020202020204" pitchFamily="34" charset="0"/>
                <a:ea typeface="Calibri" panose="020F0502020204030204" pitchFamily="34" charset="0"/>
                <a:cs typeface="Times New Roman" panose="02020603050405020304" pitchFamily="18" charset="0"/>
              </a:rPr>
              <a:t>();</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private static class </a:t>
            </a:r>
            <a:r>
              <a:rPr lang="en-US" dirty="0" err="1">
                <a:effectLst/>
                <a:latin typeface="Arial" panose="020B0604020202020204" pitchFamily="34" charset="0"/>
                <a:ea typeface="Calibri" panose="020F0502020204030204" pitchFamily="34" charset="0"/>
                <a:cs typeface="Times New Roman" panose="02020603050405020304" pitchFamily="18" charset="0"/>
              </a:rPr>
              <a:t>ResultBearingTask</a:t>
            </a:r>
            <a:r>
              <a:rPr lang="en-US" dirty="0">
                <a:effectLst/>
                <a:latin typeface="Arial" panose="020B0604020202020204" pitchFamily="34" charset="0"/>
                <a:ea typeface="Calibri" panose="020F0502020204030204" pitchFamily="34" charset="0"/>
                <a:cs typeface="Times New Roman" panose="02020603050405020304" pitchFamily="18" charset="0"/>
              </a:rPr>
              <a:t> implements Callable&lt;Integer&gt; {</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@Override</a:t>
            </a:r>
          </a:p>
          <a:p>
            <a:pPr marL="457200" marR="0" indent="0">
              <a:lnSpc>
                <a:spcPct val="115000"/>
              </a:lnSpc>
              <a:spcBef>
                <a:spcPts val="0"/>
              </a:spcBef>
              <a:spcAft>
                <a:spcPts val="0"/>
              </a:spcAft>
              <a:buNone/>
            </a:pPr>
            <a:endParaRPr lang="en-US" dirty="0">
              <a:effectLst/>
              <a:latin typeface="Arial" panose="020B0604020202020204" pitchFamily="34" charset="0"/>
              <a:ea typeface="Calibri" panose="020F0502020204030204" pitchFamily="34" charset="0"/>
              <a:cs typeface="Times New Roman" panose="02020603050405020304" pitchFamily="18" charset="0"/>
            </a:endParaRP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public Integer call() throws Exception {</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return new Integer(1);</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	}</a:t>
            </a:r>
          </a:p>
          <a:p>
            <a:pPr marL="457200" marR="0" indent="0">
              <a:lnSpc>
                <a:spcPct val="115000"/>
              </a:lnSpc>
              <a:spcBef>
                <a:spcPts val="0"/>
              </a:spcBef>
              <a:spcAft>
                <a:spcPts val="0"/>
              </a:spcAft>
              <a:buNone/>
            </a:pPr>
            <a:r>
              <a:rPr lang="en-US" dirty="0">
                <a:effectLst/>
                <a:latin typeface="Arial" panose="020B0604020202020204" pitchFamily="34"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104829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05A1-0B40-40EF-BE6F-6DF991C52996}"/>
              </a:ext>
            </a:extLst>
          </p:cNvPr>
          <p:cNvSpPr>
            <a:spLocks noGrp="1"/>
          </p:cNvSpPr>
          <p:nvPr>
            <p:ph type="title"/>
          </p:nvPr>
        </p:nvSpPr>
        <p:spPr/>
        <p:txBody>
          <a:bodyPr/>
          <a:lstStyle/>
          <a:p>
            <a:r>
              <a:rPr lang="en-US" dirty="0"/>
              <a:t>Submitting Multiple Result Bearing Tasks</a:t>
            </a:r>
          </a:p>
        </p:txBody>
      </p:sp>
      <p:sp>
        <p:nvSpPr>
          <p:cNvPr id="3" name="Content Placeholder 2">
            <a:extLst>
              <a:ext uri="{FF2B5EF4-FFF2-40B4-BE49-F238E27FC236}">
                <a16:creationId xmlns:a16="http://schemas.microsoft.com/office/drawing/2014/main" id="{16BBE172-361C-4A97-B2F3-F5CFA87FC972}"/>
              </a:ext>
            </a:extLst>
          </p:cNvPr>
          <p:cNvSpPr>
            <a:spLocks noGrp="1"/>
          </p:cNvSpPr>
          <p:nvPr>
            <p:ph idx="1"/>
          </p:nvPr>
        </p:nvSpPr>
        <p:spPr/>
        <p:txBody>
          <a:bodyPr/>
          <a:lstStyle/>
          <a:p>
            <a:pPr marL="342900" marR="0" lvl="0" indent="-34290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See highlighted red lines</a:t>
            </a:r>
          </a:p>
          <a:p>
            <a:pPr marL="342900" marR="0" lvl="0" indent="-34290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In the first red line we are keep submitting computation tasks concurrently</a:t>
            </a:r>
          </a:p>
          <a:p>
            <a:pPr marL="342900" marR="0" lvl="0" indent="-34290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In the second, we are then retrieving values</a:t>
            </a:r>
          </a:p>
          <a:p>
            <a:pPr marL="342900" marR="0" lvl="0" indent="-34290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Take() will block till result is available</a:t>
            </a:r>
          </a:p>
          <a:p>
            <a:pPr marL="342900" marR="0" lvl="0" indent="-342900">
              <a:lnSpc>
                <a:spcPct val="115000"/>
              </a:lnSpc>
              <a:spcBef>
                <a:spcPts val="0"/>
              </a:spcBef>
              <a:spcAft>
                <a:spcPts val="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Completion Service submit put Future corresponding to each submitted task in an internal queue</a:t>
            </a:r>
          </a:p>
          <a:p>
            <a:pPr marL="342900" marR="0" lvl="0" indent="-342900">
              <a:lnSpc>
                <a:spcPct val="115000"/>
              </a:lnSpc>
              <a:spcBef>
                <a:spcPts val="0"/>
              </a:spcBef>
              <a:spcAft>
                <a:spcPts val="100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Completion Service take then retrieves result from that queue</a:t>
            </a:r>
          </a:p>
          <a:p>
            <a:pPr marL="0" indent="0">
              <a:buNone/>
            </a:pPr>
            <a:endParaRPr lang="en-US" dirty="0"/>
          </a:p>
        </p:txBody>
      </p:sp>
    </p:spTree>
    <p:extLst>
      <p:ext uri="{BB962C8B-B14F-4D97-AF65-F5344CB8AC3E}">
        <p14:creationId xmlns:p14="http://schemas.microsoft.com/office/powerpoint/2010/main" val="4020904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9AD6-DCFD-4992-8FC2-8762807DF681}"/>
              </a:ext>
            </a:extLst>
          </p:cNvPr>
          <p:cNvSpPr>
            <a:spLocks noGrp="1"/>
          </p:cNvSpPr>
          <p:nvPr>
            <p:ph type="title"/>
          </p:nvPr>
        </p:nvSpPr>
        <p:spPr>
          <a:xfrm>
            <a:off x="838200" y="365126"/>
            <a:ext cx="10515600" cy="751294"/>
          </a:xfrm>
        </p:spPr>
        <p:txBody>
          <a:bodyPr/>
          <a:lstStyle/>
          <a:p>
            <a:r>
              <a:rPr lang="en-US" dirty="0"/>
              <a:t>Submitting multiple timed tasks</a:t>
            </a:r>
          </a:p>
        </p:txBody>
      </p:sp>
      <p:sp>
        <p:nvSpPr>
          <p:cNvPr id="3" name="Content Placeholder 2">
            <a:extLst>
              <a:ext uri="{FF2B5EF4-FFF2-40B4-BE49-F238E27FC236}">
                <a16:creationId xmlns:a16="http://schemas.microsoft.com/office/drawing/2014/main" id="{A451B63C-E00A-456B-9ACC-8A314C6349B0}"/>
              </a:ext>
            </a:extLst>
          </p:cNvPr>
          <p:cNvSpPr>
            <a:spLocks noGrp="1"/>
          </p:cNvSpPr>
          <p:nvPr>
            <p:ph idx="1"/>
          </p:nvPr>
        </p:nvSpPr>
        <p:spPr>
          <a:xfrm>
            <a:off x="838200" y="1116420"/>
            <a:ext cx="10515600" cy="5060543"/>
          </a:xfrm>
        </p:spPr>
        <p:txBody>
          <a:bodyPr>
            <a:normAutofit fontScale="55000" lnSpcReduction="20000"/>
          </a:bodyPr>
          <a:lstStyle/>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public class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FutureWithTimeout</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public void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timeoutFuture</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List&lt;</a:t>
            </a:r>
            <a:r>
              <a:rPr lang="en-US" sz="1800" dirty="0" err="1">
                <a:effectLst/>
                <a:latin typeface="Arial" panose="020B0604020202020204" pitchFamily="34" charset="0"/>
                <a:ea typeface="Calibri" panose="020F0502020204030204" pitchFamily="34" charset="0"/>
                <a:cs typeface="Times New Roman" panose="02020603050405020304" pitchFamily="18" charset="0"/>
              </a:rPr>
              <a:t>FutureTaskImpl</a:t>
            </a:r>
            <a:r>
              <a:rPr lang="en-US" sz="1800" dirty="0">
                <a:effectLst/>
                <a:latin typeface="Arial" panose="020B0604020202020204" pitchFamily="34" charset="0"/>
                <a:ea typeface="Calibri" panose="020F0502020204030204" pitchFamily="34" charset="0"/>
                <a:cs typeface="Times New Roman" panose="02020603050405020304" pitchFamily="18" charset="0"/>
              </a:rPr>
              <a:t>&lt;Integer&gt;&gt;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taskList</a:t>
            </a:r>
            <a:r>
              <a:rPr lang="en-US" sz="1800" dirty="0">
                <a:effectLst/>
                <a:latin typeface="Arial" panose="020B0604020202020204" pitchFamily="34" charset="0"/>
                <a:ea typeface="Calibri" panose="020F0502020204030204" pitchFamily="34" charset="0"/>
                <a:cs typeface="Times New Roman" panose="02020603050405020304" pitchFamily="18" charset="0"/>
              </a:rPr>
              <a:t> = new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ArrayList</a:t>
            </a:r>
            <a:r>
              <a:rPr lang="en-US" sz="1800" dirty="0">
                <a:effectLst/>
                <a:latin typeface="Arial" panose="020B0604020202020204" pitchFamily="34" charset="0"/>
                <a:ea typeface="Calibri" panose="020F0502020204030204" pitchFamily="34" charset="0"/>
                <a:cs typeface="Times New Roman" panose="02020603050405020304" pitchFamily="18" charset="0"/>
              </a:rPr>
              <a:t>&lt;</a:t>
            </a:r>
            <a:r>
              <a:rPr lang="en-US" sz="1800" dirty="0" err="1">
                <a:effectLst/>
                <a:latin typeface="Arial" panose="020B0604020202020204" pitchFamily="34" charset="0"/>
                <a:ea typeface="Calibri" panose="020F0502020204030204" pitchFamily="34" charset="0"/>
                <a:cs typeface="Times New Roman" panose="02020603050405020304" pitchFamily="18" charset="0"/>
              </a:rPr>
              <a:t>FutureTaskImpl</a:t>
            </a:r>
            <a:r>
              <a:rPr lang="en-US" sz="1800" dirty="0">
                <a:effectLst/>
                <a:latin typeface="Arial" panose="020B0604020202020204" pitchFamily="34" charset="0"/>
                <a:ea typeface="Calibri" panose="020F0502020204030204" pitchFamily="34" charset="0"/>
                <a:cs typeface="Times New Roman" panose="02020603050405020304" pitchFamily="18" charset="0"/>
              </a:rPr>
              <a:t>&lt;Integer&gt;&gt;();</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for (int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i</a:t>
            </a:r>
            <a:r>
              <a:rPr lang="en-US" sz="1800" dirty="0">
                <a:effectLst/>
                <a:latin typeface="Arial" panose="020B0604020202020204" pitchFamily="34" charset="0"/>
                <a:ea typeface="Calibri" panose="020F0502020204030204" pitchFamily="34" charset="0"/>
                <a:cs typeface="Times New Roman" panose="02020603050405020304" pitchFamily="18" charset="0"/>
              </a:rPr>
              <a:t>=0;i&lt;1000;i++){</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taskList.add</a:t>
            </a:r>
            <a:r>
              <a:rPr lang="en-US" sz="1800" dirty="0">
                <a:effectLst/>
                <a:latin typeface="Arial" panose="020B0604020202020204" pitchFamily="34" charset="0"/>
                <a:ea typeface="Calibri" panose="020F0502020204030204" pitchFamily="34" charset="0"/>
                <a:cs typeface="Times New Roman" panose="02020603050405020304" pitchFamily="18" charset="0"/>
              </a:rPr>
              <a:t>(new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FutureTaskImpl</a:t>
            </a:r>
            <a:r>
              <a:rPr lang="en-US" sz="1800" dirty="0">
                <a:effectLst/>
                <a:latin typeface="Arial" panose="020B0604020202020204" pitchFamily="34" charset="0"/>
                <a:ea typeface="Calibri" panose="020F0502020204030204" pitchFamily="34" charset="0"/>
                <a:cs typeface="Times New Roman" panose="02020603050405020304" pitchFamily="18" charset="0"/>
              </a:rPr>
              <a:t>&lt;Integer&gt;());</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List&lt;Future&lt;Integer&gt;&gt; futures = null;</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for (int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i</a:t>
            </a:r>
            <a:r>
              <a:rPr lang="en-US" sz="1800" dirty="0">
                <a:effectLst/>
                <a:latin typeface="Arial" panose="020B0604020202020204" pitchFamily="34" charset="0"/>
                <a:ea typeface="Calibri" panose="020F0502020204030204" pitchFamily="34" charset="0"/>
                <a:cs typeface="Times New Roman" panose="02020603050405020304" pitchFamily="18" charset="0"/>
              </a:rPr>
              <a:t>=0;i&lt;1000;i++){</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ExecutorService</a:t>
            </a:r>
            <a:r>
              <a:rPr lang="en-US" sz="1800" dirty="0">
                <a:effectLst/>
                <a:latin typeface="Arial" panose="020B0604020202020204" pitchFamily="34" charset="0"/>
                <a:ea typeface="Calibri" panose="020F0502020204030204" pitchFamily="34" charset="0"/>
                <a:cs typeface="Times New Roman" panose="02020603050405020304" pitchFamily="18" charset="0"/>
              </a:rPr>
              <a:t> executor =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Executors.newFixedThreadPool</a:t>
            </a:r>
            <a:r>
              <a:rPr lang="en-US" sz="1800" dirty="0">
                <a:effectLst/>
                <a:latin typeface="Arial" panose="020B0604020202020204" pitchFamily="34" charset="0"/>
                <a:ea typeface="Calibri" panose="020F0502020204030204" pitchFamily="34" charset="0"/>
                <a:cs typeface="Times New Roman" panose="02020603050405020304" pitchFamily="18" charset="0"/>
              </a:rPr>
              <a:t>(5);</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try {</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//Now this method will block until all tasks are finished or timeout is occurred or thread in pool is interrupted.</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futures =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executor.invokeAll</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r>
              <a:rPr lang="en-US" sz="1800" dirty="0" err="1">
                <a:effectLst/>
                <a:latin typeface="Arial" panose="020B0604020202020204" pitchFamily="34" charset="0"/>
                <a:ea typeface="Calibri" panose="020F0502020204030204" pitchFamily="34" charset="0"/>
                <a:cs typeface="Times New Roman" panose="02020603050405020304" pitchFamily="18" charset="0"/>
              </a:rPr>
              <a:t>taskList</a:t>
            </a:r>
            <a:r>
              <a:rPr lang="en-US" sz="1800" dirty="0">
                <a:effectLst/>
                <a:latin typeface="Arial" panose="020B0604020202020204" pitchFamily="34" charset="0"/>
                <a:ea typeface="Calibri" panose="020F0502020204030204" pitchFamily="34" charset="0"/>
                <a:cs typeface="Times New Roman" panose="02020603050405020304" pitchFamily="18" charset="0"/>
              </a:rPr>
              <a:t>, 20,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TimeUnit.MILLISECONDS</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 catch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InterruptedException</a:t>
            </a:r>
            <a:r>
              <a:rPr lang="en-US" sz="1800" dirty="0">
                <a:effectLst/>
                <a:latin typeface="Arial" panose="020B0604020202020204" pitchFamily="34" charset="0"/>
                <a:ea typeface="Calibri" panose="020F0502020204030204" pitchFamily="34" charset="0"/>
                <a:cs typeface="Times New Roman" panose="02020603050405020304" pitchFamily="18" charset="0"/>
              </a:rPr>
              <a:t> e) {</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 TODO Auto-generated catch block</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e.printStackTrace</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 </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for(Future&lt;Integer&gt; future : futures){</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try {</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//Here we will either get value or null if timeout has expired</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future.get</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 catch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InterruptedException</a:t>
            </a:r>
            <a:r>
              <a:rPr lang="en-US" sz="1800" dirty="0">
                <a:effectLst/>
                <a:latin typeface="Arial" panose="020B0604020202020204" pitchFamily="34" charset="0"/>
                <a:ea typeface="Calibri" panose="020F0502020204030204" pitchFamily="34" charset="0"/>
                <a:cs typeface="Times New Roman" panose="02020603050405020304" pitchFamily="18" charset="0"/>
              </a:rPr>
              <a:t> e) {</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 TODO Auto-generated catch block</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e.printStackTrace</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 catch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ExecutionException</a:t>
            </a:r>
            <a:r>
              <a:rPr lang="en-US" sz="1800" dirty="0">
                <a:effectLst/>
                <a:latin typeface="Arial" panose="020B0604020202020204" pitchFamily="34" charset="0"/>
                <a:ea typeface="Calibri" panose="020F0502020204030204" pitchFamily="34" charset="0"/>
                <a:cs typeface="Times New Roman" panose="02020603050405020304" pitchFamily="18" charset="0"/>
              </a:rPr>
              <a:t> e) {</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 TODO Auto-generated catch block</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e.printStackTrace</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L="0" marR="0" indent="0">
              <a:lnSpc>
                <a:spcPct val="115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566164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3411</Words>
  <Application>Microsoft Office PowerPoint</Application>
  <PresentationFormat>Widescreen</PresentationFormat>
  <Paragraphs>354</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Consolas</vt:lpstr>
      <vt:lpstr>Wingdings</vt:lpstr>
      <vt:lpstr>Office Theme</vt:lpstr>
      <vt:lpstr>PowerPoint Presentation</vt:lpstr>
      <vt:lpstr>Agenda</vt:lpstr>
      <vt:lpstr>Scalable Cache in Concurrent Environment</vt:lpstr>
      <vt:lpstr>Scalable Cache in Concurrent Environment</vt:lpstr>
      <vt:lpstr>Scalable Cache in Concurrent Environment</vt:lpstr>
      <vt:lpstr>Submitting Multiple Result Bearing Tasks</vt:lpstr>
      <vt:lpstr>Submitting Multiple Result Bearing Tasks</vt:lpstr>
      <vt:lpstr>Submitting Multiple Result Bearing Tasks</vt:lpstr>
      <vt:lpstr>Submitting multiple timed tasks</vt:lpstr>
      <vt:lpstr>Submitting multiple timed tasks</vt:lpstr>
      <vt:lpstr>Thread Pools Boundary</vt:lpstr>
      <vt:lpstr>Thread Pools Size </vt:lpstr>
      <vt:lpstr>Thread Pools Size</vt:lpstr>
      <vt:lpstr>Thread Pool Choice</vt:lpstr>
      <vt:lpstr>Thread Pool Choice</vt:lpstr>
      <vt:lpstr>RejectionHandler</vt:lpstr>
      <vt:lpstr>Using Semaphore to throttle Task Submission</vt:lpstr>
      <vt:lpstr>Using Semaphore to throttle Task Submission</vt:lpstr>
      <vt:lpstr>Extending Thread Factory</vt:lpstr>
      <vt:lpstr>Extending Thread Factory</vt:lpstr>
      <vt:lpstr>Extending Thread Factory</vt:lpstr>
      <vt:lpstr>Extending Thread Pool Executors</vt:lpstr>
      <vt:lpstr>Extending Thread Pool Executors</vt:lpstr>
      <vt:lpstr>Thread Contention and Context Switch</vt:lpstr>
      <vt:lpstr>Thread Contention and Context Switch</vt:lpstr>
      <vt:lpstr>Thread Contention and Context Switch</vt:lpstr>
      <vt:lpstr>Cost of Synchronization</vt:lpstr>
      <vt:lpstr>Cost of Synchronization</vt:lpstr>
      <vt:lpstr>Generic Principles/Pitfalls</vt:lpstr>
      <vt:lpstr>Generic Principles/ Pitfalls</vt:lpstr>
      <vt:lpstr>Generic Principles/Pitfalls</vt:lpstr>
      <vt:lpstr>Generic Principles/ Pitfalls</vt:lpstr>
      <vt:lpstr>References and further study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Pawar, Hitesh (ADV D AA SGI SW&amp;CS DG-PE-GA)</dc:creator>
  <cp:lastModifiedBy>Pawar, Hitesh (ADV D AA SGI SW&amp;CS DG-PE-GA)</cp:lastModifiedBy>
  <cp:revision>75</cp:revision>
  <dcterms:created xsi:type="dcterms:W3CDTF">2021-12-09T07:42:25Z</dcterms:created>
  <dcterms:modified xsi:type="dcterms:W3CDTF">2021-12-10T09:50:16Z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59b6cd5-d141-4a33-8bf1-0ca04484304f_Enabled">
    <vt:lpwstr>true</vt:lpwstr>
  </property>
  <property fmtid="{D5CDD505-2E9C-101B-9397-08002B2CF9AE}" pid="3" name="MSIP_Label_a59b6cd5-d141-4a33-8bf1-0ca04484304f_SetDate">
    <vt:lpwstr>2021-12-10T09:50:16Z</vt:lpwstr>
  </property>
  <property fmtid="{D5CDD505-2E9C-101B-9397-08002B2CF9AE}" pid="4" name="MSIP_Label_a59b6cd5-d141-4a33-8bf1-0ca04484304f_Method">
    <vt:lpwstr>Standard</vt:lpwstr>
  </property>
  <property fmtid="{D5CDD505-2E9C-101B-9397-08002B2CF9AE}" pid="5" name="MSIP_Label_a59b6cd5-d141-4a33-8bf1-0ca04484304f_Name">
    <vt:lpwstr>restricted-default</vt:lpwstr>
  </property>
  <property fmtid="{D5CDD505-2E9C-101B-9397-08002B2CF9AE}" pid="6" name="MSIP_Label_a59b6cd5-d141-4a33-8bf1-0ca04484304f_SiteId">
    <vt:lpwstr>38ae3bcd-9579-4fd4-adda-b42e1495d55a</vt:lpwstr>
  </property>
  <property fmtid="{D5CDD505-2E9C-101B-9397-08002B2CF9AE}" pid="7" name="MSIP_Label_a59b6cd5-d141-4a33-8bf1-0ca04484304f_ActionId">
    <vt:lpwstr>e0c3faa1-f62c-442f-bde3-38c39ad4548a</vt:lpwstr>
  </property>
  <property fmtid="{D5CDD505-2E9C-101B-9397-08002B2CF9AE}" pid="8" name="MSIP_Label_a59b6cd5-d141-4a33-8bf1-0ca04484304f_ContentBits">
    <vt:lpwstr>0</vt:lpwstr>
  </property>
  <property fmtid="{D5CDD505-2E9C-101B-9397-08002B2CF9AE}" pid="9" name="Document_Confidentiality">
    <vt:lpwstr>Restricted</vt:lpwstr>
  </property>
</Properties>
</file>