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2" r:id="rId6"/>
    <p:sldId id="260" r:id="rId7"/>
    <p:sldId id="261" r:id="rId8"/>
    <p:sldId id="263" r:id="rId9"/>
  </p:sldIdLst>
  <p:sldSz cx="9144000" cy="5143500" type="screen16x9"/>
  <p:notesSz cx="6858000" cy="9144000"/>
  <p:embeddedFontLst>
    <p:embeddedFont>
      <p:font typeface="Economica"/>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4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j\OneDrive\Desktop\Myself\Votes%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[Votes chart.xlsx]Sheet1!PivotTable7</c:name>
    <c:fmtId val="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334801077496892E-2"/>
          <c:y val="0.12250449107354508"/>
          <c:w val="0.62257545931758529"/>
          <c:h val="0.84486960892674068"/>
        </c:manualLayout>
      </c:layout>
      <c:pie3DChart>
        <c:varyColors val="1"/>
        <c:ser>
          <c:idx val="0"/>
          <c:order val="0"/>
          <c:tx>
            <c:strRef>
              <c:f>Sheet1!$B$8</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9911-496A-AE9C-414D2332108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9911-496A-AE9C-414D2332108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9911-496A-AE9C-414D2332108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9911-496A-AE9C-414D23321083}"/>
              </c:ext>
            </c:extLst>
          </c:dPt>
          <c:dLbls>
            <c:dLbl>
              <c:idx val="1"/>
              <c:layout>
                <c:manualLayout>
                  <c:x val="-7.7463582677165424E-2"/>
                  <c:y val="-1.393255342682523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911-496A-AE9C-414D23321083}"/>
                </c:ext>
              </c:extLst>
            </c:dLbl>
            <c:dLbl>
              <c:idx val="2"/>
              <c:layout>
                <c:manualLayout>
                  <c:x val="-4.6232939632545933E-2"/>
                  <c:y val="-6.566191133609448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911-496A-AE9C-414D2332108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Sheet1!$A$9:$A$13</c:f>
              <c:strCache>
                <c:ptCount val="4"/>
                <c:pt idx="0">
                  <c:v>I'm neutral, neither like nor dislike</c:v>
                </c:pt>
                <c:pt idx="1">
                  <c:v>I'm not familiar with the smell</c:v>
                </c:pt>
                <c:pt idx="2">
                  <c:v>No, I don't like the smell</c:v>
                </c:pt>
                <c:pt idx="3">
                  <c:v>Yes, I enjoy the smell</c:v>
                </c:pt>
              </c:strCache>
            </c:strRef>
          </c:cat>
          <c:val>
            <c:numRef>
              <c:f>Sheet1!$B$9:$B$13</c:f>
              <c:numCache>
                <c:formatCode>General</c:formatCode>
                <c:ptCount val="4"/>
                <c:pt idx="0">
                  <c:v>19</c:v>
                </c:pt>
                <c:pt idx="1">
                  <c:v>6</c:v>
                </c:pt>
                <c:pt idx="2">
                  <c:v>3</c:v>
                </c:pt>
                <c:pt idx="3">
                  <c:v>71</c:v>
                </c:pt>
              </c:numCache>
            </c:numRef>
          </c:val>
          <c:extLst>
            <c:ext xmlns:c16="http://schemas.microsoft.com/office/drawing/2014/chart" uri="{C3380CC4-5D6E-409C-BE32-E72D297353CC}">
              <c16:uniqueId val="{00000008-9911-496A-AE9C-414D23321083}"/>
            </c:ext>
          </c:extLst>
        </c:ser>
        <c:dLbls>
          <c:showLegendKey val="0"/>
          <c:showVal val="1"/>
          <c:showCatName val="0"/>
          <c:showSerName val="0"/>
          <c:showPercent val="0"/>
          <c:showBubbleSize val="0"/>
          <c:showLeaderLines val="0"/>
        </c:dLbls>
      </c:pie3DChart>
      <c:spPr>
        <a:noFill/>
        <a:ln>
          <a:noFill/>
        </a:ln>
        <a:effectLst/>
      </c:spPr>
    </c:plotArea>
    <c:legend>
      <c:legendPos val="r"/>
      <c:layout>
        <c:manualLayout>
          <c:xMode val="edge"/>
          <c:yMode val="edge"/>
          <c:x val="0.66633202099737521"/>
          <c:y val="0.14268252315095148"/>
          <c:w val="0.32116797900262467"/>
          <c:h val="0.7351418121926999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596398ec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596398ec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596398ec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596398ec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596398ec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596398e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596398ec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596398e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66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e596398ec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e596398ec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e596398ec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e596398e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e596398ec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e596398e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767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hyperlink" Target="WhatsApp%20Video%202023-08-17%20at%208.31.16%20AM.mp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chart" Target="../charts/char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pic>
        <p:nvPicPr>
          <p:cNvPr id="62" name="Google Shape;62;p13"/>
          <p:cNvPicPr preferRelativeResize="0"/>
          <p:nvPr/>
        </p:nvPicPr>
        <p:blipFill rotWithShape="1">
          <a:blip r:embed="rId4">
            <a:alphaModFix/>
          </a:blip>
          <a:srcRect l="12602" t="18790" r="12602" b="28561"/>
          <a:stretch/>
        </p:blipFill>
        <p:spPr>
          <a:xfrm>
            <a:off x="2959962" y="1136550"/>
            <a:ext cx="3216275" cy="2276696"/>
          </a:xfrm>
          <a:prstGeom prst="rect">
            <a:avLst/>
          </a:prstGeom>
          <a:noFill/>
          <a:ln>
            <a:noFill/>
          </a:ln>
        </p:spPr>
      </p:pic>
      <p:pic>
        <p:nvPicPr>
          <p:cNvPr id="63" name="Google Shape;63;p13"/>
          <p:cNvPicPr preferRelativeResize="0"/>
          <p:nvPr/>
        </p:nvPicPr>
        <p:blipFill rotWithShape="1">
          <a:blip r:embed="rId5">
            <a:alphaModFix/>
          </a:blip>
          <a:srcRect t="20918" b="19773"/>
          <a:stretch/>
        </p:blipFill>
        <p:spPr>
          <a:xfrm>
            <a:off x="272650" y="343200"/>
            <a:ext cx="1915000" cy="900626"/>
          </a:xfrm>
          <a:prstGeom prst="rect">
            <a:avLst/>
          </a:prstGeom>
          <a:noFill/>
          <a:ln>
            <a:noFill/>
          </a:ln>
        </p:spPr>
      </p:pic>
      <p:pic>
        <p:nvPicPr>
          <p:cNvPr id="64" name="Google Shape;64;p13"/>
          <p:cNvPicPr preferRelativeResize="0"/>
          <p:nvPr/>
        </p:nvPicPr>
        <p:blipFill rotWithShape="1">
          <a:blip r:embed="rId6">
            <a:alphaModFix/>
          </a:blip>
          <a:srcRect t="21125" b="12212"/>
          <a:stretch/>
        </p:blipFill>
        <p:spPr>
          <a:xfrm>
            <a:off x="7120450" y="291875"/>
            <a:ext cx="1825375" cy="1062745"/>
          </a:xfrm>
          <a:prstGeom prst="rect">
            <a:avLst/>
          </a:prstGeom>
          <a:noFill/>
          <a:ln>
            <a:noFill/>
          </a:ln>
        </p:spPr>
      </p:pic>
      <p:pic>
        <p:nvPicPr>
          <p:cNvPr id="65" name="Google Shape;65;p13"/>
          <p:cNvPicPr preferRelativeResize="0"/>
          <p:nvPr/>
        </p:nvPicPr>
        <p:blipFill rotWithShape="1">
          <a:blip r:embed="rId7">
            <a:alphaModFix/>
          </a:blip>
          <a:srcRect l="15115" t="25068" r="15420" b="21998"/>
          <a:stretch/>
        </p:blipFill>
        <p:spPr>
          <a:xfrm>
            <a:off x="272650" y="1491974"/>
            <a:ext cx="1914999" cy="1031186"/>
          </a:xfrm>
          <a:prstGeom prst="rect">
            <a:avLst/>
          </a:prstGeom>
          <a:noFill/>
          <a:ln>
            <a:noFill/>
          </a:ln>
        </p:spPr>
      </p:pic>
      <p:pic>
        <p:nvPicPr>
          <p:cNvPr id="66" name="Google Shape;66;p13"/>
          <p:cNvPicPr preferRelativeResize="0"/>
          <p:nvPr/>
        </p:nvPicPr>
        <p:blipFill>
          <a:blip r:embed="rId8">
            <a:alphaModFix/>
          </a:blip>
          <a:stretch>
            <a:fillRect/>
          </a:stretch>
        </p:blipFill>
        <p:spPr>
          <a:xfrm>
            <a:off x="7120450" y="1580725"/>
            <a:ext cx="1825374" cy="1048619"/>
          </a:xfrm>
          <a:prstGeom prst="rect">
            <a:avLst/>
          </a:prstGeom>
          <a:noFill/>
          <a:ln>
            <a:noFill/>
          </a:ln>
        </p:spPr>
      </p:pic>
      <p:pic>
        <p:nvPicPr>
          <p:cNvPr id="67" name="Google Shape;67;p13"/>
          <p:cNvPicPr preferRelativeResize="0"/>
          <p:nvPr/>
        </p:nvPicPr>
        <p:blipFill rotWithShape="1">
          <a:blip r:embed="rId9">
            <a:alphaModFix/>
          </a:blip>
          <a:srcRect l="10799" r="10658"/>
          <a:stretch/>
        </p:blipFill>
        <p:spPr>
          <a:xfrm>
            <a:off x="297800" y="2855450"/>
            <a:ext cx="1914999" cy="1031175"/>
          </a:xfrm>
          <a:prstGeom prst="rect">
            <a:avLst/>
          </a:prstGeom>
          <a:noFill/>
          <a:ln>
            <a:noFill/>
          </a:ln>
        </p:spPr>
      </p:pic>
      <p:pic>
        <p:nvPicPr>
          <p:cNvPr id="68" name="Google Shape;68;p13"/>
          <p:cNvPicPr preferRelativeResize="0"/>
          <p:nvPr/>
        </p:nvPicPr>
        <p:blipFill rotWithShape="1">
          <a:blip r:embed="rId10">
            <a:alphaModFix/>
          </a:blip>
          <a:srcRect l="10703" t="18928" r="9773" b="20147"/>
          <a:stretch/>
        </p:blipFill>
        <p:spPr>
          <a:xfrm>
            <a:off x="6948550" y="2855450"/>
            <a:ext cx="2089990" cy="900625"/>
          </a:xfrm>
          <a:prstGeom prst="rect">
            <a:avLst/>
          </a:prstGeom>
          <a:noFill/>
          <a:ln>
            <a:noFill/>
          </a:ln>
        </p:spPr>
      </p:pic>
      <p:pic>
        <p:nvPicPr>
          <p:cNvPr id="69" name="Google Shape;69;p13"/>
          <p:cNvPicPr preferRelativeResize="0"/>
          <p:nvPr/>
        </p:nvPicPr>
        <p:blipFill>
          <a:blip r:embed="rId11">
            <a:alphaModFix/>
          </a:blip>
          <a:stretch>
            <a:fillRect/>
          </a:stretch>
        </p:blipFill>
        <p:spPr>
          <a:xfrm>
            <a:off x="272650" y="4141077"/>
            <a:ext cx="2542044" cy="777300"/>
          </a:xfrm>
          <a:prstGeom prst="rect">
            <a:avLst/>
          </a:prstGeom>
          <a:noFill/>
          <a:ln>
            <a:noFill/>
          </a:ln>
        </p:spPr>
      </p:pic>
      <p:pic>
        <p:nvPicPr>
          <p:cNvPr id="70" name="Google Shape;70;p13"/>
          <p:cNvPicPr preferRelativeResize="0"/>
          <p:nvPr/>
        </p:nvPicPr>
        <p:blipFill>
          <a:blip r:embed="rId12">
            <a:alphaModFix/>
          </a:blip>
          <a:stretch>
            <a:fillRect/>
          </a:stretch>
        </p:blipFill>
        <p:spPr>
          <a:xfrm>
            <a:off x="3144175" y="4141102"/>
            <a:ext cx="3216264" cy="777300"/>
          </a:xfrm>
          <a:prstGeom prst="rect">
            <a:avLst/>
          </a:prstGeom>
          <a:noFill/>
          <a:ln>
            <a:noFill/>
          </a:ln>
        </p:spPr>
      </p:pic>
      <p:pic>
        <p:nvPicPr>
          <p:cNvPr id="71" name="Google Shape;71;p13"/>
          <p:cNvPicPr preferRelativeResize="0"/>
          <p:nvPr/>
        </p:nvPicPr>
        <p:blipFill rotWithShape="1">
          <a:blip r:embed="rId13">
            <a:alphaModFix/>
          </a:blip>
          <a:srcRect t="32419" r="47941" b="33300"/>
          <a:stretch/>
        </p:blipFill>
        <p:spPr>
          <a:xfrm>
            <a:off x="6689915" y="4141103"/>
            <a:ext cx="2255910" cy="777300"/>
          </a:xfrm>
          <a:prstGeom prst="rect">
            <a:avLst/>
          </a:prstGeom>
          <a:noFill/>
          <a:ln>
            <a:noFill/>
          </a:ln>
        </p:spPr>
      </p:pic>
      <p:pic>
        <p:nvPicPr>
          <p:cNvPr id="72" name="Google Shape;72;p13"/>
          <p:cNvPicPr preferRelativeResize="0"/>
          <p:nvPr/>
        </p:nvPicPr>
        <p:blipFill rotWithShape="1">
          <a:blip r:embed="rId14">
            <a:alphaModFix/>
          </a:blip>
          <a:srcRect l="24556" r="23150"/>
          <a:stretch/>
        </p:blipFill>
        <p:spPr>
          <a:xfrm>
            <a:off x="4123565" y="302053"/>
            <a:ext cx="914227" cy="982925"/>
          </a:xfrm>
          <a:prstGeom prst="rect">
            <a:avLst/>
          </a:prstGeom>
          <a:noFill/>
          <a:ln>
            <a:noFill/>
          </a:ln>
        </p:spPr>
      </p:pic>
      <p:sp>
        <p:nvSpPr>
          <p:cNvPr id="73" name="Google Shape;73;p13"/>
          <p:cNvSpPr txBox="1"/>
          <p:nvPr/>
        </p:nvSpPr>
        <p:spPr>
          <a:xfrm>
            <a:off x="2471375" y="3413250"/>
            <a:ext cx="421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D966"/>
                </a:solidFill>
                <a:latin typeface="Open Sans"/>
                <a:ea typeface="Open Sans"/>
                <a:cs typeface="Open Sans"/>
                <a:sym typeface="Open Sans"/>
              </a:rPr>
              <a:t>Come with Ideas, Leave with Funded Startups</a:t>
            </a:r>
            <a:endParaRPr/>
          </a:p>
        </p:txBody>
      </p:sp>
      <p:pic>
        <p:nvPicPr>
          <p:cNvPr id="75" name="Google Shape;75;p13"/>
          <p:cNvPicPr preferRelativeResize="0"/>
          <p:nvPr/>
        </p:nvPicPr>
        <p:blipFill>
          <a:blip r:embed="rId15">
            <a:alphaModFix/>
          </a:blip>
          <a:stretch>
            <a:fillRect/>
          </a:stretch>
        </p:blipFill>
        <p:spPr>
          <a:xfrm>
            <a:off x="5437763" y="258563"/>
            <a:ext cx="1282725" cy="128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1C232"/>
                </a:solidFill>
                <a:latin typeface="Open Sans"/>
                <a:ea typeface="Open Sans"/>
                <a:cs typeface="Open Sans"/>
                <a:sym typeface="Open Sans"/>
              </a:rPr>
              <a:t>Basic</a:t>
            </a:r>
            <a:r>
              <a:rPr lang="en" sz="2100"/>
              <a:t> </a:t>
            </a:r>
            <a:r>
              <a:rPr lang="en" sz="2100" b="1">
                <a:solidFill>
                  <a:srgbClr val="F1C232"/>
                </a:solidFill>
                <a:latin typeface="Open Sans"/>
                <a:ea typeface="Open Sans"/>
                <a:cs typeface="Open Sans"/>
                <a:sym typeface="Open Sans"/>
              </a:rPr>
              <a:t>Details</a:t>
            </a:r>
            <a:r>
              <a:rPr lang="en" sz="2100"/>
              <a:t> </a:t>
            </a:r>
            <a:r>
              <a:rPr lang="en" sz="2100" b="1">
                <a:solidFill>
                  <a:srgbClr val="F1C232"/>
                </a:solidFill>
                <a:latin typeface="Open Sans"/>
                <a:ea typeface="Open Sans"/>
                <a:cs typeface="Open Sans"/>
                <a:sym typeface="Open Sans"/>
              </a:rPr>
              <a:t>of the team </a:t>
            </a:r>
            <a:endParaRPr sz="2100"/>
          </a:p>
        </p:txBody>
      </p:sp>
      <p:sp>
        <p:nvSpPr>
          <p:cNvPr id="81" name="Google Shape;81;p14"/>
          <p:cNvSpPr txBox="1">
            <a:spLocks noGrp="1"/>
          </p:cNvSpPr>
          <p:nvPr>
            <p:ph type="title" idx="4294967295"/>
          </p:nvPr>
        </p:nvSpPr>
        <p:spPr>
          <a:xfrm>
            <a:off x="773700" y="1472899"/>
            <a:ext cx="7596600" cy="3894555"/>
          </a:xfrm>
          <a:prstGeom prst="rect">
            <a:avLst/>
          </a:prstGeom>
        </p:spPr>
        <p:txBody>
          <a:bodyPr spcFirstLastPara="1" wrap="square" lIns="91425" tIns="91425" rIns="91425" bIns="91425" anchor="b" anchorCtr="0">
            <a:noAutofit/>
          </a:bodyPr>
          <a:lstStyle/>
          <a:p>
            <a:pPr marL="457200" lvl="0" indent="-341630" algn="l" rtl="0">
              <a:lnSpc>
                <a:spcPct val="200000"/>
              </a:lnSpc>
              <a:spcBef>
                <a:spcPts val="0"/>
              </a:spcBef>
              <a:spcAft>
                <a:spcPts val="0"/>
              </a:spcAft>
              <a:buClr>
                <a:srgbClr val="FFFFFF"/>
              </a:buClr>
              <a:buSzPts val="1780"/>
              <a:buFont typeface="Arial"/>
              <a:buChar char="❏"/>
            </a:pPr>
            <a:r>
              <a:rPr lang="en" sz="1779" dirty="0">
                <a:solidFill>
                  <a:srgbClr val="FFFFFF"/>
                </a:solidFill>
                <a:latin typeface="Arial"/>
                <a:ea typeface="Arial"/>
                <a:cs typeface="Arial"/>
                <a:sym typeface="Arial"/>
              </a:rPr>
              <a:t>Idea Title : Eco-friendly incense sticks</a:t>
            </a:r>
            <a:endParaRPr sz="1779" dirty="0">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dirty="0">
                <a:solidFill>
                  <a:srgbClr val="FFFFFF"/>
                </a:solidFill>
                <a:latin typeface="Arial"/>
                <a:ea typeface="Arial"/>
                <a:cs typeface="Arial"/>
                <a:sym typeface="Arial"/>
              </a:rPr>
              <a:t>Team/ Startup name : Eco Vibe</a:t>
            </a:r>
            <a:endParaRPr sz="1779" dirty="0">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dirty="0">
                <a:solidFill>
                  <a:srgbClr val="FFFFFF"/>
                </a:solidFill>
                <a:latin typeface="Arial"/>
                <a:ea typeface="Arial"/>
                <a:cs typeface="Arial"/>
                <a:sym typeface="Arial"/>
              </a:rPr>
              <a:t>Team leader :Arya Sinha</a:t>
            </a:r>
            <a:endParaRPr sz="1779" dirty="0">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dirty="0">
                <a:solidFill>
                  <a:srgbClr val="FFFFFF"/>
                </a:solidFill>
                <a:latin typeface="Arial"/>
                <a:ea typeface="Arial"/>
                <a:cs typeface="Arial"/>
                <a:sym typeface="Arial"/>
              </a:rPr>
              <a:t>Other Team Members : Kamlendra Yadav</a:t>
            </a:r>
            <a:endParaRPr sz="1779" dirty="0">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dirty="0">
                <a:solidFill>
                  <a:srgbClr val="FFFFFF"/>
                </a:solidFill>
                <a:latin typeface="Arial"/>
                <a:ea typeface="Arial"/>
                <a:cs typeface="Arial"/>
                <a:sym typeface="Arial"/>
              </a:rPr>
              <a:t>Track : Classic Tech Track </a:t>
            </a:r>
            <a:br>
              <a:rPr lang="en" sz="1779" dirty="0">
                <a:solidFill>
                  <a:srgbClr val="FFFFFF"/>
                </a:solidFill>
                <a:latin typeface="Arial"/>
                <a:ea typeface="Arial"/>
                <a:cs typeface="Arial"/>
                <a:sym typeface="Arial"/>
              </a:rPr>
            </a:br>
            <a:r>
              <a:rPr lang="en-US" sz="1779" dirty="0">
                <a:solidFill>
                  <a:srgbClr val="FFFFFF"/>
                </a:solidFill>
                <a:latin typeface="Arial"/>
                <a:ea typeface="Arial"/>
                <a:cs typeface="Arial"/>
                <a:sym typeface="Arial"/>
                <a:hlinkClick r:id="rId4" action="ppaction://hlinkfile"/>
              </a:rPr>
              <a:t>WhatsApp Video 2023-08-17 at 8.31.16 AM.mp4</a:t>
            </a:r>
            <a:br>
              <a:rPr lang="en" sz="1779" dirty="0">
                <a:solidFill>
                  <a:srgbClr val="FFFFFF"/>
                </a:solidFill>
                <a:latin typeface="Arial"/>
                <a:ea typeface="Arial"/>
                <a:cs typeface="Arial"/>
                <a:sym typeface="Arial"/>
              </a:rPr>
            </a:br>
            <a:endParaRPr sz="1779" dirty="0">
              <a:solidFill>
                <a:srgbClr val="FFFFFF"/>
              </a:solidFill>
              <a:latin typeface="Arial"/>
              <a:ea typeface="Arial"/>
              <a:cs typeface="Arial"/>
              <a:sym typeface="Arial"/>
            </a:endParaRPr>
          </a:p>
        </p:txBody>
      </p:sp>
      <p:sp>
        <p:nvSpPr>
          <p:cNvPr id="82" name="Google Shape;82;p14"/>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 </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83" name="Google Shape;83;p14"/>
          <p:cNvPicPr preferRelativeResize="0"/>
          <p:nvPr/>
        </p:nvPicPr>
        <p:blipFill rotWithShape="1">
          <a:blip r:embed="rId5">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title" idx="4294967295"/>
          </p:nvPr>
        </p:nvSpPr>
        <p:spPr>
          <a:xfrm>
            <a:off x="720775" y="1227575"/>
            <a:ext cx="7596600" cy="582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dirty="0">
                <a:solidFill>
                  <a:srgbClr val="FFD966"/>
                </a:solidFill>
                <a:latin typeface="Arial"/>
                <a:ea typeface="Arial"/>
                <a:cs typeface="Arial"/>
                <a:sym typeface="Arial"/>
              </a:rPr>
              <a:t>Problem Statement Details </a:t>
            </a:r>
            <a:endParaRPr sz="2100" b="1" dirty="0">
              <a:solidFill>
                <a:srgbClr val="FFD966"/>
              </a:solidFill>
              <a:latin typeface="Arial"/>
              <a:ea typeface="Arial"/>
              <a:cs typeface="Arial"/>
              <a:sym typeface="Arial"/>
            </a:endParaRPr>
          </a:p>
          <a:p>
            <a:pPr marL="0" marR="0" lvl="0" indent="0" algn="l" rtl="0">
              <a:lnSpc>
                <a:spcPct val="100000"/>
              </a:lnSpc>
              <a:spcBef>
                <a:spcPts val="0"/>
              </a:spcBef>
              <a:spcAft>
                <a:spcPts val="0"/>
              </a:spcAft>
              <a:buSzPts val="990"/>
              <a:buNone/>
            </a:pPr>
            <a:endParaRPr sz="2100" b="1" dirty="0">
              <a:solidFill>
                <a:srgbClr val="FFD966"/>
              </a:solidFill>
              <a:latin typeface="Arial"/>
              <a:ea typeface="Arial"/>
              <a:cs typeface="Arial"/>
              <a:sym typeface="Arial"/>
            </a:endParaRPr>
          </a:p>
          <a:p>
            <a:pPr marL="0" marR="0" lvl="0" indent="0" algn="l" rtl="0">
              <a:lnSpc>
                <a:spcPct val="100000"/>
              </a:lnSpc>
              <a:spcBef>
                <a:spcPts val="0"/>
              </a:spcBef>
              <a:spcAft>
                <a:spcPts val="0"/>
              </a:spcAft>
              <a:buSzPts val="990"/>
              <a:buNone/>
            </a:pPr>
            <a:r>
              <a:rPr lang="en" sz="1200" dirty="0">
                <a:solidFill>
                  <a:schemeClr val="lt1"/>
                </a:solidFill>
                <a:latin typeface="Arial"/>
                <a:ea typeface="Arial"/>
                <a:cs typeface="Arial"/>
                <a:sym typeface="Arial"/>
              </a:rPr>
              <a:t>Do you know </a:t>
            </a:r>
            <a:r>
              <a:rPr lang="en-US" sz="1200" dirty="0">
                <a:solidFill>
                  <a:schemeClr val="bg1"/>
                </a:solidFill>
                <a:latin typeface="+mj-lt"/>
              </a:rPr>
              <a:t>according to </a:t>
            </a:r>
            <a:r>
              <a:rPr lang="en-US" sz="1200" dirty="0" err="1">
                <a:solidFill>
                  <a:schemeClr val="bg1"/>
                </a:solidFill>
                <a:latin typeface="+mj-lt"/>
              </a:rPr>
              <a:t>Jetter</a:t>
            </a:r>
            <a:r>
              <a:rPr lang="en-US" sz="1200" dirty="0">
                <a:solidFill>
                  <a:schemeClr val="bg1"/>
                </a:solidFill>
                <a:latin typeface="+mj-lt"/>
              </a:rPr>
              <a:t> et. al. [9], </a:t>
            </a:r>
            <a:br>
              <a:rPr lang="en-US" sz="1200" dirty="0">
                <a:solidFill>
                  <a:schemeClr val="bg1"/>
                </a:solidFill>
                <a:latin typeface="+mj-lt"/>
              </a:rPr>
            </a:br>
            <a:r>
              <a:rPr lang="en-US" sz="1200" dirty="0">
                <a:solidFill>
                  <a:schemeClr val="bg1"/>
                </a:solidFill>
                <a:latin typeface="+mj-lt"/>
              </a:rPr>
              <a:t>the concentrations of carbon monoxide (CO), </a:t>
            </a:r>
            <a:br>
              <a:rPr lang="en-US" sz="1200" dirty="0">
                <a:solidFill>
                  <a:schemeClr val="bg1"/>
                </a:solidFill>
                <a:latin typeface="+mj-lt"/>
              </a:rPr>
            </a:br>
            <a:r>
              <a:rPr lang="en-US" sz="1200" dirty="0">
                <a:solidFill>
                  <a:schemeClr val="bg1"/>
                </a:solidFill>
                <a:latin typeface="+mj-lt"/>
              </a:rPr>
              <a:t>nitric oxide (NO), and Sulphur dioxide (SO2) </a:t>
            </a:r>
            <a:br>
              <a:rPr lang="en-US" sz="1200" dirty="0">
                <a:solidFill>
                  <a:schemeClr val="bg1"/>
                </a:solidFill>
                <a:latin typeface="+mj-lt"/>
              </a:rPr>
            </a:br>
            <a:r>
              <a:rPr lang="en-US" sz="1200" dirty="0">
                <a:solidFill>
                  <a:schemeClr val="bg1"/>
                </a:solidFill>
                <a:latin typeface="+mj-lt"/>
              </a:rPr>
              <a:t>gases contained in incense smoke could be </a:t>
            </a:r>
            <a:br>
              <a:rPr lang="en-US" sz="1200" dirty="0">
                <a:solidFill>
                  <a:schemeClr val="bg1"/>
                </a:solidFill>
                <a:latin typeface="+mj-lt"/>
              </a:rPr>
            </a:br>
            <a:r>
              <a:rPr lang="en-US" sz="1200" dirty="0">
                <a:solidFill>
                  <a:schemeClr val="bg1"/>
                </a:solidFill>
                <a:latin typeface="+mj-lt"/>
              </a:rPr>
              <a:t>high enough to damage human health. </a:t>
            </a:r>
            <a:br>
              <a:rPr lang="en-US" sz="1200" dirty="0">
                <a:solidFill>
                  <a:schemeClr val="bg1"/>
                </a:solidFill>
                <a:latin typeface="+mj-lt"/>
              </a:rPr>
            </a:br>
            <a:r>
              <a:rPr lang="en-US" sz="1200" dirty="0">
                <a:solidFill>
                  <a:schemeClr val="bg1"/>
                </a:solidFill>
                <a:latin typeface="+mj-lt"/>
              </a:rPr>
              <a:t>Many reports say that it may be as harmful as</a:t>
            </a:r>
            <a:br>
              <a:rPr lang="en-US" sz="1200" dirty="0">
                <a:solidFill>
                  <a:schemeClr val="bg1"/>
                </a:solidFill>
                <a:latin typeface="+mj-lt"/>
              </a:rPr>
            </a:br>
            <a:r>
              <a:rPr lang="en-US" sz="1200" dirty="0">
                <a:solidFill>
                  <a:schemeClr val="bg1"/>
                </a:solidFill>
                <a:latin typeface="+mj-lt"/>
              </a:rPr>
              <a:t>cigarette smoke! </a:t>
            </a:r>
            <a:br>
              <a:rPr lang="en-US" sz="1200" dirty="0">
                <a:solidFill>
                  <a:schemeClr val="bg1"/>
                </a:solidFill>
                <a:latin typeface="+mj-lt"/>
              </a:rPr>
            </a:br>
            <a:r>
              <a:rPr lang="en-US" sz="1200" b="0" i="0" dirty="0">
                <a:solidFill>
                  <a:schemeClr val="bg1"/>
                </a:solidFill>
                <a:effectLst/>
                <a:latin typeface="Google Sans"/>
              </a:rPr>
              <a:t>On an average, incense burning produces particulates greater </a:t>
            </a:r>
            <a:br>
              <a:rPr lang="en-US" sz="1200" b="0" i="0" dirty="0">
                <a:solidFill>
                  <a:schemeClr val="bg1"/>
                </a:solidFill>
                <a:effectLst/>
                <a:latin typeface="Google Sans"/>
              </a:rPr>
            </a:br>
            <a:r>
              <a:rPr lang="en-US" sz="1200" b="0" i="0" dirty="0">
                <a:solidFill>
                  <a:schemeClr val="bg1"/>
                </a:solidFill>
                <a:effectLst/>
                <a:latin typeface="Google Sans"/>
              </a:rPr>
              <a:t>than 45 mg/g burned as compared to 10 mg/g burned for </a:t>
            </a:r>
            <a:br>
              <a:rPr lang="en-US" sz="1200" b="0" i="0" dirty="0">
                <a:solidFill>
                  <a:schemeClr val="bg1"/>
                </a:solidFill>
                <a:effectLst/>
                <a:latin typeface="Google Sans"/>
              </a:rPr>
            </a:br>
            <a:r>
              <a:rPr lang="en-US" sz="1200" b="0" i="0" dirty="0">
                <a:solidFill>
                  <a:schemeClr val="bg1"/>
                </a:solidFill>
                <a:effectLst/>
                <a:latin typeface="Google Sans"/>
              </a:rPr>
              <a:t>cigarettes. </a:t>
            </a:r>
            <a:endParaRPr sz="1200" dirty="0">
              <a:solidFill>
                <a:schemeClr val="bg1"/>
              </a:solidFill>
              <a:latin typeface="+mj-lt"/>
              <a:ea typeface="Arial"/>
              <a:cs typeface="Arial"/>
              <a:sym typeface="Arial"/>
            </a:endParaRPr>
          </a:p>
          <a:p>
            <a:pPr marL="0" marR="0" lvl="0" indent="0" algn="l" rtl="0">
              <a:lnSpc>
                <a:spcPct val="100000"/>
              </a:lnSpc>
              <a:spcBef>
                <a:spcPts val="0"/>
              </a:spcBef>
              <a:spcAft>
                <a:spcPts val="0"/>
              </a:spcAft>
              <a:buSzPts val="990"/>
              <a:buNone/>
            </a:pPr>
            <a:r>
              <a:rPr lang="en-US" sz="1200" dirty="0">
                <a:solidFill>
                  <a:schemeClr val="lt1"/>
                </a:solidFill>
                <a:latin typeface="Arial"/>
                <a:ea typeface="Arial"/>
                <a:cs typeface="Arial"/>
                <a:sym typeface="Arial"/>
              </a:rPr>
              <a:t>But incense sticks are most important part of most of</a:t>
            </a:r>
            <a:br>
              <a:rPr lang="en-US" sz="1200" dirty="0">
                <a:solidFill>
                  <a:schemeClr val="lt1"/>
                </a:solidFill>
                <a:latin typeface="Arial"/>
                <a:ea typeface="Arial"/>
                <a:cs typeface="Arial"/>
                <a:sym typeface="Arial"/>
              </a:rPr>
            </a:br>
            <a:r>
              <a:rPr lang="en-US" sz="1200" dirty="0">
                <a:solidFill>
                  <a:schemeClr val="lt1"/>
                </a:solidFill>
                <a:latin typeface="Arial"/>
                <a:ea typeface="Arial"/>
                <a:cs typeface="Arial"/>
                <a:sym typeface="Arial"/>
              </a:rPr>
              <a:t>Asian cultures.</a:t>
            </a:r>
            <a:endParaRPr sz="12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lt1"/>
              </a:solidFill>
              <a:latin typeface="Arial"/>
              <a:ea typeface="Arial"/>
              <a:cs typeface="Arial"/>
              <a:sym typeface="Arial"/>
            </a:endParaRPr>
          </a:p>
          <a:p>
            <a:pPr marL="0" marR="0" lvl="0" indent="0" algn="l" rtl="0">
              <a:lnSpc>
                <a:spcPct val="100000"/>
              </a:lnSpc>
              <a:spcBef>
                <a:spcPts val="0"/>
              </a:spcBef>
              <a:spcAft>
                <a:spcPts val="0"/>
              </a:spcAft>
              <a:buSzPts val="990"/>
              <a:buNone/>
            </a:pPr>
            <a:endParaRPr sz="1800" dirty="0">
              <a:solidFill>
                <a:schemeClr val="lt1"/>
              </a:solidFill>
              <a:latin typeface="Arial"/>
              <a:ea typeface="Arial"/>
              <a:cs typeface="Arial"/>
              <a:sym typeface="Arial"/>
            </a:endParaRPr>
          </a:p>
        </p:txBody>
      </p:sp>
      <p:sp>
        <p:nvSpPr>
          <p:cNvPr id="89" name="Google Shape;89;p15"/>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90" name="Google Shape;90;p15"/>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91" name="Google Shape;91;p15"/>
          <p:cNvSpPr txBox="1"/>
          <p:nvPr/>
        </p:nvSpPr>
        <p:spPr>
          <a:xfrm>
            <a:off x="7051621" y="4042233"/>
            <a:ext cx="3256597" cy="2252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1028" name="Picture 4" descr="Is incense smoke more harmful to your health than tobacco smoke? | by Great  Epicurean | The Great Epicurean | Medium">
            <a:extLst>
              <a:ext uri="{FF2B5EF4-FFF2-40B4-BE49-F238E27FC236}">
                <a16:creationId xmlns:a16="http://schemas.microsoft.com/office/drawing/2014/main" id="{04DD3754-2490-BC95-3496-7B75C92B2A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607" y="1090343"/>
            <a:ext cx="3427143" cy="18693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r incense may be killing you - Green Prophet">
            <a:extLst>
              <a:ext uri="{FF2B5EF4-FFF2-40B4-BE49-F238E27FC236}">
                <a16:creationId xmlns:a16="http://schemas.microsoft.com/office/drawing/2014/main" id="{FB25709E-82CD-A270-AC1C-2B933CCB19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2080" y="3048229"/>
            <a:ext cx="3427143" cy="2009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SzPts val="990"/>
              <a:buNone/>
            </a:pPr>
            <a:r>
              <a:rPr lang="en-US" sz="2100" b="1" dirty="0">
                <a:solidFill>
                  <a:srgbClr val="FFC000"/>
                </a:solidFill>
                <a:latin typeface="+mj-lt"/>
              </a:rPr>
              <a:t>Proposed Solution</a:t>
            </a:r>
            <a:endParaRPr sz="2100" b="1" dirty="0">
              <a:solidFill>
                <a:srgbClr val="FFC000"/>
              </a:solidFill>
              <a:latin typeface="+mj-lt"/>
            </a:endParaRPr>
          </a:p>
        </p:txBody>
      </p:sp>
      <p:sp>
        <p:nvSpPr>
          <p:cNvPr id="97" name="Google Shape;97;p16"/>
          <p:cNvSpPr txBox="1">
            <a:spLocks noGrp="1"/>
          </p:cNvSpPr>
          <p:nvPr>
            <p:ph type="title" idx="4294967295"/>
          </p:nvPr>
        </p:nvSpPr>
        <p:spPr>
          <a:xfrm>
            <a:off x="1107688" y="4341541"/>
            <a:ext cx="6393366" cy="4386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 b="1" dirty="0">
                <a:solidFill>
                  <a:srgbClr val="FFFFFF"/>
                </a:solidFill>
                <a:latin typeface="Arial"/>
                <a:ea typeface="Arial"/>
                <a:cs typeface="Arial"/>
                <a:sym typeface="Arial"/>
              </a:rPr>
              <a:t>This graph shows the pollution level before and after Yajya performed at two different places. Here, Day -1 denotes the day before yagya,  Day 0 denotes the day on which yagya was performed, Day 1 and 2 denotes days after yagya.</a:t>
            </a:r>
            <a:endParaRPr sz="800" b="1" dirty="0">
              <a:solidFill>
                <a:srgbClr val="FFFFFF"/>
              </a:solidFill>
              <a:latin typeface="Arial"/>
              <a:ea typeface="Arial"/>
              <a:cs typeface="Arial"/>
              <a:sym typeface="Arial"/>
            </a:endParaRPr>
          </a:p>
        </p:txBody>
      </p:sp>
      <p:sp>
        <p:nvSpPr>
          <p:cNvPr id="98" name="Google Shape;98;p16"/>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99" name="Google Shape;99;p16"/>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00" name="Google Shape;100;p16"/>
          <p:cNvSpPr txBox="1"/>
          <p:nvPr/>
        </p:nvSpPr>
        <p:spPr>
          <a:xfrm>
            <a:off x="826624" y="1500405"/>
            <a:ext cx="7336069"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b="1" dirty="0">
                <a:solidFill>
                  <a:schemeClr val="lt1"/>
                </a:solidFill>
              </a:rPr>
              <a:t>The solution lies in the Yajurveda. It describes how </a:t>
            </a:r>
            <a:r>
              <a:rPr lang="en-US" sz="1200" b="1" dirty="0" err="1">
                <a:solidFill>
                  <a:schemeClr val="lt1"/>
                </a:solidFill>
              </a:rPr>
              <a:t>Yagya</a:t>
            </a:r>
            <a:r>
              <a:rPr lang="en-US" sz="1200" b="1">
                <a:solidFill>
                  <a:schemeClr val="lt1"/>
                </a:solidFill>
              </a:rPr>
              <a:t> plays </a:t>
            </a:r>
            <a:r>
              <a:rPr lang="en-US" sz="1200" b="1" dirty="0">
                <a:solidFill>
                  <a:schemeClr val="lt1"/>
                </a:solidFill>
              </a:rPr>
              <a:t>an important role in purifying and detoxifying the indoor environment.</a:t>
            </a:r>
          </a:p>
          <a:p>
            <a:pPr marL="0" lvl="0" indent="0" algn="l" rtl="0">
              <a:lnSpc>
                <a:spcPct val="115000"/>
              </a:lnSpc>
              <a:spcBef>
                <a:spcPts val="0"/>
              </a:spcBef>
              <a:spcAft>
                <a:spcPts val="0"/>
              </a:spcAft>
              <a:buNone/>
            </a:pPr>
            <a:r>
              <a:rPr lang="en-US" sz="1200" b="1" dirty="0">
                <a:solidFill>
                  <a:schemeClr val="lt1"/>
                </a:solidFill>
              </a:rPr>
              <a:t>                      Also, researches have found out that ghee play an important role in this process. </a:t>
            </a:r>
            <a:endParaRPr lang="en-US" sz="1200" dirty="0">
              <a:solidFill>
                <a:schemeClr val="lt1"/>
              </a:solidFill>
            </a:endParaRPr>
          </a:p>
        </p:txBody>
      </p:sp>
      <p:pic>
        <p:nvPicPr>
          <p:cNvPr id="7" name="Picture 6">
            <a:extLst>
              <a:ext uri="{FF2B5EF4-FFF2-40B4-BE49-F238E27FC236}">
                <a16:creationId xmlns:a16="http://schemas.microsoft.com/office/drawing/2014/main" id="{3E71FE60-A42C-21BE-D10C-F95E991C6E20}"/>
              </a:ext>
            </a:extLst>
          </p:cNvPr>
          <p:cNvPicPr>
            <a:picLocks noChangeAspect="1"/>
          </p:cNvPicPr>
          <p:nvPr/>
        </p:nvPicPr>
        <p:blipFill>
          <a:blip r:embed="rId5"/>
          <a:stretch>
            <a:fillRect/>
          </a:stretch>
        </p:blipFill>
        <p:spPr>
          <a:xfrm>
            <a:off x="1211766" y="2267415"/>
            <a:ext cx="2943922" cy="1910576"/>
          </a:xfrm>
          <a:prstGeom prst="rect">
            <a:avLst/>
          </a:prstGeom>
        </p:spPr>
      </p:pic>
      <p:pic>
        <p:nvPicPr>
          <p:cNvPr id="9" name="Picture 8">
            <a:extLst>
              <a:ext uri="{FF2B5EF4-FFF2-40B4-BE49-F238E27FC236}">
                <a16:creationId xmlns:a16="http://schemas.microsoft.com/office/drawing/2014/main" id="{7EE5A291-7885-7BA0-9C52-260502F0D1AB}"/>
              </a:ext>
            </a:extLst>
          </p:cNvPr>
          <p:cNvPicPr>
            <a:picLocks noChangeAspect="1"/>
          </p:cNvPicPr>
          <p:nvPr/>
        </p:nvPicPr>
        <p:blipFill>
          <a:blip r:embed="rId6"/>
          <a:stretch>
            <a:fillRect/>
          </a:stretch>
        </p:blipFill>
        <p:spPr>
          <a:xfrm>
            <a:off x="4513322" y="2267415"/>
            <a:ext cx="2804153" cy="19105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br>
              <a:rPr lang="en" sz="2100" b="1" dirty="0">
                <a:solidFill>
                  <a:srgbClr val="F1C232"/>
                </a:solidFill>
                <a:latin typeface="Open Sans"/>
                <a:ea typeface="Open Sans"/>
                <a:cs typeface="Open Sans"/>
                <a:sym typeface="Open Sans"/>
              </a:rPr>
            </a:br>
            <a:r>
              <a:rPr lang="en" sz="2100" b="1" dirty="0">
                <a:solidFill>
                  <a:srgbClr val="F1C232"/>
                </a:solidFill>
                <a:latin typeface="Open Sans"/>
                <a:ea typeface="Open Sans"/>
                <a:cs typeface="Open Sans"/>
                <a:sym typeface="Open Sans"/>
              </a:rPr>
              <a:t>Proposed Solution </a:t>
            </a:r>
            <a:endParaRPr sz="2100" dirty="0"/>
          </a:p>
        </p:txBody>
      </p:sp>
      <p:sp>
        <p:nvSpPr>
          <p:cNvPr id="97" name="Google Shape;97;p16"/>
          <p:cNvSpPr txBox="1">
            <a:spLocks noGrp="1"/>
          </p:cNvSpPr>
          <p:nvPr>
            <p:ph type="title" idx="4294967295"/>
          </p:nvPr>
        </p:nvSpPr>
        <p:spPr>
          <a:xfrm>
            <a:off x="773700" y="1571775"/>
            <a:ext cx="7596600" cy="29664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r>
              <a:rPr lang="en" sz="2080" b="1" dirty="0">
                <a:solidFill>
                  <a:srgbClr val="FFFFFF"/>
                </a:solidFill>
                <a:latin typeface="Arial"/>
                <a:ea typeface="Arial"/>
                <a:cs typeface="Arial"/>
                <a:sym typeface="Arial"/>
              </a:rPr>
              <a:t> </a:t>
            </a:r>
            <a:endParaRPr sz="2080" b="1" dirty="0">
              <a:solidFill>
                <a:srgbClr val="FFFFFF"/>
              </a:solidFill>
              <a:latin typeface="Arial"/>
              <a:ea typeface="Arial"/>
              <a:cs typeface="Arial"/>
              <a:sym typeface="Arial"/>
            </a:endParaRPr>
          </a:p>
        </p:txBody>
      </p:sp>
      <p:sp>
        <p:nvSpPr>
          <p:cNvPr id="98" name="Google Shape;98;p16"/>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99" name="Google Shape;99;p16"/>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00" name="Google Shape;100;p16"/>
          <p:cNvSpPr txBox="1"/>
          <p:nvPr/>
        </p:nvSpPr>
        <p:spPr>
          <a:xfrm>
            <a:off x="304800" y="1500405"/>
            <a:ext cx="5274856" cy="30515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US" sz="1800" b="0" i="0" u="none" strike="noStrike" dirty="0">
              <a:solidFill>
                <a:srgbClr val="D1D5DB"/>
              </a:solidFill>
              <a:effectLst/>
              <a:latin typeface="Söhne"/>
            </a:endParaRPr>
          </a:p>
          <a:p>
            <a:pPr marL="0" lvl="0" indent="0" algn="l" rtl="0">
              <a:lnSpc>
                <a:spcPct val="115000"/>
              </a:lnSpc>
              <a:spcBef>
                <a:spcPts val="0"/>
              </a:spcBef>
              <a:spcAft>
                <a:spcPts val="0"/>
              </a:spcAft>
              <a:buNone/>
            </a:pPr>
            <a:r>
              <a:rPr lang="en-US" sz="1800" b="0" i="0" u="none" strike="noStrike" dirty="0">
                <a:solidFill>
                  <a:srgbClr val="D1D5DB"/>
                </a:solidFill>
                <a:effectLst/>
                <a:latin typeface="Söhne"/>
              </a:rPr>
              <a:t>Our solution focuses on manufacturing bamboo-less eco-friendly incense sticks.</a:t>
            </a:r>
            <a:endParaRPr lang="en" sz="1600" b="1" i="0" u="none" strike="noStrike" dirty="0">
              <a:solidFill>
                <a:schemeClr val="lt1"/>
              </a:solidFill>
              <a:effectLst/>
              <a:latin typeface="Söhne"/>
            </a:endParaRPr>
          </a:p>
          <a:p>
            <a:pPr marL="0" lvl="0" indent="0" algn="l" rtl="0">
              <a:lnSpc>
                <a:spcPct val="115000"/>
              </a:lnSpc>
              <a:spcBef>
                <a:spcPts val="0"/>
              </a:spcBef>
              <a:spcAft>
                <a:spcPts val="0"/>
              </a:spcAft>
              <a:buNone/>
            </a:pPr>
            <a:r>
              <a:rPr lang="en-US" sz="1500" b="1" dirty="0">
                <a:solidFill>
                  <a:schemeClr val="lt1"/>
                </a:solidFill>
              </a:rPr>
              <a:t>Uniqueness about our solution</a:t>
            </a:r>
          </a:p>
          <a:p>
            <a:pPr marL="285750" lvl="0" indent="-285750" algn="l" rtl="0">
              <a:lnSpc>
                <a:spcPct val="115000"/>
              </a:lnSpc>
              <a:spcBef>
                <a:spcPts val="0"/>
              </a:spcBef>
              <a:spcAft>
                <a:spcPts val="0"/>
              </a:spcAft>
              <a:buFontTx/>
              <a:buChar char="-"/>
            </a:pPr>
            <a:r>
              <a:rPr lang="en-US" sz="1200" b="1" dirty="0">
                <a:solidFill>
                  <a:schemeClr val="lt1"/>
                </a:solidFill>
              </a:rPr>
              <a:t>Use of ghee and </a:t>
            </a:r>
            <a:r>
              <a:rPr lang="en-US" sz="1200" b="1" dirty="0" err="1">
                <a:solidFill>
                  <a:schemeClr val="lt1"/>
                </a:solidFill>
              </a:rPr>
              <a:t>Yagya</a:t>
            </a:r>
            <a:r>
              <a:rPr lang="en-US" sz="1200" b="1" dirty="0">
                <a:solidFill>
                  <a:schemeClr val="lt1"/>
                </a:solidFill>
              </a:rPr>
              <a:t> </a:t>
            </a:r>
            <a:r>
              <a:rPr lang="en-US" sz="1200" b="1" dirty="0" err="1">
                <a:solidFill>
                  <a:schemeClr val="lt1"/>
                </a:solidFill>
              </a:rPr>
              <a:t>Samagri</a:t>
            </a:r>
            <a:r>
              <a:rPr lang="en-US" sz="1200" b="1" dirty="0">
                <a:solidFill>
                  <a:schemeClr val="lt1"/>
                </a:solidFill>
              </a:rPr>
              <a:t> which can produce almost negligible pollution and also help in reducing indoor pollution.</a:t>
            </a:r>
          </a:p>
          <a:p>
            <a:pPr marL="285750" lvl="0" indent="-285750" algn="l" rtl="0">
              <a:lnSpc>
                <a:spcPct val="115000"/>
              </a:lnSpc>
              <a:spcBef>
                <a:spcPts val="0"/>
              </a:spcBef>
              <a:spcAft>
                <a:spcPts val="0"/>
              </a:spcAft>
              <a:buFontTx/>
              <a:buChar char="-"/>
            </a:pPr>
            <a:r>
              <a:rPr lang="en-US" sz="1200" b="1" dirty="0">
                <a:solidFill>
                  <a:schemeClr val="bg1"/>
                </a:solidFill>
              </a:rPr>
              <a:t>Use of waste flowers will help in reduction of land and water pollution.</a:t>
            </a:r>
          </a:p>
          <a:p>
            <a:pPr marL="285750" lvl="0" indent="-285750" algn="l" rtl="0">
              <a:lnSpc>
                <a:spcPct val="115000"/>
              </a:lnSpc>
              <a:spcBef>
                <a:spcPts val="0"/>
              </a:spcBef>
              <a:spcAft>
                <a:spcPts val="0"/>
              </a:spcAft>
              <a:buFontTx/>
              <a:buChar char="-"/>
            </a:pPr>
            <a:r>
              <a:rPr lang="en-US" sz="1200" b="1" dirty="0">
                <a:solidFill>
                  <a:schemeClr val="bg1"/>
                </a:solidFill>
              </a:rPr>
              <a:t>Even its ashes will be beneficial for plants.</a:t>
            </a:r>
          </a:p>
          <a:p>
            <a:pPr marL="285750" lvl="0" indent="-285750" algn="l" rtl="0">
              <a:lnSpc>
                <a:spcPct val="115000"/>
              </a:lnSpc>
              <a:spcBef>
                <a:spcPts val="0"/>
              </a:spcBef>
              <a:spcAft>
                <a:spcPts val="0"/>
              </a:spcAft>
              <a:buFontTx/>
              <a:buChar char="-"/>
            </a:pPr>
            <a:endParaRPr lang="en-US" sz="1500" b="1" dirty="0">
              <a:solidFill>
                <a:schemeClr val="bg1"/>
              </a:solidFill>
            </a:endParaRPr>
          </a:p>
          <a:p>
            <a:pPr marL="1136650" lvl="0" algn="l" rtl="0">
              <a:lnSpc>
                <a:spcPct val="115000"/>
              </a:lnSpc>
              <a:spcBef>
                <a:spcPts val="0"/>
              </a:spcBef>
              <a:spcAft>
                <a:spcPts val="0"/>
              </a:spcAft>
              <a:buClr>
                <a:schemeClr val="lt1"/>
              </a:buClr>
              <a:buSzPts val="900"/>
            </a:pPr>
            <a:endParaRPr sz="1800" dirty="0">
              <a:solidFill>
                <a:schemeClr val="lt1"/>
              </a:solidFill>
            </a:endParaRPr>
          </a:p>
        </p:txBody>
      </p:sp>
      <p:pic>
        <p:nvPicPr>
          <p:cNvPr id="2050" name="Picture 2" descr="2pcs Lotus Shaped Incense Stick Holder, Vintage Zinc Alloy Incense Holder  For Household | SHEIN UK">
            <a:extLst>
              <a:ext uri="{FF2B5EF4-FFF2-40B4-BE49-F238E27FC236}">
                <a16:creationId xmlns:a16="http://schemas.microsoft.com/office/drawing/2014/main" id="{70E52CA9-BEC7-8D87-8840-A3FA813FAF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4889" y="1721485"/>
            <a:ext cx="1810542" cy="2510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3C34F39-63AD-FEAC-13CB-7F2A7AF42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5430" y="1717276"/>
            <a:ext cx="1903696" cy="251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7"/>
          <p:cNvSpPr txBox="1">
            <a:spLocks noGrp="1"/>
          </p:cNvSpPr>
          <p:nvPr>
            <p:ph type="title" idx="4294967295"/>
          </p:nvPr>
        </p:nvSpPr>
        <p:spPr>
          <a:xfrm>
            <a:off x="572430" y="1095375"/>
            <a:ext cx="7744945"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dirty="0">
                <a:solidFill>
                  <a:srgbClr val="FFD966"/>
                </a:solidFill>
                <a:latin typeface="Arial"/>
                <a:ea typeface="Arial"/>
                <a:cs typeface="Arial"/>
                <a:sym typeface="Arial"/>
              </a:rPr>
              <a:t>Market Opportunity and Competitive landscape</a:t>
            </a:r>
            <a:endParaRPr sz="2100" b="1" dirty="0">
              <a:solidFill>
                <a:srgbClr val="FFD966"/>
              </a:solidFill>
              <a:latin typeface="Arial"/>
              <a:ea typeface="Arial"/>
              <a:cs typeface="Arial"/>
              <a:sym typeface="Arial"/>
            </a:endParaRPr>
          </a:p>
        </p:txBody>
      </p:sp>
      <p:sp>
        <p:nvSpPr>
          <p:cNvPr id="106" name="Google Shape;106;p17"/>
          <p:cNvSpPr txBox="1">
            <a:spLocks noGrp="1"/>
          </p:cNvSpPr>
          <p:nvPr>
            <p:ph type="title" idx="4294967295"/>
          </p:nvPr>
        </p:nvSpPr>
        <p:spPr>
          <a:xfrm>
            <a:off x="572430" y="1571774"/>
            <a:ext cx="5449230" cy="3632127"/>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3"/>
                </a:solidFill>
                <a:latin typeface="Arial"/>
                <a:ea typeface="Arial"/>
                <a:cs typeface="Arial"/>
                <a:sym typeface="Arial"/>
              </a:rPr>
              <a:t>Today, incense sticks business is a 10-12 thousand crore business market in India out of which 1000 crores are exported every year to almost 150 countries, and there are over 1000 producers of incense sticks in India.</a:t>
            </a:r>
            <a:br>
              <a:rPr lang="en" sz="1200" b="1" dirty="0">
                <a:solidFill>
                  <a:schemeClr val="accent3"/>
                </a:solidFill>
                <a:latin typeface="Arial"/>
                <a:ea typeface="Arial"/>
                <a:cs typeface="Arial"/>
                <a:sym typeface="Arial"/>
              </a:rPr>
            </a:br>
            <a:r>
              <a:rPr lang="en" sz="1200" b="1" dirty="0">
                <a:solidFill>
                  <a:schemeClr val="accent5"/>
                </a:solidFill>
                <a:latin typeface="Arial"/>
                <a:ea typeface="Arial"/>
                <a:cs typeface="Arial"/>
                <a:sym typeface="Arial"/>
              </a:rPr>
              <a:t>But, among these, less than 10 are big companies while others are so unorganised. </a:t>
            </a:r>
            <a:br>
              <a:rPr lang="en" sz="1200" b="1" dirty="0">
                <a:solidFill>
                  <a:srgbClr val="FFFFFF"/>
                </a:solidFill>
                <a:latin typeface="Arial"/>
                <a:ea typeface="Arial"/>
                <a:cs typeface="Arial"/>
                <a:sym typeface="Arial"/>
              </a:rPr>
            </a:br>
            <a:r>
              <a:rPr lang="en" sz="1200" b="1" dirty="0">
                <a:solidFill>
                  <a:srgbClr val="A34B99"/>
                </a:solidFill>
                <a:latin typeface="Arial"/>
                <a:ea typeface="Arial"/>
                <a:cs typeface="Arial"/>
                <a:sym typeface="Arial"/>
              </a:rPr>
              <a:t>We think Nirmalaya and Phool incense companies as our competitor</a:t>
            </a:r>
            <a:r>
              <a:rPr lang="en" sz="1200" b="1" dirty="0">
                <a:solidFill>
                  <a:schemeClr val="accent6">
                    <a:lumMod val="75000"/>
                  </a:schemeClr>
                </a:solidFill>
                <a:latin typeface="Arial"/>
                <a:ea typeface="Arial"/>
                <a:cs typeface="Arial"/>
                <a:sym typeface="Arial"/>
              </a:rPr>
              <a:t>. We are using hawan samagris that will not only produce nice fragrance but also help in detoxifying the indoor environment and provide mental peace. </a:t>
            </a:r>
            <a:br>
              <a:rPr lang="en" sz="1200" b="1" dirty="0">
                <a:solidFill>
                  <a:schemeClr val="accent6">
                    <a:lumMod val="75000"/>
                  </a:schemeClr>
                </a:solidFill>
                <a:latin typeface="Arial"/>
                <a:ea typeface="Arial"/>
                <a:cs typeface="Arial"/>
                <a:sym typeface="Arial"/>
              </a:rPr>
            </a:br>
            <a:r>
              <a:rPr lang="en" sz="1200" b="1" dirty="0">
                <a:solidFill>
                  <a:schemeClr val="accent6">
                    <a:lumMod val="75000"/>
                  </a:schemeClr>
                </a:solidFill>
                <a:latin typeface="Arial"/>
                <a:ea typeface="Arial"/>
                <a:cs typeface="Arial"/>
                <a:sym typeface="Arial"/>
              </a:rPr>
              <a:t>Also, we conducted a survey to know whether people like hawan samagri smell and were surprised to see that almost 72% out of total votes like the smell but don’t ignite it because of lack of time and the process.</a:t>
            </a:r>
            <a:br>
              <a:rPr lang="en" sz="1200" b="1" dirty="0">
                <a:solidFill>
                  <a:schemeClr val="accent6">
                    <a:lumMod val="75000"/>
                  </a:schemeClr>
                </a:solidFill>
                <a:latin typeface="Arial"/>
                <a:ea typeface="Arial"/>
                <a:cs typeface="Arial"/>
                <a:sym typeface="Arial"/>
              </a:rPr>
            </a:br>
            <a:br>
              <a:rPr lang="en" sz="1580" b="1" dirty="0">
                <a:solidFill>
                  <a:srgbClr val="FFFFFF"/>
                </a:solidFill>
                <a:latin typeface="Arial"/>
                <a:ea typeface="Arial"/>
                <a:cs typeface="Arial"/>
                <a:sym typeface="Arial"/>
              </a:rPr>
            </a:br>
            <a:endParaRPr sz="2080" b="1" dirty="0">
              <a:solidFill>
                <a:srgbClr val="FFFFFF"/>
              </a:solidFill>
              <a:latin typeface="Arial"/>
              <a:ea typeface="Arial"/>
              <a:cs typeface="Arial"/>
              <a:sym typeface="Arial"/>
            </a:endParaRPr>
          </a:p>
        </p:txBody>
      </p:sp>
      <p:sp>
        <p:nvSpPr>
          <p:cNvPr id="107" name="Google Shape;107;p17"/>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08" name="Google Shape;108;p17"/>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graphicFrame>
        <p:nvGraphicFramePr>
          <p:cNvPr id="2" name="Chart 1">
            <a:extLst>
              <a:ext uri="{FF2B5EF4-FFF2-40B4-BE49-F238E27FC236}">
                <a16:creationId xmlns:a16="http://schemas.microsoft.com/office/drawing/2014/main" id="{EAEEBF7E-1E66-0FB9-D182-6CE66FA5002E}"/>
              </a:ext>
            </a:extLst>
          </p:cNvPr>
          <p:cNvGraphicFramePr>
            <a:graphicFrameLocks/>
          </p:cNvGraphicFramePr>
          <p:nvPr>
            <p:extLst>
              <p:ext uri="{D42A27DB-BD31-4B8C-83A1-F6EECF244321}">
                <p14:modId xmlns:p14="http://schemas.microsoft.com/office/powerpoint/2010/main" val="1017860463"/>
              </p:ext>
            </p:extLst>
          </p:nvPr>
        </p:nvGraphicFramePr>
        <p:xfrm>
          <a:off x="5969620" y="1635512"/>
          <a:ext cx="3048000" cy="247722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18"/>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Business Model , Go-to Market Strategy and Funding Ask </a:t>
            </a:r>
            <a:endParaRPr sz="2100" b="1">
              <a:solidFill>
                <a:srgbClr val="FFD966"/>
              </a:solidFill>
              <a:latin typeface="Arial"/>
              <a:ea typeface="Arial"/>
              <a:cs typeface="Arial"/>
              <a:sym typeface="Arial"/>
            </a:endParaRPr>
          </a:p>
        </p:txBody>
      </p:sp>
      <p:sp>
        <p:nvSpPr>
          <p:cNvPr id="114" name="Google Shape;114;p18"/>
          <p:cNvSpPr txBox="1">
            <a:spLocks noGrp="1"/>
          </p:cNvSpPr>
          <p:nvPr>
            <p:ph type="title" idx="4294967295"/>
          </p:nvPr>
        </p:nvSpPr>
        <p:spPr>
          <a:xfrm>
            <a:off x="773700" y="3163461"/>
            <a:ext cx="7596600" cy="575915"/>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480" b="1" dirty="0">
                <a:solidFill>
                  <a:schemeClr val="tx2">
                    <a:lumMod val="75000"/>
                  </a:schemeClr>
                </a:solidFill>
                <a:latin typeface="Arial"/>
                <a:ea typeface="Arial"/>
                <a:cs typeface="Arial"/>
                <a:sym typeface="Arial"/>
              </a:rPr>
              <a:t>Business Model </a:t>
            </a:r>
            <a:r>
              <a:rPr lang="en" sz="1480" b="1" dirty="0">
                <a:solidFill>
                  <a:srgbClr val="FFFFFF"/>
                </a:solidFill>
                <a:latin typeface="Arial"/>
                <a:ea typeface="Arial"/>
                <a:cs typeface="Arial"/>
                <a:sym typeface="Arial"/>
              </a:rPr>
              <a:t>:  Manufacturing eco-friendly incense sticks with nice fragrance.</a:t>
            </a:r>
            <a:br>
              <a:rPr lang="en" sz="1480" b="1" dirty="0">
                <a:solidFill>
                  <a:srgbClr val="FFFFFF"/>
                </a:solidFill>
                <a:latin typeface="Arial"/>
                <a:ea typeface="Arial"/>
                <a:cs typeface="Arial"/>
                <a:sym typeface="Arial"/>
              </a:rPr>
            </a:br>
            <a:r>
              <a:rPr lang="en" sz="1480" b="1" dirty="0">
                <a:solidFill>
                  <a:schemeClr val="tx2">
                    <a:lumMod val="75000"/>
                  </a:schemeClr>
                </a:solidFill>
                <a:latin typeface="Arial"/>
                <a:ea typeface="Arial"/>
                <a:cs typeface="Arial"/>
                <a:sym typeface="Arial"/>
              </a:rPr>
              <a:t>Mention possible Revenue Streams</a:t>
            </a:r>
            <a:r>
              <a:rPr lang="en" sz="1480" b="1" dirty="0">
                <a:solidFill>
                  <a:srgbClr val="FFFFFF"/>
                </a:solidFill>
                <a:latin typeface="Arial"/>
                <a:ea typeface="Arial"/>
                <a:cs typeface="Arial"/>
                <a:sym typeface="Arial"/>
              </a:rPr>
              <a:t>: Direct sales, online platforms</a:t>
            </a:r>
            <a:br>
              <a:rPr lang="en" sz="1480" b="1" dirty="0">
                <a:solidFill>
                  <a:srgbClr val="FFFFFF"/>
                </a:solidFill>
                <a:latin typeface="Arial"/>
                <a:ea typeface="Arial"/>
                <a:cs typeface="Arial"/>
                <a:sym typeface="Arial"/>
              </a:rPr>
            </a:br>
            <a:r>
              <a:rPr lang="en" sz="1480" b="1" dirty="0">
                <a:solidFill>
                  <a:schemeClr val="tx2">
                    <a:lumMod val="75000"/>
                  </a:schemeClr>
                </a:solidFill>
                <a:latin typeface="Arial"/>
                <a:ea typeface="Arial"/>
                <a:cs typeface="Arial"/>
                <a:sym typeface="Arial"/>
              </a:rPr>
              <a:t>Price</a:t>
            </a:r>
            <a:r>
              <a:rPr lang="en" sz="1480" b="1" dirty="0">
                <a:solidFill>
                  <a:srgbClr val="FFFFFF"/>
                </a:solidFill>
                <a:latin typeface="Arial"/>
                <a:ea typeface="Arial"/>
                <a:cs typeface="Arial"/>
                <a:sym typeface="Arial"/>
              </a:rPr>
              <a:t>: Competitive price, also making it affordable for common people.</a:t>
            </a:r>
            <a:endParaRPr sz="1480" b="1" dirty="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US" sz="1480" b="1" dirty="0">
                <a:solidFill>
                  <a:schemeClr val="tx2">
                    <a:lumMod val="75000"/>
                  </a:schemeClr>
                </a:solidFill>
                <a:latin typeface="Arial"/>
                <a:ea typeface="Arial"/>
                <a:cs typeface="Arial"/>
                <a:sym typeface="Arial"/>
              </a:rPr>
              <a:t>Future Plans</a:t>
            </a:r>
            <a:r>
              <a:rPr lang="en-US" sz="1480" b="1" dirty="0">
                <a:solidFill>
                  <a:srgbClr val="FFFFFF"/>
                </a:solidFill>
                <a:latin typeface="Arial"/>
                <a:ea typeface="Arial"/>
                <a:cs typeface="Arial"/>
                <a:sym typeface="Arial"/>
              </a:rPr>
              <a:t>: Expand product line to include other natural and sustainable lifestyle offerings. Also, developing product variants in order to improve fragrance property.</a:t>
            </a:r>
            <a:endParaRPr sz="1480" b="1" dirty="0">
              <a:solidFill>
                <a:srgbClr val="FFFFFF"/>
              </a:solidFill>
              <a:latin typeface="Arial"/>
              <a:ea typeface="Arial"/>
              <a:cs typeface="Arial"/>
              <a:sym typeface="Arial"/>
            </a:endParaRPr>
          </a:p>
        </p:txBody>
      </p:sp>
      <p:sp>
        <p:nvSpPr>
          <p:cNvPr id="115" name="Google Shape;115;p18"/>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16" name="Google Shape;116;p18"/>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18"/>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Business Model , Go-to Market Strategy and Funding Ask </a:t>
            </a:r>
            <a:endParaRPr sz="2100" b="1">
              <a:solidFill>
                <a:srgbClr val="FFD966"/>
              </a:solidFill>
              <a:latin typeface="Arial"/>
              <a:ea typeface="Arial"/>
              <a:cs typeface="Arial"/>
              <a:sym typeface="Arial"/>
            </a:endParaRPr>
          </a:p>
        </p:txBody>
      </p:sp>
      <p:sp>
        <p:nvSpPr>
          <p:cNvPr id="114" name="Google Shape;114;p18"/>
          <p:cNvSpPr txBox="1">
            <a:spLocks noGrp="1"/>
          </p:cNvSpPr>
          <p:nvPr>
            <p:ph type="title" idx="4294967295"/>
          </p:nvPr>
        </p:nvSpPr>
        <p:spPr>
          <a:xfrm>
            <a:off x="304800" y="1526989"/>
            <a:ext cx="8591955" cy="1099236"/>
          </a:xfrm>
          <a:prstGeom prst="rect">
            <a:avLst/>
          </a:prstGeom>
        </p:spPr>
        <p:txBody>
          <a:bodyPr spcFirstLastPara="1" wrap="square" lIns="91425" tIns="91425" rIns="91425" bIns="91425" anchor="b" anchorCtr="0">
            <a:noAutofit/>
          </a:bodyPr>
          <a:lstStyle/>
          <a:p>
            <a:pPr marL="0" lvl="0" indent="0" algn="ctr" rtl="0">
              <a:lnSpc>
                <a:spcPct val="200000"/>
              </a:lnSpc>
              <a:spcBef>
                <a:spcPts val="0"/>
              </a:spcBef>
              <a:spcAft>
                <a:spcPts val="0"/>
              </a:spcAft>
              <a:buNone/>
            </a:pPr>
            <a:r>
              <a:rPr lang="en-US" sz="2080" b="1" dirty="0">
                <a:solidFill>
                  <a:srgbClr val="FFFFFF"/>
                </a:solidFill>
                <a:latin typeface="Arial"/>
                <a:ea typeface="Arial"/>
                <a:cs typeface="Arial"/>
                <a:sym typeface="Arial"/>
              </a:rPr>
              <a:t>Market Strategy</a:t>
            </a:r>
            <a:br>
              <a:rPr lang="en-US" sz="2080" b="1" dirty="0">
                <a:solidFill>
                  <a:srgbClr val="FFFFFF"/>
                </a:solidFill>
                <a:latin typeface="Arial"/>
                <a:ea typeface="Arial"/>
                <a:cs typeface="Arial"/>
                <a:sym typeface="Arial"/>
              </a:rPr>
            </a:br>
            <a:r>
              <a:rPr lang="en-US" sz="800" b="1" dirty="0">
                <a:solidFill>
                  <a:srgbClr val="FFFFFF"/>
                </a:solidFill>
                <a:latin typeface="Arial"/>
                <a:ea typeface="Arial"/>
                <a:cs typeface="Arial"/>
                <a:sym typeface="Arial"/>
              </a:rPr>
              <a:t>door to door sales  (sampling campaign)                  contacting shopkeepers                        using social media and influencers             contacting wellness centers</a:t>
            </a:r>
            <a:endParaRPr sz="2080" b="1" dirty="0">
              <a:solidFill>
                <a:srgbClr val="FFFFFF"/>
              </a:solidFill>
              <a:latin typeface="Arial"/>
              <a:ea typeface="Arial"/>
              <a:cs typeface="Arial"/>
              <a:sym typeface="Arial"/>
            </a:endParaRPr>
          </a:p>
        </p:txBody>
      </p:sp>
      <p:sp>
        <p:nvSpPr>
          <p:cNvPr id="115" name="Google Shape;115;p18"/>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16" name="Google Shape;116;p18"/>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2" name="AutoShape 2" descr="Door To Door Sales | Marketing91">
            <a:extLst>
              <a:ext uri="{FF2B5EF4-FFF2-40B4-BE49-F238E27FC236}">
                <a16:creationId xmlns:a16="http://schemas.microsoft.com/office/drawing/2014/main" id="{432093FB-D688-A2D8-2C41-2864FCAC827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0E72AFB-8E26-7534-EACF-DD8A02893260}"/>
              </a:ext>
            </a:extLst>
          </p:cNvPr>
          <p:cNvPicPr>
            <a:picLocks noChangeAspect="1"/>
          </p:cNvPicPr>
          <p:nvPr/>
        </p:nvPicPr>
        <p:blipFill>
          <a:blip r:embed="rId5"/>
          <a:stretch>
            <a:fillRect/>
          </a:stretch>
        </p:blipFill>
        <p:spPr>
          <a:xfrm>
            <a:off x="678095" y="2666883"/>
            <a:ext cx="2055242" cy="1983408"/>
          </a:xfrm>
          <a:prstGeom prst="rect">
            <a:avLst/>
          </a:prstGeom>
        </p:spPr>
      </p:pic>
      <p:pic>
        <p:nvPicPr>
          <p:cNvPr id="6" name="Picture 5">
            <a:extLst>
              <a:ext uri="{FF2B5EF4-FFF2-40B4-BE49-F238E27FC236}">
                <a16:creationId xmlns:a16="http://schemas.microsoft.com/office/drawing/2014/main" id="{1241B8D0-504F-D10E-E26B-57FD502E692C}"/>
              </a:ext>
            </a:extLst>
          </p:cNvPr>
          <p:cNvPicPr>
            <a:picLocks noChangeAspect="1"/>
          </p:cNvPicPr>
          <p:nvPr/>
        </p:nvPicPr>
        <p:blipFill>
          <a:blip r:embed="rId6"/>
          <a:stretch>
            <a:fillRect/>
          </a:stretch>
        </p:blipFill>
        <p:spPr>
          <a:xfrm>
            <a:off x="2796359" y="2666883"/>
            <a:ext cx="2055242" cy="1983408"/>
          </a:xfrm>
          <a:prstGeom prst="rect">
            <a:avLst/>
          </a:prstGeom>
        </p:spPr>
      </p:pic>
      <p:pic>
        <p:nvPicPr>
          <p:cNvPr id="8" name="Picture 7">
            <a:extLst>
              <a:ext uri="{FF2B5EF4-FFF2-40B4-BE49-F238E27FC236}">
                <a16:creationId xmlns:a16="http://schemas.microsoft.com/office/drawing/2014/main" id="{7BB9735B-3AA2-2AC9-6744-9145A9386253}"/>
              </a:ext>
            </a:extLst>
          </p:cNvPr>
          <p:cNvPicPr>
            <a:picLocks noChangeAspect="1"/>
          </p:cNvPicPr>
          <p:nvPr/>
        </p:nvPicPr>
        <p:blipFill>
          <a:blip r:embed="rId7"/>
          <a:stretch>
            <a:fillRect/>
          </a:stretch>
        </p:blipFill>
        <p:spPr>
          <a:xfrm>
            <a:off x="4910840" y="2653988"/>
            <a:ext cx="2021511" cy="1983408"/>
          </a:xfrm>
          <a:prstGeom prst="rect">
            <a:avLst/>
          </a:prstGeom>
        </p:spPr>
      </p:pic>
      <p:pic>
        <p:nvPicPr>
          <p:cNvPr id="10" name="Picture 9">
            <a:extLst>
              <a:ext uri="{FF2B5EF4-FFF2-40B4-BE49-F238E27FC236}">
                <a16:creationId xmlns:a16="http://schemas.microsoft.com/office/drawing/2014/main" id="{954D07EC-9AE7-A3E7-6FAF-836F2944F0D5}"/>
              </a:ext>
            </a:extLst>
          </p:cNvPr>
          <p:cNvPicPr>
            <a:picLocks noChangeAspect="1"/>
          </p:cNvPicPr>
          <p:nvPr/>
        </p:nvPicPr>
        <p:blipFill>
          <a:blip r:embed="rId8"/>
          <a:stretch>
            <a:fillRect/>
          </a:stretch>
        </p:blipFill>
        <p:spPr>
          <a:xfrm>
            <a:off x="6991590" y="2626225"/>
            <a:ext cx="1905165" cy="1983408"/>
          </a:xfrm>
          <a:prstGeom prst="rect">
            <a:avLst/>
          </a:prstGeom>
        </p:spPr>
      </p:pic>
    </p:spTree>
    <p:extLst>
      <p:ext uri="{BB962C8B-B14F-4D97-AF65-F5344CB8AC3E}">
        <p14:creationId xmlns:p14="http://schemas.microsoft.com/office/powerpoint/2010/main" val="267904437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535</TotalTime>
  <Words>647</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Economica</vt:lpstr>
      <vt:lpstr>Open Sans</vt:lpstr>
      <vt:lpstr>Söhne</vt:lpstr>
      <vt:lpstr>Arial</vt:lpstr>
      <vt:lpstr>Google Sans</vt:lpstr>
      <vt:lpstr>Luxe</vt:lpstr>
      <vt:lpstr>PowerPoint Presentation</vt:lpstr>
      <vt:lpstr>Basic Details of the team </vt:lpstr>
      <vt:lpstr>Problem Statement Details   Do you know according to Jetter et. al. [9],  the concentrations of carbon monoxide (CO),  nitric oxide (NO), and Sulphur dioxide (SO2)  gases contained in incense smoke could be  high enough to damage human health.  Many reports say that it may be as harmful as cigarette smoke!  On an average, incense burning produces particulates greater  than 45 mg/g burned as compared to 10 mg/g burned for  cigarettes.  But incense sticks are most important part of most of Asian cultures.  </vt:lpstr>
      <vt:lpstr>Proposed Solution</vt:lpstr>
      <vt:lpstr> Proposed Solution </vt:lpstr>
      <vt:lpstr>Market Opportunity and Competitive landscape</vt:lpstr>
      <vt:lpstr>Business Model , Go-to Market Strategy and Funding Ask </vt:lpstr>
      <vt:lpstr>Business Model , Go-to Market Strategy and Funding 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sinha</dc:creator>
  <cp:lastModifiedBy>Abhijeet sinha</cp:lastModifiedBy>
  <cp:revision>10</cp:revision>
  <dcterms:modified xsi:type="dcterms:W3CDTF">2023-08-17T05:02:14Z</dcterms:modified>
</cp:coreProperties>
</file>