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63" r:id="rId4"/>
    <p:sldId id="264" r:id="rId5"/>
    <p:sldId id="277" r:id="rId6"/>
    <p:sldId id="259" r:id="rId7"/>
    <p:sldId id="279" r:id="rId8"/>
    <p:sldId id="280" r:id="rId9"/>
    <p:sldId id="281" r:id="rId10"/>
    <p:sldId id="297" r:id="rId11"/>
    <p:sldId id="299" r:id="rId12"/>
    <p:sldId id="300" r:id="rId13"/>
    <p:sldId id="301" r:id="rId14"/>
    <p:sldId id="305" r:id="rId15"/>
    <p:sldId id="286" r:id="rId16"/>
    <p:sldId id="287" r:id="rId17"/>
    <p:sldId id="289" r:id="rId18"/>
    <p:sldId id="261" r:id="rId19"/>
    <p:sldId id="309" r:id="rId20"/>
    <p:sldId id="302" r:id="rId21"/>
  </p:sldIdLst>
  <p:sldSz cx="8636000" cy="6483350"/>
  <p:notesSz cx="8636000" cy="64833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65"/>
    <p:restoredTop sz="94333" autoAdjust="0"/>
  </p:normalViewPr>
  <p:slideViewPr>
    <p:cSldViewPr>
      <p:cViewPr varScale="1">
        <p:scale>
          <a:sx n="73" d="100"/>
          <a:sy n="73" d="100"/>
        </p:scale>
        <p:origin x="124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741738" cy="3254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891088" y="0"/>
            <a:ext cx="3743325" cy="325438"/>
          </a:xfrm>
          <a:prstGeom prst="rect">
            <a:avLst/>
          </a:prstGeom>
        </p:spPr>
        <p:txBody>
          <a:bodyPr vert="horz" lIns="91440" tIns="45720" rIns="91440" bIns="45720" rtlCol="0"/>
          <a:lstStyle>
            <a:lvl1pPr algn="r">
              <a:defRPr sz="1200"/>
            </a:lvl1pPr>
          </a:lstStyle>
          <a:p>
            <a:fld id="{CA13FE55-709C-42E5-BAFA-E6273DD1E609}" type="datetimeFigureOut">
              <a:rPr lang="en-US" smtClean="0"/>
            </a:fld>
            <a:endParaRPr lang="en-US"/>
          </a:p>
        </p:txBody>
      </p:sp>
      <p:sp>
        <p:nvSpPr>
          <p:cNvPr id="4" name="Slide Image Placeholder 3"/>
          <p:cNvSpPr>
            <a:spLocks noGrp="1" noRot="1" noChangeAspect="1"/>
          </p:cNvSpPr>
          <p:nvPr>
            <p:ph type="sldImg" idx="2"/>
          </p:nvPr>
        </p:nvSpPr>
        <p:spPr>
          <a:xfrm>
            <a:off x="2860675" y="811213"/>
            <a:ext cx="2914650" cy="218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63600" y="3119438"/>
            <a:ext cx="6908800" cy="2554287"/>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157913"/>
            <a:ext cx="3741738" cy="3254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891088" y="6157913"/>
            <a:ext cx="3743325" cy="325437"/>
          </a:xfrm>
          <a:prstGeom prst="rect">
            <a:avLst/>
          </a:prstGeom>
        </p:spPr>
        <p:txBody>
          <a:bodyPr vert="horz" lIns="91440" tIns="45720" rIns="91440" bIns="45720" rtlCol="0" anchor="b"/>
          <a:lstStyle>
            <a:lvl1pPr algn="r">
              <a:defRPr sz="1200"/>
            </a:lvl1pPr>
          </a:lstStyle>
          <a:p>
            <a:fld id="{B91BC241-1649-4EC1-883C-CEC6D5B585A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8176" y="2009838"/>
            <a:ext cx="7345997" cy="1361503"/>
          </a:xfrm>
          <a:prstGeom prst="rect">
            <a:avLst/>
          </a:prstGeom>
        </p:spPr>
        <p:txBody>
          <a:bodyPr/>
          <a:lstStyle>
            <a:lvl1pPr>
              <a:defRPr/>
            </a:lvl1pPr>
          </a:lstStyle>
          <a:p/>
        </p:txBody>
      </p:sp>
      <p:sp>
        <p:nvSpPr>
          <p:cNvPr id="3" name="Holder 3"/>
          <p:cNvSpPr>
            <a:spLocks noGrp="1"/>
          </p:cNvSpPr>
          <p:nvPr>
            <p:ph type="subTitle" idx="4"/>
          </p:nvPr>
        </p:nvSpPr>
        <p:spPr>
          <a:xfrm>
            <a:off x="1296352" y="3630676"/>
            <a:ext cx="6049645" cy="1620837"/>
          </a:xfrm>
          <a:prstGeom prst="rect">
            <a:avLst/>
          </a:prstGeom>
        </p:spPr>
        <p:txBody>
          <a:bodyPr/>
          <a:lstStyle>
            <a:lvl1pPr>
              <a:defRPr/>
            </a:lvl1pPr>
          </a:lstStyle>
          <a:p/>
        </p:txBody>
      </p:sp>
      <p:sp>
        <p:nvSpPr>
          <p:cNvPr id="4" name="Holder 4"/>
          <p:cNvSpPr>
            <a:spLocks noGrp="1"/>
          </p:cNvSpPr>
          <p:nvPr>
            <p:ph type="ftr" sz="quarter" idx="10"/>
          </p:nvPr>
        </p:nvSpPr>
        <p:spPr/>
        <p:txBody>
          <a:bodyPr/>
          <a:lstStyle>
            <a:lvl1pPr>
              <a:defRPr/>
            </a:lvl1pPr>
          </a:lstStyle>
          <a:p>
            <a:pPr>
              <a:defRPr/>
            </a:pPr>
          </a:p>
        </p:txBody>
      </p:sp>
      <p:sp>
        <p:nvSpPr>
          <p:cNvPr id="5" name="Holder 5"/>
          <p:cNvSpPr>
            <a:spLocks noGrp="1"/>
          </p:cNvSpPr>
          <p:nvPr>
            <p:ph type="dt" sz="half" idx="11"/>
          </p:nvPr>
        </p:nvSpPr>
        <p:spPr/>
        <p:txBody>
          <a:bodyPr/>
          <a:lstStyle>
            <a:lvl1pPr>
              <a:defRPr/>
            </a:lvl1pPr>
          </a:lstStyle>
          <a:p>
            <a:pPr>
              <a:defRPr/>
            </a:pPr>
            <a:fld id="{AE29DAAA-7314-4139-92CD-877D3C1410DC}" type="datetimeFigureOut">
              <a:rPr lang="en-US"/>
            </a:fld>
            <a:endParaRPr lang="en-US"/>
          </a:p>
        </p:txBody>
      </p:sp>
      <p:sp>
        <p:nvSpPr>
          <p:cNvPr id="6" name="Holder 6"/>
          <p:cNvSpPr>
            <a:spLocks noGrp="1"/>
          </p:cNvSpPr>
          <p:nvPr>
            <p:ph type="sldNum" sz="quarter" idx="12"/>
          </p:nvPr>
        </p:nvSpPr>
        <p:spPr/>
        <p:txBody>
          <a:bodyPr/>
          <a:lstStyle>
            <a:lvl1pPr>
              <a:defRPr/>
            </a:lvl1pPr>
          </a:lstStyle>
          <a:p>
            <a:pPr>
              <a:defRPr/>
            </a:pPr>
            <a:fld id="{AC4B8F0D-D981-43D5-8AA6-9A2F52F1F80F}"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000" b="0" i="0">
                <a:solidFill>
                  <a:schemeClr val="bg1"/>
                </a:solidFill>
                <a:latin typeface="Times New Roman" panose="02020503050405090304"/>
                <a:cs typeface="Times New Roman" panose="02020503050405090304"/>
              </a:defRPr>
            </a:lvl1pPr>
          </a:lstStyle>
          <a:p/>
        </p:txBody>
      </p:sp>
      <p:sp>
        <p:nvSpPr>
          <p:cNvPr id="3" name="Holder 3"/>
          <p:cNvSpPr>
            <a:spLocks noGrp="1"/>
          </p:cNvSpPr>
          <p:nvPr>
            <p:ph type="body" idx="1"/>
          </p:nvPr>
        </p:nvSpPr>
        <p:spPr/>
        <p:txBody>
          <a:bodyPr/>
          <a:lstStyle>
            <a:lvl1pPr>
              <a:defRPr b="0" i="0">
                <a:solidFill>
                  <a:schemeClr val="tx1"/>
                </a:solidFill>
              </a:defRPr>
            </a:lvl1pPr>
          </a:lstStyle>
          <a:p/>
        </p:txBody>
      </p:sp>
      <p:sp>
        <p:nvSpPr>
          <p:cNvPr id="4" name="Holder 4"/>
          <p:cNvSpPr>
            <a:spLocks noGrp="1"/>
          </p:cNvSpPr>
          <p:nvPr>
            <p:ph type="ftr" sz="quarter" idx="10"/>
          </p:nvPr>
        </p:nvSpPr>
        <p:spPr/>
        <p:txBody>
          <a:bodyPr/>
          <a:lstStyle>
            <a:lvl1pPr>
              <a:defRPr/>
            </a:lvl1pPr>
          </a:lstStyle>
          <a:p>
            <a:pPr>
              <a:defRPr/>
            </a:pPr>
          </a:p>
        </p:txBody>
      </p:sp>
      <p:sp>
        <p:nvSpPr>
          <p:cNvPr id="5" name="Holder 5"/>
          <p:cNvSpPr>
            <a:spLocks noGrp="1"/>
          </p:cNvSpPr>
          <p:nvPr>
            <p:ph type="dt" sz="half" idx="11"/>
          </p:nvPr>
        </p:nvSpPr>
        <p:spPr/>
        <p:txBody>
          <a:bodyPr/>
          <a:lstStyle>
            <a:lvl1pPr>
              <a:defRPr/>
            </a:lvl1pPr>
          </a:lstStyle>
          <a:p>
            <a:pPr>
              <a:defRPr/>
            </a:pPr>
            <a:fld id="{DF742134-BC92-47D5-9CFC-89EA67B84CA8}" type="datetimeFigureOut">
              <a:rPr lang="en-US"/>
            </a:fld>
            <a:endParaRPr lang="en-US"/>
          </a:p>
        </p:txBody>
      </p:sp>
      <p:sp>
        <p:nvSpPr>
          <p:cNvPr id="6" name="Holder 6"/>
          <p:cNvSpPr>
            <a:spLocks noGrp="1"/>
          </p:cNvSpPr>
          <p:nvPr>
            <p:ph type="sldNum" sz="quarter" idx="12"/>
          </p:nvPr>
        </p:nvSpPr>
        <p:spPr/>
        <p:txBody>
          <a:bodyPr/>
          <a:lstStyle>
            <a:lvl1pPr>
              <a:defRPr/>
            </a:lvl1pPr>
          </a:lstStyle>
          <a:p>
            <a:pPr>
              <a:defRPr/>
            </a:pPr>
            <a:fld id="{56F6DE40-52F5-4A88-A0BA-25B032C1B63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000" b="0" i="0">
                <a:solidFill>
                  <a:schemeClr val="bg1"/>
                </a:solidFill>
                <a:latin typeface="Times New Roman" panose="02020503050405090304"/>
                <a:cs typeface="Times New Roman" panose="02020503050405090304"/>
              </a:defRPr>
            </a:lvl1pPr>
          </a:lstStyle>
          <a:p/>
        </p:txBody>
      </p:sp>
      <p:sp>
        <p:nvSpPr>
          <p:cNvPr id="3" name="Holder 3"/>
          <p:cNvSpPr>
            <a:spLocks noGrp="1"/>
          </p:cNvSpPr>
          <p:nvPr>
            <p:ph sz="half" idx="2"/>
          </p:nvPr>
        </p:nvSpPr>
        <p:spPr>
          <a:xfrm>
            <a:off x="432117" y="1491170"/>
            <a:ext cx="3759422" cy="4279011"/>
          </a:xfrm>
          <a:prstGeom prst="rect">
            <a:avLst/>
          </a:prstGeom>
        </p:spPr>
        <p:txBody>
          <a:bodyPr/>
          <a:lstStyle>
            <a:lvl1pPr>
              <a:defRPr/>
            </a:lvl1pPr>
          </a:lstStyle>
          <a:p/>
        </p:txBody>
      </p:sp>
      <p:sp>
        <p:nvSpPr>
          <p:cNvPr id="4" name="Holder 4"/>
          <p:cNvSpPr>
            <a:spLocks noGrp="1"/>
          </p:cNvSpPr>
          <p:nvPr>
            <p:ph sz="half" idx="3"/>
          </p:nvPr>
        </p:nvSpPr>
        <p:spPr>
          <a:xfrm>
            <a:off x="4450810" y="1491170"/>
            <a:ext cx="3759422" cy="4279011"/>
          </a:xfrm>
          <a:prstGeom prst="rect">
            <a:avLst/>
          </a:prstGeom>
        </p:spPr>
        <p:txBody>
          <a:bodyPr/>
          <a:lstStyle>
            <a:lvl1pPr>
              <a:defRPr/>
            </a:lvl1pPr>
          </a:lstStyle>
          <a:p/>
        </p:txBody>
      </p:sp>
      <p:sp>
        <p:nvSpPr>
          <p:cNvPr id="5" name="Holder 4"/>
          <p:cNvSpPr>
            <a:spLocks noGrp="1"/>
          </p:cNvSpPr>
          <p:nvPr>
            <p:ph type="ftr" sz="quarter" idx="10"/>
          </p:nvPr>
        </p:nvSpPr>
        <p:spPr/>
        <p:txBody>
          <a:bodyPr/>
          <a:lstStyle>
            <a:lvl1pPr>
              <a:defRPr/>
            </a:lvl1pPr>
          </a:lstStyle>
          <a:p>
            <a:pPr>
              <a:defRPr/>
            </a:pPr>
          </a:p>
        </p:txBody>
      </p:sp>
      <p:sp>
        <p:nvSpPr>
          <p:cNvPr id="6" name="Holder 5"/>
          <p:cNvSpPr>
            <a:spLocks noGrp="1"/>
          </p:cNvSpPr>
          <p:nvPr>
            <p:ph type="dt" sz="half" idx="11"/>
          </p:nvPr>
        </p:nvSpPr>
        <p:spPr/>
        <p:txBody>
          <a:bodyPr/>
          <a:lstStyle>
            <a:lvl1pPr>
              <a:defRPr/>
            </a:lvl1pPr>
          </a:lstStyle>
          <a:p>
            <a:pPr>
              <a:defRPr/>
            </a:pPr>
            <a:fld id="{E5103A89-B299-42EA-8FC3-841993553A31}" type="datetimeFigureOut">
              <a:rPr lang="en-US"/>
            </a:fld>
            <a:endParaRPr lang="en-US"/>
          </a:p>
        </p:txBody>
      </p:sp>
      <p:sp>
        <p:nvSpPr>
          <p:cNvPr id="7" name="Holder 6"/>
          <p:cNvSpPr>
            <a:spLocks noGrp="1"/>
          </p:cNvSpPr>
          <p:nvPr>
            <p:ph type="sldNum" sz="quarter" idx="12"/>
          </p:nvPr>
        </p:nvSpPr>
        <p:spPr/>
        <p:txBody>
          <a:bodyPr/>
          <a:lstStyle>
            <a:lvl1pPr>
              <a:defRPr/>
            </a:lvl1pPr>
          </a:lstStyle>
          <a:p>
            <a:pPr>
              <a:defRPr/>
            </a:pPr>
            <a:fld id="{9F2D8AB9-6F68-4514-A37E-83245D98A1F4}"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000" b="0" i="0">
                <a:solidFill>
                  <a:schemeClr val="bg1"/>
                </a:solidFill>
                <a:latin typeface="Times New Roman" panose="02020503050405090304"/>
                <a:cs typeface="Times New Roman" panose="02020503050405090304"/>
              </a:defRPr>
            </a:lvl1pPr>
          </a:lstStyle>
          <a:p/>
        </p:txBody>
      </p:sp>
      <p:sp>
        <p:nvSpPr>
          <p:cNvPr id="3" name="Holder 4"/>
          <p:cNvSpPr>
            <a:spLocks noGrp="1"/>
          </p:cNvSpPr>
          <p:nvPr>
            <p:ph type="ftr" sz="quarter" idx="10"/>
          </p:nvPr>
        </p:nvSpPr>
        <p:spPr/>
        <p:txBody>
          <a:bodyPr/>
          <a:lstStyle>
            <a:lvl1pPr>
              <a:defRPr/>
            </a:lvl1pPr>
          </a:lstStyle>
          <a:p>
            <a:pPr>
              <a:defRPr/>
            </a:pPr>
          </a:p>
        </p:txBody>
      </p:sp>
      <p:sp>
        <p:nvSpPr>
          <p:cNvPr id="4" name="Holder 5"/>
          <p:cNvSpPr>
            <a:spLocks noGrp="1"/>
          </p:cNvSpPr>
          <p:nvPr>
            <p:ph type="dt" sz="half" idx="11"/>
          </p:nvPr>
        </p:nvSpPr>
        <p:spPr/>
        <p:txBody>
          <a:bodyPr/>
          <a:lstStyle>
            <a:lvl1pPr>
              <a:defRPr/>
            </a:lvl1pPr>
          </a:lstStyle>
          <a:p>
            <a:pPr>
              <a:defRPr/>
            </a:pPr>
            <a:fld id="{034D90AA-B981-4AE1-9305-C0DAF460CE1E}" type="datetimeFigureOut">
              <a:rPr lang="en-US"/>
            </a:fld>
            <a:endParaRPr lang="en-US"/>
          </a:p>
        </p:txBody>
      </p:sp>
      <p:sp>
        <p:nvSpPr>
          <p:cNvPr id="5" name="Holder 6"/>
          <p:cNvSpPr>
            <a:spLocks noGrp="1"/>
          </p:cNvSpPr>
          <p:nvPr>
            <p:ph type="sldNum" sz="quarter" idx="12"/>
          </p:nvPr>
        </p:nvSpPr>
        <p:spPr/>
        <p:txBody>
          <a:bodyPr/>
          <a:lstStyle>
            <a:lvl1pPr>
              <a:defRPr/>
            </a:lvl1pPr>
          </a:lstStyle>
          <a:p>
            <a:pPr>
              <a:defRPr/>
            </a:pPr>
            <a:fld id="{95AEBFE5-C9F9-4778-9475-E7A1B3005439}"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p>
        </p:txBody>
      </p:sp>
      <p:sp>
        <p:nvSpPr>
          <p:cNvPr id="3" name="Holder 5"/>
          <p:cNvSpPr>
            <a:spLocks noGrp="1"/>
          </p:cNvSpPr>
          <p:nvPr>
            <p:ph type="dt" sz="half" idx="11"/>
          </p:nvPr>
        </p:nvSpPr>
        <p:spPr/>
        <p:txBody>
          <a:bodyPr/>
          <a:lstStyle>
            <a:lvl1pPr>
              <a:defRPr/>
            </a:lvl1pPr>
          </a:lstStyle>
          <a:p>
            <a:pPr>
              <a:defRPr/>
            </a:pPr>
            <a:fld id="{0EFA3D9D-73D8-42D6-879E-6545CC2464A3}" type="datetimeFigureOut">
              <a:rPr lang="en-US"/>
            </a:fld>
            <a:endParaRPr lang="en-US"/>
          </a:p>
        </p:txBody>
      </p:sp>
      <p:sp>
        <p:nvSpPr>
          <p:cNvPr id="4" name="Holder 6"/>
          <p:cNvSpPr>
            <a:spLocks noGrp="1"/>
          </p:cNvSpPr>
          <p:nvPr>
            <p:ph type="sldNum" sz="quarter" idx="12"/>
          </p:nvPr>
        </p:nvSpPr>
        <p:spPr/>
        <p:txBody>
          <a:bodyPr/>
          <a:lstStyle>
            <a:lvl1pPr>
              <a:defRPr/>
            </a:lvl1pPr>
          </a:lstStyle>
          <a:p>
            <a:pPr>
              <a:defRPr/>
            </a:pPr>
            <a:fld id="{DBE6B382-F8E8-4DEF-9F5C-262B051EAFC6}"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noChangeArrowheads="1"/>
          </p:cNvSpPr>
          <p:nvPr/>
        </p:nvSpPr>
        <p:spPr bwMode="auto">
          <a:xfrm>
            <a:off x="0" y="5283200"/>
            <a:ext cx="8640763" cy="11969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7" name="bk object 17"/>
          <p:cNvSpPr>
            <a:spLocks noChangeArrowheads="1"/>
          </p:cNvSpPr>
          <p:nvPr/>
        </p:nvSpPr>
        <p:spPr bwMode="auto">
          <a:xfrm>
            <a:off x="0" y="0"/>
            <a:ext cx="8640763" cy="1350963"/>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8" name="Holder 2"/>
          <p:cNvSpPr>
            <a:spLocks noGrp="1"/>
          </p:cNvSpPr>
          <p:nvPr>
            <p:ph type="title"/>
          </p:nvPr>
        </p:nvSpPr>
        <p:spPr bwMode="auto">
          <a:xfrm>
            <a:off x="1687513" y="63500"/>
            <a:ext cx="52673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lvl="0"/>
            <a:endParaRPr lang="en-US" altLang="en-US"/>
          </a:p>
        </p:txBody>
      </p:sp>
      <p:sp>
        <p:nvSpPr>
          <p:cNvPr id="1029" name="Holder 3"/>
          <p:cNvSpPr>
            <a:spLocks noGrp="1"/>
          </p:cNvSpPr>
          <p:nvPr>
            <p:ph type="body" idx="1"/>
          </p:nvPr>
        </p:nvSpPr>
        <p:spPr bwMode="auto">
          <a:xfrm>
            <a:off x="288925" y="1235075"/>
            <a:ext cx="8064500"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lvl="0"/>
            <a:endParaRPr lang="en-US" altLang="en-US"/>
          </a:p>
        </p:txBody>
      </p:sp>
      <p:sp>
        <p:nvSpPr>
          <p:cNvPr id="4" name="Holder 4"/>
          <p:cNvSpPr>
            <a:spLocks noGrp="1"/>
          </p:cNvSpPr>
          <p:nvPr>
            <p:ph type="ftr" sz="quarter" idx="5"/>
          </p:nvPr>
        </p:nvSpPr>
        <p:spPr>
          <a:xfrm>
            <a:off x="2938463" y="6029325"/>
            <a:ext cx="2765425" cy="323850"/>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defRPr>
            </a:lvl1pPr>
          </a:lstStyle>
          <a:p>
            <a:pPr>
              <a:defRPr/>
            </a:pPr>
          </a:p>
        </p:txBody>
      </p:sp>
      <p:sp>
        <p:nvSpPr>
          <p:cNvPr id="5" name="Holder 5"/>
          <p:cNvSpPr>
            <a:spLocks noGrp="1"/>
          </p:cNvSpPr>
          <p:nvPr>
            <p:ph type="dt" sz="half" idx="6"/>
          </p:nvPr>
        </p:nvSpPr>
        <p:spPr>
          <a:xfrm>
            <a:off x="431800" y="6029325"/>
            <a:ext cx="1987550" cy="323850"/>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defRPr>
            </a:lvl1pPr>
          </a:lstStyle>
          <a:p>
            <a:pPr>
              <a:defRPr/>
            </a:pPr>
            <a:fld id="{196AC7D9-5EA2-4245-B26C-19300231153F}" type="datetimeFigureOut">
              <a:rPr lang="en-US"/>
            </a:fld>
            <a:endParaRPr lang="en-US"/>
          </a:p>
        </p:txBody>
      </p:sp>
      <p:sp>
        <p:nvSpPr>
          <p:cNvPr id="6" name="Holder 6"/>
          <p:cNvSpPr>
            <a:spLocks noGrp="1"/>
          </p:cNvSpPr>
          <p:nvPr>
            <p:ph type="sldNum" sz="quarter" idx="7"/>
          </p:nvPr>
        </p:nvSpPr>
        <p:spPr>
          <a:xfrm>
            <a:off x="6223000" y="6029325"/>
            <a:ext cx="1987550" cy="323850"/>
          </a:xfrm>
          <a:prstGeom prst="rect">
            <a:avLst/>
          </a:prstGeom>
        </p:spPr>
        <p:txBody>
          <a:bodyPr wrap="square" lIns="0" tIns="0" rIns="0" bIns="0">
            <a:spAutoFit/>
          </a:bodyPr>
          <a:lstStyle>
            <a:lvl1pPr algn="r" eaLnBrk="1" fontAlgn="auto" hangingPunct="1">
              <a:spcBef>
                <a:spcPts val="0"/>
              </a:spcBef>
              <a:spcAft>
                <a:spcPts val="0"/>
              </a:spcAft>
              <a:defRPr>
                <a:solidFill>
                  <a:schemeClr val="tx1">
                    <a:tint val="75000"/>
                  </a:schemeClr>
                </a:solidFill>
                <a:latin typeface="+mn-lt"/>
              </a:defRPr>
            </a:lvl1pPr>
          </a:lstStyle>
          <a:p>
            <a:pPr>
              <a:defRPr/>
            </a:pPr>
            <a:fld id="{E3B2C4FD-8B20-4252-B70F-C9F3B5B7457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object 2"/>
          <p:cNvSpPr/>
          <p:nvPr/>
        </p:nvSpPr>
        <p:spPr bwMode="auto">
          <a:xfrm>
            <a:off x="0" y="1944688"/>
            <a:ext cx="4321175" cy="2374900"/>
          </a:xfrm>
          <a:custGeom>
            <a:avLst/>
            <a:gdLst>
              <a:gd name="T0" fmla="*/ 0 w 4321175"/>
              <a:gd name="T1" fmla="*/ 2374900 h 2374900"/>
              <a:gd name="T2" fmla="*/ 4321175 w 4321175"/>
              <a:gd name="T3" fmla="*/ 2374900 h 2374900"/>
              <a:gd name="T4" fmla="*/ 4321175 w 4321175"/>
              <a:gd name="T5" fmla="*/ 0 h 2374900"/>
              <a:gd name="T6" fmla="*/ 0 w 4321175"/>
              <a:gd name="T7" fmla="*/ 0 h 2374900"/>
              <a:gd name="T8" fmla="*/ 0 w 4321175"/>
              <a:gd name="T9" fmla="*/ 2374900 h 2374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1175" h="2374900">
                <a:moveTo>
                  <a:pt x="0" y="2374900"/>
                </a:moveTo>
                <a:lnTo>
                  <a:pt x="4321175" y="2374900"/>
                </a:lnTo>
                <a:lnTo>
                  <a:pt x="4321175" y="0"/>
                </a:lnTo>
                <a:lnTo>
                  <a:pt x="0" y="0"/>
                </a:lnTo>
                <a:lnTo>
                  <a:pt x="0" y="2374900"/>
                </a:lnTo>
                <a:close/>
              </a:path>
            </a:pathLst>
          </a:custGeom>
          <a:solidFill>
            <a:srgbClr val="FF6A07"/>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US"/>
          </a:p>
        </p:txBody>
      </p:sp>
      <p:sp>
        <p:nvSpPr>
          <p:cNvPr id="2051" name="object 3"/>
          <p:cNvSpPr>
            <a:spLocks noChangeArrowheads="1"/>
          </p:cNvSpPr>
          <p:nvPr/>
        </p:nvSpPr>
        <p:spPr bwMode="auto">
          <a:xfrm>
            <a:off x="4319588" y="1944688"/>
            <a:ext cx="4321175" cy="237490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2" name="object 4"/>
          <p:cNvSpPr>
            <a:spLocks noChangeArrowheads="1"/>
          </p:cNvSpPr>
          <p:nvPr/>
        </p:nvSpPr>
        <p:spPr bwMode="auto">
          <a:xfrm>
            <a:off x="179388" y="144463"/>
            <a:ext cx="2847975" cy="6477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3" name="object 5"/>
          <p:cNvSpPr txBox="1">
            <a:spLocks noChangeArrowheads="1"/>
          </p:cNvSpPr>
          <p:nvPr/>
        </p:nvSpPr>
        <p:spPr bwMode="auto">
          <a:xfrm>
            <a:off x="6070600" y="5876925"/>
            <a:ext cx="146208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sz="1400" dirty="0">
                <a:latin typeface="Times New Roman" panose="02020503050405090304" pitchFamily="18" charset="0"/>
                <a:cs typeface="Times New Roman" panose="02020503050405090304" pitchFamily="18" charset="0"/>
              </a:rPr>
              <a:t>T E S I S  PASCASARJANA</a:t>
            </a:r>
            <a:endParaRPr lang="en-US" altLang="en-US" sz="1400" dirty="0">
              <a:latin typeface="Times New Roman" panose="02020503050405090304" pitchFamily="18" charset="0"/>
              <a:cs typeface="Times New Roman" panose="02020503050405090304" pitchFamily="18" charset="0"/>
            </a:endParaRPr>
          </a:p>
        </p:txBody>
      </p:sp>
      <p:sp>
        <p:nvSpPr>
          <p:cNvPr id="2054" name="object 6"/>
          <p:cNvSpPr>
            <a:spLocks noChangeArrowheads="1"/>
          </p:cNvSpPr>
          <p:nvPr/>
        </p:nvSpPr>
        <p:spPr bwMode="auto">
          <a:xfrm>
            <a:off x="5476875" y="5965825"/>
            <a:ext cx="514350" cy="323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object 8"/>
          <p:cNvSpPr txBox="1"/>
          <p:nvPr/>
        </p:nvSpPr>
        <p:spPr>
          <a:xfrm>
            <a:off x="219075" y="4314825"/>
            <a:ext cx="7451725" cy="1562735"/>
          </a:xfrm>
          <a:prstGeom prst="rect">
            <a:avLst/>
          </a:prstGeom>
        </p:spPr>
        <p:txBody>
          <a:bodyPr lIns="0" tIns="97790" rIns="0" bIns="0">
            <a:spAutoFit/>
          </a:bodyPr>
          <a:lstStyle/>
          <a:p>
            <a:pPr marL="12700" eaLnBrk="1" fontAlgn="auto" hangingPunct="1">
              <a:spcBef>
                <a:spcPts val="770"/>
              </a:spcBef>
              <a:spcAft>
                <a:spcPts val="0"/>
              </a:spcAft>
              <a:tabLst>
                <a:tab pos="1979930" algn="l"/>
              </a:tabLst>
              <a:defRPr/>
            </a:pPr>
            <a:r>
              <a:rPr sz="2800" spc="-5" dirty="0">
                <a:latin typeface="Calibri"/>
                <a:cs typeface="Calibri"/>
              </a:rPr>
              <a:t>Nama	</a:t>
            </a:r>
            <a:r>
              <a:rPr lang="en-US" sz="2800" spc="-5" dirty="0">
                <a:latin typeface="Calibri"/>
                <a:cs typeface="Calibri"/>
              </a:rPr>
              <a:t> 	</a:t>
            </a:r>
            <a:r>
              <a:rPr sz="2800" spc="-5" dirty="0">
                <a:latin typeface="Calibri"/>
                <a:cs typeface="Calibri"/>
              </a:rPr>
              <a:t>:</a:t>
            </a:r>
            <a:r>
              <a:rPr lang="en-US" sz="2800" spc="-5" dirty="0">
                <a:latin typeface="Calibri"/>
                <a:cs typeface="Calibri"/>
              </a:rPr>
              <a:t> </a:t>
            </a:r>
            <a:r>
              <a:rPr lang="en-US" sz="2800" spc="-5" dirty="0" smtClean="0">
                <a:latin typeface="Calibri"/>
                <a:cs typeface="Calibri"/>
              </a:rPr>
              <a:t>Muhammad Kamal Yasya</a:t>
            </a:r>
            <a:endParaRPr sz="2800" dirty="0">
              <a:latin typeface="Calibri"/>
              <a:cs typeface="Calibri"/>
            </a:endParaRPr>
          </a:p>
          <a:p>
            <a:pPr marL="12700" eaLnBrk="1" fontAlgn="auto" hangingPunct="1">
              <a:spcBef>
                <a:spcPts val="675"/>
              </a:spcBef>
              <a:spcAft>
                <a:spcPts val="0"/>
              </a:spcAft>
              <a:tabLst>
                <a:tab pos="1922145" algn="l"/>
              </a:tabLst>
              <a:defRPr/>
            </a:pPr>
            <a:r>
              <a:rPr sz="2800" spc="-10" dirty="0">
                <a:latin typeface="Calibri"/>
                <a:cs typeface="Calibri"/>
              </a:rPr>
              <a:t>N</a:t>
            </a:r>
            <a:r>
              <a:rPr lang="en-US" sz="2800" spc="-10" dirty="0">
                <a:latin typeface="Calibri"/>
                <a:cs typeface="Calibri"/>
              </a:rPr>
              <a:t>IM</a:t>
            </a:r>
            <a:r>
              <a:rPr sz="2800" spc="-10" dirty="0">
                <a:latin typeface="Calibri"/>
                <a:cs typeface="Calibri"/>
              </a:rPr>
              <a:t>	</a:t>
            </a:r>
            <a:r>
              <a:rPr lang="en-US" sz="2800" spc="-10" dirty="0">
                <a:latin typeface="Calibri"/>
                <a:cs typeface="Calibri"/>
              </a:rPr>
              <a:t> 	</a:t>
            </a:r>
            <a:r>
              <a:rPr sz="2800" spc="-5" dirty="0">
                <a:latin typeface="Calibri"/>
                <a:cs typeface="Calibri"/>
              </a:rPr>
              <a:t>:</a:t>
            </a:r>
            <a:r>
              <a:rPr lang="en-US" sz="2800" spc="-5" dirty="0">
                <a:latin typeface="Calibri"/>
                <a:cs typeface="Calibri"/>
              </a:rPr>
              <a:t> </a:t>
            </a:r>
            <a:r>
              <a:rPr lang="en-US" sz="2800" spc="-5" dirty="0" smtClean="0">
                <a:latin typeface="Calibri"/>
                <a:cs typeface="Calibri"/>
              </a:rPr>
              <a:t>92216162</a:t>
            </a:r>
            <a:endParaRPr sz="2800" dirty="0">
              <a:latin typeface="Calibri"/>
              <a:cs typeface="Calibri"/>
            </a:endParaRPr>
          </a:p>
          <a:p>
            <a:pPr marL="12700" eaLnBrk="1" fontAlgn="auto" hangingPunct="1">
              <a:spcBef>
                <a:spcPts val="670"/>
              </a:spcBef>
              <a:spcAft>
                <a:spcPts val="0"/>
              </a:spcAft>
              <a:tabLst>
                <a:tab pos="2065020" algn="l"/>
              </a:tabLst>
              <a:defRPr/>
            </a:pPr>
            <a:r>
              <a:rPr sz="2800" spc="-75" dirty="0">
                <a:latin typeface="Calibri"/>
                <a:cs typeface="Calibri"/>
              </a:rPr>
              <a:t>P</a:t>
            </a:r>
            <a:r>
              <a:rPr sz="2800" spc="-5" dirty="0">
                <a:latin typeface="Calibri"/>
                <a:cs typeface="Calibri"/>
              </a:rPr>
              <a:t>em</a:t>
            </a:r>
            <a:r>
              <a:rPr sz="2800" spc="-15" dirty="0">
                <a:latin typeface="Calibri"/>
                <a:cs typeface="Calibri"/>
              </a:rPr>
              <a:t>b</a:t>
            </a:r>
            <a:r>
              <a:rPr sz="2800" spc="-5" dirty="0">
                <a:latin typeface="Calibri"/>
                <a:cs typeface="Calibri"/>
              </a:rPr>
              <a:t>i</a:t>
            </a:r>
            <a:r>
              <a:rPr sz="2800" spc="-15" dirty="0">
                <a:latin typeface="Calibri"/>
                <a:cs typeface="Calibri"/>
              </a:rPr>
              <a:t>m</a:t>
            </a:r>
            <a:r>
              <a:rPr sz="2800" spc="-10" dirty="0">
                <a:latin typeface="Calibri"/>
                <a:cs typeface="Calibri"/>
              </a:rPr>
              <a:t>b</a:t>
            </a:r>
            <a:r>
              <a:rPr sz="2800" spc="-25" dirty="0">
                <a:latin typeface="Calibri"/>
                <a:cs typeface="Calibri"/>
              </a:rPr>
              <a:t>i</a:t>
            </a:r>
            <a:r>
              <a:rPr sz="2800" spc="-10" dirty="0">
                <a:latin typeface="Calibri"/>
                <a:cs typeface="Calibri"/>
              </a:rPr>
              <a:t>n</a:t>
            </a:r>
            <a:r>
              <a:rPr sz="2800" spc="-5" dirty="0">
                <a:latin typeface="Calibri"/>
                <a:cs typeface="Calibri"/>
              </a:rPr>
              <a:t>g</a:t>
            </a:r>
            <a:r>
              <a:rPr sz="2800" dirty="0">
                <a:latin typeface="Calibri"/>
                <a:cs typeface="Calibri"/>
              </a:rPr>
              <a:t>	</a:t>
            </a:r>
            <a:r>
              <a:rPr lang="en-US" sz="2800" dirty="0">
                <a:latin typeface="Calibri"/>
                <a:cs typeface="Calibri"/>
              </a:rPr>
              <a:t>	</a:t>
            </a:r>
            <a:r>
              <a:rPr sz="2800" spc="-5" dirty="0">
                <a:latin typeface="Calibri"/>
                <a:cs typeface="Calibri"/>
              </a:rPr>
              <a:t>:</a:t>
            </a:r>
            <a:r>
              <a:rPr lang="en-US" sz="2800" spc="-5" dirty="0">
                <a:latin typeface="Calibri"/>
                <a:cs typeface="Calibri"/>
              </a:rPr>
              <a:t> Dr. Onny Marleen</a:t>
            </a:r>
            <a:endParaRPr sz="2800" dirty="0">
              <a:latin typeface="Calibri"/>
              <a:cs typeface="Calibri"/>
            </a:endParaRPr>
          </a:p>
        </p:txBody>
      </p:sp>
      <p:sp>
        <p:nvSpPr>
          <p:cNvPr id="9" name="Title 1"/>
          <p:cNvSpPr txBox="1"/>
          <p:nvPr/>
        </p:nvSpPr>
        <p:spPr>
          <a:xfrm>
            <a:off x="238125" y="2251075"/>
            <a:ext cx="4081463" cy="1230630"/>
          </a:xfrm>
          <a:prstGeom prst="rect">
            <a:avLst/>
          </a:prstGeom>
        </p:spPr>
        <p:txBody>
          <a:bodyPr lIns="0" tIns="0" rIns="0" bIns="0">
            <a:spAutoFit/>
          </a:bodyPr>
          <a:lstStyle>
            <a:lvl1pPr>
              <a:defRPr sz="4000" b="0" i="0">
                <a:solidFill>
                  <a:schemeClr val="bg1"/>
                </a:solidFill>
                <a:latin typeface="Times New Roman" panose="02020503050405090304"/>
                <a:ea typeface="+mj-ea"/>
                <a:cs typeface="Times New Roman" panose="02020503050405090304"/>
              </a:defRPr>
            </a:lvl1pPr>
          </a:lstStyle>
          <a:p>
            <a:pPr algn="ctr" eaLnBrk="1" fontAlgn="auto" hangingPunct="1">
              <a:spcBef>
                <a:spcPts val="0"/>
              </a:spcBef>
              <a:spcAft>
                <a:spcPts val="0"/>
              </a:spcAft>
              <a:defRPr/>
            </a:pPr>
            <a:r>
              <a:rPr lang="en-US" altLang="en-US" sz="2000" b="1" kern="0" smtClean="0"/>
              <a:t>Pengujian Akurasi Akor Pada Suara Musik Piano Dengan Metode Convolutional Neural Network (CNN)</a:t>
            </a:r>
            <a:endParaRPr lang="en-US" altLang="en-US" sz="2000" b="1" kern="0" smtClean="0"/>
          </a:p>
        </p:txBody>
      </p:sp>
      <p:sp>
        <p:nvSpPr>
          <p:cNvPr id="2057" name="Title 12"/>
          <p:cNvSpPr>
            <a:spLocks noGrp="1"/>
          </p:cNvSpPr>
          <p:nvPr>
            <p:ph type="title"/>
          </p:nvPr>
        </p:nvSpPr>
        <p:spPr/>
        <p:txBody>
          <a:bodyPr/>
          <a:lstStyle/>
          <a:p>
            <a:pPr eaLnBrk="1" hangingPunct="1"/>
            <a:endParaRPr lang="en-US" altLang="en-US">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25" y="217662"/>
            <a:ext cx="5267325" cy="307340"/>
          </a:xfrm>
        </p:spPr>
        <p:txBody>
          <a:bodyPr/>
          <a:lstStyle/>
          <a:p>
            <a:r>
              <a:rPr lang="sv-SE" sz="2000" dirty="0"/>
              <a:t>Tabel 3.1 Citra Data Latih Dan Data Validasi</a:t>
            </a:r>
            <a:endParaRPr lang="sv-SE" sz="2000" dirty="0"/>
          </a:p>
        </p:txBody>
      </p:sp>
      <p:graphicFrame>
        <p:nvGraphicFramePr>
          <p:cNvPr id="5" name="Table 4"/>
          <p:cNvGraphicFramePr/>
          <p:nvPr/>
        </p:nvGraphicFramePr>
        <p:xfrm>
          <a:off x="2722245" y="727075"/>
          <a:ext cx="1858010" cy="5255260"/>
        </p:xfrm>
        <a:graphic>
          <a:graphicData uri="http://schemas.openxmlformats.org/drawingml/2006/table">
            <a:tbl>
              <a:tblPr firstRow="1" bandRow="1">
                <a:tableStyleId>{5940675A-B579-460E-94D1-54222C63F5DA}</a:tableStyleId>
              </a:tblPr>
              <a:tblGrid>
                <a:gridCol w="490220"/>
                <a:gridCol w="568325"/>
                <a:gridCol w="799465"/>
              </a:tblGrid>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Kelas</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Data Latih</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Data Validasi</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A</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48</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12</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A#</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50</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9</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A#m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248</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15</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Am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84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27</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B</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61</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Bm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C</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76</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16</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311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C#</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44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11</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C#m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77</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16</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D</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79</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25</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D#</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57</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D#m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24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8</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Dm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48</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12</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Em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56</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F</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56</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F#</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67</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F#m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Fm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74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17</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G</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131</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17</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G#</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19</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G#m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54</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13</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Gm</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75</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16</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8440">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Jumlh</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1655</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lnSpc>
                          <a:spcPct val="70000"/>
                        </a:lnSpc>
                        <a:buNone/>
                      </a:pPr>
                      <a:r>
                        <a:rPr sz="600" b="0">
                          <a:solidFill>
                            <a:srgbClr val="000000"/>
                          </a:solidFill>
                          <a:latin typeface="Times New Roman" panose="02020503050405090304" pitchFamily="18" charset="0"/>
                          <a:cs typeface="Times New Roman" panose="02020503050405090304" pitchFamily="18" charset="0"/>
                        </a:rPr>
                        <a:t>347</a:t>
                      </a:r>
                      <a:endParaRPr lang="en-US" sz="600" b="0">
                        <a:solidFill>
                          <a:srgbClr val="000000"/>
                        </a:solidFill>
                        <a:latin typeface="Times New Roman" panose="02020503050405090304" pitchFamily="18" charset="0"/>
                        <a:ea typeface="Times New Roman" panose="02020503050405090304" pitchFamily="18" charset="0"/>
                        <a:cs typeface="Times New Roman" panose="02020503050405090304" pitchFamily="18" charset="0"/>
                      </a:endParaRPr>
                    </a:p>
                  </a:txBody>
                  <a:tcPr marL="0" marR="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0" y="144671"/>
            <a:ext cx="6287549" cy="368935"/>
          </a:xfrm>
        </p:spPr>
        <p:txBody>
          <a:bodyPr/>
          <a:lstStyle/>
          <a:p>
            <a:r>
              <a:rPr lang="en-US" altLang="en-ID" sz="2400" smtClean="0"/>
              <a:t>A</a:t>
            </a:r>
            <a:r>
              <a:rPr lang="en-ID" sz="2400" smtClean="0"/>
              <a:t>kor pada gambar chromagram</a:t>
            </a:r>
            <a:endParaRPr lang="en-ID" sz="2400" smtClean="0"/>
          </a:p>
        </p:txBody>
      </p:sp>
      <p:pic>
        <p:nvPicPr>
          <p:cNvPr id="43" name="image16.png"/>
          <p:cNvPicPr preferRelativeResize="0"/>
          <p:nvPr/>
        </p:nvPicPr>
        <p:blipFill>
          <a:blip r:embed="rId1"/>
          <a:srcRect/>
          <a:stretch>
            <a:fillRect/>
          </a:stretch>
        </p:blipFill>
        <p:spPr>
          <a:xfrm>
            <a:off x="579120" y="1626870"/>
            <a:ext cx="2628900" cy="1752600"/>
          </a:xfrm>
          <a:prstGeom prst="rect">
            <a:avLst/>
          </a:prstGeom>
        </p:spPr>
      </p:pic>
      <p:sp>
        <p:nvSpPr>
          <p:cNvPr id="100" name="Text Box 99"/>
          <p:cNvSpPr txBox="1"/>
          <p:nvPr/>
        </p:nvSpPr>
        <p:spPr>
          <a:xfrm>
            <a:off x="629285" y="3256280"/>
            <a:ext cx="2578735" cy="275590"/>
          </a:xfrm>
          <a:prstGeom prst="rect">
            <a:avLst/>
          </a:prstGeom>
          <a:noFill/>
          <a:ln w="9525">
            <a:noFill/>
          </a:ln>
        </p:spPr>
        <p:txBody>
          <a:bodyPr wrap="square">
            <a:spAutoFit/>
          </a:bodyPr>
          <a:p>
            <a:pPr marL="0" indent="0"/>
            <a:r>
              <a:rPr sz="1200" b="0">
                <a:latin typeface="Times New Roman" panose="02020503050405090304" pitchFamily="18" charset="0"/>
                <a:cs typeface="Times New Roman" panose="02020503050405090304" pitchFamily="18" charset="0"/>
              </a:rPr>
              <a:t>Gambar 3.1 Contoh Data Latih Akor A</a:t>
            </a:r>
            <a:endParaRPr lang="en-US"/>
          </a:p>
        </p:txBody>
      </p:sp>
      <p:pic>
        <p:nvPicPr>
          <p:cNvPr id="12" name="image3.png"/>
          <p:cNvPicPr preferRelativeResize="0"/>
          <p:nvPr/>
        </p:nvPicPr>
        <p:blipFill>
          <a:blip r:embed="rId2"/>
          <a:srcRect/>
          <a:stretch>
            <a:fillRect/>
          </a:stretch>
        </p:blipFill>
        <p:spPr>
          <a:xfrm>
            <a:off x="4438650" y="1626870"/>
            <a:ext cx="2628900" cy="1752600"/>
          </a:xfrm>
          <a:prstGeom prst="rect">
            <a:avLst/>
          </a:prstGeom>
        </p:spPr>
      </p:pic>
      <p:sp>
        <p:nvSpPr>
          <p:cNvPr id="3" name="Text Box 2"/>
          <p:cNvSpPr txBox="1"/>
          <p:nvPr/>
        </p:nvSpPr>
        <p:spPr>
          <a:xfrm>
            <a:off x="4162425" y="3256280"/>
            <a:ext cx="3181350" cy="275590"/>
          </a:xfrm>
          <a:prstGeom prst="rect">
            <a:avLst/>
          </a:prstGeom>
          <a:noFill/>
          <a:ln w="9525">
            <a:noFill/>
          </a:ln>
        </p:spPr>
        <p:txBody>
          <a:bodyPr wrap="square">
            <a:spAutoFit/>
          </a:bodyPr>
          <a:p>
            <a:pPr marL="0" indent="360045" algn="ctr"/>
            <a:r>
              <a:rPr sz="1200" b="0">
                <a:latin typeface="Times New Roman" panose="02020503050405090304" pitchFamily="18" charset="0"/>
                <a:cs typeface="Times New Roman" panose="02020503050405090304" pitchFamily="18" charset="0"/>
              </a:rPr>
              <a:t>Gambar 3.2 Contoh Data Validasi Akor A</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25" y="254079"/>
            <a:ext cx="6193872" cy="368935"/>
          </a:xfrm>
        </p:spPr>
        <p:txBody>
          <a:bodyPr/>
          <a:lstStyle/>
          <a:p>
            <a:r>
              <a:rPr lang="sv-SE" sz="2400" dirty="0" smtClean="0"/>
              <a:t>Tabel 4.1 Hasil Confusion Matrix</a:t>
            </a:r>
            <a:endParaRPr lang="sv-SE" sz="2400" dirty="0" smtClean="0"/>
          </a:p>
        </p:txBody>
      </p:sp>
      <p:pic>
        <p:nvPicPr>
          <p:cNvPr id="21" name="image29.png"/>
          <p:cNvPicPr preferRelativeResize="0"/>
          <p:nvPr/>
        </p:nvPicPr>
        <p:blipFill>
          <a:blip r:embed="rId1"/>
          <a:srcRect/>
          <a:stretch>
            <a:fillRect/>
          </a:stretch>
        </p:blipFill>
        <p:spPr>
          <a:xfrm>
            <a:off x="1141095" y="1711325"/>
            <a:ext cx="6353810" cy="30613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 y="254000"/>
            <a:ext cx="6764020" cy="307340"/>
          </a:xfrm>
        </p:spPr>
        <p:txBody>
          <a:bodyPr wrap="square"/>
          <a:lstStyle/>
          <a:p>
            <a:r>
              <a:rPr lang="sv-SE" sz="2000" dirty="0" smtClean="0"/>
              <a:t>Tabel 4.2 Perhitungan Precision, Recall, F1-score, dan Support</a:t>
            </a:r>
            <a:endParaRPr lang="sv-SE" sz="2000" dirty="0" smtClean="0"/>
          </a:p>
        </p:txBody>
      </p:sp>
      <p:pic>
        <p:nvPicPr>
          <p:cNvPr id="44" name="image6.png"/>
          <p:cNvPicPr preferRelativeResize="0"/>
          <p:nvPr/>
        </p:nvPicPr>
        <p:blipFill>
          <a:blip r:embed="rId1"/>
          <a:srcRect/>
          <a:stretch>
            <a:fillRect/>
          </a:stretch>
        </p:blipFill>
        <p:spPr>
          <a:xfrm>
            <a:off x="1223645" y="1331595"/>
            <a:ext cx="6188710" cy="38195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 y="76200"/>
            <a:ext cx="6577965" cy="488315"/>
          </a:xfrm>
        </p:spPr>
        <p:txBody>
          <a:bodyPr wrap="square" tIns="12065" rtlCol="0"/>
          <a:lstStyle/>
          <a:p>
            <a:pPr marL="12700" eaLnBrk="1" fontAlgn="auto" hangingPunct="1">
              <a:spcBef>
                <a:spcPts val="95"/>
              </a:spcBef>
              <a:spcAft>
                <a:spcPts val="0"/>
              </a:spcAft>
              <a:defRPr/>
            </a:pPr>
            <a:r>
              <a:rPr lang="en-US" sz="2800" spc="-20"/>
              <a:t>Hasil Pengujian Pengenalan Akor Data Lagu</a:t>
            </a:r>
            <a:endParaRPr lang="en-US" sz="2800" spc="-20"/>
          </a:p>
        </p:txBody>
      </p:sp>
      <p:sp>
        <p:nvSpPr>
          <p:cNvPr id="5" name="Text Box 4"/>
          <p:cNvSpPr txBox="1"/>
          <p:nvPr/>
        </p:nvSpPr>
        <p:spPr>
          <a:xfrm>
            <a:off x="1778000" y="1824990"/>
            <a:ext cx="5080000" cy="460375"/>
          </a:xfrm>
          <a:prstGeom prst="rect">
            <a:avLst/>
          </a:prstGeom>
          <a:noFill/>
          <a:ln w="9525">
            <a:noFill/>
          </a:ln>
        </p:spPr>
        <p:txBody>
          <a:bodyPr>
            <a:spAutoFit/>
          </a:bodyPr>
          <a:p>
            <a:pPr marL="0" indent="0" algn="ctr"/>
            <a:r>
              <a:rPr sz="1200" b="0">
                <a:latin typeface="Times New Roman" panose="02020503050405090304" pitchFamily="18" charset="0"/>
                <a:cs typeface="Times New Roman" panose="02020503050405090304" pitchFamily="18" charset="0"/>
              </a:rPr>
              <a:t>Tabel 4.27 Perhitungan </a:t>
            </a:r>
            <a:r>
              <a:rPr sz="1200" b="0" i="1">
                <a:latin typeface="Times New Roman" panose="02020503050405090304" pitchFamily="18" charset="0"/>
                <a:cs typeface="Times New Roman" panose="02020503050405090304" pitchFamily="18" charset="0"/>
              </a:rPr>
              <a:t>Precision</a:t>
            </a:r>
            <a:r>
              <a:rPr sz="1200" b="0">
                <a:latin typeface="Times New Roman" panose="02020503050405090304" pitchFamily="18" charset="0"/>
                <a:cs typeface="Times New Roman" panose="02020503050405090304" pitchFamily="18" charset="0"/>
              </a:rPr>
              <a:t>, </a:t>
            </a:r>
            <a:r>
              <a:rPr sz="1200" b="0" i="1">
                <a:latin typeface="Times New Roman" panose="02020503050405090304" pitchFamily="18" charset="0"/>
                <a:cs typeface="Times New Roman" panose="02020503050405090304" pitchFamily="18" charset="0"/>
              </a:rPr>
              <a:t>Recall</a:t>
            </a:r>
            <a:r>
              <a:rPr sz="1200" b="0">
                <a:latin typeface="Times New Roman" panose="02020503050405090304" pitchFamily="18" charset="0"/>
                <a:cs typeface="Times New Roman" panose="02020503050405090304" pitchFamily="18" charset="0"/>
              </a:rPr>
              <a:t>, dan </a:t>
            </a:r>
            <a:r>
              <a:rPr sz="1200" b="0" i="1">
                <a:latin typeface="Times New Roman" panose="02020503050405090304" pitchFamily="18" charset="0"/>
                <a:cs typeface="Times New Roman" panose="02020503050405090304" pitchFamily="18" charset="0"/>
              </a:rPr>
              <a:t>F1-Score</a:t>
            </a:r>
            <a:r>
              <a:rPr sz="1200" b="0">
                <a:latin typeface="Times New Roman" panose="02020503050405090304" pitchFamily="18" charset="0"/>
                <a:cs typeface="Times New Roman" panose="02020503050405090304" pitchFamily="18" charset="0"/>
              </a:rPr>
              <a:t> Pengujian Lagu “Fly Me To The Moon”</a:t>
            </a:r>
            <a:endParaRPr lang="en-US"/>
          </a:p>
        </p:txBody>
      </p:sp>
      <p:graphicFrame>
        <p:nvGraphicFramePr>
          <p:cNvPr id="6" name="Table 5"/>
          <p:cNvGraphicFramePr/>
          <p:nvPr/>
        </p:nvGraphicFramePr>
        <p:xfrm>
          <a:off x="2743835" y="2715260"/>
          <a:ext cx="3147695" cy="1943100"/>
        </p:xfrm>
        <a:graphic>
          <a:graphicData uri="http://schemas.openxmlformats.org/drawingml/2006/table">
            <a:tbl>
              <a:tblPr firstRow="1" bandRow="1">
                <a:tableStyleId>{5940675A-B579-460E-94D1-54222C63F5DA}</a:tableStyleId>
              </a:tblPr>
              <a:tblGrid>
                <a:gridCol w="896938"/>
                <a:gridCol w="630237"/>
                <a:gridCol w="539750"/>
                <a:gridCol w="630238"/>
                <a:gridCol w="450850"/>
              </a:tblGrid>
              <a:tr h="215900">
                <a:tc>
                  <a:txBody>
                    <a:bodyPr/>
                    <a:p>
                      <a:pPr indent="0" algn="ctr">
                        <a:buNone/>
                      </a:pPr>
                      <a:r>
                        <a:rPr sz="1000" b="0">
                          <a:latin typeface="Times New Roman" panose="02020503050405090304" pitchFamily="18" charset="0"/>
                          <a:cs typeface="Times New Roman" panose="02020503050405090304" pitchFamily="18" charset="0"/>
                        </a:rPr>
                        <a:t>Y True</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Precision</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Recall</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F1-Score</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Total</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Am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1,00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0,44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0,61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16</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C</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0,71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0,50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0,59</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Dm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1,00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0,50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0,67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Em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1,00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0,60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0,75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F</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0,55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0,35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0,43</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G</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1,00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0,62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0,77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29</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Macro Avg</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0,38</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0,22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0,27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Weighted Avg</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0,51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0,64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1778000" y="4228465"/>
            <a:ext cx="5080000" cy="429895"/>
          </a:xfrm>
          <a:prstGeom prst="rect">
            <a:avLst/>
          </a:prstGeom>
          <a:noFill/>
          <a:ln w="9525">
            <a:noFill/>
          </a:ln>
        </p:spPr>
        <p:txBody>
          <a:bodyPr>
            <a:spAutoFit/>
          </a:bodyPr>
          <a:p>
            <a:pPr marL="0" indent="0"/>
            <a:r>
              <a:rPr sz="1100" b="0">
                <a:latin typeface="Calibri" panose="020F0502020204030204" pitchFamily="34" charset="0"/>
                <a:cs typeface="Calibri" panose="020F0502020204030204" pitchFamily="34" charset="0"/>
              </a:rPr>
              <a:t>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200" y="76200"/>
            <a:ext cx="4800600" cy="549910"/>
          </a:xfrm>
        </p:spPr>
        <p:txBody>
          <a:bodyPr tIns="12065" rtlCol="0"/>
          <a:lstStyle/>
          <a:p>
            <a:pPr marL="12700" eaLnBrk="1" fontAlgn="auto" hangingPunct="1">
              <a:spcBef>
                <a:spcPts val="95"/>
              </a:spcBef>
              <a:spcAft>
                <a:spcPts val="0"/>
              </a:spcAft>
              <a:defRPr/>
            </a:pPr>
            <a:endParaRPr sz="3200" spc="-5" dirty="0"/>
          </a:p>
        </p:txBody>
      </p:sp>
      <p:sp>
        <p:nvSpPr>
          <p:cNvPr id="4" name="Rectangle 1"/>
          <p:cNvSpPr>
            <a:spLocks noChangeArrowheads="1"/>
          </p:cNvSpPr>
          <p:nvPr/>
        </p:nvSpPr>
        <p:spPr bwMode="auto">
          <a:xfrm>
            <a:off x="889001" y="1184434"/>
            <a:ext cx="86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90204" pitchFamily="34" charset="0"/>
              </a:rPr>
            </a:br>
            <a:br>
              <a:rPr kumimoji="0" lang="en-US" altLang="en-US" sz="1800" b="0" i="0" u="none" strike="noStrike" cap="none" normalizeH="0" baseline="0" smtClean="0">
                <a:ln>
                  <a:noFill/>
                </a:ln>
                <a:solidFill>
                  <a:schemeClr val="tx1"/>
                </a:solidFill>
                <a:effectLst/>
                <a:latin typeface="Arial" panose="020B0604020202090204" pitchFamily="34" charset="0"/>
              </a:rPr>
            </a:br>
            <a:endParaRPr kumimoji="0" lang="en-US" altLang="en-US" sz="1800" b="0" i="0" u="none" strike="noStrike" cap="none" normalizeH="0" baseline="0" smtClean="0">
              <a:ln>
                <a:noFill/>
              </a:ln>
              <a:solidFill>
                <a:schemeClr val="tx1"/>
              </a:solidFill>
              <a:effectLst/>
              <a:latin typeface="Arial" panose="020B0604020202090204" pitchFamily="34" charset="0"/>
            </a:endParaRPr>
          </a:p>
        </p:txBody>
      </p:sp>
      <p:sp>
        <p:nvSpPr>
          <p:cNvPr id="100" name="Text Box 99"/>
          <p:cNvSpPr txBox="1"/>
          <p:nvPr/>
        </p:nvSpPr>
        <p:spPr>
          <a:xfrm>
            <a:off x="1778000" y="1183958"/>
            <a:ext cx="5080000" cy="460375"/>
          </a:xfrm>
          <a:prstGeom prst="rect">
            <a:avLst/>
          </a:prstGeom>
          <a:noFill/>
          <a:ln w="9525">
            <a:noFill/>
          </a:ln>
        </p:spPr>
        <p:txBody>
          <a:bodyPr>
            <a:spAutoFit/>
          </a:bodyPr>
          <a:p>
            <a:pPr marL="0" indent="0" algn="ctr"/>
            <a:r>
              <a:rPr sz="1200" b="0">
                <a:latin typeface="Times New Roman" panose="02020503050405090304" pitchFamily="18" charset="0"/>
                <a:cs typeface="Times New Roman" panose="02020503050405090304" pitchFamily="18" charset="0"/>
              </a:rPr>
              <a:t>Tabel 4.28 Jumlah Kesalahan Prediksi Pengujian Pengenalan Akor Lagu “Fly Me To The Moon”</a:t>
            </a:r>
            <a:endParaRPr lang="en-US"/>
          </a:p>
        </p:txBody>
      </p:sp>
      <p:graphicFrame>
        <p:nvGraphicFramePr>
          <p:cNvPr id="5" name="Table 4"/>
          <p:cNvGraphicFramePr/>
          <p:nvPr/>
        </p:nvGraphicFramePr>
        <p:xfrm>
          <a:off x="2765425" y="2220913"/>
          <a:ext cx="3105150" cy="2374900"/>
        </p:xfrm>
        <a:graphic>
          <a:graphicData uri="http://schemas.openxmlformats.org/drawingml/2006/table">
            <a:tbl>
              <a:tblPr firstRow="1" bandRow="1">
                <a:tableStyleId>{5940675A-B579-460E-94D1-54222C63F5DA}</a:tableStyleId>
              </a:tblPr>
              <a:tblGrid>
                <a:gridCol w="981075"/>
                <a:gridCol w="962025"/>
                <a:gridCol w="1162050"/>
              </a:tblGrid>
              <a:tr h="215900">
                <a:tc>
                  <a:txBody>
                    <a:bodyPr/>
                    <a:p>
                      <a:pPr indent="0" algn="ctr">
                        <a:buNone/>
                      </a:pPr>
                      <a:r>
                        <a:rPr sz="1000" b="0">
                          <a:latin typeface="Times New Roman" panose="02020503050405090304" pitchFamily="18" charset="0"/>
                          <a:cs typeface="Times New Roman" panose="02020503050405090304" pitchFamily="18" charset="0"/>
                        </a:rPr>
                        <a:t>Y True</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Y False</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Jumlah Kesalahan</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Am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A</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 </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C</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C</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Cm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3</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 </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Dm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D</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 </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Em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E</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F</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 </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C</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5900">
                <a:tc>
                  <a:txBody>
                    <a:bodyPr/>
                    <a:p>
                      <a:pPr indent="0" algn="ctr">
                        <a:buNone/>
                      </a:pPr>
                      <a:r>
                        <a:rPr sz="1000" b="0">
                          <a:latin typeface="Times New Roman" panose="02020503050405090304" pitchFamily="18" charset="0"/>
                          <a:cs typeface="Times New Roman" panose="02020503050405090304" pitchFamily="18" charset="0"/>
                        </a:rPr>
                        <a:t>G</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Gm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18</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29" y="117475"/>
            <a:ext cx="6477000" cy="549910"/>
          </a:xfrm>
        </p:spPr>
        <p:txBody>
          <a:bodyPr tIns="12065" rtlCol="0"/>
          <a:lstStyle/>
          <a:p>
            <a:pPr marL="12700" eaLnBrk="1" fontAlgn="auto" hangingPunct="1">
              <a:spcBef>
                <a:spcPts val="95"/>
              </a:spcBef>
              <a:spcAft>
                <a:spcPts val="0"/>
              </a:spcAft>
              <a:defRPr/>
            </a:pPr>
            <a:r>
              <a:rPr lang="en-US" sz="3200" spc="-20"/>
              <a:t>Hasil Rinci Pengujian</a:t>
            </a:r>
            <a:endParaRPr lang="en-US" sz="3200" spc="-20"/>
          </a:p>
        </p:txBody>
      </p:sp>
      <p:sp>
        <p:nvSpPr>
          <p:cNvPr id="5" name="Rectangle 1"/>
          <p:cNvSpPr>
            <a:spLocks noChangeArrowheads="1"/>
          </p:cNvSpPr>
          <p:nvPr/>
        </p:nvSpPr>
        <p:spPr bwMode="auto">
          <a:xfrm>
            <a:off x="2019300" y="1204913"/>
            <a:ext cx="863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90204" pitchFamily="34" charset="0"/>
              </a:rPr>
            </a:br>
            <a:br>
              <a:rPr kumimoji="0" lang="en-US" altLang="en-US" sz="1800" b="0" i="0" u="none" strike="noStrike" cap="none" normalizeH="0" baseline="0" smtClean="0">
                <a:ln>
                  <a:noFill/>
                </a:ln>
                <a:solidFill>
                  <a:schemeClr val="tx1"/>
                </a:solidFill>
                <a:effectLst/>
                <a:latin typeface="Arial" panose="020B0604020202090204" pitchFamily="34" charset="0"/>
              </a:rPr>
            </a:br>
            <a:endParaRPr kumimoji="0" lang="en-US" altLang="en-US" sz="1800" b="0" i="0" u="none" strike="noStrike" cap="none" normalizeH="0" baseline="0" smtClean="0">
              <a:ln>
                <a:noFill/>
              </a:ln>
              <a:solidFill>
                <a:schemeClr val="tx1"/>
              </a:solidFill>
              <a:effectLst/>
              <a:latin typeface="Arial" panose="020B0604020202090204" pitchFamily="34" charset="0"/>
            </a:endParaRPr>
          </a:p>
        </p:txBody>
      </p:sp>
      <p:sp>
        <p:nvSpPr>
          <p:cNvPr id="100" name="Text Box 99"/>
          <p:cNvSpPr txBox="1"/>
          <p:nvPr/>
        </p:nvSpPr>
        <p:spPr>
          <a:xfrm rot="10800000" flipV="1">
            <a:off x="1677035" y="744538"/>
            <a:ext cx="5080000" cy="460375"/>
          </a:xfrm>
          <a:prstGeom prst="rect">
            <a:avLst/>
          </a:prstGeom>
          <a:noFill/>
          <a:ln w="9525">
            <a:noFill/>
          </a:ln>
        </p:spPr>
        <p:txBody>
          <a:bodyPr wrap="square">
            <a:spAutoFit/>
          </a:bodyPr>
          <a:p>
            <a:pPr marL="0" indent="0" algn="ctr"/>
            <a:r>
              <a:rPr sz="1200" b="0">
                <a:latin typeface="Times New Roman" panose="02020503050405090304" pitchFamily="18" charset="0"/>
                <a:cs typeface="Times New Roman" panose="02020503050405090304" pitchFamily="18" charset="0"/>
              </a:rPr>
              <a:t>Tabel 4.29 Rincian Nilai F1 Keseluruhan Pengujian Pengenalan Akor Berdasarkan </a:t>
            </a:r>
            <a:r>
              <a:rPr sz="1200" b="0" i="1">
                <a:latin typeface="Times New Roman" panose="02020503050405090304" pitchFamily="18" charset="0"/>
                <a:cs typeface="Times New Roman" panose="02020503050405090304" pitchFamily="18" charset="0"/>
              </a:rPr>
              <a:t>Root</a:t>
            </a:r>
            <a:r>
              <a:rPr sz="1200" b="0">
                <a:latin typeface="Times New Roman" panose="02020503050405090304" pitchFamily="18" charset="0"/>
                <a:cs typeface="Times New Roman" panose="02020503050405090304" pitchFamily="18" charset="0"/>
              </a:rPr>
              <a:t> </a:t>
            </a:r>
            <a:endParaRPr lang="en-US"/>
          </a:p>
        </p:txBody>
      </p:sp>
      <p:graphicFrame>
        <p:nvGraphicFramePr>
          <p:cNvPr id="4" name="Table 3"/>
          <p:cNvGraphicFramePr/>
          <p:nvPr/>
        </p:nvGraphicFramePr>
        <p:xfrm>
          <a:off x="2611755" y="1202690"/>
          <a:ext cx="3209925" cy="4606290"/>
        </p:xfrm>
        <a:graphic>
          <a:graphicData uri="http://schemas.openxmlformats.org/drawingml/2006/table">
            <a:tbl>
              <a:tblPr firstRow="1" bandRow="1">
                <a:tableStyleId>{5940675A-B579-460E-94D1-54222C63F5DA}</a:tableStyleId>
              </a:tblPr>
              <a:tblGrid>
                <a:gridCol w="676275"/>
                <a:gridCol w="1352550"/>
                <a:gridCol w="1181100"/>
              </a:tblGrid>
              <a:tr h="177165">
                <a:tc>
                  <a:txBody>
                    <a:bodyPr/>
                    <a:p>
                      <a:pPr indent="0" algn="ctr">
                        <a:buNone/>
                      </a:pPr>
                      <a:r>
                        <a:rPr sz="1000" b="0">
                          <a:latin typeface="Times New Roman" panose="02020503050405090304" pitchFamily="18" charset="0"/>
                          <a:cs typeface="Times New Roman" panose="02020503050405090304" pitchFamily="18" charset="0"/>
                        </a:rPr>
                        <a:t>Nomor</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Kelas Akor</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Nilai F1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C</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0,95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Cm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0,77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3</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C#</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0,91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C#m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D</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0,83</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6</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Dm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0,75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D#</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8</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D#m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9</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E</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0,89</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Em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0,99</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13</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F#m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1,00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15</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G</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0,83</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16</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Gm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0,98</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G#</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0,92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18</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G#m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0,86</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19</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A</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0,98</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20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Am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21</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A#</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22</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A#m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1,00</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23</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B</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0,86</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a:txBody>
                    <a:bodyPr/>
                    <a:p>
                      <a:pPr indent="0" algn="ctr">
                        <a:buNone/>
                      </a:pPr>
                      <a:r>
                        <a:rPr sz="1000" b="0">
                          <a:latin typeface="Times New Roman" panose="02020503050405090304" pitchFamily="18" charset="0"/>
                          <a:cs typeface="Times New Roman" panose="02020503050405090304" pitchFamily="18" charset="0"/>
                        </a:rPr>
                        <a:t>24</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Bm</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sz="1000" b="0">
                          <a:latin typeface="Times New Roman" panose="02020503050405090304" pitchFamily="18" charset="0"/>
                          <a:cs typeface="Times New Roman" panose="02020503050405090304" pitchFamily="18" charset="0"/>
                        </a:rPr>
                        <a:t>0,86</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165">
                <a:tc gridSpan="2">
                  <a:txBody>
                    <a:bodyPr/>
                    <a:p>
                      <a:pPr indent="0" algn="ctr">
                        <a:buNone/>
                      </a:pPr>
                      <a:r>
                        <a:rPr sz="1000" b="0">
                          <a:latin typeface="Times New Roman" panose="02020503050405090304" pitchFamily="18" charset="0"/>
                          <a:cs typeface="Times New Roman" panose="02020503050405090304" pitchFamily="18" charset="0"/>
                        </a:rPr>
                        <a:t>Rata-rata</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lgn="ctr">
                        <a:buNone/>
                      </a:pPr>
                      <a:r>
                        <a:rPr sz="1000" b="0">
                          <a:latin typeface="Times New Roman" panose="02020503050405090304" pitchFamily="18" charset="0"/>
                          <a:cs typeface="Times New Roman" panose="02020503050405090304" pitchFamily="18" charset="0"/>
                        </a:rPr>
                        <a:t>0,87</a:t>
                      </a:r>
                      <a:endParaRPr lang="en-US" sz="1000" b="0">
                        <a:latin typeface="Times New Roman" panose="02020503050405090304" pitchFamily="18" charset="0"/>
                        <a:ea typeface="Times New Roman" panose="02020503050405090304" pitchFamily="18" charset="0"/>
                        <a:cs typeface="Times New Roman" panose="02020503050405090304" pitchFamily="18" charset="0"/>
                      </a:endParaRPr>
                    </a:p>
                  </a:txBody>
                  <a:tcPr marL="68580" marR="68580" marT="0" marB="0"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5088" y="63500"/>
            <a:ext cx="3736975" cy="635000"/>
          </a:xfrm>
        </p:spPr>
        <p:txBody>
          <a:bodyPr tIns="12065" rtlCol="0"/>
          <a:lstStyle/>
          <a:p>
            <a:pPr marL="12700" eaLnBrk="1" fontAlgn="auto" hangingPunct="1">
              <a:spcBef>
                <a:spcPts val="95"/>
              </a:spcBef>
              <a:spcAft>
                <a:spcPts val="0"/>
              </a:spcAft>
              <a:defRPr/>
            </a:pPr>
            <a:r>
              <a:rPr lang="en-US" spc="-5" dirty="0"/>
              <a:t>Kesimpulan</a:t>
            </a:r>
            <a:endParaRPr spc="-5" dirty="0"/>
          </a:p>
        </p:txBody>
      </p:sp>
      <p:sp>
        <p:nvSpPr>
          <p:cNvPr id="23555" name="object 3"/>
          <p:cNvSpPr txBox="1">
            <a:spLocks noChangeArrowheads="1"/>
          </p:cNvSpPr>
          <p:nvPr/>
        </p:nvSpPr>
        <p:spPr bwMode="auto">
          <a:xfrm>
            <a:off x="279400" y="955675"/>
            <a:ext cx="78486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550" rIns="0" bIns="0">
            <a:spAutoFit/>
          </a:bodyPr>
          <a:lstStyle>
            <a:lvl1pPr marL="336550" indent="-323850">
              <a:tabLst>
                <a:tab pos="336550" algn="l"/>
                <a:tab pos="1261745" algn="l"/>
              </a:tabLst>
              <a:defRPr>
                <a:solidFill>
                  <a:schemeClr val="tx1"/>
                </a:solidFill>
                <a:latin typeface="Calibri" panose="020F0502020204030204" pitchFamily="34" charset="0"/>
              </a:defRPr>
            </a:lvl1pPr>
            <a:lvl2pPr marL="742950" indent="-285750">
              <a:tabLst>
                <a:tab pos="336550" algn="l"/>
                <a:tab pos="1261745" algn="l"/>
              </a:tabLst>
              <a:defRPr>
                <a:solidFill>
                  <a:schemeClr val="tx1"/>
                </a:solidFill>
                <a:latin typeface="Calibri" panose="020F0502020204030204" pitchFamily="34" charset="0"/>
              </a:defRPr>
            </a:lvl2pPr>
            <a:lvl3pPr marL="1143000" indent="-228600">
              <a:tabLst>
                <a:tab pos="336550" algn="l"/>
                <a:tab pos="1261745" algn="l"/>
              </a:tabLst>
              <a:defRPr>
                <a:solidFill>
                  <a:schemeClr val="tx1"/>
                </a:solidFill>
                <a:latin typeface="Calibri" panose="020F0502020204030204" pitchFamily="34" charset="0"/>
              </a:defRPr>
            </a:lvl3pPr>
            <a:lvl4pPr marL="1600200" indent="-228600">
              <a:tabLst>
                <a:tab pos="336550" algn="l"/>
                <a:tab pos="1261745" algn="l"/>
              </a:tabLst>
              <a:defRPr>
                <a:solidFill>
                  <a:schemeClr val="tx1"/>
                </a:solidFill>
                <a:latin typeface="Calibri" panose="020F0502020204030204" pitchFamily="34" charset="0"/>
              </a:defRPr>
            </a:lvl4pPr>
            <a:lvl5pPr marL="2057400" indent="-228600">
              <a:tabLst>
                <a:tab pos="336550" algn="l"/>
                <a:tab pos="1261745"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9pPr>
          </a:lstStyle>
          <a:p>
            <a:pPr algn="just" eaLnBrk="1" hangingPunct="1">
              <a:spcBef>
                <a:spcPts val="650"/>
              </a:spcBef>
              <a:buFont typeface="Wingdings" panose="05000000000000000000" pitchFamily="2" charset="2"/>
              <a:buChar char=""/>
            </a:pPr>
            <a:r>
              <a:rPr lang="en-US" sz="2800" smtClean="0">
                <a:latin typeface="Times New Roman" panose="02020503050405090304" pitchFamily="18" charset="0"/>
                <a:cs typeface="Times New Roman" panose="02020503050405090304" pitchFamily="18" charset="0"/>
              </a:rPr>
              <a:t>Dari pengujian akurasi yang telah dilakukan, dapat disimpulkan bahwa pengujian akurasi pada masing-masing kelas memberikan nilai F1 yang cukup baik. Nilai F1 yang paling besar diperoleh pada pengujian akor F# minor dan A# minor yaitu sebesar 100 persen. Nilai F1 yang paling kecil diperoleh pada pengujian akor D minor yaitu sebesar 75 persen. Rata-rata nilai F1 dari keseluruhan pengujian pengenalan akor berdasarkan nada root adalah sebesar 87 persen.</a:t>
            </a:r>
            <a:endParaRPr lang="en-US" sz="2800" smtClean="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5088" y="63500"/>
            <a:ext cx="3736975" cy="635000"/>
          </a:xfrm>
        </p:spPr>
        <p:txBody>
          <a:bodyPr tIns="12065" rtlCol="0"/>
          <a:lstStyle/>
          <a:p>
            <a:pPr marL="12700" eaLnBrk="1" fontAlgn="auto" hangingPunct="1">
              <a:spcBef>
                <a:spcPts val="95"/>
              </a:spcBef>
              <a:spcAft>
                <a:spcPts val="0"/>
              </a:spcAft>
              <a:defRPr/>
            </a:pPr>
            <a:r>
              <a:rPr lang="en-US" spc="-5" dirty="0" smtClean="0"/>
              <a:t>Saran</a:t>
            </a:r>
            <a:endParaRPr spc="-5" dirty="0"/>
          </a:p>
        </p:txBody>
      </p:sp>
      <p:sp>
        <p:nvSpPr>
          <p:cNvPr id="23555" name="object 3"/>
          <p:cNvSpPr txBox="1">
            <a:spLocks noChangeArrowheads="1"/>
          </p:cNvSpPr>
          <p:nvPr/>
        </p:nvSpPr>
        <p:spPr bwMode="auto">
          <a:xfrm>
            <a:off x="279400" y="955675"/>
            <a:ext cx="7848600" cy="484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550" rIns="0" bIns="0">
            <a:spAutoFit/>
          </a:bodyPr>
          <a:lstStyle>
            <a:lvl1pPr marL="336550" indent="-323850">
              <a:tabLst>
                <a:tab pos="336550" algn="l"/>
                <a:tab pos="1261745" algn="l"/>
              </a:tabLst>
              <a:defRPr>
                <a:solidFill>
                  <a:schemeClr val="tx1"/>
                </a:solidFill>
                <a:latin typeface="Calibri" panose="020F0502020204030204" pitchFamily="34" charset="0"/>
              </a:defRPr>
            </a:lvl1pPr>
            <a:lvl2pPr marL="742950" indent="-285750">
              <a:tabLst>
                <a:tab pos="336550" algn="l"/>
                <a:tab pos="1261745" algn="l"/>
              </a:tabLst>
              <a:defRPr>
                <a:solidFill>
                  <a:schemeClr val="tx1"/>
                </a:solidFill>
                <a:latin typeface="Calibri" panose="020F0502020204030204" pitchFamily="34" charset="0"/>
              </a:defRPr>
            </a:lvl2pPr>
            <a:lvl3pPr marL="1143000" indent="-228600">
              <a:tabLst>
                <a:tab pos="336550" algn="l"/>
                <a:tab pos="1261745" algn="l"/>
              </a:tabLst>
              <a:defRPr>
                <a:solidFill>
                  <a:schemeClr val="tx1"/>
                </a:solidFill>
                <a:latin typeface="Calibri" panose="020F0502020204030204" pitchFamily="34" charset="0"/>
              </a:defRPr>
            </a:lvl3pPr>
            <a:lvl4pPr marL="1600200" indent="-228600">
              <a:tabLst>
                <a:tab pos="336550" algn="l"/>
                <a:tab pos="1261745" algn="l"/>
              </a:tabLst>
              <a:defRPr>
                <a:solidFill>
                  <a:schemeClr val="tx1"/>
                </a:solidFill>
                <a:latin typeface="Calibri" panose="020F0502020204030204" pitchFamily="34" charset="0"/>
              </a:defRPr>
            </a:lvl4pPr>
            <a:lvl5pPr marL="2057400" indent="-228600">
              <a:tabLst>
                <a:tab pos="336550" algn="l"/>
                <a:tab pos="1261745"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336550" algn="l"/>
                <a:tab pos="1261745" algn="l"/>
              </a:tabLst>
              <a:defRPr>
                <a:solidFill>
                  <a:schemeClr val="tx1"/>
                </a:solidFill>
                <a:latin typeface="Calibri" panose="020F0502020204030204" pitchFamily="34" charset="0"/>
              </a:defRPr>
            </a:lvl9pPr>
          </a:lstStyle>
          <a:p>
            <a:pPr marL="12700" indent="0" algn="just" eaLnBrk="1" hangingPunct="1">
              <a:spcBef>
                <a:spcPts val="650"/>
              </a:spcBef>
            </a:pPr>
            <a:r>
              <a:rPr lang="en-US" sz="3200">
                <a:latin typeface="Times New Roman" panose="02020503050405090304" pitchFamily="18" charset="0"/>
                <a:cs typeface="Times New Roman" panose="02020503050405090304" pitchFamily="18" charset="0"/>
              </a:rPr>
              <a:t>Saran yang dapat diberikan untuk memperluas penelitian ini adalah sebagai berikut:</a:t>
            </a:r>
            <a:endParaRPr lang="en-US" sz="3200">
              <a:latin typeface="Times New Roman" panose="02020503050405090304" pitchFamily="18" charset="0"/>
              <a:cs typeface="Times New Roman" panose="02020503050405090304" pitchFamily="18" charset="0"/>
            </a:endParaRPr>
          </a:p>
          <a:p>
            <a:pPr marL="12700" indent="0" algn="just" eaLnBrk="1" hangingPunct="1">
              <a:spcBef>
                <a:spcPts val="650"/>
              </a:spcBef>
            </a:pPr>
            <a:endParaRPr lang="en-US" sz="3200">
              <a:latin typeface="Times New Roman" panose="02020503050405090304" pitchFamily="18" charset="0"/>
              <a:cs typeface="Times New Roman" panose="02020503050405090304" pitchFamily="18" charset="0"/>
            </a:endParaRPr>
          </a:p>
          <a:p>
            <a:pPr marL="355600" indent="-342900" algn="just" eaLnBrk="1" hangingPunct="1">
              <a:spcBef>
                <a:spcPts val="650"/>
              </a:spcBef>
              <a:buFont typeface="Wingdings" panose="05000000000000000000" charset="0"/>
              <a:buChar char=""/>
            </a:pPr>
            <a:r>
              <a:rPr lang="en-US" sz="3200">
                <a:latin typeface="Times New Roman" panose="02020503050405090304" pitchFamily="18" charset="0"/>
                <a:cs typeface="Times New Roman" panose="02020503050405090304" pitchFamily="18" charset="0"/>
              </a:rPr>
              <a:t>Meneliti pengenalan akor dari suara alat musik selain piano dan bass.</a:t>
            </a:r>
            <a:endParaRPr lang="en-US" sz="3200">
              <a:latin typeface="Times New Roman" panose="02020503050405090304" pitchFamily="18" charset="0"/>
              <a:cs typeface="Times New Roman" panose="02020503050405090304" pitchFamily="18" charset="0"/>
            </a:endParaRPr>
          </a:p>
          <a:p>
            <a:pPr marL="12700" indent="0" algn="just" eaLnBrk="1" hangingPunct="1">
              <a:spcBef>
                <a:spcPts val="650"/>
              </a:spcBef>
              <a:buFont typeface="Wingdings" panose="05000000000000000000" charset="0"/>
              <a:buNone/>
            </a:pPr>
            <a:endParaRPr lang="en-US" sz="3200">
              <a:latin typeface="Times New Roman" panose="02020503050405090304" pitchFamily="18" charset="0"/>
              <a:cs typeface="Times New Roman" panose="02020503050405090304" pitchFamily="18" charset="0"/>
            </a:endParaRPr>
          </a:p>
          <a:p>
            <a:pPr marL="355600" indent="-342900" algn="just" eaLnBrk="1" hangingPunct="1">
              <a:spcBef>
                <a:spcPts val="650"/>
              </a:spcBef>
              <a:buFont typeface="Wingdings" panose="05000000000000000000" charset="0"/>
              <a:buChar char=""/>
            </a:pPr>
            <a:r>
              <a:rPr lang="en-US" sz="3200">
                <a:latin typeface="Times New Roman" panose="02020503050405090304" pitchFamily="18" charset="0"/>
                <a:cs typeface="Times New Roman" panose="02020503050405090304" pitchFamily="18" charset="0"/>
              </a:rPr>
              <a:t>Melakukan penelitian menggunakan metode KNN dan membandingkan hasilnya dengan metode CNN.</a:t>
            </a:r>
            <a:endParaRPr lang="en-US" sz="320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2403475"/>
            <a:ext cx="5267325" cy="768985"/>
          </a:xfrm>
        </p:spPr>
        <p:txBody>
          <a:bodyPr/>
          <a:lstStyle/>
          <a:p>
            <a:r>
              <a:rPr lang="en-ID" sz="5000" spc="-5" dirty="0" err="1" smtClean="0">
                <a:solidFill>
                  <a:schemeClr val="tx1"/>
                </a:solidFill>
              </a:rPr>
              <a:t>Terima</a:t>
            </a:r>
            <a:r>
              <a:rPr lang="en-ID" sz="5000" spc="-5" dirty="0" smtClean="0">
                <a:solidFill>
                  <a:schemeClr val="tx1"/>
                </a:solidFill>
              </a:rPr>
              <a:t> </a:t>
            </a:r>
            <a:r>
              <a:rPr lang="en-ID" sz="5000" spc="-5" dirty="0" err="1" smtClean="0">
                <a:solidFill>
                  <a:schemeClr val="tx1"/>
                </a:solidFill>
              </a:rPr>
              <a:t>Kasih</a:t>
            </a:r>
            <a:endParaRPr lang="en-ID" sz="5000" spc="-5" dirty="0" err="1"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01600"/>
            <a:ext cx="4953000" cy="628650"/>
          </a:xfrm>
        </p:spPr>
        <p:txBody>
          <a:bodyPr tIns="12065" rtlCol="0"/>
          <a:lstStyle/>
          <a:p>
            <a:pPr marL="12700" eaLnBrk="1" fontAlgn="auto" hangingPunct="1">
              <a:spcBef>
                <a:spcPts val="95"/>
              </a:spcBef>
              <a:spcAft>
                <a:spcPts val="0"/>
              </a:spcAft>
              <a:defRPr/>
            </a:pPr>
            <a:r>
              <a:rPr lang="en-US" spc="-5" dirty="0" err="1"/>
              <a:t>Latar</a:t>
            </a:r>
            <a:r>
              <a:rPr lang="en-US" spc="-5" dirty="0"/>
              <a:t> </a:t>
            </a:r>
            <a:r>
              <a:rPr lang="en-US" spc="-5" dirty="0" err="1"/>
              <a:t>Belakang</a:t>
            </a:r>
            <a:endParaRPr spc="-5" dirty="0"/>
          </a:p>
        </p:txBody>
      </p:sp>
      <p:sp>
        <p:nvSpPr>
          <p:cNvPr id="4099" name="object 3"/>
          <p:cNvSpPr txBox="1">
            <a:spLocks noChangeArrowheads="1"/>
          </p:cNvSpPr>
          <p:nvPr/>
        </p:nvSpPr>
        <p:spPr bwMode="auto">
          <a:xfrm>
            <a:off x="355600" y="879475"/>
            <a:ext cx="7292975" cy="498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Wingdings" panose="05000000000000000000" pitchFamily="2" charset="2"/>
              <a:buChar char=""/>
            </a:pPr>
            <a:r>
              <a:rPr lang="en-US" altLang="en-US" sz="2000" smtClean="0">
                <a:latin typeface="Times New Roman" panose="02020503050405090304" pitchFamily="18" charset="0"/>
                <a:cs typeface="Times New Roman" panose="02020503050405090304" pitchFamily="18" charset="0"/>
              </a:rPr>
              <a:t>Teknologi kecerdasan buatan memiliki banyak kegunaan sehingga mampu membuat komputer dan perangkat selular untuk melakukan verifikasi wajah, pengenalan suara, pengenalan sidik jari, memberikan rekomendasi video, dan masih banyak lainnya.</a:t>
            </a:r>
            <a:endParaRPr lang="en-US" altLang="en-US" sz="2000" smtClean="0">
              <a:latin typeface="Times New Roman" panose="02020503050405090304" pitchFamily="18" charset="0"/>
              <a:cs typeface="Times New Roman" panose="02020503050405090304" pitchFamily="18" charset="0"/>
            </a:endParaRPr>
          </a:p>
          <a:p>
            <a:pPr algn="just" eaLnBrk="1" hangingPunct="1">
              <a:spcBef>
                <a:spcPts val="100"/>
              </a:spcBef>
              <a:buFont typeface="Wingdings" panose="05000000000000000000" pitchFamily="2" charset="2"/>
              <a:buChar char=""/>
            </a:pPr>
            <a:r>
              <a:rPr lang="sv-SE" altLang="en-US" sz="2000" dirty="0" smtClean="0">
                <a:latin typeface="Times New Roman" panose="02020503050405090304" pitchFamily="18" charset="0"/>
                <a:cs typeface="Times New Roman" panose="02020503050405090304" pitchFamily="18" charset="0"/>
              </a:rPr>
              <a:t>implementasi kecerdasan buatan dalam dunia permusikan tergolong banyak, namun dalam hal akurasi masih kurang akurat seperti Chord Recognition.</a:t>
            </a:r>
            <a:endParaRPr lang="sv-SE" altLang="en-US" sz="2000" dirty="0" smtClean="0">
              <a:latin typeface="Times New Roman" panose="02020503050405090304" pitchFamily="18" charset="0"/>
              <a:cs typeface="Times New Roman" panose="02020503050405090304" pitchFamily="18" charset="0"/>
            </a:endParaRPr>
          </a:p>
          <a:p>
            <a:pPr algn="just" eaLnBrk="1" hangingPunct="1">
              <a:spcBef>
                <a:spcPts val="100"/>
              </a:spcBef>
              <a:buFont typeface="Wingdings" panose="05000000000000000000" pitchFamily="2" charset="2"/>
              <a:buChar char=""/>
            </a:pPr>
            <a:r>
              <a:rPr lang="en-US" altLang="en-US" sz="2000" smtClean="0">
                <a:latin typeface="Times New Roman" panose="02020503050405090304" pitchFamily="18" charset="0"/>
                <a:cs typeface="Times New Roman" panose="02020503050405090304" pitchFamily="18" charset="0"/>
              </a:rPr>
              <a:t>Chord Recognition adalah sebuah sistem atau aplikasi untuk mengetahui atau mengukur akor secara tepat.</a:t>
            </a:r>
            <a:endParaRPr lang="en-US" altLang="en-US" sz="2000" smtClean="0">
              <a:latin typeface="Times New Roman" panose="02020503050405090304" pitchFamily="18" charset="0"/>
              <a:cs typeface="Times New Roman" panose="02020503050405090304" pitchFamily="18" charset="0"/>
            </a:endParaRPr>
          </a:p>
          <a:p>
            <a:pPr algn="just" eaLnBrk="1" hangingPunct="1">
              <a:spcBef>
                <a:spcPts val="100"/>
              </a:spcBef>
              <a:buFont typeface="Wingdings" panose="05000000000000000000" pitchFamily="2" charset="2"/>
              <a:buChar char=""/>
            </a:pPr>
            <a:r>
              <a:rPr lang="en-US" altLang="en-US" sz="2000" i="1" dirty="0">
                <a:latin typeface="Times New Roman" panose="02020503050405090304" pitchFamily="18" charset="0"/>
                <a:cs typeface="Times New Roman" panose="02020503050405090304" pitchFamily="18" charset="0"/>
              </a:rPr>
              <a:t>Metode yang sering digunakan adalah metode Convolutional Neural Network (CNN).</a:t>
            </a:r>
            <a:endParaRPr lang="en-US" altLang="en-US" sz="2000" i="1" dirty="0">
              <a:latin typeface="Times New Roman" panose="02020503050405090304" pitchFamily="18" charset="0"/>
              <a:cs typeface="Times New Roman" panose="02020503050405090304" pitchFamily="18" charset="0"/>
            </a:endParaRPr>
          </a:p>
          <a:p>
            <a:pPr algn="just" eaLnBrk="1" hangingPunct="1">
              <a:spcBef>
                <a:spcPts val="100"/>
              </a:spcBef>
              <a:buFont typeface="Wingdings" panose="05000000000000000000" pitchFamily="2" charset="2"/>
              <a:buChar char=""/>
            </a:pPr>
            <a:r>
              <a:rPr lang="en-US" altLang="en-US" sz="2000" i="1" dirty="0">
                <a:latin typeface="Times New Roman" panose="02020503050405090304" pitchFamily="18" charset="0"/>
                <a:cs typeface="Times New Roman" panose="02020503050405090304" pitchFamily="18" charset="0"/>
              </a:rPr>
              <a:t>Convolutional Neural Network (CNN) adalah salah satu metode Machine Learning dari pengembangan Multi Layer Perceptron (MLP) yang didesain untuk mengolah data dua dimensi. CNN dikatakan pengembangan lebih lanjut dari MLP karena CNN menggunakan metode yang mirip dengan MLP</a:t>
            </a:r>
            <a:endParaRPr lang="en-US" altLang="en-US" sz="2000" i="1"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01600"/>
            <a:ext cx="4953000" cy="628650"/>
          </a:xfrm>
        </p:spPr>
        <p:txBody>
          <a:bodyPr tIns="12065" rtlCol="0"/>
          <a:lstStyle/>
          <a:p>
            <a:pPr marL="12700" eaLnBrk="1" fontAlgn="auto" hangingPunct="1">
              <a:spcBef>
                <a:spcPts val="95"/>
              </a:spcBef>
              <a:spcAft>
                <a:spcPts val="0"/>
              </a:spcAft>
              <a:defRPr/>
            </a:pPr>
            <a:r>
              <a:rPr lang="en-US" spc="-5" dirty="0" err="1"/>
              <a:t>Identifikasi</a:t>
            </a:r>
            <a:r>
              <a:rPr lang="en-US" spc="-5" dirty="0"/>
              <a:t> </a:t>
            </a:r>
            <a:r>
              <a:rPr lang="en-US" spc="-5" dirty="0" err="1"/>
              <a:t>Masalah</a:t>
            </a:r>
            <a:endParaRPr spc="-5" dirty="0"/>
          </a:p>
        </p:txBody>
      </p:sp>
      <p:sp>
        <p:nvSpPr>
          <p:cNvPr id="5123" name="object 3"/>
          <p:cNvSpPr txBox="1">
            <a:spLocks noChangeArrowheads="1"/>
          </p:cNvSpPr>
          <p:nvPr/>
        </p:nvSpPr>
        <p:spPr bwMode="auto">
          <a:xfrm>
            <a:off x="436563" y="1109663"/>
            <a:ext cx="7292975" cy="333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Wingdings" panose="05000000000000000000" pitchFamily="2" charset="2"/>
              <a:buChar char=""/>
            </a:pPr>
            <a:r>
              <a:rPr lang="en-US" altLang="en-US" sz="2400" dirty="0">
                <a:latin typeface="Times New Roman" panose="02020503050405090304" pitchFamily="18" charset="0"/>
                <a:cs typeface="Times New Roman" panose="02020503050405090304" pitchFamily="18" charset="0"/>
              </a:rPr>
              <a:t>Berdasarkan latar belakang telah diuraikan, maka penelitian ini akan menguji akurasi metode CNN dalam melakukan pengenalan terhadap data lagu yang dimainkan dengan menggunakan alat musik Piano. Data latih yang digunakan adalah suara instrumen piano dalam bentuk format mp3 dan wav. Data latih akan direkam dengan bantuan aplikasi Audacity dan akan dipisah menjadi potongan-potongan lagu berdasarkan jenis akor dan not pada piano.</a:t>
            </a:r>
            <a:endParaRPr lang="en-US" alt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101600"/>
            <a:ext cx="4953000" cy="628650"/>
          </a:xfrm>
        </p:spPr>
        <p:txBody>
          <a:bodyPr tIns="12065" rtlCol="0"/>
          <a:lstStyle/>
          <a:p>
            <a:pPr marL="12700" eaLnBrk="1" fontAlgn="auto" hangingPunct="1">
              <a:spcBef>
                <a:spcPts val="95"/>
              </a:spcBef>
              <a:spcAft>
                <a:spcPts val="0"/>
              </a:spcAft>
              <a:defRPr/>
            </a:pPr>
            <a:r>
              <a:rPr lang="en-US" spc="-5" dirty="0" err="1"/>
              <a:t>Batasan</a:t>
            </a:r>
            <a:r>
              <a:rPr lang="en-US" spc="-5" dirty="0"/>
              <a:t> </a:t>
            </a:r>
            <a:r>
              <a:rPr lang="en-US" spc="-5" dirty="0" err="1"/>
              <a:t>Masalah</a:t>
            </a:r>
            <a:endParaRPr spc="-5" dirty="0"/>
          </a:p>
        </p:txBody>
      </p:sp>
      <p:sp>
        <p:nvSpPr>
          <p:cNvPr id="3" name="object 3"/>
          <p:cNvSpPr txBox="1"/>
          <p:nvPr/>
        </p:nvSpPr>
        <p:spPr>
          <a:xfrm>
            <a:off x="436563" y="1109663"/>
            <a:ext cx="7292975" cy="3018155"/>
          </a:xfrm>
          <a:prstGeom prst="rect">
            <a:avLst/>
          </a:prstGeom>
        </p:spPr>
        <p:txBody>
          <a:bodyPr lIns="0" tIns="12700" rIns="0" bIns="0">
            <a:spAutoFit/>
          </a:bodyPr>
          <a:lstStyle/>
          <a:p>
            <a:pPr marL="299085" indent="-287020" algn="just" eaLnBrk="1" fontAlgn="auto" hangingPunct="1">
              <a:spcBef>
                <a:spcPts val="100"/>
              </a:spcBef>
              <a:spcAft>
                <a:spcPts val="0"/>
              </a:spcAft>
              <a:buFont typeface="Wingdings" panose="05000000000000000000"/>
              <a:buChar char=""/>
              <a:tabLst>
                <a:tab pos="299720" algn="l"/>
              </a:tabLst>
              <a:defRPr/>
            </a:pPr>
            <a:r>
              <a:rPr lang="en-US" sz="2400">
                <a:latin typeface="Times New Roman" panose="02020503050405090304"/>
                <a:cs typeface="Times New Roman" panose="02020503050405090304"/>
              </a:rPr>
              <a:t>Jumlah instrumen yang digunakan adalah instrumen piano.</a:t>
            </a:r>
            <a:endParaRPr lang="en-US" sz="2400">
              <a:latin typeface="Times New Roman" panose="02020503050405090304"/>
              <a:cs typeface="Times New Roman" panose="02020503050405090304"/>
            </a:endParaRPr>
          </a:p>
          <a:p>
            <a:pPr marL="12065" algn="just" eaLnBrk="1" fontAlgn="auto" hangingPunct="1">
              <a:spcBef>
                <a:spcPts val="100"/>
              </a:spcBef>
              <a:spcAft>
                <a:spcPts val="0"/>
              </a:spcAft>
              <a:tabLst>
                <a:tab pos="299720" algn="l"/>
              </a:tabLst>
              <a:defRPr/>
            </a:pPr>
            <a:endParaRPr lang="en-US" sz="2400" dirty="0">
              <a:latin typeface="Times New Roman" panose="02020503050405090304"/>
              <a:cs typeface="Times New Roman" panose="02020503050405090304"/>
            </a:endParaRPr>
          </a:p>
          <a:p>
            <a:pPr marL="299085" indent="-287020" algn="just" eaLnBrk="1" fontAlgn="auto" hangingPunct="1">
              <a:spcBef>
                <a:spcPts val="100"/>
              </a:spcBef>
              <a:spcAft>
                <a:spcPts val="0"/>
              </a:spcAft>
              <a:buFont typeface="Wingdings" panose="05000000000000000000"/>
              <a:buChar char=""/>
              <a:tabLst>
                <a:tab pos="299720" algn="l"/>
              </a:tabLst>
              <a:defRPr/>
            </a:pPr>
            <a:r>
              <a:rPr lang="en-US" sz="2400" smtClean="0">
                <a:latin typeface="Times New Roman" panose="02020503050405090304"/>
                <a:cs typeface="Times New Roman" panose="02020503050405090304"/>
              </a:rPr>
              <a:t>Format file instrumen yang dapat diterima hanya file dengan format mp3 dan wav.</a:t>
            </a:r>
            <a:endParaRPr lang="en-US" sz="2400" smtClean="0">
              <a:latin typeface="Times New Roman" panose="02020503050405090304"/>
              <a:cs typeface="Times New Roman" panose="02020503050405090304"/>
            </a:endParaRPr>
          </a:p>
          <a:p>
            <a:pPr marL="299085" indent="-287020" algn="just" eaLnBrk="1" fontAlgn="auto" hangingPunct="1">
              <a:spcBef>
                <a:spcPts val="100"/>
              </a:spcBef>
              <a:spcAft>
                <a:spcPts val="0"/>
              </a:spcAft>
              <a:buFont typeface="Wingdings" panose="05000000000000000000"/>
              <a:buChar char=""/>
              <a:tabLst>
                <a:tab pos="299720" algn="l"/>
              </a:tabLst>
              <a:defRPr/>
            </a:pPr>
            <a:endParaRPr lang="en-US" sz="2400" smtClean="0">
              <a:latin typeface="Times New Roman" panose="02020503050405090304"/>
              <a:cs typeface="Times New Roman" panose="02020503050405090304"/>
            </a:endParaRPr>
          </a:p>
          <a:p>
            <a:pPr marL="299085" indent="-287020" algn="just" eaLnBrk="1" fontAlgn="auto" hangingPunct="1">
              <a:spcBef>
                <a:spcPts val="100"/>
              </a:spcBef>
              <a:spcAft>
                <a:spcPts val="0"/>
              </a:spcAft>
              <a:buFont typeface="Wingdings" panose="05000000000000000000"/>
              <a:buChar char=""/>
              <a:tabLst>
                <a:tab pos="299720" algn="l"/>
              </a:tabLst>
              <a:defRPr/>
            </a:pPr>
            <a:r>
              <a:rPr lang="en-US" sz="2400" smtClean="0">
                <a:latin typeface="Times New Roman" panose="02020503050405090304"/>
                <a:cs typeface="Times New Roman" panose="02020503050405090304"/>
              </a:rPr>
              <a:t>Data yang diuji terdiri dari 12 kelas Major dan 12 kelas Minor.</a:t>
            </a:r>
            <a:endParaRPr lang="en-US" sz="2400" smtClean="0">
              <a:latin typeface="Times New Roman" panose="02020503050405090304"/>
              <a:cs typeface="Times New Roman" panose="0202050305040509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0" y="117475"/>
            <a:ext cx="4325938" cy="627063"/>
          </a:xfrm>
        </p:spPr>
        <p:txBody>
          <a:bodyPr tIns="12065" rtlCol="0"/>
          <a:lstStyle/>
          <a:p>
            <a:pPr marL="12700" eaLnBrk="1" fontAlgn="auto" hangingPunct="1">
              <a:spcBef>
                <a:spcPts val="95"/>
              </a:spcBef>
              <a:spcAft>
                <a:spcPts val="0"/>
              </a:spcAft>
              <a:defRPr/>
            </a:pPr>
            <a:r>
              <a:rPr lang="en-US" spc="-5" dirty="0" err="1"/>
              <a:t>Tujuan</a:t>
            </a:r>
            <a:r>
              <a:rPr lang="en-US" spc="-5" dirty="0"/>
              <a:t> </a:t>
            </a:r>
            <a:r>
              <a:rPr lang="en-US" spc="-5" dirty="0" err="1"/>
              <a:t>Penelitian</a:t>
            </a:r>
            <a:endParaRPr spc="-5" dirty="0"/>
          </a:p>
        </p:txBody>
      </p:sp>
      <p:sp>
        <p:nvSpPr>
          <p:cNvPr id="3" name="object 3"/>
          <p:cNvSpPr txBox="1"/>
          <p:nvPr/>
        </p:nvSpPr>
        <p:spPr>
          <a:xfrm>
            <a:off x="436563" y="900113"/>
            <a:ext cx="7421562" cy="2967990"/>
          </a:xfrm>
          <a:prstGeom prst="rect">
            <a:avLst/>
          </a:prstGeom>
        </p:spPr>
        <p:txBody>
          <a:bodyPr lIns="0" tIns="13335" rIns="0" bIns="0">
            <a:spAutoFit/>
          </a:bodyPr>
          <a:lstStyle/>
          <a:p>
            <a:pPr algn="just"/>
            <a:r>
              <a:rPr lang="en-ID" sz="3200">
                <a:latin typeface="Times New Roman" panose="02020503050405090304" pitchFamily="18" charset="0"/>
                <a:cs typeface="Times New Roman" panose="02020503050405090304" pitchFamily="18" charset="0"/>
              </a:rPr>
              <a:t>Adapun tujuan dari penelitian ini adalah untuk mengukur tingkat akurasi dari metode Convolutional Neural Network (CNN) dalam melakukan pengenalan terhadap data lagu yang dimainkan dengan menggunakan alat musik Piano.</a:t>
            </a:r>
            <a:endParaRPr lang="en-ID" sz="320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0" y="117475"/>
            <a:ext cx="4325938" cy="627063"/>
          </a:xfrm>
        </p:spPr>
        <p:txBody>
          <a:bodyPr tIns="12065" rtlCol="0"/>
          <a:lstStyle/>
          <a:p>
            <a:pPr marL="12700" eaLnBrk="1" fontAlgn="auto" hangingPunct="1">
              <a:spcBef>
                <a:spcPts val="95"/>
              </a:spcBef>
              <a:spcAft>
                <a:spcPts val="0"/>
              </a:spcAft>
              <a:defRPr/>
            </a:pPr>
            <a:r>
              <a:rPr lang="en-US" spc="-5" dirty="0" err="1"/>
              <a:t>Kegunaan</a:t>
            </a:r>
            <a:r>
              <a:rPr lang="en-US" spc="-5" dirty="0"/>
              <a:t> </a:t>
            </a:r>
            <a:r>
              <a:rPr lang="en-US" spc="-5" dirty="0" err="1"/>
              <a:t>Penelitian</a:t>
            </a:r>
            <a:endParaRPr spc="-5" dirty="0"/>
          </a:p>
        </p:txBody>
      </p:sp>
      <p:sp>
        <p:nvSpPr>
          <p:cNvPr id="3" name="object 3"/>
          <p:cNvSpPr txBox="1"/>
          <p:nvPr/>
        </p:nvSpPr>
        <p:spPr>
          <a:xfrm>
            <a:off x="436563" y="900113"/>
            <a:ext cx="7421562" cy="4714240"/>
          </a:xfrm>
          <a:prstGeom prst="rect">
            <a:avLst/>
          </a:prstGeom>
        </p:spPr>
        <p:txBody>
          <a:bodyPr wrap="square" lIns="0" tIns="13335" rIns="0" bIns="0">
            <a:spAutoFit/>
          </a:bodyPr>
          <a:lstStyle/>
          <a:p>
            <a:pPr marL="342900" indent="-342900" algn="just">
              <a:buFont typeface="Wingdings" panose="05000000000000000000" charset="0"/>
              <a:buChar char=""/>
            </a:pPr>
            <a:r>
              <a:rPr lang="en-ID" sz="2350">
                <a:latin typeface="Times New Roman" panose="02020503050405090304" pitchFamily="18" charset="0"/>
                <a:cs typeface="Times New Roman" panose="02020503050405090304" pitchFamily="18" charset="0"/>
              </a:rPr>
              <a:t>Peneliti</a:t>
            </a:r>
            <a:endParaRPr lang="en-ID" sz="2350">
              <a:latin typeface="Times New Roman" panose="02020503050405090304" pitchFamily="18" charset="0"/>
              <a:cs typeface="Times New Roman" panose="02020503050405090304" pitchFamily="18" charset="0"/>
            </a:endParaRPr>
          </a:p>
          <a:p>
            <a:pPr marL="0" indent="0" algn="just">
              <a:buFont typeface="Wingdings" panose="05000000000000000000" charset="0"/>
              <a:buNone/>
            </a:pPr>
            <a:r>
              <a:rPr lang="en-ID" sz="2350">
                <a:latin typeface="Times New Roman" panose="02020503050405090304" pitchFamily="18" charset="0"/>
                <a:cs typeface="Times New Roman" panose="02020503050405090304" pitchFamily="18" charset="0"/>
              </a:rPr>
              <a:t>     Penelitian ini dapat digunakan sebagai tambahan pengetahuan tentang metode CNN dalam melakukan pengenalan otomatis.</a:t>
            </a:r>
            <a:endParaRPr lang="en-ID" sz="2350">
              <a:latin typeface="Times New Roman" panose="02020503050405090304" pitchFamily="18" charset="0"/>
              <a:cs typeface="Times New Roman" panose="02020503050405090304" pitchFamily="18" charset="0"/>
            </a:endParaRPr>
          </a:p>
          <a:p>
            <a:pPr marL="0" indent="0" algn="just">
              <a:buFont typeface="Wingdings" panose="05000000000000000000" charset="0"/>
              <a:buNone/>
            </a:pPr>
            <a:endParaRPr lang="en-ID" sz="2350">
              <a:latin typeface="Times New Roman" panose="02020503050405090304" pitchFamily="18" charset="0"/>
              <a:cs typeface="Times New Roman" panose="02020503050405090304" pitchFamily="18" charset="0"/>
            </a:endParaRPr>
          </a:p>
          <a:p>
            <a:pPr marL="342900" indent="-342900" algn="just">
              <a:buFont typeface="Wingdings" panose="05000000000000000000" charset="0"/>
              <a:buChar char=""/>
            </a:pPr>
            <a:r>
              <a:rPr lang="en-ID" sz="2350">
                <a:latin typeface="Times New Roman" panose="02020503050405090304" pitchFamily="18" charset="0"/>
                <a:cs typeface="Times New Roman" panose="02020503050405090304" pitchFamily="18" charset="0"/>
              </a:rPr>
              <a:t>Peneliti Selanjutnya</a:t>
            </a:r>
            <a:endParaRPr lang="en-ID" sz="2350">
              <a:latin typeface="Times New Roman" panose="02020503050405090304" pitchFamily="18" charset="0"/>
              <a:cs typeface="Times New Roman" panose="02020503050405090304" pitchFamily="18" charset="0"/>
            </a:endParaRPr>
          </a:p>
          <a:p>
            <a:pPr marL="0" indent="0" algn="just">
              <a:buFont typeface="Wingdings" panose="05000000000000000000" charset="0"/>
              <a:buNone/>
            </a:pPr>
            <a:r>
              <a:rPr lang="en-US" altLang="en-ID" sz="2350">
                <a:latin typeface="Times New Roman" panose="02020503050405090304" pitchFamily="18" charset="0"/>
                <a:cs typeface="Times New Roman" panose="02020503050405090304" pitchFamily="18" charset="0"/>
              </a:rPr>
              <a:t>     Penelitian ini dapat digunakan untuk sebagai referensi untuk penelitian selanjutnya bagi peneliti lain yang berminat untuk mempelajari Kecerdasan Buatan.</a:t>
            </a:r>
            <a:endParaRPr lang="en-US" altLang="en-ID" sz="2350">
              <a:latin typeface="Times New Roman" panose="02020503050405090304" pitchFamily="18" charset="0"/>
              <a:cs typeface="Times New Roman" panose="02020503050405090304" pitchFamily="18" charset="0"/>
            </a:endParaRPr>
          </a:p>
          <a:p>
            <a:pPr marL="0" indent="0" algn="just">
              <a:buFont typeface="Wingdings" panose="05000000000000000000" charset="0"/>
              <a:buNone/>
            </a:pPr>
            <a:endParaRPr lang="en-US" altLang="en-ID" sz="2350">
              <a:latin typeface="Times New Roman" panose="02020503050405090304" pitchFamily="18" charset="0"/>
              <a:cs typeface="Times New Roman" panose="02020503050405090304" pitchFamily="18" charset="0"/>
            </a:endParaRPr>
          </a:p>
          <a:p>
            <a:pPr marL="342900" indent="-342900" algn="just">
              <a:buFont typeface="Wingdings" panose="05000000000000000000" charset="0"/>
              <a:buChar char=""/>
            </a:pPr>
            <a:r>
              <a:rPr lang="en-US" altLang="en-ID" sz="2350">
                <a:latin typeface="Times New Roman" panose="02020503050405090304" pitchFamily="18" charset="0"/>
                <a:cs typeface="Times New Roman" panose="02020503050405090304" pitchFamily="18" charset="0"/>
              </a:rPr>
              <a:t>Pemusik Amatir</a:t>
            </a:r>
            <a:endParaRPr lang="en-US" altLang="en-ID" sz="2350">
              <a:latin typeface="Times New Roman" panose="02020503050405090304" pitchFamily="18" charset="0"/>
              <a:cs typeface="Times New Roman" panose="02020503050405090304" pitchFamily="18" charset="0"/>
            </a:endParaRPr>
          </a:p>
          <a:p>
            <a:pPr marL="0" indent="0" algn="just">
              <a:buFont typeface="Wingdings" panose="05000000000000000000" charset="0"/>
              <a:buNone/>
            </a:pPr>
            <a:r>
              <a:rPr lang="en-US" altLang="en-ID" sz="2350">
                <a:latin typeface="Times New Roman" panose="02020503050405090304" pitchFamily="18" charset="0"/>
                <a:cs typeface="Times New Roman" panose="02020503050405090304" pitchFamily="18" charset="0"/>
              </a:rPr>
              <a:t>     Penelitian ini dapat digunakan sebagai bahan acuan untuk menentukan akor dari sebuah lagu atau nada.</a:t>
            </a:r>
            <a:endParaRPr lang="en-US" altLang="en-ID" sz="235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0" y="117475"/>
            <a:ext cx="4325938" cy="627063"/>
          </a:xfrm>
        </p:spPr>
        <p:txBody>
          <a:bodyPr tIns="12065" rtlCol="0"/>
          <a:lstStyle/>
          <a:p>
            <a:pPr marL="12700" eaLnBrk="1" fontAlgn="auto" hangingPunct="1">
              <a:spcBef>
                <a:spcPts val="95"/>
              </a:spcBef>
              <a:spcAft>
                <a:spcPts val="0"/>
              </a:spcAft>
              <a:defRPr/>
            </a:pPr>
            <a:r>
              <a:rPr lang="en-US" spc="-5" dirty="0" err="1"/>
              <a:t>Kajian</a:t>
            </a:r>
            <a:r>
              <a:rPr lang="en-US" spc="-5" dirty="0"/>
              <a:t> </a:t>
            </a:r>
            <a:r>
              <a:rPr lang="en-US" spc="-5" dirty="0" err="1"/>
              <a:t>Penelitian</a:t>
            </a:r>
            <a:endParaRPr spc="-5" dirty="0"/>
          </a:p>
        </p:txBody>
      </p:sp>
      <p:sp>
        <p:nvSpPr>
          <p:cNvPr id="3" name="object 3"/>
          <p:cNvSpPr txBox="1"/>
          <p:nvPr/>
        </p:nvSpPr>
        <p:spPr>
          <a:xfrm>
            <a:off x="436563" y="900113"/>
            <a:ext cx="7421562" cy="736600"/>
          </a:xfrm>
          <a:prstGeom prst="rect">
            <a:avLst/>
          </a:prstGeom>
        </p:spPr>
        <p:txBody>
          <a:bodyPr lIns="0" tIns="13335" rIns="0" bIns="0">
            <a:spAutoFit/>
          </a:bodyPr>
          <a:lstStyle/>
          <a:p>
            <a:pPr marL="299085" indent="-287020" eaLnBrk="1" fontAlgn="auto" hangingPunct="1">
              <a:spcBef>
                <a:spcPts val="5"/>
              </a:spcBef>
              <a:spcAft>
                <a:spcPts val="0"/>
              </a:spcAft>
              <a:buFont typeface="Wingdings" panose="05000000000000000000"/>
              <a:buChar char=""/>
              <a:tabLst>
                <a:tab pos="299720" algn="l"/>
              </a:tabLst>
              <a:defRPr/>
            </a:pPr>
            <a:endParaRPr lang="en-US" sz="2300" spc="-15" dirty="0">
              <a:latin typeface="Times New Roman" panose="02020503050405090304"/>
              <a:cs typeface="Times New Roman" panose="02020503050405090304"/>
            </a:endParaRPr>
          </a:p>
          <a:p>
            <a:pPr eaLnBrk="1" fontAlgn="auto" hangingPunct="1">
              <a:spcBef>
                <a:spcPts val="0"/>
              </a:spcBef>
              <a:spcAft>
                <a:spcPts val="0"/>
              </a:spcAft>
              <a:defRPr/>
            </a:pPr>
            <a:endParaRPr lang="en-US" sz="2400" dirty="0">
              <a:latin typeface="Times New Roman" panose="02020503050405090304"/>
              <a:cs typeface="Times New Roman" panose="02020503050405090304"/>
            </a:endParaRPr>
          </a:p>
        </p:txBody>
      </p:sp>
      <p:graphicFrame>
        <p:nvGraphicFramePr>
          <p:cNvPr id="7" name="Table 6"/>
          <p:cNvGraphicFramePr>
            <a:graphicFrameLocks noGrp="1"/>
          </p:cNvGraphicFramePr>
          <p:nvPr/>
        </p:nvGraphicFramePr>
        <p:xfrm>
          <a:off x="0" y="879475"/>
          <a:ext cx="8806179" cy="4770091"/>
        </p:xfrm>
        <a:graphic>
          <a:graphicData uri="http://schemas.openxmlformats.org/drawingml/2006/table">
            <a:tbl>
              <a:tblPr firstRow="1" bandRow="1">
                <a:tableStyleId>{5C22544A-7EE6-4342-B048-85BDC9FD1C3A}</a:tableStyleId>
              </a:tblPr>
              <a:tblGrid>
                <a:gridCol w="449580"/>
                <a:gridCol w="668020"/>
                <a:gridCol w="1676400"/>
                <a:gridCol w="1676400"/>
                <a:gridCol w="1981200"/>
                <a:gridCol w="2354579"/>
              </a:tblGrid>
              <a:tr h="457170">
                <a:tc>
                  <a:txBody>
                    <a:bodyPr/>
                    <a:lstStyle/>
                    <a:p>
                      <a:pPr algn="ctr"/>
                      <a:r>
                        <a:rPr lang="en-US" sz="1200" dirty="0">
                          <a:latin typeface="Times New Roman" panose="02020503050405090304" pitchFamily="18" charset="0"/>
                          <a:ea typeface="Tahoma" panose="020B0604030504040204" pitchFamily="34" charset="0"/>
                          <a:cs typeface="Times New Roman" panose="02020503050405090304" pitchFamily="18" charset="0"/>
                        </a:rPr>
                        <a:t>NO</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r>
                        <a:rPr lang="en-US" sz="1200" dirty="0" err="1">
                          <a:latin typeface="Times New Roman" panose="02020503050405090304" pitchFamily="18" charset="0"/>
                          <a:ea typeface="Tahoma" panose="020B0604030504040204" pitchFamily="34" charset="0"/>
                          <a:cs typeface="Times New Roman" panose="02020503050405090304" pitchFamily="18" charset="0"/>
                        </a:rPr>
                        <a:t>Tahun</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r>
                        <a:rPr lang="en-US" sz="1200" dirty="0" err="1">
                          <a:latin typeface="Times New Roman" panose="02020503050405090304" pitchFamily="18" charset="0"/>
                          <a:ea typeface="Tahoma" panose="020B0604030504040204" pitchFamily="34" charset="0"/>
                          <a:cs typeface="Times New Roman" panose="02020503050405090304" pitchFamily="18" charset="0"/>
                        </a:rPr>
                        <a:t>Peneliti</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r>
                        <a:rPr lang="en-US" sz="1200" dirty="0" err="1">
                          <a:latin typeface="Times New Roman" panose="02020503050405090304" pitchFamily="18" charset="0"/>
                          <a:ea typeface="Tahoma" panose="020B0604030504040204" pitchFamily="34" charset="0"/>
                          <a:cs typeface="Times New Roman" panose="02020503050405090304" pitchFamily="18" charset="0"/>
                        </a:rPr>
                        <a:t>Judul</a:t>
                      </a:r>
                      <a:r>
                        <a:rPr lang="en-US" sz="1200" dirty="0">
                          <a:latin typeface="Times New Roman" panose="02020503050405090304" pitchFamily="18" charset="0"/>
                          <a:ea typeface="Tahoma" panose="020B0604030504040204" pitchFamily="34" charset="0"/>
                          <a:cs typeface="Times New Roman" panose="02020503050405090304" pitchFamily="18" charset="0"/>
                        </a:rPr>
                        <a:t> </a:t>
                      </a:r>
                      <a:r>
                        <a:rPr lang="en-US" sz="1200" dirty="0" err="1">
                          <a:latin typeface="Times New Roman" panose="02020503050405090304" pitchFamily="18" charset="0"/>
                          <a:ea typeface="Tahoma" panose="020B0604030504040204" pitchFamily="34" charset="0"/>
                          <a:cs typeface="Times New Roman" panose="02020503050405090304" pitchFamily="18" charset="0"/>
                        </a:rPr>
                        <a:t>Penelitian</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r>
                        <a:rPr lang="en-US" sz="1200" dirty="0" err="1">
                          <a:latin typeface="Times New Roman" panose="02020503050405090304" pitchFamily="18" charset="0"/>
                          <a:ea typeface="Tahoma" panose="020B0604030504040204" pitchFamily="34" charset="0"/>
                          <a:cs typeface="Times New Roman" panose="02020503050405090304" pitchFamily="18" charset="0"/>
                        </a:rPr>
                        <a:t>Metode</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r>
                        <a:rPr lang="en-US" sz="1200" dirty="0">
                          <a:latin typeface="Times New Roman" panose="02020503050405090304" pitchFamily="18" charset="0"/>
                          <a:ea typeface="Tahoma" panose="020B0604030504040204" pitchFamily="34" charset="0"/>
                          <a:cs typeface="Times New Roman" panose="02020503050405090304" pitchFamily="18" charset="0"/>
                        </a:rPr>
                        <a:t>Hasil</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r>
              <a:tr h="990630">
                <a:tc>
                  <a:txBody>
                    <a:bodyPr/>
                    <a:lstStyle/>
                    <a:p>
                      <a:pPr algn="ctr"/>
                      <a:r>
                        <a:rPr lang="en-US" sz="1200" dirty="0">
                          <a:latin typeface="Times New Roman" panose="02020503050405090304" pitchFamily="18" charset="0"/>
                          <a:ea typeface="Tahoma" panose="020B0604030504040204" pitchFamily="34" charset="0"/>
                          <a:cs typeface="Times New Roman" panose="02020503050405090304" pitchFamily="18" charset="0"/>
                        </a:rPr>
                        <a:t>1</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r>
                        <a:rPr lang="en-US" sz="1200" b="0" i="0" dirty="0">
                          <a:solidFill>
                            <a:srgbClr val="000000"/>
                          </a:solidFill>
                          <a:effectLst/>
                          <a:latin typeface="Times New Roman" panose="02020503050405090304" pitchFamily="18" charset="0"/>
                          <a:cs typeface="Times New Roman" panose="02020503050405090304" pitchFamily="18" charset="0"/>
                        </a:rPr>
                        <a:t>2018 </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a:solidFill>
                            <a:srgbClr val="000000"/>
                          </a:solidFill>
                          <a:effectLst/>
                          <a:latin typeface="Times New Roman" panose="02020503050405090304" pitchFamily="18" charset="0"/>
                          <a:cs typeface="Times New Roman" panose="02020503050405090304" pitchFamily="18" charset="0"/>
                        </a:rPr>
                        <a:t>Ananda </a:t>
                      </a:r>
                      <a:r>
                        <a:rPr lang="en-US" sz="1200" b="0" i="0" dirty="0" err="1" smtClean="0">
                          <a:solidFill>
                            <a:srgbClr val="000000"/>
                          </a:solidFill>
                          <a:effectLst/>
                          <a:latin typeface="Times New Roman" panose="02020503050405090304" pitchFamily="18" charset="0"/>
                          <a:cs typeface="Times New Roman" panose="02020503050405090304" pitchFamily="18" charset="0"/>
                        </a:rPr>
                        <a:t>Dwi</a:t>
                      </a:r>
                      <a:r>
                        <a:rPr lang="en-US" sz="1200" b="0" i="0" dirty="0" smtClean="0">
                          <a:solidFill>
                            <a:srgbClr val="000000"/>
                          </a:solidFill>
                          <a:effectLst/>
                          <a:latin typeface="Times New Roman" panose="02020503050405090304" pitchFamily="18" charset="0"/>
                          <a:cs typeface="Times New Roman" panose="02020503050405090304" pitchFamily="18" charset="0"/>
                        </a:rPr>
                        <a:t> R</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Firdha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Imamah</a:t>
                      </a:r>
                      <a:r>
                        <a:rPr lang="en-US" sz="1200" b="0" i="0" dirty="0" smtClean="0">
                          <a:solidFill>
                            <a:srgbClr val="000000"/>
                          </a:solidFill>
                          <a:effectLst/>
                          <a:latin typeface="Times New Roman" panose="02020503050405090304" pitchFamily="18" charset="0"/>
                          <a:cs typeface="Times New Roman" panose="02020503050405090304" pitchFamily="18" charset="0"/>
                        </a:rPr>
                        <a:t>, Yusuf </a:t>
                      </a:r>
                      <a:r>
                        <a:rPr lang="en-US" sz="1200" b="0" i="0" dirty="0">
                          <a:solidFill>
                            <a:srgbClr val="000000"/>
                          </a:solidFill>
                          <a:effectLst/>
                          <a:latin typeface="Times New Roman" panose="02020503050405090304" pitchFamily="18" charset="0"/>
                          <a:cs typeface="Times New Roman" panose="02020503050405090304" pitchFamily="18" charset="0"/>
                        </a:rPr>
                        <a:t>Mei</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Andre </a:t>
                      </a:r>
                      <a:r>
                        <a:rPr lang="en-US" sz="1200" b="0" i="0" dirty="0" smtClean="0">
                          <a:solidFill>
                            <a:srgbClr val="000000"/>
                          </a:solidFill>
                          <a:effectLst/>
                          <a:latin typeface="Times New Roman" panose="02020503050405090304" pitchFamily="18" charset="0"/>
                          <a:cs typeface="Times New Roman" panose="02020503050405090304" pitchFamily="18" charset="0"/>
                        </a:rPr>
                        <a:t>S, </a:t>
                      </a:r>
                      <a:r>
                        <a:rPr lang="en-US" sz="1200" b="0" i="0" dirty="0" err="1" smtClean="0">
                          <a:solidFill>
                            <a:srgbClr val="000000"/>
                          </a:solidFill>
                          <a:effectLst/>
                          <a:latin typeface="Times New Roman" panose="02020503050405090304" pitchFamily="18" charset="0"/>
                          <a:cs typeface="Times New Roman" panose="02020503050405090304" pitchFamily="18" charset="0"/>
                        </a:rPr>
                        <a:t>Ardiansyah</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smtClean="0">
                          <a:solidFill>
                            <a:srgbClr val="000000"/>
                          </a:solidFill>
                          <a:effectLst/>
                          <a:latin typeface="Times New Roman" panose="02020503050405090304" pitchFamily="18" charset="0"/>
                          <a:cs typeface="Times New Roman" panose="02020503050405090304" pitchFamily="18" charset="0"/>
                        </a:rPr>
                        <a:t>Aplikasi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Chatbot</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a:solidFill>
                            <a:srgbClr val="000000"/>
                          </a:solidFill>
                          <a:effectLst/>
                          <a:latin typeface="Times New Roman" panose="02020503050405090304" pitchFamily="18" charset="0"/>
                          <a:cs typeface="Times New Roman" panose="02020503050405090304" pitchFamily="18" charset="0"/>
                        </a:rPr>
                        <a:t>(</a:t>
                      </a:r>
                      <a:r>
                        <a:rPr lang="en-US" sz="1200" b="0" i="0" dirty="0" smtClean="0">
                          <a:solidFill>
                            <a:srgbClr val="000000"/>
                          </a:solidFill>
                          <a:effectLst/>
                          <a:latin typeface="Times New Roman" panose="02020503050405090304" pitchFamily="18" charset="0"/>
                          <a:cs typeface="Times New Roman" panose="02020503050405090304" pitchFamily="18" charset="0"/>
                        </a:rPr>
                        <a:t>MILKI BOT</a:t>
                      </a:r>
                      <a:r>
                        <a:rPr lang="en-US" sz="1200" b="0" i="0" dirty="0">
                          <a:solidFill>
                            <a:srgbClr val="000000"/>
                          </a:solidFill>
                          <a:effectLst/>
                          <a:latin typeface="Times New Roman" panose="02020503050405090304" pitchFamily="18" charset="0"/>
                          <a:cs typeface="Times New Roman" panose="02020503050405090304" pitchFamily="18" charset="0"/>
                        </a:rPr>
                        <a:t>) Yang</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Terintegrasi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Dengan</a:t>
                      </a:r>
                      <a:r>
                        <a:rPr lang="en-US" sz="1200" b="0" i="0" dirty="0" smtClean="0">
                          <a:solidFill>
                            <a:srgbClr val="000000"/>
                          </a:solidFill>
                          <a:effectLst/>
                          <a:latin typeface="Times New Roman" panose="02020503050405090304" pitchFamily="18" charset="0"/>
                          <a:cs typeface="Times New Roman" panose="02020503050405090304" pitchFamily="18" charset="0"/>
                        </a:rPr>
                        <a:t> Web CMS </a:t>
                      </a:r>
                      <a:r>
                        <a:rPr lang="en-US" sz="1200" b="0" i="0" dirty="0" err="1">
                          <a:solidFill>
                            <a:srgbClr val="000000"/>
                          </a:solidFill>
                          <a:effectLst/>
                          <a:latin typeface="Times New Roman" panose="02020503050405090304" pitchFamily="18" charset="0"/>
                          <a:cs typeface="Times New Roman" panose="02020503050405090304" pitchFamily="18" charset="0"/>
                        </a:rPr>
                        <a:t>Untuk</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smtClean="0">
                          <a:solidFill>
                            <a:srgbClr val="000000"/>
                          </a:solidFill>
                          <a:effectLst/>
                          <a:latin typeface="Times New Roman" panose="02020503050405090304" pitchFamily="18" charset="0"/>
                          <a:cs typeface="Times New Roman" panose="02020503050405090304" pitchFamily="18" charset="0"/>
                        </a:rPr>
                        <a:t>Customer Service </a:t>
                      </a:r>
                      <a:r>
                        <a:rPr lang="en-US" sz="1200" b="0" i="0" dirty="0" err="1">
                          <a:solidFill>
                            <a:srgbClr val="000000"/>
                          </a:solidFill>
                          <a:effectLst/>
                          <a:latin typeface="Times New Roman" panose="02020503050405090304" pitchFamily="18" charset="0"/>
                          <a:cs typeface="Times New Roman" panose="02020503050405090304" pitchFamily="18" charset="0"/>
                        </a:rPr>
                        <a:t>Pada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UKM </a:t>
                      </a:r>
                      <a:r>
                        <a:rPr lang="en-US" sz="1200" b="0" i="0" dirty="0" err="1">
                          <a:solidFill>
                            <a:srgbClr val="000000"/>
                          </a:solidFill>
                          <a:effectLst/>
                          <a:latin typeface="Times New Roman" panose="02020503050405090304" pitchFamily="18" charset="0"/>
                          <a:cs typeface="Times New Roman" panose="02020503050405090304" pitchFamily="18" charset="0"/>
                        </a:rPr>
                        <a:t>Misnu</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Metode</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digunakan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adalah</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metode</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1" dirty="0" smtClean="0">
                          <a:solidFill>
                            <a:srgbClr val="000000"/>
                          </a:solidFill>
                          <a:effectLst/>
                          <a:latin typeface="Times New Roman" panose="02020503050405090304" pitchFamily="18" charset="0"/>
                          <a:cs typeface="Times New Roman" panose="02020503050405090304" pitchFamily="18" charset="0"/>
                        </a:rPr>
                        <a:t>extreme</a:t>
                      </a:r>
                      <a:br>
                        <a:rPr lang="en-US" sz="1200" b="0" i="1" dirty="0">
                          <a:solidFill>
                            <a:srgbClr val="000000"/>
                          </a:solidFill>
                          <a:effectLst/>
                          <a:latin typeface="Times New Roman" panose="02020503050405090304" pitchFamily="18" charset="0"/>
                          <a:cs typeface="Times New Roman" panose="02020503050405090304" pitchFamily="18" charset="0"/>
                        </a:rPr>
                      </a:br>
                      <a:r>
                        <a:rPr lang="en-US" sz="1200" b="0" i="1" dirty="0" smtClean="0">
                          <a:solidFill>
                            <a:srgbClr val="000000"/>
                          </a:solidFill>
                          <a:effectLst/>
                          <a:latin typeface="Times New Roman" panose="02020503050405090304" pitchFamily="18" charset="0"/>
                          <a:cs typeface="Times New Roman" panose="02020503050405090304" pitchFamily="18" charset="0"/>
                        </a:rPr>
                        <a:t>programming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dikoneksikan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dengan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a:solidFill>
                            <a:srgbClr val="000000"/>
                          </a:solidFill>
                          <a:effectLst/>
                          <a:latin typeface="Times New Roman" panose="02020503050405090304" pitchFamily="18" charset="0"/>
                          <a:cs typeface="Times New Roman" panose="02020503050405090304" pitchFamily="18" charset="0"/>
                        </a:rPr>
                        <a:t>Web</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CMS </a:t>
                      </a:r>
                      <a:r>
                        <a:rPr lang="en-US" sz="1200" b="0" i="0" dirty="0" err="1">
                          <a:solidFill>
                            <a:srgbClr val="000000"/>
                          </a:solidFill>
                          <a:effectLst/>
                          <a:latin typeface="Times New Roman" panose="02020503050405090304" pitchFamily="18" charset="0"/>
                          <a:cs typeface="Times New Roman" panose="02020503050405090304" pitchFamily="18" charset="0"/>
                        </a:rPr>
                        <a:t>milik</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UKM </a:t>
                      </a:r>
                      <a:r>
                        <a:rPr lang="en-US" sz="1200" b="0" i="0" dirty="0" err="1" smtClean="0">
                          <a:solidFill>
                            <a:srgbClr val="000000"/>
                          </a:solidFill>
                          <a:effectLst/>
                          <a:latin typeface="Times New Roman" panose="02020503050405090304" pitchFamily="18" charset="0"/>
                          <a:cs typeface="Times New Roman" panose="02020503050405090304" pitchFamily="18" charset="0"/>
                        </a:rPr>
                        <a:t>Misnu</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metode</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diusulkan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oleh</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peneliti</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berhasil</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diterapkan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pada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sistem</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1" dirty="0" smtClean="0">
                          <a:solidFill>
                            <a:srgbClr val="000000"/>
                          </a:solidFill>
                          <a:effectLst/>
                          <a:latin typeface="Times New Roman" panose="02020503050405090304" pitchFamily="18" charset="0"/>
                          <a:cs typeface="Times New Roman" panose="02020503050405090304" pitchFamily="18" charset="0"/>
                        </a:rPr>
                        <a:t>Customer Service </a:t>
                      </a:r>
                      <a:r>
                        <a:rPr lang="en-US" sz="1200" b="0" i="0" dirty="0">
                          <a:solidFill>
                            <a:srgbClr val="000000"/>
                          </a:solidFill>
                          <a:effectLst/>
                          <a:latin typeface="Times New Roman" panose="02020503050405090304" pitchFamily="18" charset="0"/>
                          <a:cs typeface="Times New Roman" panose="02020503050405090304" pitchFamily="18" charset="0"/>
                        </a:rPr>
                        <a:t>UKM</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Misnu</a:t>
                      </a:r>
                      <a:endParaRPr lang="en-US" dirty="0">
                        <a:effectLst/>
                        <a:latin typeface="Times New Roman" panose="02020503050405090304" pitchFamily="18" charset="0"/>
                        <a:cs typeface="Times New Roman" panose="02020503050405090304" pitchFamily="18" charset="0"/>
                      </a:endParaRPr>
                    </a:p>
                  </a:txBody>
                  <a:tcPr/>
                </a:tc>
              </a:tr>
              <a:tr h="1478388">
                <a:tc>
                  <a:txBody>
                    <a:bodyPr/>
                    <a:lstStyle/>
                    <a:p>
                      <a:pPr algn="ctr">
                        <a:lnSpc>
                          <a:spcPct val="150000"/>
                        </a:lnSpc>
                        <a:spcAft>
                          <a:spcPts val="0"/>
                        </a:spcAft>
                      </a:pPr>
                      <a:r>
                        <a:rPr lang="en-US" sz="1200" dirty="0">
                          <a:effectLst/>
                          <a:latin typeface="Times New Roman" panose="02020503050405090304" pitchFamily="18" charset="0"/>
                          <a:ea typeface="Tahoma" panose="020B0604030504040204" pitchFamily="34" charset="0"/>
                          <a:cs typeface="Times New Roman" panose="02020503050405090304" pitchFamily="18" charset="0"/>
                        </a:rPr>
                        <a:t>2</a:t>
                      </a:r>
                      <a:endParaRPr lang="en-US" sz="1200" dirty="0">
                        <a:effectLst/>
                        <a:latin typeface="Times New Roman" panose="02020503050405090304" pitchFamily="18" charset="0"/>
                        <a:ea typeface="Tahoma" panose="020B0604030504040204" pitchFamily="34" charset="0"/>
                        <a:cs typeface="Times New Roman" panose="02020503050405090304" pitchFamily="18" charset="0"/>
                      </a:endParaRPr>
                    </a:p>
                  </a:txBody>
                  <a:tcPr marL="68580" marR="68580" marT="0" marB="0"/>
                </a:tc>
                <a:tc>
                  <a:txBody>
                    <a:bodyPr/>
                    <a:lstStyle/>
                    <a:p>
                      <a:pPr algn="ctr"/>
                      <a:r>
                        <a:rPr lang="en-US" sz="1200" b="0" i="0" dirty="0">
                          <a:solidFill>
                            <a:srgbClr val="000000"/>
                          </a:solidFill>
                          <a:effectLst/>
                          <a:latin typeface="Times New Roman" panose="02020503050405090304" pitchFamily="18" charset="0"/>
                          <a:cs typeface="Times New Roman" panose="02020503050405090304" pitchFamily="18" charset="0"/>
                        </a:rPr>
                        <a:t>2018 </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sv-SE" sz="1200" b="0" i="0" dirty="0" smtClean="0">
                          <a:solidFill>
                            <a:srgbClr val="000000"/>
                          </a:solidFill>
                          <a:effectLst/>
                          <a:latin typeface="Times New Roman" panose="02020503050405090304" pitchFamily="18" charset="0"/>
                          <a:cs typeface="Times New Roman" panose="02020503050405090304" pitchFamily="18" charset="0"/>
                        </a:rPr>
                        <a:t>Muhammad Sahid </a:t>
                      </a:r>
                      <a:r>
                        <a:rPr lang="sv-SE" sz="1200" b="0" i="0" dirty="0">
                          <a:solidFill>
                            <a:srgbClr val="000000"/>
                          </a:solidFill>
                          <a:effectLst/>
                          <a:latin typeface="Times New Roman" panose="02020503050405090304" pitchFamily="18" charset="0"/>
                          <a:cs typeface="Times New Roman" panose="02020503050405090304" pitchFamily="18" charset="0"/>
                        </a:rPr>
                        <a:t>S</a:t>
                      </a:r>
                      <a:br>
                        <a:rPr lang="sv-SE" sz="1200" b="0" i="0" dirty="0">
                          <a:solidFill>
                            <a:srgbClr val="000000"/>
                          </a:solidFill>
                          <a:effectLst/>
                          <a:latin typeface="Times New Roman" panose="02020503050405090304" pitchFamily="18" charset="0"/>
                          <a:cs typeface="Times New Roman" panose="02020503050405090304" pitchFamily="18" charset="0"/>
                        </a:rPr>
                      </a:br>
                      <a:r>
                        <a:rPr lang="sv-SE" sz="1200" b="0" i="0" dirty="0" smtClean="0">
                          <a:solidFill>
                            <a:srgbClr val="000000"/>
                          </a:solidFill>
                          <a:effectLst/>
                          <a:latin typeface="Times New Roman" panose="02020503050405090304" pitchFamily="18" charset="0"/>
                          <a:cs typeface="Times New Roman" panose="02020503050405090304" pitchFamily="18" charset="0"/>
                        </a:rPr>
                        <a:t>Sadaton, Rendra</a:t>
                      </a:r>
                      <a:br>
                        <a:rPr lang="sv-SE" sz="1200" b="0" i="0" dirty="0">
                          <a:solidFill>
                            <a:srgbClr val="000000"/>
                          </a:solidFill>
                          <a:effectLst/>
                          <a:latin typeface="Times New Roman" panose="02020503050405090304" pitchFamily="18" charset="0"/>
                          <a:cs typeface="Times New Roman" panose="02020503050405090304" pitchFamily="18" charset="0"/>
                        </a:rPr>
                      </a:br>
                      <a:r>
                        <a:rPr lang="sv-SE" sz="1200" b="0" i="0" dirty="0">
                          <a:solidFill>
                            <a:srgbClr val="000000"/>
                          </a:solidFill>
                          <a:effectLst/>
                          <a:latin typeface="Times New Roman" panose="02020503050405090304" pitchFamily="18" charset="0"/>
                          <a:cs typeface="Times New Roman" panose="02020503050405090304" pitchFamily="18" charset="0"/>
                        </a:rPr>
                        <a:t>Soekarta</a:t>
                      </a:r>
                      <a:endParaRPr lang="sv-SE"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smtClean="0">
                          <a:solidFill>
                            <a:srgbClr val="000000"/>
                          </a:solidFill>
                          <a:effectLst/>
                          <a:latin typeface="Times New Roman" panose="02020503050405090304" pitchFamily="18" charset="0"/>
                          <a:cs typeface="Times New Roman" panose="02020503050405090304" pitchFamily="18" charset="0"/>
                        </a:rPr>
                        <a:t>Perancangan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Sistem</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Informasi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Pariwisata</a:t>
                      </a:r>
                      <a:r>
                        <a:rPr lang="en-US" sz="1200" b="0" i="0" dirty="0" smtClean="0">
                          <a:solidFill>
                            <a:srgbClr val="000000"/>
                          </a:solidFill>
                          <a:effectLst/>
                          <a:latin typeface="Times New Roman" panose="02020503050405090304" pitchFamily="18" charset="0"/>
                          <a:cs typeface="Times New Roman" panose="02020503050405090304" pitchFamily="18" charset="0"/>
                        </a:rPr>
                        <a:t> Kota </a:t>
                      </a:r>
                      <a:r>
                        <a:rPr lang="en-US" sz="1200" b="0" i="0" dirty="0" err="1" smtClean="0">
                          <a:solidFill>
                            <a:srgbClr val="000000"/>
                          </a:solidFill>
                          <a:effectLst/>
                          <a:latin typeface="Times New Roman" panose="02020503050405090304" pitchFamily="18" charset="0"/>
                          <a:cs typeface="Times New Roman" panose="02020503050405090304" pitchFamily="18" charset="0"/>
                        </a:rPr>
                        <a:t>Sorong</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Menggunakan</a:t>
                      </a:r>
                      <a:r>
                        <a:rPr lang="en-US" sz="1200" b="0" i="0" dirty="0" smtClean="0">
                          <a:solidFill>
                            <a:srgbClr val="000000"/>
                          </a:solidFill>
                          <a:effectLst/>
                          <a:latin typeface="Times New Roman" panose="02020503050405090304" pitchFamily="18" charset="0"/>
                          <a:cs typeface="Times New Roman" panose="02020503050405090304" pitchFamily="18" charset="0"/>
                        </a:rPr>
                        <a:t> WEB Dan LINE</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Chatbot</a:t>
                      </a:r>
                      <a:r>
                        <a:rPr lang="en-US" sz="1200" b="0" i="0" baseline="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Sebagai</a:t>
                      </a:r>
                      <a:r>
                        <a:rPr lang="en-US" sz="1200" b="0" i="0" dirty="0" smtClean="0">
                          <a:solidFill>
                            <a:srgbClr val="000000"/>
                          </a:solidFill>
                          <a:effectLst/>
                          <a:latin typeface="Times New Roman" panose="02020503050405090304" pitchFamily="18" charset="0"/>
                          <a:cs typeface="Times New Roman" panose="02020503050405090304" pitchFamily="18" charset="0"/>
                        </a:rPr>
                        <a:t> Media </a:t>
                      </a:r>
                      <a:r>
                        <a:rPr lang="en-US" sz="1200" b="0" i="0" dirty="0" err="1" smtClean="0">
                          <a:solidFill>
                            <a:srgbClr val="000000"/>
                          </a:solidFill>
                          <a:effectLst/>
                          <a:latin typeface="Times New Roman" panose="02020503050405090304" pitchFamily="18" charset="0"/>
                          <a:cs typeface="Times New Roman" panose="02020503050405090304" pitchFamily="18" charset="0"/>
                        </a:rPr>
                        <a:t>Informasi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Pariwisata</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sv-SE" sz="1200" b="0" i="0" dirty="0">
                          <a:solidFill>
                            <a:srgbClr val="000000"/>
                          </a:solidFill>
                          <a:effectLst/>
                          <a:latin typeface="Times New Roman" panose="02020503050405090304" pitchFamily="18" charset="0"/>
                          <a:cs typeface="Times New Roman" panose="02020503050405090304" pitchFamily="18" charset="0"/>
                        </a:rPr>
                        <a:t>Metode </a:t>
                      </a:r>
                      <a:r>
                        <a:rPr lang="sv-SE" sz="1200" b="0" i="0" dirty="0" smtClean="0">
                          <a:solidFill>
                            <a:srgbClr val="000000"/>
                          </a:solidFill>
                          <a:effectLst/>
                          <a:latin typeface="Times New Roman" panose="02020503050405090304" pitchFamily="18" charset="0"/>
                          <a:cs typeface="Times New Roman" panose="02020503050405090304" pitchFamily="18" charset="0"/>
                        </a:rPr>
                        <a:t>yang digunakan</a:t>
                      </a:r>
                      <a:br>
                        <a:rPr lang="sv-SE" sz="1200" b="0" i="0" dirty="0">
                          <a:solidFill>
                            <a:srgbClr val="000000"/>
                          </a:solidFill>
                          <a:effectLst/>
                          <a:latin typeface="Times New Roman" panose="02020503050405090304" pitchFamily="18" charset="0"/>
                          <a:cs typeface="Times New Roman" panose="02020503050405090304" pitchFamily="18" charset="0"/>
                        </a:rPr>
                      </a:br>
                      <a:r>
                        <a:rPr lang="sv-SE" sz="1200" b="0" i="0" dirty="0">
                          <a:solidFill>
                            <a:srgbClr val="000000"/>
                          </a:solidFill>
                          <a:effectLst/>
                          <a:latin typeface="Times New Roman" panose="02020503050405090304" pitchFamily="18" charset="0"/>
                          <a:cs typeface="Times New Roman" panose="02020503050405090304" pitchFamily="18" charset="0"/>
                        </a:rPr>
                        <a:t>adalah </a:t>
                      </a:r>
                      <a:r>
                        <a:rPr lang="sv-SE" sz="1200" b="0" i="1" dirty="0" smtClean="0">
                          <a:solidFill>
                            <a:srgbClr val="000000"/>
                          </a:solidFill>
                          <a:effectLst/>
                          <a:latin typeface="Times New Roman" panose="02020503050405090304" pitchFamily="18" charset="0"/>
                          <a:cs typeface="Times New Roman" panose="02020503050405090304" pitchFamily="18" charset="0"/>
                        </a:rPr>
                        <a:t>waterfall </a:t>
                      </a:r>
                      <a:r>
                        <a:rPr lang="sv-SE" sz="1200" b="0" i="0" dirty="0" smtClean="0">
                          <a:solidFill>
                            <a:srgbClr val="000000"/>
                          </a:solidFill>
                          <a:effectLst/>
                          <a:latin typeface="Times New Roman" panose="02020503050405090304" pitchFamily="18" charset="0"/>
                          <a:cs typeface="Times New Roman" panose="02020503050405090304" pitchFamily="18" charset="0"/>
                        </a:rPr>
                        <a:t>dan </a:t>
                      </a:r>
                      <a:r>
                        <a:rPr lang="sv-SE" sz="1200" b="0" i="1" dirty="0" smtClean="0">
                          <a:solidFill>
                            <a:srgbClr val="000000"/>
                          </a:solidFill>
                          <a:effectLst/>
                          <a:latin typeface="Times New Roman" panose="02020503050405090304" pitchFamily="18" charset="0"/>
                          <a:cs typeface="Times New Roman" panose="02020503050405090304" pitchFamily="18" charset="0"/>
                        </a:rPr>
                        <a:t>platform </a:t>
                      </a:r>
                      <a:r>
                        <a:rPr lang="sv-SE" sz="1200" b="0" i="0" dirty="0" smtClean="0">
                          <a:solidFill>
                            <a:srgbClr val="000000"/>
                          </a:solidFill>
                          <a:effectLst/>
                          <a:latin typeface="Times New Roman" panose="02020503050405090304" pitchFamily="18" charset="0"/>
                          <a:cs typeface="Times New Roman" panose="02020503050405090304" pitchFamily="18" charset="0"/>
                        </a:rPr>
                        <a:t>yang </a:t>
                      </a:r>
                      <a:r>
                        <a:rPr lang="sv-SE" sz="1200" b="0" i="0" dirty="0">
                          <a:solidFill>
                            <a:srgbClr val="000000"/>
                          </a:solidFill>
                          <a:effectLst/>
                          <a:latin typeface="Times New Roman" panose="02020503050405090304" pitchFamily="18" charset="0"/>
                          <a:cs typeface="Times New Roman" panose="02020503050405090304" pitchFamily="18" charset="0"/>
                        </a:rPr>
                        <a:t>digunakan</a:t>
                      </a:r>
                      <a:br>
                        <a:rPr lang="sv-SE" sz="1200" b="0" i="0" dirty="0">
                          <a:solidFill>
                            <a:srgbClr val="000000"/>
                          </a:solidFill>
                          <a:effectLst/>
                          <a:latin typeface="Times New Roman" panose="02020503050405090304" pitchFamily="18" charset="0"/>
                          <a:cs typeface="Times New Roman" panose="02020503050405090304" pitchFamily="18" charset="0"/>
                        </a:rPr>
                      </a:br>
                      <a:r>
                        <a:rPr lang="sv-SE" sz="1200" b="0" i="0" dirty="0">
                          <a:solidFill>
                            <a:srgbClr val="000000"/>
                          </a:solidFill>
                          <a:effectLst/>
                          <a:latin typeface="Times New Roman" panose="02020503050405090304" pitchFamily="18" charset="0"/>
                          <a:cs typeface="Times New Roman" panose="02020503050405090304" pitchFamily="18" charset="0"/>
                        </a:rPr>
                        <a:t>adalah LINE@</a:t>
                      </a:r>
                      <a:endParaRPr lang="sv-SE"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Metode</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diusulkan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oleh</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peneliti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menunjukkan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keberhasilan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perancangan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chatbot</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sebagai</a:t>
                      </a:r>
                      <a:r>
                        <a:rPr lang="en-US" sz="1200" b="0" i="0" dirty="0" smtClean="0">
                          <a:solidFill>
                            <a:srgbClr val="000000"/>
                          </a:solidFill>
                          <a:effectLst/>
                          <a:latin typeface="Times New Roman" panose="02020503050405090304" pitchFamily="18" charset="0"/>
                          <a:cs typeface="Times New Roman" panose="02020503050405090304" pitchFamily="18" charset="0"/>
                        </a:rPr>
                        <a:t> media </a:t>
                      </a:r>
                      <a:r>
                        <a:rPr lang="en-US" sz="1200" b="0" i="0" dirty="0" err="1">
                          <a:solidFill>
                            <a:srgbClr val="000000"/>
                          </a:solidFill>
                          <a:effectLst/>
                          <a:latin typeface="Times New Roman" panose="02020503050405090304" pitchFamily="18" charset="0"/>
                          <a:cs typeface="Times New Roman" panose="02020503050405090304" pitchFamily="18" charset="0"/>
                        </a:rPr>
                        <a:t>penyedia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informasi</a:t>
                      </a:r>
                      <a:endParaRPr lang="en-US" dirty="0">
                        <a:effectLst/>
                        <a:latin typeface="Times New Roman" panose="02020503050405090304" pitchFamily="18" charset="0"/>
                        <a:cs typeface="Times New Roman" panose="02020503050405090304" pitchFamily="18" charset="0"/>
                      </a:endParaRPr>
                    </a:p>
                  </a:txBody>
                  <a:tcPr/>
                </a:tc>
              </a:tr>
              <a:tr h="1645813">
                <a:tc>
                  <a:txBody>
                    <a:bodyPr/>
                    <a:lstStyle/>
                    <a:p>
                      <a:pPr algn="ctr">
                        <a:lnSpc>
                          <a:spcPct val="150000"/>
                        </a:lnSpc>
                        <a:spcAft>
                          <a:spcPts val="0"/>
                        </a:spcAft>
                      </a:pPr>
                      <a:r>
                        <a:rPr lang="en-US" sz="1200" dirty="0">
                          <a:effectLst/>
                          <a:latin typeface="Times New Roman" panose="02020503050405090304" pitchFamily="18" charset="0"/>
                          <a:ea typeface="Tahoma" panose="020B0604030504040204" pitchFamily="34" charset="0"/>
                          <a:cs typeface="Times New Roman" panose="02020503050405090304" pitchFamily="18" charset="0"/>
                        </a:rPr>
                        <a:t>3</a:t>
                      </a:r>
                      <a:endParaRPr lang="en-US" sz="1200" dirty="0">
                        <a:effectLst/>
                        <a:latin typeface="Times New Roman" panose="02020503050405090304" pitchFamily="18" charset="0"/>
                        <a:ea typeface="Tahoma" panose="020B0604030504040204" pitchFamily="34" charset="0"/>
                        <a:cs typeface="Times New Roman" panose="02020503050405090304" pitchFamily="18" charset="0"/>
                      </a:endParaRPr>
                    </a:p>
                  </a:txBody>
                  <a:tcPr marL="68580" marR="68580" marT="0" marB="0"/>
                </a:tc>
                <a:tc>
                  <a:txBody>
                    <a:bodyPr/>
                    <a:lstStyle/>
                    <a:p>
                      <a:pPr algn="ctr"/>
                      <a:r>
                        <a:rPr lang="en-US" sz="1200" b="0" i="0">
                          <a:solidFill>
                            <a:srgbClr val="000000"/>
                          </a:solidFill>
                          <a:effectLst/>
                          <a:latin typeface="Times New Roman" panose="02020503050405090304" pitchFamily="18" charset="0"/>
                          <a:cs typeface="Times New Roman" panose="02020503050405090304" pitchFamily="18" charset="0"/>
                        </a:rPr>
                        <a:t>2019 </a:t>
                      </a:r>
                      <a:endParaRPr lang="en-US">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Eka</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Yuniar</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Heri</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Purnomo</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smtClean="0">
                          <a:solidFill>
                            <a:srgbClr val="000000"/>
                          </a:solidFill>
                          <a:effectLst/>
                          <a:latin typeface="Times New Roman" panose="02020503050405090304" pitchFamily="18" charset="0"/>
                          <a:cs typeface="Times New Roman" panose="02020503050405090304" pitchFamily="18" charset="0"/>
                        </a:rPr>
                        <a:t>Implementasi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Chatbot</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a:t>
                      </a:r>
                      <a:r>
                        <a:rPr lang="en-US" sz="1200" b="0" i="0" dirty="0" smtClean="0">
                          <a:solidFill>
                            <a:srgbClr val="000000"/>
                          </a:solidFill>
                          <a:effectLst/>
                          <a:latin typeface="Times New Roman" panose="02020503050405090304" pitchFamily="18" charset="0"/>
                          <a:cs typeface="Times New Roman" panose="02020503050405090304" pitchFamily="18" charset="0"/>
                        </a:rPr>
                        <a:t>ALITTA“ </a:t>
                      </a:r>
                      <a:r>
                        <a:rPr lang="en-US" sz="1200" b="0" i="0" dirty="0" err="1" smtClean="0">
                          <a:solidFill>
                            <a:srgbClr val="000000"/>
                          </a:solidFill>
                          <a:effectLst/>
                          <a:latin typeface="Times New Roman" panose="02020503050405090304" pitchFamily="18" charset="0"/>
                          <a:cs typeface="Times New Roman" panose="02020503050405090304" pitchFamily="18" charset="0"/>
                        </a:rPr>
                        <a:t>Asisten</a:t>
                      </a:r>
                      <a:r>
                        <a:rPr lang="en-US" sz="1200" b="0" i="0" dirty="0" smtClean="0">
                          <a:solidFill>
                            <a:srgbClr val="000000"/>
                          </a:solidFill>
                          <a:effectLst/>
                          <a:latin typeface="Times New Roman" panose="02020503050405090304" pitchFamily="18" charset="0"/>
                          <a:cs typeface="Times New Roman" panose="02020503050405090304" pitchFamily="18" charset="0"/>
                        </a:rPr>
                        <a:t> Virtual Dari </a:t>
                      </a:r>
                      <a:r>
                        <a:rPr lang="en-US" sz="1200" b="0" i="0" dirty="0" err="1">
                          <a:solidFill>
                            <a:srgbClr val="000000"/>
                          </a:solidFill>
                          <a:effectLst/>
                          <a:latin typeface="Times New Roman" panose="02020503050405090304" pitchFamily="18" charset="0"/>
                          <a:cs typeface="Times New Roman" panose="02020503050405090304" pitchFamily="18" charset="0"/>
                        </a:rPr>
                        <a:t>Ballitas</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Sebagai</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Pusat</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Informasi</a:t>
                      </a:r>
                      <a:r>
                        <a:rPr lang="en-US" sz="1200" b="0" i="0" dirty="0" smtClean="0">
                          <a:solidFill>
                            <a:srgbClr val="000000"/>
                          </a:solidFill>
                          <a:effectLst/>
                          <a:latin typeface="Times New Roman" panose="02020503050405090304" pitchFamily="18" charset="0"/>
                          <a:cs typeface="Times New Roman" panose="02020503050405090304" pitchFamily="18" charset="0"/>
                        </a:rPr>
                        <a:t> di </a:t>
                      </a:r>
                      <a:r>
                        <a:rPr lang="en-US" sz="1200" b="0" i="0" dirty="0" err="1" smtClean="0">
                          <a:solidFill>
                            <a:srgbClr val="000000"/>
                          </a:solidFill>
                          <a:effectLst/>
                          <a:latin typeface="Times New Roman" panose="02020503050405090304" pitchFamily="18" charset="0"/>
                          <a:cs typeface="Times New Roman" panose="02020503050405090304" pitchFamily="18" charset="0"/>
                        </a:rPr>
                        <a:t>Ballitas</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smtClean="0">
                          <a:solidFill>
                            <a:srgbClr val="000000"/>
                          </a:solidFill>
                          <a:effectLst/>
                          <a:latin typeface="Times New Roman" panose="02020503050405090304" pitchFamily="18" charset="0"/>
                          <a:cs typeface="Times New Roman" panose="02020503050405090304" pitchFamily="18" charset="0"/>
                        </a:rPr>
                        <a:t>Metode</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pengembangan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digunakan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oleh</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peneliti</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dengan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1" dirty="0" smtClean="0">
                          <a:solidFill>
                            <a:srgbClr val="000000"/>
                          </a:solidFill>
                          <a:effectLst/>
                          <a:latin typeface="Times New Roman" panose="02020503050405090304" pitchFamily="18" charset="0"/>
                          <a:cs typeface="Times New Roman" panose="02020503050405090304" pitchFamily="18" charset="0"/>
                        </a:rPr>
                        <a:t>platform</a:t>
                      </a:r>
                      <a:br>
                        <a:rPr lang="en-US" sz="1200" b="0" i="1"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berbeda</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serta</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penambahan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NLP </a:t>
                      </a:r>
                      <a:r>
                        <a:rPr lang="en-US" sz="1200" b="0" i="0" dirty="0" smtClean="0">
                          <a:solidFill>
                            <a:srgbClr val="000000"/>
                          </a:solidFill>
                          <a:effectLst/>
                          <a:latin typeface="Times New Roman" panose="02020503050405090304" pitchFamily="18" charset="0"/>
                          <a:cs typeface="Times New Roman" panose="02020503050405090304" pitchFamily="18" charset="0"/>
                        </a:rPr>
                        <a:t>di </a:t>
                      </a:r>
                      <a:r>
                        <a:rPr lang="en-US" sz="1200" b="0" i="0" dirty="0" err="1" smtClean="0">
                          <a:solidFill>
                            <a:srgbClr val="000000"/>
                          </a:solidFill>
                          <a:effectLst/>
                          <a:latin typeface="Times New Roman" panose="02020503050405090304" pitchFamily="18" charset="0"/>
                          <a:cs typeface="Times New Roman" panose="02020503050405090304" pitchFamily="18" charset="0"/>
                        </a:rPr>
                        <a:t>dalamnya</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Penelitian</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ini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berhasil</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menunjukkan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pengembangan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1" dirty="0" err="1">
                          <a:solidFill>
                            <a:srgbClr val="000000"/>
                          </a:solidFill>
                          <a:effectLst/>
                          <a:latin typeface="Times New Roman" panose="02020503050405090304" pitchFamily="18" charset="0"/>
                          <a:cs typeface="Times New Roman" panose="02020503050405090304" pitchFamily="18" charset="0"/>
                        </a:rPr>
                        <a:t>chatbot</a:t>
                      </a:r>
                      <a:r>
                        <a:rPr lang="en-US" sz="1200" b="0" i="1"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dengan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1" dirty="0" smtClean="0">
                          <a:solidFill>
                            <a:srgbClr val="000000"/>
                          </a:solidFill>
                          <a:effectLst/>
                          <a:latin typeface="Times New Roman" panose="02020503050405090304" pitchFamily="18" charset="0"/>
                          <a:cs typeface="Times New Roman" panose="02020503050405090304" pitchFamily="18" charset="0"/>
                        </a:rPr>
                        <a:t>platform</a:t>
                      </a:r>
                      <a:br>
                        <a:rPr lang="en-US" sz="1200" b="0" i="1"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Telegram </a:t>
                      </a:r>
                      <a:r>
                        <a:rPr lang="en-US" sz="1200" b="0" i="0" dirty="0" err="1" smtClean="0">
                          <a:solidFill>
                            <a:srgbClr val="000000"/>
                          </a:solidFill>
                          <a:effectLst/>
                          <a:latin typeface="Times New Roman" panose="02020503050405090304" pitchFamily="18" charset="0"/>
                          <a:cs typeface="Times New Roman" panose="02020503050405090304" pitchFamily="18" charset="0"/>
                        </a:rPr>
                        <a:t>dan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ditambahkan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NLP </a:t>
                      </a:r>
                      <a:r>
                        <a:rPr lang="en-US" sz="1200" b="0" i="0" dirty="0" err="1" smtClean="0">
                          <a:solidFill>
                            <a:srgbClr val="000000"/>
                          </a:solidFill>
                          <a:effectLst/>
                          <a:latin typeface="Times New Roman" panose="02020503050405090304" pitchFamily="18" charset="0"/>
                          <a:cs typeface="Times New Roman" panose="02020503050405090304" pitchFamily="18" charset="0"/>
                        </a:rPr>
                        <a:t>untuk</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membuat</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1" dirty="0">
                          <a:solidFill>
                            <a:srgbClr val="000000"/>
                          </a:solidFill>
                          <a:effectLst/>
                          <a:latin typeface="Times New Roman" panose="02020503050405090304" pitchFamily="18" charset="0"/>
                          <a:cs typeface="Times New Roman" panose="02020503050405090304" pitchFamily="18" charset="0"/>
                        </a:rPr>
                        <a:t>bot</a:t>
                      </a:r>
                      <a:br>
                        <a:rPr lang="en-US" sz="1200" b="0" i="1"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mampu</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belajar</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sendiri</a:t>
                      </a:r>
                      <a:endParaRPr lang="en-US" dirty="0">
                        <a:effectLst/>
                        <a:latin typeface="Times New Roman" panose="02020503050405090304" pitchFamily="18" charset="0"/>
                        <a:cs typeface="Times New Roman" panose="0202050305040509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0" y="117475"/>
            <a:ext cx="4325938" cy="443070"/>
          </a:xfrm>
        </p:spPr>
        <p:txBody>
          <a:bodyPr tIns="12065" rtlCol="0"/>
          <a:lstStyle/>
          <a:p>
            <a:pPr marL="12700" eaLnBrk="1" fontAlgn="auto" hangingPunct="1">
              <a:spcBef>
                <a:spcPts val="95"/>
              </a:spcBef>
              <a:spcAft>
                <a:spcPts val="0"/>
              </a:spcAft>
              <a:defRPr/>
            </a:pPr>
            <a:r>
              <a:rPr lang="en-US" sz="2800" spc="-5" dirty="0" err="1"/>
              <a:t>Kajian</a:t>
            </a:r>
            <a:r>
              <a:rPr lang="en-US" sz="2800" spc="-5" dirty="0"/>
              <a:t> </a:t>
            </a:r>
            <a:r>
              <a:rPr lang="en-US" sz="2800" spc="-5" dirty="0" err="1"/>
              <a:t>Penelitian</a:t>
            </a:r>
            <a:r>
              <a:rPr lang="en-US" sz="2800" spc="-5" dirty="0"/>
              <a:t> (</a:t>
            </a:r>
            <a:r>
              <a:rPr lang="en-US" sz="2800" spc="-5" dirty="0" err="1"/>
              <a:t>lanjutan</a:t>
            </a:r>
            <a:r>
              <a:rPr lang="en-US" sz="2800" spc="-5" dirty="0"/>
              <a:t>)</a:t>
            </a:r>
            <a:endParaRPr sz="2800" spc="-5" dirty="0"/>
          </a:p>
        </p:txBody>
      </p:sp>
      <p:sp>
        <p:nvSpPr>
          <p:cNvPr id="3" name="object 3"/>
          <p:cNvSpPr txBox="1"/>
          <p:nvPr/>
        </p:nvSpPr>
        <p:spPr>
          <a:xfrm>
            <a:off x="436563" y="900113"/>
            <a:ext cx="7421562" cy="736600"/>
          </a:xfrm>
          <a:prstGeom prst="rect">
            <a:avLst/>
          </a:prstGeom>
        </p:spPr>
        <p:txBody>
          <a:bodyPr lIns="0" tIns="13335" rIns="0" bIns="0">
            <a:spAutoFit/>
          </a:bodyPr>
          <a:lstStyle/>
          <a:p>
            <a:pPr marL="299085" indent="-287020" eaLnBrk="1" fontAlgn="auto" hangingPunct="1">
              <a:spcBef>
                <a:spcPts val="5"/>
              </a:spcBef>
              <a:spcAft>
                <a:spcPts val="0"/>
              </a:spcAft>
              <a:buFont typeface="Wingdings" panose="05000000000000000000"/>
              <a:buChar char=""/>
              <a:tabLst>
                <a:tab pos="299720" algn="l"/>
              </a:tabLst>
              <a:defRPr/>
            </a:pPr>
            <a:endParaRPr lang="en-US" sz="2300" spc="-15" dirty="0">
              <a:latin typeface="Times New Roman" panose="02020503050405090304"/>
              <a:cs typeface="Times New Roman" panose="02020503050405090304"/>
            </a:endParaRPr>
          </a:p>
          <a:p>
            <a:pPr eaLnBrk="1" fontAlgn="auto" hangingPunct="1">
              <a:spcBef>
                <a:spcPts val="0"/>
              </a:spcBef>
              <a:spcAft>
                <a:spcPts val="0"/>
              </a:spcAft>
              <a:defRPr/>
            </a:pPr>
            <a:endParaRPr lang="en-US" sz="2400" dirty="0">
              <a:latin typeface="Times New Roman" panose="02020503050405090304"/>
              <a:cs typeface="Times New Roman" panose="02020503050405090304"/>
            </a:endParaRPr>
          </a:p>
        </p:txBody>
      </p:sp>
      <p:graphicFrame>
        <p:nvGraphicFramePr>
          <p:cNvPr id="4" name="Table 3"/>
          <p:cNvGraphicFramePr>
            <a:graphicFrameLocks noGrp="1"/>
          </p:cNvGraphicFramePr>
          <p:nvPr/>
        </p:nvGraphicFramePr>
        <p:xfrm>
          <a:off x="72615" y="900113"/>
          <a:ext cx="8564879" cy="3124302"/>
        </p:xfrm>
        <a:graphic>
          <a:graphicData uri="http://schemas.openxmlformats.org/drawingml/2006/table">
            <a:tbl>
              <a:tblPr firstRow="1" bandRow="1">
                <a:tableStyleId>{5C22544A-7EE6-4342-B048-85BDC9FD1C3A}</a:tableStyleId>
              </a:tblPr>
              <a:tblGrid>
                <a:gridCol w="475876"/>
                <a:gridCol w="533400"/>
                <a:gridCol w="1543424"/>
                <a:gridCol w="1676400"/>
                <a:gridCol w="1981200"/>
                <a:gridCol w="2354579"/>
              </a:tblGrid>
              <a:tr h="457170">
                <a:tc>
                  <a:txBody>
                    <a:bodyPr/>
                    <a:lstStyle/>
                    <a:p>
                      <a:pPr algn="ctr">
                        <a:lnSpc>
                          <a:spcPct val="100000"/>
                        </a:lnSpc>
                      </a:pPr>
                      <a:r>
                        <a:rPr lang="en-US" sz="1200" dirty="0">
                          <a:latin typeface="Times New Roman" panose="02020503050405090304" pitchFamily="18" charset="0"/>
                          <a:ea typeface="Tahoma" panose="020B0604030504040204" pitchFamily="34" charset="0"/>
                          <a:cs typeface="Times New Roman" panose="02020503050405090304" pitchFamily="18" charset="0"/>
                        </a:rPr>
                        <a:t>NO</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lnSpc>
                          <a:spcPct val="100000"/>
                        </a:lnSpc>
                      </a:pPr>
                      <a:r>
                        <a:rPr lang="en-US" sz="1200" dirty="0" err="1">
                          <a:latin typeface="Times New Roman" panose="02020503050405090304" pitchFamily="18" charset="0"/>
                          <a:ea typeface="Tahoma" panose="020B0604030504040204" pitchFamily="34" charset="0"/>
                          <a:cs typeface="Times New Roman" panose="02020503050405090304" pitchFamily="18" charset="0"/>
                        </a:rPr>
                        <a:t>Tahun</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lnSpc>
                          <a:spcPct val="100000"/>
                        </a:lnSpc>
                      </a:pPr>
                      <a:r>
                        <a:rPr lang="en-US" sz="1200" dirty="0" err="1">
                          <a:latin typeface="Times New Roman" panose="02020503050405090304" pitchFamily="18" charset="0"/>
                          <a:ea typeface="Tahoma" panose="020B0604030504040204" pitchFamily="34" charset="0"/>
                          <a:cs typeface="Times New Roman" panose="02020503050405090304" pitchFamily="18" charset="0"/>
                        </a:rPr>
                        <a:t>Peneliti</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lnSpc>
                          <a:spcPct val="100000"/>
                        </a:lnSpc>
                      </a:pPr>
                      <a:r>
                        <a:rPr lang="en-US" sz="1200" dirty="0" err="1">
                          <a:latin typeface="Times New Roman" panose="02020503050405090304" pitchFamily="18" charset="0"/>
                          <a:ea typeface="Tahoma" panose="020B0604030504040204" pitchFamily="34" charset="0"/>
                          <a:cs typeface="Times New Roman" panose="02020503050405090304" pitchFamily="18" charset="0"/>
                        </a:rPr>
                        <a:t>Judul</a:t>
                      </a:r>
                      <a:r>
                        <a:rPr lang="en-US" sz="1200" dirty="0">
                          <a:latin typeface="Times New Roman" panose="02020503050405090304" pitchFamily="18" charset="0"/>
                          <a:ea typeface="Tahoma" panose="020B0604030504040204" pitchFamily="34" charset="0"/>
                          <a:cs typeface="Times New Roman" panose="02020503050405090304" pitchFamily="18" charset="0"/>
                        </a:rPr>
                        <a:t> </a:t>
                      </a:r>
                      <a:r>
                        <a:rPr lang="en-US" sz="1200" dirty="0" err="1">
                          <a:latin typeface="Times New Roman" panose="02020503050405090304" pitchFamily="18" charset="0"/>
                          <a:ea typeface="Tahoma" panose="020B0604030504040204" pitchFamily="34" charset="0"/>
                          <a:cs typeface="Times New Roman" panose="02020503050405090304" pitchFamily="18" charset="0"/>
                        </a:rPr>
                        <a:t>Penelitian</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lnSpc>
                          <a:spcPct val="100000"/>
                        </a:lnSpc>
                      </a:pPr>
                      <a:r>
                        <a:rPr lang="en-US" sz="1200" dirty="0" err="1">
                          <a:latin typeface="Times New Roman" panose="02020503050405090304" pitchFamily="18" charset="0"/>
                          <a:ea typeface="Tahoma" panose="020B0604030504040204" pitchFamily="34" charset="0"/>
                          <a:cs typeface="Times New Roman" panose="02020503050405090304" pitchFamily="18" charset="0"/>
                        </a:rPr>
                        <a:t>Metode</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lnSpc>
                          <a:spcPct val="100000"/>
                        </a:lnSpc>
                      </a:pPr>
                      <a:r>
                        <a:rPr lang="en-US" sz="1200" dirty="0">
                          <a:latin typeface="Times New Roman" panose="02020503050405090304" pitchFamily="18" charset="0"/>
                          <a:ea typeface="Tahoma" panose="020B0604030504040204" pitchFamily="34" charset="0"/>
                          <a:cs typeface="Times New Roman" panose="02020503050405090304" pitchFamily="18" charset="0"/>
                        </a:rPr>
                        <a:t>Hasil</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r>
              <a:tr h="990630">
                <a:tc>
                  <a:txBody>
                    <a:bodyPr/>
                    <a:lstStyle/>
                    <a:p>
                      <a:pPr algn="ctr">
                        <a:lnSpc>
                          <a:spcPct val="100000"/>
                        </a:lnSpc>
                      </a:pPr>
                      <a:r>
                        <a:rPr lang="en-US" sz="1200" dirty="0">
                          <a:latin typeface="Times New Roman" panose="02020503050405090304" pitchFamily="18" charset="0"/>
                          <a:ea typeface="Tahoma" panose="020B0604030504040204" pitchFamily="34" charset="0"/>
                          <a:cs typeface="Times New Roman" panose="02020503050405090304" pitchFamily="18" charset="0"/>
                        </a:rPr>
                        <a:t>4</a:t>
                      </a:r>
                      <a:endParaRPr lang="en-US" sz="1200" dirty="0">
                        <a:latin typeface="Times New Roman" panose="02020503050405090304" pitchFamily="18" charset="0"/>
                        <a:ea typeface="Tahoma" panose="020B0604030504040204" pitchFamily="34" charset="0"/>
                        <a:cs typeface="Times New Roman" panose="02020503050405090304" pitchFamily="18" charset="0"/>
                      </a:endParaRPr>
                    </a:p>
                  </a:txBody>
                  <a:tcPr marT="45717" marB="45717"/>
                </a:tc>
                <a:tc>
                  <a:txBody>
                    <a:bodyPr/>
                    <a:lstStyle/>
                    <a:p>
                      <a:pPr algn="ctr"/>
                      <a:r>
                        <a:rPr lang="en-US" sz="1200" b="0" i="0">
                          <a:solidFill>
                            <a:srgbClr val="000000"/>
                          </a:solidFill>
                          <a:effectLst/>
                          <a:latin typeface="Times New Roman" panose="02020503050405090304" pitchFamily="18" charset="0"/>
                          <a:cs typeface="Times New Roman" panose="02020503050405090304" pitchFamily="18" charset="0"/>
                        </a:rPr>
                        <a:t>2019 </a:t>
                      </a:r>
                      <a:endParaRPr lang="en-US">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smtClean="0">
                          <a:solidFill>
                            <a:srgbClr val="000000"/>
                          </a:solidFill>
                          <a:effectLst/>
                          <a:latin typeface="Times New Roman" panose="02020503050405090304" pitchFamily="18" charset="0"/>
                          <a:cs typeface="Times New Roman" panose="02020503050405090304" pitchFamily="18" charset="0"/>
                        </a:rPr>
                        <a:t>Junadhi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Mardainis</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a:solidFill>
                            <a:srgbClr val="000000"/>
                          </a:solidFill>
                          <a:effectLst/>
                          <a:latin typeface="Times New Roman" panose="02020503050405090304" pitchFamily="18" charset="0"/>
                          <a:cs typeface="Times New Roman" panose="02020503050405090304" pitchFamily="18" charset="0"/>
                        </a:rPr>
                        <a:t>LINE </a:t>
                      </a:r>
                      <a:r>
                        <a:rPr lang="en-US" sz="1200" b="0" i="0" dirty="0" err="1" smtClean="0">
                          <a:solidFill>
                            <a:srgbClr val="000000"/>
                          </a:solidFill>
                          <a:effectLst/>
                          <a:latin typeface="Times New Roman" panose="02020503050405090304" pitchFamily="18" charset="0"/>
                          <a:cs typeface="Times New Roman" panose="02020503050405090304" pitchFamily="18" charset="0"/>
                        </a:rPr>
                        <a:t>Chatbot</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Informasi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Cuaca</a:t>
                      </a:r>
                      <a:r>
                        <a:rPr lang="en-US" sz="1200" b="0" i="0" dirty="0" smtClean="0">
                          <a:solidFill>
                            <a:srgbClr val="000000"/>
                          </a:solidFill>
                          <a:effectLst/>
                          <a:latin typeface="Times New Roman" panose="02020503050405090304" pitchFamily="18" charset="0"/>
                          <a:cs typeface="Times New Roman" panose="02020503050405090304" pitchFamily="18" charset="0"/>
                        </a:rPr>
                        <a:t> Wilayah Indonesia</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Metode</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digunakan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adalah</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metode</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a:solidFill>
                            <a:srgbClr val="000000"/>
                          </a:solidFill>
                          <a:effectLst/>
                          <a:latin typeface="Times New Roman" panose="02020503050405090304" pitchFamily="18" charset="0"/>
                          <a:cs typeface="Times New Roman" panose="02020503050405090304" pitchFamily="18" charset="0"/>
                        </a:rPr>
                        <a:t>yang</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1" dirty="0" smtClean="0">
                          <a:solidFill>
                            <a:srgbClr val="000000"/>
                          </a:solidFill>
                          <a:effectLst/>
                          <a:latin typeface="Times New Roman" panose="02020503050405090304" pitchFamily="18" charset="0"/>
                          <a:cs typeface="Times New Roman" panose="02020503050405090304" pitchFamily="18" charset="0"/>
                        </a:rPr>
                        <a:t>waterfall </a:t>
                      </a:r>
                      <a:r>
                        <a:rPr lang="en-US" sz="1200" b="0" i="0" dirty="0" err="1" smtClean="0">
                          <a:solidFill>
                            <a:srgbClr val="000000"/>
                          </a:solidFill>
                          <a:effectLst/>
                          <a:latin typeface="Times New Roman" panose="02020503050405090304" pitchFamily="18" charset="0"/>
                          <a:cs typeface="Times New Roman" panose="02020503050405090304" pitchFamily="18" charset="0"/>
                        </a:rPr>
                        <a:t>dengan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penggunaan</a:t>
                      </a:r>
                      <a:r>
                        <a:rPr lang="en-US" sz="1200" b="0" i="0" dirty="0" smtClean="0">
                          <a:solidFill>
                            <a:srgbClr val="000000"/>
                          </a:solidFill>
                          <a:effectLst/>
                          <a:latin typeface="Times New Roman" panose="02020503050405090304" pitchFamily="18" charset="0"/>
                          <a:cs typeface="Times New Roman" panose="02020503050405090304" pitchFamily="18" charset="0"/>
                        </a:rPr>
                        <a:t> platform</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LINE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digunakan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peneliti</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metode</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diusulkan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oleh</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peneliti</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berhasil</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menampilkan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informasi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mengenai</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cuaca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berdasarkan</a:t>
                      </a:r>
                      <a:r>
                        <a:rPr lang="en-US" sz="1200" b="0" i="0" dirty="0" smtClean="0">
                          <a:solidFill>
                            <a:srgbClr val="000000"/>
                          </a:solidFill>
                          <a:effectLst/>
                          <a:latin typeface="Times New Roman" panose="02020503050405090304" pitchFamily="18" charset="0"/>
                          <a:cs typeface="Times New Roman" panose="02020503050405090304" pitchFamily="18" charset="0"/>
                        </a:rPr>
                        <a:t> format </a:t>
                      </a:r>
                      <a:r>
                        <a:rPr lang="en-US" sz="1200" b="0" i="0" dirty="0" err="1">
                          <a:solidFill>
                            <a:srgbClr val="000000"/>
                          </a:solidFill>
                          <a:effectLst/>
                          <a:latin typeface="Times New Roman" panose="02020503050405090304" pitchFamily="18" charset="0"/>
                          <a:cs typeface="Times New Roman" panose="02020503050405090304" pitchFamily="18" charset="0"/>
                        </a:rPr>
                        <a:t>masukan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a:solidFill>
                            <a:srgbClr val="000000"/>
                          </a:solidFill>
                          <a:effectLst/>
                          <a:latin typeface="Times New Roman" panose="02020503050405090304" pitchFamily="18" charset="0"/>
                          <a:cs typeface="Times New Roman" panose="02020503050405090304" pitchFamily="18" charset="0"/>
                        </a:rPr>
                        <a:t>yang </a:t>
                      </a:r>
                      <a:r>
                        <a:rPr lang="en-US" sz="1200" b="0" i="0" dirty="0" err="1">
                          <a:solidFill>
                            <a:srgbClr val="000000"/>
                          </a:solidFill>
                          <a:effectLst/>
                          <a:latin typeface="Times New Roman" panose="02020503050405090304" pitchFamily="18" charset="0"/>
                          <a:cs typeface="Times New Roman" panose="02020503050405090304" pitchFamily="18" charset="0"/>
                        </a:rPr>
                        <a:t>ditentukan</a:t>
                      </a:r>
                      <a:endParaRPr lang="en-US" dirty="0">
                        <a:effectLst/>
                        <a:latin typeface="Times New Roman" panose="02020503050405090304" pitchFamily="18" charset="0"/>
                        <a:cs typeface="Times New Roman" panose="02020503050405090304" pitchFamily="18" charset="0"/>
                      </a:endParaRPr>
                    </a:p>
                  </a:txBody>
                  <a:tcPr/>
                </a:tc>
              </a:tr>
              <a:tr h="1478388">
                <a:tc>
                  <a:txBody>
                    <a:bodyPr/>
                    <a:lstStyle/>
                    <a:p>
                      <a:pPr algn="ctr">
                        <a:lnSpc>
                          <a:spcPct val="100000"/>
                        </a:lnSpc>
                        <a:spcAft>
                          <a:spcPts val="0"/>
                        </a:spcAft>
                      </a:pPr>
                      <a:r>
                        <a:rPr lang="en-US" sz="1200" dirty="0">
                          <a:effectLst/>
                          <a:latin typeface="Times New Roman" panose="02020503050405090304" pitchFamily="18" charset="0"/>
                          <a:ea typeface="Tahoma" panose="020B0604030504040204" pitchFamily="34" charset="0"/>
                          <a:cs typeface="Times New Roman" panose="02020503050405090304" pitchFamily="18" charset="0"/>
                        </a:rPr>
                        <a:t>5</a:t>
                      </a:r>
                      <a:endParaRPr lang="en-US" sz="1200" dirty="0">
                        <a:effectLst/>
                        <a:latin typeface="Times New Roman" panose="02020503050405090304" pitchFamily="18" charset="0"/>
                        <a:ea typeface="Tahoma" panose="020B0604030504040204" pitchFamily="34" charset="0"/>
                        <a:cs typeface="Times New Roman" panose="02020503050405090304" pitchFamily="18" charset="0"/>
                      </a:endParaRPr>
                    </a:p>
                  </a:txBody>
                  <a:tcPr marL="68580" marR="68580" marT="0" marB="0"/>
                </a:tc>
                <a:tc>
                  <a:txBody>
                    <a:bodyPr/>
                    <a:lstStyle/>
                    <a:p>
                      <a:pPr algn="ctr"/>
                      <a:r>
                        <a:rPr lang="en-US" sz="1200" b="0" i="0">
                          <a:solidFill>
                            <a:srgbClr val="000000"/>
                          </a:solidFill>
                          <a:effectLst/>
                          <a:latin typeface="Times New Roman" panose="02020503050405090304" pitchFamily="18" charset="0"/>
                          <a:cs typeface="Times New Roman" panose="02020503050405090304" pitchFamily="18" charset="0"/>
                        </a:rPr>
                        <a:t>2019 </a:t>
                      </a:r>
                      <a:endParaRPr lang="en-US">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smtClean="0">
                          <a:solidFill>
                            <a:srgbClr val="000000"/>
                          </a:solidFill>
                          <a:effectLst/>
                          <a:latin typeface="Times New Roman" panose="02020503050405090304" pitchFamily="18" charset="0"/>
                          <a:cs typeface="Times New Roman" panose="02020503050405090304" pitchFamily="18" charset="0"/>
                        </a:rPr>
                        <a:t>Marline </a:t>
                      </a:r>
                      <a:r>
                        <a:rPr lang="en-US" sz="1200" b="0" i="0" dirty="0" err="1" smtClean="0">
                          <a:solidFill>
                            <a:srgbClr val="000000"/>
                          </a:solidFill>
                          <a:effectLst/>
                          <a:latin typeface="Times New Roman" panose="02020503050405090304" pitchFamily="18" charset="0"/>
                          <a:cs typeface="Times New Roman" panose="02020503050405090304" pitchFamily="18" charset="0"/>
                        </a:rPr>
                        <a:t>Wijaya</a:t>
                      </a:r>
                      <a:r>
                        <a:rPr lang="en-US" sz="1200" b="0" i="0" dirty="0">
                          <a:solidFill>
                            <a:srgbClr val="000000"/>
                          </a:solidFill>
                          <a:effectLst/>
                          <a:latin typeface="Times New Roman" panose="02020503050405090304" pitchFamily="18" charset="0"/>
                          <a:cs typeface="Times New Roman" panose="02020503050405090304" pitchFamily="18" charset="0"/>
                        </a:rPr>
                        <a:t>,</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Junaedy</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Hamdan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Arfandy</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smtClean="0">
                          <a:solidFill>
                            <a:srgbClr val="000000"/>
                          </a:solidFill>
                          <a:effectLst/>
                          <a:latin typeface="Times New Roman" panose="02020503050405090304" pitchFamily="18" charset="0"/>
                          <a:cs typeface="Times New Roman" panose="02020503050405090304" pitchFamily="18" charset="0"/>
                        </a:rPr>
                        <a:t>Perancangan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Chatbot</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Untuk</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Informasi</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Penerimaan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Mahasiswa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Baru</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Pada</a:t>
                      </a:r>
                      <a:r>
                        <a:rPr lang="en-US" sz="1200" b="0" i="0" dirty="0" smtClean="0">
                          <a:solidFill>
                            <a:srgbClr val="000000"/>
                          </a:solidFill>
                          <a:effectLst/>
                          <a:latin typeface="Times New Roman" panose="02020503050405090304" pitchFamily="18" charset="0"/>
                          <a:cs typeface="Times New Roman" panose="02020503050405090304" pitchFamily="18" charset="0"/>
                        </a:rPr>
                        <a:t> STMIK</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Kharisma</a:t>
                      </a:r>
                      <a:r>
                        <a:rPr lang="en-US" sz="1200" b="0" i="0" dirty="0" smtClean="0">
                          <a:solidFill>
                            <a:srgbClr val="000000"/>
                          </a:solidFill>
                          <a:effectLst/>
                          <a:latin typeface="Times New Roman" panose="02020503050405090304" pitchFamily="18" charset="0"/>
                          <a:cs typeface="Times New Roman" panose="02020503050405090304" pitchFamily="18" charset="0"/>
                        </a:rPr>
                        <a:t> Makassar</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a:solidFill>
                            <a:srgbClr val="000000"/>
                          </a:solidFill>
                          <a:effectLst/>
                          <a:latin typeface="Times New Roman" panose="02020503050405090304" pitchFamily="18" charset="0"/>
                          <a:cs typeface="Times New Roman" panose="02020503050405090304" pitchFamily="18" charset="0"/>
                        </a:rPr>
                        <a:t>Metode</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0" dirty="0" err="1" smtClean="0">
                          <a:solidFill>
                            <a:srgbClr val="000000"/>
                          </a:solidFill>
                          <a:effectLst/>
                          <a:latin typeface="Times New Roman" panose="02020503050405090304" pitchFamily="18" charset="0"/>
                          <a:cs typeface="Times New Roman" panose="02020503050405090304" pitchFamily="18" charset="0"/>
                        </a:rPr>
                        <a:t>digunakan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adalah</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pemanfaatan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1" dirty="0">
                          <a:solidFill>
                            <a:srgbClr val="000000"/>
                          </a:solidFill>
                          <a:effectLst/>
                          <a:latin typeface="Times New Roman" panose="02020503050405090304" pitchFamily="18" charset="0"/>
                          <a:cs typeface="Times New Roman" panose="02020503050405090304" pitchFamily="18" charset="0"/>
                        </a:rPr>
                        <a:t>cloud </a:t>
                      </a:r>
                      <a:r>
                        <a:rPr lang="en-US" sz="1200" b="0" i="1" dirty="0" smtClean="0">
                          <a:solidFill>
                            <a:srgbClr val="000000"/>
                          </a:solidFill>
                          <a:effectLst/>
                          <a:latin typeface="Times New Roman" panose="02020503050405090304" pitchFamily="18" charset="0"/>
                          <a:cs typeface="Times New Roman" panose="02020503050405090304" pitchFamily="18" charset="0"/>
                        </a:rPr>
                        <a:t>service </a:t>
                      </a:r>
                      <a:r>
                        <a:rPr lang="en-US" sz="1200" b="0" i="0" dirty="0" err="1" smtClean="0">
                          <a:solidFill>
                            <a:srgbClr val="000000"/>
                          </a:solidFill>
                          <a:effectLst/>
                          <a:latin typeface="Times New Roman" panose="02020503050405090304" pitchFamily="18" charset="0"/>
                          <a:cs typeface="Times New Roman" panose="02020503050405090304" pitchFamily="18" charset="0"/>
                        </a:rPr>
                        <a:t>sebagai</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jembatan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antara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1" dirty="0" err="1" smtClean="0">
                          <a:solidFill>
                            <a:srgbClr val="000000"/>
                          </a:solidFill>
                          <a:effectLst/>
                          <a:latin typeface="Times New Roman" panose="02020503050405090304" pitchFamily="18" charset="0"/>
                          <a:cs typeface="Times New Roman" panose="02020503050405090304" pitchFamily="18" charset="0"/>
                        </a:rPr>
                        <a:t>chatbot</a:t>
                      </a:r>
                      <a:r>
                        <a:rPr lang="en-US" sz="1200" b="0" i="1"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dengan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sumber</a:t>
                      </a:r>
                      <a:r>
                        <a:rPr lang="en-US" sz="1200" b="0" i="0" dirty="0">
                          <a:solidFill>
                            <a:srgbClr val="000000"/>
                          </a:solidFill>
                          <a:effectLst/>
                          <a:latin typeface="Times New Roman" panose="02020503050405090304" pitchFamily="18" charset="0"/>
                          <a:cs typeface="Times New Roman" panose="02020503050405090304" pitchFamily="18" charset="0"/>
                        </a:rPr>
                        <a:t> data</a:t>
                      </a:r>
                      <a:endParaRPr lang="en-US" dirty="0">
                        <a:effectLst/>
                        <a:latin typeface="Times New Roman" panose="02020503050405090304" pitchFamily="18" charset="0"/>
                        <a:cs typeface="Times New Roman" panose="02020503050405090304" pitchFamily="18" charset="0"/>
                      </a:endParaRPr>
                    </a:p>
                  </a:txBody>
                  <a:tcPr/>
                </a:tc>
                <a:tc>
                  <a:txBody>
                    <a:bodyPr/>
                    <a:lstStyle/>
                    <a:p>
                      <a:pPr algn="ctr"/>
                      <a:r>
                        <a:rPr lang="en-US" sz="1200" b="0" i="0" dirty="0" err="1" smtClean="0">
                          <a:solidFill>
                            <a:srgbClr val="000000"/>
                          </a:solidFill>
                          <a:effectLst/>
                          <a:latin typeface="Times New Roman" panose="02020503050405090304" pitchFamily="18" charset="0"/>
                          <a:cs typeface="Times New Roman" panose="02020503050405090304" pitchFamily="18" charset="0"/>
                        </a:rPr>
                        <a:t>Penelitian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berhasil</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smtClean="0">
                          <a:solidFill>
                            <a:srgbClr val="000000"/>
                          </a:solidFill>
                          <a:effectLst/>
                          <a:latin typeface="Times New Roman" panose="02020503050405090304" pitchFamily="18" charset="0"/>
                          <a:cs typeface="Times New Roman" panose="02020503050405090304" pitchFamily="18" charset="0"/>
                        </a:rPr>
                        <a:t>menerapkan</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Sistem</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0" dirty="0" err="1">
                          <a:solidFill>
                            <a:srgbClr val="000000"/>
                          </a:solidFill>
                          <a:effectLst/>
                          <a:latin typeface="Times New Roman" panose="02020503050405090304" pitchFamily="18" charset="0"/>
                          <a:cs typeface="Times New Roman" panose="02020503050405090304" pitchFamily="18" charset="0"/>
                        </a:rPr>
                        <a:t>layanan</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chatbot</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smtClean="0">
                          <a:solidFill>
                            <a:srgbClr val="000000"/>
                          </a:solidFill>
                          <a:effectLst/>
                          <a:latin typeface="Times New Roman" panose="02020503050405090304" pitchFamily="18" charset="0"/>
                          <a:cs typeface="Times New Roman" panose="02020503050405090304" pitchFamily="18" charset="0"/>
                        </a:rPr>
                        <a:t>yang </a:t>
                      </a:r>
                      <a:r>
                        <a:rPr lang="en-US" sz="1200" b="0" i="1" dirty="0" smtClean="0">
                          <a:solidFill>
                            <a:srgbClr val="000000"/>
                          </a:solidFill>
                          <a:effectLst/>
                          <a:latin typeface="Times New Roman" panose="02020503050405090304" pitchFamily="18" charset="0"/>
                          <a:cs typeface="Times New Roman" panose="02020503050405090304" pitchFamily="18" charset="0"/>
                        </a:rPr>
                        <a:t>web </a:t>
                      </a:r>
                      <a:r>
                        <a:rPr lang="en-US" sz="1200" b="0" i="1" dirty="0" err="1">
                          <a:solidFill>
                            <a:srgbClr val="000000"/>
                          </a:solidFill>
                          <a:effectLst/>
                          <a:latin typeface="Times New Roman" panose="02020503050405090304" pitchFamily="18" charset="0"/>
                          <a:cs typeface="Times New Roman" panose="02020503050405090304" pitchFamily="18" charset="0"/>
                        </a:rPr>
                        <a:t>service</a:t>
                      </a:r>
                      <a:r>
                        <a:rPr lang="en-US" sz="1200" b="0" i="0" dirty="0" err="1">
                          <a:solidFill>
                            <a:srgbClr val="000000"/>
                          </a:solidFill>
                          <a:effectLst/>
                          <a:latin typeface="Times New Roman" panose="02020503050405090304" pitchFamily="18" charset="0"/>
                          <a:cs typeface="Times New Roman" panose="02020503050405090304" pitchFamily="18" charset="0"/>
                        </a:rPr>
                        <a:t>nya</a:t>
                      </a:r>
                      <a:br>
                        <a:rPr lang="en-US" sz="1200" b="0" i="0" dirty="0">
                          <a:solidFill>
                            <a:srgbClr val="000000"/>
                          </a:solidFill>
                          <a:effectLst/>
                          <a:latin typeface="Times New Roman" panose="02020503050405090304" pitchFamily="18" charset="0"/>
                          <a:cs typeface="Times New Roman" panose="02020503050405090304" pitchFamily="18" charset="0"/>
                        </a:rPr>
                      </a:br>
                      <a:r>
                        <a:rPr lang="en-US" sz="1200" b="0" i="0" dirty="0" err="1">
                          <a:solidFill>
                            <a:srgbClr val="000000"/>
                          </a:solidFill>
                          <a:effectLst/>
                          <a:latin typeface="Times New Roman" panose="02020503050405090304" pitchFamily="18" charset="0"/>
                          <a:cs typeface="Times New Roman" panose="02020503050405090304" pitchFamily="18" charset="0"/>
                        </a:rPr>
                        <a:t>diletakkan</a:t>
                      </a:r>
                      <a:r>
                        <a:rPr lang="en-US" sz="1200" b="0" i="0" dirty="0">
                          <a:solidFill>
                            <a:srgbClr val="000000"/>
                          </a:solidFill>
                          <a:effectLst/>
                          <a:latin typeface="Times New Roman" panose="02020503050405090304" pitchFamily="18" charset="0"/>
                          <a:cs typeface="Times New Roman" panose="02020503050405090304" pitchFamily="18" charset="0"/>
                        </a:rPr>
                        <a:t> </a:t>
                      </a:r>
                      <a:r>
                        <a:rPr lang="en-US" sz="1200" b="0" i="0" dirty="0" err="1" smtClean="0">
                          <a:solidFill>
                            <a:srgbClr val="000000"/>
                          </a:solidFill>
                          <a:effectLst/>
                          <a:latin typeface="Times New Roman" panose="02020503050405090304" pitchFamily="18" charset="0"/>
                          <a:cs typeface="Times New Roman" panose="02020503050405090304" pitchFamily="18" charset="0"/>
                        </a:rPr>
                        <a:t>pada</a:t>
                      </a:r>
                      <a:r>
                        <a:rPr lang="en-US" sz="1200" b="0" i="0" dirty="0" smtClean="0">
                          <a:solidFill>
                            <a:srgbClr val="000000"/>
                          </a:solidFill>
                          <a:effectLst/>
                          <a:latin typeface="Times New Roman" panose="02020503050405090304" pitchFamily="18" charset="0"/>
                          <a:cs typeface="Times New Roman" panose="02020503050405090304" pitchFamily="18" charset="0"/>
                        </a:rPr>
                        <a:t> </a:t>
                      </a:r>
                      <a:r>
                        <a:rPr lang="en-US" sz="1200" b="0" i="1" dirty="0" smtClean="0">
                          <a:solidFill>
                            <a:srgbClr val="000000"/>
                          </a:solidFill>
                          <a:effectLst/>
                          <a:latin typeface="Times New Roman" panose="02020503050405090304" pitchFamily="18" charset="0"/>
                          <a:cs typeface="Times New Roman" panose="02020503050405090304" pitchFamily="18" charset="0"/>
                        </a:rPr>
                        <a:t>cloud </a:t>
                      </a:r>
                      <a:r>
                        <a:rPr lang="en-US" sz="1200" b="0" i="1" dirty="0">
                          <a:solidFill>
                            <a:srgbClr val="000000"/>
                          </a:solidFill>
                          <a:effectLst/>
                          <a:latin typeface="Times New Roman" panose="02020503050405090304" pitchFamily="18" charset="0"/>
                          <a:cs typeface="Times New Roman" panose="02020503050405090304" pitchFamily="18" charset="0"/>
                        </a:rPr>
                        <a:t>service</a:t>
                      </a:r>
                      <a:endParaRPr lang="en-US" dirty="0">
                        <a:effectLst/>
                        <a:latin typeface="Times New Roman" panose="02020503050405090304" pitchFamily="18" charset="0"/>
                        <a:cs typeface="Times New Roman" panose="0202050305040509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117475"/>
            <a:ext cx="6248400" cy="492125"/>
          </a:xfrm>
        </p:spPr>
        <p:txBody>
          <a:bodyPr/>
          <a:lstStyle/>
          <a:p>
            <a:r>
              <a:rPr lang="en-US" sz="3200" smtClean="0"/>
              <a:t>Kerangka Pemikiran</a:t>
            </a:r>
            <a:endParaRPr lang="en-US" sz="3200" smtClean="0"/>
          </a:p>
        </p:txBody>
      </p:sp>
      <p:pic>
        <p:nvPicPr>
          <p:cNvPr id="32" name="Picture 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465580" y="1515745"/>
            <a:ext cx="5857240" cy="346519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6183</Words>
  <Application>WPS Presentation</Application>
  <PresentationFormat>Custom</PresentationFormat>
  <Paragraphs>635</Paragraphs>
  <Slides>19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SimSun</vt:lpstr>
      <vt:lpstr>Wingdings</vt:lpstr>
      <vt:lpstr>Calibri</vt:lpstr>
      <vt:lpstr>Helvetica Neue</vt:lpstr>
      <vt:lpstr>Times New Roman</vt:lpstr>
      <vt:lpstr>Times New Roman</vt:lpstr>
      <vt:lpstr>Calibri</vt:lpstr>
      <vt:lpstr>Wingdings</vt:lpstr>
      <vt:lpstr>Tahoma</vt:lpstr>
      <vt:lpstr>TimesNewRomanPSMT</vt:lpstr>
      <vt:lpstr>Thonburi</vt:lpstr>
      <vt:lpstr>微软雅黑</vt:lpstr>
      <vt:lpstr>PingFang SC</vt:lpstr>
      <vt:lpstr>Arial Unicode MS</vt:lpstr>
      <vt:lpstr>Songti SC</vt:lpstr>
      <vt:lpstr>Wingdings</vt:lpstr>
      <vt:lpstr>Office Theme</vt:lpstr>
      <vt:lpstr>PowerPoint 演示文稿</vt:lpstr>
      <vt:lpstr>Latar Belakang</vt:lpstr>
      <vt:lpstr>Identifikasi Masalah</vt:lpstr>
      <vt:lpstr>Batasan Masalah</vt:lpstr>
      <vt:lpstr>Tujuan Penelitian</vt:lpstr>
      <vt:lpstr>Kegunaan Penelitian</vt:lpstr>
      <vt:lpstr>Kajian Penelitian</vt:lpstr>
      <vt:lpstr>Kajian Penelitian (lanjutan)</vt:lpstr>
      <vt:lpstr>Tahapan Penelitian</vt:lpstr>
      <vt:lpstr>Analisa Sistem Yang Sedang Berjalan</vt:lpstr>
      <vt:lpstr>Rancangan Arsitektur Aplikasi Chatbot Kolektor</vt:lpstr>
      <vt:lpstr>Rancangan Tampilan Aplikasi Chatbot Kolektor</vt:lpstr>
      <vt:lpstr>Implementasi Aplikasi Chatbot Kolektor</vt:lpstr>
      <vt:lpstr>Hasil Setting Webhook</vt:lpstr>
      <vt:lpstr>Hasil Perbandingan Sistem</vt:lpstr>
      <vt:lpstr>Hasil Perbandingan Biaya Operasional</vt:lpstr>
      <vt:lpstr>Kesimpulan</vt:lpstr>
      <vt:lpstr>Saran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Colloqium Tesis</dc:title>
  <dc:creator>DTE/yh/b</dc:creator>
  <dc:subject>SBK MMSI</dc:subject>
  <cp:lastModifiedBy>mola_tv</cp:lastModifiedBy>
  <cp:revision>240</cp:revision>
  <dcterms:created xsi:type="dcterms:W3CDTF">2020-02-29T13:05:06Z</dcterms:created>
  <dcterms:modified xsi:type="dcterms:W3CDTF">2020-02-29T13:05:06Z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1900-01-00T00:00:00Z</vt:filetime>
  </property>
  <property fmtid="{D5CDD505-2E9C-101B-9397-08002B2CF9AE}" pid="3" name="Creator">
    <vt:lpwstr>Microsoft® PowerPoint® 2010</vt:lpwstr>
  </property>
  <property fmtid="{D5CDD505-2E9C-101B-9397-08002B2CF9AE}" pid="4" name="LastSaved">
    <vt:filetime>1900-01-00T00:00:00Z</vt:filetime>
  </property>
  <property fmtid="{D5CDD505-2E9C-101B-9397-08002B2CF9AE}" pid="5" name="KSOProductBuildVer">
    <vt:lpwstr>1033-1.9.0.3020</vt:lpwstr>
  </property>
</Properties>
</file>