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3" r:id="rId3"/>
    <p:sldId id="264" r:id="rId4"/>
    <p:sldId id="277" r:id="rId5"/>
    <p:sldId id="259" r:id="rId6"/>
    <p:sldId id="279" r:id="rId7"/>
    <p:sldId id="280" r:id="rId8"/>
    <p:sldId id="281" r:id="rId9"/>
    <p:sldId id="297" r:id="rId10"/>
    <p:sldId id="288" r:id="rId11"/>
    <p:sldId id="298" r:id="rId12"/>
    <p:sldId id="299" r:id="rId13"/>
    <p:sldId id="300" r:id="rId14"/>
    <p:sldId id="301" r:id="rId15"/>
    <p:sldId id="305" r:id="rId16"/>
    <p:sldId id="286" r:id="rId17"/>
    <p:sldId id="287" r:id="rId18"/>
    <p:sldId id="289" r:id="rId19"/>
    <p:sldId id="290" r:id="rId20"/>
    <p:sldId id="306" r:id="rId21"/>
    <p:sldId id="310" r:id="rId22"/>
    <p:sldId id="291" r:id="rId23"/>
    <p:sldId id="307" r:id="rId24"/>
    <p:sldId id="308" r:id="rId25"/>
    <p:sldId id="261" r:id="rId26"/>
    <p:sldId id="309" r:id="rId27"/>
    <p:sldId id="302" r:id="rId28"/>
  </p:sldIdLst>
  <p:sldSz cx="8636000" cy="6483350"/>
  <p:notesSz cx="8636000" cy="64833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5"/>
    <p:restoredTop sz="94333" autoAdjust="0"/>
  </p:normalViewPr>
  <p:slideViewPr>
    <p:cSldViewPr>
      <p:cViewPr varScale="1">
        <p:scale>
          <a:sx n="73" d="100"/>
          <a:sy n="73" d="100"/>
        </p:scale>
        <p:origin x="124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741738" cy="325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891088" y="0"/>
            <a:ext cx="3743325" cy="325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3FE55-709C-42E5-BAFA-E6273DD1E609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811213"/>
            <a:ext cx="2914650" cy="218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63600" y="3119438"/>
            <a:ext cx="6908800" cy="25542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157913"/>
            <a:ext cx="3741738" cy="325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891088" y="6157913"/>
            <a:ext cx="3743325" cy="325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BC241-1649-4EC1-883C-CEC6D5B58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4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8176" y="2009838"/>
            <a:ext cx="7345997" cy="136150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96352" y="3630676"/>
            <a:ext cx="6049645" cy="16208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9DAAA-7314-4139-92CD-877D3C1410DC}" type="datetimeFigureOut">
              <a:rPr lang="en-US"/>
              <a:pPr>
                <a:defRPr/>
              </a:pPr>
              <a:t>2/24/2020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B8F0D-D981-43D5-8AA6-9A2F52F1F80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86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42134-BC92-47D5-9CFC-89EA67B84CA8}" type="datetimeFigureOut">
              <a:rPr lang="en-US"/>
              <a:pPr>
                <a:defRPr/>
              </a:pPr>
              <a:t>2/24/2020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6DE40-52F5-4A88-A0BA-25B032C1B63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122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32117" y="1491170"/>
            <a:ext cx="3759422" cy="427901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450810" y="1491170"/>
            <a:ext cx="3759422" cy="427901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03A89-B299-42EA-8FC3-841993553A31}" type="datetimeFigureOut">
              <a:rPr lang="en-US"/>
              <a:pPr>
                <a:defRPr/>
              </a:pPr>
              <a:t>2/24/2020</a:t>
            </a:fld>
            <a:endParaRPr lang="en-U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D8AB9-6F68-4514-A37E-83245D98A1F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105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D90AA-B981-4AE1-9305-C0DAF460CE1E}" type="datetimeFigureOut">
              <a:rPr lang="en-US"/>
              <a:pPr>
                <a:defRPr/>
              </a:pPr>
              <a:t>2/24/2020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EBFE5-C9F9-4778-9475-E7A1B3005439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559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A3D9D-73D8-42D6-879E-6545CC2464A3}" type="datetimeFigureOut">
              <a:rPr lang="en-US"/>
              <a:pPr>
                <a:defRPr/>
              </a:pPr>
              <a:t>2/24/2020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6B382-F8E8-4DEF-9F5C-262B051EAFC6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87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 noChangeArrowheads="1"/>
          </p:cNvSpPr>
          <p:nvPr/>
        </p:nvSpPr>
        <p:spPr bwMode="auto">
          <a:xfrm>
            <a:off x="0" y="5283200"/>
            <a:ext cx="8640763" cy="119697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bk object 17"/>
          <p:cNvSpPr>
            <a:spLocks noChangeArrowheads="1"/>
          </p:cNvSpPr>
          <p:nvPr/>
        </p:nvSpPr>
        <p:spPr bwMode="auto">
          <a:xfrm>
            <a:off x="0" y="0"/>
            <a:ext cx="8640763" cy="135096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8" name="Holder 2"/>
          <p:cNvSpPr>
            <a:spLocks noGrp="1"/>
          </p:cNvSpPr>
          <p:nvPr>
            <p:ph type="title"/>
          </p:nvPr>
        </p:nvSpPr>
        <p:spPr bwMode="auto">
          <a:xfrm>
            <a:off x="1687513" y="63500"/>
            <a:ext cx="526732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29" name="Holder 3"/>
          <p:cNvSpPr>
            <a:spLocks noGrp="1"/>
          </p:cNvSpPr>
          <p:nvPr>
            <p:ph type="body" idx="1"/>
          </p:nvPr>
        </p:nvSpPr>
        <p:spPr bwMode="auto">
          <a:xfrm>
            <a:off x="288925" y="1235075"/>
            <a:ext cx="8064500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38463" y="6029325"/>
            <a:ext cx="2765425" cy="323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31800" y="6029325"/>
            <a:ext cx="1987550" cy="323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96AC7D9-5EA2-4245-B26C-19300231153F}" type="datetimeFigureOut">
              <a:rPr lang="en-US"/>
              <a:pPr>
                <a:defRPr/>
              </a:pPr>
              <a:t>2/24/2020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23000" y="6029325"/>
            <a:ext cx="1987550" cy="323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3B2C4FD-8B20-4252-B70F-C9F3B5B7457B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bject 2"/>
          <p:cNvSpPr>
            <a:spLocks/>
          </p:cNvSpPr>
          <p:nvPr/>
        </p:nvSpPr>
        <p:spPr bwMode="auto">
          <a:xfrm>
            <a:off x="0" y="1944688"/>
            <a:ext cx="4321175" cy="2374900"/>
          </a:xfrm>
          <a:custGeom>
            <a:avLst/>
            <a:gdLst>
              <a:gd name="T0" fmla="*/ 0 w 4321175"/>
              <a:gd name="T1" fmla="*/ 2374900 h 2374900"/>
              <a:gd name="T2" fmla="*/ 4321175 w 4321175"/>
              <a:gd name="T3" fmla="*/ 2374900 h 2374900"/>
              <a:gd name="T4" fmla="*/ 4321175 w 4321175"/>
              <a:gd name="T5" fmla="*/ 0 h 2374900"/>
              <a:gd name="T6" fmla="*/ 0 w 4321175"/>
              <a:gd name="T7" fmla="*/ 0 h 2374900"/>
              <a:gd name="T8" fmla="*/ 0 w 4321175"/>
              <a:gd name="T9" fmla="*/ 2374900 h 2374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1175" h="2374900">
                <a:moveTo>
                  <a:pt x="0" y="2374900"/>
                </a:moveTo>
                <a:lnTo>
                  <a:pt x="4321175" y="2374900"/>
                </a:lnTo>
                <a:lnTo>
                  <a:pt x="4321175" y="0"/>
                </a:lnTo>
                <a:lnTo>
                  <a:pt x="0" y="0"/>
                </a:lnTo>
                <a:lnTo>
                  <a:pt x="0" y="2374900"/>
                </a:lnTo>
                <a:close/>
              </a:path>
            </a:pathLst>
          </a:custGeom>
          <a:solidFill>
            <a:srgbClr val="FF6A0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" name="object 3"/>
          <p:cNvSpPr>
            <a:spLocks noChangeArrowheads="1"/>
          </p:cNvSpPr>
          <p:nvPr/>
        </p:nvSpPr>
        <p:spPr bwMode="auto">
          <a:xfrm>
            <a:off x="4319588" y="1944688"/>
            <a:ext cx="4321175" cy="23749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2" name="object 4"/>
          <p:cNvSpPr>
            <a:spLocks noChangeArrowheads="1"/>
          </p:cNvSpPr>
          <p:nvPr/>
        </p:nvSpPr>
        <p:spPr bwMode="auto">
          <a:xfrm>
            <a:off x="179388" y="144463"/>
            <a:ext cx="2847975" cy="647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3" name="object 5"/>
          <p:cNvSpPr txBox="1">
            <a:spLocks noChangeArrowheads="1"/>
          </p:cNvSpPr>
          <p:nvPr/>
        </p:nvSpPr>
        <p:spPr bwMode="auto">
          <a:xfrm>
            <a:off x="6070600" y="5876925"/>
            <a:ext cx="146208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E S I S  PASCASARJANA</a:t>
            </a:r>
          </a:p>
        </p:txBody>
      </p:sp>
      <p:sp>
        <p:nvSpPr>
          <p:cNvPr id="2054" name="object 6"/>
          <p:cNvSpPr>
            <a:spLocks noChangeArrowheads="1"/>
          </p:cNvSpPr>
          <p:nvPr/>
        </p:nvSpPr>
        <p:spPr bwMode="auto">
          <a:xfrm>
            <a:off x="5476875" y="5965825"/>
            <a:ext cx="514350" cy="3238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bject 8"/>
          <p:cNvSpPr txBox="1"/>
          <p:nvPr/>
        </p:nvSpPr>
        <p:spPr>
          <a:xfrm>
            <a:off x="219075" y="4314825"/>
            <a:ext cx="7451725" cy="1562100"/>
          </a:xfrm>
          <a:prstGeom prst="rect">
            <a:avLst/>
          </a:prstGeom>
        </p:spPr>
        <p:txBody>
          <a:bodyPr lIns="0" tIns="97790" rIns="0" bIns="0">
            <a:spAutoFit/>
          </a:bodyPr>
          <a:lstStyle/>
          <a:p>
            <a:pPr marL="12700" eaLnBrk="1" fontAlgn="auto" hangingPunct="1">
              <a:spcBef>
                <a:spcPts val="770"/>
              </a:spcBef>
              <a:spcAft>
                <a:spcPts val="0"/>
              </a:spcAft>
              <a:tabLst>
                <a:tab pos="1979930" algn="l"/>
              </a:tabLst>
              <a:defRPr/>
            </a:pPr>
            <a:r>
              <a:rPr sz="2800" spc="-5" dirty="0">
                <a:latin typeface="Calibri"/>
                <a:cs typeface="Calibri"/>
              </a:rPr>
              <a:t>Nama	</a:t>
            </a:r>
            <a:r>
              <a:rPr lang="en-US" sz="2800" spc="-5" dirty="0">
                <a:latin typeface="Calibri"/>
                <a:cs typeface="Calibri"/>
              </a:rPr>
              <a:t> 	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5" dirty="0" smtClean="0">
                <a:latin typeface="Calibri"/>
                <a:cs typeface="Calibri"/>
              </a:rPr>
              <a:t>Muhamad Sidik</a:t>
            </a:r>
            <a:endParaRPr sz="2800" dirty="0">
              <a:latin typeface="Calibri"/>
              <a:cs typeface="Calibri"/>
            </a:endParaRPr>
          </a:p>
          <a:p>
            <a:pPr marL="12700" eaLnBrk="1" fontAlgn="auto" hangingPunct="1">
              <a:spcBef>
                <a:spcPts val="675"/>
              </a:spcBef>
              <a:spcAft>
                <a:spcPts val="0"/>
              </a:spcAft>
              <a:tabLst>
                <a:tab pos="1922145" algn="l"/>
              </a:tabLst>
              <a:defRPr/>
            </a:pPr>
            <a:r>
              <a:rPr sz="2800" spc="-10" dirty="0">
                <a:latin typeface="Calibri"/>
                <a:cs typeface="Calibri"/>
              </a:rPr>
              <a:t>N</a:t>
            </a:r>
            <a:r>
              <a:rPr lang="en-US" sz="2800" spc="-10" dirty="0">
                <a:latin typeface="Calibri"/>
                <a:cs typeface="Calibri"/>
              </a:rPr>
              <a:t>IM</a:t>
            </a:r>
            <a:r>
              <a:rPr sz="2800" spc="-10" dirty="0">
                <a:latin typeface="Calibri"/>
                <a:cs typeface="Calibri"/>
              </a:rPr>
              <a:t>	</a:t>
            </a:r>
            <a:r>
              <a:rPr lang="en-US" sz="2800" spc="-10" dirty="0">
                <a:latin typeface="Calibri"/>
                <a:cs typeface="Calibri"/>
              </a:rPr>
              <a:t> 	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5" dirty="0" smtClean="0">
                <a:latin typeface="Calibri"/>
                <a:cs typeface="Calibri"/>
              </a:rPr>
              <a:t>92316068</a:t>
            </a:r>
            <a:endParaRPr sz="2800" dirty="0">
              <a:latin typeface="Calibri"/>
              <a:cs typeface="Calibri"/>
            </a:endParaRPr>
          </a:p>
          <a:p>
            <a:pPr marL="12700" eaLnBrk="1" fontAlgn="auto" hangingPunct="1">
              <a:spcBef>
                <a:spcPts val="670"/>
              </a:spcBef>
              <a:spcAft>
                <a:spcPts val="0"/>
              </a:spcAft>
              <a:tabLst>
                <a:tab pos="2065020" algn="l"/>
              </a:tabLst>
              <a:defRPr/>
            </a:pPr>
            <a:r>
              <a:rPr sz="2800" spc="-75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em</a:t>
            </a:r>
            <a:r>
              <a:rPr sz="2800" spc="-15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lang="en-US"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:</a:t>
            </a:r>
            <a:r>
              <a:rPr lang="en-US" sz="2800" spc="-5" dirty="0">
                <a:latin typeface="Calibri"/>
                <a:cs typeface="Calibri"/>
              </a:rPr>
              <a:t> Dr. </a:t>
            </a:r>
            <a:r>
              <a:rPr lang="en-US" sz="2800" spc="-5" dirty="0" err="1" smtClean="0">
                <a:latin typeface="Calibri"/>
                <a:cs typeface="Calibri"/>
              </a:rPr>
              <a:t>Bambang</a:t>
            </a:r>
            <a:r>
              <a:rPr lang="en-US" sz="2800" spc="-5" dirty="0" smtClean="0">
                <a:latin typeface="Calibri"/>
                <a:cs typeface="Calibri"/>
              </a:rPr>
              <a:t> </a:t>
            </a:r>
            <a:r>
              <a:rPr lang="en-US" sz="2800" spc="-5" dirty="0" err="1" smtClean="0">
                <a:latin typeface="Calibri"/>
                <a:cs typeface="Calibri"/>
              </a:rPr>
              <a:t>Gunawan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8A578C-45BD-B346-8D4F-51FCD5A76DF1}"/>
              </a:ext>
            </a:extLst>
          </p:cNvPr>
          <p:cNvSpPr txBox="1">
            <a:spLocks/>
          </p:cNvSpPr>
          <p:nvPr/>
        </p:nvSpPr>
        <p:spPr>
          <a:xfrm>
            <a:off x="238125" y="2251075"/>
            <a:ext cx="4081463" cy="123110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 b="1" kern="0" dirty="0" err="1" smtClean="0"/>
              <a:t>Analisis</a:t>
            </a:r>
            <a:r>
              <a:rPr lang="en-US" altLang="en-US" sz="2000" b="1" kern="0" dirty="0" smtClean="0"/>
              <a:t> </a:t>
            </a:r>
            <a:r>
              <a:rPr lang="en-US" altLang="en-US" sz="2000" b="1" kern="0" dirty="0" err="1" smtClean="0"/>
              <a:t>dan</a:t>
            </a:r>
            <a:r>
              <a:rPr lang="en-US" altLang="en-US" sz="2000" b="1" kern="0" dirty="0" smtClean="0"/>
              <a:t> </a:t>
            </a:r>
            <a:r>
              <a:rPr lang="en-US" altLang="en-US" sz="2000" b="1" kern="0" dirty="0" err="1" smtClean="0"/>
              <a:t>Perancangan</a:t>
            </a:r>
            <a:r>
              <a:rPr lang="en-US" altLang="en-US" sz="2000" b="1" kern="0" dirty="0" smtClean="0"/>
              <a:t> </a:t>
            </a:r>
            <a:r>
              <a:rPr lang="en-US" altLang="en-US" sz="2000" b="1" kern="0" dirty="0" err="1" smtClean="0"/>
              <a:t>Aplikasi</a:t>
            </a:r>
            <a:r>
              <a:rPr lang="en-US" altLang="en-US" sz="2000" b="1" kern="0" dirty="0" smtClean="0"/>
              <a:t> </a:t>
            </a:r>
            <a:r>
              <a:rPr lang="en-US" altLang="en-US" sz="2000" b="1" kern="0" dirty="0" err="1" smtClean="0"/>
              <a:t>Chatbot</a:t>
            </a:r>
            <a:r>
              <a:rPr lang="en-US" altLang="en-US" sz="2000" b="1" kern="0" dirty="0" smtClean="0"/>
              <a:t> </a:t>
            </a:r>
            <a:r>
              <a:rPr lang="en-US" altLang="en-US" sz="2000" b="1" kern="0" dirty="0" err="1" smtClean="0"/>
              <a:t>Kolektor</a:t>
            </a:r>
            <a:r>
              <a:rPr lang="en-US" altLang="en-US" sz="2000" b="1" kern="0" dirty="0" smtClean="0"/>
              <a:t> </a:t>
            </a:r>
            <a:r>
              <a:rPr lang="en-US" altLang="en-US" sz="2000" b="1" kern="0" dirty="0" err="1" smtClean="0"/>
              <a:t>Menggunakan</a:t>
            </a:r>
            <a:r>
              <a:rPr lang="en-US" altLang="en-US" sz="2000" b="1" kern="0" dirty="0" smtClean="0"/>
              <a:t> </a:t>
            </a:r>
            <a:r>
              <a:rPr lang="en-US" altLang="en-US" sz="2000" b="1" kern="0" dirty="0" err="1" smtClean="0"/>
              <a:t>Metode</a:t>
            </a:r>
            <a:r>
              <a:rPr lang="en-US" altLang="en-US" sz="2000" b="1" kern="0" dirty="0" smtClean="0"/>
              <a:t> Extreme Programming </a:t>
            </a:r>
            <a:r>
              <a:rPr lang="en-US" altLang="en-US" sz="2000" b="1" kern="0" dirty="0" err="1" smtClean="0"/>
              <a:t>dan</a:t>
            </a:r>
            <a:r>
              <a:rPr lang="en-US" altLang="en-US" sz="2000" b="1" kern="0" dirty="0" smtClean="0"/>
              <a:t> Forward Chaining</a:t>
            </a:r>
            <a:endParaRPr lang="en-US" altLang="en-US" sz="2000" kern="0" dirty="0"/>
          </a:p>
        </p:txBody>
      </p:sp>
      <p:sp>
        <p:nvSpPr>
          <p:cNvPr id="2057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DCFE-FD1D-4825-A216-5D095047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Chaining</a:t>
            </a:r>
            <a:endParaRPr lang="en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288" y="879475"/>
            <a:ext cx="4979361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0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4824-C7F5-4E7D-8B31-9E123B6AE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475"/>
            <a:ext cx="6223000" cy="369332"/>
          </a:xfrm>
        </p:spPr>
        <p:txBody>
          <a:bodyPr/>
          <a:lstStyle/>
          <a:p>
            <a:r>
              <a:rPr lang="en-ID" sz="2400" dirty="0" smtClean="0"/>
              <a:t>Extreme Programming</a:t>
            </a:r>
            <a:endParaRPr lang="en-ID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BE2F6-9AE7-4DF9-8451-6E04F5D0E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925" y="1235075"/>
            <a:ext cx="8064500" cy="376718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Planning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(a) </a:t>
            </a:r>
            <a:r>
              <a:rPr lang="en-US" dirty="0" err="1"/>
              <a:t>Pengumpulan</a:t>
            </a:r>
            <a:r>
              <a:rPr lang="en-US" dirty="0"/>
              <a:t> data</a:t>
            </a:r>
            <a:br>
              <a:rPr lang="en-US" dirty="0"/>
            </a:br>
            <a:r>
              <a:rPr lang="en-US" dirty="0"/>
              <a:t>(b) </a:t>
            </a:r>
            <a:r>
              <a:rPr lang="en-US" dirty="0" err="1"/>
              <a:t>Analisa</a:t>
            </a:r>
            <a:r>
              <a:rPr lang="en-US" dirty="0"/>
              <a:t> program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 smtClean="0"/>
              <a:t>tersedia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Design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/>
              <a:t>form </a:t>
            </a:r>
            <a:r>
              <a:rPr lang="en-US" dirty="0" err="1" smtClean="0"/>
              <a:t>rancangan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Coding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(a) </a:t>
            </a:r>
            <a:r>
              <a:rPr lang="en-US" dirty="0" err="1"/>
              <a:t>Pembuatan</a:t>
            </a:r>
            <a:r>
              <a:rPr lang="en-US" dirty="0"/>
              <a:t> web service</a:t>
            </a:r>
            <a:br>
              <a:rPr lang="en-US" dirty="0"/>
            </a:br>
            <a:r>
              <a:rPr lang="en-US" dirty="0"/>
              <a:t>(b) </a:t>
            </a:r>
            <a:r>
              <a:rPr lang="en-US" dirty="0" err="1"/>
              <a:t>Akses</a:t>
            </a:r>
            <a:r>
              <a:rPr lang="en-US" dirty="0"/>
              <a:t> database </a:t>
            </a:r>
            <a:r>
              <a:rPr lang="en-US" dirty="0" err="1"/>
              <a:t>sebagai</a:t>
            </a:r>
            <a:r>
              <a:rPr lang="en-US" dirty="0"/>
              <a:t> knowledge base</a:t>
            </a:r>
            <a:br>
              <a:rPr lang="en-US" dirty="0"/>
            </a:br>
            <a:r>
              <a:rPr lang="en-US" dirty="0"/>
              <a:t>(c) </a:t>
            </a:r>
            <a:r>
              <a:rPr lang="en-US" dirty="0" err="1" smtClean="0"/>
              <a:t>Konfigurasi</a:t>
            </a:r>
            <a:r>
              <a:rPr lang="en-US" dirty="0" smtClean="0"/>
              <a:t> </a:t>
            </a:r>
            <a:r>
              <a:rPr lang="en-US" dirty="0" err="1"/>
              <a:t>webhook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(d) </a:t>
            </a:r>
            <a:r>
              <a:rPr lang="en-US" dirty="0" err="1"/>
              <a:t>Pembuatan</a:t>
            </a:r>
            <a:r>
              <a:rPr lang="en-US" dirty="0"/>
              <a:t> Logic </a:t>
            </a:r>
            <a:r>
              <a:rPr lang="en-US" dirty="0" smtClean="0"/>
              <a:t>Program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Testing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/>
              <a:t>input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chatbot</a:t>
            </a:r>
            <a:r>
              <a:rPr lang="en-US" dirty="0"/>
              <a:t> </a:t>
            </a:r>
            <a:br>
              <a:rPr lang="en-US" dirty="0"/>
            </a:b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02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E492-1CB7-466A-9B59-A46C17DA7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25" y="217662"/>
            <a:ext cx="5267325" cy="307777"/>
          </a:xfrm>
        </p:spPr>
        <p:txBody>
          <a:bodyPr/>
          <a:lstStyle/>
          <a:p>
            <a:r>
              <a:rPr lang="sv-SE" sz="2000" dirty="0"/>
              <a:t>Analisa </a:t>
            </a:r>
            <a:r>
              <a:rPr lang="sv-SE" sz="2000" dirty="0" smtClean="0"/>
              <a:t>Sistem </a:t>
            </a:r>
            <a:r>
              <a:rPr lang="sv-SE" sz="2000" dirty="0"/>
              <a:t>Yang Sedang Berjalan</a:t>
            </a:r>
            <a:endParaRPr lang="en-ID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955675"/>
            <a:ext cx="52197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7F79-4232-4242-94F7-7E56671E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0" y="144671"/>
            <a:ext cx="6287549" cy="422275"/>
          </a:xfrm>
        </p:spPr>
        <p:txBody>
          <a:bodyPr/>
          <a:lstStyle/>
          <a:p>
            <a:r>
              <a:rPr lang="en-ID" sz="2400" dirty="0" err="1" smtClean="0"/>
              <a:t>Rancangan</a:t>
            </a:r>
            <a:r>
              <a:rPr lang="en-ID" sz="2400" dirty="0" smtClean="0"/>
              <a:t> </a:t>
            </a:r>
            <a:r>
              <a:rPr lang="en-ID" sz="2400" dirty="0" err="1" smtClean="0"/>
              <a:t>Arsitektur</a:t>
            </a:r>
            <a:r>
              <a:rPr lang="en-ID" sz="2400" dirty="0" smtClean="0"/>
              <a:t> </a:t>
            </a:r>
            <a:r>
              <a:rPr lang="en-ID" sz="2400" dirty="0" err="1" smtClean="0"/>
              <a:t>Aplikasi</a:t>
            </a:r>
            <a:r>
              <a:rPr lang="en-ID" sz="2400" dirty="0" smtClean="0"/>
              <a:t> </a:t>
            </a:r>
            <a:r>
              <a:rPr lang="en-ID" sz="2400" dirty="0" err="1" smtClean="0"/>
              <a:t>Chatbot</a:t>
            </a:r>
            <a:r>
              <a:rPr lang="en-ID" sz="2400" dirty="0" smtClean="0"/>
              <a:t> </a:t>
            </a:r>
            <a:r>
              <a:rPr lang="en-ID" sz="2400" dirty="0" err="1" smtClean="0"/>
              <a:t>Kolektor</a:t>
            </a:r>
            <a:endParaRPr lang="en-ID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879475"/>
            <a:ext cx="73342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3769-896B-499C-8768-B2629F463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25" y="254079"/>
            <a:ext cx="6193872" cy="472996"/>
          </a:xfrm>
        </p:spPr>
        <p:txBody>
          <a:bodyPr/>
          <a:lstStyle/>
          <a:p>
            <a:r>
              <a:rPr lang="sv-SE" sz="2400" dirty="0" smtClean="0"/>
              <a:t>Rancangan Tampilan Aplikasi Chatbot Kolektor</a:t>
            </a:r>
            <a:endParaRPr lang="en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879475"/>
            <a:ext cx="2414944" cy="4918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1" y="866321"/>
            <a:ext cx="2421404" cy="4931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062" y="872897"/>
            <a:ext cx="2414944" cy="491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3769-896B-499C-8768-B2629F463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25" y="254079"/>
            <a:ext cx="6193872" cy="369332"/>
          </a:xfrm>
        </p:spPr>
        <p:txBody>
          <a:bodyPr/>
          <a:lstStyle/>
          <a:p>
            <a:r>
              <a:rPr lang="sv-SE" sz="2400" dirty="0" smtClean="0"/>
              <a:t>Implementasi Aplikasi Chatbot Kolektor</a:t>
            </a:r>
            <a:endParaRPr lang="en-ID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955675"/>
            <a:ext cx="2209800" cy="47879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896" y="955675"/>
            <a:ext cx="2209801" cy="4787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050" y="955675"/>
            <a:ext cx="2209800" cy="47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76200"/>
            <a:ext cx="4800600" cy="504625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lang="en-US" sz="3200" spc="-20" dirty="0" err="1"/>
              <a:t>Hasil</a:t>
            </a:r>
            <a:r>
              <a:rPr lang="en-US" sz="3200" spc="-20" dirty="0"/>
              <a:t> </a:t>
            </a:r>
            <a:r>
              <a:rPr lang="en-US" sz="3200" spc="-20" dirty="0" smtClean="0"/>
              <a:t>Setting </a:t>
            </a:r>
            <a:r>
              <a:rPr lang="en-US" sz="3200" spc="-20" dirty="0" err="1" smtClean="0"/>
              <a:t>Webhook</a:t>
            </a:r>
            <a:endParaRPr sz="3200" spc="-5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955675"/>
            <a:ext cx="7696200" cy="43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9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76200"/>
            <a:ext cx="4800600" cy="504625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lang="en-US" sz="3200" spc="-20" dirty="0" err="1"/>
              <a:t>Hasil</a:t>
            </a:r>
            <a:r>
              <a:rPr lang="en-US" sz="3200" spc="-20" dirty="0"/>
              <a:t> </a:t>
            </a:r>
            <a:r>
              <a:rPr lang="en-US" sz="3200" spc="-20" dirty="0" err="1" smtClean="0"/>
              <a:t>Perbandingan</a:t>
            </a:r>
            <a:r>
              <a:rPr lang="en-US" sz="3200" spc="-20" dirty="0" smtClean="0"/>
              <a:t> </a:t>
            </a:r>
            <a:r>
              <a:rPr lang="en-US" sz="3200" spc="-20" dirty="0" err="1" smtClean="0"/>
              <a:t>Siste</a:t>
            </a:r>
            <a:r>
              <a:rPr lang="en-US" sz="3200" spc="-20" dirty="0" err="1"/>
              <a:t>m</a:t>
            </a:r>
            <a:endParaRPr sz="3200" spc="-5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852725"/>
              </p:ext>
            </p:extLst>
          </p:nvPr>
        </p:nvGraphicFramePr>
        <p:xfrm>
          <a:off x="889000" y="1184275"/>
          <a:ext cx="6172200" cy="3108960"/>
        </p:xfrm>
        <a:graphic>
          <a:graphicData uri="http://schemas.openxmlformats.org/drawingml/2006/table">
            <a:tbl>
              <a:tblPr/>
              <a:tblGrid>
                <a:gridCol w="413779">
                  <a:extLst>
                    <a:ext uri="{9D8B030D-6E8A-4147-A177-3AD203B41FA5}">
                      <a16:colId xmlns:a16="http://schemas.microsoft.com/office/drawing/2014/main" val="778707271"/>
                    </a:ext>
                  </a:extLst>
                </a:gridCol>
                <a:gridCol w="1482707">
                  <a:extLst>
                    <a:ext uri="{9D8B030D-6E8A-4147-A177-3AD203B41FA5}">
                      <a16:colId xmlns:a16="http://schemas.microsoft.com/office/drawing/2014/main" val="3480046423"/>
                    </a:ext>
                  </a:extLst>
                </a:gridCol>
                <a:gridCol w="1482707">
                  <a:extLst>
                    <a:ext uri="{9D8B030D-6E8A-4147-A177-3AD203B41FA5}">
                      <a16:colId xmlns:a16="http://schemas.microsoft.com/office/drawing/2014/main" val="17542963"/>
                    </a:ext>
                  </a:extLst>
                </a:gridCol>
                <a:gridCol w="2793007">
                  <a:extLst>
                    <a:ext uri="{9D8B030D-6E8A-4147-A177-3AD203B41FA5}">
                      <a16:colId xmlns:a16="http://schemas.microsoft.com/office/drawing/2014/main" val="32025889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</a:t>
                      </a:r>
                      <a:endParaRPr lang="en-US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Permasalahan </a:t>
                      </a:r>
                      <a:endParaRPr lang="en-US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SMSCenter </a:t>
                      </a:r>
                      <a:endParaRPr lang="en-US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Chatbot</a:t>
                      </a: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Kolektor</a:t>
                      </a:r>
                      <a:endParaRPr lang="en-US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721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Bergantung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pada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kartu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SIM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Ya, secara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menyeluruh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Ya, sebagian (hanya untuk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mengirim SMS OTP diawal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pendaftaran)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314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Bergantung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pada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internet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109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Memerlukan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biaya per pesan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881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Gangguan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pelayanan pada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bulan terakhir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792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Maintenance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Ketika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gangguan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Perlu hard reset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modem gsm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Hanya melakukan pengecekan</a:t>
                      </a:r>
                      <a:br>
                        <a:rPr lang="sv-SE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sv-SE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apakah webhook dapat</a:t>
                      </a:r>
                      <a:br>
                        <a:rPr lang="sv-SE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sv-SE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diverifikasi.</a:t>
                      </a:r>
                      <a:endParaRPr lang="sv-S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08078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9001" y="1184434"/>
            <a:ext cx="86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23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29" y="117475"/>
            <a:ext cx="6477000" cy="650875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lang="en-US" sz="3200" spc="-20" dirty="0" err="1"/>
              <a:t>Hasil</a:t>
            </a:r>
            <a:r>
              <a:rPr lang="en-US" sz="3200" spc="-20" dirty="0"/>
              <a:t> </a:t>
            </a:r>
            <a:r>
              <a:rPr lang="en-US" sz="3200" spc="-20" dirty="0" err="1" smtClean="0"/>
              <a:t>Perbandingan</a:t>
            </a:r>
            <a:r>
              <a:rPr lang="en-US" sz="3200" spc="-20" dirty="0" smtClean="0"/>
              <a:t> </a:t>
            </a:r>
            <a:r>
              <a:rPr lang="en-US" sz="3200" spc="-20" dirty="0" err="1" smtClean="0"/>
              <a:t>Biaya</a:t>
            </a:r>
            <a:r>
              <a:rPr lang="en-US" sz="3200" spc="-20" dirty="0" smtClean="0"/>
              <a:t> </a:t>
            </a:r>
            <a:r>
              <a:rPr lang="en-US" sz="3200" spc="-20" dirty="0" err="1" smtClean="0"/>
              <a:t>Operasional</a:t>
            </a:r>
            <a:endParaRPr sz="3200" spc="-5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262980"/>
              </p:ext>
            </p:extLst>
          </p:nvPr>
        </p:nvGraphicFramePr>
        <p:xfrm>
          <a:off x="508000" y="1031875"/>
          <a:ext cx="7010402" cy="4060742"/>
        </p:xfrm>
        <a:graphic>
          <a:graphicData uri="http://schemas.openxmlformats.org/drawingml/2006/table">
            <a:tbl>
              <a:tblPr/>
              <a:tblGrid>
                <a:gridCol w="469970">
                  <a:extLst>
                    <a:ext uri="{9D8B030D-6E8A-4147-A177-3AD203B41FA5}">
                      <a16:colId xmlns:a16="http://schemas.microsoft.com/office/drawing/2014/main" val="3394972303"/>
                    </a:ext>
                  </a:extLst>
                </a:gridCol>
                <a:gridCol w="2180144">
                  <a:extLst>
                    <a:ext uri="{9D8B030D-6E8A-4147-A177-3AD203B41FA5}">
                      <a16:colId xmlns:a16="http://schemas.microsoft.com/office/drawing/2014/main" val="32485922"/>
                    </a:ext>
                  </a:extLst>
                </a:gridCol>
                <a:gridCol w="2180144">
                  <a:extLst>
                    <a:ext uri="{9D8B030D-6E8A-4147-A177-3AD203B41FA5}">
                      <a16:colId xmlns:a16="http://schemas.microsoft.com/office/drawing/2014/main" val="2219562026"/>
                    </a:ext>
                  </a:extLst>
                </a:gridCol>
                <a:gridCol w="2180144">
                  <a:extLst>
                    <a:ext uri="{9D8B030D-6E8A-4147-A177-3AD203B41FA5}">
                      <a16:colId xmlns:a16="http://schemas.microsoft.com/office/drawing/2014/main" val="2506114857"/>
                    </a:ext>
                  </a:extLst>
                </a:gridCol>
              </a:tblGrid>
              <a:tr h="411592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18" marR="82318" marT="41159" marB="411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Permasalahan 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18" marR="82318" marT="41159" marB="411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SMSCenter </a:t>
                      </a:r>
                      <a:endParaRPr lang="en-US" sz="12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18" marR="82318" marT="41159" marB="411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Chatbot</a:t>
                      </a: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Kolektor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18" marR="82318" marT="41159" marB="411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603654"/>
                  </a:ext>
                </a:extLst>
              </a:tr>
              <a:tr h="740866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18" marR="82318" marT="41159" marB="411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Banyaknya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pesan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Collector yang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masuk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selama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tahun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18" marR="82318" marT="41159" marB="411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9.872 Pesan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18" marR="82318" marT="41159" marB="411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9.872 Pesan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18" marR="82318" marT="41159" marB="411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338904"/>
                  </a:ext>
                </a:extLst>
              </a:tr>
              <a:tr h="411592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18" marR="82318" marT="41159" marB="411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Banyaknya pesan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18" marR="82318" marT="41159" marB="411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Pesan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18" marR="82318" marT="41159" marB="411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257 Pesan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18" marR="82318" marT="41159" marB="411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142261"/>
                  </a:ext>
                </a:extLst>
              </a:tr>
              <a:tr h="411592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18" marR="82318" marT="41159" marB="411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Biaya Per Pesan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18" marR="82318" marT="41159" marB="411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Rp. 350,00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18" marR="82318" marT="41159" marB="411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0,00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18" marR="82318" marT="41159" marB="411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19289"/>
                  </a:ext>
                </a:extLst>
              </a:tr>
              <a:tr h="411592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18" marR="82318" marT="41159" marB="411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Biaya Per Pesan OTP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18" marR="82318" marT="41159" marB="411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Rp. 350,00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18" marR="82318" marT="41159" marB="411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Rp. 350,00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18" marR="82318" marT="41159" marB="411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628251"/>
                  </a:ext>
                </a:extLst>
              </a:tr>
              <a:tr h="576229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18" marR="82318" marT="41159" marB="411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SubTotal Biaya pesan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kolektor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18" marR="82318" marT="41159" marB="411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Rp. 3.455.200,00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18" marR="82318" marT="41159" marB="411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Rp. 0,00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18" marR="82318" marT="41159" marB="411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668046"/>
                  </a:ext>
                </a:extLst>
              </a:tr>
              <a:tr h="576229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18" marR="82318" marT="41159" marB="411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SubTotal Biaya pesan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18" marR="82318" marT="41159" marB="411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Rp. 0,00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18" marR="82318" marT="41159" marB="411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Rp. 64.250,00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18" marR="82318" marT="41159" marB="411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783351"/>
                  </a:ext>
                </a:extLst>
              </a:tr>
              <a:tr h="411592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18" marR="82318" marT="41159" marB="411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Biaya yang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dikeluarkan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18" marR="82318" marT="41159" marB="411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Rp. 3.455.200,00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18" marR="82318" marT="41159" marB="411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64.250,00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318" marR="82318" marT="41159" marB="4115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414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19300" y="1204913"/>
            <a:ext cx="86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200" y="76200"/>
            <a:ext cx="5943600" cy="935513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lang="en-US" sz="2000" spc="-20" dirty="0" err="1"/>
              <a:t>Hasil</a:t>
            </a:r>
            <a:r>
              <a:rPr lang="en-US" sz="2000" spc="-20" dirty="0"/>
              <a:t> </a:t>
            </a:r>
            <a:r>
              <a:rPr lang="en-US" sz="2000" spc="-20" dirty="0" err="1" smtClean="0"/>
              <a:t>Pengujian</a:t>
            </a:r>
            <a:r>
              <a:rPr lang="en-US" sz="2000" spc="-20" dirty="0" smtClean="0"/>
              <a:t> </a:t>
            </a:r>
            <a:r>
              <a:rPr lang="en-US" sz="2000" spc="-20" dirty="0" err="1" smtClean="0"/>
              <a:t>Blackbox</a:t>
            </a:r>
            <a:r>
              <a:rPr lang="en-US" sz="2000" spc="-20" dirty="0" smtClean="0"/>
              <a:t> </a:t>
            </a:r>
            <a:r>
              <a:rPr lang="en-US" sz="2000" spc="-20" dirty="0" err="1" smtClean="0"/>
              <a:t>oleh</a:t>
            </a:r>
            <a:r>
              <a:rPr lang="en-US" sz="2000" spc="-20" dirty="0" smtClean="0"/>
              <a:t> </a:t>
            </a:r>
            <a:r>
              <a:rPr lang="en-US" sz="2000" spc="-20" dirty="0" err="1" smtClean="0"/>
              <a:t>Kresnoadi</a:t>
            </a:r>
            <a:r>
              <a:rPr lang="en-US" sz="2000" spc="-20" dirty="0" smtClean="0"/>
              <a:t> (Supervisor IT Development PT. </a:t>
            </a:r>
            <a:r>
              <a:rPr lang="en-US" sz="2000" spc="-20" dirty="0" err="1" smtClean="0"/>
              <a:t>Indomobil</a:t>
            </a:r>
            <a:r>
              <a:rPr lang="en-US" sz="2000" spc="-20" dirty="0" smtClean="0"/>
              <a:t> Finance Indonesia</a:t>
            </a:r>
            <a:endParaRPr sz="2000" spc="-5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178059"/>
              </p:ext>
            </p:extLst>
          </p:nvPr>
        </p:nvGraphicFramePr>
        <p:xfrm>
          <a:off x="736601" y="879474"/>
          <a:ext cx="7162799" cy="4184782"/>
        </p:xfrm>
        <a:graphic>
          <a:graphicData uri="http://schemas.openxmlformats.org/drawingml/2006/table">
            <a:tbl>
              <a:tblPr/>
              <a:tblGrid>
                <a:gridCol w="1115865">
                  <a:extLst>
                    <a:ext uri="{9D8B030D-6E8A-4147-A177-3AD203B41FA5}">
                      <a16:colId xmlns:a16="http://schemas.microsoft.com/office/drawing/2014/main" val="361418638"/>
                    </a:ext>
                  </a:extLst>
                </a:gridCol>
                <a:gridCol w="1703534">
                  <a:extLst>
                    <a:ext uri="{9D8B030D-6E8A-4147-A177-3AD203B41FA5}">
                      <a16:colId xmlns:a16="http://schemas.microsoft.com/office/drawing/2014/main" val="3932629897"/>
                    </a:ext>
                  </a:extLst>
                </a:gridCol>
                <a:gridCol w="1932532">
                  <a:extLst>
                    <a:ext uri="{9D8B030D-6E8A-4147-A177-3AD203B41FA5}">
                      <a16:colId xmlns:a16="http://schemas.microsoft.com/office/drawing/2014/main" val="2529243584"/>
                    </a:ext>
                  </a:extLst>
                </a:gridCol>
                <a:gridCol w="1244956">
                  <a:extLst>
                    <a:ext uri="{9D8B030D-6E8A-4147-A177-3AD203B41FA5}">
                      <a16:colId xmlns:a16="http://schemas.microsoft.com/office/drawing/2014/main" val="1726875503"/>
                    </a:ext>
                  </a:extLst>
                </a:gridCol>
                <a:gridCol w="1165912">
                  <a:extLst>
                    <a:ext uri="{9D8B030D-6E8A-4147-A177-3AD203B41FA5}">
                      <a16:colId xmlns:a16="http://schemas.microsoft.com/office/drawing/2014/main" val="1595050803"/>
                    </a:ext>
                  </a:extLst>
                </a:gridCol>
              </a:tblGrid>
              <a:tr h="196580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No </a:t>
                      </a:r>
                      <a:endParaRPr lang="en-US" sz="1200" b="1" dirty="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Langkah Skenario </a:t>
                      </a:r>
                      <a:endParaRPr lang="en-US" sz="1200" b="1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Hasil Yang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Diharapkan</a:t>
                      </a:r>
                      <a:endParaRPr lang="en-US" sz="1200" b="1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Hasil Aktual </a:t>
                      </a:r>
                      <a:endParaRPr lang="en-US" sz="1200" b="1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err="1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Hasil</a:t>
                      </a: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 </a:t>
                      </a:r>
                      <a:r>
                        <a:rPr lang="en-US" sz="1200" b="1" i="0" dirty="0" err="1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Akhir</a:t>
                      </a:r>
                      <a:endParaRPr lang="en-US" sz="1200" b="1" dirty="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572638"/>
                  </a:ext>
                </a:extLst>
              </a:tr>
              <a:tr h="411031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 </a:t>
                      </a:r>
                      <a:endParaRPr lang="en-US" sz="120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User input BLK K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1403025006980001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(Data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Tersedia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Chatbot merespon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data blacklist</a:t>
                      </a:r>
                      <a:endParaRPr lang="en-US" sz="120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Chatbot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merespon data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blacklist</a:t>
                      </a:r>
                      <a:endParaRPr lang="en-US" sz="120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Pengujian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Sukses</a:t>
                      </a:r>
                      <a:endParaRPr lang="en-US" sz="1200" dirty="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034863"/>
                  </a:ext>
                </a:extLst>
              </a:tr>
              <a:tr h="339547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 </a:t>
                      </a:r>
                      <a:endParaRPr lang="en-US" sz="120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User input Blk k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1234567890123456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(NIK ketik asal)</a:t>
                      </a:r>
                      <a:endParaRPr lang="en-US" sz="120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Chatbot merespon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data NIK tidak ada</a:t>
                      </a:r>
                      <a:endParaRPr lang="en-US" sz="120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Chatbot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merespon data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OK</a:t>
                      </a:r>
                      <a:endParaRPr lang="en-US" sz="120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Pengujian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Gagal</a:t>
                      </a:r>
                      <a:endParaRPr lang="en-US" sz="1200" dirty="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796187"/>
                  </a:ext>
                </a:extLst>
              </a:tr>
              <a:tr h="482514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 </a:t>
                      </a:r>
                      <a:endParaRPr lang="en-US" sz="120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User input KOL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K6408084504670002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(Data Tidak Tersedia)</a:t>
                      </a:r>
                      <a:endParaRPr lang="en-US" sz="120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Chatbot merespon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format pesan error</a:t>
                      </a:r>
                      <a:endParaRPr lang="en-US" sz="120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Chatbot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merespon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format sms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salah</a:t>
                      </a:r>
                      <a:endParaRPr lang="en-US" sz="120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Pengujian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Gagal</a:t>
                      </a:r>
                      <a:endParaRPr lang="en-US" sz="120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708334"/>
                  </a:ext>
                </a:extLst>
              </a:tr>
              <a:tr h="411031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 </a:t>
                      </a:r>
                      <a:endParaRPr lang="en-US" sz="120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User input KOL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b1234abc (Data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Tidak Tersedia)</a:t>
                      </a:r>
                      <a:endParaRPr lang="en-US" sz="120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Chatbot merespon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data tidak tersedia</a:t>
                      </a:r>
                      <a:endParaRPr lang="en-US" sz="120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Chatbot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merespon data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tidak tersedia</a:t>
                      </a:r>
                      <a:endParaRPr lang="en-US" sz="120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Pengujian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Sukses</a:t>
                      </a:r>
                      <a:endParaRPr lang="en-US" sz="1200" dirty="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08590"/>
                  </a:ext>
                </a:extLst>
              </a:tr>
              <a:tr h="411031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5 </a:t>
                      </a:r>
                      <a:endParaRPr lang="en-US" sz="120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User input MSN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2SV223155 (Data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Tersedia)</a:t>
                      </a:r>
                      <a:endParaRPr lang="en-US" sz="120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Chatbot merespon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data detail mesin</a:t>
                      </a:r>
                      <a:endParaRPr lang="en-US" sz="120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Chatbot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merespon data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detail mesin</a:t>
                      </a:r>
                      <a:endParaRPr lang="en-US" sz="120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Pengujian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Sukses</a:t>
                      </a:r>
                      <a:endParaRPr lang="en-US" sz="1200" dirty="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517837"/>
                  </a:ext>
                </a:extLst>
              </a:tr>
              <a:tr h="411031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6 </a:t>
                      </a:r>
                      <a:endParaRPr lang="en-US" sz="120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User input MSN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jfh123456 (Data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Tidak Tersedia)</a:t>
                      </a:r>
                      <a:endParaRPr lang="en-US" sz="120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Chatbot merespon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data tidak tersedia</a:t>
                      </a:r>
                      <a:endParaRPr lang="en-US" sz="120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Chatbot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merespon data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tidak tersedia</a:t>
                      </a:r>
                      <a:endParaRPr lang="en-US" sz="120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Pengujian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Sukses</a:t>
                      </a:r>
                      <a:endParaRPr lang="en-US" sz="1200" dirty="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464537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7895477" y="773410"/>
            <a:ext cx="1992396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5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101600"/>
            <a:ext cx="4953000" cy="628650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lang="en-US" spc="-5" dirty="0" err="1"/>
              <a:t>Latar</a:t>
            </a:r>
            <a:r>
              <a:rPr lang="en-US" spc="-5" dirty="0"/>
              <a:t> </a:t>
            </a:r>
            <a:r>
              <a:rPr lang="en-US" spc="-5" dirty="0" err="1"/>
              <a:t>Belakang</a:t>
            </a:r>
            <a:endParaRPr spc="-5" dirty="0"/>
          </a:p>
        </p:txBody>
      </p:sp>
      <p:sp>
        <p:nvSpPr>
          <p:cNvPr id="4099" name="object 3"/>
          <p:cNvSpPr txBox="1">
            <a:spLocks noChangeArrowheads="1"/>
          </p:cNvSpPr>
          <p:nvPr/>
        </p:nvSpPr>
        <p:spPr bwMode="auto">
          <a:xfrm>
            <a:off x="355600" y="879475"/>
            <a:ext cx="7292975" cy="407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298450" indent="-285750">
              <a:tabLst>
                <a:tab pos="298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298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298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298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298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8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8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8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8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ts val="100"/>
              </a:spcBef>
              <a:buFont typeface="Wingdings" panose="05000000000000000000" pitchFamily="2" charset="2"/>
              <a:buChar char=""/>
            </a:pP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"/>
              </a:spcBef>
              <a:buFont typeface="Wingdings" panose="05000000000000000000" pitchFamily="2" charset="2"/>
              <a:buChar char=""/>
            </a:pPr>
            <a:r>
              <a:rPr lang="sv-SE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Salah satu penerapan perkembangan teknologi pada layanan informasi adalah Asisten Virtual atau </a:t>
            </a:r>
            <a:r>
              <a:rPr lang="sv-SE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sv-SE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v-SE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"/>
              </a:spcBef>
              <a:buFont typeface="Wingdings" panose="05000000000000000000" pitchFamily="2" charset="2"/>
              <a:buChar char=""/>
            </a:pP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interaktif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"/>
              </a:spcBef>
              <a:buFont typeface="Wingdings" panose="05000000000000000000" pitchFamily="2" charset="2"/>
              <a:buChar char="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PT.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Indomobil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Finance Indonesia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kolektor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"/>
              </a:spcBef>
              <a:buFont typeface="Wingdings" panose="05000000000000000000" pitchFamily="2" charset="2"/>
              <a:buChar char=""/>
            </a:pP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bergantung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kartu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"/>
              </a:spcBef>
              <a:buFont typeface="Wingdings" panose="05000000000000000000" pitchFamily="2" charset="2"/>
              <a:buChar char=""/>
            </a:pP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Kolektor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Indomobil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Finance Indonesia,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Extreme Programming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Chaining.</a:t>
            </a:r>
            <a:endParaRPr lang="en-US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00" y="0"/>
            <a:ext cx="6096000" cy="99706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lang="en-US" sz="3200" spc="-20" dirty="0" err="1"/>
              <a:t>Hasil</a:t>
            </a:r>
            <a:r>
              <a:rPr lang="en-US" sz="3200" spc="-20" dirty="0"/>
              <a:t> </a:t>
            </a:r>
            <a:r>
              <a:rPr lang="en-US" sz="3200" spc="-20" dirty="0" err="1" smtClean="0"/>
              <a:t>Pengujian</a:t>
            </a:r>
            <a:r>
              <a:rPr lang="en-US" sz="3200" spc="-20" dirty="0" smtClean="0"/>
              <a:t> </a:t>
            </a:r>
            <a:r>
              <a:rPr lang="en-US" sz="3200" spc="-20" dirty="0" err="1" smtClean="0"/>
              <a:t>Blackbox</a:t>
            </a:r>
            <a:r>
              <a:rPr lang="en-US" sz="3200" spc="-20" dirty="0" smtClean="0"/>
              <a:t> (</a:t>
            </a:r>
            <a:r>
              <a:rPr lang="en-US" sz="3200" spc="-20" dirty="0" err="1" smtClean="0"/>
              <a:t>lanjutan</a:t>
            </a:r>
            <a:r>
              <a:rPr lang="en-US" sz="3200" spc="-20" dirty="0" smtClean="0"/>
              <a:t>)</a:t>
            </a:r>
            <a:endParaRPr sz="3200" spc="-5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299053"/>
              </p:ext>
            </p:extLst>
          </p:nvPr>
        </p:nvGraphicFramePr>
        <p:xfrm>
          <a:off x="736601" y="879474"/>
          <a:ext cx="7162799" cy="4255426"/>
        </p:xfrm>
        <a:graphic>
          <a:graphicData uri="http://schemas.openxmlformats.org/drawingml/2006/table">
            <a:tbl>
              <a:tblPr/>
              <a:tblGrid>
                <a:gridCol w="1115865">
                  <a:extLst>
                    <a:ext uri="{9D8B030D-6E8A-4147-A177-3AD203B41FA5}">
                      <a16:colId xmlns:a16="http://schemas.microsoft.com/office/drawing/2014/main" val="361418638"/>
                    </a:ext>
                  </a:extLst>
                </a:gridCol>
                <a:gridCol w="1703534">
                  <a:extLst>
                    <a:ext uri="{9D8B030D-6E8A-4147-A177-3AD203B41FA5}">
                      <a16:colId xmlns:a16="http://schemas.microsoft.com/office/drawing/2014/main" val="3932629897"/>
                    </a:ext>
                  </a:extLst>
                </a:gridCol>
                <a:gridCol w="1932532">
                  <a:extLst>
                    <a:ext uri="{9D8B030D-6E8A-4147-A177-3AD203B41FA5}">
                      <a16:colId xmlns:a16="http://schemas.microsoft.com/office/drawing/2014/main" val="2529243584"/>
                    </a:ext>
                  </a:extLst>
                </a:gridCol>
                <a:gridCol w="1244956">
                  <a:extLst>
                    <a:ext uri="{9D8B030D-6E8A-4147-A177-3AD203B41FA5}">
                      <a16:colId xmlns:a16="http://schemas.microsoft.com/office/drawing/2014/main" val="1726875503"/>
                    </a:ext>
                  </a:extLst>
                </a:gridCol>
                <a:gridCol w="1165912">
                  <a:extLst>
                    <a:ext uri="{9D8B030D-6E8A-4147-A177-3AD203B41FA5}">
                      <a16:colId xmlns:a16="http://schemas.microsoft.com/office/drawing/2014/main" val="1595050803"/>
                    </a:ext>
                  </a:extLst>
                </a:gridCol>
              </a:tblGrid>
              <a:tr h="196580"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No </a:t>
                      </a:r>
                      <a:endParaRPr lang="en-US" sz="1200" b="1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Langkah Skenario </a:t>
                      </a:r>
                      <a:endParaRPr lang="en-US" sz="1200" b="1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Hasil Yang</a:t>
                      </a:r>
                      <a:b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Diharapkan</a:t>
                      </a:r>
                      <a:endParaRPr lang="en-US" sz="1200" b="1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Hasil Aktual </a:t>
                      </a:r>
                      <a:endParaRPr lang="en-US" sz="1200" b="1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err="1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Hasil</a:t>
                      </a: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 </a:t>
                      </a:r>
                      <a:r>
                        <a:rPr lang="en-US" sz="1200" b="1" i="0" dirty="0" err="1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Akhir</a:t>
                      </a:r>
                      <a:endParaRPr lang="en-US" sz="1200" b="1" dirty="0">
                        <a:effectLst/>
                      </a:endParaRPr>
                    </a:p>
                  </a:txBody>
                  <a:tcPr marL="49186" marR="49186" marT="24593" marB="2459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572638"/>
                  </a:ext>
                </a:extLst>
              </a:tr>
              <a:tr h="411031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7 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User input RNK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mh328d204ak255974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(Data Tersedia)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Chatbot merespon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data detail rangka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Chatbot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merespon data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detail rangka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Pengujian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Sukses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034863"/>
                  </a:ext>
                </a:extLst>
              </a:tr>
              <a:tr h="339547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8 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User input RNK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123456789 (Data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Tidak Tersedia)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Chatbot merespon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data tidak tersedia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Chatbot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merespon data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tidak tersedia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Pengujian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Sukses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796187"/>
                  </a:ext>
                </a:extLst>
              </a:tr>
              <a:tr h="482514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9 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User input MENU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(Keyword sesuai)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Chatbot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menampilkan pesan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MENU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Chatbot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menampilkan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pesan MENU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Pengujian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Sukses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708334"/>
                  </a:ext>
                </a:extLst>
              </a:tr>
              <a:tr h="411031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10 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User input HELP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(Keyword sesuai)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Chatbot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menampilkan pesan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HELP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Chatbot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menampilkan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pesan HELP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Pengujian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Sukses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08590"/>
                  </a:ext>
                </a:extLst>
              </a:tr>
              <a:tr h="411031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11 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User input HAI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(Keyword tidak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sesuai)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Chatbot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menampilkan pesan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MENU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Chatbot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menampilkan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pesan MENU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Pengujian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Sukses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517837"/>
                  </a:ext>
                </a:extLst>
              </a:tr>
              <a:tr h="411031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12 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User input ASDASD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(Keyword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tidak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sesuai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)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Chatbot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menampilkan pesan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MENU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Chatbot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menampilkan</a:t>
                      </a:r>
                      <a:b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pesan MENU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Pengujian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</a:b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Sukses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464537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7895477" y="773410"/>
            <a:ext cx="1992396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92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00" y="0"/>
            <a:ext cx="6096000" cy="997068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lang="en-US" sz="3200" spc="-20" dirty="0" err="1"/>
              <a:t>Hasil</a:t>
            </a:r>
            <a:r>
              <a:rPr lang="en-US" sz="3200" spc="-20" dirty="0"/>
              <a:t> </a:t>
            </a:r>
            <a:r>
              <a:rPr lang="en-US" sz="3200" spc="-20" dirty="0" err="1" smtClean="0"/>
              <a:t>Pengujian</a:t>
            </a:r>
            <a:r>
              <a:rPr lang="en-US" sz="3200" spc="-20" dirty="0" smtClean="0"/>
              <a:t> </a:t>
            </a:r>
            <a:r>
              <a:rPr lang="en-US" sz="3200" spc="-20" dirty="0" err="1" smtClean="0"/>
              <a:t>Blackbox</a:t>
            </a:r>
            <a:r>
              <a:rPr lang="en-US" sz="3200" spc="-20" dirty="0" smtClean="0"/>
              <a:t> (</a:t>
            </a:r>
            <a:r>
              <a:rPr lang="en-US" sz="3200" spc="-20" dirty="0" err="1" smtClean="0"/>
              <a:t>lanjutan</a:t>
            </a:r>
            <a:r>
              <a:rPr lang="en-US" sz="3200" spc="-20" dirty="0" smtClean="0"/>
              <a:t>)</a:t>
            </a:r>
            <a:endParaRPr sz="3200" spc="-5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7895477" y="773410"/>
            <a:ext cx="1992396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200" y="1023558"/>
            <a:ext cx="7848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blackbox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Bapak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Kresnoadi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selaku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Supervisor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 IT Development PT.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Indomobil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Finance Indonesia,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disimpulkan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Kolektor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fungsinya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tindak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lanjut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blackbox</a:t>
            </a:r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testing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perbaikan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agak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Kolektor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permintaan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52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94" y="82462"/>
            <a:ext cx="6559006" cy="797013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lang="en-US" sz="1700" spc="-20" dirty="0" err="1"/>
              <a:t>Hasil</a:t>
            </a:r>
            <a:r>
              <a:rPr lang="en-US" sz="1700" spc="-20" dirty="0"/>
              <a:t> </a:t>
            </a:r>
            <a:r>
              <a:rPr lang="en-US" sz="1700" spc="-20" dirty="0" smtClean="0"/>
              <a:t>UAT (User Acceptance Test)</a:t>
            </a:r>
            <a:br>
              <a:rPr lang="en-US" sz="1700" spc="-20" dirty="0" smtClean="0"/>
            </a:br>
            <a:r>
              <a:rPr lang="en-US" sz="1700" spc="-20" dirty="0" err="1" smtClean="0"/>
              <a:t>Oleh</a:t>
            </a:r>
            <a:r>
              <a:rPr lang="en-US" sz="1700" spc="-20" dirty="0" smtClean="0"/>
              <a:t> </a:t>
            </a:r>
            <a:r>
              <a:rPr lang="en-US" sz="1700" spc="-20" dirty="0" err="1" smtClean="0"/>
              <a:t>Ibu</a:t>
            </a:r>
            <a:r>
              <a:rPr lang="en-US" sz="1700" spc="-20" dirty="0" smtClean="0"/>
              <a:t> </a:t>
            </a:r>
            <a:r>
              <a:rPr lang="en-US" sz="1700" spc="-20" dirty="0" err="1" smtClean="0"/>
              <a:t>Nasya</a:t>
            </a:r>
            <a:r>
              <a:rPr lang="en-US" sz="1700" spc="-20" dirty="0" smtClean="0"/>
              <a:t> (PIC Program), </a:t>
            </a:r>
            <a:r>
              <a:rPr lang="en-US" sz="1700" spc="-20" dirty="0" err="1" smtClean="0"/>
              <a:t>dan</a:t>
            </a:r>
            <a:r>
              <a:rPr lang="en-US" sz="1700" spc="-20" dirty="0" smtClean="0"/>
              <a:t> </a:t>
            </a:r>
            <a:r>
              <a:rPr lang="en-US" sz="1700" spc="-20" dirty="0" err="1" smtClean="0"/>
              <a:t>Bapak</a:t>
            </a:r>
            <a:r>
              <a:rPr lang="en-US" sz="1700" spc="-20" dirty="0" smtClean="0"/>
              <a:t> </a:t>
            </a:r>
            <a:r>
              <a:rPr lang="en-US" sz="1700" spc="-20" dirty="0" err="1" smtClean="0"/>
              <a:t>Hengky</a:t>
            </a:r>
            <a:r>
              <a:rPr lang="en-US" sz="1700" spc="-20" dirty="0" smtClean="0"/>
              <a:t> (</a:t>
            </a:r>
            <a:r>
              <a:rPr lang="en-US" sz="1700" spc="-20" dirty="0" err="1" smtClean="0"/>
              <a:t>Kepala</a:t>
            </a:r>
            <a:r>
              <a:rPr lang="en-US" sz="1700" spc="-20" dirty="0" smtClean="0"/>
              <a:t> </a:t>
            </a:r>
            <a:r>
              <a:rPr lang="en-US" sz="1700" spc="-20" dirty="0" err="1" smtClean="0"/>
              <a:t>Departemen</a:t>
            </a:r>
            <a:r>
              <a:rPr lang="en-US" sz="1700" spc="-20" dirty="0" smtClean="0"/>
              <a:t> RC) </a:t>
            </a:r>
            <a:endParaRPr sz="1700" spc="-5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351592"/>
              </p:ext>
            </p:extLst>
          </p:nvPr>
        </p:nvGraphicFramePr>
        <p:xfrm>
          <a:off x="660400" y="879475"/>
          <a:ext cx="7772401" cy="4081150"/>
        </p:xfrm>
        <a:graphic>
          <a:graphicData uri="http://schemas.openxmlformats.org/drawingml/2006/table">
            <a:tbl>
              <a:tblPr/>
              <a:tblGrid>
                <a:gridCol w="476417">
                  <a:extLst>
                    <a:ext uri="{9D8B030D-6E8A-4147-A177-3AD203B41FA5}">
                      <a16:colId xmlns:a16="http://schemas.microsoft.com/office/drawing/2014/main" val="3314951966"/>
                    </a:ext>
                  </a:extLst>
                </a:gridCol>
                <a:gridCol w="1755936">
                  <a:extLst>
                    <a:ext uri="{9D8B030D-6E8A-4147-A177-3AD203B41FA5}">
                      <a16:colId xmlns:a16="http://schemas.microsoft.com/office/drawing/2014/main" val="927554667"/>
                    </a:ext>
                  </a:extLst>
                </a:gridCol>
                <a:gridCol w="2531816">
                  <a:extLst>
                    <a:ext uri="{9D8B030D-6E8A-4147-A177-3AD203B41FA5}">
                      <a16:colId xmlns:a16="http://schemas.microsoft.com/office/drawing/2014/main" val="457224986"/>
                    </a:ext>
                  </a:extLst>
                </a:gridCol>
                <a:gridCol w="1755936">
                  <a:extLst>
                    <a:ext uri="{9D8B030D-6E8A-4147-A177-3AD203B41FA5}">
                      <a16:colId xmlns:a16="http://schemas.microsoft.com/office/drawing/2014/main" val="2312940279"/>
                    </a:ext>
                  </a:extLst>
                </a:gridCol>
                <a:gridCol w="1252296">
                  <a:extLst>
                    <a:ext uri="{9D8B030D-6E8A-4147-A177-3AD203B41FA5}">
                      <a16:colId xmlns:a16="http://schemas.microsoft.com/office/drawing/2014/main" val="1158245311"/>
                    </a:ext>
                  </a:extLst>
                </a:gridCol>
              </a:tblGrid>
              <a:tr h="294872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74" marR="58974" marT="29487" marB="2948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Pesan</a:t>
                      </a: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Masuk</a:t>
                      </a: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74" marR="58974" marT="29487" marB="2948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</a:t>
                      </a: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Balasan</a:t>
                      </a: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74" marR="58974" marT="29487" marB="2948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</a:t>
                      </a: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Seharusnya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74" marR="58974" marT="29487" marB="2948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Keterangan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74" marR="58974" marT="29487" marB="2948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465813"/>
                  </a:ext>
                </a:extLst>
              </a:tr>
              <a:tr h="1356412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74" marR="58974" marT="29487" marB="294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KOL B2992BKA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74" marR="58974" marT="29487" marB="294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700 - JAKARTA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R4 \n1600734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n(RANTONI SIBARANI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\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966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HARI \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nSUZUKI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\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nNEW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ERTIGA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A/T AIRBAG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\nB2992BKA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nMHYKZE81SGJ315965 \nK14BT1189803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74" marR="58974" marT="29487" marB="294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(sudah sesuai)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74" marR="58974" marT="29487" marB="294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Berhasil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74" marR="58974" marT="29487" marB="294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689870"/>
                  </a:ext>
                </a:extLst>
              </a:tr>
              <a:tr h="884617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74" marR="58974" marT="29487" marB="294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kol b1271tyz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74" marR="58974" marT="29487" marB="294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PJJ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702.1400694 (WIRDAWATI YANTU) OD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755 HARI, NISSAN,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GRAND LIVINA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 HWS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AUTECH A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/, J030448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719258T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74" marR="58974" marT="29487" marB="294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balasan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sesuai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74" marR="58974" marT="29487" marB="294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Gagal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74" marR="58974" marT="29487" marB="294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267869"/>
                  </a:ext>
                </a:extLst>
              </a:tr>
              <a:tr h="884617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74" marR="58974" marT="29487" marB="294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MSN 515833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74" marR="58974" marT="29487" marB="294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130 - BOGOR \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n501316 \n(ASGARI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\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nSUDAH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LUNAS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nSUZUKI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nSHOGUN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FD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 XSD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5323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GW n515595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\n515833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74" marR="58974" marT="29487" marB="294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sudah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sesuai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74" marR="58974" marT="29487" marB="294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Berhasil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74" marR="58974" marT="29487" marB="294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51268"/>
                  </a:ext>
                </a:extLst>
              </a:tr>
              <a:tr h="530770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74" marR="58974" marT="29487" marB="294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BLK K6408084504670002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74" marR="58974" marT="29487" marB="294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SMS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Anda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Salah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74" marR="58974" marT="29487" marB="294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Harusnya Format </a:t>
                      </a:r>
                      <a:r>
                        <a:rPr lang="sv-SE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Pesan,</a:t>
                      </a:r>
                      <a:br>
                        <a:rPr lang="sv-SE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sv-SE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bukan </a:t>
                      </a:r>
                      <a:r>
                        <a:rPr lang="sv-SE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SMS</a:t>
                      </a:r>
                      <a:endParaRPr lang="sv-SE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74" marR="58974" marT="29487" marB="294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Gagal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74" marR="58974" marT="29487" marB="2948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69516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66988" y="1112838"/>
            <a:ext cx="86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9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249443"/>
              </p:ext>
            </p:extLst>
          </p:nvPr>
        </p:nvGraphicFramePr>
        <p:xfrm>
          <a:off x="660400" y="879475"/>
          <a:ext cx="7772401" cy="4739100"/>
        </p:xfrm>
        <a:graphic>
          <a:graphicData uri="http://schemas.openxmlformats.org/drawingml/2006/table">
            <a:tbl>
              <a:tblPr/>
              <a:tblGrid>
                <a:gridCol w="476417">
                  <a:extLst>
                    <a:ext uri="{9D8B030D-6E8A-4147-A177-3AD203B41FA5}">
                      <a16:colId xmlns:a16="http://schemas.microsoft.com/office/drawing/2014/main" val="3314951966"/>
                    </a:ext>
                  </a:extLst>
                </a:gridCol>
                <a:gridCol w="1755936">
                  <a:extLst>
                    <a:ext uri="{9D8B030D-6E8A-4147-A177-3AD203B41FA5}">
                      <a16:colId xmlns:a16="http://schemas.microsoft.com/office/drawing/2014/main" val="927554667"/>
                    </a:ext>
                  </a:extLst>
                </a:gridCol>
                <a:gridCol w="2531816">
                  <a:extLst>
                    <a:ext uri="{9D8B030D-6E8A-4147-A177-3AD203B41FA5}">
                      <a16:colId xmlns:a16="http://schemas.microsoft.com/office/drawing/2014/main" val="457224986"/>
                    </a:ext>
                  </a:extLst>
                </a:gridCol>
                <a:gridCol w="1755936">
                  <a:extLst>
                    <a:ext uri="{9D8B030D-6E8A-4147-A177-3AD203B41FA5}">
                      <a16:colId xmlns:a16="http://schemas.microsoft.com/office/drawing/2014/main" val="2312940279"/>
                    </a:ext>
                  </a:extLst>
                </a:gridCol>
                <a:gridCol w="1252296">
                  <a:extLst>
                    <a:ext uri="{9D8B030D-6E8A-4147-A177-3AD203B41FA5}">
                      <a16:colId xmlns:a16="http://schemas.microsoft.com/office/drawing/2014/main" val="1158245311"/>
                    </a:ext>
                  </a:extLst>
                </a:gridCol>
              </a:tblGrid>
              <a:tr h="294872">
                <a:tc>
                  <a:txBody>
                    <a:bodyPr/>
                    <a:lstStyle/>
                    <a:p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74" marR="58974" marT="29487" marB="2948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Pesan</a:t>
                      </a: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Masuk</a:t>
                      </a: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74" marR="58974" marT="29487" marB="2948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</a:t>
                      </a: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Balasan</a:t>
                      </a: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74" marR="58974" marT="29487" marB="2948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</a:t>
                      </a: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Seharusnya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74" marR="58974" marT="29487" marB="2948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Keterangan</a:t>
                      </a:r>
                      <a:endParaRPr lang="en-US" sz="12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974" marR="58974" marT="29487" marB="2948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465813"/>
                  </a:ext>
                </a:extLst>
              </a:tr>
              <a:tr h="1356412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BLK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1402016804800001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Konsumen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1402016804800001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EKA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APRELIYANTI Status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OK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(sudah sesuai) 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Berhasil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689870"/>
                  </a:ext>
                </a:extLst>
              </a:tr>
              <a:tr h="884617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BLK K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3275060805670020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Konsumen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3275060805670020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MULYO ADI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(sudah sesuai) 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Berhasil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267869"/>
                  </a:ext>
                </a:extLst>
              </a:tr>
              <a:tr h="884617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BLK K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1402016804800001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Konsumen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1402016804800001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EKA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APRELIYANTI Status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OK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(sudah sesuai) 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Berhasil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51268"/>
                  </a:ext>
                </a:extLst>
              </a:tr>
              <a:tr h="530770"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Kol h8533yi 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KUDUS \n1700139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\n(TEGUH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SETYO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BUDI CAHYONO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\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nSUDAH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LUNAS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nDAIHATSU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nTERIOS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F700RGTX M/T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\nH8533YI \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nMHKG2CJ2J8K010122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\nDAG6712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(sudah sesuai) 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Berhasil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69516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66988" y="1112838"/>
            <a:ext cx="86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 bwMode="auto">
          <a:xfrm>
            <a:off x="-20614" y="82462"/>
            <a:ext cx="6559006" cy="7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065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0" i="0">
                <a:solidFill>
                  <a:schemeClr val="bg1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lang="en-US" sz="1700" kern="0" spc="-20" smtClean="0"/>
              <a:t>Hasil UAT (User Acceptance Test)</a:t>
            </a:r>
            <a:br>
              <a:rPr lang="en-US" sz="1700" kern="0" spc="-20" smtClean="0"/>
            </a:br>
            <a:r>
              <a:rPr lang="en-US" sz="1700" kern="0" spc="-20" smtClean="0"/>
              <a:t>Oleh Ibu Nasya (PIC Program), dan Bapak Hengky (Kepala Departemen RC) </a:t>
            </a:r>
            <a:endParaRPr lang="en-US" sz="1700" kern="0" spc="-5" dirty="0"/>
          </a:p>
        </p:txBody>
      </p:sp>
    </p:spTree>
    <p:extLst>
      <p:ext uri="{BB962C8B-B14F-4D97-AF65-F5344CB8AC3E}">
        <p14:creationId xmlns:p14="http://schemas.microsoft.com/office/powerpoint/2010/main" val="370740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66988" y="1112838"/>
            <a:ext cx="863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50800" y="82462"/>
            <a:ext cx="6559006" cy="797013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lang="en-US" sz="1700" spc="-20" dirty="0" err="1"/>
              <a:t>Hasil</a:t>
            </a:r>
            <a:r>
              <a:rPr lang="en-US" sz="1700" spc="-20" dirty="0"/>
              <a:t> </a:t>
            </a:r>
            <a:r>
              <a:rPr lang="en-US" sz="1700" spc="-20" dirty="0" smtClean="0"/>
              <a:t>UAT (User Acceptance Test)</a:t>
            </a:r>
            <a:br>
              <a:rPr lang="en-US" sz="1700" spc="-20" dirty="0" smtClean="0"/>
            </a:br>
            <a:r>
              <a:rPr lang="en-US" sz="1700" spc="-20" dirty="0" err="1" smtClean="0"/>
              <a:t>Oleh</a:t>
            </a:r>
            <a:r>
              <a:rPr lang="en-US" sz="1700" spc="-20" dirty="0" smtClean="0"/>
              <a:t> </a:t>
            </a:r>
            <a:r>
              <a:rPr lang="en-US" sz="1700" spc="-20" dirty="0" err="1" smtClean="0"/>
              <a:t>Ibu</a:t>
            </a:r>
            <a:r>
              <a:rPr lang="en-US" sz="1700" spc="-20" dirty="0" smtClean="0"/>
              <a:t> </a:t>
            </a:r>
            <a:r>
              <a:rPr lang="en-US" sz="1700" spc="-20" dirty="0" err="1" smtClean="0"/>
              <a:t>Nasya</a:t>
            </a:r>
            <a:r>
              <a:rPr lang="en-US" sz="1700" spc="-20" dirty="0" smtClean="0"/>
              <a:t> (PIC Program), </a:t>
            </a:r>
            <a:r>
              <a:rPr lang="en-US" sz="1700" spc="-20" dirty="0" err="1" smtClean="0"/>
              <a:t>dan</a:t>
            </a:r>
            <a:r>
              <a:rPr lang="en-US" sz="1700" spc="-20" dirty="0" smtClean="0"/>
              <a:t> </a:t>
            </a:r>
            <a:r>
              <a:rPr lang="en-US" sz="1700" spc="-20" dirty="0" err="1" smtClean="0"/>
              <a:t>Bapak</a:t>
            </a:r>
            <a:r>
              <a:rPr lang="en-US" sz="1700" spc="-20" dirty="0" smtClean="0"/>
              <a:t> </a:t>
            </a:r>
            <a:r>
              <a:rPr lang="en-US" sz="1700" spc="-20" dirty="0" err="1" smtClean="0"/>
              <a:t>Hengky</a:t>
            </a:r>
            <a:r>
              <a:rPr lang="en-US" sz="1700" spc="-20" dirty="0" smtClean="0"/>
              <a:t> (</a:t>
            </a:r>
            <a:r>
              <a:rPr lang="en-US" sz="1700" spc="-20" dirty="0" err="1" smtClean="0"/>
              <a:t>Kepala</a:t>
            </a:r>
            <a:r>
              <a:rPr lang="en-US" sz="1700" spc="-20" dirty="0" smtClean="0"/>
              <a:t> </a:t>
            </a:r>
            <a:r>
              <a:rPr lang="en-US" sz="1700" spc="-20" dirty="0" err="1" smtClean="0"/>
              <a:t>Departemen</a:t>
            </a:r>
            <a:r>
              <a:rPr lang="en-US" sz="1700" spc="-20" dirty="0" smtClean="0"/>
              <a:t> RC) </a:t>
            </a:r>
            <a:endParaRPr sz="1700" spc="-5" dirty="0"/>
          </a:p>
        </p:txBody>
      </p:sp>
      <p:sp>
        <p:nvSpPr>
          <p:cNvPr id="7" name="Rectangle 6"/>
          <p:cNvSpPr/>
          <p:nvPr/>
        </p:nvSpPr>
        <p:spPr>
          <a:xfrm>
            <a:off x="279400" y="879475"/>
            <a:ext cx="8077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data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diuji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UAT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kolektor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 100 data yang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diuji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data yang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mengalami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gagal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uji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persentase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keberhasilan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Kolektor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75" y="2744054"/>
            <a:ext cx="58864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7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5088" y="63500"/>
            <a:ext cx="3736975" cy="635000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lang="en-US" spc="-5" dirty="0"/>
              <a:t>Kesimpulan</a:t>
            </a:r>
            <a:endParaRPr spc="-5" dirty="0"/>
          </a:p>
        </p:txBody>
      </p:sp>
      <p:sp>
        <p:nvSpPr>
          <p:cNvPr id="23555" name="object 3"/>
          <p:cNvSpPr txBox="1">
            <a:spLocks noChangeArrowheads="1"/>
          </p:cNvSpPr>
          <p:nvPr/>
        </p:nvSpPr>
        <p:spPr bwMode="auto">
          <a:xfrm>
            <a:off x="279400" y="955675"/>
            <a:ext cx="7848600" cy="38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2550" rIns="0" bIns="0">
            <a:spAutoFit/>
          </a:bodyPr>
          <a:lstStyle>
            <a:lvl1pPr marL="336550" indent="-323850">
              <a:tabLst>
                <a:tab pos="336550" algn="l"/>
                <a:tab pos="1262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336550" algn="l"/>
                <a:tab pos="1262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36550" algn="l"/>
                <a:tab pos="1262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36550" algn="l"/>
                <a:tab pos="1262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36550" algn="l"/>
                <a:tab pos="1262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6550" algn="l"/>
                <a:tab pos="1262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6550" algn="l"/>
                <a:tab pos="1262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6550" algn="l"/>
                <a:tab pos="1262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6550" algn="l"/>
                <a:tab pos="1262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ts val="650"/>
              </a:spcBef>
              <a:buFont typeface="Wingdings" panose="05000000000000000000" pitchFamily="2" charset="2"/>
              <a:buChar char="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Kolektor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extreme programming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chaining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0" algn="just" eaLnBrk="1" hangingPunct="1">
              <a:spcBef>
                <a:spcPts val="650"/>
              </a:spcBef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50"/>
              </a:spcBef>
              <a:buFont typeface="Wingdings" panose="05000000000000000000" pitchFamily="2" charset="2"/>
              <a:buChar char="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blackbox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acceptance test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disimpulkan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Kolektor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keberhasilan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95%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kegagalan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5%.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50"/>
              </a:spcBef>
              <a:buFont typeface="Wingdings" panose="05000000000000000000" pitchFamily="2" charset="2"/>
              <a:buChar char="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50"/>
              </a:spcBef>
              <a:buFont typeface="Wingdings" panose="05000000000000000000" pitchFamily="2" charset="2"/>
              <a:buChar char="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Kolektor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mengatasi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seringnya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gangguan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pemberi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kolektor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PT.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Indomobil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Finance Indonesia.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0" algn="just" eaLnBrk="1" hangingPunct="1">
              <a:spcBef>
                <a:spcPts val="650"/>
              </a:spcBef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50"/>
              </a:spcBef>
              <a:buFont typeface="Wingdings" panose="05000000000000000000" pitchFamily="2" charset="2"/>
              <a:buChar char=""/>
            </a:pP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Kolektor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menekan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dikeluarkan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PT.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Indomobil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Finance Indonesia. Dari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Kolektor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mengeluarkan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total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1,86%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dibanding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dikeluarkan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SMSCenter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50"/>
              </a:spcBef>
              <a:buFont typeface="Wingdings" panose="05000000000000000000" pitchFamily="2" charset="2"/>
              <a:buChar char="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50"/>
              </a:spcBef>
              <a:buFont typeface="Wingdings" panose="05000000000000000000" pitchFamily="2" charset="2"/>
              <a:buChar char="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5088" y="63500"/>
            <a:ext cx="3736975" cy="635000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lang="en-US" spc="-5" dirty="0" smtClean="0"/>
              <a:t>Saran</a:t>
            </a:r>
            <a:endParaRPr spc="-5" dirty="0"/>
          </a:p>
        </p:txBody>
      </p:sp>
      <p:sp>
        <p:nvSpPr>
          <p:cNvPr id="23555" name="object 3"/>
          <p:cNvSpPr txBox="1">
            <a:spLocks noChangeArrowheads="1"/>
          </p:cNvSpPr>
          <p:nvPr/>
        </p:nvSpPr>
        <p:spPr bwMode="auto">
          <a:xfrm>
            <a:off x="279400" y="955675"/>
            <a:ext cx="7848600" cy="285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2550" rIns="0" bIns="0">
            <a:spAutoFit/>
          </a:bodyPr>
          <a:lstStyle>
            <a:lvl1pPr marL="336550" indent="-323850">
              <a:tabLst>
                <a:tab pos="336550" algn="l"/>
                <a:tab pos="1262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336550" algn="l"/>
                <a:tab pos="1262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36550" algn="l"/>
                <a:tab pos="1262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36550" algn="l"/>
                <a:tab pos="1262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36550" algn="l"/>
                <a:tab pos="1262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6550" algn="l"/>
                <a:tab pos="1262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6550" algn="l"/>
                <a:tab pos="1262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6550" algn="l"/>
                <a:tab pos="1262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6550" algn="l"/>
                <a:tab pos="12620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 indent="0" algn="just" eaLnBrk="1" hangingPunct="1">
              <a:spcBef>
                <a:spcPts val="650"/>
              </a:spcBef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Kolektor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sebaiknya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dimodifikasi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webservice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kecerdasan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(NLP) agar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belajar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berikutnya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Telegram.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20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59CE-C9BA-4501-BB65-726856F0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600" y="2403475"/>
            <a:ext cx="5267325" cy="635000"/>
          </a:xfrm>
        </p:spPr>
        <p:txBody>
          <a:bodyPr/>
          <a:lstStyle/>
          <a:p>
            <a:r>
              <a:rPr lang="en-ID" spc="-5" dirty="0" err="1" smtClean="0">
                <a:solidFill>
                  <a:schemeClr val="tx1"/>
                </a:solidFill>
              </a:rPr>
              <a:t>Terima</a:t>
            </a:r>
            <a:r>
              <a:rPr lang="en-ID" spc="-5" dirty="0" smtClean="0">
                <a:solidFill>
                  <a:schemeClr val="tx1"/>
                </a:solidFill>
              </a:rPr>
              <a:t> </a:t>
            </a:r>
            <a:r>
              <a:rPr lang="en-ID" spc="-5" dirty="0" err="1" smtClean="0">
                <a:solidFill>
                  <a:schemeClr val="tx1"/>
                </a:solidFill>
              </a:rPr>
              <a:t>Kasih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7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101600"/>
            <a:ext cx="4953000" cy="628650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lang="en-US" spc="-5" dirty="0" err="1"/>
              <a:t>Identifikasi</a:t>
            </a:r>
            <a:r>
              <a:rPr lang="en-US" spc="-5" dirty="0"/>
              <a:t> </a:t>
            </a:r>
            <a:r>
              <a:rPr lang="en-US" spc="-5" dirty="0" err="1"/>
              <a:t>Masalah</a:t>
            </a:r>
            <a:endParaRPr spc="-5" dirty="0"/>
          </a:p>
        </p:txBody>
      </p:sp>
      <p:sp>
        <p:nvSpPr>
          <p:cNvPr id="5123" name="object 3"/>
          <p:cNvSpPr txBox="1">
            <a:spLocks noChangeArrowheads="1"/>
          </p:cNvSpPr>
          <p:nvPr/>
        </p:nvSpPr>
        <p:spPr bwMode="auto">
          <a:xfrm>
            <a:off x="436563" y="1109663"/>
            <a:ext cx="7292975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298450" indent="-285750">
              <a:tabLst>
                <a:tab pos="298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298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298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298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298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8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8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8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84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ts val="100"/>
              </a:spcBef>
              <a:buFont typeface="Wingdings" panose="05000000000000000000" pitchFamily="2" charset="2"/>
              <a:buChar char=""/>
            </a:pP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Permintaan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rutin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tiap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kolektor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240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cabang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PT.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Indomobil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Finance Indonesia.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0" algn="just" eaLnBrk="1" hangingPunct="1">
              <a:spcBef>
                <a:spcPts val="100"/>
              </a:spcBef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"/>
              </a:spcBef>
              <a:buFont typeface="Wingdings" panose="05000000000000000000" pitchFamily="2" charset="2"/>
              <a:buChar char=""/>
            </a:pP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SMSCenter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bergantung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kartu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maksimal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seringnya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gangguan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dialami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SMSCenter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0" algn="just" eaLnBrk="1" hangingPunct="1">
              <a:spcBef>
                <a:spcPts val="100"/>
              </a:spcBef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"/>
              </a:spcBef>
              <a:buFont typeface="Wingdings" panose="05000000000000000000" pitchFamily="2" charset="2"/>
              <a:buChar char=""/>
            </a:pP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dikeluarkan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PT.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Indomobil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Finance Indonesia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membengkak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SMSCenter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membalas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tiap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kolektor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00"/>
              </a:spcBef>
              <a:buFont typeface="Wingdings" panose="05000000000000000000" pitchFamily="2" charset="2"/>
              <a:buChar char="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101600"/>
            <a:ext cx="4953000" cy="628650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lang="en-US" spc="-5" dirty="0" err="1"/>
              <a:t>Batasan</a:t>
            </a:r>
            <a:r>
              <a:rPr lang="en-US" spc="-5" dirty="0"/>
              <a:t> </a:t>
            </a:r>
            <a:r>
              <a:rPr lang="en-US" spc="-5" dirty="0" err="1"/>
              <a:t>Masalah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36563" y="1109663"/>
            <a:ext cx="7292975" cy="1885131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299085" indent="-287020" algn="just" eaLnBrk="1" fontAlgn="auto" hangingPunct="1">
              <a:spcBef>
                <a:spcPts val="100"/>
              </a:spcBef>
              <a:spcAft>
                <a:spcPts val="0"/>
              </a:spcAft>
              <a:buFont typeface="Wingdings"/>
              <a:buChar char=""/>
              <a:tabLst>
                <a:tab pos="299720" algn="l"/>
              </a:tabLst>
              <a:defRPr/>
            </a:pPr>
            <a:r>
              <a:rPr lang="en-US" sz="2000" dirty="0">
                <a:latin typeface="Times New Roman"/>
                <a:cs typeface="Times New Roman"/>
              </a:rPr>
              <a:t>Proses </a:t>
            </a:r>
            <a:r>
              <a:rPr lang="en-US" sz="2000" dirty="0" err="1" smtClean="0">
                <a:latin typeface="Times New Roman"/>
                <a:cs typeface="Times New Roman"/>
              </a:rPr>
              <a:t>pembuatan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aplikasi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i="1" dirty="0" err="1" smtClean="0">
                <a:latin typeface="Times New Roman"/>
                <a:cs typeface="Times New Roman"/>
              </a:rPr>
              <a:t>chatbot</a:t>
            </a:r>
            <a:r>
              <a:rPr lang="en-US" sz="2000" i="1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dilakukan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pada</a:t>
            </a:r>
            <a:r>
              <a:rPr lang="en-US" sz="2000" dirty="0" smtClean="0">
                <a:latin typeface="Times New Roman"/>
                <a:cs typeface="Times New Roman"/>
              </a:rPr>
              <a:t> proses </a:t>
            </a:r>
            <a:r>
              <a:rPr lang="en-US" sz="2000" dirty="0" err="1" smtClean="0">
                <a:latin typeface="Times New Roman"/>
                <a:cs typeface="Times New Roman"/>
              </a:rPr>
              <a:t>permintaan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layanan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informasi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bagi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kolektor</a:t>
            </a:r>
            <a:r>
              <a:rPr lang="en-US" sz="2000" dirty="0" smtClean="0">
                <a:latin typeface="Times New Roman"/>
                <a:cs typeface="Times New Roman"/>
              </a:rPr>
              <a:t> PT. </a:t>
            </a:r>
            <a:r>
              <a:rPr lang="en-US" sz="2000" dirty="0" err="1" smtClean="0">
                <a:latin typeface="Times New Roman"/>
                <a:cs typeface="Times New Roman"/>
              </a:rPr>
              <a:t>Indomobil</a:t>
            </a:r>
            <a:r>
              <a:rPr lang="en-US" sz="2000" dirty="0" smtClean="0">
                <a:latin typeface="Times New Roman"/>
                <a:cs typeface="Times New Roman"/>
              </a:rPr>
              <a:t> Finance Indonesia</a:t>
            </a:r>
            <a:endParaRPr lang="en-US" sz="2000" dirty="0">
              <a:latin typeface="Times New Roman"/>
              <a:cs typeface="Times New Roman"/>
            </a:endParaRPr>
          </a:p>
          <a:p>
            <a:pPr marL="12065" algn="just" eaLnBrk="1" fontAlgn="auto" hangingPunct="1">
              <a:spcBef>
                <a:spcPts val="100"/>
              </a:spcBef>
              <a:spcAft>
                <a:spcPts val="0"/>
              </a:spcAft>
              <a:tabLst>
                <a:tab pos="299720" algn="l"/>
              </a:tabLst>
              <a:defRPr/>
            </a:pPr>
            <a:endParaRPr lang="en-US" sz="2000" dirty="0">
              <a:latin typeface="Times New Roman"/>
              <a:cs typeface="Times New Roman"/>
            </a:endParaRPr>
          </a:p>
          <a:p>
            <a:pPr marL="299085" indent="-287020" algn="just" eaLnBrk="1" fontAlgn="auto" hangingPunct="1">
              <a:spcBef>
                <a:spcPts val="100"/>
              </a:spcBef>
              <a:spcAft>
                <a:spcPts val="0"/>
              </a:spcAft>
              <a:buFont typeface="Wingdings"/>
              <a:buChar char=""/>
              <a:tabLst>
                <a:tab pos="299720" algn="l"/>
              </a:tabLst>
              <a:defRPr/>
            </a:pPr>
            <a:r>
              <a:rPr lang="en-US" sz="2000" dirty="0" err="1" smtClean="0">
                <a:latin typeface="Times New Roman"/>
                <a:cs typeface="Times New Roman"/>
              </a:rPr>
              <a:t>Layanan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i="1" dirty="0" err="1" smtClean="0">
                <a:latin typeface="Times New Roman"/>
                <a:cs typeface="Times New Roman"/>
              </a:rPr>
              <a:t>chatbot</a:t>
            </a:r>
            <a:r>
              <a:rPr lang="en-US" sz="2000" i="1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yang </a:t>
            </a:r>
            <a:r>
              <a:rPr lang="en-US" sz="2000" dirty="0" err="1" smtClean="0">
                <a:latin typeface="Times New Roman"/>
                <a:cs typeface="Times New Roman"/>
              </a:rPr>
              <a:t>dibuat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adalah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layanan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i="1" dirty="0" err="1" smtClean="0">
                <a:latin typeface="Times New Roman"/>
                <a:cs typeface="Times New Roman"/>
              </a:rPr>
              <a:t>chatbot</a:t>
            </a:r>
            <a:r>
              <a:rPr lang="en-US" sz="2000" dirty="0" smtClean="0">
                <a:latin typeface="Times New Roman"/>
                <a:cs typeface="Times New Roman"/>
              </a:rPr>
              <a:t> yang </a:t>
            </a:r>
            <a:r>
              <a:rPr lang="en-US" sz="2000" dirty="0" err="1" smtClean="0">
                <a:latin typeface="Times New Roman"/>
                <a:cs typeface="Times New Roman"/>
              </a:rPr>
              <a:t>menampilkan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respon</a:t>
            </a:r>
            <a:r>
              <a:rPr lang="en-US" sz="2000" dirty="0" smtClean="0">
                <a:latin typeface="Times New Roman"/>
                <a:cs typeface="Times New Roman"/>
              </a:rPr>
              <a:t> yang </a:t>
            </a:r>
            <a:r>
              <a:rPr lang="en-US" sz="2000" dirty="0" err="1" smtClean="0">
                <a:latin typeface="Times New Roman"/>
                <a:cs typeface="Times New Roman"/>
              </a:rPr>
              <a:t>sudah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disusun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dalam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latin typeface="Times New Roman"/>
                <a:cs typeface="Times New Roman"/>
              </a:rPr>
              <a:t>web service</a:t>
            </a:r>
            <a:r>
              <a:rPr lang="en-US" sz="2000" dirty="0" smtClean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117475"/>
            <a:ext cx="4325938" cy="627063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lang="en-US" spc="-5" dirty="0" err="1"/>
              <a:t>Tujuan</a:t>
            </a:r>
            <a:r>
              <a:rPr lang="en-US" spc="-5" dirty="0"/>
              <a:t> </a:t>
            </a:r>
            <a:r>
              <a:rPr lang="en-US" spc="-5" dirty="0" err="1"/>
              <a:t>Penelitian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36563" y="900113"/>
            <a:ext cx="7421562" cy="2167901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algn="just"/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asisten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kolektor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PT.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Indomobil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Finance Indonesia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Kolektor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memenuhi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permintaan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kolektor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PT.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Indomobil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Finance Indonesia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LINE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extreme programming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chaining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vb.net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service.</a:t>
            </a:r>
            <a:endParaRPr lang="en-ID" sz="20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117475"/>
            <a:ext cx="4325938" cy="627063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lang="en-US" spc="-5" dirty="0" err="1"/>
              <a:t>Kegunaan</a:t>
            </a:r>
            <a:r>
              <a:rPr lang="en-US" spc="-5" dirty="0"/>
              <a:t> </a:t>
            </a:r>
            <a:r>
              <a:rPr lang="en-US" spc="-5" dirty="0" err="1"/>
              <a:t>Penelitian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36563" y="900113"/>
            <a:ext cx="7421562" cy="2783454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algn="just"/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memecahkan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singkat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r>
              <a:rPr lang="en-ID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(short message service)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extreme programming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chaining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vb.net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service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berhentinya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gangguan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kartu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sim,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membengkaknya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tagihan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membayar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r>
              <a:rPr lang="en-I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117475"/>
            <a:ext cx="4325938" cy="627063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lang="en-US" spc="-5" dirty="0" err="1"/>
              <a:t>Kajian</a:t>
            </a:r>
            <a:r>
              <a:rPr lang="en-US" spc="-5" dirty="0"/>
              <a:t> </a:t>
            </a:r>
            <a:r>
              <a:rPr lang="en-US" spc="-5" dirty="0" err="1"/>
              <a:t>Penelitian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36563" y="900113"/>
            <a:ext cx="7421562" cy="736600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299085" indent="-287020" eaLnBrk="1" fontAlgn="auto" hangingPunct="1">
              <a:spcBef>
                <a:spcPts val="5"/>
              </a:spcBef>
              <a:spcAft>
                <a:spcPts val="0"/>
              </a:spcAft>
              <a:buFont typeface="Wingdings"/>
              <a:buChar char=""/>
              <a:tabLst>
                <a:tab pos="299720" algn="l"/>
              </a:tabLst>
              <a:defRPr/>
            </a:pPr>
            <a:endParaRPr lang="en-US" sz="2300" spc="-15" dirty="0">
              <a:latin typeface="Times New Roman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332810"/>
              </p:ext>
            </p:extLst>
          </p:nvPr>
        </p:nvGraphicFramePr>
        <p:xfrm>
          <a:off x="0" y="879475"/>
          <a:ext cx="8806179" cy="4770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1034061067"/>
                    </a:ext>
                  </a:extLst>
                </a:gridCol>
                <a:gridCol w="668020">
                  <a:extLst>
                    <a:ext uri="{9D8B030D-6E8A-4147-A177-3AD203B41FA5}">
                      <a16:colId xmlns:a16="http://schemas.microsoft.com/office/drawing/2014/main" val="351852874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65213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21805183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481339997"/>
                    </a:ext>
                  </a:extLst>
                </a:gridCol>
                <a:gridCol w="2354579">
                  <a:extLst>
                    <a:ext uri="{9D8B030D-6E8A-4147-A177-3AD203B41FA5}">
                      <a16:colId xmlns:a16="http://schemas.microsoft.com/office/drawing/2014/main" val="2458801787"/>
                    </a:ext>
                  </a:extLst>
                </a:gridCol>
              </a:tblGrid>
              <a:tr h="4571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Tahun</a:t>
                      </a:r>
                      <a:endParaRPr lang="en-US" sz="12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Peneliti</a:t>
                      </a:r>
                      <a:endParaRPr lang="en-US" sz="12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Judul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Penelitian</a:t>
                      </a:r>
                      <a:endParaRPr lang="en-US" sz="12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Metode</a:t>
                      </a:r>
                      <a:endParaRPr lang="en-US" sz="12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Hasil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88193086"/>
                  </a:ext>
                </a:extLst>
              </a:tr>
              <a:tr h="9906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 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Ananda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Dwi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Firdha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Imamah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Yusuf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Mei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Andre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S,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Ardiansyah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Chatbot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MILKI BOT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Yang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Terintegrasi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 CMS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Service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Pada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UKM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Misnu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Metode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digunakan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adalah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metode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extreme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dikoneksikan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CMS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milik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UKM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Misnu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metode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diusulkan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oleh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peneliti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berhasil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diterapkan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pada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Service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UKM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Misnu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8211"/>
                  </a:ext>
                </a:extLst>
              </a:tr>
              <a:tr h="14783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 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Muhammad Sahid </a:t>
                      </a:r>
                      <a:r>
                        <a:rPr lang="sv-SE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br>
                        <a:rPr lang="sv-SE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sv-SE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Sadaton, Rendra</a:t>
                      </a:r>
                      <a:r>
                        <a:rPr lang="sv-SE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sv-SE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sv-SE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Soekarta</a:t>
                      </a:r>
                      <a:endParaRPr lang="sv-S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Perancangan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Pariwisata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Kota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Sorong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Menggunakan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 Dan LINE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@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Chatbot</a:t>
                      </a:r>
                      <a:r>
                        <a:rPr lang="en-US" sz="1200" b="0" i="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Sebagai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Media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Pariwisata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Metode </a:t>
                      </a:r>
                      <a:r>
                        <a:rPr lang="sv-SE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 digunakan</a:t>
                      </a:r>
                      <a:r>
                        <a:rPr lang="sv-SE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sv-SE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sv-SE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adalah </a:t>
                      </a:r>
                      <a:r>
                        <a:rPr lang="sv-SE" sz="1200" b="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waterfall </a:t>
                      </a:r>
                      <a:r>
                        <a:rPr lang="sv-SE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 </a:t>
                      </a:r>
                      <a:r>
                        <a:rPr lang="sv-SE" sz="1200" b="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 </a:t>
                      </a:r>
                      <a:r>
                        <a:rPr lang="sv-SE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 </a:t>
                      </a:r>
                      <a:r>
                        <a:rPr lang="sv-SE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digunakan</a:t>
                      </a:r>
                      <a:br>
                        <a:rPr lang="sv-SE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sv-SE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adalah LINE@</a:t>
                      </a:r>
                      <a:endParaRPr lang="sv-S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Metode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diusulkan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oleh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peneliti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menunjukkan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keberhasilan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perancangan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chatbot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sebagai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media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penyedia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informasi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57838"/>
                  </a:ext>
                </a:extLst>
              </a:tr>
              <a:tr h="16458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 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Eka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Yuniar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Heri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Purnomo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Implementasi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Chatbot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ALITTA“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Asisten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Virtual Dari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Ballitas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Sebagai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Pusat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Ballitas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Metode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pengembangan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digunakan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oleh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peneliti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berbeda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serta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penambahan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NLP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dalamnya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Penelitian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berhasil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menunjukkan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pengembangan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chatbot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Telegram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ditambahkan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NLP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membuat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</a:t>
                      </a:r>
                      <a:br>
                        <a:rPr lang="en-US" sz="1200" b="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mampu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belajar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sendiri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14364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117475"/>
            <a:ext cx="4325938" cy="443070"/>
          </a:xfrm>
        </p:spPr>
        <p:txBody>
          <a:bodyPr tIns="12065" rtlCol="0"/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lang="en-US" sz="2800" spc="-5" dirty="0" err="1"/>
              <a:t>Kajian</a:t>
            </a:r>
            <a:r>
              <a:rPr lang="en-US" sz="2800" spc="-5" dirty="0"/>
              <a:t> </a:t>
            </a:r>
            <a:r>
              <a:rPr lang="en-US" sz="2800" spc="-5" dirty="0" err="1"/>
              <a:t>Penelitian</a:t>
            </a:r>
            <a:r>
              <a:rPr lang="en-US" sz="2800" spc="-5" dirty="0"/>
              <a:t> (</a:t>
            </a:r>
            <a:r>
              <a:rPr lang="en-US" sz="2800" spc="-5" dirty="0" err="1"/>
              <a:t>lanjutan</a:t>
            </a:r>
            <a:r>
              <a:rPr lang="en-US" sz="2800" spc="-5" dirty="0"/>
              <a:t>)</a:t>
            </a:r>
            <a:endParaRPr sz="28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36563" y="900113"/>
            <a:ext cx="7421562" cy="736600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299085" indent="-287020" eaLnBrk="1" fontAlgn="auto" hangingPunct="1">
              <a:spcBef>
                <a:spcPts val="5"/>
              </a:spcBef>
              <a:spcAft>
                <a:spcPts val="0"/>
              </a:spcAft>
              <a:buFont typeface="Wingdings"/>
              <a:buChar char=""/>
              <a:tabLst>
                <a:tab pos="299720" algn="l"/>
              </a:tabLst>
              <a:defRPr/>
            </a:pPr>
            <a:endParaRPr lang="en-US" sz="2300" spc="-15" dirty="0">
              <a:latin typeface="Times New Roman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4AFE45-18CB-604E-91A3-7A6BAD57B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509693"/>
              </p:ext>
            </p:extLst>
          </p:nvPr>
        </p:nvGraphicFramePr>
        <p:xfrm>
          <a:off x="72615" y="900113"/>
          <a:ext cx="8564879" cy="3124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876">
                  <a:extLst>
                    <a:ext uri="{9D8B030D-6E8A-4147-A177-3AD203B41FA5}">
                      <a16:colId xmlns:a16="http://schemas.microsoft.com/office/drawing/2014/main" val="118350486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491842170"/>
                    </a:ext>
                  </a:extLst>
                </a:gridCol>
                <a:gridCol w="1543424">
                  <a:extLst>
                    <a:ext uri="{9D8B030D-6E8A-4147-A177-3AD203B41FA5}">
                      <a16:colId xmlns:a16="http://schemas.microsoft.com/office/drawing/2014/main" val="335838758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6893516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49095185"/>
                    </a:ext>
                  </a:extLst>
                </a:gridCol>
                <a:gridCol w="2354579">
                  <a:extLst>
                    <a:ext uri="{9D8B030D-6E8A-4147-A177-3AD203B41FA5}">
                      <a16:colId xmlns:a16="http://schemas.microsoft.com/office/drawing/2014/main" val="165047316"/>
                    </a:ext>
                  </a:extLst>
                </a:gridCol>
              </a:tblGrid>
              <a:tr h="4571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Tahun</a:t>
                      </a:r>
                      <a:endParaRPr lang="en-US" sz="12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Peneliti</a:t>
                      </a:r>
                      <a:endParaRPr lang="en-US" sz="12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Judul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Penelitian</a:t>
                      </a:r>
                      <a:endParaRPr lang="en-US" sz="12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 err="1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Metode</a:t>
                      </a:r>
                      <a:endParaRPr lang="en-US" sz="1200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Hasil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45524220"/>
                  </a:ext>
                </a:extLst>
              </a:tr>
              <a:tr h="990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 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Junadhi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Mardainis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Chatbot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Cuaca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Wilayah Indonesia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Metode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digunakan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adalah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metode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waterfall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penggunaan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platform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digunakan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peneliti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metode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diusulkan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oleh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peneliti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berhasil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menampilkan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mengenai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cuaca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berdasarkan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format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masukan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ditentukan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985568"/>
                  </a:ext>
                </a:extLst>
              </a:tr>
              <a:tr h="14783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 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Marline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Wijaya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Junaedy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Hamdan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Arfandy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Perancangan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Chatbot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Penerimaan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Mahasiswa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Baru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Pada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STMIK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Kharisma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Makassar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Metode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digunakan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adalah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pemanfaatan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</a:t>
                      </a:r>
                      <a:r>
                        <a:rPr lang="en-US" sz="1200" b="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sebagai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jembatan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antara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1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chatbot</a:t>
                      </a:r>
                      <a:r>
                        <a:rPr lang="en-US" sz="1200" b="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sumber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Penelitian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berhasil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menerapkan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Sistem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layanan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chatbot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 </a:t>
                      </a:r>
                      <a:r>
                        <a:rPr lang="en-US" sz="1200" b="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</a:t>
                      </a:r>
                      <a:r>
                        <a:rPr lang="en-US" sz="1200" b="0" i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</a:t>
                      </a: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nya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diletakkan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pada</a:t>
                      </a:r>
                      <a:r>
                        <a:rPr lang="en-US" sz="12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i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22537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BD05-3990-4012-99C8-D42D5771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117475"/>
            <a:ext cx="6248400" cy="492443"/>
          </a:xfrm>
        </p:spPr>
        <p:txBody>
          <a:bodyPr/>
          <a:lstStyle/>
          <a:p>
            <a:r>
              <a:rPr lang="en-US" sz="3200" dirty="0" err="1" smtClean="0"/>
              <a:t>Tahapan</a:t>
            </a:r>
            <a:r>
              <a:rPr lang="en-US" sz="3200" dirty="0" smtClean="0"/>
              <a:t> </a:t>
            </a:r>
            <a:r>
              <a:rPr lang="en-US" sz="3200" dirty="0" err="1" smtClean="0"/>
              <a:t>Penelitian</a:t>
            </a:r>
            <a:endParaRPr lang="en-ID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585879"/>
            <a:ext cx="4830536" cy="524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2225</TotalTime>
  <Words>1181</Words>
  <Application>Microsoft Office PowerPoint</Application>
  <PresentationFormat>Custom</PresentationFormat>
  <Paragraphs>287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Tahoma</vt:lpstr>
      <vt:lpstr>Times New Roman</vt:lpstr>
      <vt:lpstr>TimesNewRomanPSMT</vt:lpstr>
      <vt:lpstr>Wingdings</vt:lpstr>
      <vt:lpstr>Office Theme</vt:lpstr>
      <vt:lpstr>PowerPoint Presentation</vt:lpstr>
      <vt:lpstr>Latar Belakang</vt:lpstr>
      <vt:lpstr>Identifikasi Masalah</vt:lpstr>
      <vt:lpstr>Batasan Masalah</vt:lpstr>
      <vt:lpstr>Tujuan Penelitian</vt:lpstr>
      <vt:lpstr>Kegunaan Penelitian</vt:lpstr>
      <vt:lpstr>Kajian Penelitian</vt:lpstr>
      <vt:lpstr>Kajian Penelitian (lanjutan)</vt:lpstr>
      <vt:lpstr>Tahapan Penelitian</vt:lpstr>
      <vt:lpstr>Forward Chaining</vt:lpstr>
      <vt:lpstr>Extreme Programming</vt:lpstr>
      <vt:lpstr>Analisa Sistem Yang Sedang Berjalan</vt:lpstr>
      <vt:lpstr>Rancangan Arsitektur Aplikasi Chatbot Kolektor</vt:lpstr>
      <vt:lpstr>Rancangan Tampilan Aplikasi Chatbot Kolektor</vt:lpstr>
      <vt:lpstr>Implementasi Aplikasi Chatbot Kolektor</vt:lpstr>
      <vt:lpstr>Hasil Setting Webhook</vt:lpstr>
      <vt:lpstr>Hasil Perbandingan Sistem</vt:lpstr>
      <vt:lpstr>Hasil Perbandingan Biaya Operasional</vt:lpstr>
      <vt:lpstr>Hasil Pengujian Blackbox oleh Kresnoadi (Supervisor IT Development PT. Indomobil Finance Indonesia</vt:lpstr>
      <vt:lpstr>Hasil Pengujian Blackbox (lanjutan)</vt:lpstr>
      <vt:lpstr>Hasil Pengujian Blackbox (lanjutan)</vt:lpstr>
      <vt:lpstr>Hasil UAT (User Acceptance Test) Oleh Ibu Nasya (PIC Program), dan Bapak Hengky (Kepala Departemen RC) </vt:lpstr>
      <vt:lpstr>PowerPoint Presentation</vt:lpstr>
      <vt:lpstr>Hasil UAT (User Acceptance Test) Oleh Ibu Nasya (PIC Program), dan Bapak Hengky (Kepala Departemen RC) </vt:lpstr>
      <vt:lpstr>Kesimpulan</vt:lpstr>
      <vt:lpstr>Saran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Colloqium Tesis</dc:title>
  <dc:subject>SBK MMSI</dc:subject>
  <dc:creator>DTE/yh/b</dc:creator>
  <cp:lastModifiedBy>Muhamad Sidik</cp:lastModifiedBy>
  <cp:revision>208</cp:revision>
  <dcterms:created xsi:type="dcterms:W3CDTF">2019-01-07T09:14:46Z</dcterms:created>
  <dcterms:modified xsi:type="dcterms:W3CDTF">2020-02-24T15:49:45Z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2014-10-28T00:00:00Z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2019-01-07T00:00:00Z</vt:filetime>
  </property>
</Properties>
</file>