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29"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4/10/2024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4/10/2024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4/10/2024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4/10/2024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4/10/2024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smtClean="0">
                <a:solidFill>
                  <a:schemeClr val="accent1">
                    <a:lumMod val="75000"/>
                  </a:schemeClr>
                </a:solidFill>
                <a:latin typeface="Arial"/>
                <a:cs typeface="Arial"/>
              </a:rPr>
              <a:t>Kamaraj</a:t>
            </a:r>
            <a:r>
              <a:rPr lang="en-US" sz="2000" b="1" smtClean="0">
                <a:solidFill>
                  <a:schemeClr val="accent1">
                    <a:lumMod val="75000"/>
                  </a:schemeClr>
                </a:solidFill>
                <a:latin typeface="Arial"/>
                <a:cs typeface="Arial"/>
              </a:rPr>
              <a:t> E </a:t>
            </a:r>
            <a:r>
              <a:rPr lang="en-US" sz="2000" b="1" dirty="0">
                <a:solidFill>
                  <a:schemeClr val="accent1">
                    <a:lumMod val="75000"/>
                  </a:schemeClr>
                </a:solidFill>
                <a:latin typeface="Arial"/>
                <a:cs typeface="Arial"/>
              </a:rPr>
              <a:t>- College of Engineering Guindy Anna University-Information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US" sz="2400" b="1" u="sng" dirty="0">
                <a:solidFill>
                  <a:srgbClr val="0F0F0F"/>
                </a:solidFill>
                <a:ea typeface="+mn-lt"/>
                <a:cs typeface="+mn-lt"/>
              </a:rPr>
              <a:t>Websites:</a:t>
            </a:r>
          </a:p>
          <a:p>
            <a:pPr marL="305435" indent="-305435"/>
            <a:r>
              <a:rPr lang="en-US" sz="2400" dirty="0">
                <a:solidFill>
                  <a:srgbClr val="0F0F0F"/>
                </a:solidFill>
                <a:ea typeface="+mn-lt"/>
                <a:cs typeface="+mn-lt"/>
              </a:rPr>
              <a:t>Kaspersky: What is Keystroke Logging and Keyloggers?: [invalid URL removed]</a:t>
            </a:r>
          </a:p>
          <a:p>
            <a:pPr marL="305435" indent="-305435"/>
            <a:r>
              <a:rPr lang="en-US" sz="2400" dirty="0">
                <a:solidFill>
                  <a:srgbClr val="0F0F0F"/>
                </a:solidFill>
                <a:ea typeface="+mn-lt"/>
                <a:cs typeface="+mn-lt"/>
              </a:rPr>
              <a:t>Malwarebytes: What is a Keylogger? How to protect yourself: https://www.malwarebytes.com/keylogger</a:t>
            </a:r>
          </a:p>
          <a:p>
            <a:pPr marL="305435" indent="-305435"/>
            <a:r>
              <a:rPr lang="en-US" sz="2400" dirty="0">
                <a:solidFill>
                  <a:srgbClr val="0F0F0F"/>
                </a:solidFill>
                <a:ea typeface="+mn-lt"/>
                <a:cs typeface="+mn-lt"/>
              </a:rPr>
              <a:t>Wikipedia: Keystroke logging: https://en.wikipedia.org/wiki/Keystroke_logging</a:t>
            </a:r>
          </a:p>
          <a:p>
            <a:pPr marL="305435" indent="-305435"/>
            <a:r>
              <a:rPr lang="en-US" sz="2400" b="1" u="sng" dirty="0">
                <a:solidFill>
                  <a:srgbClr val="0F0F0F"/>
                </a:solidFill>
                <a:ea typeface="+mn-lt"/>
                <a:cs typeface="+mn-lt"/>
              </a:rPr>
              <a:t>Articles:</a:t>
            </a:r>
          </a:p>
          <a:p>
            <a:pPr marL="305435" indent="-305435"/>
            <a:r>
              <a:rPr lang="en-US" sz="2400" dirty="0">
                <a:solidFill>
                  <a:srgbClr val="0F0F0F"/>
                </a:solidFill>
                <a:ea typeface="+mn-lt"/>
                <a:cs typeface="+mn-lt"/>
              </a:rPr>
              <a:t>CrowdStrike: Keyloggers: How They Work &amp; How to Detect Them (https://www.crowdstrike.com/cybersecurity-101/attack-types/keylogger/)</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581192" y="1482520"/>
            <a:ext cx="11029615" cy="4673324"/>
          </a:xfrm>
        </p:spPr>
        <p:txBody>
          <a:bodyPr>
            <a:normAutofit/>
          </a:bodyPr>
          <a:lstStyle/>
          <a:p>
            <a:pPr marL="0" indent="0">
              <a:buNone/>
            </a:pPr>
            <a:r>
              <a:rPr lang="en-US" sz="2400" b="0" i="0" dirty="0">
                <a:solidFill>
                  <a:srgbClr val="131619"/>
                </a:solidFill>
                <a:effectLst/>
                <a:latin typeface="Open Sans" panose="020F050202020403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1200" b="1" dirty="0">
                <a:latin typeface="Calibri"/>
                <a:cs typeface="Calibri"/>
              </a:rPr>
              <a:t>Anti-Malware Software</a:t>
            </a:r>
            <a:r>
              <a:rPr lang="en-US" sz="1200" dirty="0">
                <a:latin typeface="Calibri"/>
                <a:cs typeface="Calibri"/>
              </a:rPr>
              <a:t>:  Utilizing a reputable antivirus program with real-time protection is crucial.  These programs can scan for and remove keyloggers along with other malware threats.</a:t>
            </a:r>
          </a:p>
          <a:p>
            <a:pPr marL="305435" indent="-305435"/>
            <a:endParaRPr lang="en-US" sz="1200" b="1" dirty="0">
              <a:latin typeface="Calibri"/>
              <a:cs typeface="Calibri"/>
            </a:endParaRPr>
          </a:p>
          <a:p>
            <a:pPr marL="305435" indent="-305435"/>
            <a:r>
              <a:rPr lang="en-US" sz="1200" b="1" dirty="0">
                <a:latin typeface="Calibri"/>
                <a:cs typeface="Calibri"/>
              </a:rPr>
              <a:t>Two-Factor Authentication (2FAaccess. </a:t>
            </a:r>
            <a:r>
              <a:rPr lang="en-US" sz="1200" dirty="0">
                <a:latin typeface="Calibri"/>
                <a:cs typeface="Calibri"/>
              </a:rPr>
              <a:t>): Implementing 2FA adds an extra layer of security during logins. Even if a keylogger captures your password, the attacker would still need the additional verification code from your phone or security key to gain </a:t>
            </a:r>
          </a:p>
          <a:p>
            <a:pPr marL="305435" indent="-305435"/>
            <a:endParaRPr lang="en-US" sz="1200" b="1" dirty="0">
              <a:latin typeface="Calibri"/>
              <a:cs typeface="Calibri"/>
            </a:endParaRPr>
          </a:p>
          <a:p>
            <a:pPr marL="305435" indent="-305435"/>
            <a:r>
              <a:rPr lang="en-US" sz="1200" b="1" dirty="0">
                <a:latin typeface="Calibri"/>
                <a:cs typeface="Calibri"/>
              </a:rPr>
              <a:t>Password Management Tools</a:t>
            </a:r>
            <a:r>
              <a:rPr lang="en-US" sz="1200" dirty="0">
                <a:latin typeface="Calibri"/>
                <a:cs typeface="Calibri"/>
              </a:rPr>
              <a:t>: Password managers eliminate the need to physically type passwords, reducing the risk of keyloggers stealing them. These tools can generate strong, unique passwords for each account and store them securely.</a:t>
            </a:r>
          </a:p>
          <a:p>
            <a:pPr marL="305435" indent="-305435"/>
            <a:endParaRPr lang="en-US" sz="1200" b="1" dirty="0">
              <a:latin typeface="Calibri"/>
              <a:cs typeface="Calibri"/>
            </a:endParaRPr>
          </a:p>
          <a:p>
            <a:pPr marL="305435" indent="-305435"/>
            <a:r>
              <a:rPr lang="en-US" sz="1200" b="1" dirty="0">
                <a:latin typeface="Calibri"/>
                <a:cs typeface="Calibri"/>
              </a:rPr>
              <a:t>Virtual </a:t>
            </a:r>
            <a:r>
              <a:rPr lang="en-US" sz="1200" b="1" dirty="0" err="1">
                <a:latin typeface="Calibri"/>
                <a:cs typeface="Calibri"/>
              </a:rPr>
              <a:t>Keyboard:</a:t>
            </a:r>
            <a:r>
              <a:rPr lang="en-US" sz="1200" dirty="0" err="1">
                <a:latin typeface="Calibri"/>
                <a:cs typeface="Calibri"/>
              </a:rPr>
              <a:t>Using</a:t>
            </a:r>
            <a:r>
              <a:rPr lang="en-US" sz="1200" dirty="0">
                <a:latin typeface="Calibri"/>
                <a:cs typeface="Calibri"/>
              </a:rPr>
              <a:t> an  on-screen virtual keyboard for sensitive information entry like passwords can thwart hardware keyloggers that might be physically installed.</a:t>
            </a:r>
          </a:p>
          <a:p>
            <a:pPr marL="305435" indent="-305435"/>
            <a:endParaRPr lang="en-US" sz="1200" b="1" dirty="0">
              <a:latin typeface="Calibri"/>
              <a:cs typeface="Calibri"/>
            </a:endParaRPr>
          </a:p>
          <a:p>
            <a:pPr marL="305435" indent="-305435"/>
            <a:r>
              <a:rPr lang="en-US" sz="1200" b="1" dirty="0">
                <a:latin typeface="Calibri"/>
                <a:cs typeface="Calibri"/>
              </a:rPr>
              <a:t>System Monitoring and User Awareness</a:t>
            </a:r>
            <a:r>
              <a:rPr lang="en-US" sz="1200" dirty="0">
                <a:latin typeface="Calibri"/>
                <a:cs typeface="Calibri"/>
              </a:rPr>
              <a:t>:  Security software can monitor system processes for suspicious activity that might indicate a keylogger.  Additionally, user education  on keyloggers and safe computing practices can raise awareness and help users identify red flags</a:t>
            </a:r>
            <a:r>
              <a:rPr lang="en-US" sz="1200" b="1" dirty="0">
                <a:latin typeface="Calibri"/>
                <a:cs typeface="Calibri"/>
              </a:rPr>
              <a:t>.</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92500" lnSpcReduction="20000"/>
          </a:bodyPr>
          <a:lstStyle/>
          <a:p>
            <a:pPr marL="0" indent="0">
              <a:buNone/>
            </a:pPr>
            <a:r>
              <a:rPr lang="en-US" sz="1800" b="1" dirty="0">
                <a:solidFill>
                  <a:srgbClr val="0F0F0F"/>
                </a:solidFill>
                <a:ea typeface="+mn-lt"/>
                <a:cs typeface="+mn-lt"/>
              </a:rPr>
              <a:t>Secure Your Devices</a:t>
            </a:r>
            <a:r>
              <a:rPr lang="en-US" sz="1800" dirty="0">
                <a:solidFill>
                  <a:srgbClr val="0F0F0F"/>
                </a:solidFill>
                <a:ea typeface="+mn-lt"/>
                <a:cs typeface="+mn-lt"/>
              </a:rPr>
              <a:t>:  This is like locking your doors and windows. Update your software regularly and install a good antivirus program to keep bad guys (keyloggers) out.</a:t>
            </a: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Guard Your Passwords: </a:t>
            </a:r>
            <a:r>
              <a:rPr lang="en-US" sz="1800" dirty="0">
                <a:solidFill>
                  <a:srgbClr val="0F0F0F"/>
                </a:solidFill>
                <a:ea typeface="+mn-lt"/>
                <a:cs typeface="+mn-lt"/>
              </a:rPr>
              <a:t>Don't leave your keys lying around!  Use strong, unique passwords and consider a password manager to keep them safe.</a:t>
            </a: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Be Careful Online: </a:t>
            </a:r>
            <a:r>
              <a:rPr lang="en-US" sz="1800" dirty="0">
                <a:solidFill>
                  <a:srgbClr val="0F0F0F"/>
                </a:solidFill>
                <a:ea typeface="+mn-lt"/>
                <a:cs typeface="+mn-lt"/>
              </a:rPr>
              <a:t>Don't open suspicious emails or click unknown links. Think before you download anything, just like being careful about what you bring inside your house</a:t>
            </a:r>
            <a:r>
              <a:rPr lang="en-US" sz="1800" b="1" dirty="0">
                <a:solidFill>
                  <a:srgbClr val="0F0F0F"/>
                </a:solidFill>
                <a:ea typeface="+mn-lt"/>
                <a:cs typeface="+mn-lt"/>
              </a:rPr>
              <a:t>.</a:t>
            </a: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Stay Alert</a:t>
            </a:r>
            <a:r>
              <a:rPr lang="en-US" sz="1800" dirty="0">
                <a:solidFill>
                  <a:srgbClr val="0F0F0F"/>
                </a:solidFill>
                <a:ea typeface="+mn-lt"/>
                <a:cs typeface="+mn-lt"/>
              </a:rPr>
              <a:t>: Keep an eye out for anything strange on your computer.  This is like noticing someone lurking around your fort.</a:t>
            </a:r>
          </a:p>
          <a:p>
            <a:pPr marL="0" indent="0">
              <a:buNone/>
            </a:pPr>
            <a:endParaRPr lang="en-US" sz="1800" b="1" dirty="0">
              <a:solidFill>
                <a:srgbClr val="0F0F0F"/>
              </a:solidFill>
              <a:ea typeface="+mn-lt"/>
              <a:cs typeface="+mn-lt"/>
            </a:endParaRPr>
          </a:p>
          <a:p>
            <a:pPr marL="0" indent="0">
              <a:buNone/>
            </a:pPr>
            <a:r>
              <a:rPr lang="en-US" sz="1800" b="1" dirty="0">
                <a:solidFill>
                  <a:srgbClr val="0F0F0F"/>
                </a:solidFill>
                <a:ea typeface="+mn-lt"/>
                <a:cs typeface="+mn-lt"/>
              </a:rPr>
              <a:t>Work Together:  </a:t>
            </a:r>
            <a:r>
              <a:rPr lang="en-US" sz="1800" dirty="0">
                <a:solidFill>
                  <a:srgbClr val="0F0F0F"/>
                </a:solidFill>
                <a:ea typeface="+mn-lt"/>
                <a:cs typeface="+mn-lt"/>
              </a:rPr>
              <a:t>By being informed and using security tools, you and your security software become a team protecting your data.</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US" sz="1400" b="1" dirty="0">
                <a:ea typeface="+mn-lt"/>
                <a:cs typeface="+mn-lt"/>
              </a:rPr>
              <a:t>Algorithms:  </a:t>
            </a:r>
            <a:r>
              <a:rPr lang="en-US" sz="1400" dirty="0">
                <a:ea typeface="+mn-lt"/>
                <a:cs typeface="+mn-lt"/>
              </a:rPr>
              <a:t>Anti-virus and anti-malware software rely on algorithms to detect and block malicious software, including keyloggers. These algorithms can involve techniques like pattern matching to identify suspicious code or behavior.</a:t>
            </a:r>
          </a:p>
          <a:p>
            <a:pPr marL="305435" indent="-305435"/>
            <a:endParaRPr lang="en-US" sz="1400" dirty="0">
              <a:ea typeface="+mn-lt"/>
              <a:cs typeface="+mn-lt"/>
            </a:endParaRPr>
          </a:p>
          <a:p>
            <a:pPr marL="305435" indent="-305435"/>
            <a:r>
              <a:rPr lang="en-US" sz="1400" b="1" dirty="0">
                <a:ea typeface="+mn-lt"/>
                <a:cs typeface="+mn-lt"/>
              </a:rPr>
              <a:t>Deployment:  </a:t>
            </a:r>
            <a:r>
              <a:rPr lang="en-US" sz="1400" dirty="0">
                <a:ea typeface="+mn-lt"/>
                <a:cs typeface="+mn-lt"/>
              </a:rPr>
              <a:t>Security software updates often include new algorithms for detecting emerging threats.  The deployment process involves delivering these updates to user devices automatically or through user prompts.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fontScale="92500" lnSpcReduction="20000"/>
          </a:bodyPr>
          <a:lstStyle/>
          <a:p>
            <a:pPr marL="0" indent="0">
              <a:buNone/>
            </a:pPr>
            <a:r>
              <a:rPr lang="en-US" sz="2400" b="1" dirty="0">
                <a:solidFill>
                  <a:srgbClr val="0F0F0F"/>
                </a:solidFill>
                <a:ea typeface="+mn-lt"/>
                <a:cs typeface="+mn-lt"/>
              </a:rPr>
              <a:t>Reduced Risk of Identity Theft</a:t>
            </a:r>
            <a:r>
              <a:rPr lang="en-US" sz="2400" dirty="0">
                <a:solidFill>
                  <a:srgbClr val="0F0F0F"/>
                </a:solidFill>
                <a:ea typeface="+mn-lt"/>
                <a:cs typeface="+mn-lt"/>
              </a:rPr>
              <a:t>: By implementing the proposed solutions like strong passwords, 2FA, and avoiding keyloggers, the chances of stolen credentials being used for identity theft would significantly decrease.</a:t>
            </a:r>
          </a:p>
          <a:p>
            <a:pPr marL="0" indent="0">
              <a:buNone/>
            </a:pPr>
            <a:r>
              <a:rPr lang="en-US" sz="2400" b="1" dirty="0">
                <a:solidFill>
                  <a:srgbClr val="0F0F0F"/>
                </a:solidFill>
                <a:ea typeface="+mn-lt"/>
                <a:cs typeface="+mn-lt"/>
              </a:rPr>
              <a:t>Enhanced Financial Security: </a:t>
            </a:r>
            <a:r>
              <a:rPr lang="en-US" sz="2400" dirty="0">
                <a:solidFill>
                  <a:srgbClr val="0F0F0F"/>
                </a:solidFill>
                <a:ea typeface="+mn-lt"/>
                <a:cs typeface="+mn-lt"/>
              </a:rPr>
              <a:t>Financial information like credit card details would be better protected, minimizing the risk of financial fraud caused by keyloggers capturing this sensitive data.</a:t>
            </a:r>
          </a:p>
          <a:p>
            <a:pPr marL="0" indent="0">
              <a:buNone/>
            </a:pPr>
            <a:r>
              <a:rPr lang="en-US" sz="2400" b="1" dirty="0">
                <a:solidFill>
                  <a:srgbClr val="0F0F0F"/>
                </a:solidFill>
                <a:ea typeface="+mn-lt"/>
                <a:cs typeface="+mn-lt"/>
              </a:rPr>
              <a:t>Improved User Privacy</a:t>
            </a:r>
            <a:r>
              <a:rPr lang="en-US" sz="2400" dirty="0">
                <a:solidFill>
                  <a:srgbClr val="0F0F0F"/>
                </a:solidFill>
                <a:ea typeface="+mn-lt"/>
                <a:cs typeface="+mn-lt"/>
              </a:rPr>
              <a:t>: Personal messages, browsing history, and other private information wouldn't be vulnerable to keyloggers, leading to a greater sense of privacy for users.</a:t>
            </a:r>
          </a:p>
          <a:p>
            <a:pPr marL="0" indent="0">
              <a:buNone/>
            </a:pPr>
            <a:r>
              <a:rPr lang="en-US" sz="2400" b="1" dirty="0">
                <a:solidFill>
                  <a:srgbClr val="0F0F0F"/>
                </a:solidFill>
                <a:ea typeface="+mn-lt"/>
                <a:cs typeface="+mn-lt"/>
              </a:rPr>
              <a:t>Increased User Confidence: </a:t>
            </a:r>
            <a:r>
              <a:rPr lang="en-US" sz="2400" dirty="0">
                <a:solidFill>
                  <a:srgbClr val="0F0F0F"/>
                </a:solidFill>
                <a:ea typeface="+mn-lt"/>
                <a:cs typeface="+mn-lt"/>
              </a:rPr>
              <a:t>With robust defenses in place against keyloggers, users can feel more confident and secure when entering sensitive information online.</a:t>
            </a:r>
          </a:p>
          <a:p>
            <a:pPr marL="0" indent="0">
              <a:buNone/>
            </a:pPr>
            <a:r>
              <a:rPr lang="en-US" sz="2400" b="1" dirty="0">
                <a:solidFill>
                  <a:srgbClr val="0F0F0F"/>
                </a:solidFill>
                <a:ea typeface="+mn-lt"/>
                <a:cs typeface="+mn-lt"/>
              </a:rPr>
              <a:t>Reduced Cybercrime: </a:t>
            </a:r>
            <a:r>
              <a:rPr lang="en-US" sz="2400" dirty="0">
                <a:solidFill>
                  <a:srgbClr val="0F0F0F"/>
                </a:solidFill>
                <a:ea typeface="+mn-lt"/>
                <a:cs typeface="+mn-lt"/>
              </a:rPr>
              <a:t>By mitigating the effectiveness of keyloggers, cybercrime attempts that rely on stolen data would become less successful.</a:t>
            </a:r>
            <a:r>
              <a:rPr lang="en-IN" sz="2400" dirty="0">
                <a:solidFill>
                  <a:srgbClr val="0F0F0F"/>
                </a:solidFill>
                <a:ea typeface="+mn-lt"/>
                <a:cs typeface="+mn-lt"/>
              </a:rPr>
              <a:t>.</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In conclusion, keyloggers pose a significant threat to user data security. They can steal sensitive information, leading to identity theft, financial loss, and privacy breaches.</a:t>
            </a:r>
          </a:p>
          <a:p>
            <a:pPr marL="305435" indent="-305435"/>
            <a:endParaRPr lang="en-US" sz="2000" dirty="0">
              <a:solidFill>
                <a:srgbClr val="0F0F0F"/>
              </a:solidFill>
              <a:ea typeface="+mn-lt"/>
              <a:cs typeface="+mn-lt"/>
            </a:endParaRPr>
          </a:p>
          <a:p>
            <a:pPr marL="305435" indent="-305435"/>
            <a:r>
              <a:rPr lang="en-US" sz="2000" dirty="0">
                <a:solidFill>
                  <a:srgbClr val="0F0F0F"/>
                </a:solidFill>
                <a:ea typeface="+mn-lt"/>
                <a:cs typeface="+mn-lt"/>
              </a:rPr>
              <a:t>The proposed system approach offers a multi-layered defense against keyloggers.  This includes utilizing anti-malware software, implementing 2FA, employing password managers, using virtual keyboards, and promoting user awareness. By working together, these elements create a strong shield against keyloggers.</a:t>
            </a:r>
          </a:p>
          <a:p>
            <a:pPr marL="305435" indent="-305435"/>
            <a:endParaRPr lang="en-US" sz="2000" dirty="0">
              <a:solidFill>
                <a:srgbClr val="0F0F0F"/>
              </a:solidFill>
              <a:ea typeface="+mn-lt"/>
              <a:cs typeface="+mn-lt"/>
            </a:endParaRPr>
          </a:p>
          <a:p>
            <a:pPr marL="305435" indent="-305435"/>
            <a:r>
              <a:rPr lang="en-US" sz="2000" dirty="0">
                <a:solidFill>
                  <a:srgbClr val="0F0F0F"/>
                </a:solidFill>
                <a:ea typeface="+mn-lt"/>
                <a:cs typeface="+mn-lt"/>
              </a:rPr>
              <a:t>The desired results of this project are a significant improvement in data security and user confidence.  Reduced risk of identity theft, enhanced financial security, and improved user privacy are all achievable outcomes.  By mitigating the effectiveness of keyloggers, this system approach can create a more secure digital environment for everyone.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fontScale="70000" lnSpcReduction="20000"/>
          </a:bodyPr>
          <a:lstStyle/>
          <a:p>
            <a:pPr marL="0" indent="0">
              <a:buNone/>
            </a:pPr>
            <a:endParaRPr lang="en-US" sz="2000" b="1" dirty="0"/>
          </a:p>
          <a:p>
            <a:pPr marL="0" indent="0">
              <a:buNone/>
            </a:pPr>
            <a:r>
              <a:rPr lang="en-US" sz="2000" b="1" dirty="0"/>
              <a:t>Advanced Malware Detection</a:t>
            </a:r>
            <a:r>
              <a:rPr lang="en-US" sz="2000" dirty="0"/>
              <a:t>:  Future anti-malware software could leverage machine learning and artificial intelligence to more effectively identify and block sophisticated keyloggers that evade traditional detection methods.</a:t>
            </a:r>
          </a:p>
          <a:p>
            <a:pPr marL="0" indent="0">
              <a:buNone/>
            </a:pPr>
            <a:endParaRPr lang="en-US" sz="2000" b="1" dirty="0"/>
          </a:p>
          <a:p>
            <a:pPr marL="0" indent="0">
              <a:buNone/>
            </a:pPr>
            <a:r>
              <a:rPr lang="en-US" sz="2000" b="1" dirty="0"/>
              <a:t>Biometric Authentication</a:t>
            </a:r>
            <a:r>
              <a:rPr lang="en-US" sz="2000" dirty="0"/>
              <a:t>:  Fingerprint scanners, facial recognition, and iris scanners could become more widely adopted for logins, potentially eliminating the need for passwords that keyloggers target.  However, this raises privacy concerns that need to be balanced with security.</a:t>
            </a:r>
          </a:p>
          <a:p>
            <a:pPr marL="0" indent="0">
              <a:buNone/>
            </a:pPr>
            <a:endParaRPr lang="en-US" sz="2000" b="1" dirty="0"/>
          </a:p>
          <a:p>
            <a:pPr marL="0" indent="0">
              <a:buNone/>
            </a:pPr>
            <a:r>
              <a:rPr lang="en-US" sz="2000" b="1" dirty="0"/>
              <a:t>On-Device Security:  </a:t>
            </a:r>
            <a:r>
              <a:rPr lang="en-US" sz="2000" dirty="0"/>
              <a:t>With the increasing power of mobile devices, future security solutions may integrate keylogging protection directly into smartphones and tablets, providing a more comprehensive defense against these threats.</a:t>
            </a:r>
          </a:p>
          <a:p>
            <a:pPr marL="0" indent="0">
              <a:buNone/>
            </a:pPr>
            <a:endParaRPr lang="en-US" sz="2000" b="1" dirty="0"/>
          </a:p>
          <a:p>
            <a:pPr marL="0" indent="0">
              <a:buNone/>
            </a:pPr>
            <a:r>
              <a:rPr lang="en-US" sz="2000" b="1" dirty="0"/>
              <a:t>User Education and Awareness Campaigns</a:t>
            </a:r>
            <a:r>
              <a:rPr lang="en-US" sz="2000" dirty="0"/>
              <a:t>:  As hacking techniques become more complex, ongoing user education will remain crucial.  Interactive training programs and simulations can help users develop a stronger sense of cyber hygiene and identify red flags associated with keyloggers.</a:t>
            </a:r>
          </a:p>
          <a:p>
            <a:pPr marL="0" indent="0">
              <a:buNone/>
            </a:pPr>
            <a:endParaRPr lang="en-US" sz="2000" b="1" dirty="0"/>
          </a:p>
          <a:p>
            <a:pPr marL="0" indent="0">
              <a:buNone/>
            </a:pPr>
            <a:r>
              <a:rPr lang="en-US" sz="2000" b="1" dirty="0"/>
              <a:t>Collaborative Efforts</a:t>
            </a:r>
            <a:r>
              <a:rPr lang="en-US" sz="2000" dirty="0"/>
              <a:t>:  Collaboration between software developers, security researchers, and law enforcement agencies can lead to more effective strategies for combating keyloggers. Sharing information about new threats and developing joint solutions can strengthen the overall defense.</a:t>
            </a:r>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72</TotalTime>
  <Words>1009</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Open Sans</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27</cp:revision>
  <dcterms:created xsi:type="dcterms:W3CDTF">2021-05-26T16:50:10Z</dcterms:created>
  <dcterms:modified xsi:type="dcterms:W3CDTF">2024-04-10T16:37:50Z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