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5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7" y="3227834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1" y="295731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6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9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9" y="1063417"/>
            <a:ext cx="8831816" cy="137298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5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7"/>
            <a:ext cx="801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8"/>
            <a:ext cx="652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9" y="982134"/>
            <a:ext cx="8453906" cy="2696632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5029201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3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6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79765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3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2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4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5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6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6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2" y="6391840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0" y="6391840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91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5" y="6391840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7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677645"/>
            <a:ext cx="4351025" cy="2283824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2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4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3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3" y="3179764"/>
            <a:ext cx="4825159" cy="284003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7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6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295400"/>
            <a:ext cx="2793158" cy="16002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2"/>
            <a:ext cx="2793158" cy="28955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5"/>
            <a:ext cx="3865134" cy="1735667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1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5" y="6391840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4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ajaj_Group" TargetMode="External"/><Relationship Id="rId13" Type="http://schemas.openxmlformats.org/officeDocument/2006/relationships/hyperlink" Target="https://en.wikipedia.org/wiki/Luminaire" TargetMode="External"/><Relationship Id="rId3" Type="http://schemas.openxmlformats.org/officeDocument/2006/relationships/hyperlink" Target="https://www.bseindia.com/stock-share-price/x/y/500031/" TargetMode="External"/><Relationship Id="rId7" Type="http://schemas.openxmlformats.org/officeDocument/2006/relationships/hyperlink" Target="https://en.wikipedia.org/wiki/Bajaj_Electricals#cite_note-5" TargetMode="External"/><Relationship Id="rId12" Type="http://schemas.openxmlformats.org/officeDocument/2006/relationships/hyperlink" Target="https://en.wikipedia.org/wiki/Lighting" TargetMode="External"/><Relationship Id="rId2" Type="http://schemas.openxmlformats.org/officeDocument/2006/relationships/hyperlink" Target="https://en.wikipedia.org/wiki/Bombay_Stock_Exchang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Maharashtra" TargetMode="External"/><Relationship Id="rId11" Type="http://schemas.openxmlformats.org/officeDocument/2006/relationships/hyperlink" Target="https://en.wikipedia.org/wiki/Bajaj_Electricals#cite_note-6" TargetMode="External"/><Relationship Id="rId5" Type="http://schemas.openxmlformats.org/officeDocument/2006/relationships/hyperlink" Target="https://en.wikipedia.org/wiki/Mumbai" TargetMode="External"/><Relationship Id="rId10" Type="http://schemas.openxmlformats.org/officeDocument/2006/relationships/hyperlink" Target="https://en.wikipedia.org/wiki/Electric_generator" TargetMode="External"/><Relationship Id="rId4" Type="http://schemas.openxmlformats.org/officeDocument/2006/relationships/hyperlink" Target="https://en.wikipedia.org/wiki/Electrical_equipment" TargetMode="External"/><Relationship Id="rId9" Type="http://schemas.openxmlformats.org/officeDocument/2006/relationships/hyperlink" Target="https://en.wikipedia.org/wiki/Liquefied_petroleum_gas" TargetMode="Externa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E85579-8C44-105B-95AA-728FDA7C4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11" y="1453421"/>
            <a:ext cx="7243789" cy="3012621"/>
          </a:xfrm>
        </p:spPr>
        <p:txBody>
          <a:bodyPr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sz="2800" dirty="0"/>
              <a:t>comprehensive</a:t>
            </a:r>
            <a:r>
              <a:rPr lang="en-IN" sz="2400" dirty="0"/>
              <a:t> </a:t>
            </a:r>
            <a:r>
              <a:rPr lang="en-IN" sz="3600" dirty="0"/>
              <a:t>digital</a:t>
            </a:r>
            <a:r>
              <a:rPr lang="en-IN" sz="2400" dirty="0"/>
              <a:t> marketing</a:t>
            </a:r>
          </a:p>
          <a:p>
            <a:pPr algn="ctr"/>
            <a:endParaRPr lang="en-IN" sz="2000" dirty="0"/>
          </a:p>
          <a:p>
            <a:pPr algn="ctr"/>
            <a:r>
              <a:rPr lang="en-IN" sz="3200" dirty="0"/>
              <a:t>project</a:t>
            </a:r>
          </a:p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97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523825-5B23-2709-8333-B4D1C3BFF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31" t="38499" r="46907" b="9724"/>
          <a:stretch/>
        </p:blipFill>
        <p:spPr>
          <a:xfrm>
            <a:off x="2403834" y="1615528"/>
            <a:ext cx="3695307" cy="4645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3328E8-ECEC-3409-E1F1-AB1A30906FAB}"/>
              </a:ext>
            </a:extLst>
          </p:cNvPr>
          <p:cNvSpPr txBox="1"/>
          <p:nvPr/>
        </p:nvSpPr>
        <p:spPr>
          <a:xfrm flipH="1">
            <a:off x="686742" y="904973"/>
            <a:ext cx="38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KEYWORD RESEARCH :</a:t>
            </a:r>
          </a:p>
        </p:txBody>
      </p:sp>
    </p:spTree>
    <p:extLst>
      <p:ext uri="{BB962C8B-B14F-4D97-AF65-F5344CB8AC3E}">
        <p14:creationId xmlns:p14="http://schemas.microsoft.com/office/powerpoint/2010/main" val="46395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B27FD-3BA9-A9CC-2D70-B07522864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0" t="13617" r="13918" b="4482"/>
          <a:stretch/>
        </p:blipFill>
        <p:spPr>
          <a:xfrm>
            <a:off x="1461153" y="1951347"/>
            <a:ext cx="6495070" cy="3912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B677B3-BE71-4868-C9F0-2FBC21EE7A5E}"/>
              </a:ext>
            </a:extLst>
          </p:cNvPr>
          <p:cNvSpPr txBox="1"/>
          <p:nvPr/>
        </p:nvSpPr>
        <p:spPr>
          <a:xfrm>
            <a:off x="1461153" y="994530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CONTENT IDEAS AND MARKETING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68708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BA8F9BC-6E4D-C1AC-3A59-770D5821B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158" y="1112364"/>
            <a:ext cx="11057640" cy="6085002"/>
          </a:xfrm>
        </p:spPr>
        <p:txBody>
          <a:bodyPr>
            <a:normAutofit/>
          </a:bodyPr>
          <a:lstStyle/>
          <a:p>
            <a:pPr marL="32298" indent="-32298" algn="l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bg1"/>
                </a:solidFill>
              </a:rPr>
              <a:t>By following the calendar we have reached our objectives.</a:t>
            </a:r>
          </a:p>
          <a:p>
            <a:pPr marL="32298" indent="-32298" algn="l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bg1"/>
                </a:solidFill>
              </a:rPr>
              <a:t>As the part of marketing we have designed few posters and also advertising videos.</a:t>
            </a:r>
          </a:p>
          <a:p>
            <a:pPr marL="32298" indent="-32298" algn="l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bg1"/>
                </a:solidFill>
              </a:rPr>
              <a:t>Attracting the people towards the organization totally depends on the  way we showed about the organization.</a:t>
            </a:r>
          </a:p>
          <a:p>
            <a:pPr marL="32298" indent="-32298" algn="l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bg1"/>
                </a:solidFill>
              </a:rPr>
              <a:t>Its been a tough challenge to our team to get thoughts regarding content.</a:t>
            </a:r>
          </a:p>
          <a:p>
            <a:pPr marL="32298" indent="-32298" algn="l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bg1"/>
                </a:solidFill>
              </a:rPr>
              <a:t>We have explored different faces of the organization, like their infrastructure, about their clients and we heard  the reviews of the employees of the organization.</a:t>
            </a:r>
          </a:p>
          <a:p>
            <a:pPr marL="32298" indent="-32298" algn="l"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bg1"/>
                </a:solidFill>
              </a:rPr>
              <a:t>After this we have discussed together and made this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28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E71DAE-74CC-6119-C5F9-76F91749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25" y="838200"/>
            <a:ext cx="11266302" cy="24765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Part 4: Content Creation and Curation (Post creations, Designs/Video Editing, Ad Campaigns over Social Media and Email Ideation and Creation</a:t>
            </a:r>
            <a:r>
              <a:rPr lang="en-US" b="1" dirty="0">
                <a:solidFill>
                  <a:srgbClr val="434343"/>
                </a:solidFill>
              </a:rPr>
              <a:t>) 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25431-6B65-7E9A-B2F2-EBD30303A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IN" sz="1400" dirty="0">
                <a:solidFill>
                  <a:schemeClr val="accent2"/>
                </a:solidFill>
              </a:rPr>
              <a:t>FORMAT 1</a:t>
            </a:r>
            <a:r>
              <a:rPr lang="en-IN" sz="1400" dirty="0">
                <a:solidFill>
                  <a:srgbClr val="FFC000"/>
                </a:solidFill>
              </a:rPr>
              <a:t> </a:t>
            </a:r>
            <a:r>
              <a:rPr lang="en-IN" sz="1400" dirty="0"/>
              <a:t>: 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Advertising in linked ln.</a:t>
            </a:r>
          </a:p>
          <a:p>
            <a:pPr algn="l"/>
            <a:r>
              <a:rPr lang="en-IN" sz="1400" dirty="0">
                <a:solidFill>
                  <a:schemeClr val="accent2"/>
                </a:solidFill>
              </a:rPr>
              <a:t>AIM : 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reach more audience around the world.</a:t>
            </a:r>
          </a:p>
          <a:p>
            <a:pPr algn="l"/>
            <a:r>
              <a:rPr lang="en-IN" sz="1400" dirty="0">
                <a:solidFill>
                  <a:schemeClr val="accent2"/>
                </a:solidFill>
              </a:rPr>
              <a:t>Date :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27-07-2023</a:t>
            </a:r>
          </a:p>
          <a:p>
            <a:pPr algn="l"/>
            <a:r>
              <a:rPr lang="en-IN" sz="1400" dirty="0">
                <a:solidFill>
                  <a:schemeClr val="accent2"/>
                </a:solidFill>
              </a:rPr>
              <a:t>IDEA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 Crompton new product launch</a:t>
            </a:r>
          </a:p>
          <a:p>
            <a:pPr algn="l"/>
            <a:endParaRPr lang="en-IN" sz="1400" dirty="0"/>
          </a:p>
          <a:p>
            <a:pPr algn="l"/>
            <a:r>
              <a:rPr lang="en-IN" sz="1400" dirty="0">
                <a:solidFill>
                  <a:schemeClr val="accent2"/>
                </a:solidFill>
              </a:rPr>
              <a:t>FORMAT 2</a:t>
            </a:r>
            <a:r>
              <a:rPr lang="en-IN" sz="1400" dirty="0">
                <a:solidFill>
                  <a:srgbClr val="FFC000"/>
                </a:solidFill>
              </a:rPr>
              <a:t>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 Creating ads and posting in social media</a:t>
            </a:r>
          </a:p>
          <a:p>
            <a:pPr algn="l"/>
            <a:r>
              <a:rPr lang="en-IN" sz="1400" dirty="0">
                <a:solidFill>
                  <a:schemeClr val="accent2"/>
                </a:solidFill>
              </a:rPr>
              <a:t>AIM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 To create brand awareness</a:t>
            </a:r>
          </a:p>
          <a:p>
            <a:pPr algn="l"/>
            <a:r>
              <a:rPr lang="en-IN" sz="1400" dirty="0">
                <a:solidFill>
                  <a:schemeClr val="accent2"/>
                </a:solidFill>
              </a:rPr>
              <a:t>Date: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27-07-2023</a:t>
            </a:r>
          </a:p>
          <a:p>
            <a:pPr algn="l"/>
            <a:r>
              <a:rPr lang="en-IN" sz="1400" dirty="0">
                <a:solidFill>
                  <a:schemeClr val="accent2"/>
                </a:solidFill>
              </a:rPr>
              <a:t>Idea</a:t>
            </a:r>
            <a:r>
              <a:rPr lang="en-IN" sz="1400" dirty="0"/>
              <a:t> :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Crompton season end sale.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9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40DBB-8A91-5FC0-1CC0-08AF5F827C8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24206" y="2487056"/>
            <a:ext cx="8295587" cy="33147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chemeClr val="accent2"/>
                </a:solidFill>
              </a:rPr>
              <a:t>FORMAT 3</a:t>
            </a:r>
            <a:r>
              <a:rPr lang="en-IN" sz="3200" dirty="0"/>
              <a:t> : </a:t>
            </a:r>
            <a:r>
              <a:rPr lang="en-I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videos </a:t>
            </a:r>
          </a:p>
          <a:p>
            <a:pPr algn="l"/>
            <a:r>
              <a:rPr lang="en-IN" sz="3200" dirty="0">
                <a:solidFill>
                  <a:schemeClr val="accent2"/>
                </a:solidFill>
              </a:rPr>
              <a:t>AIM</a:t>
            </a:r>
            <a:r>
              <a:rPr lang="en-IN" sz="3200" dirty="0">
                <a:solidFill>
                  <a:srgbClr val="FFC000"/>
                </a:solidFill>
              </a:rPr>
              <a:t> </a:t>
            </a:r>
            <a:r>
              <a:rPr lang="en-IN" sz="3200" dirty="0"/>
              <a:t>:  </a:t>
            </a:r>
            <a:r>
              <a:rPr lang="en-I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create brand awareness and to reach more audience</a:t>
            </a:r>
          </a:p>
          <a:p>
            <a:pPr algn="l"/>
            <a:r>
              <a:rPr lang="en-IN" sz="3200" dirty="0">
                <a:solidFill>
                  <a:schemeClr val="accent2"/>
                </a:solidFill>
              </a:rPr>
              <a:t>Date</a:t>
            </a:r>
            <a:r>
              <a:rPr lang="en-IN" sz="3200" dirty="0"/>
              <a:t>: </a:t>
            </a:r>
            <a:r>
              <a:rPr lang="en-I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27-07-2023</a:t>
            </a:r>
          </a:p>
          <a:p>
            <a:pPr algn="l"/>
            <a:r>
              <a:rPr lang="en-IN" sz="3200" dirty="0">
                <a:solidFill>
                  <a:schemeClr val="accent2"/>
                </a:solidFill>
              </a:rPr>
              <a:t>Idea</a:t>
            </a:r>
            <a:r>
              <a:rPr lang="en-IN" sz="3200" dirty="0"/>
              <a:t> : </a:t>
            </a:r>
            <a:r>
              <a:rPr lang="en-IN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Crompton mind blowing offers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7361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2BA7-10B5-5072-8F5A-05F94D74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INSTAGRAM STORIES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4D448-1EB2-5D77-577E-103E69E13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06" y="2587658"/>
            <a:ext cx="1698946" cy="3775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48D9F-6951-68CA-E5D3-023B4D45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99" y="2446256"/>
            <a:ext cx="1839995" cy="4088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F8117-75B5-E338-B2DA-7A2BB411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585" y="2309566"/>
            <a:ext cx="1990352" cy="44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7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586-630D-A937-6D5E-5367109D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VIDEO DESIGNING</a:t>
            </a:r>
          </a:p>
        </p:txBody>
      </p:sp>
      <p:pic>
        <p:nvPicPr>
          <p:cNvPr id="4" name="Say goodbye to sleepless nights and say hello to the ultimate sleep aid with Crompton's Silent Pro Fan with a LED Light This powerful yet smart fan comes with 2X silence and is easy to control via remote! Get your u">
            <a:hlinkClick r:id="" action="ppaction://media"/>
            <a:extLst>
              <a:ext uri="{FF2B5EF4-FFF2-40B4-BE49-F238E27FC236}">
                <a16:creationId xmlns:a16="http://schemas.microsoft.com/office/drawing/2014/main" id="{788735F0-D293-1EC3-894F-7E6F893C274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59212" y="2612926"/>
            <a:ext cx="3880193" cy="3880193"/>
          </a:xfrm>
        </p:spPr>
      </p:pic>
    </p:spTree>
    <p:extLst>
      <p:ext uri="{BB962C8B-B14F-4D97-AF65-F5344CB8AC3E}">
        <p14:creationId xmlns:p14="http://schemas.microsoft.com/office/powerpoint/2010/main" val="38626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2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DF95-000E-58BC-2C6F-642FB009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SOCIAL MEDIA AD CAMPAIGING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C8161-47A8-4B4A-8C22-42D7FA20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6" b="18626"/>
          <a:stretch/>
        </p:blipFill>
        <p:spPr>
          <a:xfrm>
            <a:off x="2303087" y="2422689"/>
            <a:ext cx="2546728" cy="4317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67591-1858-47F1-57E4-7F9EF2DE6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0" b="16701"/>
          <a:stretch/>
        </p:blipFill>
        <p:spPr>
          <a:xfrm>
            <a:off x="6042582" y="2422689"/>
            <a:ext cx="2565215" cy="43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6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00B3-EF30-0845-970A-036C3FBA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116291"/>
            <a:ext cx="3219082" cy="1600200"/>
          </a:xfrm>
        </p:spPr>
        <p:txBody>
          <a:bodyPr/>
          <a:lstStyle/>
          <a:p>
            <a:r>
              <a:rPr lang="en-IN" dirty="0"/>
              <a:t>EMAIL AD CAMPAIGING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1F079-DA0D-DE7F-F5C1-DA0A8CDE1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WE HAVE USED THIS MAIL FOR INCREASING BRAND AWARENESS.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64780F-B9E8-55B4-E6EE-AC7CD4031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6132" y="616170"/>
            <a:ext cx="2531547" cy="562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575-7735-2064-BF67-CEA0C063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3219081" cy="1600200"/>
          </a:xfrm>
        </p:spPr>
        <p:txBody>
          <a:bodyPr/>
          <a:lstStyle/>
          <a:p>
            <a:r>
              <a:rPr lang="en-IN" sz="2400" dirty="0"/>
              <a:t>EMAIL AD CAMPAIGN -2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A5AF86-ED03-7D9D-BF72-3FB250DD2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062" y="1020028"/>
            <a:ext cx="3219081" cy="55452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42CF8-A2EA-C166-6AA8-08E665F7B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WE HAVE USED THIS EMAIL FOR LEAD GENERATION.</a:t>
            </a:r>
          </a:p>
        </p:txBody>
      </p:sp>
    </p:spTree>
    <p:extLst>
      <p:ext uri="{BB962C8B-B14F-4D97-AF65-F5344CB8AC3E}">
        <p14:creationId xmlns:p14="http://schemas.microsoft.com/office/powerpoint/2010/main" val="14432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4DF3-0DA2-5BD3-2DAF-1F428951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 </a:t>
            </a:r>
            <a:r>
              <a:rPr lang="en-IN">
                <a:solidFill>
                  <a:schemeClr val="tx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CROMPTON GREAVES  CONSUMER</a:t>
            </a:r>
            <a:r>
              <a:rPr lang="en-IN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IN">
                <a:solidFill>
                  <a:schemeClr val="tx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ELECTRICALS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EEE4A-0F6F-ACD4-C4D0-3B6B58D7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63" y="2964657"/>
            <a:ext cx="4174504" cy="2380341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7F7F7F"/>
                </a:solidFill>
                <a:effectLst/>
                <a:latin typeface="Nunito Sans" panose="020F0502020204030204" pitchFamily="2" charset="0"/>
              </a:rPr>
              <a:t>one of the leading consumer     companies in India with a 90+ years old brand legacy.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7F7F7F"/>
                </a:solidFill>
                <a:effectLst/>
                <a:latin typeface="Nunito Sans" panose="020F0502020204030204" pitchFamily="2" charset="0"/>
              </a:rPr>
              <a:t>As of February 2016, we are an independent company under professional management and have 2 business segments – Lighting and Electrical Consumer Durables.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7F7F7F"/>
                </a:solidFill>
                <a:effectLst/>
                <a:latin typeface="Nunito Sans" panose="020F0502020204030204" pitchFamily="2" charset="0"/>
              </a:rPr>
              <a:t>They market </a:t>
            </a:r>
            <a:r>
              <a:rPr lang="en-US" dirty="0">
                <a:solidFill>
                  <a:srgbClr val="7F7F7F"/>
                </a:solidFill>
                <a:latin typeface="Nunito Sans" panose="020F0502020204030204" pitchFamily="2" charset="0"/>
              </a:rPr>
              <a:t>their</a:t>
            </a:r>
            <a:r>
              <a:rPr lang="en-US" b="0" i="0" dirty="0">
                <a:solidFill>
                  <a:srgbClr val="7F7F7F"/>
                </a:solidFill>
                <a:effectLst/>
                <a:latin typeface="Nunito Sans" panose="020F0502020204030204" pitchFamily="2" charset="0"/>
              </a:rPr>
              <a:t> products under the “Crompton” brand name in India and select export markets.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A76EAF-1D66-1B1E-EE24-E662B2D9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766" y="2640690"/>
            <a:ext cx="3228732" cy="23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0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FA3D02-5897-E45A-18F3-14088118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/>
                </a:solidFill>
              </a:rPr>
              <a:t>CHALLENGES FACED</a:t>
            </a:r>
            <a:r>
              <a:rPr lang="en-US" dirty="0">
                <a:solidFill>
                  <a:schemeClr val="accent2"/>
                </a:solidFill>
              </a:rPr>
              <a:t> AND </a:t>
            </a:r>
            <a:r>
              <a:rPr lang="en-US" sz="3200" dirty="0">
                <a:solidFill>
                  <a:schemeClr val="accent2"/>
                </a:solidFill>
              </a:rPr>
              <a:t>LESSONS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LEARNED</a:t>
            </a:r>
            <a:br>
              <a:rPr lang="en-IN" sz="3200" dirty="0">
                <a:solidFill>
                  <a:schemeClr val="accent2"/>
                </a:solidFill>
              </a:rPr>
            </a:b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978ECE-025E-6DCB-B743-914735366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590" y="3524447"/>
            <a:ext cx="10015808" cy="302718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/>
              <a:t>By doing this project we have learnt many new things.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/>
              <a:t>We have faced many challenges while doing SEO part and  content making ideas.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/>
              <a:t>For this project  we have explored many websites and read few magazines to know more about the organization.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/>
              <a:t>By doing these things we have improved our </a:t>
            </a:r>
            <a:r>
              <a:rPr lang="en-IN" sz="1800" dirty="0" err="1"/>
              <a:t>abilites</a:t>
            </a:r>
            <a:r>
              <a:rPr lang="en-IN" sz="1800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/>
              <a:t>By this project we have enhanced our in communication and presentation skills.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61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F012C-1D39-9165-AB41-60C781AA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75" b="1"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endParaRPr lang="en-I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E324E7-B4A9-6A24-DE2A-D8AD2C1C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62" y="2964657"/>
            <a:ext cx="4964433" cy="234592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/>
              <a:t>In this competitive world every organization has its own mission and ideology.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To be the best one should have mission and also must follow ethics in the work they are doing.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/>
              <a:t>Crompton have came up with their unique mission, </a:t>
            </a:r>
            <a:r>
              <a:rPr lang="en-US" b="0" i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To provide the best styles and the highest industry quality in Consumer Products and accessories.</a:t>
            </a:r>
            <a:r>
              <a:rPr lang="en-IN"/>
              <a:t> </a:t>
            </a:r>
          </a:p>
          <a:p>
            <a:pPr marL="0" indent="0">
              <a:buNone/>
            </a:pPr>
            <a:r>
              <a:rPr lang="en-IN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OF THE ORGANIZATION:-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333333"/>
                </a:solidFill>
                <a:effectLst/>
                <a:latin typeface="inherit"/>
              </a:rPr>
              <a:t>Product quality,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333333"/>
                </a:solidFill>
                <a:effectLst/>
                <a:latin typeface="inherit"/>
              </a:rPr>
              <a:t>Reliability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>
                <a:solidFill>
                  <a:srgbClr val="333333"/>
                </a:solidFill>
                <a:effectLst/>
                <a:latin typeface="inherit"/>
              </a:rPr>
              <a:t>performance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2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37B08A00-59DC-A7AC-22F8-31DE5D1F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800" y="1477369"/>
            <a:ext cx="8728383" cy="3903262"/>
          </a:xfrm>
        </p:spPr>
        <p:txBody>
          <a:bodyPr>
            <a:normAutofit/>
          </a:bodyPr>
          <a:lstStyle/>
          <a:p>
            <a:r>
              <a:rPr lang="en-IN" sz="2800" b="1" i="1" dirty="0"/>
              <a:t>  </a:t>
            </a:r>
            <a:r>
              <a:rPr lang="en-IN" sz="3200" b="1" i="1" dirty="0"/>
              <a:t>U</a:t>
            </a:r>
            <a:r>
              <a:rPr lang="en-IN" sz="2800" b="1" i="1" dirty="0"/>
              <a:t>SP:-</a:t>
            </a:r>
          </a:p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sz="1600" cap="none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pioneer and has top leadership position in the management and application of electrical energy.</a:t>
            </a:r>
            <a:endParaRPr lang="en-US" sz="1600" b="1" i="1" cap="none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1" cap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TAGLINE:-</a:t>
            </a:r>
          </a:p>
          <a:p>
            <a:pPr marL="192881" indent="-192881">
              <a:buFont typeface="Wingdings" panose="05000000000000000000" pitchFamily="2" charset="2"/>
              <a:buChar char="Ø"/>
            </a:pPr>
            <a:r>
              <a:rPr lang="en-US" sz="1600" cap="non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survive in this competitive business world Crompton created their own tagline.</a:t>
            </a:r>
          </a:p>
          <a:p>
            <a:pPr marL="192881" indent="-192881">
              <a:buFont typeface="Wingdings" panose="05000000000000000000" pitchFamily="2" charset="2"/>
              <a:buChar char="Ø"/>
            </a:pPr>
            <a:r>
              <a:rPr lang="en-IN" sz="1600" b="1" i="1" dirty="0">
                <a:solidFill>
                  <a:srgbClr val="4D5156"/>
                </a:solidFill>
                <a:latin typeface="Google Sans"/>
              </a:rPr>
              <a:t> </a:t>
            </a:r>
            <a:r>
              <a:rPr lang="en-IN" sz="1600" b="1" i="1" dirty="0">
                <a:solidFill>
                  <a:schemeClr val="bg1"/>
                </a:solidFill>
                <a:highlight>
                  <a:srgbClr val="800080"/>
                </a:highlight>
                <a:latin typeface="Google Sans"/>
              </a:rPr>
              <a:t>'Let's Hangout </a:t>
            </a:r>
            <a:r>
              <a:rPr lang="en-IN" sz="1600" b="1" i="1" dirty="0" err="1">
                <a:solidFill>
                  <a:schemeClr val="bg1"/>
                </a:solidFill>
                <a:highlight>
                  <a:srgbClr val="800080"/>
                </a:highlight>
                <a:latin typeface="Google Sans"/>
              </a:rPr>
              <a:t>Ghar</a:t>
            </a:r>
            <a:r>
              <a:rPr lang="en-IN" sz="1600" b="1" i="1" dirty="0">
                <a:solidFill>
                  <a:schemeClr val="bg1"/>
                </a:solidFill>
                <a:highlight>
                  <a:srgbClr val="800080"/>
                </a:highlight>
                <a:latin typeface="Google Sans"/>
              </a:rPr>
              <a:t> Pe!   </a:t>
            </a:r>
            <a:r>
              <a:rPr lang="en-IN" sz="1600" cap="none" dirty="0">
                <a:solidFill>
                  <a:schemeClr val="bg1"/>
                </a:solidFill>
                <a:latin typeface="Google Sans"/>
              </a:rPr>
              <a:t>is the tagline of </a:t>
            </a:r>
            <a:r>
              <a:rPr lang="en-IN" sz="1600" cap="none" dirty="0" err="1">
                <a:solidFill>
                  <a:schemeClr val="bg1"/>
                </a:solidFill>
                <a:latin typeface="Google Sans"/>
              </a:rPr>
              <a:t>crompton</a:t>
            </a:r>
            <a:r>
              <a:rPr lang="en-IN" sz="1600" cap="none" dirty="0">
                <a:solidFill>
                  <a:schemeClr val="bg1"/>
                </a:solidFill>
                <a:latin typeface="Google Sans"/>
              </a:rPr>
              <a:t>.</a:t>
            </a:r>
          </a:p>
          <a:p>
            <a:endParaRPr lang="en-IN" sz="1125" cap="none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0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474922-3ED7-E26E-13AE-FFFF66E4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3115161"/>
            <a:ext cx="3729945" cy="2982405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BDC1C6"/>
                </a:solidFill>
                <a:effectLst/>
                <a:latin typeface="Google Sans"/>
              </a:rPr>
              <a:t>Symphony, </a:t>
            </a:r>
            <a:r>
              <a:rPr lang="en-US" sz="1800" b="0" i="0" dirty="0">
                <a:solidFill>
                  <a:srgbClr val="E2EEFF"/>
                </a:solidFill>
                <a:effectLst/>
                <a:latin typeface="Google Sans"/>
              </a:rPr>
              <a:t>an Indian Multi-National Company</a:t>
            </a:r>
            <a:r>
              <a:rPr lang="en-US" sz="1800" b="0" i="0" dirty="0">
                <a:solidFill>
                  <a:srgbClr val="BDC1C6"/>
                </a:solidFill>
                <a:effectLst/>
                <a:latin typeface="Google Sans"/>
              </a:rPr>
              <a:t> with presence in over 60 countries is the world's largest manufacturer of air-coolers. From inventions to innovations, energy responsibility to environment stewardship, Symphony is a market leader which has been providing comfort cooling to its customers for generations.</a:t>
            </a:r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4470B-DC7F-FDF8-DA3C-68F825C89A6D}"/>
              </a:ext>
            </a:extLst>
          </p:cNvPr>
          <p:cNvSpPr txBox="1"/>
          <p:nvPr/>
        </p:nvSpPr>
        <p:spPr>
          <a:xfrm>
            <a:off x="1347997" y="1108274"/>
            <a:ext cx="478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COMPETITOR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7FDC05-921D-FA27-D40F-27058DC005A0}"/>
              </a:ext>
            </a:extLst>
          </p:cNvPr>
          <p:cNvSpPr txBox="1"/>
          <p:nvPr/>
        </p:nvSpPr>
        <p:spPr>
          <a:xfrm>
            <a:off x="1488440" y="2530386"/>
            <a:ext cx="23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symphony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1F0975-6585-6622-CEF1-E7813E43E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9" b="10747"/>
          <a:stretch/>
        </p:blipFill>
        <p:spPr>
          <a:xfrm>
            <a:off x="6696696" y="2251637"/>
            <a:ext cx="4894608" cy="22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7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99AF-9845-8259-16FD-7DFB67AB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382" y="1283745"/>
            <a:ext cx="4576542" cy="5071621"/>
          </a:xfrm>
        </p:spPr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Havells India Limited is an Indian multinational electrical equipment company, based in Noida. It was founded by Haveli Ram Gandhi, later sold to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Qimat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Rai Gupta who was his distributor. 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D8561-26EC-AF56-6F78-36E629CBF3CE}"/>
              </a:ext>
            </a:extLst>
          </p:cNvPr>
          <p:cNvSpPr txBox="1"/>
          <p:nvPr/>
        </p:nvSpPr>
        <p:spPr>
          <a:xfrm>
            <a:off x="1164382" y="1178350"/>
            <a:ext cx="2288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HAVELLS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0F91F-E7A0-2584-0224-E646C74D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435" y="2088528"/>
            <a:ext cx="3491194" cy="230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4F2E-D669-389C-24AF-A672BC44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15" y="1885164"/>
            <a:ext cx="5032485" cy="3479316"/>
          </a:xfrm>
        </p:spPr>
        <p:txBody>
          <a:bodyPr/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Bajaj Electricals Ltd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 tooltip="Bombay Stock Exchan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BSE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500031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is an Indian consumer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 tooltip="Electrical equip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electrical </a:t>
            </a:r>
            <a:r>
              <a:rPr lang="en-US" sz="2000" b="0" i="0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 tooltip="Electrical equip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equipment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manufacturing company based in </a:t>
            </a:r>
            <a:r>
              <a:rPr lang="en-US" sz="2000" b="0" i="0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 tooltip="Mumba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Mumbai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6" tooltip="Maharashtr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Maharashtra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000" b="0" i="0" u="none" strike="noStrike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It is a part of the ₹380 billion (US$4.8 billion)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8" tooltip="Bajaj Gro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Bajaj Group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It has diversified with interests in lighting, luminaries, appliances, fans,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9" tooltip="Liquefied petroleum g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LPG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based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0" tooltip="Electric gener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generators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2000" b="0" i="0" u="none" strike="noStrike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engineering and projects.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Its main domains are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2" tooltip="Light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lighting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consumer durable, engineering and projects. Lighting includes lamps, tubes and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3" tooltip="Luminai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luminaire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A668B-7B2C-F91C-89CC-0637342CD5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44752" y="1961832"/>
            <a:ext cx="3372377" cy="25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1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F121-1304-08A4-AB9C-5CBAE9A0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925805"/>
            <a:ext cx="4351025" cy="2283824"/>
          </a:xfrm>
        </p:spPr>
        <p:txBody>
          <a:bodyPr/>
          <a:lstStyle/>
          <a:p>
            <a:pPr algn="ctr"/>
            <a:r>
              <a:rPr lang="en-IN" dirty="0"/>
              <a:t>User persona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DEA09-0E41-7E4B-4E5C-C5A54055573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921183" y="1224598"/>
            <a:ext cx="4071937" cy="5272087"/>
          </a:xfrm>
        </p:spPr>
      </p:pic>
    </p:spTree>
    <p:extLst>
      <p:ext uri="{BB962C8B-B14F-4D97-AF65-F5344CB8AC3E}">
        <p14:creationId xmlns:p14="http://schemas.microsoft.com/office/powerpoint/2010/main" val="188074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4B5386-3C75-A84D-0308-9FD4D8105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64" t="30608" r="35980" b="9723"/>
          <a:stretch/>
        </p:blipFill>
        <p:spPr>
          <a:xfrm>
            <a:off x="2780908" y="2271859"/>
            <a:ext cx="6033154" cy="44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7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677</Words>
  <Application>Microsoft Office PowerPoint</Application>
  <PresentationFormat>On-screen Show (4:3)</PresentationFormat>
  <Paragraphs>66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Algerian</vt:lpstr>
      <vt:lpstr>Arial</vt:lpstr>
      <vt:lpstr>Arial</vt:lpstr>
      <vt:lpstr>Century Gothic</vt:lpstr>
      <vt:lpstr>Google Sans</vt:lpstr>
      <vt:lpstr>inherit</vt:lpstr>
      <vt:lpstr>Nunito Sans</vt:lpstr>
      <vt:lpstr>Open Sans</vt:lpstr>
      <vt:lpstr>Wingdings</vt:lpstr>
      <vt:lpstr>Wingdings 3</vt:lpstr>
      <vt:lpstr>Ion Boardroom</vt:lpstr>
      <vt:lpstr>PowerPoint Presentation</vt:lpstr>
      <vt:lpstr> CROMPTON GREAVES  CONSUMER ELECTRICALS</vt:lpstr>
      <vt:lpstr>MISSION</vt:lpstr>
      <vt:lpstr>PowerPoint Presentation</vt:lpstr>
      <vt:lpstr>Symphony, an Indian Multi-National Company with presence in over 60 countries is the world's largest manufacturer of air-coolers. From inventions to innovations, energy responsibility to environment stewardship, Symphony is a market leader which has been providing comfort cooling to its customers for generations.</vt:lpstr>
      <vt:lpstr>Havells India Limited is an Indian multinational electrical equipment company, based in Noida. It was founded by Haveli Ram Gandhi, later sold to Qimat Rai Gupta who was his distributor. </vt:lpstr>
      <vt:lpstr>Bajaj Electricals Ltd (BSE: 500031) is an Indian consumer electrical equipment manufacturing company based in Mumbai, Maharashtra.[5] It is a part of the ₹380 billion (US$4.8 billion) Bajaj Group. It has diversified with interests in lighting, luminaries, appliances, fans, LPG based generators,[6] engineering and projects. Its main domains are lighting, consumer durable, engineering and projects. Lighting includes lamps, tubes and luminaire. </vt:lpstr>
      <vt:lpstr>User persona</vt:lpstr>
      <vt:lpstr>PowerPoint Presentation</vt:lpstr>
      <vt:lpstr>PowerPoint Presentation</vt:lpstr>
      <vt:lpstr>PowerPoint Presentation</vt:lpstr>
      <vt:lpstr>PowerPoint Presentation</vt:lpstr>
      <vt:lpstr>Part 4: Content Creation and Curation (Post creations, Designs/Video Editing, Ad Campaigns over Social Media and Email Ideation and Creation)  </vt:lpstr>
      <vt:lpstr>PowerPoint Presentation</vt:lpstr>
      <vt:lpstr>INSTAGRAM STORIES</vt:lpstr>
      <vt:lpstr>VIDEO DESIGNING</vt:lpstr>
      <vt:lpstr>SOCIAL MEDIA AD CAMPAIGING</vt:lpstr>
      <vt:lpstr>EMAIL AD CAMPAIGING</vt:lpstr>
      <vt:lpstr>EMAIL AD CAMPAIGN -2</vt:lpstr>
      <vt:lpstr>CHALLENGES FACED AND LESSONS LEARNED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thyahadi</dc:creator>
  <cp:lastModifiedBy>uday kiran</cp:lastModifiedBy>
  <cp:revision>4</cp:revision>
  <dcterms:created xsi:type="dcterms:W3CDTF">2023-07-24T13:10:05Z</dcterms:created>
  <dcterms:modified xsi:type="dcterms:W3CDTF">2023-08-09T14:19:49Z</dcterms:modified>
</cp:coreProperties>
</file>