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16" r:id="rId2"/>
    <p:sldId id="317" r:id="rId3"/>
    <p:sldId id="257" r:id="rId4"/>
    <p:sldId id="256" r:id="rId5"/>
    <p:sldId id="258" r:id="rId6"/>
    <p:sldId id="259" r:id="rId7"/>
    <p:sldId id="260" r:id="rId8"/>
    <p:sldId id="263" r:id="rId9"/>
    <p:sldId id="261" r:id="rId10"/>
    <p:sldId id="276" r:id="rId11"/>
    <p:sldId id="262" r:id="rId12"/>
    <p:sldId id="264" r:id="rId13"/>
    <p:sldId id="265" r:id="rId14"/>
    <p:sldId id="266" r:id="rId15"/>
    <p:sldId id="267" r:id="rId16"/>
    <p:sldId id="268" r:id="rId17"/>
    <p:sldId id="269" r:id="rId18"/>
    <p:sldId id="270" r:id="rId19"/>
    <p:sldId id="277" r:id="rId20"/>
    <p:sldId id="272" r:id="rId21"/>
    <p:sldId id="273" r:id="rId22"/>
    <p:sldId id="274" r:id="rId23"/>
    <p:sldId id="275" r:id="rId24"/>
    <p:sldId id="278" r:id="rId25"/>
    <p:sldId id="279" r:id="rId26"/>
    <p:sldId id="280" r:id="rId27"/>
    <p:sldId id="281" r:id="rId28"/>
    <p:sldId id="282" r:id="rId29"/>
    <p:sldId id="283" r:id="rId30"/>
    <p:sldId id="284" r:id="rId31"/>
    <p:sldId id="285" r:id="rId32"/>
    <p:sldId id="286" r:id="rId33"/>
    <p:sldId id="288" r:id="rId34"/>
    <p:sldId id="287" r:id="rId35"/>
    <p:sldId id="289" r:id="rId36"/>
    <p:sldId id="290" r:id="rId37"/>
    <p:sldId id="297" r:id="rId38"/>
    <p:sldId id="291" r:id="rId39"/>
    <p:sldId id="292" r:id="rId40"/>
    <p:sldId id="298" r:id="rId41"/>
    <p:sldId id="293" r:id="rId42"/>
    <p:sldId id="294" r:id="rId43"/>
    <p:sldId id="295" r:id="rId44"/>
    <p:sldId id="299" r:id="rId45"/>
    <p:sldId id="296" r:id="rId46"/>
    <p:sldId id="300" r:id="rId47"/>
    <p:sldId id="301" r:id="rId48"/>
    <p:sldId id="302" r:id="rId49"/>
    <p:sldId id="303" r:id="rId50"/>
    <p:sldId id="309" r:id="rId51"/>
    <p:sldId id="310" r:id="rId52"/>
    <p:sldId id="304" r:id="rId53"/>
    <p:sldId id="305" r:id="rId54"/>
    <p:sldId id="306" r:id="rId55"/>
    <p:sldId id="307" r:id="rId56"/>
    <p:sldId id="308" r:id="rId57"/>
    <p:sldId id="311" r:id="rId58"/>
    <p:sldId id="312" r:id="rId59"/>
    <p:sldId id="313" r:id="rId60"/>
    <p:sldId id="314" r:id="rId61"/>
    <p:sldId id="315" r:id="rId62"/>
    <p:sldId id="271" r:id="rId63"/>
  </p:sldIdLst>
  <p:sldSz cx="13716000" cy="91440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242" y="-96"/>
      </p:cViewPr>
      <p:guideLst>
        <p:guide orient="horz" pos="2880"/>
        <p:guide pos="43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C98E38-CA1B-401B-842C-A323AF8DBAC0}" type="datetimeFigureOut">
              <a:rPr lang="en-US" smtClean="0"/>
              <a:pPr/>
              <a:t>11/21/2020</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995AB6-9EDE-4821-BDAB-A55E723522AB}" type="slidenum">
              <a:rPr lang="en-US" smtClean="0"/>
              <a:pPr/>
              <a:t>‹#›</a:t>
            </a:fld>
            <a:endParaRPr lang="en-US"/>
          </a:p>
        </p:txBody>
      </p:sp>
    </p:spTree>
    <p:extLst>
      <p:ext uri="{BB962C8B-B14F-4D97-AF65-F5344CB8AC3E}">
        <p14:creationId xmlns="" xmlns:p14="http://schemas.microsoft.com/office/powerpoint/2010/main" val="1495246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840568"/>
            <a:ext cx="116586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181600"/>
            <a:ext cx="9601200" cy="233680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488951"/>
            <a:ext cx="4629150"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28700" y="488951"/>
            <a:ext cx="13658850"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806E1-DEFA-4EA6-865A-6A3298C244BD}"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A806E1-DEFA-4EA6-865A-6A3298C244BD}"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2844800"/>
            <a:ext cx="9144000" cy="8045451"/>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401300" y="2844800"/>
            <a:ext cx="9144000" cy="8045451"/>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A806E1-DEFA-4EA6-865A-6A3298C244BD}"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A806E1-DEFA-4EA6-865A-6A3298C244BD}" type="datetimeFigureOut">
              <a:rPr lang="en-US" smtClean="0"/>
              <a:pPr/>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A806E1-DEFA-4EA6-865A-6A3298C244BD}" type="datetimeFigureOut">
              <a:rPr lang="en-US" smtClean="0"/>
              <a:pPr/>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806E1-DEFA-4EA6-865A-6A3298C244BD}" type="datetimeFigureOut">
              <a:rPr lang="en-US" smtClean="0"/>
              <a:pPr/>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806E1-DEFA-4EA6-865A-6A3298C244BD}"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806E1-DEFA-4EA6-865A-6A3298C244BD}"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3B64B3-3C22-4C7E-B4D9-35CCE790A3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6184"/>
            <a:ext cx="12344400" cy="15240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33601"/>
            <a:ext cx="12344400" cy="6034617"/>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8475134"/>
            <a:ext cx="3200400" cy="486833"/>
          </a:xfrm>
          <a:prstGeom prst="rect">
            <a:avLst/>
          </a:prstGeom>
        </p:spPr>
        <p:txBody>
          <a:bodyPr vert="horz" lIns="130622" tIns="65311" rIns="130622" bIns="65311" rtlCol="0" anchor="ctr"/>
          <a:lstStyle>
            <a:lvl1pPr algn="l">
              <a:defRPr sz="1700">
                <a:solidFill>
                  <a:schemeClr val="tx1">
                    <a:tint val="75000"/>
                  </a:schemeClr>
                </a:solidFill>
              </a:defRPr>
            </a:lvl1pPr>
          </a:lstStyle>
          <a:p>
            <a:fld id="{ACA806E1-DEFA-4EA6-865A-6A3298C244BD}" type="datetimeFigureOut">
              <a:rPr lang="en-US" smtClean="0"/>
              <a:pPr/>
              <a:t>11/21/2020</a:t>
            </a:fld>
            <a:endParaRPr lang="en-US"/>
          </a:p>
        </p:txBody>
      </p:sp>
      <p:sp>
        <p:nvSpPr>
          <p:cNvPr id="5" name="Footer Placeholder 4"/>
          <p:cNvSpPr>
            <a:spLocks noGrp="1"/>
          </p:cNvSpPr>
          <p:nvPr>
            <p:ph type="ftr" sz="quarter" idx="3"/>
          </p:nvPr>
        </p:nvSpPr>
        <p:spPr>
          <a:xfrm>
            <a:off x="4686300" y="8475134"/>
            <a:ext cx="4343400" cy="486833"/>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8475134"/>
            <a:ext cx="3200400" cy="486833"/>
          </a:xfrm>
          <a:prstGeom prst="rect">
            <a:avLst/>
          </a:prstGeom>
        </p:spPr>
        <p:txBody>
          <a:bodyPr vert="horz" lIns="130622" tIns="65311" rIns="130622" bIns="65311" rtlCol="0" anchor="ctr"/>
          <a:lstStyle>
            <a:lvl1pPr algn="r">
              <a:defRPr sz="1700">
                <a:solidFill>
                  <a:schemeClr val="tx1">
                    <a:tint val="75000"/>
                  </a:schemeClr>
                </a:solidFill>
              </a:defRPr>
            </a:lvl1pPr>
          </a:lstStyle>
          <a:p>
            <a:fld id="{703B64B3-3C22-4C7E-B4D9-35CCE790A3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2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est Linear Integrated Circuits Books: Learn Electronics System"/>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063" y="971577"/>
            <a:ext cx="13729064" cy="817880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2175043" y="143895"/>
            <a:ext cx="9809229" cy="839784"/>
          </a:xfrm>
          <a:prstGeom prst="rect">
            <a:avLst/>
          </a:prstGeom>
        </p:spPr>
        <p:style>
          <a:lnRef idx="0">
            <a:schemeClr val="accent1"/>
          </a:lnRef>
          <a:fillRef idx="3">
            <a:schemeClr val="accent1"/>
          </a:fillRef>
          <a:effectRef idx="3">
            <a:schemeClr val="accent1"/>
          </a:effectRef>
          <a:fontRef idx="minor">
            <a:schemeClr val="lt1"/>
          </a:fontRef>
        </p:style>
        <p:txBody>
          <a:bodyPr wrap="none" lIns="130622" tIns="65311" rIns="130622" bIns="65311" rtlCol="0">
            <a:spAutoFit/>
          </a:bodyPr>
          <a:lstStyle/>
          <a:p>
            <a:pPr algn="ctr"/>
            <a:r>
              <a:rPr lang="en-IN" sz="4600" b="1" dirty="0" smtClean="0">
                <a:solidFill>
                  <a:schemeClr val="bg1"/>
                </a:solidFill>
                <a:latin typeface="Times New Roman" pitchFamily="18" charset="0"/>
                <a:cs typeface="Times New Roman" pitchFamily="18" charset="0"/>
              </a:rPr>
              <a:t>15EC502 – Linear Integrated Circuits</a:t>
            </a:r>
            <a:endParaRPr lang="en-IN" sz="46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2590800"/>
            <a:ext cx="102108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smtClean="0">
                <a:latin typeface="Times New Roman" pitchFamily="18" charset="0"/>
                <a:cs typeface="Times New Roman" pitchFamily="18" charset="0"/>
              </a:rPr>
              <a:t>Advantages</a:t>
            </a:r>
            <a:r>
              <a:rPr lang="en-US" dirty="0" smtClean="0">
                <a:latin typeface="Times New Roman" pitchFamily="18" charset="0"/>
                <a:cs typeface="Times New Roman" pitchFamily="18" charset="0"/>
              </a:rPr>
              <a:t>:</a:t>
            </a:r>
          </a:p>
          <a:p>
            <a:pPr marL="1368425" indent="-514350">
              <a:buFont typeface="Wingdings" pitchFamily="2" charset="2"/>
              <a:buChar char="Ø"/>
            </a:pPr>
            <a:r>
              <a:rPr lang="en-US" dirty="0" smtClean="0">
                <a:latin typeface="Times New Roman" pitchFamily="18" charset="0"/>
                <a:cs typeface="Times New Roman" pitchFamily="18" charset="0"/>
              </a:rPr>
              <a:t>It is Simple in Construction.</a:t>
            </a:r>
          </a:p>
          <a:p>
            <a:pPr marL="1368425" indent="-514350">
              <a:buFont typeface="Wingdings" pitchFamily="2" charset="2"/>
              <a:buChar char="Ø"/>
            </a:pPr>
            <a:r>
              <a:rPr lang="en-US" dirty="0" smtClean="0">
                <a:latin typeface="Times New Roman" pitchFamily="18" charset="0"/>
                <a:cs typeface="Times New Roman" pitchFamily="18" charset="0"/>
              </a:rPr>
              <a:t>It provides fast conversion.</a:t>
            </a:r>
          </a:p>
          <a:p>
            <a:pPr marL="514350" indent="-514350"/>
            <a:endParaRPr lang="en-US" b="1" dirty="0" smtClean="0">
              <a:latin typeface="Times New Roman" pitchFamily="18" charset="0"/>
              <a:cs typeface="Times New Roman" pitchFamily="18" charset="0"/>
            </a:endParaRPr>
          </a:p>
          <a:p>
            <a:pPr marL="514350" indent="-514350"/>
            <a:r>
              <a:rPr lang="en-US" b="1" dirty="0" smtClean="0">
                <a:latin typeface="Times New Roman" pitchFamily="18" charset="0"/>
                <a:cs typeface="Times New Roman" pitchFamily="18" charset="0"/>
              </a:rPr>
              <a:t>Disadvantages</a:t>
            </a:r>
            <a:r>
              <a:rPr lang="en-US" dirty="0" smtClean="0">
                <a:latin typeface="Times New Roman" pitchFamily="18" charset="0"/>
                <a:cs typeface="Times New Roman" pitchFamily="18" charset="0"/>
              </a:rPr>
              <a:t>:</a:t>
            </a:r>
          </a:p>
          <a:p>
            <a:pPr marL="1308100" indent="-514350">
              <a:buFont typeface="Wingdings" pitchFamily="2" charset="2"/>
              <a:buChar char="Ø"/>
            </a:pPr>
            <a:r>
              <a:rPr lang="en-US" dirty="0" smtClean="0">
                <a:latin typeface="Times New Roman" pitchFamily="18" charset="0"/>
                <a:cs typeface="Times New Roman" pitchFamily="18" charset="0"/>
              </a:rPr>
              <a:t>This type requires large range of resistors with necessary high precision for low resistors.</a:t>
            </a:r>
          </a:p>
          <a:p>
            <a:pPr marL="1308100" indent="-514350">
              <a:buFont typeface="Wingdings" pitchFamily="2" charset="2"/>
              <a:buChar char="Ø"/>
            </a:pPr>
            <a:r>
              <a:rPr lang="en-US" dirty="0" smtClean="0">
                <a:latin typeface="Times New Roman" pitchFamily="18" charset="0"/>
                <a:cs typeface="Times New Roman" pitchFamily="18" charset="0"/>
              </a:rPr>
              <a:t>Requires low switch resistances in transistors.</a:t>
            </a:r>
          </a:p>
          <a:p>
            <a:pPr marL="1308100" indent="-514350">
              <a:buFont typeface="Wingdings" pitchFamily="2" charset="2"/>
              <a:buChar char="Ø"/>
            </a:pPr>
            <a:r>
              <a:rPr lang="en-US" dirty="0" smtClean="0">
                <a:latin typeface="Times New Roman" pitchFamily="18" charset="0"/>
                <a:cs typeface="Times New Roman" pitchFamily="18" charset="0"/>
              </a:rPr>
              <a:t>Can be expensive. Hence resolution is limited to 8-bit size. </a:t>
            </a:r>
            <a:endParaRPr lang="en-US" dirty="0">
              <a:latin typeface="Times New Roman" pitchFamily="18" charset="0"/>
              <a:cs typeface="Times New Roman" pitchFamily="18" charset="0"/>
            </a:endParaRPr>
          </a:p>
        </p:txBody>
      </p:sp>
      <p:sp>
        <p:nvSpPr>
          <p:cNvPr id="5" name="TextBox 4"/>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149549" y="1066800"/>
            <a:ext cx="358425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Weighted Resistor DAC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149549" y="1066800"/>
            <a:ext cx="358425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Weighted Resistor DAC</a:t>
            </a:r>
          </a:p>
        </p:txBody>
      </p:sp>
      <p:pic>
        <p:nvPicPr>
          <p:cNvPr id="5122" name="Picture 2"/>
          <p:cNvPicPr>
            <a:picLocks noChangeAspect="1" noChangeArrowheads="1"/>
          </p:cNvPicPr>
          <p:nvPr/>
        </p:nvPicPr>
        <p:blipFill>
          <a:blip r:embed="rId2" cstate="print"/>
          <a:srcRect/>
          <a:stretch>
            <a:fillRect/>
          </a:stretch>
        </p:blipFill>
        <p:spPr bwMode="auto">
          <a:xfrm>
            <a:off x="233260" y="2667000"/>
            <a:ext cx="13101740" cy="3581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76200" y="1066800"/>
            <a:ext cx="6966074"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DAC Switches – A Totem Pole MOSFET Switch</a:t>
            </a:r>
          </a:p>
        </p:txBody>
      </p:sp>
      <p:pic>
        <p:nvPicPr>
          <p:cNvPr id="7170" name="Picture 2"/>
          <p:cNvPicPr>
            <a:picLocks noChangeAspect="1" noChangeArrowheads="1"/>
          </p:cNvPicPr>
          <p:nvPr/>
        </p:nvPicPr>
        <p:blipFill>
          <a:blip r:embed="rId2" cstate="print"/>
          <a:srcRect/>
          <a:stretch>
            <a:fillRect/>
          </a:stretch>
        </p:blipFill>
        <p:spPr bwMode="auto">
          <a:xfrm>
            <a:off x="1194547" y="2167795"/>
            <a:ext cx="10768853" cy="5071205"/>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2209800" y="2209800"/>
            <a:ext cx="9197943" cy="5143500"/>
          </a:xfrm>
          <a:prstGeom prst="rect">
            <a:avLst/>
          </a:prstGeom>
          <a:ln>
            <a:solidFill>
              <a:srgbClr val="00B050"/>
            </a:solidFill>
          </a:ln>
          <a:effectLst>
            <a:outerShdw blurRad="292100" dist="139700" dir="2700000" algn="tl" rotWithShape="0">
              <a:srgbClr val="333333">
                <a:alpha val="65000"/>
              </a:srgbClr>
            </a:outerShdw>
          </a:effectLst>
        </p:spPr>
      </p:pic>
      <p:sp>
        <p:nvSpPr>
          <p:cNvPr id="7" name="TextBox 6"/>
          <p:cNvSpPr txBox="1"/>
          <p:nvPr/>
        </p:nvSpPr>
        <p:spPr>
          <a:xfrm>
            <a:off x="308799" y="1066800"/>
            <a:ext cx="6500882"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DAC Switches – CMOS Inverter as a Switch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304800" y="1066800"/>
            <a:ext cx="285405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R-2R Ladder DAC</a:t>
            </a:r>
          </a:p>
        </p:txBody>
      </p:sp>
      <p:pic>
        <p:nvPicPr>
          <p:cNvPr id="9218" name="Picture 2"/>
          <p:cNvPicPr>
            <a:picLocks noChangeAspect="1" noChangeArrowheads="1"/>
          </p:cNvPicPr>
          <p:nvPr/>
        </p:nvPicPr>
        <p:blipFill>
          <a:blip r:embed="rId2" cstate="print"/>
          <a:srcRect/>
          <a:stretch>
            <a:fillRect/>
          </a:stretch>
        </p:blipFill>
        <p:spPr bwMode="auto">
          <a:xfrm>
            <a:off x="914400" y="2118622"/>
            <a:ext cx="12404725" cy="5120378"/>
          </a:xfrm>
          <a:prstGeom prst="rect">
            <a:avLst/>
          </a:prstGeom>
          <a:ln>
            <a:solidFill>
              <a:srgbClr val="0070C0"/>
            </a:solid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304800" y="1066800"/>
            <a:ext cx="285405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R-2R Ladder DAC</a:t>
            </a:r>
          </a:p>
        </p:txBody>
      </p:sp>
      <p:pic>
        <p:nvPicPr>
          <p:cNvPr id="10242" name="Picture 2"/>
          <p:cNvPicPr>
            <a:picLocks noChangeAspect="1" noChangeArrowheads="1"/>
          </p:cNvPicPr>
          <p:nvPr/>
        </p:nvPicPr>
        <p:blipFill>
          <a:blip r:embed="rId2" cstate="print"/>
          <a:srcRect/>
          <a:stretch>
            <a:fillRect/>
          </a:stretch>
        </p:blipFill>
        <p:spPr bwMode="auto">
          <a:xfrm>
            <a:off x="1371600" y="2514600"/>
            <a:ext cx="11588050" cy="3409950"/>
          </a:xfrm>
          <a:prstGeom prst="rect">
            <a:avLst/>
          </a:prstGeom>
          <a:ln>
            <a:solidFill>
              <a:srgbClr val="0070C0"/>
            </a:solidFill>
          </a:ln>
          <a:effectLst>
            <a:outerShdw blurRad="292100" dist="139700" dir="2700000" algn="tl" rotWithShape="0">
              <a:srgbClr val="333333">
                <a:alpha val="65000"/>
              </a:srgbClr>
            </a:outerShdw>
          </a:effectLst>
        </p:spPr>
      </p:pic>
      <p:sp>
        <p:nvSpPr>
          <p:cNvPr id="6" name="TextBox 5"/>
          <p:cNvSpPr txBox="1"/>
          <p:nvPr/>
        </p:nvSpPr>
        <p:spPr>
          <a:xfrm>
            <a:off x="152400" y="1905000"/>
            <a:ext cx="6229975" cy="492443"/>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latin typeface="Times New Roman" pitchFamily="18" charset="0"/>
                <a:cs typeface="Times New Roman" pitchFamily="18" charset="0"/>
              </a:rPr>
              <a:t>If Binary word d</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100 is applied, then</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304800" y="1066800"/>
            <a:ext cx="285405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R-2R Ladder DAC</a:t>
            </a:r>
          </a:p>
        </p:txBody>
      </p:sp>
      <p:pic>
        <p:nvPicPr>
          <p:cNvPr id="11266" name="Picture 2"/>
          <p:cNvPicPr>
            <a:picLocks noChangeAspect="1" noChangeArrowheads="1"/>
          </p:cNvPicPr>
          <p:nvPr/>
        </p:nvPicPr>
        <p:blipFill>
          <a:blip r:embed="rId2" cstate="print"/>
          <a:srcRect/>
          <a:stretch>
            <a:fillRect/>
          </a:stretch>
        </p:blipFill>
        <p:spPr bwMode="auto">
          <a:xfrm>
            <a:off x="0" y="1752600"/>
            <a:ext cx="4105275" cy="2590800"/>
          </a:xfrm>
          <a:prstGeom prst="rect">
            <a:avLst/>
          </a:prstGeom>
          <a:ln>
            <a:noFill/>
          </a:ln>
          <a:effectLst>
            <a:outerShdw blurRad="292100" dist="139700" dir="2700000" algn="tl" rotWithShape="0">
              <a:srgbClr val="333333">
                <a:alpha val="65000"/>
              </a:srgbClr>
            </a:outerShdw>
          </a:effectLst>
        </p:spPr>
      </p:pic>
      <p:pic>
        <p:nvPicPr>
          <p:cNvPr id="11267" name="Picture 3"/>
          <p:cNvPicPr>
            <a:picLocks noChangeAspect="1" noChangeArrowheads="1"/>
          </p:cNvPicPr>
          <p:nvPr/>
        </p:nvPicPr>
        <p:blipFill>
          <a:blip r:embed="rId3" cstate="print"/>
          <a:srcRect/>
          <a:stretch>
            <a:fillRect/>
          </a:stretch>
        </p:blipFill>
        <p:spPr bwMode="auto">
          <a:xfrm>
            <a:off x="0" y="5181600"/>
            <a:ext cx="3888288" cy="1905000"/>
          </a:xfrm>
          <a:prstGeom prst="rect">
            <a:avLst/>
          </a:prstGeom>
          <a:ln>
            <a:solidFill>
              <a:schemeClr val="accent1"/>
            </a:solidFill>
          </a:ln>
          <a:effectLst>
            <a:outerShdw blurRad="292100" dist="139700" dir="2700000" algn="tl" rotWithShape="0">
              <a:srgbClr val="333333">
                <a:alpha val="65000"/>
              </a:srgbClr>
            </a:outerShdw>
          </a:effectLst>
        </p:spPr>
      </p:pic>
      <p:pic>
        <p:nvPicPr>
          <p:cNvPr id="11269" name="Picture 5"/>
          <p:cNvPicPr>
            <a:picLocks noChangeAspect="1" noChangeArrowheads="1"/>
          </p:cNvPicPr>
          <p:nvPr/>
        </p:nvPicPr>
        <p:blipFill>
          <a:blip r:embed="rId4" cstate="print"/>
          <a:srcRect/>
          <a:stretch>
            <a:fillRect/>
          </a:stretch>
        </p:blipFill>
        <p:spPr bwMode="auto">
          <a:xfrm>
            <a:off x="5843534" y="4953000"/>
            <a:ext cx="5967466" cy="1304925"/>
          </a:xfrm>
          <a:prstGeom prst="rect">
            <a:avLst/>
          </a:prstGeom>
          <a:ln>
            <a:solidFill>
              <a:srgbClr val="00B050"/>
            </a:solidFill>
          </a:ln>
          <a:effectLst>
            <a:outerShdw blurRad="292100" dist="139700" dir="2700000" algn="tl" rotWithShape="0">
              <a:srgbClr val="333333">
                <a:alpha val="65000"/>
              </a:srgbClr>
            </a:outerShdw>
          </a:effectLst>
        </p:spPr>
      </p:pic>
      <p:sp>
        <p:nvSpPr>
          <p:cNvPr id="8" name="TextBox 7"/>
          <p:cNvSpPr txBox="1"/>
          <p:nvPr/>
        </p:nvSpPr>
        <p:spPr>
          <a:xfrm>
            <a:off x="4352134" y="1488757"/>
            <a:ext cx="5249066" cy="492443"/>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latin typeface="Times New Roman" pitchFamily="18" charset="0"/>
                <a:cs typeface="Times New Roman" pitchFamily="18" charset="0"/>
              </a:rPr>
              <a:t>Apply nodal equation at point C, then</a:t>
            </a:r>
            <a:endParaRPr lang="en-US" dirty="0">
              <a:latin typeface="Times New Roman" pitchFamily="18" charset="0"/>
              <a:cs typeface="Times New Roman" pitchFamily="18" charset="0"/>
            </a:endParaRPr>
          </a:p>
        </p:txBody>
      </p:sp>
      <p:sp>
        <p:nvSpPr>
          <p:cNvPr id="9" name="TextBox 8"/>
          <p:cNvSpPr txBox="1"/>
          <p:nvPr/>
        </p:nvSpPr>
        <p:spPr>
          <a:xfrm>
            <a:off x="5562600" y="2438400"/>
            <a:ext cx="4427815" cy="129266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c</a:t>
            </a: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c</a:t>
            </a:r>
            <a:r>
              <a:rPr lang="en-US" dirty="0" smtClean="0">
                <a:latin typeface="Times New Roman" pitchFamily="18" charset="0"/>
                <a:cs typeface="Times New Roman" pitchFamily="18" charset="0"/>
              </a:rPr>
              <a:t>/2R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)/2R = 0</a:t>
            </a:r>
          </a:p>
          <a:p>
            <a:r>
              <a:rPr lang="en-US" dirty="0" smtClean="0">
                <a:latin typeface="Times New Roman" pitchFamily="18" charset="0"/>
                <a:cs typeface="Times New Roman" pitchFamily="18" charset="0"/>
              </a:rPr>
              <a:t>Solving for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c</a:t>
            </a:r>
            <a:r>
              <a:rPr lang="en-US" dirty="0" smtClean="0">
                <a:latin typeface="Times New Roman" pitchFamily="18" charset="0"/>
                <a:cs typeface="Times New Roman" pitchFamily="18" charset="0"/>
              </a:rPr>
              <a:t>, then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c</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p:txBody>
      </p:sp>
      <p:sp>
        <p:nvSpPr>
          <p:cNvPr id="10" name="TextBox 9"/>
          <p:cNvSpPr txBox="1"/>
          <p:nvPr/>
        </p:nvSpPr>
        <p:spPr>
          <a:xfrm>
            <a:off x="4419600" y="4343400"/>
            <a:ext cx="6319294" cy="492443"/>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latin typeface="Times New Roman" pitchFamily="18" charset="0"/>
                <a:cs typeface="Times New Roman" pitchFamily="18" charset="0"/>
              </a:rPr>
              <a:t>The Output Voltage of Inverting Amplifier is, </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304800" y="1066800"/>
            <a:ext cx="285405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R-2R Ladder DAC</a:t>
            </a:r>
          </a:p>
        </p:txBody>
      </p:sp>
      <p:pic>
        <p:nvPicPr>
          <p:cNvPr id="12290" name="Picture 2"/>
          <p:cNvPicPr>
            <a:picLocks noChangeAspect="1" noChangeArrowheads="1"/>
          </p:cNvPicPr>
          <p:nvPr/>
        </p:nvPicPr>
        <p:blipFill>
          <a:blip r:embed="rId2" cstate="print"/>
          <a:srcRect/>
          <a:stretch>
            <a:fillRect/>
          </a:stretch>
        </p:blipFill>
        <p:spPr bwMode="auto">
          <a:xfrm>
            <a:off x="1524001" y="1900852"/>
            <a:ext cx="10203228" cy="5109548"/>
          </a:xfrm>
          <a:prstGeom prst="rect">
            <a:avLst/>
          </a:prstGeom>
          <a:ln>
            <a:solidFill>
              <a:schemeClr val="accent6">
                <a:lumMod val="75000"/>
              </a:schemeClr>
            </a:solidFill>
          </a:ln>
          <a:effectLst>
            <a:outerShdw blurRad="292100" dist="139700" dir="2700000" algn="tl" rotWithShape="0">
              <a:srgbClr val="333333">
                <a:alpha val="65000"/>
              </a:srgbClr>
            </a:outerShdw>
          </a:effectLst>
        </p:spPr>
      </p:pic>
      <p:sp>
        <p:nvSpPr>
          <p:cNvPr id="6" name="TextBox 5"/>
          <p:cNvSpPr txBox="1"/>
          <p:nvPr/>
        </p:nvSpPr>
        <p:spPr>
          <a:xfrm>
            <a:off x="152400" y="1905000"/>
            <a:ext cx="6045245" cy="492443"/>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latin typeface="Times New Roman" pitchFamily="18" charset="0"/>
                <a:cs typeface="Times New Roman" pitchFamily="18" charset="0"/>
              </a:rPr>
              <a:t>If Binary word d</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d</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 001 is applied, then</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304800" y="1066800"/>
            <a:ext cx="285405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R-2R Ladder DAC</a:t>
            </a:r>
          </a:p>
        </p:txBody>
      </p:sp>
      <p:pic>
        <p:nvPicPr>
          <p:cNvPr id="13314" name="Picture 2"/>
          <p:cNvPicPr>
            <a:picLocks noChangeAspect="1" noChangeArrowheads="1"/>
          </p:cNvPicPr>
          <p:nvPr/>
        </p:nvPicPr>
        <p:blipFill>
          <a:blip r:embed="rId2" cstate="print"/>
          <a:srcRect/>
          <a:stretch>
            <a:fillRect/>
          </a:stretch>
        </p:blipFill>
        <p:spPr bwMode="auto">
          <a:xfrm>
            <a:off x="533400" y="2438400"/>
            <a:ext cx="12009542" cy="4495800"/>
          </a:xfrm>
          <a:prstGeom prst="rect">
            <a:avLst/>
          </a:prstGeom>
          <a:ln>
            <a:solidFill>
              <a:schemeClr val="accent6">
                <a:lumMod val="75000"/>
              </a:schemeClr>
            </a:solidFill>
          </a:ln>
          <a:effectLst>
            <a:outerShdw blurRad="292100" dist="139700" dir="2700000" algn="tl" rotWithShape="0">
              <a:srgbClr val="333333">
                <a:alpha val="65000"/>
              </a:srgbClr>
            </a:outerShdw>
          </a:effectLst>
        </p:spPr>
      </p:pic>
      <p:pic>
        <p:nvPicPr>
          <p:cNvPr id="13315" name="Picture 3"/>
          <p:cNvPicPr>
            <a:picLocks noChangeAspect="1" noChangeArrowheads="1"/>
          </p:cNvPicPr>
          <p:nvPr/>
        </p:nvPicPr>
        <p:blipFill>
          <a:blip r:embed="rId3" cstate="print"/>
          <a:srcRect/>
          <a:stretch>
            <a:fillRect/>
          </a:stretch>
        </p:blipFill>
        <p:spPr bwMode="auto">
          <a:xfrm>
            <a:off x="3856383" y="7467600"/>
            <a:ext cx="5516217" cy="1143000"/>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304800" y="1066800"/>
            <a:ext cx="285405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R-2R Ladder DAC</a:t>
            </a:r>
          </a:p>
        </p:txBody>
      </p:sp>
      <p:sp>
        <p:nvSpPr>
          <p:cNvPr id="6" name="Rectangle 5"/>
          <p:cNvSpPr/>
          <p:nvPr/>
        </p:nvSpPr>
        <p:spPr>
          <a:xfrm>
            <a:off x="1600200" y="2743200"/>
            <a:ext cx="10515600" cy="289310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dirty="0" smtClean="0">
                <a:latin typeface="Times New Roman" pitchFamily="18" charset="0"/>
                <a:cs typeface="Times New Roman" pitchFamily="18" charset="0"/>
              </a:rPr>
              <a:t>Advantages:</a:t>
            </a:r>
          </a:p>
          <a:p>
            <a:pPr marL="911225" indent="-514350">
              <a:buFont typeface="Wingdings" pitchFamily="2" charset="2"/>
              <a:buChar char="Ø"/>
            </a:pPr>
            <a:r>
              <a:rPr lang="en-US" dirty="0" smtClean="0">
                <a:latin typeface="Times New Roman" pitchFamily="18" charset="0"/>
                <a:cs typeface="Times New Roman" pitchFamily="18" charset="0"/>
              </a:rPr>
              <a:t>Only two resistor values are used in R-2R ladder type.</a:t>
            </a:r>
          </a:p>
          <a:p>
            <a:pPr marL="911225" indent="-514350">
              <a:buFont typeface="Wingdings" pitchFamily="2" charset="2"/>
              <a:buChar char="Ø"/>
            </a:pPr>
            <a:r>
              <a:rPr lang="en-US" dirty="0" smtClean="0">
                <a:latin typeface="Times New Roman" pitchFamily="18" charset="0"/>
                <a:cs typeface="Times New Roman" pitchFamily="18" charset="0"/>
              </a:rPr>
              <a:t>It does not need as precision resistors as Binary weighted DACs.</a:t>
            </a:r>
          </a:p>
          <a:p>
            <a:pPr marL="911225" indent="-514350">
              <a:buFont typeface="Wingdings" pitchFamily="2" charset="2"/>
              <a:buChar char="Ø"/>
            </a:pPr>
            <a:r>
              <a:rPr lang="en-US" dirty="0" smtClean="0">
                <a:latin typeface="Times New Roman" pitchFamily="18" charset="0"/>
                <a:cs typeface="Times New Roman" pitchFamily="18" charset="0"/>
              </a:rPr>
              <a:t>It is cheap and easy to manufacture.</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Disadvantages:</a:t>
            </a:r>
          </a:p>
          <a:p>
            <a:pPr marL="971550" indent="-514350">
              <a:buFont typeface="Wingdings" pitchFamily="2" charset="2"/>
              <a:buChar char="Ø"/>
            </a:pPr>
            <a:r>
              <a:rPr lang="en-US" dirty="0" smtClean="0">
                <a:latin typeface="Times New Roman" pitchFamily="18" charset="0"/>
                <a:cs typeface="Times New Roman" pitchFamily="18" charset="0"/>
              </a:rPr>
              <a:t>It has slower conversion rate. </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50000">
              <a:schemeClr val="accent1">
                <a:tint val="44500"/>
                <a:satMod val="160000"/>
              </a:schemeClr>
            </a:gs>
            <a:gs pos="100000">
              <a:schemeClr val="accent6">
                <a:lumMod val="75000"/>
              </a:schemeClr>
            </a:gs>
          </a:gsLst>
          <a:lin ang="5400000" scaled="0"/>
        </a:gradFill>
        <a:effectLst/>
      </p:bgPr>
    </p:bg>
    <p:spTree>
      <p:nvGrpSpPr>
        <p:cNvPr id="1" name=""/>
        <p:cNvGrpSpPr/>
        <p:nvPr/>
      </p:nvGrpSpPr>
      <p:grpSpPr>
        <a:xfrm>
          <a:off x="0" y="0"/>
          <a:ext cx="0" cy="0"/>
          <a:chOff x="0" y="0"/>
          <a:chExt cx="0" cy="0"/>
        </a:xfrm>
      </p:grpSpPr>
      <p:sp>
        <p:nvSpPr>
          <p:cNvPr id="4" name="Rectangle 3"/>
          <p:cNvSpPr/>
          <p:nvPr/>
        </p:nvSpPr>
        <p:spPr>
          <a:xfrm>
            <a:off x="377280" y="152400"/>
            <a:ext cx="12961440" cy="1363004"/>
          </a:xfrm>
          <a:prstGeom prst="rect">
            <a:avLst/>
          </a:prstGeom>
        </p:spPr>
        <p:txBody>
          <a:bodyPr wrap="square" lIns="130622" tIns="65311" rIns="130622" bIns="65311">
            <a:spAutoFit/>
          </a:bodyPr>
          <a:lstStyle/>
          <a:p>
            <a:pPr algn="ctr"/>
            <a:r>
              <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UNIT </a:t>
            </a: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IV </a:t>
            </a: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ANALOG TO DIGITAL AND DIGITAL TO ANALOG CONVERTERS</a:t>
            </a:r>
            <a:endParaRPr lang="en-IN"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5" name="Rectangle 4"/>
          <p:cNvSpPr/>
          <p:nvPr/>
        </p:nvSpPr>
        <p:spPr>
          <a:xfrm>
            <a:off x="1781436" y="1625465"/>
            <a:ext cx="10693188" cy="7518535"/>
          </a:xfrm>
          <a:prstGeom prst="rect">
            <a:avLst/>
          </a:prstGeom>
        </p:spPr>
        <p:txBody>
          <a:bodyPr wrap="square" lIns="130622" tIns="65311" rIns="130622" bIns="65311">
            <a:spAutoFit/>
          </a:bodyPr>
          <a:lstStyle/>
          <a:p>
            <a:pPr marL="408194" indent="-408194">
              <a:buFont typeface="Arial" pitchFamily="34" charset="0"/>
              <a:buChar char="•"/>
            </a:pPr>
            <a:r>
              <a:rPr lang="en-US" sz="3200" b="1" dirty="0" smtClean="0">
                <a:solidFill>
                  <a:srgbClr val="FF0000"/>
                </a:solidFill>
                <a:latin typeface="Times New Roman" pitchFamily="18" charset="0"/>
                <a:cs typeface="Times New Roman" pitchFamily="18" charset="0"/>
              </a:rPr>
              <a:t>Analog and Digital Data Conversions </a:t>
            </a:r>
          </a:p>
          <a:p>
            <a:pPr marL="408194" indent="-408194">
              <a:buFont typeface="Arial" pitchFamily="34" charset="0"/>
              <a:buChar char="•"/>
            </a:pPr>
            <a:r>
              <a:rPr lang="en-US" sz="3200" b="1" dirty="0" smtClean="0">
                <a:solidFill>
                  <a:srgbClr val="FF0000"/>
                </a:solidFill>
                <a:latin typeface="Times New Roman" pitchFamily="18" charset="0"/>
                <a:cs typeface="Times New Roman" pitchFamily="18" charset="0"/>
              </a:rPr>
              <a:t>Specifications </a:t>
            </a:r>
            <a:endParaRPr lang="en-US" sz="3200" b="1" dirty="0" smtClean="0">
              <a:solidFill>
                <a:srgbClr val="FF0000"/>
              </a:solidFill>
              <a:latin typeface="Times New Roman" pitchFamily="18" charset="0"/>
              <a:cs typeface="Times New Roman" pitchFamily="18" charset="0"/>
            </a:endParaRPr>
          </a:p>
          <a:p>
            <a:pPr marL="408194" indent="-408194">
              <a:buFont typeface="Arial" pitchFamily="34" charset="0"/>
              <a:buChar char="•"/>
            </a:pPr>
            <a:endParaRPr lang="en-US" sz="3200" b="1" dirty="0" smtClean="0">
              <a:solidFill>
                <a:srgbClr val="00B050"/>
              </a:solidFill>
              <a:latin typeface="Times New Roman" pitchFamily="18" charset="0"/>
              <a:cs typeface="Times New Roman" pitchFamily="18" charset="0"/>
            </a:endParaRPr>
          </a:p>
          <a:p>
            <a:pPr marL="408194" indent="-408194">
              <a:buFont typeface="Arial" pitchFamily="34" charset="0"/>
              <a:buChar char="•"/>
            </a:pPr>
            <a:r>
              <a:rPr lang="en-US" sz="3200" b="1" dirty="0" smtClean="0">
                <a:solidFill>
                  <a:srgbClr val="002060"/>
                </a:solidFill>
                <a:latin typeface="Times New Roman" pitchFamily="18" charset="0"/>
                <a:cs typeface="Times New Roman" pitchFamily="18" charset="0"/>
              </a:rPr>
              <a:t>D/A Converter</a:t>
            </a:r>
            <a:endParaRPr lang="en-US" sz="3200" b="1" dirty="0" smtClean="0">
              <a:solidFill>
                <a:srgbClr val="002060"/>
              </a:solidFill>
              <a:latin typeface="Times New Roman" pitchFamily="18" charset="0"/>
              <a:cs typeface="Times New Roman" pitchFamily="18" charset="0"/>
            </a:endParaRPr>
          </a:p>
          <a:p>
            <a:pPr marL="408194" indent="-408194">
              <a:buFont typeface="Arial" pitchFamily="34" charset="0"/>
              <a:buChar char="•"/>
            </a:pPr>
            <a:r>
              <a:rPr lang="en-US" sz="3200" b="1" dirty="0" smtClean="0">
                <a:solidFill>
                  <a:srgbClr val="002060"/>
                </a:solidFill>
                <a:latin typeface="Times New Roman" pitchFamily="18" charset="0"/>
                <a:cs typeface="Times New Roman" pitchFamily="18" charset="0"/>
              </a:rPr>
              <a:t>Weighted </a:t>
            </a:r>
            <a:r>
              <a:rPr lang="en-US" sz="3200" b="1" dirty="0" smtClean="0">
                <a:solidFill>
                  <a:srgbClr val="002060"/>
                </a:solidFill>
                <a:latin typeface="Times New Roman" pitchFamily="18" charset="0"/>
                <a:cs typeface="Times New Roman" pitchFamily="18" charset="0"/>
              </a:rPr>
              <a:t>Resistor type</a:t>
            </a:r>
            <a:endParaRPr lang="en-US" sz="3200" b="1" dirty="0" smtClean="0">
              <a:solidFill>
                <a:srgbClr val="002060"/>
              </a:solidFill>
              <a:latin typeface="Times New Roman" pitchFamily="18" charset="0"/>
              <a:cs typeface="Times New Roman" pitchFamily="18" charset="0"/>
            </a:endParaRPr>
          </a:p>
          <a:p>
            <a:pPr marL="408194" indent="-408194">
              <a:buFont typeface="Arial" pitchFamily="34" charset="0"/>
              <a:buChar char="•"/>
            </a:pPr>
            <a:r>
              <a:rPr lang="en-US" sz="3200" b="1" dirty="0" smtClean="0">
                <a:solidFill>
                  <a:srgbClr val="002060"/>
                </a:solidFill>
                <a:latin typeface="Times New Roman" pitchFamily="18" charset="0"/>
                <a:cs typeface="Times New Roman" pitchFamily="18" charset="0"/>
              </a:rPr>
              <a:t>R–2R Ladder type </a:t>
            </a:r>
          </a:p>
          <a:p>
            <a:pPr marL="408194" indent="-408194">
              <a:buFont typeface="Arial" pitchFamily="34" charset="0"/>
              <a:buChar char="•"/>
            </a:pPr>
            <a:r>
              <a:rPr lang="en-US" sz="3200" b="1" dirty="0" smtClean="0">
                <a:solidFill>
                  <a:srgbClr val="002060"/>
                </a:solidFill>
                <a:latin typeface="Times New Roman" pitchFamily="18" charset="0"/>
                <a:cs typeface="Times New Roman" pitchFamily="18" charset="0"/>
              </a:rPr>
              <a:t>Voltage Mode and Current Mode </a:t>
            </a:r>
          </a:p>
          <a:p>
            <a:pPr marL="408194" indent="-408194">
              <a:buFont typeface="Arial" pitchFamily="34" charset="0"/>
              <a:buChar char="•"/>
            </a:pPr>
            <a:endParaRPr lang="en-US" sz="3200" b="1" dirty="0" smtClean="0">
              <a:solidFill>
                <a:srgbClr val="00B050"/>
              </a:solidFill>
              <a:latin typeface="Times New Roman" pitchFamily="18" charset="0"/>
              <a:cs typeface="Times New Roman" pitchFamily="18" charset="0"/>
            </a:endParaRPr>
          </a:p>
          <a:p>
            <a:pPr marL="408194" indent="-408194">
              <a:buFont typeface="Arial" pitchFamily="34" charset="0"/>
              <a:buChar char="•"/>
            </a:pPr>
            <a:r>
              <a:rPr lang="en-US" sz="3200" b="1" dirty="0" smtClean="0">
                <a:solidFill>
                  <a:schemeClr val="accent2">
                    <a:lumMod val="50000"/>
                  </a:schemeClr>
                </a:solidFill>
                <a:latin typeface="Times New Roman" pitchFamily="18" charset="0"/>
                <a:cs typeface="Times New Roman" pitchFamily="18" charset="0"/>
              </a:rPr>
              <a:t>High Speed Sample–and–Hold Circuits </a:t>
            </a:r>
            <a:endParaRPr lang="en-US" sz="3200" b="1" dirty="0" smtClean="0">
              <a:solidFill>
                <a:schemeClr val="accent2">
                  <a:lumMod val="50000"/>
                </a:schemeClr>
              </a:solidFill>
              <a:latin typeface="Times New Roman" pitchFamily="18" charset="0"/>
              <a:cs typeface="Times New Roman" pitchFamily="18" charset="0"/>
            </a:endParaRPr>
          </a:p>
          <a:p>
            <a:pPr marL="408194" indent="-408194">
              <a:buFont typeface="Arial" pitchFamily="34" charset="0"/>
              <a:buChar char="•"/>
            </a:pPr>
            <a:endParaRPr lang="en-US" sz="3200" b="1" dirty="0" smtClean="0">
              <a:solidFill>
                <a:srgbClr val="00B050"/>
              </a:solidFill>
              <a:latin typeface="Times New Roman" pitchFamily="18" charset="0"/>
              <a:cs typeface="Times New Roman" pitchFamily="18" charset="0"/>
            </a:endParaRPr>
          </a:p>
          <a:p>
            <a:pPr marL="408194" indent="-408194">
              <a:buFont typeface="Arial" pitchFamily="34" charset="0"/>
              <a:buChar char="•"/>
            </a:pPr>
            <a:r>
              <a:rPr lang="en-US" sz="3200" b="1" dirty="0" smtClean="0">
                <a:solidFill>
                  <a:srgbClr val="0070C0"/>
                </a:solidFill>
                <a:latin typeface="Times New Roman" pitchFamily="18" charset="0"/>
                <a:cs typeface="Times New Roman" pitchFamily="18" charset="0"/>
              </a:rPr>
              <a:t>A/D </a:t>
            </a:r>
            <a:r>
              <a:rPr lang="en-US" sz="3200" b="1" dirty="0" smtClean="0">
                <a:solidFill>
                  <a:srgbClr val="0070C0"/>
                </a:solidFill>
                <a:latin typeface="Times New Roman" pitchFamily="18" charset="0"/>
                <a:cs typeface="Times New Roman" pitchFamily="18" charset="0"/>
              </a:rPr>
              <a:t>Converters</a:t>
            </a:r>
          </a:p>
          <a:p>
            <a:pPr marL="408194" indent="-408194">
              <a:buFont typeface="Arial" pitchFamily="34" charset="0"/>
              <a:buChar char="•"/>
            </a:pPr>
            <a:r>
              <a:rPr lang="en-US" sz="3200" b="1" dirty="0" smtClean="0">
                <a:solidFill>
                  <a:srgbClr val="0070C0"/>
                </a:solidFill>
                <a:latin typeface="Times New Roman" pitchFamily="18" charset="0"/>
                <a:cs typeface="Times New Roman" pitchFamily="18" charset="0"/>
              </a:rPr>
              <a:t>Flash </a:t>
            </a:r>
            <a:r>
              <a:rPr lang="en-US" sz="3200" b="1" dirty="0" smtClean="0">
                <a:solidFill>
                  <a:srgbClr val="0070C0"/>
                </a:solidFill>
                <a:latin typeface="Times New Roman" pitchFamily="18" charset="0"/>
                <a:cs typeface="Times New Roman" pitchFamily="18" charset="0"/>
              </a:rPr>
              <a:t>Type </a:t>
            </a:r>
            <a:endParaRPr lang="en-US" sz="3200" b="1" dirty="0" smtClean="0">
              <a:solidFill>
                <a:srgbClr val="0070C0"/>
              </a:solidFill>
              <a:latin typeface="Times New Roman" pitchFamily="18" charset="0"/>
              <a:cs typeface="Times New Roman" pitchFamily="18" charset="0"/>
            </a:endParaRPr>
          </a:p>
          <a:p>
            <a:pPr marL="408194" indent="-408194">
              <a:buFont typeface="Arial" pitchFamily="34" charset="0"/>
              <a:buChar char="•"/>
            </a:pPr>
            <a:r>
              <a:rPr lang="en-US" sz="3200" b="1" dirty="0" smtClean="0">
                <a:solidFill>
                  <a:srgbClr val="0070C0"/>
                </a:solidFill>
                <a:latin typeface="Times New Roman" pitchFamily="18" charset="0"/>
                <a:cs typeface="Times New Roman" pitchFamily="18" charset="0"/>
              </a:rPr>
              <a:t>Successive </a:t>
            </a:r>
            <a:r>
              <a:rPr lang="en-US" sz="3200" b="1" dirty="0" smtClean="0">
                <a:solidFill>
                  <a:srgbClr val="0070C0"/>
                </a:solidFill>
                <a:latin typeface="Times New Roman" pitchFamily="18" charset="0"/>
                <a:cs typeface="Times New Roman" pitchFamily="18" charset="0"/>
              </a:rPr>
              <a:t>Approximation Type </a:t>
            </a:r>
            <a:endParaRPr lang="en-US" sz="3200" b="1" dirty="0" smtClean="0">
              <a:solidFill>
                <a:srgbClr val="0070C0"/>
              </a:solidFill>
              <a:latin typeface="Times New Roman" pitchFamily="18" charset="0"/>
              <a:cs typeface="Times New Roman" pitchFamily="18" charset="0"/>
            </a:endParaRPr>
          </a:p>
          <a:p>
            <a:pPr marL="408194" indent="-408194">
              <a:buFont typeface="Arial" pitchFamily="34" charset="0"/>
              <a:buChar char="•"/>
            </a:pPr>
            <a:r>
              <a:rPr lang="en-US" sz="3200" b="1" dirty="0" smtClean="0">
                <a:solidFill>
                  <a:srgbClr val="0070C0"/>
                </a:solidFill>
                <a:latin typeface="Times New Roman" pitchFamily="18" charset="0"/>
                <a:cs typeface="Times New Roman" pitchFamily="18" charset="0"/>
              </a:rPr>
              <a:t>Single Slope </a:t>
            </a:r>
            <a:r>
              <a:rPr lang="en-US" sz="3200" b="1" dirty="0" smtClean="0">
                <a:solidFill>
                  <a:srgbClr val="0070C0"/>
                </a:solidFill>
                <a:latin typeface="Times New Roman" pitchFamily="18" charset="0"/>
                <a:cs typeface="Times New Roman" pitchFamily="18" charset="0"/>
              </a:rPr>
              <a:t>Type </a:t>
            </a:r>
            <a:endParaRPr lang="en-US" sz="3200" b="1" dirty="0" smtClean="0">
              <a:solidFill>
                <a:srgbClr val="0070C0"/>
              </a:solidFill>
              <a:latin typeface="Times New Roman" pitchFamily="18" charset="0"/>
              <a:cs typeface="Times New Roman" pitchFamily="18" charset="0"/>
            </a:endParaRPr>
          </a:p>
          <a:p>
            <a:pPr marL="408194" indent="-408194">
              <a:buFont typeface="Arial" pitchFamily="34" charset="0"/>
              <a:buChar char="•"/>
            </a:pPr>
            <a:r>
              <a:rPr lang="en-US" sz="3200" b="1" dirty="0" smtClean="0">
                <a:solidFill>
                  <a:srgbClr val="0070C0"/>
                </a:solidFill>
                <a:latin typeface="Times New Roman" pitchFamily="18" charset="0"/>
                <a:cs typeface="Times New Roman" pitchFamily="18" charset="0"/>
              </a:rPr>
              <a:t>Dual Slope </a:t>
            </a:r>
            <a:r>
              <a:rPr lang="en-US" sz="3200" b="1" dirty="0" smtClean="0">
                <a:solidFill>
                  <a:srgbClr val="0070C0"/>
                </a:solidFill>
                <a:latin typeface="Times New Roman" pitchFamily="18" charset="0"/>
                <a:cs typeface="Times New Roman" pitchFamily="18" charset="0"/>
              </a:rPr>
              <a:t>Type</a:t>
            </a:r>
            <a:r>
              <a:rPr lang="en-US" sz="3200" b="1" dirty="0" smtClean="0">
                <a:solidFill>
                  <a:srgbClr val="0070C0"/>
                </a:solidFill>
                <a:latin typeface="Times New Roman" pitchFamily="18" charset="0"/>
                <a:cs typeface="Times New Roman" pitchFamily="18" charset="0"/>
              </a:rPr>
              <a:t>.</a:t>
            </a:r>
            <a:endParaRPr lang="en-IN" sz="3200" b="1"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81054" y="1066800"/>
            <a:ext cx="418614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Inverted R-2R Ladder DAC</a:t>
            </a:r>
          </a:p>
        </p:txBody>
      </p:sp>
      <p:pic>
        <p:nvPicPr>
          <p:cNvPr id="1027" name="Picture 3"/>
          <p:cNvPicPr>
            <a:picLocks noChangeAspect="1" noChangeArrowheads="1"/>
          </p:cNvPicPr>
          <p:nvPr/>
        </p:nvPicPr>
        <p:blipFill>
          <a:blip r:embed="rId2" cstate="print"/>
          <a:srcRect/>
          <a:stretch>
            <a:fillRect/>
          </a:stretch>
        </p:blipFill>
        <p:spPr bwMode="auto">
          <a:xfrm>
            <a:off x="762000" y="2209800"/>
            <a:ext cx="12418961" cy="5257800"/>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600"/>
            <a:ext cx="13716000" cy="169277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Here, each bit of the binary word connects the corresponding switch </a:t>
            </a:r>
            <a:r>
              <a:rPr lang="en-US" b="1" dirty="0" smtClean="0">
                <a:latin typeface="Times New Roman" pitchFamily="18" charset="0"/>
                <a:cs typeface="Times New Roman" pitchFamily="18" charset="0"/>
              </a:rPr>
              <a:t>either to ground or to the inverting input terminal </a:t>
            </a:r>
            <a:r>
              <a:rPr lang="en-US" dirty="0" smtClean="0">
                <a:latin typeface="Times New Roman" pitchFamily="18" charset="0"/>
                <a:cs typeface="Times New Roman" pitchFamily="18" charset="0"/>
              </a:rPr>
              <a:t>of the op-amp which is at the virtual ground. </a:t>
            </a:r>
          </a:p>
          <a:p>
            <a:pPr marL="514350" indent="-514350" algn="just">
              <a:buFont typeface="Wingdings" pitchFamily="2" charset="2"/>
              <a:buChar char="Ø"/>
            </a:pPr>
            <a:r>
              <a:rPr lang="en-US" dirty="0" smtClean="0">
                <a:latin typeface="Times New Roman" pitchFamily="18" charset="0"/>
                <a:cs typeface="Times New Roman" pitchFamily="18" charset="0"/>
              </a:rPr>
              <a:t>Since </a:t>
            </a:r>
            <a:r>
              <a:rPr lang="en-US" b="1" dirty="0" smtClean="0">
                <a:latin typeface="Times New Roman" pitchFamily="18" charset="0"/>
                <a:cs typeface="Times New Roman" pitchFamily="18" charset="0"/>
              </a:rPr>
              <a:t>both the positions of switches are at ground potential</a:t>
            </a:r>
            <a:r>
              <a:rPr lang="en-US" dirty="0" smtClean="0">
                <a:latin typeface="Times New Roman" pitchFamily="18" charset="0"/>
                <a:cs typeface="Times New Roman" pitchFamily="18" charset="0"/>
              </a:rPr>
              <a:t>, the </a:t>
            </a:r>
            <a:r>
              <a:rPr lang="en-US" b="1" dirty="0" smtClean="0">
                <a:solidFill>
                  <a:srgbClr val="0070C0"/>
                </a:solidFill>
                <a:latin typeface="Times New Roman" pitchFamily="18" charset="0"/>
                <a:cs typeface="Times New Roman" pitchFamily="18" charset="0"/>
              </a:rPr>
              <a:t>current flowing through resistances is constant </a:t>
            </a:r>
            <a:r>
              <a:rPr lang="en-US" dirty="0" smtClean="0">
                <a:latin typeface="Times New Roman" pitchFamily="18" charset="0"/>
                <a:cs typeface="Times New Roman" pitchFamily="18" charset="0"/>
              </a:rPr>
              <a:t>and it is independent of switch position. </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677836" y="3752850"/>
            <a:ext cx="12580964" cy="4781550"/>
          </a:xfrm>
          <a:prstGeom prst="rect">
            <a:avLst/>
          </a:prstGeom>
          <a:ln>
            <a:solidFill>
              <a:srgbClr val="00B050"/>
            </a:solidFill>
          </a:ln>
          <a:effectLst>
            <a:outerShdw blurRad="292100" dist="139700" dir="2700000" algn="tl" rotWithShape="0">
              <a:srgbClr val="333333">
                <a:alpha val="65000"/>
              </a:srgbClr>
            </a:outerShdw>
          </a:effectLst>
        </p:spPr>
      </p:pic>
      <p:sp>
        <p:nvSpPr>
          <p:cNvPr id="6" name="TextBox 5"/>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7" name="TextBox 6"/>
          <p:cNvSpPr txBox="1"/>
          <p:nvPr/>
        </p:nvSpPr>
        <p:spPr>
          <a:xfrm>
            <a:off x="81054" y="1066800"/>
            <a:ext cx="418614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Inverted R-2R Ladder DAC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81054" y="1066800"/>
            <a:ext cx="418614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Inverted R-2R Ladder DAC</a:t>
            </a:r>
          </a:p>
        </p:txBody>
      </p:sp>
      <p:pic>
        <p:nvPicPr>
          <p:cNvPr id="3074" name="Picture 2"/>
          <p:cNvPicPr>
            <a:picLocks noChangeAspect="1" noChangeArrowheads="1"/>
          </p:cNvPicPr>
          <p:nvPr/>
        </p:nvPicPr>
        <p:blipFill>
          <a:blip r:embed="rId2" cstate="print"/>
          <a:srcRect/>
          <a:stretch>
            <a:fillRect/>
          </a:stretch>
        </p:blipFill>
        <p:spPr bwMode="auto">
          <a:xfrm>
            <a:off x="457200" y="1981200"/>
            <a:ext cx="12724411" cy="5288959"/>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81054" y="1066800"/>
            <a:ext cx="4186146"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Inverted R-2R Ladder DAC</a:t>
            </a:r>
          </a:p>
        </p:txBody>
      </p:sp>
      <p:sp>
        <p:nvSpPr>
          <p:cNvPr id="6" name="Rectangle 5"/>
          <p:cNvSpPr/>
          <p:nvPr/>
        </p:nvSpPr>
        <p:spPr>
          <a:xfrm>
            <a:off x="152400" y="2525286"/>
            <a:ext cx="13030200" cy="28931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b="1" dirty="0" smtClean="0">
                <a:latin typeface="Times New Roman" pitchFamily="18" charset="0"/>
                <a:cs typeface="Times New Roman" pitchFamily="18" charset="0"/>
              </a:rPr>
              <a:t>Advantages</a:t>
            </a:r>
          </a:p>
          <a:p>
            <a:pPr marL="514350" indent="-514350" algn="just">
              <a:buAutoNum type="arabicPeriod"/>
            </a:pPr>
            <a:r>
              <a:rPr lang="en-US" dirty="0" smtClean="0">
                <a:latin typeface="Times New Roman" pitchFamily="18" charset="0"/>
                <a:cs typeface="Times New Roman" pitchFamily="18" charset="0"/>
              </a:rPr>
              <a:t>The  major  advantage  of  current  mode  D/A  converter  is  that  the  </a:t>
            </a:r>
            <a:r>
              <a:rPr lang="en-US" b="1" dirty="0" smtClean="0">
                <a:solidFill>
                  <a:srgbClr val="FF0000"/>
                </a:solidFill>
                <a:latin typeface="Times New Roman" pitchFamily="18" charset="0"/>
                <a:cs typeface="Times New Roman" pitchFamily="18" charset="0"/>
              </a:rPr>
              <a:t>voltage  change  across  each  switch is minimal. </a:t>
            </a:r>
            <a:r>
              <a:rPr lang="en-US" dirty="0" smtClean="0">
                <a:latin typeface="Times New Roman" pitchFamily="18" charset="0"/>
                <a:cs typeface="Times New Roman" pitchFamily="18" charset="0"/>
              </a:rPr>
              <a:t>So the charge injection is virtually eliminated and the switch driver design is made simpler. </a:t>
            </a:r>
          </a:p>
          <a:p>
            <a:pPr marL="514350" indent="-514350" algn="just">
              <a:buAutoNum type="arabicPeriod"/>
            </a:pPr>
            <a:r>
              <a:rPr lang="en-US" dirty="0" smtClean="0">
                <a:latin typeface="Times New Roman" pitchFamily="18" charset="0"/>
                <a:cs typeface="Times New Roman" pitchFamily="18" charset="0"/>
              </a:rPr>
              <a:t>2. In Current mode or inverted ladder type DACs, the </a:t>
            </a:r>
            <a:r>
              <a:rPr lang="en-US" b="1" dirty="0" smtClean="0">
                <a:solidFill>
                  <a:srgbClr val="FF0000"/>
                </a:solidFill>
                <a:latin typeface="Times New Roman" pitchFamily="18" charset="0"/>
                <a:cs typeface="Times New Roman" pitchFamily="18" charset="0"/>
              </a:rPr>
              <a:t>stray capacitance do not affect the         speed  of  response  of  the  circuit  </a:t>
            </a:r>
            <a:r>
              <a:rPr lang="en-US" dirty="0" smtClean="0">
                <a:latin typeface="Times New Roman" pitchFamily="18" charset="0"/>
                <a:cs typeface="Times New Roman" pitchFamily="18" charset="0"/>
              </a:rPr>
              <a:t>due  to  constant  ladder  node  voltages.  So  improved  speed  performance</a:t>
            </a:r>
            <a:endParaRPr lang="en-US"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76200" y="3200400"/>
            <a:ext cx="13542818" cy="1752600"/>
          </a:xfrm>
          <a:prstGeom prst="rect">
            <a:avLst/>
          </a:prstGeom>
          <a:ln w="88900" cap="sq" cmpd="thickThin">
            <a:solidFill>
              <a:srgbClr val="000000"/>
            </a:solidFill>
            <a:prstDash val="solid"/>
            <a:miter lim="800000"/>
          </a:ln>
          <a:effectLst>
            <a:innerShdw blurRad="76200">
              <a:srgbClr val="000000"/>
            </a:innerShdw>
          </a:effectLst>
        </p:spPr>
      </p:pic>
      <p:sp>
        <p:nvSpPr>
          <p:cNvPr id="7" name="TextBox 6"/>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8" name="TextBox 7"/>
          <p:cNvSpPr txBox="1"/>
          <p:nvPr/>
        </p:nvSpPr>
        <p:spPr>
          <a:xfrm>
            <a:off x="-5971" y="1066800"/>
            <a:ext cx="152997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Problems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83684" y="2971800"/>
            <a:ext cx="13148632"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5971" y="1066800"/>
            <a:ext cx="152997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Problems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5971" y="1066800"/>
            <a:ext cx="152997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Problems</a:t>
            </a:r>
          </a:p>
        </p:txBody>
      </p:sp>
      <p:sp>
        <p:nvSpPr>
          <p:cNvPr id="6" name="TextBox 5"/>
          <p:cNvSpPr txBox="1"/>
          <p:nvPr/>
        </p:nvSpPr>
        <p:spPr>
          <a:xfrm>
            <a:off x="381001" y="2819400"/>
            <a:ext cx="130302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n-US" sz="3600" dirty="0" smtClean="0">
                <a:latin typeface="Times New Roman" pitchFamily="18" charset="0"/>
                <a:cs typeface="Times New Roman" pitchFamily="18" charset="0"/>
              </a:rPr>
              <a:t>Calculate the values of  LSB, MSB and FS output for an 8-bit DAC for the  0 to 10V range.</a:t>
            </a:r>
            <a:endParaRPr lang="en-US" sz="36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752600" y="1981200"/>
            <a:ext cx="10568203" cy="632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5971" y="1066800"/>
            <a:ext cx="152997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Problems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5971" y="1066800"/>
            <a:ext cx="152997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Problems</a:t>
            </a:r>
          </a:p>
        </p:txBody>
      </p:sp>
      <p:pic>
        <p:nvPicPr>
          <p:cNvPr id="8194" name="Picture 2"/>
          <p:cNvPicPr>
            <a:picLocks noChangeAspect="1" noChangeArrowheads="1"/>
          </p:cNvPicPr>
          <p:nvPr/>
        </p:nvPicPr>
        <p:blipFill>
          <a:blip r:embed="rId2" cstate="print"/>
          <a:srcRect/>
          <a:stretch>
            <a:fillRect/>
          </a:stretch>
        </p:blipFill>
        <p:spPr bwMode="auto">
          <a:xfrm>
            <a:off x="228600" y="2743200"/>
            <a:ext cx="13381067" cy="350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838200" y="1855381"/>
            <a:ext cx="12344400" cy="6602819"/>
          </a:xfrm>
          <a:prstGeom prst="rect">
            <a:avLst/>
          </a:prstGeom>
          <a:ln w="88900" cap="sq" cmpd="thickThin">
            <a:solidFill>
              <a:srgbClr val="00B050"/>
            </a:solidFill>
            <a:prstDash val="solid"/>
            <a:miter lim="800000"/>
          </a:ln>
          <a:effectLst>
            <a:innerShdw blurRad="76200">
              <a:srgbClr val="000000"/>
            </a:innerShdw>
          </a:effectLst>
        </p:spPr>
      </p:pic>
      <p:sp>
        <p:nvSpPr>
          <p:cNvPr id="5" name="TextBox 4"/>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5971" y="1066800"/>
            <a:ext cx="152997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Problems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197" y="2895600"/>
            <a:ext cx="13124106" cy="1446550"/>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8800" b="1" dirty="0" smtClean="0">
                <a:latin typeface="Times New Roman" pitchFamily="18" charset="0"/>
                <a:cs typeface="Times New Roman" pitchFamily="18" charset="0"/>
              </a:rPr>
              <a:t>ADC </a:t>
            </a:r>
            <a:r>
              <a:rPr lang="en-US" sz="8800" b="1" dirty="0" smtClean="0">
                <a:latin typeface="Times New Roman" pitchFamily="18" charset="0"/>
                <a:cs typeface="Times New Roman" pitchFamily="18" charset="0"/>
              </a:rPr>
              <a:t>and DAC Converters</a:t>
            </a:r>
            <a:endParaRPr lang="en-US" sz="8800" b="1"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TextBox 4"/>
          <p:cNvSpPr txBox="1"/>
          <p:nvPr/>
        </p:nvSpPr>
        <p:spPr>
          <a:xfrm>
            <a:off x="0" y="1219200"/>
            <a:ext cx="4853573" cy="129266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latin typeface="Times New Roman" pitchFamily="18" charset="0"/>
                <a:cs typeface="Times New Roman" pitchFamily="18" charset="0"/>
              </a:rPr>
              <a:t>It has two additional signals,</a:t>
            </a:r>
          </a:p>
          <a:p>
            <a:pPr marL="1167460" lvl="1" indent="-514350">
              <a:buFont typeface="+mj-lt"/>
              <a:buAutoNum type="arabicPeriod"/>
            </a:pPr>
            <a:r>
              <a:rPr lang="en-US" dirty="0" smtClean="0">
                <a:latin typeface="Times New Roman" pitchFamily="18" charset="0"/>
                <a:cs typeface="Times New Roman" pitchFamily="18" charset="0"/>
              </a:rPr>
              <a:t>Start</a:t>
            </a:r>
          </a:p>
          <a:p>
            <a:pPr marL="1167460" lvl="1" indent="-514350">
              <a:buFont typeface="+mj-lt"/>
              <a:buAutoNum type="arabicPeriod"/>
            </a:pPr>
            <a:r>
              <a:rPr lang="en-US" dirty="0" smtClean="0">
                <a:latin typeface="Times New Roman" pitchFamily="18" charset="0"/>
                <a:cs typeface="Times New Roman" pitchFamily="18" charset="0"/>
              </a:rPr>
              <a:t>EOC (End of Conversion)</a:t>
            </a:r>
            <a:endParaRPr lang="en-US" dirty="0">
              <a:latin typeface="Times New Roman" pitchFamily="18" charset="0"/>
              <a:cs typeface="Times New Roman" pitchFamily="18" charset="0"/>
            </a:endParaRPr>
          </a:p>
        </p:txBody>
      </p:sp>
      <p:sp>
        <p:nvSpPr>
          <p:cNvPr id="6" name="TextBox 5"/>
          <p:cNvSpPr txBox="1"/>
          <p:nvPr/>
        </p:nvSpPr>
        <p:spPr>
          <a:xfrm>
            <a:off x="457200" y="3124200"/>
            <a:ext cx="5000856" cy="129266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smtClean="0">
                <a:latin typeface="Times New Roman" pitchFamily="18" charset="0"/>
                <a:cs typeface="Times New Roman" pitchFamily="18" charset="0"/>
              </a:rPr>
              <a:t>Two types,</a:t>
            </a:r>
          </a:p>
          <a:p>
            <a:pPr marL="1167460" lvl="1" indent="-514350">
              <a:buFont typeface="+mj-lt"/>
              <a:buAutoNum type="arabicPeriod"/>
            </a:pPr>
            <a:r>
              <a:rPr lang="en-US" dirty="0" smtClean="0">
                <a:latin typeface="Times New Roman" pitchFamily="18" charset="0"/>
                <a:cs typeface="Times New Roman" pitchFamily="18" charset="0"/>
              </a:rPr>
              <a:t>Direct type</a:t>
            </a:r>
          </a:p>
          <a:p>
            <a:pPr marL="1167460" lvl="1" indent="-514350">
              <a:buFont typeface="+mj-lt"/>
              <a:buAutoNum type="arabicPeriod"/>
            </a:pPr>
            <a:r>
              <a:rPr lang="en-US" dirty="0" smtClean="0">
                <a:latin typeface="Times New Roman" pitchFamily="18" charset="0"/>
                <a:cs typeface="Times New Roman" pitchFamily="18" charset="0"/>
              </a:rPr>
              <a:t>Indirect or Integrating type</a:t>
            </a:r>
            <a:endParaRPr lang="en-US" dirty="0">
              <a:latin typeface="Times New Roman" pitchFamily="18" charset="0"/>
              <a:cs typeface="Times New Roman" pitchFamily="18" charset="0"/>
            </a:endParaRPr>
          </a:p>
        </p:txBody>
      </p:sp>
      <p:sp>
        <p:nvSpPr>
          <p:cNvPr id="7" name="Rectangle 6"/>
          <p:cNvSpPr/>
          <p:nvPr/>
        </p:nvSpPr>
        <p:spPr>
          <a:xfrm>
            <a:off x="0" y="609600"/>
            <a:ext cx="101662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ADC:</a:t>
            </a:r>
            <a:endParaRPr lang="en-US" b="1" dirty="0">
              <a:latin typeface="Times New Roman" pitchFamily="18" charset="0"/>
              <a:cs typeface="Times New Roman" pitchFamily="18" charset="0"/>
            </a:endParaRPr>
          </a:p>
        </p:txBody>
      </p:sp>
      <p:sp>
        <p:nvSpPr>
          <p:cNvPr id="8" name="Rectangle 7"/>
          <p:cNvSpPr/>
          <p:nvPr/>
        </p:nvSpPr>
        <p:spPr>
          <a:xfrm>
            <a:off x="4343400" y="5374481"/>
            <a:ext cx="93726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mj-lt"/>
              <a:buAutoNum type="arabicPeriod"/>
            </a:pPr>
            <a:r>
              <a:rPr lang="en-US" b="1" dirty="0" smtClean="0">
                <a:latin typeface="Times New Roman" pitchFamily="18" charset="0"/>
                <a:cs typeface="Times New Roman" pitchFamily="18" charset="0"/>
              </a:rPr>
              <a:t>DIRECT TYPE:</a:t>
            </a:r>
          </a:p>
          <a:p>
            <a:pPr marL="1252538" indent="-338138" algn="just">
              <a:buFont typeface="+mj-lt"/>
              <a:buAutoNum type="romanLcPeriod"/>
            </a:pPr>
            <a:r>
              <a:rPr lang="en-US" dirty="0" smtClean="0">
                <a:latin typeface="Times New Roman" pitchFamily="18" charset="0"/>
                <a:cs typeface="Times New Roman" pitchFamily="18" charset="0"/>
              </a:rPr>
              <a:t>	The Parallel Comparator (Flash) ADC</a:t>
            </a:r>
          </a:p>
          <a:p>
            <a:pPr marL="1252538" indent="-338138" algn="just">
              <a:buFont typeface="+mj-lt"/>
              <a:buAutoNum type="romanLcPeriod"/>
            </a:pPr>
            <a:r>
              <a:rPr lang="en-US" dirty="0" smtClean="0">
                <a:latin typeface="Times New Roman" pitchFamily="18" charset="0"/>
                <a:cs typeface="Times New Roman" pitchFamily="18" charset="0"/>
              </a:rPr>
              <a:t>	The Counter type ADC</a:t>
            </a:r>
          </a:p>
          <a:p>
            <a:pPr marL="1252538" indent="-338138" algn="just">
              <a:buFont typeface="+mj-lt"/>
              <a:buAutoNum type="romanLcPeriod"/>
            </a:pPr>
            <a:r>
              <a:rPr lang="en-US" dirty="0" smtClean="0">
                <a:latin typeface="Times New Roman" pitchFamily="18" charset="0"/>
                <a:cs typeface="Times New Roman" pitchFamily="18" charset="0"/>
              </a:rPr>
              <a:t>	Servo Tracking ADC</a:t>
            </a:r>
          </a:p>
          <a:p>
            <a:pPr marL="1252538" indent="-338138" algn="just">
              <a:buFont typeface="+mj-lt"/>
              <a:buAutoNum type="romanLcPeriod"/>
            </a:pPr>
            <a:r>
              <a:rPr lang="en-US" dirty="0" smtClean="0">
                <a:latin typeface="Times New Roman" pitchFamily="18" charset="0"/>
                <a:cs typeface="Times New Roman" pitchFamily="18" charset="0"/>
              </a:rPr>
              <a:t>	Successive Approximation Converter</a:t>
            </a:r>
          </a:p>
          <a:p>
            <a:pPr marL="514350" indent="-514350" algn="just">
              <a:buFont typeface="+mj-lt"/>
              <a:buAutoNum type="arabicPeriod" startAt="2"/>
            </a:pPr>
            <a:r>
              <a:rPr lang="en-US" b="1" dirty="0" smtClean="0">
                <a:latin typeface="Times New Roman" pitchFamily="18" charset="0"/>
                <a:cs typeface="Times New Roman" pitchFamily="18" charset="0"/>
              </a:rPr>
              <a:t>INTEGRATING TYPE:</a:t>
            </a:r>
          </a:p>
          <a:p>
            <a:pPr marL="1252538" indent="-338138" algn="just">
              <a:buFont typeface="+mj-lt"/>
              <a:buAutoNum type="romanLcPeriod"/>
            </a:pPr>
            <a:r>
              <a:rPr lang="en-US" dirty="0" smtClean="0">
                <a:latin typeface="Times New Roman" pitchFamily="18" charset="0"/>
                <a:cs typeface="Times New Roman" pitchFamily="18" charset="0"/>
              </a:rPr>
              <a:t>	Charge Balancing ADC</a:t>
            </a:r>
          </a:p>
          <a:p>
            <a:pPr marL="1252538" indent="-338138" algn="just">
              <a:buFont typeface="+mj-lt"/>
              <a:buAutoNum type="romanLcPeriod"/>
            </a:pPr>
            <a:r>
              <a:rPr lang="en-US" dirty="0" smtClean="0">
                <a:latin typeface="Times New Roman" pitchFamily="18" charset="0"/>
                <a:cs typeface="Times New Roman" pitchFamily="18" charset="0"/>
              </a:rPr>
              <a:t>	Single Slope ADC</a:t>
            </a:r>
          </a:p>
          <a:p>
            <a:pPr marL="1252538" indent="-338138" algn="just">
              <a:buFont typeface="+mj-lt"/>
              <a:buAutoNum type="romanLcPeriod"/>
            </a:pPr>
            <a:r>
              <a:rPr lang="en-US" dirty="0" smtClean="0">
                <a:latin typeface="Times New Roman" pitchFamily="18" charset="0"/>
                <a:cs typeface="Times New Roman" pitchFamily="18" charset="0"/>
              </a:rPr>
              <a:t>	Dual-Slope ADC</a:t>
            </a: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535236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1. Parallel Comparator (Flash) ADC</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971801" y="1219200"/>
            <a:ext cx="7162799" cy="7795313"/>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438400" y="1524000"/>
            <a:ext cx="9021624" cy="196215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6" name="Rectangle 5"/>
          <p:cNvSpPr/>
          <p:nvPr/>
        </p:nvSpPr>
        <p:spPr>
          <a:xfrm>
            <a:off x="0" y="609600"/>
            <a:ext cx="535236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1. Parallel Comparator (Flash) ADC</a:t>
            </a:r>
            <a:endParaRPr lang="en-US"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cstate="print"/>
          <a:srcRect/>
          <a:stretch>
            <a:fillRect/>
          </a:stretch>
        </p:blipFill>
        <p:spPr bwMode="auto">
          <a:xfrm>
            <a:off x="1752600" y="4343400"/>
            <a:ext cx="10434586" cy="4391025"/>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641693"/>
            <a:ext cx="13716000" cy="674030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The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working</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of a 3-bit flash type ADC is as follows.</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The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voltage divider network </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contains 8 equal resistors. A reference voltage </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sz="2400" b="0" i="1" u="none" strike="noStrike" cap="none" normalizeH="0" baseline="-25000" dirty="0" smtClean="0">
                <a:ln>
                  <a:noFill/>
                </a:ln>
                <a:solidFill>
                  <a:schemeClr val="tx1"/>
                </a:solidFill>
                <a:effectLst/>
                <a:latin typeface="Times New Roman" pitchFamily="18" charset="0"/>
                <a:cs typeface="Times New Roman" pitchFamily="18" charset="0"/>
              </a:rPr>
              <a:t>R</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is applied across that entire network with respect to the ground. The voltage drop across each resistor from bottom to top with respect to ground will be the integer multiples (from 1 to 8) of </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V</a:t>
            </a:r>
            <a:r>
              <a:rPr kumimoji="0" lang="en-US" sz="2400" b="0" i="1" u="none" strike="noStrike" cap="none" normalizeH="0" baseline="-25000" dirty="0" smtClean="0">
                <a:ln>
                  <a:noFill/>
                </a:ln>
                <a:solidFill>
                  <a:schemeClr val="tx1"/>
                </a:solidFill>
                <a:effectLst/>
                <a:latin typeface="Times New Roman" pitchFamily="18" charset="0"/>
                <a:cs typeface="Times New Roman" pitchFamily="18" charset="0"/>
              </a:rPr>
              <a:t>R</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8</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The external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input voltage</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1" u="none" strike="noStrike" cap="none" normalizeH="0" baseline="0" dirty="0" err="1" smtClean="0">
                <a:ln>
                  <a:noFill/>
                </a:ln>
                <a:solidFill>
                  <a:schemeClr val="tx1"/>
                </a:solidFill>
                <a:effectLst/>
                <a:latin typeface="Times New Roman" pitchFamily="18" charset="0"/>
                <a:cs typeface="Times New Roman" pitchFamily="18" charset="0"/>
              </a:rPr>
              <a:t>Va</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is applied to the non-inverting terminal of all comparators. The voltage drop across each resistor from bottom to top with respect to ground is applied to the inverting terminal of comparators from bottom to top.</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At a time, all the comparators compare the external input voltage with the voltage drops present at the respective other input terminal. That means, the comparison operations take place by each comparator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parallel</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The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output of the comparator</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will be ‘1’ as long as </a:t>
            </a:r>
            <a:r>
              <a:rPr kumimoji="0" lang="en-US" sz="2400" b="0" i="1" u="none" strike="noStrike" cap="none" normalizeH="0" baseline="0" dirty="0" err="1" smtClean="0">
                <a:ln>
                  <a:noFill/>
                </a:ln>
                <a:solidFill>
                  <a:schemeClr val="tx1"/>
                </a:solidFill>
                <a:effectLst/>
                <a:latin typeface="Times New Roman" pitchFamily="18" charset="0"/>
                <a:cs typeface="Times New Roman" pitchFamily="18" charset="0"/>
              </a:rPr>
              <a:t>Va</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is greater than the voltage drop present at the respective other input terminal. Similarly, the output of comparator will be ‘0’, when, </a:t>
            </a:r>
            <a:r>
              <a:rPr kumimoji="0" lang="en-US" sz="2400" b="0" i="1" u="none" strike="noStrike" cap="none" normalizeH="0" baseline="0" dirty="0" err="1" smtClean="0">
                <a:ln>
                  <a:noFill/>
                </a:ln>
                <a:solidFill>
                  <a:schemeClr val="tx1"/>
                </a:solidFill>
                <a:effectLst/>
                <a:latin typeface="Times New Roman" pitchFamily="18" charset="0"/>
                <a:cs typeface="Times New Roman" pitchFamily="18" charset="0"/>
              </a:rPr>
              <a:t>Va</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is less than or equal to the voltage drop present at the respective other input terminal.</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All the outputs of comparators are connected as the inputs of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priority encoder</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This priority encoder produces a binary code (digital output), which is corresponding to the high priority input that has ‘1’.</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Therefore, the output of priority encoder is nothing but the binary equivalent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(digital output)</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of external analog input voltage, </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Va</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a:t>
            </a:r>
          </a:p>
        </p:txBody>
      </p:sp>
      <p:sp>
        <p:nvSpPr>
          <p:cNvPr id="5" name="TextBox 4"/>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6" name="Rectangle 5"/>
          <p:cNvSpPr/>
          <p:nvPr/>
        </p:nvSpPr>
        <p:spPr>
          <a:xfrm>
            <a:off x="0" y="609600"/>
            <a:ext cx="535236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1. Parallel Comparator (Flash) ADC</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535236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1. Parallel Comparator (Flash) ADC</a:t>
            </a:r>
            <a:endParaRPr lang="en-US" b="1" dirty="0">
              <a:latin typeface="Times New Roman" pitchFamily="18" charset="0"/>
              <a:cs typeface="Times New Roman" pitchFamily="18" charset="0"/>
            </a:endParaRPr>
          </a:p>
        </p:txBody>
      </p:sp>
      <p:sp>
        <p:nvSpPr>
          <p:cNvPr id="6" name="TextBox 5"/>
          <p:cNvSpPr txBox="1"/>
          <p:nvPr/>
        </p:nvSpPr>
        <p:spPr>
          <a:xfrm>
            <a:off x="685800" y="2057400"/>
            <a:ext cx="8354851" cy="129266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b="1" dirty="0" smtClean="0">
                <a:latin typeface="Times New Roman" pitchFamily="18" charset="0"/>
                <a:cs typeface="Times New Roman" pitchFamily="18" charset="0"/>
              </a:rPr>
              <a:t>Advantages:</a:t>
            </a:r>
          </a:p>
          <a:p>
            <a:pPr marL="1820570" lvl="2" indent="-514350">
              <a:buFont typeface="+mj-lt"/>
              <a:buAutoNum type="arabicPeriod"/>
            </a:pPr>
            <a:r>
              <a:rPr lang="en-US" dirty="0" smtClean="0">
                <a:latin typeface="Times New Roman" pitchFamily="18" charset="0"/>
                <a:cs typeface="Times New Roman" pitchFamily="18" charset="0"/>
              </a:rPr>
              <a:t>High Speed Parallel Conversion (~100ns)</a:t>
            </a:r>
          </a:p>
          <a:p>
            <a:pPr marL="1820570" lvl="2" indent="-514350">
              <a:buFont typeface="+mj-lt"/>
              <a:buAutoNum type="arabicPeriod"/>
            </a:pPr>
            <a:r>
              <a:rPr lang="en-US" dirty="0" smtClean="0">
                <a:latin typeface="Times New Roman" pitchFamily="18" charset="0"/>
                <a:cs typeface="Times New Roman" pitchFamily="18" charset="0"/>
              </a:rPr>
              <a:t>The construction is simple and easier to design.</a:t>
            </a:r>
          </a:p>
        </p:txBody>
      </p:sp>
      <p:sp>
        <p:nvSpPr>
          <p:cNvPr id="7" name="TextBox 6"/>
          <p:cNvSpPr txBox="1"/>
          <p:nvPr/>
        </p:nvSpPr>
        <p:spPr>
          <a:xfrm>
            <a:off x="685800" y="3831848"/>
            <a:ext cx="9619621" cy="209288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b="1" dirty="0" smtClean="0">
                <a:latin typeface="Times New Roman" pitchFamily="18" charset="0"/>
                <a:cs typeface="Times New Roman" pitchFamily="18" charset="0"/>
              </a:rPr>
              <a:t>Disadvantages:</a:t>
            </a:r>
          </a:p>
          <a:p>
            <a:pPr marL="1820570" lvl="2" indent="-514350">
              <a:buFont typeface="+mj-lt"/>
              <a:buAutoNum type="arabicPeriod"/>
            </a:pPr>
            <a:r>
              <a:rPr lang="en-US" dirty="0" smtClean="0">
                <a:latin typeface="Times New Roman" pitchFamily="18" charset="0"/>
                <a:cs typeface="Times New Roman" pitchFamily="18" charset="0"/>
              </a:rPr>
              <a:t>The number of Comparators doubles for every added bit </a:t>
            </a:r>
          </a:p>
          <a:p>
            <a:pPr marL="1820570" lvl="2" indent="-514350"/>
            <a:r>
              <a:rPr lang="en-US" dirty="0" smtClean="0">
                <a:latin typeface="Times New Roman" pitchFamily="18" charset="0"/>
                <a:cs typeface="Times New Roman" pitchFamily="18" charset="0"/>
              </a:rPr>
              <a:t>	(for n-bit output, (2n – 1) comparators are required)</a:t>
            </a:r>
          </a:p>
          <a:p>
            <a:pPr marL="1820570" lvl="2" indent="-514350">
              <a:buFont typeface="+mj-lt"/>
              <a:buAutoNum type="arabicPeriod" startAt="2"/>
            </a:pPr>
            <a:r>
              <a:rPr lang="en-US" dirty="0" smtClean="0">
                <a:latin typeface="Times New Roman" pitchFamily="18" charset="0"/>
                <a:cs typeface="Times New Roman" pitchFamily="18" charset="0"/>
              </a:rPr>
              <a:t>Larger Area and Cost</a:t>
            </a:r>
          </a:p>
          <a:p>
            <a:pPr marL="1820570" lvl="2" indent="-514350">
              <a:buFont typeface="+mj-lt"/>
              <a:buAutoNum type="arabicPeriod" startAt="2"/>
            </a:pPr>
            <a:r>
              <a:rPr lang="en-US" dirty="0" smtClean="0">
                <a:latin typeface="Times New Roman" pitchFamily="18" charset="0"/>
                <a:cs typeface="Times New Roman" pitchFamily="18" charset="0"/>
              </a:rPr>
              <a:t>It is not suitable for higher number of bits.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3341877"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2. Counter Type  ADC</a:t>
            </a:r>
            <a:endParaRPr lang="en-US" b="1" dirty="0">
              <a:latin typeface="Times New Roman" pitchFamily="18" charset="0"/>
              <a:cs typeface="Times New Roman" pitchFamily="18" charset="0"/>
            </a:endParaRPr>
          </a:p>
        </p:txBody>
      </p:sp>
      <p:pic>
        <p:nvPicPr>
          <p:cNvPr id="1026" name="Picture 2" descr="Explain counter type ADC with neat diagram."/>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2999" y="1905000"/>
            <a:ext cx="11765457" cy="5813522"/>
          </a:xfrm>
          <a:prstGeom prst="rect">
            <a:avLst/>
          </a:prstGeom>
          <a:ln>
            <a:solidFill>
              <a:srgbClr val="FF0000"/>
            </a:solid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descr="Explain counter type ADC with neat diagram."/>
          <p:cNvSpPr>
            <a:spLocks noChangeAspect="1" noChangeArrowheads="1"/>
          </p:cNvSpPr>
          <p:nvPr/>
        </p:nvSpPr>
        <p:spPr bwMode="auto">
          <a:xfrm>
            <a:off x="155575" y="-738188"/>
            <a:ext cx="2971800" cy="15525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4" name="Rectangle 3"/>
          <p:cNvSpPr/>
          <p:nvPr/>
        </p:nvSpPr>
        <p:spPr>
          <a:xfrm>
            <a:off x="0" y="609600"/>
            <a:ext cx="3341877"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2. Counter Type  ADC</a:t>
            </a:r>
            <a:endParaRPr lang="en-US" b="1" dirty="0">
              <a:latin typeface="Times New Roman" pitchFamily="18" charset="0"/>
              <a:cs typeface="Times New Roman" pitchFamily="18" charset="0"/>
            </a:endParaRPr>
          </a:p>
        </p:txBody>
      </p:sp>
      <p:pic>
        <p:nvPicPr>
          <p:cNvPr id="2050" name="Picture 2" descr="Explain counter type ADC with neat diagram."/>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85972" y="1905000"/>
            <a:ext cx="11738425" cy="6096000"/>
          </a:xfrm>
          <a:prstGeom prst="rect">
            <a:avLst/>
          </a:prstGeom>
          <a:ln>
            <a:solidFill>
              <a:srgbClr val="FF0000"/>
            </a:solid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0320" y="2512874"/>
            <a:ext cx="13656807" cy="1938992"/>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Drawback :</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Low speed is the most serious drawback of this method. </a:t>
            </a:r>
          </a:p>
          <a:p>
            <a:pPr marL="342900" marR="0" lvl="0" indent="-34290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The conversion time can be as (2</a:t>
            </a:r>
            <a:r>
              <a:rPr kumimoji="0" lang="en-US" sz="2400" b="0" i="1" u="none" strike="noStrike" cap="none" normalizeH="0" baseline="30000" dirty="0" smtClean="0">
                <a:ln>
                  <a:noFill/>
                </a:ln>
                <a:solidFill>
                  <a:schemeClr val="tx1"/>
                </a:solidFill>
                <a:effectLst/>
                <a:latin typeface="Times New Roman" pitchFamily="18" charset="0"/>
                <a:cs typeface="Times New Roman" pitchFamily="18" charset="0"/>
              </a:rPr>
              <a:t>n</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 clock periods depending upon the magnitude of input voltage VI. For instance, a 12-bit system with 1MHz clock frequency, the counter will take (2</a:t>
            </a:r>
            <a:r>
              <a:rPr kumimoji="0" lang="en-US" sz="2400" b="0" i="0" u="none" strike="noStrike" cap="none" normalizeH="0" baseline="30000" dirty="0" smtClean="0">
                <a:ln>
                  <a:noFill/>
                </a:ln>
                <a:solidFill>
                  <a:schemeClr val="tx1"/>
                </a:solidFill>
                <a:effectLst/>
                <a:latin typeface="Times New Roman" pitchFamily="18" charset="0"/>
                <a:cs typeface="Times New Roman" pitchFamily="18" charset="0"/>
              </a:rPr>
              <a:t>12</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−1)µs= 4.095ms to convert a full scale input. </a:t>
            </a:r>
          </a:p>
        </p:txBody>
      </p:sp>
      <p:sp>
        <p:nvSpPr>
          <p:cNvPr id="5" name="TextBox 4"/>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6" name="Rectangle 5"/>
          <p:cNvSpPr/>
          <p:nvPr/>
        </p:nvSpPr>
        <p:spPr>
          <a:xfrm>
            <a:off x="0" y="609600"/>
            <a:ext cx="3341877"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2. Counter Type  ADC</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27490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348736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3. Servo Tracking ADC</a:t>
            </a:r>
            <a:endParaRPr lang="en-US" b="1" dirty="0">
              <a:latin typeface="Times New Roman" pitchFamily="18" charset="0"/>
              <a:cs typeface="Times New Roman" pitchFamily="18" charset="0"/>
            </a:endParaRPr>
          </a:p>
        </p:txBody>
      </p:sp>
      <p:pic>
        <p:nvPicPr>
          <p:cNvPr id="4098" name="Picture 2" descr="Counter type ADC"/>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54064" y="2133600"/>
            <a:ext cx="9187267" cy="5943600"/>
          </a:xfrm>
          <a:prstGeom prst="rect">
            <a:avLst/>
          </a:prstGeom>
          <a:ln>
            <a:solidFill>
              <a:srgbClr val="00B050"/>
            </a:solid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348736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3. Servo Tracking ADC</a:t>
            </a: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404078" y="1752600"/>
            <a:ext cx="11055244" cy="5714999"/>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159839"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ADC and DAC</a:t>
            </a:r>
            <a:endParaRPr lang="en-US" sz="3600" b="1" dirty="0">
              <a:solidFill>
                <a:srgbClr val="FF0000"/>
              </a:solidFill>
              <a:latin typeface="Times New Roman" pitchFamily="18" charset="0"/>
              <a:cs typeface="Times New Roman" pitchFamily="18" charset="0"/>
            </a:endParaRPr>
          </a:p>
        </p:txBody>
      </p:sp>
      <p:sp>
        <p:nvSpPr>
          <p:cNvPr id="5" name="Rectangle 4"/>
          <p:cNvSpPr/>
          <p:nvPr/>
        </p:nvSpPr>
        <p:spPr>
          <a:xfrm>
            <a:off x="1828800" y="1676400"/>
            <a:ext cx="6553200" cy="129266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005013" indent="-514350" algn="just">
              <a:buFont typeface="+mj-lt"/>
              <a:buAutoNum type="arabicPeriod"/>
            </a:pPr>
            <a:r>
              <a:rPr lang="en-US" b="1" dirty="0" smtClean="0">
                <a:latin typeface="Times New Roman" pitchFamily="18" charset="0"/>
                <a:cs typeface="Times New Roman" pitchFamily="18" charset="0"/>
              </a:rPr>
              <a:t>Weighted Resistor DAC</a:t>
            </a:r>
          </a:p>
          <a:p>
            <a:pPr marL="2005013" indent="-514350" algn="just">
              <a:buFont typeface="+mj-lt"/>
              <a:buAutoNum type="arabicPeriod"/>
            </a:pPr>
            <a:r>
              <a:rPr lang="en-US" b="1" dirty="0" smtClean="0">
                <a:latin typeface="Times New Roman" pitchFamily="18" charset="0"/>
                <a:cs typeface="Times New Roman" pitchFamily="18" charset="0"/>
              </a:rPr>
              <a:t>R-2R Ladder DAC</a:t>
            </a:r>
          </a:p>
          <a:p>
            <a:pPr marL="2005013" indent="-514350" algn="just">
              <a:buFont typeface="+mj-lt"/>
              <a:buAutoNum type="arabicPeriod"/>
            </a:pPr>
            <a:r>
              <a:rPr lang="en-US" b="1" dirty="0" smtClean="0">
                <a:latin typeface="Times New Roman" pitchFamily="18" charset="0"/>
                <a:cs typeface="Times New Roman" pitchFamily="18" charset="0"/>
              </a:rPr>
              <a:t>Inverted R-2R DAC</a:t>
            </a:r>
            <a:endParaRPr lang="en-US" b="1" dirty="0">
              <a:latin typeface="Times New Roman" pitchFamily="18" charset="0"/>
              <a:cs typeface="Times New Roman" pitchFamily="18" charset="0"/>
            </a:endParaRPr>
          </a:p>
        </p:txBody>
      </p:sp>
      <p:sp>
        <p:nvSpPr>
          <p:cNvPr id="6" name="TextBox 5"/>
          <p:cNvSpPr txBox="1"/>
          <p:nvPr/>
        </p:nvSpPr>
        <p:spPr>
          <a:xfrm>
            <a:off x="0" y="1066800"/>
            <a:ext cx="1016625"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DAC:</a:t>
            </a:r>
            <a:endParaRPr lang="en-US" b="1" dirty="0">
              <a:latin typeface="Times New Roman" pitchFamily="18" charset="0"/>
              <a:cs typeface="Times New Roman" pitchFamily="18" charset="0"/>
            </a:endParaRPr>
          </a:p>
        </p:txBody>
      </p:sp>
      <p:sp>
        <p:nvSpPr>
          <p:cNvPr id="7" name="Rectangle 6"/>
          <p:cNvSpPr/>
          <p:nvPr/>
        </p:nvSpPr>
        <p:spPr>
          <a:xfrm>
            <a:off x="0" y="3276600"/>
            <a:ext cx="101662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ADC:</a:t>
            </a:r>
            <a:endParaRPr lang="en-US" b="1" dirty="0">
              <a:latin typeface="Times New Roman" pitchFamily="18" charset="0"/>
              <a:cs typeface="Times New Roman" pitchFamily="18" charset="0"/>
            </a:endParaRPr>
          </a:p>
        </p:txBody>
      </p:sp>
      <p:sp>
        <p:nvSpPr>
          <p:cNvPr id="8" name="Rectangle 7"/>
          <p:cNvSpPr/>
          <p:nvPr/>
        </p:nvSpPr>
        <p:spPr>
          <a:xfrm>
            <a:off x="1828800" y="3926681"/>
            <a:ext cx="93726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mj-lt"/>
              <a:buAutoNum type="arabicPeriod"/>
            </a:pPr>
            <a:r>
              <a:rPr lang="en-US" b="1" dirty="0" smtClean="0">
                <a:latin typeface="Times New Roman" pitchFamily="18" charset="0"/>
                <a:cs typeface="Times New Roman" pitchFamily="18" charset="0"/>
              </a:rPr>
              <a:t>DIRECT TYPE:</a:t>
            </a:r>
          </a:p>
          <a:p>
            <a:pPr marL="1252538" indent="-338138" algn="just">
              <a:buFont typeface="+mj-lt"/>
              <a:buAutoNum type="romanLcPeriod"/>
            </a:pPr>
            <a:r>
              <a:rPr lang="en-US" dirty="0" smtClean="0">
                <a:latin typeface="Times New Roman" pitchFamily="18" charset="0"/>
                <a:cs typeface="Times New Roman" pitchFamily="18" charset="0"/>
              </a:rPr>
              <a:t>	The Parallel Comparator (Flash) ADC</a:t>
            </a:r>
          </a:p>
          <a:p>
            <a:pPr marL="1252538" indent="-338138" algn="just">
              <a:buFont typeface="+mj-lt"/>
              <a:buAutoNum type="romanLcPeriod"/>
            </a:pPr>
            <a:r>
              <a:rPr lang="en-US" dirty="0" smtClean="0">
                <a:latin typeface="Times New Roman" pitchFamily="18" charset="0"/>
                <a:cs typeface="Times New Roman" pitchFamily="18" charset="0"/>
              </a:rPr>
              <a:t>	The Counter type ADC</a:t>
            </a:r>
          </a:p>
          <a:p>
            <a:pPr marL="1252538" indent="-338138" algn="just">
              <a:buFont typeface="+mj-lt"/>
              <a:buAutoNum type="romanLcPeriod"/>
            </a:pPr>
            <a:r>
              <a:rPr lang="en-US" dirty="0" smtClean="0">
                <a:latin typeface="Times New Roman" pitchFamily="18" charset="0"/>
                <a:cs typeface="Times New Roman" pitchFamily="18" charset="0"/>
              </a:rPr>
              <a:t>	Servo Tracking ADC</a:t>
            </a:r>
          </a:p>
          <a:p>
            <a:pPr marL="1252538" indent="-338138" algn="just">
              <a:buFont typeface="+mj-lt"/>
              <a:buAutoNum type="romanLcPeriod"/>
            </a:pPr>
            <a:r>
              <a:rPr lang="en-US" dirty="0" smtClean="0">
                <a:latin typeface="Times New Roman" pitchFamily="18" charset="0"/>
                <a:cs typeface="Times New Roman" pitchFamily="18" charset="0"/>
              </a:rPr>
              <a:t>	Successive Approximation Converter</a:t>
            </a:r>
          </a:p>
          <a:p>
            <a:pPr marL="514350" indent="-514350" algn="just">
              <a:buFont typeface="+mj-lt"/>
              <a:buAutoNum type="arabicPeriod" startAt="2"/>
            </a:pPr>
            <a:r>
              <a:rPr lang="en-US" b="1" dirty="0" smtClean="0">
                <a:latin typeface="Times New Roman" pitchFamily="18" charset="0"/>
                <a:cs typeface="Times New Roman" pitchFamily="18" charset="0"/>
              </a:rPr>
              <a:t>INTEGRATING TYPE:</a:t>
            </a:r>
          </a:p>
          <a:p>
            <a:pPr marL="1252538" indent="-338138" algn="just">
              <a:buFont typeface="+mj-lt"/>
              <a:buAutoNum type="romanLcPeriod"/>
            </a:pPr>
            <a:r>
              <a:rPr lang="en-US" dirty="0" smtClean="0">
                <a:latin typeface="Times New Roman" pitchFamily="18" charset="0"/>
                <a:cs typeface="Times New Roman" pitchFamily="18" charset="0"/>
              </a:rPr>
              <a:t>	Charge Balancing ADC</a:t>
            </a:r>
          </a:p>
          <a:p>
            <a:pPr marL="1252538" indent="-338138" algn="just">
              <a:buFont typeface="+mj-lt"/>
              <a:buAutoNum type="romanLcPeriod"/>
            </a:pPr>
            <a:r>
              <a:rPr lang="en-US" dirty="0" smtClean="0">
                <a:latin typeface="Times New Roman" pitchFamily="18" charset="0"/>
                <a:cs typeface="Times New Roman" pitchFamily="18" charset="0"/>
              </a:rPr>
              <a:t>	Single Slope ADC</a:t>
            </a:r>
          </a:p>
          <a:p>
            <a:pPr marL="1252538" indent="-338138" algn="just">
              <a:buFont typeface="+mj-lt"/>
              <a:buAutoNum type="romanLcPeriod"/>
            </a:pPr>
            <a:r>
              <a:rPr lang="en-US" dirty="0" smtClean="0">
                <a:latin typeface="Times New Roman" pitchFamily="18" charset="0"/>
                <a:cs typeface="Times New Roman" pitchFamily="18" charset="0"/>
              </a:rPr>
              <a:t>	Dual-Slope ADC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05000"/>
            <a:ext cx="12115800" cy="129266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dirty="0">
                <a:latin typeface="Times New Roman" pitchFamily="18" charset="0"/>
                <a:cs typeface="Times New Roman" pitchFamily="18" charset="0"/>
              </a:rPr>
              <a:t>Advantages of Tracking type ADC</a:t>
            </a:r>
          </a:p>
          <a:p>
            <a:pPr marL="1167460" lvl="1" indent="-514350">
              <a:buFont typeface="+mj-lt"/>
              <a:buAutoNum type="arabicPeriod"/>
            </a:pPr>
            <a:r>
              <a:rPr lang="en-US" dirty="0">
                <a:latin typeface="Times New Roman" pitchFamily="18" charset="0"/>
                <a:cs typeface="Times New Roman" pitchFamily="18" charset="0"/>
              </a:rPr>
              <a:t>Shift register is not needed so the cost is less.</a:t>
            </a:r>
          </a:p>
          <a:p>
            <a:pPr marL="1167460" lvl="1" indent="-514350">
              <a:buFont typeface="+mj-lt"/>
              <a:buAutoNum type="arabicPeriod"/>
            </a:pPr>
            <a:r>
              <a:rPr lang="en-US" dirty="0">
                <a:latin typeface="Times New Roman" pitchFamily="18" charset="0"/>
                <a:cs typeface="Times New Roman" pitchFamily="18" charset="0"/>
              </a:rPr>
              <a:t>Speed is high compared to digital ramp type as the counter will not reset</a:t>
            </a:r>
          </a:p>
        </p:txBody>
      </p:sp>
      <p:sp>
        <p:nvSpPr>
          <p:cNvPr id="5" name="TextBox 4"/>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6" name="Rectangle 5"/>
          <p:cNvSpPr/>
          <p:nvPr/>
        </p:nvSpPr>
        <p:spPr>
          <a:xfrm>
            <a:off x="0" y="609600"/>
            <a:ext cx="348736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3. Servo Tracking ADC</a:t>
            </a:r>
            <a:endParaRPr lang="en-US" b="1" dirty="0">
              <a:latin typeface="Times New Roman" pitchFamily="18" charset="0"/>
              <a:cs typeface="Times New Roman" pitchFamily="18" charset="0"/>
            </a:endParaRPr>
          </a:p>
        </p:txBody>
      </p:sp>
      <p:sp>
        <p:nvSpPr>
          <p:cNvPr id="7" name="Rectangle 6"/>
          <p:cNvSpPr/>
          <p:nvPr/>
        </p:nvSpPr>
        <p:spPr>
          <a:xfrm>
            <a:off x="332324" y="3730487"/>
            <a:ext cx="13383676"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a:latin typeface="Times New Roman" pitchFamily="18" charset="0"/>
                <a:cs typeface="Times New Roman" pitchFamily="18" charset="0"/>
              </a:rPr>
              <a:t>Disadvantages of Tracking type ADC</a:t>
            </a:r>
          </a:p>
          <a:p>
            <a:pPr marL="1167460" lvl="1" indent="-514350">
              <a:buFont typeface="+mj-lt"/>
              <a:buAutoNum type="arabicPeriod"/>
            </a:pPr>
            <a:r>
              <a:rPr lang="en-US" dirty="0">
                <a:latin typeface="Times New Roman" pitchFamily="18" charset="0"/>
                <a:cs typeface="Times New Roman" pitchFamily="18" charset="0"/>
              </a:rPr>
              <a:t>Up/Down counter leads to complexity of the circuit.</a:t>
            </a:r>
          </a:p>
          <a:p>
            <a:pPr marL="1167460" lvl="1" indent="-514350">
              <a:buFont typeface="+mj-lt"/>
              <a:buAutoNum type="arabicPeriod"/>
            </a:pPr>
            <a:r>
              <a:rPr lang="en-US" dirty="0">
                <a:latin typeface="Times New Roman" pitchFamily="18" charset="0"/>
                <a:cs typeface="Times New Roman" pitchFamily="18" charset="0"/>
              </a:rPr>
              <a:t>The digital output will never be constant because of differentiator effect. </a:t>
            </a:r>
            <a:r>
              <a:rPr lang="en-US" dirty="0" smtClean="0">
                <a:latin typeface="Times New Roman" pitchFamily="18" charset="0"/>
                <a:cs typeface="Times New Roman" pitchFamily="18" charset="0"/>
              </a:rPr>
              <a:t>i.e</a:t>
            </a:r>
            <a:r>
              <a:rPr lang="en-US" dirty="0">
                <a:latin typeface="Times New Roman" pitchFamily="18" charset="0"/>
                <a:cs typeface="Times New Roman" pitchFamily="18" charset="0"/>
              </a:rPr>
              <a:t>. for a constant analog value also the output will oscillating this is known as bit bobble.</a:t>
            </a:r>
          </a:p>
        </p:txBody>
      </p:sp>
    </p:spTree>
    <p:extLst>
      <p:ext uri="{BB962C8B-B14F-4D97-AF65-F5344CB8AC3E}">
        <p14:creationId xmlns="" xmlns:p14="http://schemas.microsoft.com/office/powerpoint/2010/main" val="1535461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503099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4. Successive Approximation ADC</a:t>
            </a:r>
            <a:endParaRPr lang="en-US" b="1" dirty="0">
              <a:latin typeface="Times New Roman" pitchFamily="18" charset="0"/>
              <a:cs typeface="Times New Roman" pitchFamily="18" charset="0"/>
            </a:endParaRPr>
          </a:p>
        </p:txBody>
      </p:sp>
      <p:pic>
        <p:nvPicPr>
          <p:cNvPr id="5122" name="Picture 2" descr="Successive Approximation type ADC | Analog-integrated-circuits ||  Electronics Tutoria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5766" y="1981200"/>
            <a:ext cx="12740634" cy="5791200"/>
          </a:xfrm>
          <a:prstGeom prst="rect">
            <a:avLst/>
          </a:prstGeom>
          <a:ln>
            <a:solidFill>
              <a:srgbClr val="00B050"/>
            </a:solid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503099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4. Successive Approximation ADC</a:t>
            </a:r>
            <a:endParaRPr lang="en-US"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708699" y="1905000"/>
            <a:ext cx="12474295" cy="5410200"/>
          </a:xfrm>
          <a:prstGeom prst="rect">
            <a:avLst/>
          </a:prstGeom>
          <a:ln>
            <a:solidFill>
              <a:srgbClr val="FF0000"/>
            </a:solidFill>
          </a:ln>
          <a:effectLst>
            <a:outerShdw blurRad="292100" dist="139700" dir="2700000" algn="tl" rotWithShape="0">
              <a:srgbClr val="333333">
                <a:alpha val="65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503099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4. Successive Approximation ADC</a:t>
            </a:r>
            <a:endParaRPr lang="en-US"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1764169" y="1676400"/>
            <a:ext cx="10455755" cy="5943599"/>
          </a:xfrm>
          <a:prstGeom prst="rect">
            <a:avLst/>
          </a:prstGeom>
          <a:ln>
            <a:solidFill>
              <a:srgbClr val="FF0000"/>
            </a:solidFill>
          </a:ln>
          <a:effectLst>
            <a:outerShdw blurRad="292100" dist="139700" dir="2700000" algn="tl" rotWithShape="0">
              <a:srgbClr val="333333">
                <a:alpha val="65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0"/>
            <a:ext cx="13335000"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latin typeface="Times New Roman" pitchFamily="18" charset="0"/>
                <a:cs typeface="Times New Roman" pitchFamily="18" charset="0"/>
              </a:rPr>
              <a:t>Advantages</a:t>
            </a:r>
            <a:r>
              <a:rPr lang="en-US" b="1" dirty="0" smtClean="0">
                <a:latin typeface="Times New Roman" pitchFamily="18" charset="0"/>
                <a:cs typeface="Times New Roman" pitchFamily="18" charset="0"/>
              </a:rPr>
              <a:t>:</a:t>
            </a:r>
          </a:p>
          <a:p>
            <a:pPr marL="1167460" lvl="1" indent="-514350">
              <a:buFont typeface="+mj-lt"/>
              <a:buAutoNum type="arabicPeriod"/>
            </a:pPr>
            <a:r>
              <a:rPr lang="en-US" dirty="0" smtClean="0">
                <a:latin typeface="Times New Roman" pitchFamily="18" charset="0"/>
                <a:cs typeface="Times New Roman" pitchFamily="18" charset="0"/>
              </a:rPr>
              <a:t>Conversion </a:t>
            </a:r>
            <a:r>
              <a:rPr lang="en-US" dirty="0">
                <a:latin typeface="Times New Roman" pitchFamily="18" charset="0"/>
                <a:cs typeface="Times New Roman" pitchFamily="18" charset="0"/>
              </a:rPr>
              <a:t>time is very </a:t>
            </a:r>
            <a:r>
              <a:rPr lang="en-US" dirty="0" smtClean="0">
                <a:latin typeface="Times New Roman" pitchFamily="18" charset="0"/>
                <a:cs typeface="Times New Roman" pitchFamily="18" charset="0"/>
              </a:rPr>
              <a:t>small.</a:t>
            </a:r>
          </a:p>
          <a:p>
            <a:pPr marL="1167460" lvl="1" indent="-514350">
              <a:buFont typeface="+mj-lt"/>
              <a:buAutoNum type="arabicPeriod"/>
            </a:pPr>
            <a:r>
              <a:rPr lang="en-US" dirty="0" smtClean="0">
                <a:latin typeface="Times New Roman" pitchFamily="18" charset="0"/>
                <a:cs typeface="Times New Roman" pitchFamily="18" charset="0"/>
              </a:rPr>
              <a:t>Conversion </a:t>
            </a:r>
            <a:r>
              <a:rPr lang="en-US" dirty="0">
                <a:latin typeface="Times New Roman" pitchFamily="18" charset="0"/>
                <a:cs typeface="Times New Roman" pitchFamily="18" charset="0"/>
              </a:rPr>
              <a:t>time is constant and independent of the amplitude of the analog input signal V</a:t>
            </a:r>
            <a:r>
              <a:rPr lang="en-US" baseline="-25000" dirty="0">
                <a:latin typeface="Times New Roman" pitchFamily="18" charset="0"/>
                <a:cs typeface="Times New Roman" pitchFamily="18" charset="0"/>
              </a:rPr>
              <a:t>A</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5" name="Rectangle 4"/>
          <p:cNvSpPr/>
          <p:nvPr/>
        </p:nvSpPr>
        <p:spPr>
          <a:xfrm>
            <a:off x="1292087" y="4784229"/>
            <a:ext cx="9314590" cy="129266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smtClean="0">
                <a:latin typeface="Times New Roman" pitchFamily="18" charset="0"/>
                <a:cs typeface="Times New Roman" pitchFamily="18" charset="0"/>
              </a:rPr>
              <a:t>Disadvantages:</a:t>
            </a:r>
          </a:p>
          <a:p>
            <a:pPr marL="1167460" lvl="1" indent="-514350">
              <a:buFont typeface="+mj-lt"/>
              <a:buAutoNum type="arabicPeriod"/>
            </a:pPr>
            <a:r>
              <a:rPr lang="en-US" dirty="0" smtClean="0">
                <a:latin typeface="Times New Roman" pitchFamily="18" charset="0"/>
                <a:cs typeface="Times New Roman" pitchFamily="18" charset="0"/>
              </a:rPr>
              <a:t>Circuit </a:t>
            </a:r>
            <a:r>
              <a:rPr lang="en-US" dirty="0">
                <a:latin typeface="Times New Roman" pitchFamily="18" charset="0"/>
                <a:cs typeface="Times New Roman" pitchFamily="18" charset="0"/>
              </a:rPr>
              <a:t>is </a:t>
            </a:r>
            <a:r>
              <a:rPr lang="en-US" dirty="0" smtClean="0">
                <a:latin typeface="Times New Roman" pitchFamily="18" charset="0"/>
                <a:cs typeface="Times New Roman" pitchFamily="18" charset="0"/>
              </a:rPr>
              <a:t>complex.</a:t>
            </a:r>
          </a:p>
          <a:p>
            <a:pPr marL="1167460" lvl="1" indent="-514350">
              <a:buFont typeface="+mj-lt"/>
              <a:buAutoNum type="arabicPeriod"/>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conversion time is more compared to flash type ADC.</a:t>
            </a:r>
            <a:endParaRPr lang="en-IN" dirty="0">
              <a:latin typeface="Times New Roman" pitchFamily="18" charset="0"/>
              <a:cs typeface="Times New Roman" pitchFamily="18" charset="0"/>
            </a:endParaRPr>
          </a:p>
        </p:txBody>
      </p:sp>
      <p:sp>
        <p:nvSpPr>
          <p:cNvPr id="6" name="TextBox 5"/>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7" name="Rectangle 6"/>
          <p:cNvSpPr/>
          <p:nvPr/>
        </p:nvSpPr>
        <p:spPr>
          <a:xfrm>
            <a:off x="0" y="609600"/>
            <a:ext cx="5030993"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4. Successive Approximation ADC</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395725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2879314"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ADC Comparisons</a:t>
            </a:r>
            <a:endParaRPr lang="en-US"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1295400" y="1439291"/>
            <a:ext cx="11333813" cy="7018909"/>
          </a:xfrm>
          <a:prstGeom prst="rect">
            <a:avLst/>
          </a:prstGeom>
          <a:ln>
            <a:solidFill>
              <a:srgbClr val="0070C0"/>
            </a:solidFill>
          </a:ln>
          <a:effectLst>
            <a:outerShdw blurRad="292100" dist="139700" dir="2700000" algn="tl" rotWithShape="0">
              <a:srgbClr val="333333">
                <a:alpha val="65000"/>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3880421"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1. Charge Balancing ADC</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04800" y="1727914"/>
            <a:ext cx="13260517" cy="5892085"/>
          </a:xfrm>
          <a:prstGeom prst="rect">
            <a:avLst/>
          </a:prstGeom>
          <a:ln>
            <a:solidFill>
              <a:srgbClr val="00B050"/>
            </a:solid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1122797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2852897"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2. Dual Slope ADC</a:t>
            </a: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838199" y="1447437"/>
            <a:ext cx="12479323" cy="6477363"/>
          </a:xfrm>
          <a:prstGeom prst="rect">
            <a:avLst/>
          </a:prstGeom>
          <a:ln>
            <a:solidFill>
              <a:srgbClr val="00B050"/>
            </a:solid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1946863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2852897"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2. Dual Slope ADC</a:t>
            </a:r>
            <a:endParaRPr lang="en-US"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524000" y="1502740"/>
            <a:ext cx="11101366" cy="6879260"/>
          </a:xfrm>
          <a:prstGeom prst="rect">
            <a:avLst/>
          </a:prstGeom>
          <a:ln>
            <a:solidFill>
              <a:srgbClr val="00B050"/>
            </a:solid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3460750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2852897"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a:latin typeface="Times New Roman" pitchFamily="18" charset="0"/>
                <a:cs typeface="Times New Roman" pitchFamily="18" charset="0"/>
              </a:rPr>
              <a:t>2</a:t>
            </a:r>
            <a:r>
              <a:rPr lang="en-US" b="1" dirty="0" smtClean="0">
                <a:latin typeface="Times New Roman" pitchFamily="18" charset="0"/>
                <a:cs typeface="Times New Roman" pitchFamily="18" charset="0"/>
              </a:rPr>
              <a:t>. Dual Slope ADC</a:t>
            </a:r>
            <a:endParaRPr lang="en-US"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828799" y="1244739"/>
            <a:ext cx="10220963" cy="7594461"/>
          </a:xfrm>
          <a:prstGeom prst="rect">
            <a:avLst/>
          </a:prstGeom>
          <a:ln>
            <a:solidFill>
              <a:srgbClr val="00B050"/>
            </a:solid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413728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159839"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ADC and 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1066800"/>
            <a:ext cx="2105448"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 y="2366963"/>
            <a:ext cx="13618310" cy="3805237"/>
          </a:xfrm>
          <a:prstGeom prst="rect">
            <a:avLst/>
          </a:prstGeom>
          <a:ln>
            <a:solidFill>
              <a:srgbClr val="FF0000"/>
            </a:solidFill>
          </a:ln>
          <a:effectLst>
            <a:outerShdw blurRad="292100" dist="139700" dir="2700000" algn="tl" rotWithShape="0">
              <a:srgbClr val="333333">
                <a:alpha val="65000"/>
              </a:srgb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ntegrating ADCs: A Tutorial"/>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1870895"/>
            <a:ext cx="11700000" cy="5782627"/>
          </a:xfrm>
          <a:prstGeom prst="rect">
            <a:avLst/>
          </a:prstGeom>
          <a:ln w="9525">
            <a:solidFill>
              <a:srgbClr val="00B050"/>
            </a:solidFill>
            <a:miter lim="800000"/>
            <a:headEnd/>
            <a:tailEnd/>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8" name="Rectangle 7"/>
          <p:cNvSpPr/>
          <p:nvPr/>
        </p:nvSpPr>
        <p:spPr>
          <a:xfrm>
            <a:off x="0" y="609600"/>
            <a:ext cx="303884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3. Single Slope ADC</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864793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29013" y="1076325"/>
            <a:ext cx="6657975" cy="6991350"/>
          </a:xfrm>
          <a:prstGeom prst="rect">
            <a:avLst/>
          </a:prstGeom>
          <a:ln w="9525">
            <a:solidFill>
              <a:srgbClr val="00B050"/>
            </a:solidFill>
            <a:miter lim="800000"/>
            <a:headEnd/>
            <a:tailEnd/>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6" name="Rectangle 5"/>
          <p:cNvSpPr/>
          <p:nvPr/>
        </p:nvSpPr>
        <p:spPr>
          <a:xfrm>
            <a:off x="0" y="609600"/>
            <a:ext cx="303884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3. Single Slope ADC</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76215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39460" y="1676400"/>
            <a:ext cx="12670611" cy="6096000"/>
          </a:xfrm>
          <a:prstGeom prst="rect">
            <a:avLst/>
          </a:prstGeom>
          <a:ln>
            <a:solidFill>
              <a:srgbClr val="00B050"/>
            </a:solidFill>
          </a:ln>
          <a:effectLst>
            <a:outerShdw blurRad="292100" dist="139700" dir="2700000" algn="tl" rotWithShape="0">
              <a:srgbClr val="333333">
                <a:alpha val="65000"/>
              </a:srgbClr>
            </a:outerShdw>
          </a:effectLst>
        </p:spPr>
      </p:pic>
      <p:sp>
        <p:nvSpPr>
          <p:cNvPr id="5" name="TextBox 4"/>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6" name="Rectangle 5"/>
          <p:cNvSpPr/>
          <p:nvPr/>
        </p:nvSpPr>
        <p:spPr>
          <a:xfrm>
            <a:off x="0" y="609600"/>
            <a:ext cx="2852897"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3. Dual Slope ADC</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240299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70002" y="2971800"/>
            <a:ext cx="13080187" cy="327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6" name="Rectangle 5"/>
          <p:cNvSpPr/>
          <p:nvPr/>
        </p:nvSpPr>
        <p:spPr>
          <a:xfrm>
            <a:off x="0" y="609600"/>
            <a:ext cx="1529971"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Problems</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841089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01969" y="2209800"/>
            <a:ext cx="13294121" cy="4648199"/>
          </a:xfrm>
          <a:prstGeom prst="rect">
            <a:avLst/>
          </a:prstGeom>
          <a:ln>
            <a:solidFill>
              <a:srgbClr val="00B050"/>
            </a:solidFill>
          </a:ln>
          <a:effectLst>
            <a:outerShdw blurRad="292100" dist="139700" dir="2700000" algn="tl" rotWithShape="0">
              <a:srgbClr val="333333">
                <a:alpha val="65000"/>
              </a:srgbClr>
            </a:outerShdw>
          </a:effectLst>
        </p:spPr>
      </p:pic>
      <p:sp>
        <p:nvSpPr>
          <p:cNvPr id="5" name="TextBox 4"/>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6" name="Rectangle 5"/>
          <p:cNvSpPr/>
          <p:nvPr/>
        </p:nvSpPr>
        <p:spPr>
          <a:xfrm>
            <a:off x="0" y="609600"/>
            <a:ext cx="1529971"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Problems</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9687661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1529971"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Problems</a:t>
            </a:r>
            <a:endParaRPr lang="en-US" b="1"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97972" y="3657600"/>
            <a:ext cx="13520057"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6423630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0617" y="0"/>
            <a:ext cx="6916060"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ANALOG TO DIGITAL CONVERTER (ADC)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1529971"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Problems</a:t>
            </a:r>
            <a:endParaRPr lang="en-US" b="1"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cstate="print"/>
          <a:srcRect/>
          <a:stretch>
            <a:fillRect/>
          </a:stretch>
        </p:blipFill>
        <p:spPr bwMode="auto">
          <a:xfrm>
            <a:off x="59574" y="3429000"/>
            <a:ext cx="13580226" cy="2209800"/>
          </a:xfrm>
          <a:prstGeom prst="rect">
            <a:avLst/>
          </a:prstGeom>
          <a:ln>
            <a:solidFill>
              <a:srgbClr val="00B050"/>
            </a:solid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4266203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2305" y="0"/>
            <a:ext cx="2332691"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ADC and DAC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214834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Specifications</a:t>
            </a:r>
            <a:endParaRPr lang="en-US" b="1" dirty="0">
              <a:latin typeface="Times New Roman" pitchFamily="18" charset="0"/>
              <a:cs typeface="Times New Roman" pitchFamily="18" charset="0"/>
            </a:endParaRPr>
          </a:p>
        </p:txBody>
      </p:sp>
      <p:sp>
        <p:nvSpPr>
          <p:cNvPr id="6" name="Rectangle 5"/>
          <p:cNvSpPr/>
          <p:nvPr/>
        </p:nvSpPr>
        <p:spPr>
          <a:xfrm>
            <a:off x="304800" y="1676400"/>
            <a:ext cx="1704313"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Resolution</a:t>
            </a:r>
            <a:endParaRPr lang="en-US" b="1" dirty="0">
              <a:latin typeface="Times New Roman" pitchFamily="18" charset="0"/>
              <a:cs typeface="Times New Roman" pitchFamily="18" charset="0"/>
            </a:endParaRPr>
          </a:p>
        </p:txBody>
      </p:sp>
      <p:sp>
        <p:nvSpPr>
          <p:cNvPr id="7" name="Rectangle 6"/>
          <p:cNvSpPr/>
          <p:nvPr/>
        </p:nvSpPr>
        <p:spPr>
          <a:xfrm>
            <a:off x="1447800" y="2514600"/>
            <a:ext cx="12115800" cy="169277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resolution of a DAC is the smallest change in the output of the DAC for any change in digital input. i.e. if a input to DAC changes one bit, how much analog output has changed in full scale deflection.</a:t>
            </a:r>
          </a:p>
          <a:p>
            <a:r>
              <a:rPr lang="en-US" dirty="0" smtClean="0">
                <a:latin typeface="Times New Roman" pitchFamily="18" charset="0"/>
                <a:cs typeface="Times New Roman" pitchFamily="18" charset="0"/>
              </a:rPr>
              <a:t>	% Resolution = [Step size / Full scale output (FSO)] * 100</a:t>
            </a:r>
            <a:endParaRPr lang="en-US" dirty="0">
              <a:latin typeface="Times New Roman" pitchFamily="18" charset="0"/>
              <a:cs typeface="Times New Roman" pitchFamily="18" charset="0"/>
            </a:endParaRPr>
          </a:p>
        </p:txBody>
      </p:sp>
      <p:sp>
        <p:nvSpPr>
          <p:cNvPr id="8" name="Rectangle 7"/>
          <p:cNvSpPr/>
          <p:nvPr/>
        </p:nvSpPr>
        <p:spPr>
          <a:xfrm>
            <a:off x="370606" y="4536757"/>
            <a:ext cx="1534394"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Accuracy</a:t>
            </a:r>
            <a:endParaRPr lang="en-US" b="1" dirty="0">
              <a:latin typeface="Times New Roman" pitchFamily="18" charset="0"/>
              <a:cs typeface="Times New Roman" pitchFamily="18" charset="0"/>
            </a:endParaRPr>
          </a:p>
        </p:txBody>
      </p:sp>
      <p:sp>
        <p:nvSpPr>
          <p:cNvPr id="9" name="Rectangle 8"/>
          <p:cNvSpPr/>
          <p:nvPr/>
        </p:nvSpPr>
        <p:spPr>
          <a:xfrm>
            <a:off x="1524000" y="5260300"/>
            <a:ext cx="12115800" cy="329320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Accuracy of a DAC is the difference between output practical analog output to the ideal expected output for a given digital input. T</a:t>
            </a:r>
          </a:p>
          <a:p>
            <a:pPr marL="514350" indent="-514350" algn="just">
              <a:buFont typeface="Wingdings" pitchFamily="2" charset="2"/>
              <a:buChar char="Ø"/>
            </a:pPr>
            <a:r>
              <a:rPr lang="en-US" dirty="0" smtClean="0">
                <a:latin typeface="Times New Roman" pitchFamily="18" charset="0"/>
                <a:cs typeface="Times New Roman" pitchFamily="18" charset="0"/>
              </a:rPr>
              <a:t>Absolute Accuracy: Maximum deviation between actual converter output and the ideal converter output.</a:t>
            </a:r>
          </a:p>
          <a:p>
            <a:pPr marL="514350" indent="-514350" algn="just">
              <a:buFont typeface="Wingdings" pitchFamily="2" charset="2"/>
              <a:buChar char="Ø"/>
            </a:pPr>
            <a:r>
              <a:rPr lang="en-US" dirty="0" smtClean="0">
                <a:latin typeface="Times New Roman" pitchFamily="18" charset="0"/>
                <a:cs typeface="Times New Roman" pitchFamily="18" charset="0"/>
              </a:rPr>
              <a:t>Relative Accuracy: Maximum deviation between actual converter output and the ideal converter output. after Gain and offset errors have been removed </a:t>
            </a:r>
          </a:p>
          <a:p>
            <a:pPr marL="514350" indent="-514350" algn="just">
              <a:buFont typeface="Wingdings" pitchFamily="2" charset="2"/>
              <a:buChar char="Ø"/>
            </a:pPr>
            <a:r>
              <a:rPr lang="en-US" dirty="0" smtClean="0">
                <a:latin typeface="Times New Roman" pitchFamily="18" charset="0"/>
                <a:cs typeface="Times New Roman" pitchFamily="18" charset="0"/>
              </a:rPr>
              <a:t>The another factor which implicates the accuracy is the zero offset error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for a zero input the output of DAC reflects some offset value.</a:t>
            </a:r>
            <a:endParaRPr lang="en-US"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2305" y="0"/>
            <a:ext cx="2332691"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ADC and DAC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214834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Specifications</a:t>
            </a:r>
            <a:endParaRPr lang="en-US" b="1" dirty="0">
              <a:latin typeface="Times New Roman" pitchFamily="18" charset="0"/>
              <a:cs typeface="Times New Roman" pitchFamily="18" charset="0"/>
            </a:endParaRPr>
          </a:p>
        </p:txBody>
      </p:sp>
      <p:sp>
        <p:nvSpPr>
          <p:cNvPr id="6" name="Rectangle 5"/>
          <p:cNvSpPr/>
          <p:nvPr/>
        </p:nvSpPr>
        <p:spPr>
          <a:xfrm>
            <a:off x="228600" y="1371600"/>
            <a:ext cx="4749185"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Conversion Speed/Settling Time</a:t>
            </a:r>
            <a:endParaRPr lang="en-US" b="1" dirty="0">
              <a:latin typeface="Times New Roman" pitchFamily="18" charset="0"/>
              <a:cs typeface="Times New Roman" pitchFamily="18" charset="0"/>
            </a:endParaRPr>
          </a:p>
        </p:txBody>
      </p:sp>
      <p:sp>
        <p:nvSpPr>
          <p:cNvPr id="7" name="Rectangle 6"/>
          <p:cNvSpPr/>
          <p:nvPr/>
        </p:nvSpPr>
        <p:spPr>
          <a:xfrm>
            <a:off x="1066800" y="2209800"/>
            <a:ext cx="12344400"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conversion speed of the DAC is output analog value settling time period for a change in the digital input. This is also called settling time period of DAC. Normally it will be micro seconds and in some advanced micro controller DAC it may be </a:t>
            </a:r>
            <a:r>
              <a:rPr lang="en-US" dirty="0" err="1" smtClean="0">
                <a:latin typeface="Times New Roman" pitchFamily="18" charset="0"/>
                <a:cs typeface="Times New Roman" pitchFamily="18" charset="0"/>
              </a:rPr>
              <a:t>nano</a:t>
            </a:r>
            <a:r>
              <a:rPr lang="en-US" dirty="0" smtClean="0">
                <a:latin typeface="Times New Roman" pitchFamily="18" charset="0"/>
                <a:cs typeface="Times New Roman" pitchFamily="18" charset="0"/>
              </a:rPr>
              <a:t> seconds.</a:t>
            </a:r>
            <a:endParaRPr lang="en-US" dirty="0">
              <a:latin typeface="Times New Roman" pitchFamily="18" charset="0"/>
              <a:cs typeface="Times New Roman" pitchFamily="18" charset="0"/>
            </a:endParaRPr>
          </a:p>
        </p:txBody>
      </p:sp>
      <p:sp>
        <p:nvSpPr>
          <p:cNvPr id="8" name="Rectangle 7"/>
          <p:cNvSpPr/>
          <p:nvPr/>
        </p:nvSpPr>
        <p:spPr>
          <a:xfrm>
            <a:off x="381000" y="4325779"/>
            <a:ext cx="2092239"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err="1" smtClean="0">
                <a:latin typeface="Times New Roman" pitchFamily="18" charset="0"/>
                <a:cs typeface="Times New Roman" pitchFamily="18" charset="0"/>
              </a:rPr>
              <a:t>Monotonicity</a:t>
            </a:r>
            <a:endParaRPr lang="en-US" b="1" dirty="0">
              <a:latin typeface="Times New Roman" pitchFamily="18" charset="0"/>
              <a:cs typeface="Times New Roman" pitchFamily="18" charset="0"/>
            </a:endParaRPr>
          </a:p>
        </p:txBody>
      </p:sp>
      <p:pic>
        <p:nvPicPr>
          <p:cNvPr id="1026" name="Picture 2" descr="ADC Monotonicity - Developer Help"/>
          <p:cNvPicPr>
            <a:picLocks noChangeAspect="1" noChangeArrowheads="1"/>
          </p:cNvPicPr>
          <p:nvPr/>
        </p:nvPicPr>
        <p:blipFill>
          <a:blip r:embed="rId2" cstate="print"/>
          <a:srcRect/>
          <a:stretch>
            <a:fillRect/>
          </a:stretch>
        </p:blipFill>
        <p:spPr bwMode="auto">
          <a:xfrm>
            <a:off x="7620000" y="4724396"/>
            <a:ext cx="5943600" cy="4213252"/>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533400" y="5410200"/>
            <a:ext cx="6858000" cy="1692771"/>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Digital to Analog Converter is said to be monotonic if its analog value is either increasing or equal to previous value for an LSB change in input digital signal.</a:t>
            </a:r>
            <a:endParaRPr lang="en-US"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2305" y="0"/>
            <a:ext cx="2332691"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ADC and DAC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214834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Specifications</a:t>
            </a:r>
            <a:endParaRPr lang="en-US" b="1" dirty="0">
              <a:latin typeface="Times New Roman" pitchFamily="18" charset="0"/>
              <a:cs typeface="Times New Roman" pitchFamily="18" charset="0"/>
            </a:endParaRPr>
          </a:p>
        </p:txBody>
      </p:sp>
      <p:sp>
        <p:nvSpPr>
          <p:cNvPr id="6" name="Rectangle 5"/>
          <p:cNvSpPr/>
          <p:nvPr/>
        </p:nvSpPr>
        <p:spPr>
          <a:xfrm>
            <a:off x="228600" y="1371600"/>
            <a:ext cx="1518364"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Linearity</a:t>
            </a:r>
            <a:endParaRPr lang="en-US" b="1" dirty="0">
              <a:latin typeface="Times New Roman" pitchFamily="18" charset="0"/>
              <a:cs typeface="Times New Roman" pitchFamily="18" charset="0"/>
            </a:endParaRPr>
          </a:p>
        </p:txBody>
      </p:sp>
      <p:sp>
        <p:nvSpPr>
          <p:cNvPr id="7" name="Rectangle 6"/>
          <p:cNvSpPr/>
          <p:nvPr/>
        </p:nvSpPr>
        <p:spPr>
          <a:xfrm>
            <a:off x="1066800" y="1961322"/>
            <a:ext cx="8686800" cy="28931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In ADC or DAC linearity refers to, how close the converter output is to the ideal transfer characteristics.</a:t>
            </a:r>
          </a:p>
          <a:p>
            <a:pPr marL="514350" indent="-514350" algn="just">
              <a:buFont typeface="Wingdings" pitchFamily="2" charset="2"/>
              <a:buChar char="Ø"/>
            </a:pPr>
            <a:r>
              <a:rPr lang="en-US" dirty="0" smtClean="0">
                <a:latin typeface="Times New Roman" pitchFamily="18" charset="0"/>
                <a:cs typeface="Times New Roman" pitchFamily="18" charset="0"/>
              </a:rPr>
              <a:t>In DAC, increment in digital input should produce equal increment in the analog output and the Transfer curve should be linear. </a:t>
            </a:r>
          </a:p>
          <a:p>
            <a:pPr marL="514350" indent="-514350" algn="just">
              <a:buFont typeface="Wingdings" pitchFamily="2" charset="2"/>
              <a:buChar char="Ø"/>
            </a:pPr>
            <a:r>
              <a:rPr lang="en-US" dirty="0" smtClean="0">
                <a:latin typeface="Times New Roman" pitchFamily="18" charset="0"/>
                <a:cs typeface="Times New Roman" pitchFamily="18" charset="0"/>
              </a:rPr>
              <a:t>Referred as INL (Integral Non-Linearity) and or DNL (Differential Non-Linearity)</a:t>
            </a:r>
            <a:endParaRPr lang="en-US" dirty="0">
              <a:latin typeface="Times New Roman" pitchFamily="18" charset="0"/>
              <a:cs typeface="Times New Roman" pitchFamily="18" charset="0"/>
            </a:endParaRPr>
          </a:p>
        </p:txBody>
      </p:sp>
      <p:sp>
        <p:nvSpPr>
          <p:cNvPr id="8" name="Rectangle 7"/>
          <p:cNvSpPr/>
          <p:nvPr/>
        </p:nvSpPr>
        <p:spPr>
          <a:xfrm>
            <a:off x="228600" y="4953000"/>
            <a:ext cx="1390124"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Stability</a:t>
            </a:r>
            <a:endParaRPr lang="en-US" b="1" dirty="0">
              <a:latin typeface="Times New Roman" pitchFamily="18" charset="0"/>
              <a:cs typeface="Times New Roman" pitchFamily="18" charset="0"/>
            </a:endParaRPr>
          </a:p>
        </p:txBody>
      </p:sp>
      <p:sp>
        <p:nvSpPr>
          <p:cNvPr id="9" name="Rectangle 8"/>
          <p:cNvSpPr/>
          <p:nvPr/>
        </p:nvSpPr>
        <p:spPr>
          <a:xfrm>
            <a:off x="1066800" y="5867400"/>
            <a:ext cx="12344400" cy="89255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performance of the converter due to aging, temperature, power supply and environmental changes. </a:t>
            </a:r>
            <a:endParaRPr lang="en-US" dirty="0">
              <a:latin typeface="Times New Roman" pitchFamily="18" charset="0"/>
              <a:cs typeface="Times New Roman" pitchFamily="18" charset="0"/>
            </a:endParaRPr>
          </a:p>
        </p:txBody>
      </p:sp>
      <p:pic>
        <p:nvPicPr>
          <p:cNvPr id="72706" name="Picture 2" descr=" "/>
          <p:cNvPicPr>
            <a:picLocks noChangeAspect="1" noChangeArrowheads="1"/>
          </p:cNvPicPr>
          <p:nvPr/>
        </p:nvPicPr>
        <p:blipFill>
          <a:blip r:embed="rId2" cstate="print"/>
          <a:srcRect/>
          <a:stretch>
            <a:fillRect/>
          </a:stretch>
        </p:blipFill>
        <p:spPr bwMode="auto">
          <a:xfrm>
            <a:off x="9829800" y="152400"/>
            <a:ext cx="3829082" cy="3328988"/>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762000" y="7315200"/>
            <a:ext cx="12496800" cy="169277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514350" indent="-514350" algn="just">
              <a:buFont typeface="Wingdings" pitchFamily="2" charset="2"/>
              <a:buChar char="Ø"/>
            </a:pPr>
            <a:r>
              <a:rPr lang="en-US" b="1" dirty="0" smtClean="0">
                <a:solidFill>
                  <a:srgbClr val="FFFF00"/>
                </a:solidFill>
                <a:latin typeface="Times New Roman" pitchFamily="18" charset="0"/>
                <a:cs typeface="Times New Roman" pitchFamily="18" charset="0"/>
              </a:rPr>
              <a:t>DNL</a:t>
            </a:r>
            <a:r>
              <a:rPr lang="en-US" dirty="0" smtClean="0">
                <a:solidFill>
                  <a:schemeClr val="bg1"/>
                </a:solidFill>
                <a:latin typeface="Times New Roman" pitchFamily="18" charset="0"/>
                <a:cs typeface="Times New Roman" pitchFamily="18" charset="0"/>
              </a:rPr>
              <a:t> for each step = Actual Step width - </a:t>
            </a:r>
            <a:r>
              <a:rPr lang="en-US" dirty="0" err="1" smtClean="0">
                <a:solidFill>
                  <a:schemeClr val="bg1"/>
                </a:solidFill>
                <a:latin typeface="Times New Roman" pitchFamily="18" charset="0"/>
                <a:cs typeface="Times New Roman" pitchFamily="18" charset="0"/>
              </a:rPr>
              <a:t>Pefact</a:t>
            </a:r>
            <a:r>
              <a:rPr lang="en-US" dirty="0" smtClean="0">
                <a:solidFill>
                  <a:schemeClr val="bg1"/>
                </a:solidFill>
                <a:latin typeface="Times New Roman" pitchFamily="18" charset="0"/>
                <a:cs typeface="Times New Roman" pitchFamily="18" charset="0"/>
              </a:rPr>
              <a:t> Step width To avoid the missing code, the </a:t>
            </a:r>
            <a:r>
              <a:rPr lang="en-US" b="1" dirty="0" smtClean="0">
                <a:solidFill>
                  <a:schemeClr val="bg1"/>
                </a:solidFill>
                <a:latin typeface="Times New Roman" pitchFamily="18" charset="0"/>
                <a:cs typeface="Times New Roman" pitchFamily="18" charset="0"/>
              </a:rPr>
              <a:t>DNL</a:t>
            </a:r>
            <a:r>
              <a:rPr lang="en-US" dirty="0" smtClean="0">
                <a:solidFill>
                  <a:schemeClr val="bg1"/>
                </a:solidFill>
                <a:latin typeface="Times New Roman" pitchFamily="18" charset="0"/>
                <a:cs typeface="Times New Roman" pitchFamily="18" charset="0"/>
              </a:rPr>
              <a:t> for any ADC should be less than ± 1LSB. </a:t>
            </a:r>
          </a:p>
          <a:p>
            <a:pPr marL="514350" indent="-514350" algn="just">
              <a:buFont typeface="Wingdings" pitchFamily="2" charset="2"/>
              <a:buChar char="Ø"/>
            </a:pPr>
            <a:r>
              <a:rPr lang="en-US" b="1" dirty="0" smtClean="0">
                <a:solidFill>
                  <a:srgbClr val="FFFF00"/>
                </a:solidFill>
                <a:latin typeface="Times New Roman" pitchFamily="18" charset="0"/>
                <a:cs typeface="Times New Roman" pitchFamily="18" charset="0"/>
              </a:rPr>
              <a:t>INL</a:t>
            </a:r>
            <a:r>
              <a:rPr lang="en-US" dirty="0" smtClean="0">
                <a:solidFill>
                  <a:schemeClr val="bg1"/>
                </a:solidFill>
                <a:latin typeface="Times New Roman" pitchFamily="18" charset="0"/>
                <a:cs typeface="Times New Roman" pitchFamily="18" charset="0"/>
              </a:rPr>
              <a:t>: </a:t>
            </a:r>
            <a:r>
              <a:rPr lang="en-US" b="1" dirty="0" smtClean="0">
                <a:solidFill>
                  <a:schemeClr val="bg1"/>
                </a:solidFill>
                <a:latin typeface="Times New Roman" pitchFamily="18" charset="0"/>
                <a:cs typeface="Times New Roman" pitchFamily="18" charset="0"/>
              </a:rPr>
              <a:t>INL</a:t>
            </a:r>
            <a:r>
              <a:rPr lang="en-US" dirty="0" smtClean="0">
                <a:solidFill>
                  <a:schemeClr val="bg1"/>
                </a:solidFill>
                <a:latin typeface="Times New Roman" pitchFamily="18" charset="0"/>
                <a:cs typeface="Times New Roman" pitchFamily="18" charset="0"/>
              </a:rPr>
              <a:t> or integral non-linearity is the integral of all the DNLs in the transfer function. It shows how the actual transfer curve deviates from the perfect transfer curve.</a:t>
            </a:r>
            <a:endParaRPr lang="en-US" dirty="0">
              <a:solidFill>
                <a:schemeClr val="bg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0"/>
            <a:ext cx="3159839"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ADC and 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0" y="1066800"/>
            <a:ext cx="353212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smtClean="0">
                <a:latin typeface="Times New Roman" pitchFamily="18" charset="0"/>
                <a:cs typeface="Times New Roman" pitchFamily="18" charset="0"/>
              </a:rPr>
              <a:t>Introduction - BASICs:</a:t>
            </a: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76200" y="1981200"/>
            <a:ext cx="7896225" cy="3440924"/>
          </a:xfrm>
          <a:prstGeom prst="rect">
            <a:avLst/>
          </a:prstGeom>
          <a:ln>
            <a:solidFill>
              <a:srgbClr val="FF0000"/>
            </a:solid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3" cstate="print"/>
          <a:srcRect/>
          <a:stretch>
            <a:fillRect/>
          </a:stretch>
        </p:blipFill>
        <p:spPr bwMode="auto">
          <a:xfrm>
            <a:off x="4057650" y="5715000"/>
            <a:ext cx="9505950" cy="3248025"/>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82305" y="0"/>
            <a:ext cx="2332691" cy="49244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b="1" dirty="0" smtClean="0">
                <a:solidFill>
                  <a:srgbClr val="FF0000"/>
                </a:solidFill>
                <a:latin typeface="Times New Roman" pitchFamily="18" charset="0"/>
                <a:cs typeface="Times New Roman" pitchFamily="18" charset="0"/>
              </a:rPr>
              <a:t>ADC and DAC</a:t>
            </a:r>
            <a:endParaRPr lang="en-US" b="1" dirty="0">
              <a:solidFill>
                <a:srgbClr val="FF0000"/>
              </a:solidFill>
              <a:latin typeface="Times New Roman" pitchFamily="18" charset="0"/>
              <a:cs typeface="Times New Roman" pitchFamily="18" charset="0"/>
            </a:endParaRPr>
          </a:p>
        </p:txBody>
      </p:sp>
      <p:sp>
        <p:nvSpPr>
          <p:cNvPr id="5" name="Rectangle 4"/>
          <p:cNvSpPr/>
          <p:nvPr/>
        </p:nvSpPr>
        <p:spPr>
          <a:xfrm>
            <a:off x="0" y="609600"/>
            <a:ext cx="2148345" cy="492443"/>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b="1" dirty="0" smtClean="0">
                <a:latin typeface="Times New Roman" pitchFamily="18" charset="0"/>
                <a:cs typeface="Times New Roman" pitchFamily="18" charset="0"/>
              </a:rPr>
              <a:t>Specifications</a:t>
            </a:r>
            <a:endParaRPr lang="en-US" b="1" dirty="0">
              <a:latin typeface="Times New Roman" pitchFamily="18" charset="0"/>
              <a:cs typeface="Times New Roman" pitchFamily="18" charset="0"/>
            </a:endParaRPr>
          </a:p>
        </p:txBody>
      </p:sp>
      <p:pic>
        <p:nvPicPr>
          <p:cNvPr id="73730" name="Picture 2" descr=" "/>
          <p:cNvPicPr>
            <a:picLocks noChangeAspect="1" noChangeArrowheads="1"/>
          </p:cNvPicPr>
          <p:nvPr/>
        </p:nvPicPr>
        <p:blipFill>
          <a:blip r:embed="rId2" cstate="print"/>
          <a:srcRect/>
          <a:stretch>
            <a:fillRect/>
          </a:stretch>
        </p:blipFill>
        <p:spPr bwMode="auto">
          <a:xfrm>
            <a:off x="6019800" y="5105400"/>
            <a:ext cx="6399431" cy="3886200"/>
          </a:xfrm>
          <a:prstGeom prst="rect">
            <a:avLst/>
          </a:prstGeom>
          <a:ln>
            <a:solidFill>
              <a:srgbClr val="FF0000"/>
            </a:solidFill>
          </a:ln>
          <a:effectLst>
            <a:outerShdw blurRad="292100" dist="139700" dir="2700000" algn="tl" rotWithShape="0">
              <a:srgbClr val="333333">
                <a:alpha val="65000"/>
              </a:srgbClr>
            </a:outerShdw>
          </a:effectLst>
        </p:spPr>
      </p:pic>
      <p:pic>
        <p:nvPicPr>
          <p:cNvPr id="73732" name="Picture 4" descr=" "/>
          <p:cNvPicPr>
            <a:picLocks noChangeAspect="1" noChangeArrowheads="1"/>
          </p:cNvPicPr>
          <p:nvPr/>
        </p:nvPicPr>
        <p:blipFill>
          <a:blip r:embed="rId3" cstate="print"/>
          <a:srcRect/>
          <a:stretch>
            <a:fillRect/>
          </a:stretch>
        </p:blipFill>
        <p:spPr bwMode="auto">
          <a:xfrm>
            <a:off x="95250" y="1600200"/>
            <a:ext cx="5238750" cy="4714876"/>
          </a:xfrm>
          <a:prstGeom prst="rect">
            <a:avLst/>
          </a:prstGeom>
          <a:ln>
            <a:solidFill>
              <a:srgbClr val="00B050"/>
            </a:solidFill>
          </a:ln>
          <a:effectLst>
            <a:outerShdw blurRad="292100" dist="139700" dir="2700000" algn="tl" rotWithShape="0">
              <a:srgbClr val="333333">
                <a:alpha val="65000"/>
              </a:srgbClr>
            </a:outerShdw>
          </a:effectLst>
        </p:spPr>
      </p:pic>
      <p:pic>
        <p:nvPicPr>
          <p:cNvPr id="73734" name="Picture 6" descr=" "/>
          <p:cNvPicPr>
            <a:picLocks noChangeAspect="1" noChangeArrowheads="1"/>
          </p:cNvPicPr>
          <p:nvPr/>
        </p:nvPicPr>
        <p:blipFill>
          <a:blip r:embed="rId4" cstate="print"/>
          <a:srcRect/>
          <a:stretch>
            <a:fillRect/>
          </a:stretch>
        </p:blipFill>
        <p:spPr bwMode="auto">
          <a:xfrm>
            <a:off x="7086600" y="685799"/>
            <a:ext cx="5394960" cy="4129598"/>
          </a:xfrm>
          <a:prstGeom prst="rect">
            <a:avLst/>
          </a:prstGeom>
          <a:ln>
            <a:solidFill>
              <a:srgbClr val="0070C0"/>
            </a:solidFill>
          </a:ln>
          <a:effectLst>
            <a:outerShdw blurRad="292100" dist="139700" dir="2700000" algn="tl" rotWithShape="0">
              <a:srgbClr val="333333">
                <a:alpha val="65000"/>
              </a:srgbClr>
            </a:outerShdw>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09600" y="954504"/>
            <a:ext cx="12566073" cy="7275095"/>
          </a:xfrm>
          <a:prstGeom prst="rect">
            <a:avLst/>
          </a:prstGeom>
          <a:ln>
            <a:solidFill>
              <a:srgbClr val="00B050"/>
            </a:solidFill>
          </a:ln>
          <a:effectLst>
            <a:outerShdw blurRad="292100" dist="139700" dir="2700000" algn="tl" rotWithShape="0">
              <a:srgbClr val="333333">
                <a:alpha val="65000"/>
              </a:srgbClr>
            </a:outerShdw>
          </a:effectLst>
        </p:spPr>
      </p:pic>
      <p:sp>
        <p:nvSpPr>
          <p:cNvPr id="5" name="Rectangle 4"/>
          <p:cNvSpPr/>
          <p:nvPr/>
        </p:nvSpPr>
        <p:spPr>
          <a:xfrm>
            <a:off x="304800" y="228600"/>
            <a:ext cx="3113738"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Resolution: Problem</a:t>
            </a:r>
            <a:endParaRPr lang="en-US" b="1"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3925669"/>
            <a:ext cx="6858000" cy="1292662"/>
          </a:xfrm>
          <a:prstGeom prst="rect">
            <a:avLst/>
          </a:prstGeom>
        </p:spPr>
        <p:txBody>
          <a:bodyPr>
            <a:spAutoFit/>
          </a:bodyPr>
          <a:lstStyle/>
          <a:p>
            <a:r>
              <a:rPr lang="en-US" dirty="0" smtClean="0"/>
              <a:t>https://www.electronics-tutorial.net/analog-integrated-circuits/data-converters/r-2r-ladder-dac/</a:t>
            </a:r>
            <a:endParaRPr lang="en-US" dirty="0"/>
          </a:p>
        </p:txBody>
      </p:sp>
      <p:sp>
        <p:nvSpPr>
          <p:cNvPr id="5" name="Rectangle 4"/>
          <p:cNvSpPr/>
          <p:nvPr/>
        </p:nvSpPr>
        <p:spPr>
          <a:xfrm>
            <a:off x="3429000" y="2209800"/>
            <a:ext cx="6858000" cy="1292662"/>
          </a:xfrm>
          <a:prstGeom prst="rect">
            <a:avLst/>
          </a:prstGeom>
        </p:spPr>
        <p:txBody>
          <a:bodyPr>
            <a:spAutoFit/>
          </a:bodyPr>
          <a:lstStyle/>
          <a:p>
            <a:r>
              <a:rPr lang="en-US" dirty="0" smtClean="0"/>
              <a:t>https://www.electronics-tutorial.net/analog-integrated-circuits/data-converters/flash-type-adc/</a:t>
            </a:r>
            <a:endParaRPr lang="en-US" dirty="0"/>
          </a:p>
        </p:txBody>
      </p:sp>
      <p:sp>
        <p:nvSpPr>
          <p:cNvPr id="2" name="Rectangle 1"/>
          <p:cNvSpPr/>
          <p:nvPr/>
        </p:nvSpPr>
        <p:spPr>
          <a:xfrm>
            <a:off x="3352800" y="5622429"/>
            <a:ext cx="6858000" cy="1692771"/>
          </a:xfrm>
          <a:prstGeom prst="rect">
            <a:avLst/>
          </a:prstGeom>
        </p:spPr>
        <p:txBody>
          <a:bodyPr>
            <a:spAutoFit/>
          </a:bodyPr>
          <a:lstStyle/>
          <a:p>
            <a:r>
              <a:rPr lang="en-IN" dirty="0"/>
              <a:t>https://he-coep.vlabs.ac.in/Experiment6/Theory.html?domain=ElectronicsandCommunications&amp;lab=Hybrid%20Electronics%20Lab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149549" y="1066800"/>
            <a:ext cx="358425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Weighted Resistor DAC</a:t>
            </a:r>
          </a:p>
        </p:txBody>
      </p:sp>
      <p:pic>
        <p:nvPicPr>
          <p:cNvPr id="3075" name="Picture 3"/>
          <p:cNvPicPr>
            <a:picLocks noChangeAspect="1" noChangeArrowheads="1"/>
          </p:cNvPicPr>
          <p:nvPr/>
        </p:nvPicPr>
        <p:blipFill>
          <a:blip r:embed="rId2" cstate="print"/>
          <a:srcRect/>
          <a:stretch>
            <a:fillRect/>
          </a:stretch>
        </p:blipFill>
        <p:spPr bwMode="auto">
          <a:xfrm>
            <a:off x="609600" y="2362200"/>
            <a:ext cx="12462402" cy="5624512"/>
          </a:xfrm>
          <a:prstGeom prst="rect">
            <a:avLst/>
          </a:prstGeom>
          <a:ln>
            <a:solidFill>
              <a:srgbClr val="00B050"/>
            </a:solid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257550" y="2043113"/>
            <a:ext cx="8020050" cy="6299773"/>
          </a:xfrm>
          <a:prstGeom prst="rect">
            <a:avLst/>
          </a:prstGeom>
          <a:ln>
            <a:solidFill>
              <a:srgbClr val="00B050"/>
            </a:solidFill>
          </a:ln>
          <a:effectLst>
            <a:outerShdw blurRad="292100" dist="139700" dir="2700000" algn="tl" rotWithShape="0">
              <a:srgbClr val="333333">
                <a:alpha val="65000"/>
              </a:srgbClr>
            </a:outerShdw>
          </a:effectLst>
        </p:spPr>
      </p:pic>
      <p:sp>
        <p:nvSpPr>
          <p:cNvPr id="5" name="TextBox 4"/>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6" name="TextBox 5"/>
          <p:cNvSpPr txBox="1"/>
          <p:nvPr/>
        </p:nvSpPr>
        <p:spPr>
          <a:xfrm>
            <a:off x="149549" y="1066800"/>
            <a:ext cx="358425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Weighted Resistor DAC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3600" y="0"/>
            <a:ext cx="118494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600" b="1" dirty="0" smtClean="0">
                <a:solidFill>
                  <a:srgbClr val="FF0000"/>
                </a:solidFill>
                <a:latin typeface="Times New Roman" pitchFamily="18" charset="0"/>
                <a:cs typeface="Times New Roman" pitchFamily="18" charset="0"/>
              </a:rPr>
              <a:t>DAC</a:t>
            </a:r>
            <a:endParaRPr lang="en-US" sz="3600" b="1" dirty="0">
              <a:solidFill>
                <a:srgbClr val="FF0000"/>
              </a:solidFill>
              <a:latin typeface="Times New Roman" pitchFamily="18" charset="0"/>
              <a:cs typeface="Times New Roman" pitchFamily="18" charset="0"/>
            </a:endParaRPr>
          </a:p>
        </p:txBody>
      </p:sp>
      <p:sp>
        <p:nvSpPr>
          <p:cNvPr id="5" name="TextBox 4"/>
          <p:cNvSpPr txBox="1"/>
          <p:nvPr/>
        </p:nvSpPr>
        <p:spPr>
          <a:xfrm>
            <a:off x="149549" y="1066800"/>
            <a:ext cx="3584251" cy="492443"/>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pPr marL="514350" indent="-514350" algn="just"/>
            <a:r>
              <a:rPr lang="en-US" b="1" dirty="0" smtClean="0">
                <a:latin typeface="Times New Roman" pitchFamily="18" charset="0"/>
                <a:cs typeface="Times New Roman" pitchFamily="18" charset="0"/>
              </a:rPr>
              <a:t>Weighted Resistor DAC</a:t>
            </a:r>
          </a:p>
        </p:txBody>
      </p:sp>
      <p:pic>
        <p:nvPicPr>
          <p:cNvPr id="4098" name="Picture 2"/>
          <p:cNvPicPr>
            <a:picLocks noChangeAspect="1" noChangeArrowheads="1"/>
          </p:cNvPicPr>
          <p:nvPr/>
        </p:nvPicPr>
        <p:blipFill>
          <a:blip r:embed="rId2" cstate="print"/>
          <a:srcRect/>
          <a:stretch>
            <a:fillRect/>
          </a:stretch>
        </p:blipFill>
        <p:spPr bwMode="auto">
          <a:xfrm>
            <a:off x="3048000" y="2057400"/>
            <a:ext cx="6243638" cy="3189021"/>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0" y="5876925"/>
            <a:ext cx="2867025" cy="60007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1905000" y="6705600"/>
            <a:ext cx="10618304" cy="1143000"/>
          </a:xfrm>
          <a:prstGeom prst="rect">
            <a:avLst/>
          </a:prstGeom>
          <a:ln>
            <a:solidFill>
              <a:srgbClr val="00B050"/>
            </a:solidFill>
          </a:ln>
          <a:effectLst>
            <a:outerShdw blurRad="292100" dist="139700" dir="2700000" algn="tl" rotWithShape="0">
              <a:srgbClr val="333333">
                <a:alpha val="65000"/>
              </a:srgbClr>
            </a:outerShdw>
          </a:effectLst>
        </p:spPr>
      </p:pic>
      <p:pic>
        <p:nvPicPr>
          <p:cNvPr id="4101" name="Picture 5"/>
          <p:cNvPicPr>
            <a:picLocks noChangeAspect="1" noChangeArrowheads="1"/>
          </p:cNvPicPr>
          <p:nvPr/>
        </p:nvPicPr>
        <p:blipFill>
          <a:blip r:embed="rId5" cstate="print"/>
          <a:srcRect/>
          <a:stretch>
            <a:fillRect/>
          </a:stretch>
        </p:blipFill>
        <p:spPr bwMode="auto">
          <a:xfrm>
            <a:off x="3838575" y="8258175"/>
            <a:ext cx="9801225" cy="8096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1292</TotalTime>
  <Words>1673</Words>
  <Application>Microsoft Office PowerPoint</Application>
  <PresentationFormat>Custom</PresentationFormat>
  <Paragraphs>243</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Administrator</cp:lastModifiedBy>
  <cp:revision>380</cp:revision>
  <dcterms:created xsi:type="dcterms:W3CDTF">2020-10-07T00:22:40Z</dcterms:created>
  <dcterms:modified xsi:type="dcterms:W3CDTF">2020-11-21T18:01:49Z</dcterms:modified>
</cp:coreProperties>
</file>