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4" r:id="rId38"/>
    <p:sldId id="293"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5" r:id="rId58"/>
    <p:sldId id="316" r:id="rId59"/>
    <p:sldId id="313" r:id="rId60"/>
    <p:sldId id="314" r:id="rId61"/>
    <p:sldId id="317" r:id="rId62"/>
    <p:sldId id="318" r:id="rId63"/>
    <p:sldId id="319" r:id="rId64"/>
    <p:sldId id="320" r:id="rId65"/>
    <p:sldId id="321" r:id="rId66"/>
    <p:sldId id="322" r:id="rId67"/>
    <p:sldId id="323" r:id="rId68"/>
    <p:sldId id="324" r:id="rId69"/>
    <p:sldId id="325" r:id="rId70"/>
    <p:sldId id="326" r:id="rId71"/>
  </p:sldIdLst>
  <p:sldSz cx="13716000" cy="9144000"/>
  <p:notesSz cx="6858000" cy="9144000"/>
  <p:defaultTextStyle>
    <a:defPPr>
      <a:defRPr lang="en-US"/>
    </a:defPPr>
    <a:lvl1pPr marL="0" algn="l" defTabSz="1306195" rtl="0" eaLnBrk="1" latinLnBrk="0" hangingPunct="1">
      <a:defRPr sz="2600" kern="1200">
        <a:solidFill>
          <a:schemeClr val="tx1"/>
        </a:solidFill>
        <a:latin typeface="+mn-lt"/>
        <a:ea typeface="+mn-ea"/>
        <a:cs typeface="+mn-cs"/>
      </a:defRPr>
    </a:lvl1pPr>
    <a:lvl2pPr marL="653415" algn="l" defTabSz="1306195" rtl="0" eaLnBrk="1" latinLnBrk="0" hangingPunct="1">
      <a:defRPr sz="2600" kern="1200">
        <a:solidFill>
          <a:schemeClr val="tx1"/>
        </a:solidFill>
        <a:latin typeface="+mn-lt"/>
        <a:ea typeface="+mn-ea"/>
        <a:cs typeface="+mn-cs"/>
      </a:defRPr>
    </a:lvl2pPr>
    <a:lvl3pPr marL="1306195" algn="l" defTabSz="1306195" rtl="0" eaLnBrk="1" latinLnBrk="0" hangingPunct="1">
      <a:defRPr sz="2600" kern="1200">
        <a:solidFill>
          <a:schemeClr val="tx1"/>
        </a:solidFill>
        <a:latin typeface="+mn-lt"/>
        <a:ea typeface="+mn-ea"/>
        <a:cs typeface="+mn-cs"/>
      </a:defRPr>
    </a:lvl3pPr>
    <a:lvl4pPr marL="1959610" algn="l" defTabSz="1306195" rtl="0" eaLnBrk="1" latinLnBrk="0" hangingPunct="1">
      <a:defRPr sz="2600" kern="1200">
        <a:solidFill>
          <a:schemeClr val="tx1"/>
        </a:solidFill>
        <a:latin typeface="+mn-lt"/>
        <a:ea typeface="+mn-ea"/>
        <a:cs typeface="+mn-cs"/>
      </a:defRPr>
    </a:lvl4pPr>
    <a:lvl5pPr marL="2612390" algn="l" defTabSz="1306195" rtl="0" eaLnBrk="1" latinLnBrk="0" hangingPunct="1">
      <a:defRPr sz="2600" kern="1200">
        <a:solidFill>
          <a:schemeClr val="tx1"/>
        </a:solidFill>
        <a:latin typeface="+mn-lt"/>
        <a:ea typeface="+mn-ea"/>
        <a:cs typeface="+mn-cs"/>
      </a:defRPr>
    </a:lvl5pPr>
    <a:lvl6pPr marL="3265805" algn="l" defTabSz="1306195" rtl="0" eaLnBrk="1" latinLnBrk="0" hangingPunct="1">
      <a:defRPr sz="2600" kern="1200">
        <a:solidFill>
          <a:schemeClr val="tx1"/>
        </a:solidFill>
        <a:latin typeface="+mn-lt"/>
        <a:ea typeface="+mn-ea"/>
        <a:cs typeface="+mn-cs"/>
      </a:defRPr>
    </a:lvl6pPr>
    <a:lvl7pPr marL="3918585" algn="l" defTabSz="1306195" rtl="0" eaLnBrk="1" latinLnBrk="0" hangingPunct="1">
      <a:defRPr sz="2600" kern="1200">
        <a:solidFill>
          <a:schemeClr val="tx1"/>
        </a:solidFill>
        <a:latin typeface="+mn-lt"/>
        <a:ea typeface="+mn-ea"/>
        <a:cs typeface="+mn-cs"/>
      </a:defRPr>
    </a:lvl7pPr>
    <a:lvl8pPr marL="4572000" algn="l" defTabSz="1306195" rtl="0" eaLnBrk="1" latinLnBrk="0" hangingPunct="1">
      <a:defRPr sz="2600" kern="1200">
        <a:solidFill>
          <a:schemeClr val="tx1"/>
        </a:solidFill>
        <a:latin typeface="+mn-lt"/>
        <a:ea typeface="+mn-ea"/>
        <a:cs typeface="+mn-cs"/>
      </a:defRPr>
    </a:lvl8pPr>
    <a:lvl9pPr marL="5224780" algn="l" defTabSz="1306195" rtl="0" eaLnBrk="1" latinLnBrk="0" hangingPunct="1">
      <a:defRPr sz="2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152" y="-90"/>
      </p:cViewPr>
      <p:guideLst>
        <p:guide orient="horz" pos="2880"/>
        <p:guide pos="432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2840568"/>
            <a:ext cx="116586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2057400" y="5181600"/>
            <a:ext cx="9601200" cy="2336800"/>
          </a:xfrm>
        </p:spPr>
        <p:txBody>
          <a:bodyPr/>
          <a:lstStyle>
            <a:lvl1pPr marL="0" indent="0" algn="ctr">
              <a:buNone/>
              <a:defRPr>
                <a:solidFill>
                  <a:schemeClr val="tx1">
                    <a:tint val="75000"/>
                  </a:schemeClr>
                </a:solidFill>
              </a:defRPr>
            </a:lvl1pPr>
            <a:lvl2pPr marL="653415" indent="0" algn="ctr">
              <a:buNone/>
              <a:defRPr>
                <a:solidFill>
                  <a:schemeClr val="tx1">
                    <a:tint val="75000"/>
                  </a:schemeClr>
                </a:solidFill>
              </a:defRPr>
            </a:lvl2pPr>
            <a:lvl3pPr marL="1306195" indent="0" algn="ctr">
              <a:buNone/>
              <a:defRPr>
                <a:solidFill>
                  <a:schemeClr val="tx1">
                    <a:tint val="75000"/>
                  </a:schemeClr>
                </a:solidFill>
              </a:defRPr>
            </a:lvl3pPr>
            <a:lvl4pPr marL="1959610" indent="0" algn="ctr">
              <a:buNone/>
              <a:defRPr>
                <a:solidFill>
                  <a:schemeClr val="tx1">
                    <a:tint val="75000"/>
                  </a:schemeClr>
                </a:solidFill>
              </a:defRPr>
            </a:lvl4pPr>
            <a:lvl5pPr marL="2612390" indent="0" algn="ctr">
              <a:buNone/>
              <a:defRPr>
                <a:solidFill>
                  <a:schemeClr val="tx1">
                    <a:tint val="75000"/>
                  </a:schemeClr>
                </a:solidFill>
              </a:defRPr>
            </a:lvl5pPr>
            <a:lvl6pPr marL="3265805" indent="0" algn="ctr">
              <a:buNone/>
              <a:defRPr>
                <a:solidFill>
                  <a:schemeClr val="tx1">
                    <a:tint val="75000"/>
                  </a:schemeClr>
                </a:solidFill>
              </a:defRPr>
            </a:lvl6pPr>
            <a:lvl7pPr marL="3918585" indent="0" algn="ctr">
              <a:buNone/>
              <a:defRPr>
                <a:solidFill>
                  <a:schemeClr val="tx1">
                    <a:tint val="75000"/>
                  </a:schemeClr>
                </a:solidFill>
              </a:defRPr>
            </a:lvl7pPr>
            <a:lvl8pPr marL="4572000" indent="0" algn="ctr">
              <a:buNone/>
              <a:defRPr>
                <a:solidFill>
                  <a:schemeClr val="tx1">
                    <a:tint val="75000"/>
                  </a:schemeClr>
                </a:solidFill>
              </a:defRPr>
            </a:lvl8pPr>
            <a:lvl9pPr marL="52247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4100" y="366185"/>
            <a:ext cx="308610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66185"/>
            <a:ext cx="902970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5875867"/>
            <a:ext cx="11658600" cy="1816100"/>
          </a:xfrm>
        </p:spPr>
        <p:txBody>
          <a:bodyPr anchor="t"/>
          <a:lstStyle>
            <a:lvl1pPr algn="l">
              <a:defRPr sz="57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3875618"/>
            <a:ext cx="11658600" cy="2000249"/>
          </a:xfrm>
        </p:spPr>
        <p:txBody>
          <a:bodyPr anchor="b"/>
          <a:lstStyle>
            <a:lvl1pPr marL="0" indent="0">
              <a:buNone/>
              <a:defRPr sz="2900">
                <a:solidFill>
                  <a:schemeClr val="tx1">
                    <a:tint val="75000"/>
                  </a:schemeClr>
                </a:solidFill>
              </a:defRPr>
            </a:lvl1pPr>
            <a:lvl2pPr marL="653415" indent="0">
              <a:buNone/>
              <a:defRPr sz="2600">
                <a:solidFill>
                  <a:schemeClr val="tx1">
                    <a:tint val="75000"/>
                  </a:schemeClr>
                </a:solidFill>
              </a:defRPr>
            </a:lvl2pPr>
            <a:lvl3pPr marL="1306195" indent="0">
              <a:buNone/>
              <a:defRPr sz="2300">
                <a:solidFill>
                  <a:schemeClr val="tx1">
                    <a:tint val="75000"/>
                  </a:schemeClr>
                </a:solidFill>
              </a:defRPr>
            </a:lvl3pPr>
            <a:lvl4pPr marL="1959610" indent="0">
              <a:buNone/>
              <a:defRPr sz="2000">
                <a:solidFill>
                  <a:schemeClr val="tx1">
                    <a:tint val="75000"/>
                  </a:schemeClr>
                </a:solidFill>
              </a:defRPr>
            </a:lvl4pPr>
            <a:lvl5pPr marL="2612390" indent="0">
              <a:buNone/>
              <a:defRPr sz="2000">
                <a:solidFill>
                  <a:schemeClr val="tx1">
                    <a:tint val="75000"/>
                  </a:schemeClr>
                </a:solidFill>
              </a:defRPr>
            </a:lvl5pPr>
            <a:lvl6pPr marL="3265805" indent="0">
              <a:buNone/>
              <a:defRPr sz="2000">
                <a:solidFill>
                  <a:schemeClr val="tx1">
                    <a:tint val="75000"/>
                  </a:schemeClr>
                </a:solidFill>
              </a:defRPr>
            </a:lvl6pPr>
            <a:lvl7pPr marL="3918585" indent="0">
              <a:buNone/>
              <a:defRPr sz="2000">
                <a:solidFill>
                  <a:schemeClr val="tx1">
                    <a:tint val="75000"/>
                  </a:schemeClr>
                </a:solidFill>
              </a:defRPr>
            </a:lvl7pPr>
            <a:lvl8pPr marL="4572000" indent="0">
              <a:buNone/>
              <a:defRPr sz="2000">
                <a:solidFill>
                  <a:schemeClr val="tx1">
                    <a:tint val="75000"/>
                  </a:schemeClr>
                </a:solidFill>
              </a:defRPr>
            </a:lvl8pPr>
            <a:lvl9pPr marL="5224780" indent="0">
              <a:buNone/>
              <a:defRPr sz="2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33601"/>
            <a:ext cx="6057900" cy="603461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72300" y="2133601"/>
            <a:ext cx="6057900" cy="603461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2046817"/>
            <a:ext cx="6060282" cy="853016"/>
          </a:xfrm>
        </p:spPr>
        <p:txBody>
          <a:bodyPr anchor="b"/>
          <a:lstStyle>
            <a:lvl1pPr marL="0" indent="0">
              <a:buNone/>
              <a:defRPr sz="3400" b="1"/>
            </a:lvl1pPr>
            <a:lvl2pPr marL="653415" indent="0">
              <a:buNone/>
              <a:defRPr sz="2900" b="1"/>
            </a:lvl2pPr>
            <a:lvl3pPr marL="1306195" indent="0">
              <a:buNone/>
              <a:defRPr sz="2600" b="1"/>
            </a:lvl3pPr>
            <a:lvl4pPr marL="1959610" indent="0">
              <a:buNone/>
              <a:defRPr sz="2300" b="1"/>
            </a:lvl4pPr>
            <a:lvl5pPr marL="2612390" indent="0">
              <a:buNone/>
              <a:defRPr sz="2300" b="1"/>
            </a:lvl5pPr>
            <a:lvl6pPr marL="3265805" indent="0">
              <a:buNone/>
              <a:defRPr sz="2300" b="1"/>
            </a:lvl6pPr>
            <a:lvl7pPr marL="3918585" indent="0">
              <a:buNone/>
              <a:defRPr sz="2300" b="1"/>
            </a:lvl7pPr>
            <a:lvl8pPr marL="4572000" indent="0">
              <a:buNone/>
              <a:defRPr sz="2300" b="1"/>
            </a:lvl8pPr>
            <a:lvl9pPr marL="5224780"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685800" y="2899833"/>
            <a:ext cx="6060282"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38" y="2046817"/>
            <a:ext cx="6062663" cy="853016"/>
          </a:xfrm>
        </p:spPr>
        <p:txBody>
          <a:bodyPr anchor="b"/>
          <a:lstStyle>
            <a:lvl1pPr marL="0" indent="0">
              <a:buNone/>
              <a:defRPr sz="3400" b="1"/>
            </a:lvl1pPr>
            <a:lvl2pPr marL="653415" indent="0">
              <a:buNone/>
              <a:defRPr sz="2900" b="1"/>
            </a:lvl2pPr>
            <a:lvl3pPr marL="1306195" indent="0">
              <a:buNone/>
              <a:defRPr sz="2600" b="1"/>
            </a:lvl3pPr>
            <a:lvl4pPr marL="1959610" indent="0">
              <a:buNone/>
              <a:defRPr sz="2300" b="1"/>
            </a:lvl4pPr>
            <a:lvl5pPr marL="2612390" indent="0">
              <a:buNone/>
              <a:defRPr sz="2300" b="1"/>
            </a:lvl5pPr>
            <a:lvl6pPr marL="3265805" indent="0">
              <a:buNone/>
              <a:defRPr sz="2300" b="1"/>
            </a:lvl6pPr>
            <a:lvl7pPr marL="3918585" indent="0">
              <a:buNone/>
              <a:defRPr sz="2300" b="1"/>
            </a:lvl7pPr>
            <a:lvl8pPr marL="4572000" indent="0">
              <a:buNone/>
              <a:defRPr sz="2300" b="1"/>
            </a:lvl8pPr>
            <a:lvl9pPr marL="5224780"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967538" y="2899833"/>
            <a:ext cx="6062663"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364067"/>
            <a:ext cx="4512470" cy="1549400"/>
          </a:xfrm>
        </p:spPr>
        <p:txBody>
          <a:bodyPr anchor="b"/>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362575" y="364067"/>
            <a:ext cx="7667625" cy="7804151"/>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1" y="1913467"/>
            <a:ext cx="4512470" cy="6254751"/>
          </a:xfrm>
        </p:spPr>
        <p:txBody>
          <a:bodyPr/>
          <a:lstStyle>
            <a:lvl1pPr marL="0" indent="0">
              <a:buNone/>
              <a:defRPr sz="2000"/>
            </a:lvl1pPr>
            <a:lvl2pPr marL="653415" indent="0">
              <a:buNone/>
              <a:defRPr sz="1700"/>
            </a:lvl2pPr>
            <a:lvl3pPr marL="1306195" indent="0">
              <a:buNone/>
              <a:defRPr sz="1400"/>
            </a:lvl3pPr>
            <a:lvl4pPr marL="1959610" indent="0">
              <a:buNone/>
              <a:defRPr sz="1300"/>
            </a:lvl4pPr>
            <a:lvl5pPr marL="2612390" indent="0">
              <a:buNone/>
              <a:defRPr sz="1300"/>
            </a:lvl5pPr>
            <a:lvl6pPr marL="3265805" indent="0">
              <a:buNone/>
              <a:defRPr sz="1300"/>
            </a:lvl6pPr>
            <a:lvl7pPr marL="3918585" indent="0">
              <a:buNone/>
              <a:defRPr sz="1300"/>
            </a:lvl7pPr>
            <a:lvl8pPr marL="4572000" indent="0">
              <a:buNone/>
              <a:defRPr sz="1300"/>
            </a:lvl8pPr>
            <a:lvl9pPr marL="5224780"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6400800"/>
            <a:ext cx="8229600" cy="755651"/>
          </a:xfrm>
        </p:spPr>
        <p:txBody>
          <a:bodyPr anchor="b"/>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688432" y="817033"/>
            <a:ext cx="8229600" cy="5486400"/>
          </a:xfrm>
        </p:spPr>
        <p:txBody>
          <a:bodyPr/>
          <a:lstStyle>
            <a:lvl1pPr marL="0" indent="0">
              <a:buNone/>
              <a:defRPr sz="4600"/>
            </a:lvl1pPr>
            <a:lvl2pPr marL="653415" indent="0">
              <a:buNone/>
              <a:defRPr sz="4000"/>
            </a:lvl2pPr>
            <a:lvl3pPr marL="1306195" indent="0">
              <a:buNone/>
              <a:defRPr sz="3400"/>
            </a:lvl3pPr>
            <a:lvl4pPr marL="1959610" indent="0">
              <a:buNone/>
              <a:defRPr sz="2900"/>
            </a:lvl4pPr>
            <a:lvl5pPr marL="2612390" indent="0">
              <a:buNone/>
              <a:defRPr sz="2900"/>
            </a:lvl5pPr>
            <a:lvl6pPr marL="3265805" indent="0">
              <a:buNone/>
              <a:defRPr sz="2900"/>
            </a:lvl6pPr>
            <a:lvl7pPr marL="3918585" indent="0">
              <a:buNone/>
              <a:defRPr sz="2900"/>
            </a:lvl7pPr>
            <a:lvl8pPr marL="4572000" indent="0">
              <a:buNone/>
              <a:defRPr sz="2900"/>
            </a:lvl8pPr>
            <a:lvl9pPr marL="5224780" indent="0">
              <a:buNone/>
              <a:defRPr sz="2900"/>
            </a:lvl9pPr>
          </a:lstStyle>
          <a:p>
            <a:endParaRPr lang="en-US"/>
          </a:p>
        </p:txBody>
      </p:sp>
      <p:sp>
        <p:nvSpPr>
          <p:cNvPr id="4" name="Text Placeholder 3"/>
          <p:cNvSpPr>
            <a:spLocks noGrp="1"/>
          </p:cNvSpPr>
          <p:nvPr>
            <p:ph type="body" sz="half" idx="2"/>
          </p:nvPr>
        </p:nvSpPr>
        <p:spPr>
          <a:xfrm>
            <a:off x="2688432" y="7156451"/>
            <a:ext cx="8229600" cy="1073149"/>
          </a:xfrm>
        </p:spPr>
        <p:txBody>
          <a:bodyPr/>
          <a:lstStyle>
            <a:lvl1pPr marL="0" indent="0">
              <a:buNone/>
              <a:defRPr sz="2000"/>
            </a:lvl1pPr>
            <a:lvl2pPr marL="653415" indent="0">
              <a:buNone/>
              <a:defRPr sz="1700"/>
            </a:lvl2pPr>
            <a:lvl3pPr marL="1306195" indent="0">
              <a:buNone/>
              <a:defRPr sz="1400"/>
            </a:lvl3pPr>
            <a:lvl4pPr marL="1959610" indent="0">
              <a:buNone/>
              <a:defRPr sz="1300"/>
            </a:lvl4pPr>
            <a:lvl5pPr marL="2612390" indent="0">
              <a:buNone/>
              <a:defRPr sz="1300"/>
            </a:lvl5pPr>
            <a:lvl6pPr marL="3265805" indent="0">
              <a:buNone/>
              <a:defRPr sz="1300"/>
            </a:lvl6pPr>
            <a:lvl7pPr marL="3918585" indent="0">
              <a:buNone/>
              <a:defRPr sz="1300"/>
            </a:lvl7pPr>
            <a:lvl8pPr marL="4572000" indent="0">
              <a:buNone/>
              <a:defRPr sz="1300"/>
            </a:lvl8pPr>
            <a:lvl9pPr marL="5224780"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366184"/>
            <a:ext cx="12344400" cy="1524000"/>
          </a:xfrm>
          <a:prstGeom prst="rect">
            <a:avLst/>
          </a:prstGeom>
        </p:spPr>
        <p:txBody>
          <a:bodyPr vert="horz" lIns="130622" tIns="65311" rIns="130622" bIns="6531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2133601"/>
            <a:ext cx="12344400" cy="6034617"/>
          </a:xfrm>
          <a:prstGeom prst="rect">
            <a:avLst/>
          </a:prstGeom>
        </p:spPr>
        <p:txBody>
          <a:bodyPr vert="horz" lIns="130622" tIns="65311" rIns="130622" bIns="65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85800" y="8475134"/>
            <a:ext cx="3200400" cy="486833"/>
          </a:xfrm>
          <a:prstGeom prst="rect">
            <a:avLst/>
          </a:prstGeom>
        </p:spPr>
        <p:txBody>
          <a:bodyPr vert="horz" lIns="130622" tIns="65311" rIns="130622" bIns="65311" rtlCol="0" anchor="ctr"/>
          <a:lstStyle>
            <a:lvl1pPr algn="l">
              <a:defRPr sz="1700">
                <a:solidFill>
                  <a:schemeClr val="tx1">
                    <a:tint val="75000"/>
                  </a:schemeClr>
                </a:solidFill>
              </a:defRPr>
            </a:lvl1pPr>
          </a:lstStyle>
          <a:p>
            <a:fld id="{1D8BD707-D9CF-40AE-B4C6-C98DA3205C09}" type="datetimeFigureOut">
              <a:rPr lang="en-US" smtClean="0"/>
              <a:pPr/>
              <a:t>9/18/2022</a:t>
            </a:fld>
            <a:endParaRPr lang="en-US"/>
          </a:p>
        </p:txBody>
      </p:sp>
      <p:sp>
        <p:nvSpPr>
          <p:cNvPr id="5" name="Footer Placeholder 4"/>
          <p:cNvSpPr>
            <a:spLocks noGrp="1"/>
          </p:cNvSpPr>
          <p:nvPr>
            <p:ph type="ftr" sz="quarter" idx="3"/>
          </p:nvPr>
        </p:nvSpPr>
        <p:spPr>
          <a:xfrm>
            <a:off x="4686300" y="8475134"/>
            <a:ext cx="4343400" cy="486833"/>
          </a:xfrm>
          <a:prstGeom prst="rect">
            <a:avLst/>
          </a:prstGeom>
        </p:spPr>
        <p:txBody>
          <a:bodyPr vert="horz" lIns="130622" tIns="65311" rIns="130622" bIns="65311" rtlCol="0" anchor="ctr"/>
          <a:lstStyle>
            <a:lvl1pPr algn="ctr">
              <a:defRPr sz="1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29800" y="8475134"/>
            <a:ext cx="3200400" cy="486833"/>
          </a:xfrm>
          <a:prstGeom prst="rect">
            <a:avLst/>
          </a:prstGeom>
        </p:spPr>
        <p:txBody>
          <a:bodyPr vert="horz" lIns="130622" tIns="65311" rIns="130622" bIns="65311" rtlCol="0" anchor="ctr"/>
          <a:lstStyle>
            <a:lvl1pPr algn="r">
              <a:defRPr sz="17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306195" rtl="0" eaLnBrk="1" latinLnBrk="0" hangingPunct="1">
        <a:spcBef>
          <a:spcPct val="0"/>
        </a:spcBef>
        <a:buNone/>
        <a:defRPr sz="6300" kern="1200">
          <a:solidFill>
            <a:schemeClr val="tx1"/>
          </a:solidFill>
          <a:latin typeface="+mj-lt"/>
          <a:ea typeface="+mj-ea"/>
          <a:cs typeface="+mj-cs"/>
        </a:defRPr>
      </a:lvl1pPr>
    </p:titleStyle>
    <p:bodyStyle>
      <a:lvl1pPr marL="489585" indent="-489585" algn="l" defTabSz="1306195"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085" indent="-408305" algn="l" defTabSz="1306195"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585" indent="-326390" algn="l" defTabSz="1306195"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6000" indent="-326390" algn="l" defTabSz="1306195"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780" indent="-326390" algn="l" defTabSz="1306195"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95" indent="-326390" algn="l" defTabSz="1306195"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4975" indent="-326390" algn="l" defTabSz="1306195"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90" indent="-326390" algn="l" defTabSz="1306195"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170" indent="-326390" algn="l" defTabSz="1306195"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195" rtl="0" eaLnBrk="1" latinLnBrk="0" hangingPunct="1">
        <a:defRPr sz="2600" kern="1200">
          <a:solidFill>
            <a:schemeClr val="tx1"/>
          </a:solidFill>
          <a:latin typeface="+mn-lt"/>
          <a:ea typeface="+mn-ea"/>
          <a:cs typeface="+mn-cs"/>
        </a:defRPr>
      </a:lvl1pPr>
      <a:lvl2pPr marL="653415" algn="l" defTabSz="1306195" rtl="0" eaLnBrk="1" latinLnBrk="0" hangingPunct="1">
        <a:defRPr sz="2600" kern="1200">
          <a:solidFill>
            <a:schemeClr val="tx1"/>
          </a:solidFill>
          <a:latin typeface="+mn-lt"/>
          <a:ea typeface="+mn-ea"/>
          <a:cs typeface="+mn-cs"/>
        </a:defRPr>
      </a:lvl2pPr>
      <a:lvl3pPr marL="1306195" algn="l" defTabSz="1306195" rtl="0" eaLnBrk="1" latinLnBrk="0" hangingPunct="1">
        <a:defRPr sz="2600" kern="1200">
          <a:solidFill>
            <a:schemeClr val="tx1"/>
          </a:solidFill>
          <a:latin typeface="+mn-lt"/>
          <a:ea typeface="+mn-ea"/>
          <a:cs typeface="+mn-cs"/>
        </a:defRPr>
      </a:lvl3pPr>
      <a:lvl4pPr marL="1959610" algn="l" defTabSz="1306195" rtl="0" eaLnBrk="1" latinLnBrk="0" hangingPunct="1">
        <a:defRPr sz="2600" kern="1200">
          <a:solidFill>
            <a:schemeClr val="tx1"/>
          </a:solidFill>
          <a:latin typeface="+mn-lt"/>
          <a:ea typeface="+mn-ea"/>
          <a:cs typeface="+mn-cs"/>
        </a:defRPr>
      </a:lvl4pPr>
      <a:lvl5pPr marL="2612390" algn="l" defTabSz="1306195" rtl="0" eaLnBrk="1" latinLnBrk="0" hangingPunct="1">
        <a:defRPr sz="2600" kern="1200">
          <a:solidFill>
            <a:schemeClr val="tx1"/>
          </a:solidFill>
          <a:latin typeface="+mn-lt"/>
          <a:ea typeface="+mn-ea"/>
          <a:cs typeface="+mn-cs"/>
        </a:defRPr>
      </a:lvl5pPr>
      <a:lvl6pPr marL="3265805" algn="l" defTabSz="1306195" rtl="0" eaLnBrk="1" latinLnBrk="0" hangingPunct="1">
        <a:defRPr sz="2600" kern="1200">
          <a:solidFill>
            <a:schemeClr val="tx1"/>
          </a:solidFill>
          <a:latin typeface="+mn-lt"/>
          <a:ea typeface="+mn-ea"/>
          <a:cs typeface="+mn-cs"/>
        </a:defRPr>
      </a:lvl6pPr>
      <a:lvl7pPr marL="3918585" algn="l" defTabSz="1306195" rtl="0" eaLnBrk="1" latinLnBrk="0" hangingPunct="1">
        <a:defRPr sz="2600" kern="1200">
          <a:solidFill>
            <a:schemeClr val="tx1"/>
          </a:solidFill>
          <a:latin typeface="+mn-lt"/>
          <a:ea typeface="+mn-ea"/>
          <a:cs typeface="+mn-cs"/>
        </a:defRPr>
      </a:lvl7pPr>
      <a:lvl8pPr marL="4572000" algn="l" defTabSz="1306195" rtl="0" eaLnBrk="1" latinLnBrk="0" hangingPunct="1">
        <a:defRPr sz="2600" kern="1200">
          <a:solidFill>
            <a:schemeClr val="tx1"/>
          </a:solidFill>
          <a:latin typeface="+mn-lt"/>
          <a:ea typeface="+mn-ea"/>
          <a:cs typeface="+mn-cs"/>
        </a:defRPr>
      </a:lvl8pPr>
      <a:lvl9pPr marL="5224780" algn="l" defTabSz="1306195"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6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6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6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takshila-vlsi.com/wp-content/uploads/2019/08/Analog-Circuit-Design-1000x675.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859001" y="406400"/>
            <a:ext cx="13015913" cy="7810501"/>
          </a:xfrm>
          <a:prstGeom prst="rect">
            <a:avLst/>
          </a:prstGeom>
          <a:noFill/>
          <a:extLst>
            <a:ext uri="{909E8E84-426E-40DD-AFC4-6F175D3DCCD1}">
              <a14:hiddenFill xmlns:a14="http://schemas.microsoft.com/office/drawing/2010/main" xmlns="">
                <a:solidFill>
                  <a:srgbClr val="FFFFFF"/>
                </a:solidFill>
              </a14:hiddenFill>
            </a:ext>
          </a:extLst>
        </p:spPr>
      </p:pic>
      <p:pic>
        <p:nvPicPr>
          <p:cNvPr id="1027" name="Picture 3" descr="C:\Users\Administrator\Desktop\23764720.jp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b="7247"/>
          <a:stretch>
            <a:fillRect/>
          </a:stretch>
        </p:blipFill>
        <p:spPr bwMode="auto">
          <a:xfrm>
            <a:off x="0" y="-40638"/>
            <a:ext cx="13716000" cy="9184639"/>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5320486" y="2479120"/>
            <a:ext cx="8091323" cy="3317385"/>
          </a:xfrm>
          <a:prstGeom prst="rect">
            <a:avLst/>
          </a:prstGeom>
        </p:spPr>
        <p:txBody>
          <a:bodyPr wrap="none" lIns="130622" tIns="65311" rIns="130622" bIns="65311">
            <a:spAutoFit/>
          </a:bodyPr>
          <a:lstStyle/>
          <a:p>
            <a:pPr algn="ctr"/>
            <a:r>
              <a:rPr lang="en-US" sz="6900" b="1" dirty="0" smtClean="0">
                <a:solidFill>
                  <a:srgbClr val="FFFF00"/>
                </a:solidFill>
                <a:latin typeface="Times New Roman" panose="02020603050405020304" pitchFamily="18" charset="0"/>
                <a:cs typeface="Times New Roman" panose="02020603050405020304" pitchFamily="18" charset="0"/>
              </a:rPr>
              <a:t>19EC786</a:t>
            </a:r>
          </a:p>
          <a:p>
            <a:pPr algn="ctr"/>
            <a:r>
              <a:rPr lang="en-US" sz="6900" b="1" dirty="0" smtClean="0">
                <a:solidFill>
                  <a:srgbClr val="FFFF00"/>
                </a:solidFill>
                <a:latin typeface="Times New Roman" panose="02020603050405020304" pitchFamily="18" charset="0"/>
                <a:cs typeface="Times New Roman" panose="02020603050405020304" pitchFamily="18" charset="0"/>
              </a:rPr>
              <a:t> </a:t>
            </a:r>
          </a:p>
          <a:p>
            <a:pPr algn="ctr"/>
            <a:r>
              <a:rPr lang="en-US" sz="6900" b="1" dirty="0" smtClean="0">
                <a:solidFill>
                  <a:srgbClr val="FFFF00"/>
                </a:solidFill>
                <a:latin typeface="Times New Roman" panose="02020603050405020304" pitchFamily="18" charset="0"/>
                <a:cs typeface="Times New Roman" panose="02020603050405020304" pitchFamily="18" charset="0"/>
              </a:rPr>
              <a:t>Analog </a:t>
            </a:r>
            <a:r>
              <a:rPr lang="en-US" sz="6900" b="1" dirty="0">
                <a:solidFill>
                  <a:srgbClr val="FFFF00"/>
                </a:solidFill>
                <a:latin typeface="Times New Roman" panose="02020603050405020304" pitchFamily="18" charset="0"/>
                <a:cs typeface="Times New Roman" panose="02020603050405020304" pitchFamily="18" charset="0"/>
              </a:rPr>
              <a:t>VLSI design </a:t>
            </a:r>
            <a:endParaRPr lang="en-IN" sz="6900"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9887455"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Folded </a:t>
            </a:r>
            <a:r>
              <a:rPr lang="en-US" b="1" dirty="0" err="1" smtClean="0">
                <a:latin typeface="Times New Roman" panose="02020603050405020304" pitchFamily="18" charset="0"/>
                <a:cs typeface="Times New Roman" panose="02020603050405020304" pitchFamily="18" charset="0"/>
              </a:rPr>
              <a:t>Cascode</a:t>
            </a:r>
            <a:r>
              <a:rPr lang="en-US" b="1" dirty="0" smtClean="0">
                <a:latin typeface="Times New Roman" panose="02020603050405020304" pitchFamily="18" charset="0"/>
                <a:cs typeface="Times New Roman" panose="02020603050405020304" pitchFamily="18" charset="0"/>
              </a:rPr>
              <a:t> Operational Amplifiers with </a:t>
            </a:r>
            <a:r>
              <a:rPr lang="en-US" b="1" dirty="0" err="1" smtClean="0">
                <a:latin typeface="Times New Roman" panose="02020603050405020304" pitchFamily="18" charset="0"/>
                <a:cs typeface="Times New Roman" panose="02020603050405020304" pitchFamily="18" charset="0"/>
              </a:rPr>
              <a:t>Cascode</a:t>
            </a:r>
            <a:r>
              <a:rPr lang="en-US" b="1" dirty="0" smtClean="0">
                <a:latin typeface="Times New Roman" panose="02020603050405020304" pitchFamily="18" charset="0"/>
                <a:cs typeface="Times New Roman" panose="02020603050405020304" pitchFamily="18" charset="0"/>
              </a:rPr>
              <a:t> PMOS Loads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pic>
        <p:nvPicPr>
          <p:cNvPr id="6147" name="Picture 3"/>
          <p:cNvPicPr>
            <a:picLocks noChangeAspect="1" noChangeArrowheads="1"/>
          </p:cNvPicPr>
          <p:nvPr/>
        </p:nvPicPr>
        <p:blipFill>
          <a:blip r:embed="rId2" cstate="print"/>
          <a:srcRect/>
          <a:stretch>
            <a:fillRect/>
          </a:stretch>
        </p:blipFill>
        <p:spPr bwMode="auto">
          <a:xfrm>
            <a:off x="5867400" y="1371600"/>
            <a:ext cx="3119438" cy="666750"/>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pic>
        <p:nvPicPr>
          <p:cNvPr id="6148" name="Picture 4"/>
          <p:cNvPicPr>
            <a:picLocks noChangeAspect="1" noChangeArrowheads="1"/>
          </p:cNvPicPr>
          <p:nvPr/>
        </p:nvPicPr>
        <p:blipFill>
          <a:blip r:embed="rId3" cstate="print"/>
          <a:srcRect/>
          <a:stretch>
            <a:fillRect/>
          </a:stretch>
        </p:blipFill>
        <p:spPr bwMode="auto">
          <a:xfrm>
            <a:off x="457200" y="1447800"/>
            <a:ext cx="3733800" cy="4667250"/>
          </a:xfrm>
          <a:prstGeom prst="rect">
            <a:avLst/>
          </a:prstGeom>
          <a:noFill/>
          <a:ln w="9525">
            <a:solidFill>
              <a:schemeClr val="accent6">
                <a:lumMod val="75000"/>
              </a:schemeClr>
            </a:solidFill>
            <a:miter lim="800000"/>
            <a:headEnd/>
            <a:tailEnd/>
          </a:ln>
        </p:spPr>
      </p:pic>
      <p:sp>
        <p:nvSpPr>
          <p:cNvPr id="9" name="Rectangle 8"/>
          <p:cNvSpPr/>
          <p:nvPr/>
        </p:nvSpPr>
        <p:spPr>
          <a:xfrm>
            <a:off x="709982" y="6172200"/>
            <a:ext cx="3159070" cy="830997"/>
          </a:xfrm>
          <a:prstGeom prst="rect">
            <a:avLst/>
          </a:prstGeom>
        </p:spPr>
        <p:txBody>
          <a:bodyPr wrap="none">
            <a:spAutoFit/>
          </a:bodyPr>
          <a:lstStyle/>
          <a:p>
            <a:pPr algn="just"/>
            <a:r>
              <a:rPr lang="en-US" sz="2400" b="1" dirty="0" smtClean="0">
                <a:solidFill>
                  <a:srgbClr val="00B050"/>
                </a:solidFill>
                <a:latin typeface="Times New Roman" pitchFamily="18" charset="0"/>
                <a:cs typeface="Times New Roman" pitchFamily="18" charset="0"/>
              </a:rPr>
              <a:t>Half  circuit of Folded </a:t>
            </a:r>
          </a:p>
          <a:p>
            <a:pPr algn="ctr"/>
            <a:r>
              <a:rPr lang="en-US" sz="2400" b="1" dirty="0" err="1" smtClean="0">
                <a:solidFill>
                  <a:srgbClr val="00B050"/>
                </a:solidFill>
                <a:latin typeface="Times New Roman" pitchFamily="18" charset="0"/>
                <a:cs typeface="Times New Roman" pitchFamily="18" charset="0"/>
              </a:rPr>
              <a:t>Cascode</a:t>
            </a:r>
            <a:r>
              <a:rPr lang="en-US" sz="2400" b="1" dirty="0" smtClean="0">
                <a:solidFill>
                  <a:srgbClr val="00B050"/>
                </a:solidFill>
                <a:latin typeface="Times New Roman" pitchFamily="18" charset="0"/>
                <a:cs typeface="Times New Roman" pitchFamily="18" charset="0"/>
              </a:rPr>
              <a:t> Op Amps</a:t>
            </a:r>
            <a:endParaRPr lang="en-US" sz="2400" dirty="0">
              <a:solidFill>
                <a:srgbClr val="00B050"/>
              </a:solidFill>
              <a:latin typeface="Times New Roman" pitchFamily="18" charset="0"/>
              <a:cs typeface="Times New Roman" pitchFamily="18" charset="0"/>
            </a:endParaRPr>
          </a:p>
        </p:txBody>
      </p:sp>
      <p:sp>
        <p:nvSpPr>
          <p:cNvPr id="10" name="TextBox 9"/>
          <p:cNvSpPr txBox="1"/>
          <p:nvPr/>
        </p:nvSpPr>
        <p:spPr>
          <a:xfrm>
            <a:off x="4800600" y="2667000"/>
            <a:ext cx="8769580" cy="3375283"/>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2800" dirty="0" smtClean="0">
                <a:latin typeface="Times New Roman" pitchFamily="18" charset="0"/>
                <a:cs typeface="Times New Roman" pitchFamily="18" charset="0"/>
              </a:rPr>
              <a:t>I</a:t>
            </a:r>
            <a:r>
              <a:rPr lang="en-US" sz="2800" baseline="-25000" dirty="0" smtClean="0">
                <a:latin typeface="Times New Roman" pitchFamily="18" charset="0"/>
                <a:cs typeface="Times New Roman" pitchFamily="18" charset="0"/>
              </a:rPr>
              <a:t>D3</a:t>
            </a:r>
            <a:r>
              <a:rPr lang="en-US" sz="2800" dirty="0" smtClean="0">
                <a:latin typeface="Times New Roman" pitchFamily="18" charset="0"/>
                <a:cs typeface="Times New Roman" pitchFamily="18" charset="0"/>
              </a:rPr>
              <a:t> = I</a:t>
            </a:r>
            <a:r>
              <a:rPr lang="en-US" sz="2800" baseline="-25000" dirty="0" smtClean="0">
                <a:latin typeface="Times New Roman" pitchFamily="18" charset="0"/>
                <a:cs typeface="Times New Roman" pitchFamily="18" charset="0"/>
              </a:rPr>
              <a:t>D1</a:t>
            </a:r>
            <a:r>
              <a:rPr lang="en-US" sz="2800" dirty="0" smtClean="0">
                <a:latin typeface="Times New Roman" pitchFamily="18" charset="0"/>
                <a:cs typeface="Times New Roman" pitchFamily="18" charset="0"/>
              </a:rPr>
              <a:t> = g</a:t>
            </a:r>
            <a:r>
              <a:rPr lang="en-US" sz="2800" baseline="-25000" dirty="0" smtClean="0">
                <a:latin typeface="Times New Roman" pitchFamily="18" charset="0"/>
                <a:cs typeface="Times New Roman" pitchFamily="18" charset="0"/>
              </a:rPr>
              <a:t>m1</a:t>
            </a:r>
            <a:r>
              <a:rPr lang="en-US" sz="2800" dirty="0" smtClean="0">
                <a:latin typeface="Times New Roman" pitchFamily="18" charset="0"/>
                <a:cs typeface="Times New Roman" pitchFamily="18" charset="0"/>
              </a:rPr>
              <a:t> V</a:t>
            </a:r>
            <a:r>
              <a:rPr lang="en-US" sz="2800" baseline="-25000" dirty="0" smtClean="0">
                <a:latin typeface="Times New Roman" pitchFamily="18" charset="0"/>
                <a:cs typeface="Times New Roman" pitchFamily="18" charset="0"/>
              </a:rPr>
              <a:t>in</a:t>
            </a:r>
            <a:r>
              <a:rPr lang="en-US" sz="2800" dirty="0" smtClean="0">
                <a:latin typeface="Times New Roman" pitchFamily="18" charset="0"/>
                <a:cs typeface="Times New Roman" pitchFamily="18" charset="0"/>
              </a:rPr>
              <a:t> (Current Mirror has reflection of current)</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I</a:t>
            </a:r>
            <a:r>
              <a:rPr lang="en-US" sz="2800" baseline="-25000" dirty="0" smtClean="0">
                <a:latin typeface="Times New Roman" pitchFamily="18" charset="0"/>
                <a:cs typeface="Times New Roman" pitchFamily="18" charset="0"/>
              </a:rPr>
              <a:t>D3</a:t>
            </a:r>
            <a:r>
              <a:rPr lang="en-US" sz="2800" dirty="0" smtClean="0">
                <a:latin typeface="Times New Roman" pitchFamily="18" charset="0"/>
                <a:cs typeface="Times New Roman" pitchFamily="18" charset="0"/>
              </a:rPr>
              <a:t> = </a:t>
            </a:r>
            <a:r>
              <a:rPr lang="en-US" sz="2800" dirty="0" err="1" smtClean="0">
                <a:latin typeface="Times New Roman" pitchFamily="18" charset="0"/>
                <a:cs typeface="Times New Roman" pitchFamily="18" charset="0"/>
              </a:rPr>
              <a:t>I</a:t>
            </a:r>
            <a:r>
              <a:rPr lang="en-US" sz="2800" baseline="-25000" dirty="0" err="1" smtClean="0">
                <a:latin typeface="Times New Roman" pitchFamily="18" charset="0"/>
                <a:cs typeface="Times New Roman" pitchFamily="18" charset="0"/>
              </a:rPr>
              <a:t>out</a:t>
            </a:r>
            <a:r>
              <a:rPr lang="en-US" sz="2800" dirty="0" smtClean="0">
                <a:latin typeface="Times New Roman" pitchFamily="18" charset="0"/>
                <a:cs typeface="Times New Roman" pitchFamily="18" charset="0"/>
              </a:rPr>
              <a:t> = g</a:t>
            </a:r>
            <a:r>
              <a:rPr lang="en-US" sz="2800" baseline="-25000" dirty="0" smtClean="0">
                <a:latin typeface="Times New Roman" pitchFamily="18" charset="0"/>
                <a:cs typeface="Times New Roman" pitchFamily="18" charset="0"/>
              </a:rPr>
              <a:t>m1</a:t>
            </a:r>
            <a:r>
              <a:rPr lang="en-US" sz="2800" dirty="0" smtClean="0">
                <a:latin typeface="Times New Roman" pitchFamily="18" charset="0"/>
                <a:cs typeface="Times New Roman" pitchFamily="18" charset="0"/>
              </a:rPr>
              <a:t> V</a:t>
            </a:r>
            <a:r>
              <a:rPr lang="en-US" sz="2800" baseline="-25000" dirty="0" smtClean="0">
                <a:latin typeface="Times New Roman" pitchFamily="18" charset="0"/>
                <a:cs typeface="Times New Roman" pitchFamily="18" charset="0"/>
              </a:rPr>
              <a:t>in</a:t>
            </a:r>
          </a:p>
          <a:p>
            <a:endParaRPr lang="en-US" sz="2800" baseline="-25000" dirty="0" smtClean="0">
              <a:latin typeface="Times New Roman" pitchFamily="18" charset="0"/>
              <a:cs typeface="Times New Roman" pitchFamily="18" charset="0"/>
            </a:endParaRPr>
          </a:p>
          <a:p>
            <a:r>
              <a:rPr lang="en-US" sz="3200" b="1" dirty="0" err="1" smtClean="0">
                <a:solidFill>
                  <a:srgbClr val="0070C0"/>
                </a:solidFill>
                <a:latin typeface="Times New Roman" pitchFamily="18" charset="0"/>
                <a:cs typeface="Times New Roman" pitchFamily="18" charset="0"/>
              </a:rPr>
              <a:t>I</a:t>
            </a:r>
            <a:r>
              <a:rPr lang="en-US" sz="3200" b="1" baseline="-25000" dirty="0" err="1" smtClean="0">
                <a:solidFill>
                  <a:srgbClr val="0070C0"/>
                </a:solidFill>
                <a:latin typeface="Times New Roman" pitchFamily="18" charset="0"/>
                <a:cs typeface="Times New Roman" pitchFamily="18" charset="0"/>
              </a:rPr>
              <a:t>out</a:t>
            </a:r>
            <a:r>
              <a:rPr lang="en-US" sz="3200" b="1" dirty="0" smtClean="0">
                <a:solidFill>
                  <a:srgbClr val="0070C0"/>
                </a:solidFill>
                <a:latin typeface="Times New Roman" pitchFamily="18" charset="0"/>
                <a:cs typeface="Times New Roman" pitchFamily="18" charset="0"/>
              </a:rPr>
              <a:t> / V</a:t>
            </a:r>
            <a:r>
              <a:rPr lang="en-US" sz="3200" b="1" baseline="-25000" dirty="0" smtClean="0">
                <a:solidFill>
                  <a:srgbClr val="0070C0"/>
                </a:solidFill>
                <a:latin typeface="Times New Roman" pitchFamily="18" charset="0"/>
                <a:cs typeface="Times New Roman" pitchFamily="18" charset="0"/>
              </a:rPr>
              <a:t>in </a:t>
            </a:r>
            <a:r>
              <a:rPr lang="en-US" sz="3200" b="1" dirty="0" smtClean="0">
                <a:solidFill>
                  <a:srgbClr val="0070C0"/>
                </a:solidFill>
                <a:latin typeface="Times New Roman" pitchFamily="18" charset="0"/>
                <a:cs typeface="Times New Roman" pitchFamily="18" charset="0"/>
              </a:rPr>
              <a:t>= g</a:t>
            </a:r>
            <a:r>
              <a:rPr lang="en-US" sz="3200" b="1" baseline="-25000" dirty="0" smtClean="0">
                <a:solidFill>
                  <a:srgbClr val="0070C0"/>
                </a:solidFill>
                <a:latin typeface="Times New Roman" pitchFamily="18" charset="0"/>
                <a:cs typeface="Times New Roman" pitchFamily="18" charset="0"/>
              </a:rPr>
              <a:t>m1 </a:t>
            </a:r>
            <a:r>
              <a:rPr lang="en-US" sz="2800" b="1" baseline="-250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(1)</a:t>
            </a:r>
          </a:p>
          <a:p>
            <a:endParaRPr lang="en-US" sz="2800" b="1" baseline="-250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 Also, </a:t>
            </a:r>
          </a:p>
          <a:p>
            <a:r>
              <a:rPr lang="en-US" sz="3200" b="1" dirty="0" err="1" smtClean="0">
                <a:solidFill>
                  <a:srgbClr val="0070C0"/>
                </a:solidFill>
                <a:latin typeface="Times New Roman" pitchFamily="18" charset="0"/>
                <a:cs typeface="Times New Roman" pitchFamily="18" charset="0"/>
              </a:rPr>
              <a:t>R</a:t>
            </a:r>
            <a:r>
              <a:rPr lang="en-US" sz="3200" b="1" baseline="-25000" dirty="0" err="1" smtClean="0">
                <a:solidFill>
                  <a:srgbClr val="0070C0"/>
                </a:solidFill>
                <a:latin typeface="Times New Roman" pitchFamily="18" charset="0"/>
                <a:cs typeface="Times New Roman" pitchFamily="18" charset="0"/>
              </a:rPr>
              <a:t>op</a:t>
            </a:r>
            <a:r>
              <a:rPr lang="en-US" sz="3200" b="1" dirty="0" smtClean="0">
                <a:solidFill>
                  <a:srgbClr val="0070C0"/>
                </a:solidFill>
                <a:latin typeface="Times New Roman" pitchFamily="18" charset="0"/>
                <a:cs typeface="Times New Roman" pitchFamily="18" charset="0"/>
              </a:rPr>
              <a:t> = g</a:t>
            </a:r>
            <a:r>
              <a:rPr lang="en-US" sz="3200" b="1" baseline="-25000" dirty="0" smtClean="0">
                <a:solidFill>
                  <a:srgbClr val="0070C0"/>
                </a:solidFill>
                <a:latin typeface="Times New Roman" pitchFamily="18" charset="0"/>
                <a:cs typeface="Times New Roman" pitchFamily="18" charset="0"/>
              </a:rPr>
              <a:t>m7</a:t>
            </a:r>
            <a:r>
              <a:rPr lang="en-US" sz="3200" b="1" dirty="0" smtClean="0">
                <a:solidFill>
                  <a:srgbClr val="0070C0"/>
                </a:solidFill>
                <a:latin typeface="Times New Roman" pitchFamily="18" charset="0"/>
                <a:cs typeface="Times New Roman" pitchFamily="18" charset="0"/>
              </a:rPr>
              <a:t> (1+</a:t>
            </a:r>
            <a:r>
              <a:rPr lang="el-GR" sz="3200" b="1" dirty="0" smtClean="0">
                <a:solidFill>
                  <a:srgbClr val="0070C0"/>
                </a:solidFill>
                <a:latin typeface="Times New Roman" pitchFamily="18" charset="0"/>
                <a:cs typeface="Times New Roman" pitchFamily="18" charset="0"/>
              </a:rPr>
              <a:t>η</a:t>
            </a:r>
            <a:r>
              <a:rPr lang="en-US" sz="3200" b="1" dirty="0" smtClean="0">
                <a:solidFill>
                  <a:srgbClr val="0070C0"/>
                </a:solidFill>
                <a:latin typeface="Times New Roman" pitchFamily="18" charset="0"/>
                <a:cs typeface="Times New Roman" pitchFamily="18" charset="0"/>
              </a:rPr>
              <a:t>) r</a:t>
            </a:r>
            <a:r>
              <a:rPr lang="en-US" sz="3200" b="1" baseline="-25000" dirty="0" smtClean="0">
                <a:solidFill>
                  <a:srgbClr val="0070C0"/>
                </a:solidFill>
                <a:latin typeface="Times New Roman" pitchFamily="18" charset="0"/>
                <a:cs typeface="Times New Roman" pitchFamily="18" charset="0"/>
              </a:rPr>
              <a:t>o7</a:t>
            </a:r>
            <a:r>
              <a:rPr lang="en-US" sz="3200" b="1" dirty="0" smtClean="0">
                <a:solidFill>
                  <a:srgbClr val="0070C0"/>
                </a:solidFill>
                <a:latin typeface="Times New Roman" pitchFamily="18" charset="0"/>
                <a:cs typeface="Times New Roman" pitchFamily="18" charset="0"/>
              </a:rPr>
              <a:t> r</a:t>
            </a:r>
            <a:r>
              <a:rPr lang="en-US" sz="3200" b="1" baseline="-25000" dirty="0" smtClean="0">
                <a:solidFill>
                  <a:srgbClr val="0070C0"/>
                </a:solidFill>
                <a:latin typeface="Times New Roman" pitchFamily="18" charset="0"/>
                <a:cs typeface="Times New Roman" pitchFamily="18" charset="0"/>
              </a:rPr>
              <a:t>o9</a:t>
            </a:r>
            <a:r>
              <a:rPr lang="en-US" sz="2800" dirty="0" smtClean="0">
                <a:latin typeface="Times New Roman" pitchFamily="18" charset="0"/>
                <a:cs typeface="Times New Roman" pitchFamily="18" charset="0"/>
              </a:rPr>
              <a:t>	------- (2)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381000" y="1447800"/>
            <a:ext cx="3962400" cy="4451963"/>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1" y="565197"/>
            <a:ext cx="9887455"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Folded </a:t>
            </a:r>
            <a:r>
              <a:rPr lang="en-US" b="1" dirty="0" err="1" smtClean="0">
                <a:latin typeface="Times New Roman" panose="02020603050405020304" pitchFamily="18" charset="0"/>
                <a:cs typeface="Times New Roman" panose="02020603050405020304" pitchFamily="18" charset="0"/>
              </a:rPr>
              <a:t>Cascode</a:t>
            </a:r>
            <a:r>
              <a:rPr lang="en-US" b="1" dirty="0" smtClean="0">
                <a:latin typeface="Times New Roman" panose="02020603050405020304" pitchFamily="18" charset="0"/>
                <a:cs typeface="Times New Roman" panose="02020603050405020304" pitchFamily="18" charset="0"/>
              </a:rPr>
              <a:t> Operational Amplifiers with </a:t>
            </a:r>
            <a:r>
              <a:rPr lang="en-US" b="1" dirty="0" err="1" smtClean="0">
                <a:latin typeface="Times New Roman" panose="02020603050405020304" pitchFamily="18" charset="0"/>
                <a:cs typeface="Times New Roman" panose="02020603050405020304" pitchFamily="18" charset="0"/>
              </a:rPr>
              <a:t>Cascode</a:t>
            </a:r>
            <a:r>
              <a:rPr lang="en-US" b="1" dirty="0" smtClean="0">
                <a:latin typeface="Times New Roman" panose="02020603050405020304" pitchFamily="18" charset="0"/>
                <a:cs typeface="Times New Roman" panose="02020603050405020304" pitchFamily="18" charset="0"/>
              </a:rPr>
              <a:t> PMOS Loads</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76200" y="6019800"/>
            <a:ext cx="6248400" cy="954107"/>
          </a:xfrm>
          <a:prstGeom prst="rect">
            <a:avLst/>
          </a:prstGeom>
        </p:spPr>
        <p:txBody>
          <a:bodyPr wrap="square">
            <a:spAutoFit/>
          </a:bodyPr>
          <a:lstStyle/>
          <a:p>
            <a:pPr algn="ctr"/>
            <a:r>
              <a:rPr lang="en-US" sz="2800" b="1" dirty="0" smtClean="0">
                <a:solidFill>
                  <a:srgbClr val="00B050"/>
                </a:solidFill>
                <a:latin typeface="Times New Roman" pitchFamily="18" charset="0"/>
                <a:cs typeface="Times New Roman" pitchFamily="18" charset="0"/>
              </a:rPr>
              <a:t>Equivalent Circuit with Output Open</a:t>
            </a:r>
          </a:p>
          <a:p>
            <a:pPr algn="ctr"/>
            <a:r>
              <a:rPr lang="en-US" sz="2800" b="1" dirty="0" smtClean="0">
                <a:solidFill>
                  <a:srgbClr val="00B050"/>
                </a:solidFill>
                <a:latin typeface="Times New Roman" pitchFamily="18" charset="0"/>
                <a:cs typeface="Times New Roman" pitchFamily="18" charset="0"/>
              </a:rPr>
              <a:t>(Similar to Common Gate amplifier)</a:t>
            </a:r>
            <a:endParaRPr lang="en-US" sz="2800" dirty="0">
              <a:solidFill>
                <a:srgbClr val="00B050"/>
              </a:solidFill>
              <a:latin typeface="Times New Roman" pitchFamily="18" charset="0"/>
              <a:cs typeface="Times New Roman" pitchFamily="18" charset="0"/>
            </a:endParaRPr>
          </a:p>
        </p:txBody>
      </p:sp>
      <p:sp>
        <p:nvSpPr>
          <p:cNvPr id="8" name="TextBox 7"/>
          <p:cNvSpPr txBox="1"/>
          <p:nvPr/>
        </p:nvSpPr>
        <p:spPr>
          <a:xfrm>
            <a:off x="3733800" y="7239000"/>
            <a:ext cx="6661119" cy="523220"/>
          </a:xfrm>
          <a:prstGeom prst="rect">
            <a:avLst/>
          </a:prstGeom>
          <a:noFill/>
        </p:spPr>
        <p:txBody>
          <a:bodyPr wrap="none" rtlCol="0">
            <a:spAutoFit/>
          </a:bodyPr>
          <a:lstStyle/>
          <a:p>
            <a:r>
              <a:rPr lang="en-US" sz="2800" b="1" dirty="0" smtClean="0">
                <a:solidFill>
                  <a:srgbClr val="0070C0"/>
                </a:solidFill>
                <a:latin typeface="Times New Roman" pitchFamily="18" charset="0"/>
                <a:cs typeface="Times New Roman" pitchFamily="18" charset="0"/>
              </a:rPr>
              <a:t>R</a:t>
            </a:r>
            <a:r>
              <a:rPr lang="en-US" sz="2800" b="1" baseline="-25000" dirty="0" smtClean="0">
                <a:solidFill>
                  <a:srgbClr val="0070C0"/>
                </a:solidFill>
                <a:latin typeface="Times New Roman" pitchFamily="18" charset="0"/>
                <a:cs typeface="Times New Roman" pitchFamily="18" charset="0"/>
              </a:rPr>
              <a:t>0</a:t>
            </a:r>
            <a:r>
              <a:rPr lang="en-US" sz="2800" b="1" dirty="0" smtClean="0">
                <a:solidFill>
                  <a:srgbClr val="0070C0"/>
                </a:solidFill>
                <a:latin typeface="Times New Roman" pitchFamily="18" charset="0"/>
                <a:cs typeface="Times New Roman" pitchFamily="18" charset="0"/>
              </a:rPr>
              <a:t> = </a:t>
            </a:r>
            <a:r>
              <a:rPr lang="en-US" sz="2800" b="1" dirty="0" err="1" smtClean="0">
                <a:solidFill>
                  <a:srgbClr val="0070C0"/>
                </a:solidFill>
                <a:latin typeface="Times New Roman" pitchFamily="18" charset="0"/>
                <a:cs typeface="Times New Roman" pitchFamily="18" charset="0"/>
              </a:rPr>
              <a:t>r</a:t>
            </a:r>
            <a:r>
              <a:rPr lang="en-US" sz="2800" b="1" baseline="-25000" dirty="0" err="1" smtClean="0">
                <a:solidFill>
                  <a:srgbClr val="0070C0"/>
                </a:solidFill>
                <a:latin typeface="Times New Roman" pitchFamily="18" charset="0"/>
                <a:cs typeface="Times New Roman" pitchFamily="18" charset="0"/>
              </a:rPr>
              <a:t>o</a:t>
            </a:r>
            <a:r>
              <a:rPr lang="en-US" sz="2800" b="1" dirty="0" smtClean="0">
                <a:solidFill>
                  <a:srgbClr val="0070C0"/>
                </a:solidFill>
                <a:latin typeface="Times New Roman" pitchFamily="18" charset="0"/>
                <a:cs typeface="Times New Roman" pitchFamily="18" charset="0"/>
              </a:rPr>
              <a:t> + R</a:t>
            </a:r>
            <a:r>
              <a:rPr lang="en-US" sz="2800" b="1" baseline="-25000" dirty="0" smtClean="0">
                <a:solidFill>
                  <a:srgbClr val="0070C0"/>
                </a:solidFill>
                <a:latin typeface="Times New Roman" pitchFamily="18" charset="0"/>
                <a:cs typeface="Times New Roman" pitchFamily="18" charset="0"/>
              </a:rPr>
              <a:t>s</a:t>
            </a:r>
            <a:r>
              <a:rPr lang="en-US" sz="2800" b="1" dirty="0" smtClean="0">
                <a:solidFill>
                  <a:srgbClr val="0070C0"/>
                </a:solidFill>
                <a:latin typeface="Times New Roman" pitchFamily="18" charset="0"/>
                <a:cs typeface="Times New Roman" pitchFamily="18" charset="0"/>
              </a:rPr>
              <a:t> + g</a:t>
            </a:r>
            <a:r>
              <a:rPr lang="en-US" sz="2800" b="1" baseline="-25000" dirty="0" smtClean="0">
                <a:solidFill>
                  <a:srgbClr val="0070C0"/>
                </a:solidFill>
                <a:latin typeface="Times New Roman" pitchFamily="18" charset="0"/>
                <a:cs typeface="Times New Roman" pitchFamily="18" charset="0"/>
              </a:rPr>
              <a:t>m</a:t>
            </a:r>
            <a:r>
              <a:rPr lang="en-US" sz="2800" b="1" dirty="0" smtClean="0">
                <a:solidFill>
                  <a:srgbClr val="0070C0"/>
                </a:solidFill>
                <a:latin typeface="Times New Roman" pitchFamily="18" charset="0"/>
                <a:cs typeface="Times New Roman" pitchFamily="18" charset="0"/>
              </a:rPr>
              <a:t> (1+</a:t>
            </a:r>
            <a:r>
              <a:rPr lang="el-GR" sz="2800" b="1" dirty="0" smtClean="0">
                <a:solidFill>
                  <a:srgbClr val="0070C0"/>
                </a:solidFill>
                <a:latin typeface="Times New Roman" pitchFamily="18" charset="0"/>
                <a:cs typeface="Times New Roman" pitchFamily="18" charset="0"/>
              </a:rPr>
              <a:t>η</a:t>
            </a:r>
            <a:r>
              <a:rPr lang="en-US" sz="2800" b="1" dirty="0" smtClean="0">
                <a:solidFill>
                  <a:srgbClr val="0070C0"/>
                </a:solidFill>
                <a:latin typeface="Times New Roman" pitchFamily="18" charset="0"/>
                <a:cs typeface="Times New Roman" pitchFamily="18" charset="0"/>
              </a:rPr>
              <a:t>) R</a:t>
            </a:r>
            <a:r>
              <a:rPr lang="en-US" sz="2800" b="1" baseline="-25000" dirty="0" smtClean="0">
                <a:solidFill>
                  <a:srgbClr val="0070C0"/>
                </a:solidFill>
                <a:latin typeface="Times New Roman" pitchFamily="18" charset="0"/>
                <a:cs typeface="Times New Roman" pitchFamily="18" charset="0"/>
              </a:rPr>
              <a:t>s</a:t>
            </a:r>
            <a:r>
              <a:rPr lang="en-US" sz="2800" b="1" dirty="0" smtClean="0">
                <a:solidFill>
                  <a:srgbClr val="0070C0"/>
                </a:solidFill>
                <a:latin typeface="Times New Roman" pitchFamily="18" charset="0"/>
                <a:cs typeface="Times New Roman" pitchFamily="18" charset="0"/>
              </a:rPr>
              <a:t> </a:t>
            </a:r>
            <a:r>
              <a:rPr lang="en-US" sz="2800" b="1" dirty="0" err="1" smtClean="0">
                <a:solidFill>
                  <a:srgbClr val="0070C0"/>
                </a:solidFill>
                <a:latin typeface="Times New Roman" pitchFamily="18" charset="0"/>
                <a:cs typeface="Times New Roman" pitchFamily="18" charset="0"/>
              </a:rPr>
              <a:t>r</a:t>
            </a:r>
            <a:r>
              <a:rPr lang="en-US" sz="2800" b="1" baseline="-25000" dirty="0" err="1" smtClean="0">
                <a:solidFill>
                  <a:srgbClr val="0070C0"/>
                </a:solidFill>
                <a:latin typeface="Times New Roman" pitchFamily="18" charset="0"/>
                <a:cs typeface="Times New Roman" pitchFamily="18" charset="0"/>
              </a:rPr>
              <a:t>o</a:t>
            </a:r>
            <a:r>
              <a:rPr lang="en-US" sz="2800" b="1" dirty="0" smtClean="0">
                <a:solidFill>
                  <a:srgbClr val="0070C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------(3)</a:t>
            </a:r>
            <a:endParaRPr lang="en-US" sz="2800" dirty="0">
              <a:latin typeface="Times New Roman" pitchFamily="18" charset="0"/>
              <a:cs typeface="Times New Roman" pitchFamily="18" charset="0"/>
            </a:endParaRPr>
          </a:p>
        </p:txBody>
      </p:sp>
      <p:grpSp>
        <p:nvGrpSpPr>
          <p:cNvPr id="92" name="Group 91"/>
          <p:cNvGrpSpPr/>
          <p:nvPr/>
        </p:nvGrpSpPr>
        <p:grpSpPr>
          <a:xfrm>
            <a:off x="6610350" y="1143000"/>
            <a:ext cx="5962650" cy="5791200"/>
            <a:chOff x="6000750" y="3505200"/>
            <a:chExt cx="5962650" cy="5791200"/>
          </a:xfrm>
        </p:grpSpPr>
        <p:cxnSp>
          <p:nvCxnSpPr>
            <p:cNvPr id="10" name="Straight Connector 9"/>
            <p:cNvCxnSpPr/>
            <p:nvPr/>
          </p:nvCxnSpPr>
          <p:spPr>
            <a:xfrm flipV="1">
              <a:off x="7467600" y="4071257"/>
              <a:ext cx="4114800"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7543800" y="6462765"/>
              <a:ext cx="2286000" cy="0"/>
            </a:xfrm>
            <a:prstGeom prst="line">
              <a:avLst/>
            </a:prstGeom>
          </p:spPr>
          <p:style>
            <a:lnRef idx="3">
              <a:schemeClr val="dk1"/>
            </a:lnRef>
            <a:fillRef idx="0">
              <a:schemeClr val="dk1"/>
            </a:fillRef>
            <a:effectRef idx="2">
              <a:schemeClr val="dk1"/>
            </a:effectRef>
            <a:fontRef idx="minor">
              <a:schemeClr val="tx1"/>
            </a:fontRef>
          </p:style>
        </p:cxnSp>
        <p:grpSp>
          <p:nvGrpSpPr>
            <p:cNvPr id="12" name="Group 26"/>
            <p:cNvGrpSpPr/>
            <p:nvPr/>
          </p:nvGrpSpPr>
          <p:grpSpPr>
            <a:xfrm>
              <a:off x="8580549" y="4071257"/>
              <a:ext cx="820426" cy="2404794"/>
              <a:chOff x="7315200" y="3657600"/>
              <a:chExt cx="914400" cy="2758440"/>
            </a:xfrm>
          </p:grpSpPr>
          <p:grpSp>
            <p:nvGrpSpPr>
              <p:cNvPr id="41" name="Group 22"/>
              <p:cNvGrpSpPr/>
              <p:nvPr/>
            </p:nvGrpSpPr>
            <p:grpSpPr>
              <a:xfrm>
                <a:off x="7315200" y="4495800"/>
                <a:ext cx="914400" cy="914400"/>
                <a:chOff x="7238999" y="4114796"/>
                <a:chExt cx="633046" cy="587828"/>
              </a:xfrm>
            </p:grpSpPr>
            <p:sp>
              <p:nvSpPr>
                <p:cNvPr id="44"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45" name="Straight Arrow Connector 21"/>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2" name="Straight Connector 24"/>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13" name="Group 46"/>
            <p:cNvGrpSpPr/>
            <p:nvPr/>
          </p:nvGrpSpPr>
          <p:grpSpPr>
            <a:xfrm rot="16200000">
              <a:off x="8735320" y="5151165"/>
              <a:ext cx="2346448" cy="239782"/>
              <a:chOff x="4686173" y="4414202"/>
              <a:chExt cx="1943227" cy="310199"/>
            </a:xfrm>
          </p:grpSpPr>
          <p:grpSp>
            <p:nvGrpSpPr>
              <p:cNvPr id="32" name="Group 42"/>
              <p:cNvGrpSpPr/>
              <p:nvPr/>
            </p:nvGrpSpPr>
            <p:grpSpPr>
              <a:xfrm>
                <a:off x="5029200" y="4419601"/>
                <a:ext cx="1295400" cy="304800"/>
                <a:chOff x="4876800" y="4419600"/>
                <a:chExt cx="5486400" cy="914401"/>
              </a:xfrm>
            </p:grpSpPr>
            <p:cxnSp>
              <p:nvCxnSpPr>
                <p:cNvPr id="35" name="Straight Connector 82"/>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24"/>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5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33" name="Straight Connector 32"/>
              <p:cNvCxnSpPr/>
              <p:nvPr/>
            </p:nvCxnSpPr>
            <p:spPr>
              <a:xfrm flipH="1">
                <a:off x="4686173" y="4414202"/>
                <a:ext cx="357764" cy="0"/>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sp>
          <p:nvSpPr>
            <p:cNvPr id="15" name="TextBox 19"/>
            <p:cNvSpPr txBox="1"/>
            <p:nvPr/>
          </p:nvSpPr>
          <p:spPr>
            <a:xfrm>
              <a:off x="8480413" y="6365557"/>
              <a:ext cx="481222"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S</a:t>
              </a:r>
              <a:r>
                <a:rPr lang="en-US" b="1" baseline="-25000" dirty="0" smtClean="0">
                  <a:latin typeface="Times New Roman" panose="02020603050405020304" pitchFamily="18" charset="0"/>
                  <a:cs typeface="Times New Roman" panose="02020603050405020304" pitchFamily="18" charset="0"/>
                </a:rPr>
                <a:t>3</a:t>
              </a:r>
              <a:endParaRPr lang="en-US" b="1" baseline="-25000" dirty="0">
                <a:latin typeface="Times New Roman" panose="02020603050405020304" pitchFamily="18" charset="0"/>
                <a:cs typeface="Times New Roman" panose="02020603050405020304" pitchFamily="18" charset="0"/>
              </a:endParaRPr>
            </a:p>
          </p:txBody>
        </p:sp>
        <p:sp>
          <p:nvSpPr>
            <p:cNvPr id="16" name="TextBox 20"/>
            <p:cNvSpPr txBox="1"/>
            <p:nvPr/>
          </p:nvSpPr>
          <p:spPr>
            <a:xfrm>
              <a:off x="7742435" y="5435579"/>
              <a:ext cx="127349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m3</a:t>
              </a:r>
              <a:r>
                <a:rPr lang="en-US" b="1" dirty="0" smtClean="0">
                  <a:latin typeface="Times New Roman" panose="02020603050405020304" pitchFamily="18" charset="0"/>
                  <a:cs typeface="Times New Roman" panose="02020603050405020304" pitchFamily="18" charset="0"/>
                </a:rPr>
                <a:t> V</a:t>
              </a:r>
              <a:r>
                <a:rPr lang="en-US" b="1" baseline="-25000" dirty="0" smtClean="0">
                  <a:latin typeface="Times New Roman" panose="02020603050405020304" pitchFamily="18" charset="0"/>
                  <a:cs typeface="Times New Roman" panose="02020603050405020304" pitchFamily="18" charset="0"/>
                </a:rPr>
                <a:t>gs3</a:t>
              </a:r>
              <a:endParaRPr lang="en-US" b="1" baseline="-250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9892071" y="5222557"/>
              <a:ext cx="547329"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o3</a:t>
              </a:r>
              <a:endParaRPr lang="en-US" b="1" baseline="-250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11275276" y="4953000"/>
              <a:ext cx="535724"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x</a:t>
              </a:r>
              <a:endParaRPr lang="en-US" b="1" baseline="-25000" dirty="0">
                <a:latin typeface="Times New Roman" panose="02020603050405020304" pitchFamily="18" charset="0"/>
                <a:cs typeface="Times New Roman" panose="02020603050405020304" pitchFamily="18" charset="0"/>
              </a:endParaRPr>
            </a:p>
          </p:txBody>
        </p:sp>
        <p:sp>
          <p:nvSpPr>
            <p:cNvPr id="19" name="Rectangle 18"/>
            <p:cNvSpPr/>
            <p:nvPr/>
          </p:nvSpPr>
          <p:spPr>
            <a:xfrm>
              <a:off x="8610600" y="3505200"/>
              <a:ext cx="535724"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D</a:t>
              </a:r>
              <a:r>
                <a:rPr lang="en-US" b="1" baseline="-25000" dirty="0" smtClean="0">
                  <a:latin typeface="Times New Roman" panose="02020603050405020304" pitchFamily="18" charset="0"/>
                  <a:cs typeface="Times New Roman" panose="02020603050405020304" pitchFamily="18" charset="0"/>
                </a:rPr>
                <a:t>3</a:t>
              </a:r>
              <a:endParaRPr lang="en-US" dirty="0"/>
            </a:p>
          </p:txBody>
        </p:sp>
        <p:grpSp>
          <p:nvGrpSpPr>
            <p:cNvPr id="20" name="Group 26"/>
            <p:cNvGrpSpPr/>
            <p:nvPr/>
          </p:nvGrpSpPr>
          <p:grpSpPr>
            <a:xfrm>
              <a:off x="11142974" y="4057650"/>
              <a:ext cx="820426" cy="2404794"/>
              <a:chOff x="7315200" y="3657600"/>
              <a:chExt cx="914400" cy="2758440"/>
            </a:xfrm>
          </p:grpSpPr>
          <p:sp>
            <p:nvSpPr>
              <p:cNvPr id="29" name="Oval 19"/>
              <p:cNvSpPr/>
              <p:nvPr/>
            </p:nvSpPr>
            <p:spPr>
              <a:xfrm>
                <a:off x="7315200" y="4495801"/>
                <a:ext cx="914400" cy="914400"/>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30" name="Straight Connector 24"/>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21" name="Group 114"/>
            <p:cNvGrpSpPr/>
            <p:nvPr/>
          </p:nvGrpSpPr>
          <p:grpSpPr>
            <a:xfrm rot="5400000">
              <a:off x="10811041" y="4010191"/>
              <a:ext cx="164084" cy="159433"/>
              <a:chOff x="7367204" y="2299118"/>
              <a:chExt cx="164084" cy="159433"/>
            </a:xfrm>
          </p:grpSpPr>
          <p:cxnSp>
            <p:nvCxnSpPr>
              <p:cNvPr id="27" name="Straight Connector 26"/>
              <p:cNvCxnSpPr/>
              <p:nvPr/>
            </p:nvCxnSpPr>
            <p:spPr>
              <a:xfrm rot="16200000" flipH="1">
                <a:off x="7331606" y="2334716"/>
                <a:ext cx="159433" cy="88238"/>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p:nvPr/>
            </p:nvCxnSpPr>
            <p:spPr>
              <a:xfrm flipH="1">
                <a:off x="7443050" y="2299118"/>
                <a:ext cx="88238" cy="159432"/>
              </a:xfrm>
              <a:prstGeom prst="line">
                <a:avLst/>
              </a:prstGeom>
            </p:spPr>
            <p:style>
              <a:lnRef idx="3">
                <a:schemeClr val="dk1"/>
              </a:lnRef>
              <a:fillRef idx="0">
                <a:schemeClr val="dk1"/>
              </a:fillRef>
              <a:effectRef idx="2">
                <a:schemeClr val="dk1"/>
              </a:effectRef>
              <a:fontRef idx="minor">
                <a:schemeClr val="tx1"/>
              </a:fontRef>
            </p:style>
          </p:cxnSp>
        </p:grpSp>
        <p:sp>
          <p:nvSpPr>
            <p:cNvPr id="22" name="TextBox 21"/>
            <p:cNvSpPr txBox="1"/>
            <p:nvPr/>
          </p:nvSpPr>
          <p:spPr>
            <a:xfrm>
              <a:off x="10134600" y="3539811"/>
              <a:ext cx="425116"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x</a:t>
              </a:r>
              <a:endParaRPr lang="en-US" b="1" baseline="-25000" dirty="0">
                <a:latin typeface="Times New Roman" panose="02020603050405020304" pitchFamily="18" charset="0"/>
                <a:cs typeface="Times New Roman" panose="02020603050405020304" pitchFamily="18" charset="0"/>
              </a:endParaRPr>
            </a:p>
          </p:txBody>
        </p:sp>
        <p:cxnSp>
          <p:nvCxnSpPr>
            <p:cNvPr id="23" name="Straight Connector 22"/>
            <p:cNvCxnSpPr/>
            <p:nvPr/>
          </p:nvCxnSpPr>
          <p:spPr>
            <a:xfrm>
              <a:off x="11125200" y="6897077"/>
              <a:ext cx="820426" cy="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11316633" y="7029939"/>
              <a:ext cx="492256" cy="0"/>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a:off x="11426023" y="7162800"/>
              <a:ext cx="246128" cy="0"/>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11535413" y="6466721"/>
              <a:ext cx="0" cy="398584"/>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27"/>
            <p:cNvCxnSpPr/>
            <p:nvPr/>
          </p:nvCxnSpPr>
          <p:spPr>
            <a:xfrm>
              <a:off x="6418574" y="6468700"/>
              <a:ext cx="0" cy="797169"/>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Connector 46"/>
            <p:cNvCxnSpPr/>
            <p:nvPr/>
          </p:nvCxnSpPr>
          <p:spPr>
            <a:xfrm>
              <a:off x="6418574" y="6468700"/>
              <a:ext cx="820426" cy="0"/>
            </a:xfrm>
            <a:prstGeom prst="line">
              <a:avLst/>
            </a:prstGeom>
          </p:spPr>
          <p:style>
            <a:lnRef idx="3">
              <a:schemeClr val="dk1"/>
            </a:lnRef>
            <a:fillRef idx="0">
              <a:schemeClr val="dk1"/>
            </a:fillRef>
            <a:effectRef idx="2">
              <a:schemeClr val="dk1"/>
            </a:effectRef>
            <a:fontRef idx="minor">
              <a:schemeClr val="tx1"/>
            </a:fontRef>
          </p:style>
        </p:cxnSp>
        <p:sp>
          <p:nvSpPr>
            <p:cNvPr id="48" name="TextBox 47"/>
            <p:cNvSpPr txBox="1"/>
            <p:nvPr/>
          </p:nvSpPr>
          <p:spPr>
            <a:xfrm>
              <a:off x="6147940" y="5984557"/>
              <a:ext cx="55496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3</a:t>
              </a:r>
              <a:endParaRPr lang="en-US" b="1" baseline="-25000" dirty="0">
                <a:latin typeface="Times New Roman" panose="02020603050405020304" pitchFamily="18" charset="0"/>
                <a:cs typeface="Times New Roman" panose="02020603050405020304" pitchFamily="18" charset="0"/>
              </a:endParaRPr>
            </a:p>
          </p:txBody>
        </p:sp>
        <p:grpSp>
          <p:nvGrpSpPr>
            <p:cNvPr id="63" name="Group 62"/>
            <p:cNvGrpSpPr/>
            <p:nvPr/>
          </p:nvGrpSpPr>
          <p:grpSpPr>
            <a:xfrm>
              <a:off x="7124700" y="6454652"/>
              <a:ext cx="820426" cy="2841748"/>
              <a:chOff x="7124700" y="6454652"/>
              <a:chExt cx="820426" cy="2841748"/>
            </a:xfrm>
          </p:grpSpPr>
          <p:grpSp>
            <p:nvGrpSpPr>
              <p:cNvPr id="49" name="Group 46"/>
              <p:cNvGrpSpPr/>
              <p:nvPr/>
            </p:nvGrpSpPr>
            <p:grpSpPr>
              <a:xfrm rot="16200000">
                <a:off x="6498334" y="7507985"/>
                <a:ext cx="2346448" cy="239782"/>
                <a:chOff x="4686173" y="4414202"/>
                <a:chExt cx="1943227" cy="310199"/>
              </a:xfrm>
            </p:grpSpPr>
            <p:grpSp>
              <p:nvGrpSpPr>
                <p:cNvPr id="50" name="Group 42"/>
                <p:cNvGrpSpPr/>
                <p:nvPr/>
              </p:nvGrpSpPr>
              <p:grpSpPr>
                <a:xfrm>
                  <a:off x="5029200" y="4419601"/>
                  <a:ext cx="1295400" cy="304800"/>
                  <a:chOff x="4876800" y="4419600"/>
                  <a:chExt cx="5486400" cy="914401"/>
                </a:xfrm>
              </p:grpSpPr>
              <p:cxnSp>
                <p:nvCxnSpPr>
                  <p:cNvPr id="53" name="Straight Connector 82"/>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24"/>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6"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7" name="Straight Connector 56"/>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8" name="Straight Connector 5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51" name="Straight Connector 50"/>
                <p:cNvCxnSpPr/>
                <p:nvPr/>
              </p:nvCxnSpPr>
              <p:spPr>
                <a:xfrm flipH="1">
                  <a:off x="4686173" y="4414202"/>
                  <a:ext cx="357764" cy="0"/>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cxnSp>
            <p:nvCxnSpPr>
              <p:cNvPr id="59" name="Straight Connector 58"/>
              <p:cNvCxnSpPr/>
              <p:nvPr/>
            </p:nvCxnSpPr>
            <p:spPr>
              <a:xfrm>
                <a:off x="7124700" y="9030677"/>
                <a:ext cx="820426" cy="0"/>
              </a:xfrm>
              <a:prstGeom prst="line">
                <a:avLst/>
              </a:prstGeom>
            </p:spPr>
            <p:style>
              <a:lnRef idx="3">
                <a:schemeClr val="dk1"/>
              </a:lnRef>
              <a:fillRef idx="0">
                <a:schemeClr val="dk1"/>
              </a:fillRef>
              <a:effectRef idx="2">
                <a:schemeClr val="dk1"/>
              </a:effectRef>
              <a:fontRef idx="minor">
                <a:schemeClr val="tx1"/>
              </a:fontRef>
            </p:style>
          </p:cxnSp>
          <p:cxnSp>
            <p:nvCxnSpPr>
              <p:cNvPr id="60" name="Straight Connector 59"/>
              <p:cNvCxnSpPr/>
              <p:nvPr/>
            </p:nvCxnSpPr>
            <p:spPr>
              <a:xfrm>
                <a:off x="7316133" y="9163539"/>
                <a:ext cx="492256" cy="0"/>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a:off x="7425523" y="9296400"/>
                <a:ext cx="246128" cy="0"/>
              </a:xfrm>
              <a:prstGeom prst="line">
                <a:avLst/>
              </a:prstGeom>
            </p:spPr>
            <p:style>
              <a:lnRef idx="3">
                <a:schemeClr val="dk1"/>
              </a:lnRef>
              <a:fillRef idx="0">
                <a:schemeClr val="dk1"/>
              </a:fillRef>
              <a:effectRef idx="2">
                <a:schemeClr val="dk1"/>
              </a:effectRef>
              <a:fontRef idx="minor">
                <a:schemeClr val="tx1"/>
              </a:fontRef>
            </p:style>
          </p:cxnSp>
          <p:cxnSp>
            <p:nvCxnSpPr>
              <p:cNvPr id="62" name="Straight Connector 61"/>
              <p:cNvCxnSpPr/>
              <p:nvPr/>
            </p:nvCxnSpPr>
            <p:spPr>
              <a:xfrm>
                <a:off x="7534913" y="8600321"/>
                <a:ext cx="0" cy="398584"/>
              </a:xfrm>
              <a:prstGeom prst="line">
                <a:avLst/>
              </a:prstGeom>
            </p:spPr>
            <p:style>
              <a:lnRef idx="3">
                <a:schemeClr val="dk1"/>
              </a:lnRef>
              <a:fillRef idx="0">
                <a:schemeClr val="dk1"/>
              </a:fillRef>
              <a:effectRef idx="2">
                <a:schemeClr val="dk1"/>
              </a:effectRef>
              <a:fontRef idx="minor">
                <a:schemeClr val="tx1"/>
              </a:fontRef>
            </p:style>
          </p:cxnSp>
        </p:grpSp>
        <p:grpSp>
          <p:nvGrpSpPr>
            <p:cNvPr id="64" name="Group 63"/>
            <p:cNvGrpSpPr/>
            <p:nvPr/>
          </p:nvGrpSpPr>
          <p:grpSpPr>
            <a:xfrm>
              <a:off x="10058400" y="4076700"/>
              <a:ext cx="820426" cy="2841748"/>
              <a:chOff x="7124700" y="6454652"/>
              <a:chExt cx="820426" cy="2841748"/>
            </a:xfrm>
          </p:grpSpPr>
          <p:grpSp>
            <p:nvGrpSpPr>
              <p:cNvPr id="65" name="Group 46"/>
              <p:cNvGrpSpPr/>
              <p:nvPr/>
            </p:nvGrpSpPr>
            <p:grpSpPr>
              <a:xfrm rot="16200000">
                <a:off x="6498334" y="7507985"/>
                <a:ext cx="2346448" cy="239782"/>
                <a:chOff x="4686173" y="4414202"/>
                <a:chExt cx="1943227" cy="310199"/>
              </a:xfrm>
            </p:grpSpPr>
            <p:grpSp>
              <p:nvGrpSpPr>
                <p:cNvPr id="70" name="Group 42"/>
                <p:cNvGrpSpPr/>
                <p:nvPr/>
              </p:nvGrpSpPr>
              <p:grpSpPr>
                <a:xfrm>
                  <a:off x="5029200" y="4419601"/>
                  <a:ext cx="1295400" cy="304800"/>
                  <a:chOff x="4876800" y="4419600"/>
                  <a:chExt cx="5486400" cy="914401"/>
                </a:xfrm>
              </p:grpSpPr>
              <p:cxnSp>
                <p:nvCxnSpPr>
                  <p:cNvPr id="73" name="Straight Connector 82"/>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74" name="Straight Connector 24"/>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75" name="Straight Connector 74"/>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76"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5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71" name="Straight Connector 70"/>
                <p:cNvCxnSpPr/>
                <p:nvPr/>
              </p:nvCxnSpPr>
              <p:spPr>
                <a:xfrm flipH="1">
                  <a:off x="4686173" y="4414202"/>
                  <a:ext cx="357764" cy="0"/>
                </a:xfrm>
                <a:prstGeom prst="line">
                  <a:avLst/>
                </a:prstGeom>
              </p:spPr>
              <p:style>
                <a:lnRef idx="3">
                  <a:schemeClr val="dk1"/>
                </a:lnRef>
                <a:fillRef idx="0">
                  <a:schemeClr val="dk1"/>
                </a:fillRef>
                <a:effectRef idx="2">
                  <a:schemeClr val="dk1"/>
                </a:effectRef>
                <a:fontRef idx="minor">
                  <a:schemeClr val="tx1"/>
                </a:fontRef>
              </p:style>
            </p:cxnSp>
            <p:cxnSp>
              <p:nvCxnSpPr>
                <p:cNvPr id="72" name="Straight Connector 71"/>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cxnSp>
            <p:nvCxnSpPr>
              <p:cNvPr id="66" name="Straight Connector 65"/>
              <p:cNvCxnSpPr/>
              <p:nvPr/>
            </p:nvCxnSpPr>
            <p:spPr>
              <a:xfrm>
                <a:off x="7124700" y="9030677"/>
                <a:ext cx="820426" cy="0"/>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Connector 66"/>
              <p:cNvCxnSpPr/>
              <p:nvPr/>
            </p:nvCxnSpPr>
            <p:spPr>
              <a:xfrm>
                <a:off x="7316133" y="9163539"/>
                <a:ext cx="492256" cy="0"/>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Connector 67"/>
              <p:cNvCxnSpPr/>
              <p:nvPr/>
            </p:nvCxnSpPr>
            <p:spPr>
              <a:xfrm>
                <a:off x="7425523" y="9296400"/>
                <a:ext cx="246128" cy="0"/>
              </a:xfrm>
              <a:prstGeom prst="line">
                <a:avLst/>
              </a:prstGeom>
            </p:spPr>
            <p:style>
              <a:lnRef idx="3">
                <a:schemeClr val="dk1"/>
              </a:lnRef>
              <a:fillRef idx="0">
                <a:schemeClr val="dk1"/>
              </a:fillRef>
              <a:effectRef idx="2">
                <a:schemeClr val="dk1"/>
              </a:effectRef>
              <a:fontRef idx="minor">
                <a:schemeClr val="tx1"/>
              </a:fontRef>
            </p:style>
          </p:cxnSp>
          <p:cxnSp>
            <p:nvCxnSpPr>
              <p:cNvPr id="69" name="Straight Connector 68"/>
              <p:cNvCxnSpPr/>
              <p:nvPr/>
            </p:nvCxnSpPr>
            <p:spPr>
              <a:xfrm>
                <a:off x="7534913" y="8600321"/>
                <a:ext cx="0" cy="398584"/>
              </a:xfrm>
              <a:prstGeom prst="line">
                <a:avLst/>
              </a:prstGeom>
            </p:spPr>
            <p:style>
              <a:lnRef idx="3">
                <a:schemeClr val="dk1"/>
              </a:lnRef>
              <a:fillRef idx="0">
                <a:schemeClr val="dk1"/>
              </a:fillRef>
              <a:effectRef idx="2">
                <a:schemeClr val="dk1"/>
              </a:effectRef>
              <a:fontRef idx="minor">
                <a:schemeClr val="tx1"/>
              </a:fontRef>
            </p:style>
          </p:cxnSp>
        </p:grpSp>
        <p:grpSp>
          <p:nvGrpSpPr>
            <p:cNvPr id="79" name="Group 26"/>
            <p:cNvGrpSpPr/>
            <p:nvPr/>
          </p:nvGrpSpPr>
          <p:grpSpPr>
            <a:xfrm>
              <a:off x="7180574" y="4114800"/>
              <a:ext cx="820426" cy="2404794"/>
              <a:chOff x="7315200" y="3657600"/>
              <a:chExt cx="914400" cy="2758440"/>
            </a:xfrm>
          </p:grpSpPr>
          <p:grpSp>
            <p:nvGrpSpPr>
              <p:cNvPr id="80" name="Group 22"/>
              <p:cNvGrpSpPr/>
              <p:nvPr/>
            </p:nvGrpSpPr>
            <p:grpSpPr>
              <a:xfrm>
                <a:off x="7315200" y="4495800"/>
                <a:ext cx="914400" cy="914400"/>
                <a:chOff x="7238999" y="4114796"/>
                <a:chExt cx="633046" cy="587828"/>
              </a:xfrm>
            </p:grpSpPr>
            <p:sp>
              <p:nvSpPr>
                <p:cNvPr id="83"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84" name="Straight Arrow Connector 21"/>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81" name="Straight Connector 24"/>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82"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sp>
          <p:nvSpPr>
            <p:cNvPr id="85" name="TextBox 20"/>
            <p:cNvSpPr txBox="1"/>
            <p:nvPr/>
          </p:nvSpPr>
          <p:spPr>
            <a:xfrm>
              <a:off x="6248400" y="5486400"/>
              <a:ext cx="1396921"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mb3</a:t>
              </a:r>
              <a:r>
                <a:rPr lang="en-US" b="1" dirty="0" smtClean="0">
                  <a:latin typeface="Times New Roman" panose="02020603050405020304" pitchFamily="18" charset="0"/>
                  <a:cs typeface="Times New Roman" panose="02020603050405020304" pitchFamily="18" charset="0"/>
                </a:rPr>
                <a:t> V</a:t>
              </a:r>
              <a:r>
                <a:rPr lang="en-US" b="1" baseline="-25000" dirty="0" smtClean="0">
                  <a:latin typeface="Times New Roman" panose="02020603050405020304" pitchFamily="18" charset="0"/>
                  <a:cs typeface="Times New Roman" panose="02020603050405020304" pitchFamily="18" charset="0"/>
                </a:rPr>
                <a:t>gs3</a:t>
              </a:r>
              <a:endParaRPr lang="en-US" b="1" baseline="-25000" dirty="0">
                <a:latin typeface="Times New Roman" panose="02020603050405020304" pitchFamily="18" charset="0"/>
                <a:cs typeface="Times New Roman" panose="02020603050405020304" pitchFamily="18" charset="0"/>
              </a:endParaRPr>
            </a:p>
          </p:txBody>
        </p:sp>
        <p:sp>
          <p:nvSpPr>
            <p:cNvPr id="86" name="TextBox 85"/>
            <p:cNvSpPr txBox="1"/>
            <p:nvPr/>
          </p:nvSpPr>
          <p:spPr>
            <a:xfrm>
              <a:off x="10501671" y="5755957"/>
              <a:ext cx="659155"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R</a:t>
              </a:r>
              <a:r>
                <a:rPr lang="en-US" b="1" baseline="-25000" dirty="0" err="1" smtClean="0">
                  <a:latin typeface="Times New Roman" panose="02020603050405020304" pitchFamily="18" charset="0"/>
                  <a:cs typeface="Times New Roman" panose="02020603050405020304" pitchFamily="18" charset="0"/>
                </a:rPr>
                <a:t>op</a:t>
              </a:r>
              <a:endParaRPr lang="en-US" b="1" baseline="-25000" dirty="0">
                <a:latin typeface="Times New Roman" panose="02020603050405020304" pitchFamily="18" charset="0"/>
                <a:cs typeface="Times New Roman" panose="02020603050405020304" pitchFamily="18" charset="0"/>
              </a:endParaRPr>
            </a:p>
          </p:txBody>
        </p:sp>
        <p:sp>
          <p:nvSpPr>
            <p:cNvPr id="87" name="TextBox 86"/>
            <p:cNvSpPr txBox="1"/>
            <p:nvPr/>
          </p:nvSpPr>
          <p:spPr>
            <a:xfrm>
              <a:off x="7848600" y="7467600"/>
              <a:ext cx="511679"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s</a:t>
              </a:r>
              <a:endParaRPr lang="en-US" b="1" baseline="-25000" dirty="0">
                <a:latin typeface="Times New Roman" panose="02020603050405020304" pitchFamily="18" charset="0"/>
                <a:cs typeface="Times New Roman" panose="02020603050405020304" pitchFamily="18" charset="0"/>
              </a:endParaRPr>
            </a:p>
          </p:txBody>
        </p:sp>
        <p:cxnSp>
          <p:nvCxnSpPr>
            <p:cNvPr id="88" name="Straight Connector 87"/>
            <p:cNvCxnSpPr/>
            <p:nvPr/>
          </p:nvCxnSpPr>
          <p:spPr>
            <a:xfrm>
              <a:off x="6000750" y="7430477"/>
              <a:ext cx="820426" cy="0"/>
            </a:xfrm>
            <a:prstGeom prst="line">
              <a:avLst/>
            </a:prstGeom>
          </p:spPr>
          <p:style>
            <a:lnRef idx="3">
              <a:schemeClr val="dk1"/>
            </a:lnRef>
            <a:fillRef idx="0">
              <a:schemeClr val="dk1"/>
            </a:fillRef>
            <a:effectRef idx="2">
              <a:schemeClr val="dk1"/>
            </a:effectRef>
            <a:fontRef idx="minor">
              <a:schemeClr val="tx1"/>
            </a:fontRef>
          </p:style>
        </p:cxnSp>
        <p:cxnSp>
          <p:nvCxnSpPr>
            <p:cNvPr id="89" name="Straight Connector 88"/>
            <p:cNvCxnSpPr/>
            <p:nvPr/>
          </p:nvCxnSpPr>
          <p:spPr>
            <a:xfrm>
              <a:off x="6192183" y="7563339"/>
              <a:ext cx="492256" cy="0"/>
            </a:xfrm>
            <a:prstGeom prst="line">
              <a:avLst/>
            </a:prstGeom>
          </p:spPr>
          <p:style>
            <a:lnRef idx="3">
              <a:schemeClr val="dk1"/>
            </a:lnRef>
            <a:fillRef idx="0">
              <a:schemeClr val="dk1"/>
            </a:fillRef>
            <a:effectRef idx="2">
              <a:schemeClr val="dk1"/>
            </a:effectRef>
            <a:fontRef idx="minor">
              <a:schemeClr val="tx1"/>
            </a:fontRef>
          </p:style>
        </p:cxnSp>
        <p:cxnSp>
          <p:nvCxnSpPr>
            <p:cNvPr id="90" name="Straight Connector 89"/>
            <p:cNvCxnSpPr/>
            <p:nvPr/>
          </p:nvCxnSpPr>
          <p:spPr>
            <a:xfrm>
              <a:off x="6301573" y="7696200"/>
              <a:ext cx="246128" cy="0"/>
            </a:xfrm>
            <a:prstGeom prst="line">
              <a:avLst/>
            </a:prstGeom>
          </p:spPr>
          <p:style>
            <a:lnRef idx="3">
              <a:schemeClr val="dk1"/>
            </a:lnRef>
            <a:fillRef idx="0">
              <a:schemeClr val="dk1"/>
            </a:fillRef>
            <a:effectRef idx="2">
              <a:schemeClr val="dk1"/>
            </a:effectRef>
            <a:fontRef idx="minor">
              <a:schemeClr val="tx1"/>
            </a:fontRef>
          </p:style>
        </p:cxnSp>
        <p:cxnSp>
          <p:nvCxnSpPr>
            <p:cNvPr id="91" name="Straight Connector 90"/>
            <p:cNvCxnSpPr/>
            <p:nvPr/>
          </p:nvCxnSpPr>
          <p:spPr>
            <a:xfrm>
              <a:off x="6410963" y="7000121"/>
              <a:ext cx="0" cy="398584"/>
            </a:xfrm>
            <a:prstGeom prst="line">
              <a:avLst/>
            </a:prstGeom>
          </p:spPr>
          <p:style>
            <a:lnRef idx="3">
              <a:schemeClr val="dk1"/>
            </a:lnRef>
            <a:fillRef idx="0">
              <a:schemeClr val="dk1"/>
            </a:fillRef>
            <a:effectRef idx="2">
              <a:schemeClr val="dk1"/>
            </a:effectRef>
            <a:fontRef idx="minor">
              <a:schemeClr val="tx1"/>
            </a:fontRef>
          </p:style>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9887455"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Folded </a:t>
            </a:r>
            <a:r>
              <a:rPr lang="en-US" b="1" dirty="0" err="1" smtClean="0">
                <a:latin typeface="Times New Roman" panose="02020603050405020304" pitchFamily="18" charset="0"/>
                <a:cs typeface="Times New Roman" panose="02020603050405020304" pitchFamily="18" charset="0"/>
              </a:rPr>
              <a:t>Cascode</a:t>
            </a:r>
            <a:r>
              <a:rPr lang="en-US" b="1" dirty="0" smtClean="0">
                <a:latin typeface="Times New Roman" panose="02020603050405020304" pitchFamily="18" charset="0"/>
                <a:cs typeface="Times New Roman" panose="02020603050405020304" pitchFamily="18" charset="0"/>
              </a:rPr>
              <a:t> Operational Amplifiers with </a:t>
            </a:r>
            <a:r>
              <a:rPr lang="en-US" b="1" dirty="0" err="1" smtClean="0">
                <a:latin typeface="Times New Roman" panose="02020603050405020304" pitchFamily="18" charset="0"/>
                <a:cs typeface="Times New Roman" panose="02020603050405020304" pitchFamily="18" charset="0"/>
              </a:rPr>
              <a:t>Cascode</a:t>
            </a:r>
            <a:r>
              <a:rPr lang="en-US" b="1" dirty="0" smtClean="0">
                <a:latin typeface="Times New Roman" panose="02020603050405020304" pitchFamily="18" charset="0"/>
                <a:cs typeface="Times New Roman" panose="02020603050405020304" pitchFamily="18" charset="0"/>
              </a:rPr>
              <a:t> PMOS Loads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76200" y="1981200"/>
            <a:ext cx="13639800" cy="409342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800" dirty="0" smtClean="0">
                <a:latin typeface="Times New Roman" pitchFamily="18" charset="0"/>
                <a:cs typeface="Times New Roman" pitchFamily="18" charset="0"/>
              </a:rPr>
              <a:t>R</a:t>
            </a:r>
            <a:r>
              <a:rPr lang="en-US" sz="2800" baseline="-25000" dirty="0" smtClean="0">
                <a:latin typeface="Times New Roman" pitchFamily="18" charset="0"/>
                <a:cs typeface="Times New Roman" pitchFamily="18" charset="0"/>
              </a:rPr>
              <a:t>out</a:t>
            </a:r>
            <a:r>
              <a:rPr lang="en-US" sz="2800" dirty="0" smtClean="0">
                <a:latin typeface="Times New Roman" pitchFamily="18" charset="0"/>
                <a:cs typeface="Times New Roman" pitchFamily="18" charset="0"/>
              </a:rPr>
              <a:t> = </a:t>
            </a:r>
            <a:r>
              <a:rPr lang="en-US" sz="2800" dirty="0" err="1" smtClean="0">
                <a:latin typeface="Times New Roman" pitchFamily="18" charset="0"/>
                <a:cs typeface="Times New Roman" pitchFamily="18" charset="0"/>
              </a:rPr>
              <a:t>R</a:t>
            </a:r>
            <a:r>
              <a:rPr lang="en-US" sz="2800" baseline="-25000" dirty="0" err="1" smtClean="0">
                <a:latin typeface="Times New Roman" pitchFamily="18" charset="0"/>
                <a:cs typeface="Times New Roman" pitchFamily="18" charset="0"/>
              </a:rPr>
              <a:t>op</a:t>
            </a:r>
            <a:r>
              <a:rPr lang="en-US" sz="2800" dirty="0" smtClean="0">
                <a:latin typeface="Times New Roman" pitchFamily="18" charset="0"/>
                <a:cs typeface="Times New Roman" pitchFamily="18" charset="0"/>
              </a:rPr>
              <a:t> || R</a:t>
            </a:r>
            <a:r>
              <a:rPr lang="en-US" sz="2800" baseline="-25000" dirty="0" smtClean="0">
                <a:latin typeface="Times New Roman" pitchFamily="18" charset="0"/>
                <a:cs typeface="Times New Roman" pitchFamily="18" charset="0"/>
              </a:rPr>
              <a:t>o</a:t>
            </a:r>
            <a:r>
              <a:rPr lang="en-US" sz="2800" dirty="0" smtClean="0">
                <a:latin typeface="Times New Roman" pitchFamily="18" charset="0"/>
                <a:cs typeface="Times New Roman" pitchFamily="18" charset="0"/>
              </a:rPr>
              <a:t>				 ------- (4)</a:t>
            </a:r>
          </a:p>
          <a:p>
            <a:endParaRPr lang="en-US" sz="2800"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r</a:t>
            </a:r>
            <a:r>
              <a:rPr lang="en-US" sz="2800" baseline="-25000" dirty="0" err="1" smtClean="0">
                <a:latin typeface="Times New Roman" pitchFamily="18" charset="0"/>
                <a:cs typeface="Times New Roman" pitchFamily="18" charset="0"/>
              </a:rPr>
              <a:t>o</a:t>
            </a:r>
            <a:r>
              <a:rPr lang="en-US" sz="2800" dirty="0" smtClean="0">
                <a:latin typeface="Times New Roman" pitchFamily="18" charset="0"/>
                <a:cs typeface="Times New Roman" pitchFamily="18" charset="0"/>
              </a:rPr>
              <a:t> = r</a:t>
            </a:r>
            <a:r>
              <a:rPr lang="en-US" sz="2800" baseline="-25000" dirty="0" smtClean="0">
                <a:latin typeface="Times New Roman" pitchFamily="18" charset="0"/>
                <a:cs typeface="Times New Roman" pitchFamily="18" charset="0"/>
              </a:rPr>
              <a:t>o3</a:t>
            </a:r>
            <a:r>
              <a:rPr lang="en-US" sz="2800" dirty="0" smtClean="0">
                <a:latin typeface="Times New Roman" pitchFamily="18" charset="0"/>
                <a:cs typeface="Times New Roman" pitchFamily="18" charset="0"/>
              </a:rPr>
              <a:t>; R</a:t>
            </a:r>
            <a:r>
              <a:rPr lang="en-US" sz="2800" baseline="-25000" dirty="0" smtClean="0">
                <a:latin typeface="Times New Roman" pitchFamily="18" charset="0"/>
                <a:cs typeface="Times New Roman" pitchFamily="18" charset="0"/>
              </a:rPr>
              <a:t>s</a:t>
            </a:r>
            <a:r>
              <a:rPr lang="en-US" sz="2800" dirty="0" smtClean="0">
                <a:latin typeface="Times New Roman" pitchFamily="18" charset="0"/>
                <a:cs typeface="Times New Roman" pitchFamily="18" charset="0"/>
              </a:rPr>
              <a:t> = r</a:t>
            </a:r>
            <a:r>
              <a:rPr lang="en-US" sz="2800" baseline="-25000" dirty="0" smtClean="0">
                <a:latin typeface="Times New Roman" pitchFamily="18" charset="0"/>
                <a:cs typeface="Times New Roman" pitchFamily="18" charset="0"/>
              </a:rPr>
              <a:t>o1</a:t>
            </a:r>
            <a:r>
              <a:rPr lang="en-US" sz="2800" dirty="0" smtClean="0">
                <a:latin typeface="Times New Roman" pitchFamily="18" charset="0"/>
                <a:cs typeface="Times New Roman" pitchFamily="18" charset="0"/>
              </a:rPr>
              <a:t> || r</a:t>
            </a:r>
            <a:r>
              <a:rPr lang="en-US" sz="2800" baseline="-25000" dirty="0" smtClean="0">
                <a:latin typeface="Times New Roman" pitchFamily="18" charset="0"/>
                <a:cs typeface="Times New Roman" pitchFamily="18" charset="0"/>
              </a:rPr>
              <a:t>o5</a:t>
            </a:r>
            <a:r>
              <a:rPr lang="en-US" sz="2800" dirty="0" smtClean="0">
                <a:latin typeface="Times New Roman" pitchFamily="18" charset="0"/>
                <a:cs typeface="Times New Roman" pitchFamily="18" charset="0"/>
              </a:rPr>
              <a:t>, Sub. these in eqn. (3)  &amp; (5)</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	R</a:t>
            </a:r>
            <a:r>
              <a:rPr lang="en-US" sz="2800" baseline="-25000" dirty="0" smtClean="0">
                <a:latin typeface="Times New Roman" pitchFamily="18" charset="0"/>
                <a:cs typeface="Times New Roman" pitchFamily="18" charset="0"/>
              </a:rPr>
              <a:t>out</a:t>
            </a:r>
            <a:r>
              <a:rPr lang="en-US" sz="2800" dirty="0" smtClean="0">
                <a:latin typeface="Times New Roman" pitchFamily="18" charset="0"/>
                <a:cs typeface="Times New Roman" pitchFamily="18" charset="0"/>
              </a:rPr>
              <a:t> = </a:t>
            </a:r>
            <a:r>
              <a:rPr lang="en-US" sz="2800" dirty="0" err="1" smtClean="0">
                <a:latin typeface="Times New Roman" pitchFamily="18" charset="0"/>
                <a:cs typeface="Times New Roman" pitchFamily="18" charset="0"/>
              </a:rPr>
              <a:t>R</a:t>
            </a:r>
            <a:r>
              <a:rPr lang="en-US" sz="2800" baseline="-25000" dirty="0" err="1" smtClean="0">
                <a:latin typeface="Times New Roman" pitchFamily="18" charset="0"/>
                <a:cs typeface="Times New Roman" pitchFamily="18" charset="0"/>
              </a:rPr>
              <a:t>op</a:t>
            </a:r>
            <a:r>
              <a:rPr lang="en-US" sz="2800" dirty="0" smtClean="0">
                <a:latin typeface="Times New Roman" pitchFamily="18" charset="0"/>
                <a:cs typeface="Times New Roman" pitchFamily="18" charset="0"/>
              </a:rPr>
              <a:t> || (r</a:t>
            </a:r>
            <a:r>
              <a:rPr lang="en-US" sz="2800" baseline="-25000" dirty="0" smtClean="0">
                <a:latin typeface="Times New Roman" pitchFamily="18" charset="0"/>
                <a:cs typeface="Times New Roman" pitchFamily="18" charset="0"/>
              </a:rPr>
              <a:t>o1</a:t>
            </a:r>
            <a:r>
              <a:rPr lang="en-US" sz="2800" dirty="0" smtClean="0">
                <a:latin typeface="Times New Roman" pitchFamily="18" charset="0"/>
                <a:cs typeface="Times New Roman" pitchFamily="18" charset="0"/>
              </a:rPr>
              <a:t> || r</a:t>
            </a:r>
            <a:r>
              <a:rPr lang="en-US" sz="2800" baseline="-25000" dirty="0" smtClean="0">
                <a:latin typeface="Times New Roman" pitchFamily="18" charset="0"/>
                <a:cs typeface="Times New Roman" pitchFamily="18" charset="0"/>
              </a:rPr>
              <a:t>o5</a:t>
            </a:r>
            <a:r>
              <a:rPr lang="en-US" sz="2800" dirty="0" smtClean="0">
                <a:latin typeface="Times New Roman" pitchFamily="18" charset="0"/>
                <a:cs typeface="Times New Roman" pitchFamily="18" charset="0"/>
              </a:rPr>
              <a:t>) + r</a:t>
            </a:r>
            <a:r>
              <a:rPr lang="en-US" sz="2800" baseline="-25000" dirty="0" smtClean="0">
                <a:latin typeface="Times New Roman" pitchFamily="18" charset="0"/>
                <a:cs typeface="Times New Roman" pitchFamily="18" charset="0"/>
              </a:rPr>
              <a:t>o3</a:t>
            </a:r>
            <a:r>
              <a:rPr lang="en-US" sz="2800" dirty="0" smtClean="0">
                <a:latin typeface="Times New Roman" pitchFamily="18" charset="0"/>
                <a:cs typeface="Times New Roman" pitchFamily="18" charset="0"/>
              </a:rPr>
              <a:t> + g</a:t>
            </a:r>
            <a:r>
              <a:rPr lang="en-US" sz="2800" baseline="-25000" dirty="0" smtClean="0">
                <a:latin typeface="Times New Roman" pitchFamily="18" charset="0"/>
                <a:cs typeface="Times New Roman" pitchFamily="18" charset="0"/>
              </a:rPr>
              <a:t>m3</a:t>
            </a:r>
            <a:r>
              <a:rPr lang="en-US" sz="2800" dirty="0" smtClean="0">
                <a:latin typeface="Times New Roman" pitchFamily="18" charset="0"/>
                <a:cs typeface="Times New Roman" pitchFamily="18" charset="0"/>
              </a:rPr>
              <a:t> (1+</a:t>
            </a:r>
            <a:r>
              <a:rPr lang="el-GR" sz="2800" dirty="0" smtClean="0">
                <a:latin typeface="Times New Roman" pitchFamily="18" charset="0"/>
                <a:cs typeface="Times New Roman" pitchFamily="18" charset="0"/>
              </a:rPr>
              <a:t>η</a:t>
            </a:r>
            <a:r>
              <a:rPr lang="en-US" sz="2800" dirty="0" smtClean="0">
                <a:latin typeface="Times New Roman" pitchFamily="18" charset="0"/>
                <a:cs typeface="Times New Roman" pitchFamily="18" charset="0"/>
              </a:rPr>
              <a:t>) r</a:t>
            </a:r>
            <a:r>
              <a:rPr lang="en-US" sz="2800" baseline="-25000" dirty="0" smtClean="0">
                <a:latin typeface="Times New Roman" pitchFamily="18" charset="0"/>
                <a:cs typeface="Times New Roman" pitchFamily="18" charset="0"/>
              </a:rPr>
              <a:t>o3</a:t>
            </a:r>
            <a:r>
              <a:rPr lang="en-US" sz="2800" dirty="0" smtClean="0">
                <a:latin typeface="Times New Roman" pitchFamily="18" charset="0"/>
                <a:cs typeface="Times New Roman" pitchFamily="18" charset="0"/>
              </a:rPr>
              <a:t> (r</a:t>
            </a:r>
            <a:r>
              <a:rPr lang="en-US" sz="2800" baseline="-25000" dirty="0" smtClean="0">
                <a:latin typeface="Times New Roman" pitchFamily="18" charset="0"/>
                <a:cs typeface="Times New Roman" pitchFamily="18" charset="0"/>
              </a:rPr>
              <a:t>o1</a:t>
            </a:r>
            <a:r>
              <a:rPr lang="en-US" sz="2800" dirty="0" smtClean="0">
                <a:latin typeface="Times New Roman" pitchFamily="18" charset="0"/>
                <a:cs typeface="Times New Roman" pitchFamily="18" charset="0"/>
              </a:rPr>
              <a:t> || r</a:t>
            </a:r>
            <a:r>
              <a:rPr lang="en-US" sz="2800" baseline="-25000" dirty="0" smtClean="0">
                <a:latin typeface="Times New Roman" pitchFamily="18" charset="0"/>
                <a:cs typeface="Times New Roman" pitchFamily="18" charset="0"/>
              </a:rPr>
              <a:t>o5</a:t>
            </a:r>
            <a:r>
              <a:rPr lang="en-US" sz="2800" dirty="0" smtClean="0">
                <a:latin typeface="Times New Roman" pitchFamily="18" charset="0"/>
                <a:cs typeface="Times New Roman" pitchFamily="18" charset="0"/>
              </a:rPr>
              <a:t>)  	------- (5)</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Sub. </a:t>
            </a:r>
            <a:r>
              <a:rPr lang="en-US" sz="2800" dirty="0" err="1" smtClean="0">
                <a:latin typeface="Times New Roman" pitchFamily="18" charset="0"/>
                <a:cs typeface="Times New Roman" pitchFamily="18" charset="0"/>
              </a:rPr>
              <a:t>R</a:t>
            </a:r>
            <a:r>
              <a:rPr lang="en-US" sz="2800" baseline="-25000" dirty="0" err="1" smtClean="0">
                <a:latin typeface="Times New Roman" pitchFamily="18" charset="0"/>
                <a:cs typeface="Times New Roman" pitchFamily="18" charset="0"/>
              </a:rPr>
              <a:t>op</a:t>
            </a:r>
            <a:r>
              <a:rPr lang="en-US" sz="2800" dirty="0" smtClean="0">
                <a:latin typeface="Times New Roman" pitchFamily="18" charset="0"/>
                <a:cs typeface="Times New Roman" pitchFamily="18" charset="0"/>
              </a:rPr>
              <a:t> in (5),</a:t>
            </a:r>
          </a:p>
          <a:p>
            <a:endParaRPr lang="en-US" sz="2800" dirty="0" smtClean="0">
              <a:latin typeface="Times New Roman" pitchFamily="18" charset="0"/>
              <a:cs typeface="Times New Roman" pitchFamily="18" charset="0"/>
            </a:endParaRPr>
          </a:p>
          <a:p>
            <a:r>
              <a:rPr lang="en-US" sz="3600" b="1" dirty="0" smtClean="0">
                <a:solidFill>
                  <a:srgbClr val="0070C0"/>
                </a:solidFill>
                <a:latin typeface="Times New Roman" pitchFamily="18" charset="0"/>
                <a:cs typeface="Times New Roman" pitchFamily="18" charset="0"/>
              </a:rPr>
              <a:t>R</a:t>
            </a:r>
            <a:r>
              <a:rPr lang="en-US" sz="3600" b="1" baseline="-25000" dirty="0" smtClean="0">
                <a:solidFill>
                  <a:srgbClr val="0070C0"/>
                </a:solidFill>
                <a:latin typeface="Times New Roman" pitchFamily="18" charset="0"/>
                <a:cs typeface="Times New Roman" pitchFamily="18" charset="0"/>
              </a:rPr>
              <a:t>out</a:t>
            </a:r>
            <a:r>
              <a:rPr lang="en-US" sz="3600" b="1" dirty="0" smtClean="0">
                <a:solidFill>
                  <a:srgbClr val="0070C0"/>
                </a:solidFill>
                <a:latin typeface="Times New Roman" pitchFamily="18" charset="0"/>
                <a:cs typeface="Times New Roman" pitchFamily="18" charset="0"/>
              </a:rPr>
              <a:t> = g</a:t>
            </a:r>
            <a:r>
              <a:rPr lang="en-US" sz="3600" b="1" baseline="-25000" dirty="0" smtClean="0">
                <a:solidFill>
                  <a:srgbClr val="0070C0"/>
                </a:solidFill>
                <a:latin typeface="Times New Roman" pitchFamily="18" charset="0"/>
                <a:cs typeface="Times New Roman" pitchFamily="18" charset="0"/>
              </a:rPr>
              <a:t>m7</a:t>
            </a:r>
            <a:r>
              <a:rPr lang="en-US" sz="3600" b="1" dirty="0" smtClean="0">
                <a:solidFill>
                  <a:srgbClr val="0070C0"/>
                </a:solidFill>
                <a:latin typeface="Times New Roman" pitchFamily="18" charset="0"/>
                <a:cs typeface="Times New Roman" pitchFamily="18" charset="0"/>
              </a:rPr>
              <a:t> (1+</a:t>
            </a:r>
            <a:r>
              <a:rPr lang="el-GR" sz="3600" b="1" dirty="0" smtClean="0">
                <a:solidFill>
                  <a:srgbClr val="0070C0"/>
                </a:solidFill>
                <a:latin typeface="Times New Roman" pitchFamily="18" charset="0"/>
                <a:cs typeface="Times New Roman" pitchFamily="18" charset="0"/>
              </a:rPr>
              <a:t>η</a:t>
            </a:r>
            <a:r>
              <a:rPr lang="en-US" sz="3600" b="1" dirty="0" smtClean="0">
                <a:solidFill>
                  <a:srgbClr val="0070C0"/>
                </a:solidFill>
                <a:latin typeface="Times New Roman" pitchFamily="18" charset="0"/>
                <a:cs typeface="Times New Roman" pitchFamily="18" charset="0"/>
              </a:rPr>
              <a:t>) r</a:t>
            </a:r>
            <a:r>
              <a:rPr lang="en-US" sz="3600" b="1" baseline="-25000" dirty="0" smtClean="0">
                <a:solidFill>
                  <a:srgbClr val="0070C0"/>
                </a:solidFill>
                <a:latin typeface="Times New Roman" pitchFamily="18" charset="0"/>
                <a:cs typeface="Times New Roman" pitchFamily="18" charset="0"/>
              </a:rPr>
              <a:t>o7</a:t>
            </a:r>
            <a:r>
              <a:rPr lang="en-US" sz="3600" b="1" dirty="0" smtClean="0">
                <a:solidFill>
                  <a:srgbClr val="0070C0"/>
                </a:solidFill>
                <a:latin typeface="Times New Roman" pitchFamily="18" charset="0"/>
                <a:cs typeface="Times New Roman" pitchFamily="18" charset="0"/>
              </a:rPr>
              <a:t> r</a:t>
            </a:r>
            <a:r>
              <a:rPr lang="en-US" sz="3600" b="1" baseline="-25000" dirty="0" smtClean="0">
                <a:solidFill>
                  <a:srgbClr val="0070C0"/>
                </a:solidFill>
                <a:latin typeface="Times New Roman" pitchFamily="18" charset="0"/>
                <a:cs typeface="Times New Roman" pitchFamily="18" charset="0"/>
              </a:rPr>
              <a:t>o9</a:t>
            </a:r>
            <a:r>
              <a:rPr lang="en-US" sz="3600" b="1" dirty="0" smtClean="0">
                <a:solidFill>
                  <a:srgbClr val="0070C0"/>
                </a:solidFill>
                <a:latin typeface="Times New Roman" pitchFamily="18" charset="0"/>
                <a:cs typeface="Times New Roman" pitchFamily="18" charset="0"/>
              </a:rPr>
              <a:t> || (r</a:t>
            </a:r>
            <a:r>
              <a:rPr lang="en-US" sz="3600" b="1" baseline="-25000" dirty="0" smtClean="0">
                <a:solidFill>
                  <a:srgbClr val="0070C0"/>
                </a:solidFill>
                <a:latin typeface="Times New Roman" pitchFamily="18" charset="0"/>
                <a:cs typeface="Times New Roman" pitchFamily="18" charset="0"/>
              </a:rPr>
              <a:t>o1</a:t>
            </a:r>
            <a:r>
              <a:rPr lang="en-US" sz="3600" b="1" dirty="0" smtClean="0">
                <a:solidFill>
                  <a:srgbClr val="0070C0"/>
                </a:solidFill>
                <a:latin typeface="Times New Roman" pitchFamily="18" charset="0"/>
                <a:cs typeface="Times New Roman" pitchFamily="18" charset="0"/>
              </a:rPr>
              <a:t> || r</a:t>
            </a:r>
            <a:r>
              <a:rPr lang="en-US" sz="3600" b="1" baseline="-25000" dirty="0" smtClean="0">
                <a:solidFill>
                  <a:srgbClr val="0070C0"/>
                </a:solidFill>
                <a:latin typeface="Times New Roman" pitchFamily="18" charset="0"/>
                <a:cs typeface="Times New Roman" pitchFamily="18" charset="0"/>
              </a:rPr>
              <a:t>o5</a:t>
            </a:r>
            <a:r>
              <a:rPr lang="en-US" sz="3600" b="1" dirty="0" smtClean="0">
                <a:solidFill>
                  <a:srgbClr val="0070C0"/>
                </a:solidFill>
                <a:latin typeface="Times New Roman" pitchFamily="18" charset="0"/>
                <a:cs typeface="Times New Roman" pitchFamily="18" charset="0"/>
              </a:rPr>
              <a:t>) + r</a:t>
            </a:r>
            <a:r>
              <a:rPr lang="en-US" sz="3600" b="1" baseline="-25000" dirty="0" smtClean="0">
                <a:solidFill>
                  <a:srgbClr val="0070C0"/>
                </a:solidFill>
                <a:latin typeface="Times New Roman" pitchFamily="18" charset="0"/>
                <a:cs typeface="Times New Roman" pitchFamily="18" charset="0"/>
              </a:rPr>
              <a:t>o3</a:t>
            </a:r>
            <a:r>
              <a:rPr lang="en-US" sz="3600" b="1" dirty="0" smtClean="0">
                <a:solidFill>
                  <a:srgbClr val="0070C0"/>
                </a:solidFill>
                <a:latin typeface="Times New Roman" pitchFamily="18" charset="0"/>
                <a:cs typeface="Times New Roman" pitchFamily="18" charset="0"/>
              </a:rPr>
              <a:t> + g</a:t>
            </a:r>
            <a:r>
              <a:rPr lang="en-US" sz="3600" b="1" baseline="-25000" dirty="0" smtClean="0">
                <a:solidFill>
                  <a:srgbClr val="0070C0"/>
                </a:solidFill>
                <a:latin typeface="Times New Roman" pitchFamily="18" charset="0"/>
                <a:cs typeface="Times New Roman" pitchFamily="18" charset="0"/>
              </a:rPr>
              <a:t>m3</a:t>
            </a:r>
            <a:r>
              <a:rPr lang="en-US" sz="3600" b="1" dirty="0" smtClean="0">
                <a:solidFill>
                  <a:srgbClr val="0070C0"/>
                </a:solidFill>
                <a:latin typeface="Times New Roman" pitchFamily="18" charset="0"/>
                <a:cs typeface="Times New Roman" pitchFamily="18" charset="0"/>
              </a:rPr>
              <a:t> (1+</a:t>
            </a:r>
            <a:r>
              <a:rPr lang="el-GR" sz="3600" b="1" dirty="0" smtClean="0">
                <a:solidFill>
                  <a:srgbClr val="0070C0"/>
                </a:solidFill>
                <a:latin typeface="Times New Roman" pitchFamily="18" charset="0"/>
                <a:cs typeface="Times New Roman" pitchFamily="18" charset="0"/>
              </a:rPr>
              <a:t>η</a:t>
            </a:r>
            <a:r>
              <a:rPr lang="en-US" sz="3600" b="1" dirty="0" smtClean="0">
                <a:solidFill>
                  <a:srgbClr val="0070C0"/>
                </a:solidFill>
                <a:latin typeface="Times New Roman" pitchFamily="18" charset="0"/>
                <a:cs typeface="Times New Roman" pitchFamily="18" charset="0"/>
              </a:rPr>
              <a:t>) r</a:t>
            </a:r>
            <a:r>
              <a:rPr lang="en-US" sz="3600" b="1" baseline="-25000" dirty="0" smtClean="0">
                <a:solidFill>
                  <a:srgbClr val="0070C0"/>
                </a:solidFill>
                <a:latin typeface="Times New Roman" pitchFamily="18" charset="0"/>
                <a:cs typeface="Times New Roman" pitchFamily="18" charset="0"/>
              </a:rPr>
              <a:t>o3</a:t>
            </a:r>
            <a:r>
              <a:rPr lang="en-US" sz="3600" b="1" dirty="0" smtClean="0">
                <a:solidFill>
                  <a:srgbClr val="0070C0"/>
                </a:solidFill>
                <a:latin typeface="Times New Roman" pitchFamily="18" charset="0"/>
                <a:cs typeface="Times New Roman" pitchFamily="18" charset="0"/>
              </a:rPr>
              <a:t> (r</a:t>
            </a:r>
            <a:r>
              <a:rPr lang="en-US" sz="3600" b="1" baseline="-25000" dirty="0" smtClean="0">
                <a:solidFill>
                  <a:srgbClr val="0070C0"/>
                </a:solidFill>
                <a:latin typeface="Times New Roman" pitchFamily="18" charset="0"/>
                <a:cs typeface="Times New Roman" pitchFamily="18" charset="0"/>
              </a:rPr>
              <a:t>o1</a:t>
            </a:r>
            <a:r>
              <a:rPr lang="en-US" sz="3600" b="1" dirty="0" smtClean="0">
                <a:solidFill>
                  <a:srgbClr val="0070C0"/>
                </a:solidFill>
                <a:latin typeface="Times New Roman" pitchFamily="18" charset="0"/>
                <a:cs typeface="Times New Roman" pitchFamily="18" charset="0"/>
              </a:rPr>
              <a:t> || r</a:t>
            </a:r>
            <a:r>
              <a:rPr lang="en-US" sz="3600" b="1" baseline="-25000" dirty="0" smtClean="0">
                <a:solidFill>
                  <a:srgbClr val="0070C0"/>
                </a:solidFill>
                <a:latin typeface="Times New Roman" pitchFamily="18" charset="0"/>
                <a:cs typeface="Times New Roman" pitchFamily="18" charset="0"/>
              </a:rPr>
              <a:t>o5</a:t>
            </a:r>
            <a:r>
              <a:rPr lang="en-US" sz="3600" b="1" dirty="0" smtClean="0">
                <a:solidFill>
                  <a:srgbClr val="0070C0"/>
                </a:solidFill>
                <a:latin typeface="Times New Roman" pitchFamily="18" charset="0"/>
                <a:cs typeface="Times New Roman" pitchFamily="18" charset="0"/>
              </a:rPr>
              <a:t>)</a:t>
            </a:r>
            <a:r>
              <a:rPr lang="en-US" sz="2800" dirty="0" smtClean="0">
                <a:latin typeface="Times New Roman" pitchFamily="18" charset="0"/>
                <a:cs typeface="Times New Roman" pitchFamily="18" charset="0"/>
              </a:rPr>
              <a:t> ----- (6)</a:t>
            </a:r>
            <a:endParaRPr lang="en-US" sz="2800" dirty="0">
              <a:latin typeface="Times New Roman" pitchFamily="18" charset="0"/>
              <a:cs typeface="Times New Roman" pitchFamily="18" charset="0"/>
            </a:endParaRPr>
          </a:p>
        </p:txBody>
      </p:sp>
      <p:sp>
        <p:nvSpPr>
          <p:cNvPr id="7" name="Rectangle 6"/>
          <p:cNvSpPr/>
          <p:nvPr/>
        </p:nvSpPr>
        <p:spPr>
          <a:xfrm>
            <a:off x="0" y="6440269"/>
            <a:ext cx="13716000" cy="646331"/>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a:r>
              <a:rPr lang="en-US" sz="3600" b="1" dirty="0" smtClean="0">
                <a:solidFill>
                  <a:schemeClr val="tx1"/>
                </a:solidFill>
                <a:latin typeface="Times New Roman" pitchFamily="18" charset="0"/>
                <a:cs typeface="Times New Roman" pitchFamily="18" charset="0"/>
              </a:rPr>
              <a:t>R</a:t>
            </a:r>
            <a:r>
              <a:rPr lang="en-US" sz="3600" b="1" baseline="-25000" dirty="0" smtClean="0">
                <a:solidFill>
                  <a:schemeClr val="tx1"/>
                </a:solidFill>
                <a:latin typeface="Times New Roman" pitchFamily="18" charset="0"/>
                <a:cs typeface="Times New Roman" pitchFamily="18" charset="0"/>
              </a:rPr>
              <a:t>out</a:t>
            </a:r>
            <a:r>
              <a:rPr lang="en-US" sz="3600" b="1" dirty="0" smtClean="0">
                <a:solidFill>
                  <a:schemeClr val="tx1"/>
                </a:solidFill>
                <a:latin typeface="Times New Roman" pitchFamily="18" charset="0"/>
                <a:cs typeface="Times New Roman" pitchFamily="18" charset="0"/>
              </a:rPr>
              <a:t> = g</a:t>
            </a:r>
            <a:r>
              <a:rPr lang="en-US" sz="3600" b="1" baseline="-25000" dirty="0" smtClean="0">
                <a:solidFill>
                  <a:schemeClr val="tx1"/>
                </a:solidFill>
                <a:latin typeface="Times New Roman" pitchFamily="18" charset="0"/>
                <a:cs typeface="Times New Roman" pitchFamily="18" charset="0"/>
              </a:rPr>
              <a:t>m7</a:t>
            </a:r>
            <a:r>
              <a:rPr lang="en-US" sz="3600" b="1" dirty="0" smtClean="0">
                <a:solidFill>
                  <a:schemeClr val="tx1"/>
                </a:solidFill>
                <a:latin typeface="Times New Roman" pitchFamily="18" charset="0"/>
                <a:cs typeface="Times New Roman" pitchFamily="18" charset="0"/>
              </a:rPr>
              <a:t> (1+</a:t>
            </a:r>
            <a:r>
              <a:rPr lang="el-GR" sz="3600" b="1" dirty="0" smtClean="0">
                <a:solidFill>
                  <a:schemeClr val="tx1"/>
                </a:solidFill>
                <a:latin typeface="Times New Roman" pitchFamily="18" charset="0"/>
                <a:cs typeface="Times New Roman" pitchFamily="18" charset="0"/>
              </a:rPr>
              <a:t>η</a:t>
            </a:r>
            <a:r>
              <a:rPr lang="en-US" sz="3600" b="1" dirty="0" smtClean="0">
                <a:solidFill>
                  <a:schemeClr val="tx1"/>
                </a:solidFill>
                <a:latin typeface="Times New Roman" pitchFamily="18" charset="0"/>
                <a:cs typeface="Times New Roman" pitchFamily="18" charset="0"/>
              </a:rPr>
              <a:t>) r</a:t>
            </a:r>
            <a:r>
              <a:rPr lang="en-US" sz="3600" b="1" baseline="-25000" dirty="0" smtClean="0">
                <a:solidFill>
                  <a:schemeClr val="tx1"/>
                </a:solidFill>
                <a:latin typeface="Times New Roman" pitchFamily="18" charset="0"/>
                <a:cs typeface="Times New Roman" pitchFamily="18" charset="0"/>
              </a:rPr>
              <a:t>o7</a:t>
            </a:r>
            <a:r>
              <a:rPr lang="en-US" sz="3600" b="1" dirty="0" smtClean="0">
                <a:solidFill>
                  <a:schemeClr val="tx1"/>
                </a:solidFill>
                <a:latin typeface="Times New Roman" pitchFamily="18" charset="0"/>
                <a:cs typeface="Times New Roman" pitchFamily="18" charset="0"/>
              </a:rPr>
              <a:t> r</a:t>
            </a:r>
            <a:r>
              <a:rPr lang="en-US" sz="3600" b="1" baseline="-25000" dirty="0" smtClean="0">
                <a:solidFill>
                  <a:schemeClr val="tx1"/>
                </a:solidFill>
                <a:latin typeface="Times New Roman" pitchFamily="18" charset="0"/>
                <a:cs typeface="Times New Roman" pitchFamily="18" charset="0"/>
              </a:rPr>
              <a:t>o9</a:t>
            </a:r>
            <a:r>
              <a:rPr lang="en-US" sz="3600" b="1" dirty="0" smtClean="0">
                <a:solidFill>
                  <a:schemeClr val="tx1"/>
                </a:solidFill>
                <a:latin typeface="Times New Roman" pitchFamily="18" charset="0"/>
                <a:cs typeface="Times New Roman" pitchFamily="18" charset="0"/>
              </a:rPr>
              <a:t> || (r</a:t>
            </a:r>
            <a:r>
              <a:rPr lang="en-US" sz="3600" b="1" baseline="-25000" dirty="0" smtClean="0">
                <a:solidFill>
                  <a:schemeClr val="tx1"/>
                </a:solidFill>
                <a:latin typeface="Times New Roman" pitchFamily="18" charset="0"/>
                <a:cs typeface="Times New Roman" pitchFamily="18" charset="0"/>
              </a:rPr>
              <a:t>o1</a:t>
            </a:r>
            <a:r>
              <a:rPr lang="en-US" sz="3600" b="1" dirty="0" smtClean="0">
                <a:solidFill>
                  <a:schemeClr val="tx1"/>
                </a:solidFill>
                <a:latin typeface="Times New Roman" pitchFamily="18" charset="0"/>
                <a:cs typeface="Times New Roman" pitchFamily="18" charset="0"/>
              </a:rPr>
              <a:t> || r</a:t>
            </a:r>
            <a:r>
              <a:rPr lang="en-US" sz="3600" b="1" baseline="-25000" dirty="0" smtClean="0">
                <a:solidFill>
                  <a:schemeClr val="tx1"/>
                </a:solidFill>
                <a:latin typeface="Times New Roman" pitchFamily="18" charset="0"/>
                <a:cs typeface="Times New Roman" pitchFamily="18" charset="0"/>
              </a:rPr>
              <a:t>o5</a:t>
            </a:r>
            <a:r>
              <a:rPr lang="en-US" sz="3600" b="1" dirty="0" smtClean="0">
                <a:solidFill>
                  <a:schemeClr val="tx1"/>
                </a:solidFill>
                <a:latin typeface="Times New Roman" pitchFamily="18" charset="0"/>
                <a:cs typeface="Times New Roman" pitchFamily="18" charset="0"/>
              </a:rPr>
              <a:t>) + r</a:t>
            </a:r>
            <a:r>
              <a:rPr lang="en-US" sz="3600" b="1" baseline="-25000" dirty="0" smtClean="0">
                <a:solidFill>
                  <a:schemeClr val="tx1"/>
                </a:solidFill>
                <a:latin typeface="Times New Roman" pitchFamily="18" charset="0"/>
                <a:cs typeface="Times New Roman" pitchFamily="18" charset="0"/>
              </a:rPr>
              <a:t>o3</a:t>
            </a:r>
            <a:r>
              <a:rPr lang="en-US" sz="3600" b="1" dirty="0" smtClean="0">
                <a:solidFill>
                  <a:schemeClr val="tx1"/>
                </a:solidFill>
                <a:latin typeface="Times New Roman" pitchFamily="18" charset="0"/>
                <a:cs typeface="Times New Roman" pitchFamily="18" charset="0"/>
              </a:rPr>
              <a:t> + g</a:t>
            </a:r>
            <a:r>
              <a:rPr lang="en-US" sz="3600" b="1" baseline="-25000" dirty="0" smtClean="0">
                <a:solidFill>
                  <a:schemeClr val="tx1"/>
                </a:solidFill>
                <a:latin typeface="Times New Roman" pitchFamily="18" charset="0"/>
                <a:cs typeface="Times New Roman" pitchFamily="18" charset="0"/>
              </a:rPr>
              <a:t>m3</a:t>
            </a:r>
            <a:r>
              <a:rPr lang="en-US" sz="3600" b="1" dirty="0" smtClean="0">
                <a:solidFill>
                  <a:schemeClr val="tx1"/>
                </a:solidFill>
                <a:latin typeface="Times New Roman" pitchFamily="18" charset="0"/>
                <a:cs typeface="Times New Roman" pitchFamily="18" charset="0"/>
              </a:rPr>
              <a:t> (1+</a:t>
            </a:r>
            <a:r>
              <a:rPr lang="el-GR" sz="3600" b="1" dirty="0" smtClean="0">
                <a:solidFill>
                  <a:schemeClr val="tx1"/>
                </a:solidFill>
                <a:latin typeface="Times New Roman" pitchFamily="18" charset="0"/>
                <a:cs typeface="Times New Roman" pitchFamily="18" charset="0"/>
              </a:rPr>
              <a:t>η</a:t>
            </a:r>
            <a:r>
              <a:rPr lang="en-US" sz="3600" b="1" dirty="0" smtClean="0">
                <a:solidFill>
                  <a:schemeClr val="tx1"/>
                </a:solidFill>
                <a:latin typeface="Times New Roman" pitchFamily="18" charset="0"/>
                <a:cs typeface="Times New Roman" pitchFamily="18" charset="0"/>
              </a:rPr>
              <a:t>) r</a:t>
            </a:r>
            <a:r>
              <a:rPr lang="en-US" sz="3600" b="1" baseline="-25000" dirty="0" smtClean="0">
                <a:solidFill>
                  <a:schemeClr val="tx1"/>
                </a:solidFill>
                <a:latin typeface="Times New Roman" pitchFamily="18" charset="0"/>
                <a:cs typeface="Times New Roman" pitchFamily="18" charset="0"/>
              </a:rPr>
              <a:t>o3</a:t>
            </a:r>
            <a:r>
              <a:rPr lang="en-US" sz="3600" b="1" dirty="0" smtClean="0">
                <a:solidFill>
                  <a:schemeClr val="tx1"/>
                </a:solidFill>
                <a:latin typeface="Times New Roman" pitchFamily="18" charset="0"/>
                <a:cs typeface="Times New Roman" pitchFamily="18" charset="0"/>
              </a:rPr>
              <a:t> (r</a:t>
            </a:r>
            <a:r>
              <a:rPr lang="en-US" sz="3600" b="1" baseline="-25000" dirty="0" smtClean="0">
                <a:solidFill>
                  <a:schemeClr val="tx1"/>
                </a:solidFill>
                <a:latin typeface="Times New Roman" pitchFamily="18" charset="0"/>
                <a:cs typeface="Times New Roman" pitchFamily="18" charset="0"/>
              </a:rPr>
              <a:t>o1</a:t>
            </a:r>
            <a:r>
              <a:rPr lang="en-US" sz="3600" b="1" dirty="0" smtClean="0">
                <a:solidFill>
                  <a:schemeClr val="tx1"/>
                </a:solidFill>
                <a:latin typeface="Times New Roman" pitchFamily="18" charset="0"/>
                <a:cs typeface="Times New Roman" pitchFamily="18" charset="0"/>
              </a:rPr>
              <a:t> || r</a:t>
            </a:r>
            <a:r>
              <a:rPr lang="en-US" sz="3600" b="1" baseline="-25000" dirty="0" smtClean="0">
                <a:solidFill>
                  <a:schemeClr val="tx1"/>
                </a:solidFill>
                <a:latin typeface="Times New Roman" pitchFamily="18" charset="0"/>
                <a:cs typeface="Times New Roman" pitchFamily="18" charset="0"/>
              </a:rPr>
              <a:t>o5</a:t>
            </a:r>
            <a:r>
              <a:rPr lang="en-US" sz="3600" b="1" dirty="0" smtClean="0">
                <a:solidFill>
                  <a:schemeClr val="tx1"/>
                </a:solidFill>
                <a:latin typeface="Times New Roman" pitchFamily="18" charset="0"/>
                <a:cs typeface="Times New Roman" pitchFamily="18" charset="0"/>
              </a:rPr>
              <a:t>)</a:t>
            </a:r>
            <a:endParaRPr lang="en-US" sz="3200"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9887455"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Folded </a:t>
            </a:r>
            <a:r>
              <a:rPr lang="en-US" b="1" dirty="0" err="1" smtClean="0">
                <a:latin typeface="Times New Roman" panose="02020603050405020304" pitchFamily="18" charset="0"/>
                <a:cs typeface="Times New Roman" panose="02020603050405020304" pitchFamily="18" charset="0"/>
              </a:rPr>
              <a:t>Cascode</a:t>
            </a:r>
            <a:r>
              <a:rPr lang="en-US" b="1" dirty="0" smtClean="0">
                <a:latin typeface="Times New Roman" panose="02020603050405020304" pitchFamily="18" charset="0"/>
                <a:cs typeface="Times New Roman" panose="02020603050405020304" pitchFamily="18" charset="0"/>
              </a:rPr>
              <a:t> Operational Amplifiers with </a:t>
            </a:r>
            <a:r>
              <a:rPr lang="en-US" b="1" dirty="0" err="1" smtClean="0">
                <a:latin typeface="Times New Roman" panose="02020603050405020304" pitchFamily="18" charset="0"/>
                <a:cs typeface="Times New Roman" panose="02020603050405020304" pitchFamily="18" charset="0"/>
              </a:rPr>
              <a:t>Cascode</a:t>
            </a:r>
            <a:r>
              <a:rPr lang="en-US" b="1" dirty="0" smtClean="0">
                <a:latin typeface="Times New Roman" panose="02020603050405020304" pitchFamily="18" charset="0"/>
                <a:cs typeface="Times New Roman" panose="02020603050405020304" pitchFamily="18" charset="0"/>
              </a:rPr>
              <a:t> PMOS Loads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28600" y="1981200"/>
            <a:ext cx="13106400" cy="267765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a:r>
              <a:rPr lang="en-US" sz="2800" b="1" u="sng" dirty="0" smtClean="0">
                <a:latin typeface="Times New Roman" pitchFamily="18" charset="0"/>
                <a:cs typeface="Times New Roman" pitchFamily="18" charset="0"/>
              </a:rPr>
              <a:t>Problem:</a:t>
            </a:r>
          </a:p>
          <a:p>
            <a:pPr algn="just"/>
            <a:endParaRPr lang="en-US" sz="2800" b="1" dirty="0" smtClean="0">
              <a:latin typeface="Times New Roman" pitchFamily="18" charset="0"/>
              <a:cs typeface="Times New Roman" pitchFamily="18" charset="0"/>
            </a:endParaRPr>
          </a:p>
          <a:p>
            <a:pPr algn="just"/>
            <a:r>
              <a:rPr lang="en-US" sz="2800" b="1" dirty="0" smtClean="0">
                <a:latin typeface="Times New Roman" pitchFamily="18" charset="0"/>
                <a:cs typeface="Times New Roman" pitchFamily="18" charset="0"/>
              </a:rPr>
              <a:t>Draw one stage folded </a:t>
            </a:r>
            <a:r>
              <a:rPr lang="en-US" sz="2800" b="1" dirty="0" err="1" smtClean="0">
                <a:latin typeface="Times New Roman" pitchFamily="18" charset="0"/>
                <a:cs typeface="Times New Roman" pitchFamily="18" charset="0"/>
              </a:rPr>
              <a:t>cascode</a:t>
            </a:r>
            <a:r>
              <a:rPr lang="en-US" sz="2800" b="1" dirty="0" smtClean="0">
                <a:latin typeface="Times New Roman" pitchFamily="18" charset="0"/>
                <a:cs typeface="Times New Roman" pitchFamily="18" charset="0"/>
              </a:rPr>
              <a:t> op-amp. Assume, </a:t>
            </a:r>
            <a:r>
              <a:rPr lang="en-US" sz="2800" b="1" dirty="0" err="1" smtClean="0">
                <a:latin typeface="Times New Roman" pitchFamily="18" charset="0"/>
                <a:cs typeface="Times New Roman" pitchFamily="18" charset="0"/>
              </a:rPr>
              <a:t>I</a:t>
            </a:r>
            <a:r>
              <a:rPr lang="en-US" sz="2800" b="1" baseline="-25000" dirty="0" err="1" smtClean="0">
                <a:latin typeface="Times New Roman" pitchFamily="18" charset="0"/>
                <a:cs typeface="Times New Roman" pitchFamily="18" charset="0"/>
              </a:rPr>
              <a:t>ref</a:t>
            </a:r>
            <a:r>
              <a:rPr lang="en-US" sz="2800" b="1" dirty="0" smtClean="0">
                <a:latin typeface="Times New Roman" pitchFamily="18" charset="0"/>
                <a:cs typeface="Times New Roman" pitchFamily="18" charset="0"/>
              </a:rPr>
              <a:t> =100 </a:t>
            </a:r>
            <a:r>
              <a:rPr lang="el-GR" sz="2800" b="1" dirty="0" smtClean="0">
                <a:latin typeface="Times New Roman" pitchFamily="18" charset="0"/>
                <a:cs typeface="Times New Roman" pitchFamily="18" charset="0"/>
              </a:rPr>
              <a:t>μ</a:t>
            </a:r>
            <a:r>
              <a:rPr lang="en-US" sz="2800" b="1" dirty="0" smtClean="0">
                <a:latin typeface="Times New Roman" pitchFamily="18" charset="0"/>
                <a:cs typeface="Times New Roman" pitchFamily="18" charset="0"/>
              </a:rPr>
              <a:t>A, </a:t>
            </a:r>
            <a:r>
              <a:rPr lang="el-GR" sz="2800" b="1" dirty="0" smtClean="0">
                <a:latin typeface="Times New Roman" pitchFamily="18" charset="0"/>
                <a:cs typeface="Times New Roman" pitchFamily="18" charset="0"/>
              </a:rPr>
              <a:t>μ</a:t>
            </a:r>
            <a:r>
              <a:rPr lang="en-US" sz="2800" b="1" baseline="-25000" dirty="0" err="1" smtClean="0">
                <a:latin typeface="Times New Roman" pitchFamily="18" charset="0"/>
                <a:cs typeface="Times New Roman" pitchFamily="18" charset="0"/>
              </a:rPr>
              <a:t>n</a:t>
            </a:r>
            <a:r>
              <a:rPr lang="en-US" sz="2800" b="1" dirty="0" err="1" smtClean="0">
                <a:latin typeface="Times New Roman" pitchFamily="18" charset="0"/>
                <a:cs typeface="Times New Roman" pitchFamily="18" charset="0"/>
              </a:rPr>
              <a:t>C</a:t>
            </a:r>
            <a:r>
              <a:rPr lang="en-US" sz="2800" b="1" baseline="-25000" dirty="0" err="1" smtClean="0">
                <a:latin typeface="Times New Roman" pitchFamily="18" charset="0"/>
                <a:cs typeface="Times New Roman" pitchFamily="18" charset="0"/>
              </a:rPr>
              <a:t>ox</a:t>
            </a:r>
            <a:r>
              <a:rPr lang="en-US" sz="2800" b="1" dirty="0" smtClean="0">
                <a:latin typeface="Times New Roman" pitchFamily="18" charset="0"/>
                <a:cs typeface="Times New Roman" pitchFamily="18" charset="0"/>
              </a:rPr>
              <a:t> = 80</a:t>
            </a:r>
            <a:r>
              <a:rPr lang="el-GR" sz="2800" b="1" dirty="0" smtClean="0">
                <a:latin typeface="Times New Roman" pitchFamily="18" charset="0"/>
                <a:cs typeface="Times New Roman" pitchFamily="18" charset="0"/>
              </a:rPr>
              <a:t> μ</a:t>
            </a:r>
            <a:r>
              <a:rPr lang="en-US" sz="2800" b="1" dirty="0" smtClean="0">
                <a:latin typeface="Times New Roman" pitchFamily="18" charset="0"/>
                <a:cs typeface="Times New Roman" pitchFamily="18" charset="0"/>
              </a:rPr>
              <a:t>A/V</a:t>
            </a:r>
            <a:r>
              <a:rPr lang="en-US" sz="2800" b="1" baseline="30000" dirty="0" smtClean="0">
                <a:latin typeface="Times New Roman" pitchFamily="18" charset="0"/>
                <a:cs typeface="Times New Roman" pitchFamily="18" charset="0"/>
              </a:rPr>
              <a:t>2</a:t>
            </a:r>
            <a:r>
              <a:rPr lang="en-US" sz="2800" b="1" dirty="0" smtClean="0">
                <a:latin typeface="Times New Roman" pitchFamily="18" charset="0"/>
                <a:cs typeface="Times New Roman" pitchFamily="18" charset="0"/>
              </a:rPr>
              <a:t>, </a:t>
            </a:r>
            <a:r>
              <a:rPr lang="el-GR" sz="2800" b="1" dirty="0" smtClean="0">
                <a:latin typeface="Times New Roman" pitchFamily="18" charset="0"/>
                <a:cs typeface="Times New Roman" pitchFamily="18" charset="0"/>
              </a:rPr>
              <a:t>μ</a:t>
            </a:r>
            <a:r>
              <a:rPr lang="en-US" sz="2800" b="1" baseline="-25000" dirty="0" err="1" smtClean="0">
                <a:latin typeface="Times New Roman" pitchFamily="18" charset="0"/>
                <a:cs typeface="Times New Roman" pitchFamily="18" charset="0"/>
              </a:rPr>
              <a:t>p</a:t>
            </a:r>
            <a:r>
              <a:rPr lang="en-US" sz="2800" b="1" dirty="0" err="1" smtClean="0">
                <a:latin typeface="Times New Roman" pitchFamily="18" charset="0"/>
                <a:cs typeface="Times New Roman" pitchFamily="18" charset="0"/>
              </a:rPr>
              <a:t>C</a:t>
            </a:r>
            <a:r>
              <a:rPr lang="en-US" sz="2800" b="1" baseline="-25000" dirty="0" err="1" smtClean="0">
                <a:latin typeface="Times New Roman" pitchFamily="18" charset="0"/>
                <a:cs typeface="Times New Roman" pitchFamily="18" charset="0"/>
              </a:rPr>
              <a:t>ox</a:t>
            </a:r>
            <a:r>
              <a:rPr lang="en-US" sz="2800" b="1" dirty="0" smtClean="0">
                <a:latin typeface="Times New Roman" pitchFamily="18" charset="0"/>
                <a:cs typeface="Times New Roman" pitchFamily="18" charset="0"/>
              </a:rPr>
              <a:t> = 40</a:t>
            </a:r>
            <a:r>
              <a:rPr lang="el-GR" sz="2800" b="1" dirty="0" smtClean="0">
                <a:latin typeface="Times New Roman" pitchFamily="18" charset="0"/>
                <a:cs typeface="Times New Roman" pitchFamily="18" charset="0"/>
              </a:rPr>
              <a:t> μ</a:t>
            </a:r>
            <a:r>
              <a:rPr lang="en-US" sz="2800" b="1" dirty="0" smtClean="0">
                <a:latin typeface="Times New Roman" pitchFamily="18" charset="0"/>
                <a:cs typeface="Times New Roman" pitchFamily="18" charset="0"/>
              </a:rPr>
              <a:t>A/V</a:t>
            </a:r>
            <a:r>
              <a:rPr lang="en-US" sz="2800" b="1" baseline="30000" dirty="0" smtClean="0">
                <a:latin typeface="Times New Roman" pitchFamily="18" charset="0"/>
                <a:cs typeface="Times New Roman" pitchFamily="18" charset="0"/>
              </a:rPr>
              <a:t>2</a:t>
            </a:r>
            <a:r>
              <a:rPr lang="en-US" sz="2800" b="1" dirty="0" smtClean="0">
                <a:latin typeface="Times New Roman" pitchFamily="18" charset="0"/>
                <a:cs typeface="Times New Roman" pitchFamily="18" charset="0"/>
              </a:rPr>
              <a:t>, (W/L)</a:t>
            </a:r>
            <a:r>
              <a:rPr lang="en-US" sz="2800" b="1" baseline="-25000" dirty="0" smtClean="0">
                <a:latin typeface="Times New Roman" pitchFamily="18" charset="0"/>
                <a:cs typeface="Times New Roman" pitchFamily="18" charset="0"/>
              </a:rPr>
              <a:t>p</a:t>
            </a:r>
            <a:r>
              <a:rPr lang="en-US" sz="2800" b="1" dirty="0" smtClean="0">
                <a:latin typeface="Times New Roman" pitchFamily="18" charset="0"/>
                <a:cs typeface="Times New Roman" pitchFamily="18" charset="0"/>
              </a:rPr>
              <a:t> = 55/1, (W/L)</a:t>
            </a:r>
            <a:r>
              <a:rPr lang="en-US" sz="2800" b="1" baseline="-25000" dirty="0" smtClean="0">
                <a:latin typeface="Times New Roman" pitchFamily="18" charset="0"/>
                <a:cs typeface="Times New Roman" pitchFamily="18" charset="0"/>
              </a:rPr>
              <a:t>n</a:t>
            </a:r>
            <a:r>
              <a:rPr lang="en-US" sz="2800" b="1" dirty="0" smtClean="0">
                <a:latin typeface="Times New Roman" pitchFamily="18" charset="0"/>
                <a:cs typeface="Times New Roman" pitchFamily="18" charset="0"/>
              </a:rPr>
              <a:t> = 25/1, </a:t>
            </a:r>
            <a:r>
              <a:rPr lang="el-GR" sz="2800" b="1" dirty="0" smtClean="0">
                <a:latin typeface="Times New Roman" pitchFamily="18" charset="0"/>
                <a:cs typeface="Times New Roman" pitchFamily="18" charset="0"/>
              </a:rPr>
              <a:t>λ</a:t>
            </a:r>
            <a:r>
              <a:rPr lang="en-US" sz="2800" b="1" baseline="-25000" dirty="0" smtClean="0">
                <a:latin typeface="Times New Roman" pitchFamily="18" charset="0"/>
                <a:cs typeface="Times New Roman" pitchFamily="18" charset="0"/>
              </a:rPr>
              <a:t>n</a:t>
            </a:r>
            <a:r>
              <a:rPr lang="en-US" sz="2800" b="1" dirty="0" smtClean="0">
                <a:latin typeface="Times New Roman" pitchFamily="18" charset="0"/>
                <a:cs typeface="Times New Roman" pitchFamily="18" charset="0"/>
              </a:rPr>
              <a:t> = </a:t>
            </a:r>
            <a:r>
              <a:rPr lang="el-GR" sz="2800" b="1" dirty="0" smtClean="0">
                <a:latin typeface="Times New Roman" pitchFamily="18" charset="0"/>
                <a:cs typeface="Times New Roman" pitchFamily="18" charset="0"/>
              </a:rPr>
              <a:t>λ</a:t>
            </a:r>
            <a:r>
              <a:rPr lang="en-US" sz="2800" b="1" baseline="-25000" dirty="0" smtClean="0">
                <a:latin typeface="Times New Roman" pitchFamily="18" charset="0"/>
                <a:cs typeface="Times New Roman" pitchFamily="18" charset="0"/>
              </a:rPr>
              <a:t>p</a:t>
            </a:r>
            <a:r>
              <a:rPr lang="en-US" sz="2800" b="1" dirty="0" smtClean="0">
                <a:latin typeface="Times New Roman" pitchFamily="18" charset="0"/>
                <a:cs typeface="Times New Roman" pitchFamily="18" charset="0"/>
              </a:rPr>
              <a:t> = 0.02 V</a:t>
            </a:r>
            <a:r>
              <a:rPr lang="en-US" sz="2800" b="1" baseline="30000" dirty="0" smtClean="0">
                <a:latin typeface="Times New Roman" pitchFamily="18" charset="0"/>
                <a:cs typeface="Times New Roman" pitchFamily="18" charset="0"/>
              </a:rPr>
              <a:t>-1</a:t>
            </a:r>
            <a:r>
              <a:rPr lang="en-US" sz="2800" b="1" dirty="0" smtClean="0">
                <a:latin typeface="Times New Roman" pitchFamily="18" charset="0"/>
                <a:cs typeface="Times New Roman" pitchFamily="18" charset="0"/>
              </a:rPr>
              <a:t>, I</a:t>
            </a:r>
            <a:r>
              <a:rPr lang="en-US" sz="2800" b="1" baseline="-25000" dirty="0" smtClean="0">
                <a:latin typeface="Times New Roman" pitchFamily="18" charset="0"/>
                <a:cs typeface="Times New Roman" pitchFamily="18" charset="0"/>
              </a:rPr>
              <a:t>D</a:t>
            </a:r>
            <a:r>
              <a:rPr lang="en-US" sz="2800" b="1" dirty="0" smtClean="0">
                <a:latin typeface="Times New Roman" pitchFamily="18" charset="0"/>
                <a:cs typeface="Times New Roman" pitchFamily="18" charset="0"/>
              </a:rPr>
              <a:t> = 50</a:t>
            </a:r>
            <a:r>
              <a:rPr lang="el-GR" sz="2800" b="1" dirty="0" smtClean="0">
                <a:latin typeface="Times New Roman" pitchFamily="18" charset="0"/>
                <a:cs typeface="Times New Roman" pitchFamily="18" charset="0"/>
              </a:rPr>
              <a:t> μ</a:t>
            </a:r>
            <a:r>
              <a:rPr lang="en-US" sz="2800" b="1" dirty="0" smtClean="0">
                <a:latin typeface="Times New Roman" pitchFamily="18" charset="0"/>
                <a:cs typeface="Times New Roman" pitchFamily="18" charset="0"/>
              </a:rPr>
              <a:t>A.</a:t>
            </a:r>
          </a:p>
          <a:p>
            <a:pPr algn="just"/>
            <a:endParaRPr lang="en-US" sz="2800" b="1" dirty="0" smtClean="0">
              <a:latin typeface="Times New Roman" pitchFamily="18" charset="0"/>
              <a:cs typeface="Times New Roman" pitchFamily="18" charset="0"/>
            </a:endParaRPr>
          </a:p>
          <a:p>
            <a:pPr algn="just"/>
            <a:r>
              <a:rPr lang="en-US" sz="2800" b="1" dirty="0" smtClean="0">
                <a:latin typeface="Times New Roman" pitchFamily="18" charset="0"/>
                <a:cs typeface="Times New Roman" pitchFamily="18" charset="0"/>
              </a:rPr>
              <a:t>Determine the differential amplifier gain and neglect the body effect.</a:t>
            </a:r>
            <a:endParaRPr lang="en-US" sz="2800" b="1"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9887455"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Folded </a:t>
            </a:r>
            <a:r>
              <a:rPr lang="en-US" b="1" dirty="0" err="1" smtClean="0">
                <a:latin typeface="Times New Roman" panose="02020603050405020304" pitchFamily="18" charset="0"/>
                <a:cs typeface="Times New Roman" panose="02020603050405020304" pitchFamily="18" charset="0"/>
              </a:rPr>
              <a:t>Cascode</a:t>
            </a:r>
            <a:r>
              <a:rPr lang="en-US" b="1" dirty="0" smtClean="0">
                <a:latin typeface="Times New Roman" panose="02020603050405020304" pitchFamily="18" charset="0"/>
                <a:cs typeface="Times New Roman" panose="02020603050405020304" pitchFamily="18" charset="0"/>
              </a:rPr>
              <a:t> Operational Amplifiers with </a:t>
            </a:r>
            <a:r>
              <a:rPr lang="en-US" b="1" dirty="0" err="1" smtClean="0">
                <a:latin typeface="Times New Roman" panose="02020603050405020304" pitchFamily="18" charset="0"/>
                <a:cs typeface="Times New Roman" panose="02020603050405020304" pitchFamily="18" charset="0"/>
              </a:rPr>
              <a:t>Cascode</a:t>
            </a:r>
            <a:r>
              <a:rPr lang="en-US" b="1" dirty="0" smtClean="0">
                <a:latin typeface="Times New Roman" panose="02020603050405020304" pitchFamily="18" charset="0"/>
                <a:cs typeface="Times New Roman" panose="02020603050405020304" pitchFamily="18" charset="0"/>
              </a:rPr>
              <a:t> PMOS Loads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28600" y="1219200"/>
            <a:ext cx="13106400" cy="778674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a:r>
              <a:rPr lang="en-US" sz="2800" b="1" u="sng" dirty="0" smtClean="0">
                <a:latin typeface="Times New Roman" pitchFamily="18" charset="0"/>
                <a:cs typeface="Times New Roman" pitchFamily="18" charset="0"/>
              </a:rPr>
              <a:t>Solution:</a:t>
            </a:r>
          </a:p>
          <a:p>
            <a:pPr algn="just"/>
            <a:r>
              <a:rPr lang="en-US" sz="2800" b="1" dirty="0" smtClean="0">
                <a:latin typeface="Times New Roman" pitchFamily="18" charset="0"/>
                <a:cs typeface="Times New Roman" pitchFamily="18" charset="0"/>
              </a:rPr>
              <a:t>Given:</a:t>
            </a:r>
          </a:p>
          <a:p>
            <a:pPr algn="just"/>
            <a:r>
              <a:rPr lang="en-US" sz="2800" b="1" dirty="0" err="1" smtClean="0">
                <a:latin typeface="Times New Roman" pitchFamily="18" charset="0"/>
                <a:cs typeface="Times New Roman" pitchFamily="18" charset="0"/>
              </a:rPr>
              <a:t>I</a:t>
            </a:r>
            <a:r>
              <a:rPr lang="en-US" sz="2800" b="1" baseline="-25000" dirty="0" err="1" smtClean="0">
                <a:latin typeface="Times New Roman" pitchFamily="18" charset="0"/>
                <a:cs typeface="Times New Roman" pitchFamily="18" charset="0"/>
              </a:rPr>
              <a:t>ref</a:t>
            </a:r>
            <a:r>
              <a:rPr lang="en-US" sz="2800" b="1" dirty="0" smtClean="0">
                <a:latin typeface="Times New Roman" pitchFamily="18" charset="0"/>
                <a:cs typeface="Times New Roman" pitchFamily="18" charset="0"/>
              </a:rPr>
              <a:t> =100 </a:t>
            </a:r>
            <a:r>
              <a:rPr lang="el-GR" sz="2800" b="1" dirty="0" smtClean="0">
                <a:latin typeface="Times New Roman" pitchFamily="18" charset="0"/>
                <a:cs typeface="Times New Roman" pitchFamily="18" charset="0"/>
              </a:rPr>
              <a:t>μ</a:t>
            </a:r>
            <a:r>
              <a:rPr lang="en-US" sz="2800" b="1" dirty="0" smtClean="0">
                <a:latin typeface="Times New Roman" pitchFamily="18" charset="0"/>
                <a:cs typeface="Times New Roman" pitchFamily="18" charset="0"/>
              </a:rPr>
              <a:t>A, </a:t>
            </a:r>
            <a:r>
              <a:rPr lang="el-GR" sz="2800" b="1" dirty="0" smtClean="0">
                <a:latin typeface="Times New Roman" pitchFamily="18" charset="0"/>
                <a:cs typeface="Times New Roman" pitchFamily="18" charset="0"/>
              </a:rPr>
              <a:t>μ</a:t>
            </a:r>
            <a:r>
              <a:rPr lang="en-US" sz="2800" b="1" baseline="-25000" dirty="0" err="1" smtClean="0">
                <a:latin typeface="Times New Roman" pitchFamily="18" charset="0"/>
                <a:cs typeface="Times New Roman" pitchFamily="18" charset="0"/>
              </a:rPr>
              <a:t>n</a:t>
            </a:r>
            <a:r>
              <a:rPr lang="en-US" sz="2800" b="1" dirty="0" err="1" smtClean="0">
                <a:latin typeface="Times New Roman" pitchFamily="18" charset="0"/>
                <a:cs typeface="Times New Roman" pitchFamily="18" charset="0"/>
              </a:rPr>
              <a:t>C</a:t>
            </a:r>
            <a:r>
              <a:rPr lang="en-US" sz="2800" b="1" baseline="-25000" dirty="0" err="1" smtClean="0">
                <a:latin typeface="Times New Roman" pitchFamily="18" charset="0"/>
                <a:cs typeface="Times New Roman" pitchFamily="18" charset="0"/>
              </a:rPr>
              <a:t>ox</a:t>
            </a:r>
            <a:r>
              <a:rPr lang="en-US" sz="2800" b="1" dirty="0" smtClean="0">
                <a:latin typeface="Times New Roman" pitchFamily="18" charset="0"/>
                <a:cs typeface="Times New Roman" pitchFamily="18" charset="0"/>
              </a:rPr>
              <a:t> = 80</a:t>
            </a:r>
            <a:r>
              <a:rPr lang="el-GR" sz="2800" b="1" dirty="0" smtClean="0">
                <a:latin typeface="Times New Roman" pitchFamily="18" charset="0"/>
                <a:cs typeface="Times New Roman" pitchFamily="18" charset="0"/>
              </a:rPr>
              <a:t> μ</a:t>
            </a:r>
            <a:r>
              <a:rPr lang="en-US" sz="2800" b="1" dirty="0" smtClean="0">
                <a:latin typeface="Times New Roman" pitchFamily="18" charset="0"/>
                <a:cs typeface="Times New Roman" pitchFamily="18" charset="0"/>
              </a:rPr>
              <a:t>A/V</a:t>
            </a:r>
            <a:r>
              <a:rPr lang="en-US" sz="2800" b="1" baseline="30000" dirty="0" smtClean="0">
                <a:latin typeface="Times New Roman" pitchFamily="18" charset="0"/>
                <a:cs typeface="Times New Roman" pitchFamily="18" charset="0"/>
              </a:rPr>
              <a:t>2</a:t>
            </a:r>
            <a:r>
              <a:rPr lang="en-US" sz="2800" b="1" dirty="0" smtClean="0">
                <a:latin typeface="Times New Roman" pitchFamily="18" charset="0"/>
                <a:cs typeface="Times New Roman" pitchFamily="18" charset="0"/>
              </a:rPr>
              <a:t>, </a:t>
            </a:r>
            <a:r>
              <a:rPr lang="el-GR" sz="2800" b="1" dirty="0" smtClean="0">
                <a:latin typeface="Times New Roman" pitchFamily="18" charset="0"/>
                <a:cs typeface="Times New Roman" pitchFamily="18" charset="0"/>
              </a:rPr>
              <a:t>μ</a:t>
            </a:r>
            <a:r>
              <a:rPr lang="en-US" sz="2800" b="1" baseline="-25000" dirty="0" err="1" smtClean="0">
                <a:latin typeface="Times New Roman" pitchFamily="18" charset="0"/>
                <a:cs typeface="Times New Roman" pitchFamily="18" charset="0"/>
              </a:rPr>
              <a:t>p</a:t>
            </a:r>
            <a:r>
              <a:rPr lang="en-US" sz="2800" b="1" dirty="0" err="1" smtClean="0">
                <a:latin typeface="Times New Roman" pitchFamily="18" charset="0"/>
                <a:cs typeface="Times New Roman" pitchFamily="18" charset="0"/>
              </a:rPr>
              <a:t>C</a:t>
            </a:r>
            <a:r>
              <a:rPr lang="en-US" sz="2800" b="1" baseline="-25000" dirty="0" err="1" smtClean="0">
                <a:latin typeface="Times New Roman" pitchFamily="18" charset="0"/>
                <a:cs typeface="Times New Roman" pitchFamily="18" charset="0"/>
              </a:rPr>
              <a:t>ox</a:t>
            </a:r>
            <a:r>
              <a:rPr lang="en-US" sz="2800" b="1" dirty="0" smtClean="0">
                <a:latin typeface="Times New Roman" pitchFamily="18" charset="0"/>
                <a:cs typeface="Times New Roman" pitchFamily="18" charset="0"/>
              </a:rPr>
              <a:t> = 40</a:t>
            </a:r>
            <a:r>
              <a:rPr lang="el-GR" sz="2800" b="1" dirty="0" smtClean="0">
                <a:latin typeface="Times New Roman" pitchFamily="18" charset="0"/>
                <a:cs typeface="Times New Roman" pitchFamily="18" charset="0"/>
              </a:rPr>
              <a:t> μ</a:t>
            </a:r>
            <a:r>
              <a:rPr lang="en-US" sz="2800" b="1" dirty="0" smtClean="0">
                <a:latin typeface="Times New Roman" pitchFamily="18" charset="0"/>
                <a:cs typeface="Times New Roman" pitchFamily="18" charset="0"/>
              </a:rPr>
              <a:t>A/V</a:t>
            </a:r>
            <a:r>
              <a:rPr lang="en-US" sz="2800" b="1" baseline="30000" dirty="0" smtClean="0">
                <a:latin typeface="Times New Roman" pitchFamily="18" charset="0"/>
                <a:cs typeface="Times New Roman" pitchFamily="18" charset="0"/>
              </a:rPr>
              <a:t>2</a:t>
            </a:r>
            <a:r>
              <a:rPr lang="en-US" sz="2800" b="1" dirty="0" smtClean="0">
                <a:latin typeface="Times New Roman" pitchFamily="18" charset="0"/>
                <a:cs typeface="Times New Roman" pitchFamily="18" charset="0"/>
              </a:rPr>
              <a:t>, (W/L)</a:t>
            </a:r>
            <a:r>
              <a:rPr lang="en-US" sz="2800" b="1" baseline="-25000" dirty="0" smtClean="0">
                <a:latin typeface="Times New Roman" pitchFamily="18" charset="0"/>
                <a:cs typeface="Times New Roman" pitchFamily="18" charset="0"/>
              </a:rPr>
              <a:t>p</a:t>
            </a:r>
            <a:r>
              <a:rPr lang="en-US" sz="2800" b="1" dirty="0" smtClean="0">
                <a:latin typeface="Times New Roman" pitchFamily="18" charset="0"/>
                <a:cs typeface="Times New Roman" pitchFamily="18" charset="0"/>
              </a:rPr>
              <a:t> = 55/1, (W/L)</a:t>
            </a:r>
            <a:r>
              <a:rPr lang="en-US" sz="2800" b="1" baseline="-25000" dirty="0" smtClean="0">
                <a:latin typeface="Times New Roman" pitchFamily="18" charset="0"/>
                <a:cs typeface="Times New Roman" pitchFamily="18" charset="0"/>
              </a:rPr>
              <a:t>n</a:t>
            </a:r>
            <a:r>
              <a:rPr lang="en-US" sz="2800" b="1" dirty="0" smtClean="0">
                <a:latin typeface="Times New Roman" pitchFamily="18" charset="0"/>
                <a:cs typeface="Times New Roman" pitchFamily="18" charset="0"/>
              </a:rPr>
              <a:t> = 25/1, </a:t>
            </a:r>
            <a:r>
              <a:rPr lang="el-GR" sz="2800" b="1" dirty="0" smtClean="0">
                <a:latin typeface="Times New Roman" pitchFamily="18" charset="0"/>
                <a:cs typeface="Times New Roman" pitchFamily="18" charset="0"/>
              </a:rPr>
              <a:t>λ</a:t>
            </a:r>
            <a:r>
              <a:rPr lang="en-US" sz="2800" b="1" baseline="-25000" dirty="0" smtClean="0">
                <a:latin typeface="Times New Roman" pitchFamily="18" charset="0"/>
                <a:cs typeface="Times New Roman" pitchFamily="18" charset="0"/>
              </a:rPr>
              <a:t>n</a:t>
            </a:r>
            <a:r>
              <a:rPr lang="en-US" sz="2800" b="1" dirty="0" smtClean="0">
                <a:latin typeface="Times New Roman" pitchFamily="18" charset="0"/>
                <a:cs typeface="Times New Roman" pitchFamily="18" charset="0"/>
              </a:rPr>
              <a:t> = </a:t>
            </a:r>
            <a:r>
              <a:rPr lang="el-GR" sz="2800" b="1" dirty="0" smtClean="0">
                <a:latin typeface="Times New Roman" pitchFamily="18" charset="0"/>
                <a:cs typeface="Times New Roman" pitchFamily="18" charset="0"/>
              </a:rPr>
              <a:t>λ</a:t>
            </a:r>
            <a:r>
              <a:rPr lang="en-US" sz="2800" b="1" baseline="-25000" dirty="0" smtClean="0">
                <a:latin typeface="Times New Roman" pitchFamily="18" charset="0"/>
                <a:cs typeface="Times New Roman" pitchFamily="18" charset="0"/>
              </a:rPr>
              <a:t>p</a:t>
            </a:r>
            <a:r>
              <a:rPr lang="en-US" sz="2800" b="1" dirty="0" smtClean="0">
                <a:latin typeface="Times New Roman" pitchFamily="18" charset="0"/>
                <a:cs typeface="Times New Roman" pitchFamily="18" charset="0"/>
              </a:rPr>
              <a:t> = 0.02 V</a:t>
            </a:r>
            <a:r>
              <a:rPr lang="en-US" sz="2800" b="1" baseline="30000" dirty="0" smtClean="0">
                <a:latin typeface="Times New Roman" pitchFamily="18" charset="0"/>
                <a:cs typeface="Times New Roman" pitchFamily="18" charset="0"/>
              </a:rPr>
              <a:t>-1</a:t>
            </a:r>
            <a:r>
              <a:rPr lang="en-US" sz="2800" b="1" dirty="0" smtClean="0">
                <a:latin typeface="Times New Roman" pitchFamily="18" charset="0"/>
                <a:cs typeface="Times New Roman" pitchFamily="18" charset="0"/>
              </a:rPr>
              <a:t>, I</a:t>
            </a:r>
            <a:r>
              <a:rPr lang="en-US" sz="2800" b="1" baseline="-25000" dirty="0" smtClean="0">
                <a:latin typeface="Times New Roman" pitchFamily="18" charset="0"/>
                <a:cs typeface="Times New Roman" pitchFamily="18" charset="0"/>
              </a:rPr>
              <a:t>D</a:t>
            </a:r>
            <a:r>
              <a:rPr lang="en-US" sz="2800" b="1" dirty="0" smtClean="0">
                <a:latin typeface="Times New Roman" pitchFamily="18" charset="0"/>
                <a:cs typeface="Times New Roman" pitchFamily="18" charset="0"/>
              </a:rPr>
              <a:t> = 50</a:t>
            </a:r>
            <a:r>
              <a:rPr lang="el-GR" sz="2800" b="1" dirty="0" smtClean="0">
                <a:latin typeface="Times New Roman" pitchFamily="18" charset="0"/>
                <a:cs typeface="Times New Roman" pitchFamily="18" charset="0"/>
              </a:rPr>
              <a:t> μ</a:t>
            </a:r>
            <a:r>
              <a:rPr lang="en-US" sz="2800" b="1" dirty="0" smtClean="0">
                <a:latin typeface="Times New Roman" pitchFamily="18" charset="0"/>
                <a:cs typeface="Times New Roman" pitchFamily="18" charset="0"/>
              </a:rPr>
              <a:t>A.</a:t>
            </a:r>
          </a:p>
          <a:p>
            <a:pPr algn="just"/>
            <a:endParaRPr lang="en-US" sz="2800" b="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For the given, g</a:t>
            </a:r>
            <a:r>
              <a:rPr lang="en-US" sz="2400" b="1" baseline="-25000" dirty="0" smtClean="0">
                <a:latin typeface="Times New Roman" pitchFamily="18" charset="0"/>
                <a:cs typeface="Times New Roman" pitchFamily="18" charset="0"/>
              </a:rPr>
              <a:t>m3</a:t>
            </a:r>
            <a:r>
              <a:rPr lang="en-US" sz="2400" b="1" dirty="0" smtClean="0">
                <a:latin typeface="Times New Roman" pitchFamily="18" charset="0"/>
                <a:cs typeface="Times New Roman" pitchFamily="18" charset="0"/>
              </a:rPr>
              <a:t> is n-channel, g</a:t>
            </a:r>
            <a:r>
              <a:rPr lang="en-US" sz="2400" b="1" baseline="-25000" dirty="0" smtClean="0">
                <a:latin typeface="Times New Roman" pitchFamily="18" charset="0"/>
                <a:cs typeface="Times New Roman" pitchFamily="18" charset="0"/>
              </a:rPr>
              <a:t>m1</a:t>
            </a:r>
            <a:r>
              <a:rPr lang="en-US" sz="2400" b="1" dirty="0" smtClean="0">
                <a:latin typeface="Times New Roman" pitchFamily="18" charset="0"/>
                <a:cs typeface="Times New Roman" pitchFamily="18" charset="0"/>
              </a:rPr>
              <a:t> &amp; g</a:t>
            </a:r>
            <a:r>
              <a:rPr lang="en-US" sz="2400" b="1" baseline="-25000" dirty="0" smtClean="0">
                <a:latin typeface="Times New Roman" pitchFamily="18" charset="0"/>
                <a:cs typeface="Times New Roman" pitchFamily="18" charset="0"/>
              </a:rPr>
              <a:t>m7</a:t>
            </a:r>
            <a:r>
              <a:rPr lang="en-US" sz="2400" b="1" dirty="0" smtClean="0">
                <a:latin typeface="Times New Roman" pitchFamily="18" charset="0"/>
                <a:cs typeface="Times New Roman" pitchFamily="18" charset="0"/>
              </a:rPr>
              <a:t> are p-channel.  We have to find Av = g</a:t>
            </a:r>
            <a:r>
              <a:rPr lang="en-US" sz="2400" b="1" baseline="-25000" dirty="0" smtClean="0">
                <a:latin typeface="Times New Roman" pitchFamily="18" charset="0"/>
                <a:cs typeface="Times New Roman" pitchFamily="18" charset="0"/>
              </a:rPr>
              <a:t>m</a:t>
            </a:r>
            <a:r>
              <a:rPr lang="en-US" sz="2400" b="1" dirty="0" smtClean="0">
                <a:latin typeface="Times New Roman" pitchFamily="18" charset="0"/>
                <a:cs typeface="Times New Roman" pitchFamily="18" charset="0"/>
              </a:rPr>
              <a:t> R</a:t>
            </a:r>
            <a:r>
              <a:rPr lang="en-US" sz="2400" b="1" baseline="-25000" dirty="0" smtClean="0">
                <a:latin typeface="Times New Roman" pitchFamily="18" charset="0"/>
                <a:cs typeface="Times New Roman" pitchFamily="18" charset="0"/>
              </a:rPr>
              <a:t>out</a:t>
            </a:r>
            <a:r>
              <a:rPr lang="en-US" sz="2400" b="1" dirty="0" smtClean="0">
                <a:latin typeface="Times New Roman" pitchFamily="18" charset="0"/>
                <a:cs typeface="Times New Roman" pitchFamily="18" charset="0"/>
              </a:rPr>
              <a:t>.</a:t>
            </a:r>
          </a:p>
          <a:p>
            <a:pPr algn="just"/>
            <a:endParaRPr lang="en-US" sz="2800" b="1" dirty="0" smtClean="0">
              <a:latin typeface="Times New Roman" pitchFamily="18" charset="0"/>
              <a:cs typeface="Times New Roman" pitchFamily="18" charset="0"/>
            </a:endParaRPr>
          </a:p>
          <a:p>
            <a:pPr algn="just"/>
            <a:r>
              <a:rPr lang="en-US" sz="2800" b="1" dirty="0" smtClean="0">
                <a:solidFill>
                  <a:srgbClr val="002060"/>
                </a:solidFill>
                <a:latin typeface="Times New Roman" pitchFamily="18" charset="0"/>
                <a:cs typeface="Times New Roman" pitchFamily="18" charset="0"/>
              </a:rPr>
              <a:t>g</a:t>
            </a:r>
            <a:r>
              <a:rPr lang="en-US" sz="2800" b="1" baseline="-25000" dirty="0" smtClean="0">
                <a:solidFill>
                  <a:srgbClr val="002060"/>
                </a:solidFill>
                <a:latin typeface="Times New Roman" pitchFamily="18" charset="0"/>
                <a:cs typeface="Times New Roman" pitchFamily="18" charset="0"/>
              </a:rPr>
              <a:t>m1</a:t>
            </a:r>
            <a:r>
              <a:rPr lang="en-US" sz="2800" b="1" dirty="0" smtClean="0">
                <a:solidFill>
                  <a:srgbClr val="002060"/>
                </a:solidFill>
                <a:latin typeface="Times New Roman" pitchFamily="18" charset="0"/>
                <a:cs typeface="Times New Roman" pitchFamily="18" charset="0"/>
              </a:rPr>
              <a:t> = √(2 I</a:t>
            </a:r>
            <a:r>
              <a:rPr lang="en-US" sz="2800" b="1" baseline="-25000" dirty="0" smtClean="0">
                <a:solidFill>
                  <a:srgbClr val="002060"/>
                </a:solidFill>
                <a:latin typeface="Times New Roman" pitchFamily="18" charset="0"/>
                <a:cs typeface="Times New Roman" pitchFamily="18" charset="0"/>
              </a:rPr>
              <a:t>D</a:t>
            </a:r>
            <a:r>
              <a:rPr lang="en-US" sz="2800" b="1" dirty="0" smtClean="0">
                <a:solidFill>
                  <a:srgbClr val="002060"/>
                </a:solidFill>
                <a:latin typeface="Times New Roman" pitchFamily="18" charset="0"/>
                <a:cs typeface="Times New Roman" pitchFamily="18" charset="0"/>
              </a:rPr>
              <a:t> </a:t>
            </a:r>
            <a:r>
              <a:rPr lang="el-GR" sz="2800" b="1" dirty="0" smtClean="0">
                <a:solidFill>
                  <a:srgbClr val="002060"/>
                </a:solidFill>
                <a:latin typeface="Times New Roman" pitchFamily="18" charset="0"/>
                <a:cs typeface="Times New Roman" pitchFamily="18" charset="0"/>
              </a:rPr>
              <a:t>μ</a:t>
            </a:r>
            <a:r>
              <a:rPr lang="en-US" sz="2800" b="1" baseline="-25000" dirty="0" err="1" smtClean="0">
                <a:solidFill>
                  <a:srgbClr val="002060"/>
                </a:solidFill>
                <a:latin typeface="Times New Roman" pitchFamily="18" charset="0"/>
                <a:cs typeface="Times New Roman" pitchFamily="18" charset="0"/>
              </a:rPr>
              <a:t>p</a:t>
            </a:r>
            <a:r>
              <a:rPr lang="en-US" sz="2800" b="1" dirty="0" err="1" smtClean="0">
                <a:solidFill>
                  <a:srgbClr val="002060"/>
                </a:solidFill>
                <a:latin typeface="Times New Roman" pitchFamily="18" charset="0"/>
                <a:cs typeface="Times New Roman" pitchFamily="18" charset="0"/>
              </a:rPr>
              <a:t>C</a:t>
            </a:r>
            <a:r>
              <a:rPr lang="en-US" sz="2800" b="1" baseline="-25000" dirty="0" err="1" smtClean="0">
                <a:solidFill>
                  <a:srgbClr val="002060"/>
                </a:solidFill>
                <a:latin typeface="Times New Roman" pitchFamily="18" charset="0"/>
                <a:cs typeface="Times New Roman" pitchFamily="18" charset="0"/>
              </a:rPr>
              <a:t>ox</a:t>
            </a:r>
            <a:r>
              <a:rPr lang="en-US" sz="2800" b="1" dirty="0" smtClean="0">
                <a:solidFill>
                  <a:srgbClr val="002060"/>
                </a:solidFill>
                <a:latin typeface="Times New Roman" pitchFamily="18" charset="0"/>
                <a:cs typeface="Times New Roman" pitchFamily="18" charset="0"/>
              </a:rPr>
              <a:t> (W/L)</a:t>
            </a:r>
            <a:r>
              <a:rPr lang="en-US" sz="2800" b="1" baseline="-25000" dirty="0" smtClean="0">
                <a:solidFill>
                  <a:srgbClr val="002060"/>
                </a:solidFill>
                <a:latin typeface="Times New Roman" pitchFamily="18" charset="0"/>
                <a:cs typeface="Times New Roman" pitchFamily="18" charset="0"/>
              </a:rPr>
              <a:t>p</a:t>
            </a:r>
            <a:r>
              <a:rPr lang="en-US" sz="2800" b="1" dirty="0" smtClean="0">
                <a:solidFill>
                  <a:srgbClr val="002060"/>
                </a:solidFill>
                <a:latin typeface="Times New Roman" pitchFamily="18" charset="0"/>
                <a:cs typeface="Times New Roman" pitchFamily="18" charset="0"/>
              </a:rPr>
              <a:t>) = 467.04 </a:t>
            </a:r>
            <a:r>
              <a:rPr lang="el-GR" sz="2800" b="1" dirty="0" smtClean="0">
                <a:solidFill>
                  <a:srgbClr val="002060"/>
                </a:solidFill>
                <a:latin typeface="Times New Roman" pitchFamily="18" charset="0"/>
                <a:cs typeface="Times New Roman" pitchFamily="18" charset="0"/>
              </a:rPr>
              <a:t>μ</a:t>
            </a:r>
            <a:r>
              <a:rPr lang="en-US" sz="2800" b="1" dirty="0" smtClean="0">
                <a:solidFill>
                  <a:srgbClr val="002060"/>
                </a:solidFill>
                <a:latin typeface="Times New Roman" pitchFamily="18" charset="0"/>
                <a:cs typeface="Times New Roman" pitchFamily="18" charset="0"/>
              </a:rPr>
              <a:t>A/V = g</a:t>
            </a:r>
            <a:r>
              <a:rPr lang="en-US" sz="2800" b="1" baseline="-25000" dirty="0" smtClean="0">
                <a:solidFill>
                  <a:srgbClr val="002060"/>
                </a:solidFill>
                <a:latin typeface="Times New Roman" pitchFamily="18" charset="0"/>
                <a:cs typeface="Times New Roman" pitchFamily="18" charset="0"/>
              </a:rPr>
              <a:t>m7</a:t>
            </a:r>
          </a:p>
          <a:p>
            <a:pPr algn="just"/>
            <a:r>
              <a:rPr lang="en-US" sz="2800" b="1" dirty="0" smtClean="0">
                <a:solidFill>
                  <a:srgbClr val="002060"/>
                </a:solidFill>
                <a:latin typeface="Times New Roman" pitchFamily="18" charset="0"/>
                <a:cs typeface="Times New Roman" pitchFamily="18" charset="0"/>
              </a:rPr>
              <a:t>g</a:t>
            </a:r>
            <a:r>
              <a:rPr lang="en-US" sz="2800" b="1" baseline="-25000" dirty="0" smtClean="0">
                <a:solidFill>
                  <a:srgbClr val="002060"/>
                </a:solidFill>
                <a:latin typeface="Times New Roman" pitchFamily="18" charset="0"/>
                <a:cs typeface="Times New Roman" pitchFamily="18" charset="0"/>
              </a:rPr>
              <a:t>m3</a:t>
            </a:r>
            <a:r>
              <a:rPr lang="en-US" sz="2800" b="1" dirty="0" smtClean="0">
                <a:solidFill>
                  <a:srgbClr val="002060"/>
                </a:solidFill>
                <a:latin typeface="Times New Roman" pitchFamily="18" charset="0"/>
                <a:cs typeface="Times New Roman" pitchFamily="18" charset="0"/>
              </a:rPr>
              <a:t> = √(2 I</a:t>
            </a:r>
            <a:r>
              <a:rPr lang="en-US" sz="2800" b="1" baseline="-25000" dirty="0" smtClean="0">
                <a:solidFill>
                  <a:srgbClr val="002060"/>
                </a:solidFill>
                <a:latin typeface="Times New Roman" pitchFamily="18" charset="0"/>
                <a:cs typeface="Times New Roman" pitchFamily="18" charset="0"/>
              </a:rPr>
              <a:t>D</a:t>
            </a:r>
            <a:r>
              <a:rPr lang="en-US" sz="2800" b="1" dirty="0" smtClean="0">
                <a:solidFill>
                  <a:srgbClr val="002060"/>
                </a:solidFill>
                <a:latin typeface="Times New Roman" pitchFamily="18" charset="0"/>
                <a:cs typeface="Times New Roman" pitchFamily="18" charset="0"/>
              </a:rPr>
              <a:t> </a:t>
            </a:r>
            <a:r>
              <a:rPr lang="el-GR" sz="2800" b="1" dirty="0" smtClean="0">
                <a:solidFill>
                  <a:srgbClr val="002060"/>
                </a:solidFill>
                <a:latin typeface="Times New Roman" pitchFamily="18" charset="0"/>
                <a:cs typeface="Times New Roman" pitchFamily="18" charset="0"/>
              </a:rPr>
              <a:t>μ</a:t>
            </a:r>
            <a:r>
              <a:rPr lang="en-US" sz="2800" b="1" baseline="-25000" dirty="0" err="1" smtClean="0">
                <a:solidFill>
                  <a:srgbClr val="002060"/>
                </a:solidFill>
                <a:latin typeface="Times New Roman" pitchFamily="18" charset="0"/>
                <a:cs typeface="Times New Roman" pitchFamily="18" charset="0"/>
              </a:rPr>
              <a:t>n</a:t>
            </a:r>
            <a:r>
              <a:rPr lang="en-US" sz="2800" b="1" dirty="0" err="1" smtClean="0">
                <a:solidFill>
                  <a:srgbClr val="002060"/>
                </a:solidFill>
                <a:latin typeface="Times New Roman" pitchFamily="18" charset="0"/>
                <a:cs typeface="Times New Roman" pitchFamily="18" charset="0"/>
              </a:rPr>
              <a:t>C</a:t>
            </a:r>
            <a:r>
              <a:rPr lang="en-US" sz="2800" b="1" baseline="-25000" dirty="0" err="1" smtClean="0">
                <a:solidFill>
                  <a:srgbClr val="002060"/>
                </a:solidFill>
                <a:latin typeface="Times New Roman" pitchFamily="18" charset="0"/>
                <a:cs typeface="Times New Roman" pitchFamily="18" charset="0"/>
              </a:rPr>
              <a:t>ox</a:t>
            </a:r>
            <a:r>
              <a:rPr lang="en-US" sz="2800" b="1" dirty="0" smtClean="0">
                <a:solidFill>
                  <a:srgbClr val="002060"/>
                </a:solidFill>
                <a:latin typeface="Times New Roman" pitchFamily="18" charset="0"/>
                <a:cs typeface="Times New Roman" pitchFamily="18" charset="0"/>
              </a:rPr>
              <a:t> (W/L)</a:t>
            </a:r>
            <a:r>
              <a:rPr lang="en-US" sz="2800" b="1" baseline="-25000" dirty="0" smtClean="0">
                <a:solidFill>
                  <a:srgbClr val="002060"/>
                </a:solidFill>
                <a:latin typeface="Times New Roman" pitchFamily="18" charset="0"/>
                <a:cs typeface="Times New Roman" pitchFamily="18" charset="0"/>
              </a:rPr>
              <a:t>n</a:t>
            </a:r>
            <a:r>
              <a:rPr lang="en-US" sz="2800" b="1" dirty="0" smtClean="0">
                <a:solidFill>
                  <a:srgbClr val="002060"/>
                </a:solidFill>
                <a:latin typeface="Times New Roman" pitchFamily="18" charset="0"/>
                <a:cs typeface="Times New Roman" pitchFamily="18" charset="0"/>
              </a:rPr>
              <a:t>) = 447.21 </a:t>
            </a:r>
            <a:r>
              <a:rPr lang="el-GR" sz="2800" b="1" dirty="0" smtClean="0">
                <a:solidFill>
                  <a:srgbClr val="002060"/>
                </a:solidFill>
                <a:latin typeface="Times New Roman" pitchFamily="18" charset="0"/>
                <a:cs typeface="Times New Roman" pitchFamily="18" charset="0"/>
              </a:rPr>
              <a:t>μ</a:t>
            </a:r>
            <a:r>
              <a:rPr lang="en-US" sz="2800" b="1" dirty="0" smtClean="0">
                <a:solidFill>
                  <a:srgbClr val="002060"/>
                </a:solidFill>
                <a:latin typeface="Times New Roman" pitchFamily="18" charset="0"/>
                <a:cs typeface="Times New Roman" pitchFamily="18" charset="0"/>
              </a:rPr>
              <a:t>A/V</a:t>
            </a:r>
          </a:p>
          <a:p>
            <a:pPr algn="just"/>
            <a:endParaRPr lang="en-US" sz="2800" b="1" dirty="0" smtClean="0">
              <a:solidFill>
                <a:srgbClr val="002060"/>
              </a:solidFill>
              <a:latin typeface="Times New Roman" pitchFamily="18" charset="0"/>
              <a:cs typeface="Times New Roman" pitchFamily="18" charset="0"/>
            </a:endParaRPr>
          </a:p>
          <a:p>
            <a:pPr algn="just"/>
            <a:r>
              <a:rPr lang="en-US" sz="2800" b="1" dirty="0" smtClean="0">
                <a:solidFill>
                  <a:srgbClr val="002060"/>
                </a:solidFill>
                <a:latin typeface="Times New Roman" pitchFamily="18" charset="0"/>
                <a:cs typeface="Times New Roman" pitchFamily="18" charset="0"/>
              </a:rPr>
              <a:t>r</a:t>
            </a:r>
            <a:r>
              <a:rPr lang="en-US" sz="2800" b="1" baseline="-25000" dirty="0" smtClean="0">
                <a:solidFill>
                  <a:srgbClr val="002060"/>
                </a:solidFill>
                <a:latin typeface="Times New Roman" pitchFamily="18" charset="0"/>
                <a:cs typeface="Times New Roman" pitchFamily="18" charset="0"/>
              </a:rPr>
              <a:t>o1</a:t>
            </a:r>
            <a:r>
              <a:rPr lang="en-US" sz="2800" b="1" dirty="0" smtClean="0">
                <a:solidFill>
                  <a:srgbClr val="002060"/>
                </a:solidFill>
                <a:latin typeface="Times New Roman" pitchFamily="18" charset="0"/>
                <a:cs typeface="Times New Roman" pitchFamily="18" charset="0"/>
              </a:rPr>
              <a:t> = r</a:t>
            </a:r>
            <a:r>
              <a:rPr lang="en-US" sz="2800" b="1" baseline="-25000" dirty="0" smtClean="0">
                <a:solidFill>
                  <a:srgbClr val="002060"/>
                </a:solidFill>
                <a:latin typeface="Times New Roman" pitchFamily="18" charset="0"/>
                <a:cs typeface="Times New Roman" pitchFamily="18" charset="0"/>
              </a:rPr>
              <a:t>o7</a:t>
            </a:r>
            <a:r>
              <a:rPr lang="en-US" sz="2800" b="1" dirty="0" smtClean="0">
                <a:solidFill>
                  <a:srgbClr val="002060"/>
                </a:solidFill>
                <a:latin typeface="Times New Roman" pitchFamily="18" charset="0"/>
                <a:cs typeface="Times New Roman" pitchFamily="18" charset="0"/>
              </a:rPr>
              <a:t> = r</a:t>
            </a:r>
            <a:r>
              <a:rPr lang="en-US" sz="2800" b="1" baseline="-25000" dirty="0" smtClean="0">
                <a:solidFill>
                  <a:srgbClr val="002060"/>
                </a:solidFill>
                <a:latin typeface="Times New Roman" pitchFamily="18" charset="0"/>
                <a:cs typeface="Times New Roman" pitchFamily="18" charset="0"/>
              </a:rPr>
              <a:t>o9</a:t>
            </a:r>
            <a:r>
              <a:rPr lang="en-US" sz="2800" b="1" dirty="0" smtClean="0">
                <a:solidFill>
                  <a:srgbClr val="002060"/>
                </a:solidFill>
                <a:latin typeface="Times New Roman" pitchFamily="18" charset="0"/>
                <a:cs typeface="Times New Roman" pitchFamily="18" charset="0"/>
              </a:rPr>
              <a:t> = 1/(</a:t>
            </a:r>
            <a:r>
              <a:rPr lang="el-GR" sz="2800" b="1" dirty="0" smtClean="0">
                <a:solidFill>
                  <a:srgbClr val="002060"/>
                </a:solidFill>
                <a:latin typeface="Times New Roman" pitchFamily="18" charset="0"/>
                <a:cs typeface="Times New Roman" pitchFamily="18" charset="0"/>
              </a:rPr>
              <a:t>λ</a:t>
            </a:r>
            <a:r>
              <a:rPr lang="en-US" sz="2800" b="1" dirty="0" smtClean="0">
                <a:solidFill>
                  <a:srgbClr val="002060"/>
                </a:solidFill>
                <a:latin typeface="Times New Roman" pitchFamily="18" charset="0"/>
                <a:cs typeface="Times New Roman" pitchFamily="18" charset="0"/>
              </a:rPr>
              <a:t> I</a:t>
            </a:r>
            <a:r>
              <a:rPr lang="en-US" sz="2800" b="1" baseline="-25000" dirty="0" smtClean="0">
                <a:solidFill>
                  <a:srgbClr val="002060"/>
                </a:solidFill>
                <a:latin typeface="Times New Roman" pitchFamily="18" charset="0"/>
                <a:cs typeface="Times New Roman" pitchFamily="18" charset="0"/>
              </a:rPr>
              <a:t>D</a:t>
            </a:r>
            <a:r>
              <a:rPr lang="en-US" sz="2800" b="1" dirty="0" smtClean="0">
                <a:solidFill>
                  <a:srgbClr val="002060"/>
                </a:solidFill>
                <a:latin typeface="Times New Roman" pitchFamily="18" charset="0"/>
                <a:cs typeface="Times New Roman" pitchFamily="18" charset="0"/>
              </a:rPr>
              <a:t>) = 1 M</a:t>
            </a:r>
            <a:r>
              <a:rPr lang="el-GR" sz="2800" b="1" dirty="0" smtClean="0">
                <a:solidFill>
                  <a:srgbClr val="002060"/>
                </a:solidFill>
                <a:latin typeface="Times New Roman" pitchFamily="18" charset="0"/>
                <a:cs typeface="Times New Roman" pitchFamily="18" charset="0"/>
              </a:rPr>
              <a:t>Ω</a:t>
            </a:r>
            <a:endParaRPr lang="en-US" sz="2800" b="1" dirty="0" smtClean="0">
              <a:solidFill>
                <a:srgbClr val="002060"/>
              </a:solidFill>
              <a:latin typeface="Times New Roman" pitchFamily="18" charset="0"/>
              <a:cs typeface="Times New Roman" pitchFamily="18" charset="0"/>
            </a:endParaRPr>
          </a:p>
          <a:p>
            <a:pPr algn="just"/>
            <a:r>
              <a:rPr lang="en-US" sz="2800" b="1" dirty="0" smtClean="0">
                <a:solidFill>
                  <a:srgbClr val="002060"/>
                </a:solidFill>
                <a:latin typeface="Times New Roman" pitchFamily="18" charset="0"/>
                <a:cs typeface="Times New Roman" pitchFamily="18" charset="0"/>
              </a:rPr>
              <a:t>r</a:t>
            </a:r>
            <a:r>
              <a:rPr lang="en-US" sz="2800" b="1" baseline="-25000" dirty="0" smtClean="0">
                <a:solidFill>
                  <a:srgbClr val="002060"/>
                </a:solidFill>
                <a:latin typeface="Times New Roman" pitchFamily="18" charset="0"/>
                <a:cs typeface="Times New Roman" pitchFamily="18" charset="0"/>
              </a:rPr>
              <a:t>o9</a:t>
            </a:r>
            <a:r>
              <a:rPr lang="en-US" sz="2800" b="1" dirty="0" smtClean="0">
                <a:solidFill>
                  <a:srgbClr val="002060"/>
                </a:solidFill>
                <a:latin typeface="Times New Roman" pitchFamily="18" charset="0"/>
                <a:cs typeface="Times New Roman" pitchFamily="18" charset="0"/>
              </a:rPr>
              <a:t> = 1/(</a:t>
            </a:r>
            <a:r>
              <a:rPr lang="el-GR" sz="2800" b="1" dirty="0" smtClean="0">
                <a:solidFill>
                  <a:srgbClr val="002060"/>
                </a:solidFill>
                <a:latin typeface="Times New Roman" pitchFamily="18" charset="0"/>
                <a:cs typeface="Times New Roman" pitchFamily="18" charset="0"/>
              </a:rPr>
              <a:t>λ</a:t>
            </a:r>
            <a:r>
              <a:rPr lang="en-US" sz="2800" b="1" dirty="0" smtClean="0">
                <a:solidFill>
                  <a:srgbClr val="002060"/>
                </a:solidFill>
                <a:latin typeface="Times New Roman" pitchFamily="18" charset="0"/>
                <a:cs typeface="Times New Roman" pitchFamily="18" charset="0"/>
              </a:rPr>
              <a:t> </a:t>
            </a:r>
            <a:r>
              <a:rPr lang="en-US" sz="2800" b="1" dirty="0" err="1" smtClean="0">
                <a:solidFill>
                  <a:srgbClr val="002060"/>
                </a:solidFill>
                <a:latin typeface="Times New Roman" pitchFamily="18" charset="0"/>
                <a:cs typeface="Times New Roman" pitchFamily="18" charset="0"/>
              </a:rPr>
              <a:t>I</a:t>
            </a:r>
            <a:r>
              <a:rPr lang="en-US" sz="2800" b="1" baseline="-25000" dirty="0" err="1" smtClean="0">
                <a:solidFill>
                  <a:srgbClr val="002060"/>
                </a:solidFill>
                <a:latin typeface="Times New Roman" pitchFamily="18" charset="0"/>
                <a:cs typeface="Times New Roman" pitchFamily="18" charset="0"/>
              </a:rPr>
              <a:t>ref</a:t>
            </a:r>
            <a:r>
              <a:rPr lang="en-US" sz="2800" b="1" dirty="0" smtClean="0">
                <a:solidFill>
                  <a:srgbClr val="002060"/>
                </a:solidFill>
                <a:latin typeface="Times New Roman" pitchFamily="18" charset="0"/>
                <a:cs typeface="Times New Roman" pitchFamily="18" charset="0"/>
              </a:rPr>
              <a:t>) = 0.5 M</a:t>
            </a:r>
            <a:r>
              <a:rPr lang="el-GR" sz="2800" b="1" dirty="0" smtClean="0">
                <a:solidFill>
                  <a:srgbClr val="002060"/>
                </a:solidFill>
                <a:latin typeface="Times New Roman" pitchFamily="18" charset="0"/>
                <a:cs typeface="Times New Roman" pitchFamily="18" charset="0"/>
              </a:rPr>
              <a:t>Ω</a:t>
            </a:r>
            <a:endParaRPr lang="en-US" sz="2800" b="1" dirty="0" smtClean="0">
              <a:solidFill>
                <a:srgbClr val="002060"/>
              </a:solidFill>
              <a:latin typeface="Times New Roman" pitchFamily="18" charset="0"/>
              <a:cs typeface="Times New Roman" pitchFamily="18" charset="0"/>
            </a:endParaRPr>
          </a:p>
          <a:p>
            <a:pPr algn="just"/>
            <a:endParaRPr lang="en-US" sz="2800" b="1" dirty="0" smtClean="0">
              <a:solidFill>
                <a:srgbClr val="002060"/>
              </a:solidFill>
              <a:latin typeface="Times New Roman" pitchFamily="18" charset="0"/>
              <a:cs typeface="Times New Roman" pitchFamily="18" charset="0"/>
            </a:endParaRPr>
          </a:p>
          <a:p>
            <a:pPr algn="just"/>
            <a:r>
              <a:rPr lang="en-US" sz="2800" b="1" dirty="0" smtClean="0">
                <a:solidFill>
                  <a:srgbClr val="002060"/>
                </a:solidFill>
                <a:latin typeface="Times New Roman" pitchFamily="18" charset="0"/>
                <a:cs typeface="Times New Roman" pitchFamily="18" charset="0"/>
              </a:rPr>
              <a:t>r</a:t>
            </a:r>
            <a:r>
              <a:rPr lang="en-US" sz="2800" b="1" baseline="-25000" dirty="0" smtClean="0">
                <a:solidFill>
                  <a:srgbClr val="002060"/>
                </a:solidFill>
                <a:latin typeface="Times New Roman" pitchFamily="18" charset="0"/>
                <a:cs typeface="Times New Roman" pitchFamily="18" charset="0"/>
              </a:rPr>
              <a:t>o1</a:t>
            </a:r>
            <a:r>
              <a:rPr lang="en-US" sz="2800" b="1" dirty="0" smtClean="0">
                <a:solidFill>
                  <a:srgbClr val="002060"/>
                </a:solidFill>
                <a:latin typeface="Times New Roman" pitchFamily="18" charset="0"/>
                <a:cs typeface="Times New Roman" pitchFamily="18" charset="0"/>
              </a:rPr>
              <a:t> || r</a:t>
            </a:r>
            <a:r>
              <a:rPr lang="en-US" sz="2800" b="1" baseline="-25000" dirty="0" smtClean="0">
                <a:solidFill>
                  <a:srgbClr val="002060"/>
                </a:solidFill>
                <a:latin typeface="Times New Roman" pitchFamily="18" charset="0"/>
                <a:cs typeface="Times New Roman" pitchFamily="18" charset="0"/>
              </a:rPr>
              <a:t>o5</a:t>
            </a:r>
            <a:r>
              <a:rPr lang="en-US" sz="2800" b="1" dirty="0" smtClean="0">
                <a:solidFill>
                  <a:srgbClr val="002060"/>
                </a:solidFill>
                <a:latin typeface="Times New Roman" pitchFamily="18" charset="0"/>
                <a:cs typeface="Times New Roman" pitchFamily="18" charset="0"/>
              </a:rPr>
              <a:t> =  0.33 M</a:t>
            </a:r>
            <a:r>
              <a:rPr lang="el-GR" sz="2800" b="1" dirty="0" smtClean="0">
                <a:solidFill>
                  <a:srgbClr val="002060"/>
                </a:solidFill>
                <a:latin typeface="Times New Roman" pitchFamily="18" charset="0"/>
                <a:cs typeface="Times New Roman" pitchFamily="18" charset="0"/>
              </a:rPr>
              <a:t>Ω</a:t>
            </a:r>
            <a:endParaRPr lang="en-US" sz="2800" b="1" dirty="0" smtClean="0">
              <a:solidFill>
                <a:srgbClr val="002060"/>
              </a:solidFill>
              <a:latin typeface="Times New Roman" pitchFamily="18" charset="0"/>
              <a:cs typeface="Times New Roman" pitchFamily="18" charset="0"/>
            </a:endParaRPr>
          </a:p>
          <a:p>
            <a:pPr algn="just"/>
            <a:endParaRPr lang="en-US" sz="2800" b="1" dirty="0" smtClean="0">
              <a:solidFill>
                <a:srgbClr val="002060"/>
              </a:solidFill>
              <a:latin typeface="Times New Roman" pitchFamily="18" charset="0"/>
              <a:cs typeface="Times New Roman" pitchFamily="18" charset="0"/>
            </a:endParaRPr>
          </a:p>
          <a:p>
            <a:pPr algn="just"/>
            <a:r>
              <a:rPr lang="en-US" sz="2800" b="1" dirty="0" smtClean="0">
                <a:solidFill>
                  <a:srgbClr val="002060"/>
                </a:solidFill>
                <a:latin typeface="Times New Roman" pitchFamily="18" charset="0"/>
                <a:cs typeface="Times New Roman" pitchFamily="18" charset="0"/>
              </a:rPr>
              <a:t>R</a:t>
            </a:r>
            <a:r>
              <a:rPr lang="en-US" sz="2800" b="1" baseline="-25000" dirty="0" smtClean="0">
                <a:solidFill>
                  <a:srgbClr val="002060"/>
                </a:solidFill>
                <a:latin typeface="Times New Roman" pitchFamily="18" charset="0"/>
                <a:cs typeface="Times New Roman" pitchFamily="18" charset="0"/>
              </a:rPr>
              <a:t>out</a:t>
            </a:r>
            <a:r>
              <a:rPr lang="en-US" sz="2800" b="1" dirty="0" smtClean="0">
                <a:solidFill>
                  <a:srgbClr val="002060"/>
                </a:solidFill>
                <a:latin typeface="Times New Roman" pitchFamily="18" charset="0"/>
                <a:cs typeface="Times New Roman" pitchFamily="18" charset="0"/>
              </a:rPr>
              <a:t> = 113.03 M</a:t>
            </a:r>
            <a:r>
              <a:rPr lang="el-GR" sz="2800" b="1" dirty="0" smtClean="0">
                <a:solidFill>
                  <a:srgbClr val="002060"/>
                </a:solidFill>
                <a:latin typeface="Times New Roman" pitchFamily="18" charset="0"/>
                <a:cs typeface="Times New Roman" pitchFamily="18" charset="0"/>
              </a:rPr>
              <a:t>Ω</a:t>
            </a:r>
            <a:endParaRPr lang="en-US" sz="2800" b="1" dirty="0" smtClean="0">
              <a:solidFill>
                <a:srgbClr val="002060"/>
              </a:solidFill>
              <a:latin typeface="Times New Roman" pitchFamily="18" charset="0"/>
              <a:cs typeface="Times New Roman" pitchFamily="18" charset="0"/>
            </a:endParaRPr>
          </a:p>
          <a:p>
            <a:pPr algn="just"/>
            <a:endParaRPr lang="en-US" sz="2800" b="1" dirty="0" smtClean="0">
              <a:solidFill>
                <a:srgbClr val="002060"/>
              </a:solidFill>
              <a:latin typeface="Times New Roman" pitchFamily="18" charset="0"/>
              <a:cs typeface="Times New Roman" pitchFamily="18" charset="0"/>
            </a:endParaRPr>
          </a:p>
          <a:p>
            <a:pPr algn="ctr"/>
            <a:r>
              <a:rPr lang="en-US" sz="3200" b="1" dirty="0" smtClean="0">
                <a:solidFill>
                  <a:srgbClr val="0070C0"/>
                </a:solidFill>
                <a:latin typeface="Times New Roman" pitchFamily="18" charset="0"/>
                <a:cs typeface="Times New Roman" pitchFamily="18" charset="0"/>
              </a:rPr>
              <a:t>A</a:t>
            </a:r>
            <a:r>
              <a:rPr lang="en-US" sz="3200" b="1" baseline="-25000" dirty="0" smtClean="0">
                <a:solidFill>
                  <a:srgbClr val="0070C0"/>
                </a:solidFill>
                <a:latin typeface="Times New Roman" pitchFamily="18" charset="0"/>
                <a:cs typeface="Times New Roman" pitchFamily="18" charset="0"/>
              </a:rPr>
              <a:t>v</a:t>
            </a:r>
            <a:r>
              <a:rPr lang="en-US" sz="3200" b="1" dirty="0" smtClean="0">
                <a:solidFill>
                  <a:srgbClr val="0070C0"/>
                </a:solidFill>
                <a:latin typeface="Times New Roman" pitchFamily="18" charset="0"/>
                <a:cs typeface="Times New Roman" pitchFamily="18" charset="0"/>
              </a:rPr>
              <a:t> = g</a:t>
            </a:r>
            <a:r>
              <a:rPr lang="en-US" sz="3200" b="1" baseline="-25000" dirty="0" smtClean="0">
                <a:solidFill>
                  <a:srgbClr val="0070C0"/>
                </a:solidFill>
                <a:latin typeface="Times New Roman" pitchFamily="18" charset="0"/>
                <a:cs typeface="Times New Roman" pitchFamily="18" charset="0"/>
              </a:rPr>
              <a:t>m1</a:t>
            </a:r>
            <a:r>
              <a:rPr lang="en-US" sz="3200" b="1" dirty="0" smtClean="0">
                <a:solidFill>
                  <a:srgbClr val="0070C0"/>
                </a:solidFill>
                <a:latin typeface="Times New Roman" pitchFamily="18" charset="0"/>
                <a:cs typeface="Times New Roman" pitchFamily="18" charset="0"/>
              </a:rPr>
              <a:t> R</a:t>
            </a:r>
            <a:r>
              <a:rPr lang="en-US" sz="3200" b="1" baseline="-25000" dirty="0" smtClean="0">
                <a:solidFill>
                  <a:srgbClr val="0070C0"/>
                </a:solidFill>
                <a:latin typeface="Times New Roman" pitchFamily="18" charset="0"/>
                <a:cs typeface="Times New Roman" pitchFamily="18" charset="0"/>
              </a:rPr>
              <a:t>out</a:t>
            </a:r>
            <a:r>
              <a:rPr lang="en-US" sz="3200" b="1" dirty="0" smtClean="0">
                <a:solidFill>
                  <a:srgbClr val="0070C0"/>
                </a:solidFill>
                <a:latin typeface="Times New Roman" pitchFamily="18" charset="0"/>
                <a:cs typeface="Times New Roman" pitchFamily="18" charset="0"/>
              </a:rPr>
              <a:t> = 53016.67</a:t>
            </a:r>
            <a:endParaRPr lang="en-US" sz="3200" b="1" dirty="0">
              <a:solidFill>
                <a:srgbClr val="0070C0"/>
              </a:solidFill>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5119420"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Two Stage Operational Amplifiers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685801" y="1183719"/>
            <a:ext cx="12496800" cy="209288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514350" indent="-514350" algn="just"/>
            <a:r>
              <a:rPr lang="en-US" b="1" dirty="0" smtClean="0">
                <a:latin typeface="Times New Roman" pitchFamily="18" charset="0"/>
                <a:cs typeface="Times New Roman" pitchFamily="18" charset="0"/>
              </a:rPr>
              <a:t>Drawback of one-stage:</a:t>
            </a:r>
          </a:p>
          <a:p>
            <a:pPr marL="514350" indent="-514350" algn="just">
              <a:buFont typeface="Wingdings" pitchFamily="2" charset="2"/>
              <a:buChar char="v"/>
            </a:pPr>
            <a:r>
              <a:rPr lang="en-US" dirty="0" smtClean="0">
                <a:latin typeface="Times New Roman" pitchFamily="18" charset="0"/>
                <a:cs typeface="Times New Roman" pitchFamily="18" charset="0"/>
              </a:rPr>
              <a:t>The one-stage op-amps allow the small signal current produced by the input pair to directly flow through the output impedance. Hence, the gain of these topologies, limited to the product of input pair trans-conductance and output impedance. </a:t>
            </a:r>
          </a:p>
          <a:p>
            <a:pPr marL="514350" indent="-514350" algn="just">
              <a:buFont typeface="Wingdings" pitchFamily="2" charset="2"/>
              <a:buChar char="v"/>
            </a:pPr>
            <a:r>
              <a:rPr lang="en-US" dirty="0" err="1" smtClean="0">
                <a:latin typeface="Times New Roman" pitchFamily="18" charset="0"/>
                <a:cs typeface="Times New Roman" pitchFamily="18" charset="0"/>
              </a:rPr>
              <a:t>Cascoding</a:t>
            </a:r>
            <a:r>
              <a:rPr lang="en-US" dirty="0" smtClean="0">
                <a:latin typeface="Times New Roman" pitchFamily="18" charset="0"/>
                <a:cs typeface="Times New Roman" pitchFamily="18" charset="0"/>
              </a:rPr>
              <a:t> of such circuits increases the gain while limiting the output swings.</a:t>
            </a:r>
            <a:endParaRPr lang="en-US" dirty="0">
              <a:latin typeface="Times New Roman" pitchFamily="18" charset="0"/>
              <a:cs typeface="Times New Roman" pitchFamily="18" charset="0"/>
            </a:endParaRPr>
          </a:p>
        </p:txBody>
      </p:sp>
      <p:sp>
        <p:nvSpPr>
          <p:cNvPr id="7" name="TextBox 6"/>
          <p:cNvSpPr txBox="1"/>
          <p:nvPr/>
        </p:nvSpPr>
        <p:spPr>
          <a:xfrm>
            <a:off x="685800" y="3657600"/>
            <a:ext cx="12496800" cy="129266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514350" indent="-514350" algn="just"/>
            <a:r>
              <a:rPr lang="en-US" b="1" dirty="0" smtClean="0">
                <a:latin typeface="Times New Roman" pitchFamily="18" charset="0"/>
                <a:cs typeface="Times New Roman" pitchFamily="18" charset="0"/>
              </a:rPr>
              <a:t>Need:</a:t>
            </a:r>
          </a:p>
          <a:p>
            <a:pPr marL="514350" indent="-514350" algn="just">
              <a:buFont typeface="Wingdings" pitchFamily="2" charset="2"/>
              <a:buChar char="v"/>
            </a:pPr>
            <a:r>
              <a:rPr lang="en-US" dirty="0" smtClean="0">
                <a:latin typeface="Times New Roman" pitchFamily="18" charset="0"/>
                <a:cs typeface="Times New Roman" pitchFamily="18" charset="0"/>
              </a:rPr>
              <a:t>In some applications, gain and the output swings must be large. </a:t>
            </a:r>
          </a:p>
          <a:p>
            <a:pPr marL="514350" indent="-514350" algn="just">
              <a:buFont typeface="Wingdings" pitchFamily="2" charset="2"/>
              <a:buChar char="v"/>
            </a:pPr>
            <a:r>
              <a:rPr lang="en-US" dirty="0" smtClean="0">
                <a:latin typeface="Times New Roman" pitchFamily="18" charset="0"/>
                <a:cs typeface="Times New Roman" pitchFamily="18" charset="0"/>
              </a:rPr>
              <a:t>Ex.: For a supply of 0.9V, a single ended output swings up to 0.5V.</a:t>
            </a:r>
            <a:endParaRPr lang="en-US" dirty="0">
              <a:latin typeface="Times New Roman" pitchFamily="18" charset="0"/>
              <a:cs typeface="Times New Roman" pitchFamily="18" charset="0"/>
            </a:endParaRPr>
          </a:p>
        </p:txBody>
      </p:sp>
      <p:sp>
        <p:nvSpPr>
          <p:cNvPr id="8" name="TextBox 7"/>
          <p:cNvSpPr txBox="1"/>
          <p:nvPr/>
        </p:nvSpPr>
        <p:spPr>
          <a:xfrm>
            <a:off x="685800" y="5412938"/>
            <a:ext cx="12496800" cy="129266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514350" indent="-514350" algn="just"/>
            <a:r>
              <a:rPr lang="en-US" b="1" dirty="0" smtClean="0">
                <a:latin typeface="Times New Roman" pitchFamily="18" charset="0"/>
                <a:cs typeface="Times New Roman" pitchFamily="18" charset="0"/>
              </a:rPr>
              <a:t>Two-stage advantage:</a:t>
            </a:r>
          </a:p>
          <a:p>
            <a:pPr marL="514350" indent="-514350" algn="just">
              <a:buFont typeface="Wingdings" pitchFamily="2" charset="2"/>
              <a:buChar char="v"/>
            </a:pPr>
            <a:r>
              <a:rPr lang="en-US" dirty="0" smtClean="0">
                <a:latin typeface="Times New Roman" pitchFamily="18" charset="0"/>
                <a:cs typeface="Times New Roman" pitchFamily="18" charset="0"/>
              </a:rPr>
              <a:t>In the two stage op-amps the </a:t>
            </a:r>
            <a:r>
              <a:rPr lang="en-US" b="1" dirty="0" smtClean="0">
                <a:latin typeface="Times New Roman" pitchFamily="18" charset="0"/>
                <a:cs typeface="Times New Roman" pitchFamily="18" charset="0"/>
              </a:rPr>
              <a:t>first stage providing a High gain </a:t>
            </a:r>
            <a:r>
              <a:rPr lang="en-US" dirty="0" smtClean="0">
                <a:latin typeface="Times New Roman" pitchFamily="18" charset="0"/>
                <a:cs typeface="Times New Roman" pitchFamily="18" charset="0"/>
              </a:rPr>
              <a:t>and </a:t>
            </a:r>
            <a:r>
              <a:rPr lang="en-US" b="1" dirty="0" smtClean="0">
                <a:latin typeface="Times New Roman" pitchFamily="18" charset="0"/>
                <a:cs typeface="Times New Roman" pitchFamily="18" charset="0"/>
              </a:rPr>
              <a:t>the second stage provides a large gain.</a:t>
            </a:r>
            <a:endParaRPr lang="en-US"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3352800" y="6934200"/>
            <a:ext cx="6689025" cy="1738312"/>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5119420"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Two Stage Operational Amplifiers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pic>
        <p:nvPicPr>
          <p:cNvPr id="2052" name="Picture 4" descr="C:\Users\Administrator\Desktop\19EC786\Unit PPT\Unit III\media_062_0626f284-bb90-40e4-b094-2f03df59afd9_image.png"/>
          <p:cNvPicPr>
            <a:picLocks noChangeAspect="1" noChangeArrowheads="1"/>
          </p:cNvPicPr>
          <p:nvPr/>
        </p:nvPicPr>
        <p:blipFill>
          <a:blip r:embed="rId2" cstate="print"/>
          <a:srcRect b="8697"/>
          <a:stretch>
            <a:fillRect/>
          </a:stretch>
        </p:blipFill>
        <p:spPr bwMode="auto">
          <a:xfrm>
            <a:off x="152400" y="1295400"/>
            <a:ext cx="8743950" cy="6934200"/>
          </a:xfrm>
          <a:prstGeom prst="rect">
            <a:avLst/>
          </a:prstGeom>
          <a:noFill/>
          <a:ln>
            <a:solidFill>
              <a:srgbClr val="FF0000"/>
            </a:solidFill>
          </a:ln>
        </p:spPr>
      </p:pic>
      <p:sp>
        <p:nvSpPr>
          <p:cNvPr id="10" name="TextBox 9"/>
          <p:cNvSpPr txBox="1"/>
          <p:nvPr/>
        </p:nvSpPr>
        <p:spPr>
          <a:xfrm>
            <a:off x="8675924" y="3200400"/>
            <a:ext cx="4963876" cy="89255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latin typeface="Times New Roman" pitchFamily="18" charset="0"/>
                <a:cs typeface="Times New Roman" pitchFamily="18" charset="0"/>
              </a:rPr>
              <a:t>It is otherwise named as </a:t>
            </a:r>
          </a:p>
          <a:p>
            <a:pPr algn="ctr"/>
            <a:r>
              <a:rPr lang="en-US" b="1" dirty="0" smtClean="0">
                <a:solidFill>
                  <a:srgbClr val="FFFF00"/>
                </a:solidFill>
                <a:latin typeface="Times New Roman" pitchFamily="18" charset="0"/>
                <a:cs typeface="Times New Roman" pitchFamily="18" charset="0"/>
              </a:rPr>
              <a:t>Steering Circuit.</a:t>
            </a:r>
            <a:endParaRPr lang="en-US" b="1" dirty="0">
              <a:solidFill>
                <a:srgbClr val="FFFF00"/>
              </a:solidFill>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5119420"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Two Stage Operational Amplifiers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381000" y="1524000"/>
            <a:ext cx="12420600" cy="209288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514350" indent="-514350" algn="just">
              <a:buFont typeface="Wingdings" pitchFamily="2" charset="2"/>
              <a:buChar char="v"/>
            </a:pPr>
            <a:r>
              <a:rPr lang="en-US" b="1" dirty="0" smtClean="0">
                <a:latin typeface="Times New Roman" pitchFamily="18" charset="0"/>
                <a:cs typeface="Times New Roman" pitchFamily="18" charset="0"/>
              </a:rPr>
              <a:t>M</a:t>
            </a:r>
            <a:r>
              <a:rPr lang="en-US" b="1" baseline="-25000"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-M</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 are differential pair with input V</a:t>
            </a:r>
            <a:r>
              <a:rPr lang="en-US" b="1" baseline="-25000"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 and V</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 </a:t>
            </a:r>
          </a:p>
          <a:p>
            <a:pPr marL="514350" indent="-514350" algn="just">
              <a:buFont typeface="Wingdings" pitchFamily="2" charset="2"/>
              <a:buChar char="v"/>
            </a:pPr>
            <a:r>
              <a:rPr lang="en-US" b="1" dirty="0" smtClean="0">
                <a:latin typeface="Times New Roman" pitchFamily="18" charset="0"/>
                <a:cs typeface="Times New Roman" pitchFamily="18" charset="0"/>
              </a:rPr>
              <a:t>M</a:t>
            </a:r>
            <a:r>
              <a:rPr lang="en-US" b="1" baseline="-25000" dirty="0" smtClean="0">
                <a:latin typeface="Times New Roman" pitchFamily="18" charset="0"/>
                <a:cs typeface="Times New Roman" pitchFamily="18" charset="0"/>
              </a:rPr>
              <a:t>3</a:t>
            </a:r>
            <a:r>
              <a:rPr lang="en-US" b="1" dirty="0" smtClean="0">
                <a:latin typeface="Times New Roman" pitchFamily="18" charset="0"/>
                <a:cs typeface="Times New Roman" pitchFamily="18" charset="0"/>
              </a:rPr>
              <a:t>, M</a:t>
            </a:r>
            <a:r>
              <a:rPr lang="en-US" b="1" baseline="-25000" dirty="0" smtClean="0">
                <a:latin typeface="Times New Roman" pitchFamily="18" charset="0"/>
                <a:cs typeface="Times New Roman" pitchFamily="18" charset="0"/>
              </a:rPr>
              <a:t>4 </a:t>
            </a:r>
            <a:r>
              <a:rPr lang="en-US" b="1" dirty="0" smtClean="0">
                <a:latin typeface="Times New Roman" pitchFamily="18" charset="0"/>
                <a:cs typeface="Times New Roman" pitchFamily="18" charset="0"/>
              </a:rPr>
              <a:t>are load for M</a:t>
            </a:r>
            <a:r>
              <a:rPr lang="en-US" b="1" baseline="-25000"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-M</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a:t>
            </a:r>
          </a:p>
          <a:p>
            <a:pPr marL="514350" indent="-514350" algn="just">
              <a:buFont typeface="Wingdings" pitchFamily="2" charset="2"/>
              <a:buChar char="v"/>
            </a:pPr>
            <a:r>
              <a:rPr lang="en-US" b="1" dirty="0" smtClean="0">
                <a:latin typeface="Times New Roman" pitchFamily="18" charset="0"/>
                <a:cs typeface="Times New Roman" pitchFamily="18" charset="0"/>
              </a:rPr>
              <a:t>M</a:t>
            </a:r>
            <a:r>
              <a:rPr lang="en-US" b="1" baseline="-25000" dirty="0" smtClean="0">
                <a:latin typeface="Times New Roman" pitchFamily="18" charset="0"/>
                <a:cs typeface="Times New Roman" pitchFamily="18" charset="0"/>
              </a:rPr>
              <a:t>7</a:t>
            </a:r>
            <a:r>
              <a:rPr lang="en-US" b="1" dirty="0" smtClean="0">
                <a:latin typeface="Times New Roman" pitchFamily="18" charset="0"/>
                <a:cs typeface="Times New Roman" pitchFamily="18" charset="0"/>
              </a:rPr>
              <a:t>  &amp; M</a:t>
            </a:r>
            <a:r>
              <a:rPr lang="en-US" b="1" baseline="-25000" dirty="0" smtClean="0">
                <a:latin typeface="Times New Roman" pitchFamily="18" charset="0"/>
                <a:cs typeface="Times New Roman" pitchFamily="18" charset="0"/>
              </a:rPr>
              <a:t>8</a:t>
            </a:r>
            <a:r>
              <a:rPr lang="en-US" b="1" dirty="0" smtClean="0">
                <a:latin typeface="Times New Roman" pitchFamily="18" charset="0"/>
                <a:cs typeface="Times New Roman" pitchFamily="18" charset="0"/>
              </a:rPr>
              <a:t> forms Current Source.</a:t>
            </a:r>
          </a:p>
          <a:p>
            <a:pPr marL="514350" indent="-514350" algn="just">
              <a:buFont typeface="Wingdings" pitchFamily="2" charset="2"/>
              <a:buChar char="v"/>
            </a:pPr>
            <a:r>
              <a:rPr lang="en-US" b="1" dirty="0" smtClean="0">
                <a:latin typeface="Times New Roman" pitchFamily="18" charset="0"/>
                <a:cs typeface="Times New Roman" pitchFamily="18" charset="0"/>
              </a:rPr>
              <a:t>M</a:t>
            </a:r>
            <a:r>
              <a:rPr lang="en-US" b="1" baseline="-25000" dirty="0" smtClean="0">
                <a:latin typeface="Times New Roman" pitchFamily="18" charset="0"/>
                <a:cs typeface="Times New Roman" pitchFamily="18" charset="0"/>
              </a:rPr>
              <a:t>5</a:t>
            </a:r>
            <a:r>
              <a:rPr lang="en-US" b="1" dirty="0" smtClean="0">
                <a:latin typeface="Times New Roman" pitchFamily="18" charset="0"/>
                <a:cs typeface="Times New Roman" pitchFamily="18" charset="0"/>
              </a:rPr>
              <a:t> is a Current Source with a load M</a:t>
            </a:r>
            <a:r>
              <a:rPr lang="en-US" b="1" baseline="-25000" dirty="0" smtClean="0">
                <a:latin typeface="Times New Roman" pitchFamily="18" charset="0"/>
                <a:cs typeface="Times New Roman" pitchFamily="18" charset="0"/>
              </a:rPr>
              <a:t>7</a:t>
            </a:r>
            <a:r>
              <a:rPr lang="en-US" b="1" dirty="0" smtClean="0">
                <a:latin typeface="Times New Roman" pitchFamily="18" charset="0"/>
                <a:cs typeface="Times New Roman" pitchFamily="18" charset="0"/>
              </a:rPr>
              <a:t>.</a:t>
            </a:r>
          </a:p>
          <a:p>
            <a:pPr marL="514350" indent="-514350" algn="just"/>
            <a:r>
              <a:rPr lang="en-US" b="1" dirty="0" smtClean="0">
                <a:latin typeface="Times New Roman" pitchFamily="18" charset="0"/>
                <a:cs typeface="Times New Roman" pitchFamily="18" charset="0"/>
              </a:rPr>
              <a:t>		So, I</a:t>
            </a:r>
            <a:r>
              <a:rPr lang="en-US" b="1" baseline="-25000" dirty="0" smtClean="0">
                <a:latin typeface="Times New Roman" pitchFamily="18" charset="0"/>
                <a:cs typeface="Times New Roman" pitchFamily="18" charset="0"/>
              </a:rPr>
              <a:t>5</a:t>
            </a:r>
            <a:r>
              <a:rPr lang="en-US" b="1" dirty="0" smtClean="0">
                <a:latin typeface="Times New Roman" pitchFamily="18" charset="0"/>
                <a:cs typeface="Times New Roman" pitchFamily="18" charset="0"/>
              </a:rPr>
              <a:t> = I</a:t>
            </a:r>
            <a:r>
              <a:rPr lang="en-US" b="1" baseline="-25000" dirty="0" smtClean="0">
                <a:latin typeface="Times New Roman" pitchFamily="18" charset="0"/>
                <a:cs typeface="Times New Roman" pitchFamily="18" charset="0"/>
              </a:rPr>
              <a:t>6</a:t>
            </a:r>
            <a:endParaRPr lang="en-US" baseline="-25000" dirty="0" smtClean="0">
              <a:latin typeface="Times New Roman" pitchFamily="18" charset="0"/>
              <a:cs typeface="Times New Roman" pitchFamily="18" charset="0"/>
            </a:endParaRPr>
          </a:p>
        </p:txBody>
      </p:sp>
      <p:sp>
        <p:nvSpPr>
          <p:cNvPr id="8" name="Rectangle 7"/>
          <p:cNvSpPr/>
          <p:nvPr/>
        </p:nvSpPr>
        <p:spPr>
          <a:xfrm>
            <a:off x="304800" y="4111188"/>
            <a:ext cx="12420600" cy="457561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514350" indent="-514350" algn="just"/>
            <a:r>
              <a:rPr lang="en-US" b="1" dirty="0" smtClean="0">
                <a:latin typeface="Times New Roman" pitchFamily="18" charset="0"/>
                <a:cs typeface="Times New Roman" pitchFamily="18" charset="0"/>
              </a:rPr>
              <a:t>From the diagram,</a:t>
            </a:r>
          </a:p>
          <a:p>
            <a:pPr marL="514350" indent="-514350" algn="just">
              <a:buFont typeface="Wingdings" pitchFamily="2" charset="2"/>
              <a:buChar char="v"/>
            </a:pPr>
            <a:r>
              <a:rPr lang="en-US" b="1" dirty="0" smtClean="0">
                <a:latin typeface="Times New Roman" pitchFamily="18" charset="0"/>
                <a:cs typeface="Times New Roman" pitchFamily="18" charset="0"/>
              </a:rPr>
              <a:t>V</a:t>
            </a:r>
            <a:r>
              <a:rPr lang="en-US" b="1" baseline="-25000" dirty="0" smtClean="0">
                <a:latin typeface="Times New Roman" pitchFamily="18" charset="0"/>
                <a:cs typeface="Times New Roman" pitchFamily="18" charset="0"/>
              </a:rPr>
              <a:t>gs8</a:t>
            </a:r>
            <a:r>
              <a:rPr lang="en-US" b="1" dirty="0" smtClean="0">
                <a:latin typeface="Times New Roman" pitchFamily="18" charset="0"/>
                <a:cs typeface="Times New Roman" pitchFamily="18" charset="0"/>
              </a:rPr>
              <a:t> = V</a:t>
            </a:r>
            <a:r>
              <a:rPr lang="en-US" b="1" baseline="-25000" dirty="0" smtClean="0">
                <a:latin typeface="Times New Roman" pitchFamily="18" charset="0"/>
                <a:cs typeface="Times New Roman" pitchFamily="18" charset="0"/>
              </a:rPr>
              <a:t>gs7</a:t>
            </a:r>
            <a:r>
              <a:rPr lang="en-US" b="1" dirty="0" smtClean="0">
                <a:latin typeface="Times New Roman" pitchFamily="18" charset="0"/>
                <a:cs typeface="Times New Roman" pitchFamily="18" charset="0"/>
              </a:rPr>
              <a:t> = V</a:t>
            </a:r>
            <a:r>
              <a:rPr lang="en-US" b="1" baseline="-25000" dirty="0" smtClean="0">
                <a:latin typeface="Times New Roman" pitchFamily="18" charset="0"/>
                <a:cs typeface="Times New Roman" pitchFamily="18" charset="0"/>
              </a:rPr>
              <a:t>gs6</a:t>
            </a:r>
            <a:r>
              <a:rPr lang="en-US" b="1" dirty="0" smtClean="0">
                <a:latin typeface="Times New Roman" pitchFamily="18" charset="0"/>
                <a:cs typeface="Times New Roman" pitchFamily="18" charset="0"/>
              </a:rPr>
              <a:t>; hence, I</a:t>
            </a:r>
            <a:r>
              <a:rPr lang="en-US" b="1" baseline="-25000" dirty="0" smtClean="0">
                <a:latin typeface="Times New Roman" pitchFamily="18" charset="0"/>
                <a:cs typeface="Times New Roman" pitchFamily="18" charset="0"/>
              </a:rPr>
              <a:t>7</a:t>
            </a:r>
            <a:r>
              <a:rPr lang="en-US" b="1" dirty="0" smtClean="0">
                <a:latin typeface="Times New Roman" pitchFamily="18" charset="0"/>
                <a:cs typeface="Times New Roman" pitchFamily="18" charset="0"/>
              </a:rPr>
              <a:t> = I</a:t>
            </a:r>
            <a:r>
              <a:rPr lang="en-US" b="1" baseline="-25000" dirty="0" smtClean="0">
                <a:latin typeface="Times New Roman" pitchFamily="18" charset="0"/>
                <a:cs typeface="Times New Roman" pitchFamily="18" charset="0"/>
              </a:rPr>
              <a:t>6</a:t>
            </a:r>
            <a:r>
              <a:rPr lang="en-US" b="1" dirty="0" smtClean="0">
                <a:latin typeface="Times New Roman" pitchFamily="18" charset="0"/>
                <a:cs typeface="Times New Roman" pitchFamily="18" charset="0"/>
              </a:rPr>
              <a:t> = </a:t>
            </a:r>
            <a:r>
              <a:rPr lang="en-US" b="1" dirty="0" err="1" smtClean="0">
                <a:latin typeface="Times New Roman" pitchFamily="18" charset="0"/>
                <a:cs typeface="Times New Roman" pitchFamily="18" charset="0"/>
              </a:rPr>
              <a:t>I</a:t>
            </a:r>
            <a:r>
              <a:rPr lang="en-US" b="1" baseline="-25000" dirty="0" err="1" smtClean="0">
                <a:latin typeface="Times New Roman" pitchFamily="18" charset="0"/>
                <a:cs typeface="Times New Roman" pitchFamily="18" charset="0"/>
              </a:rPr>
              <a:t>ref</a:t>
            </a:r>
            <a:r>
              <a:rPr lang="en-US" b="1" dirty="0" smtClean="0">
                <a:latin typeface="Times New Roman" pitchFamily="18" charset="0"/>
                <a:cs typeface="Times New Roman" pitchFamily="18" charset="0"/>
              </a:rPr>
              <a:t>.</a:t>
            </a:r>
          </a:p>
          <a:p>
            <a:pPr marL="514350" indent="-514350" algn="just">
              <a:buFont typeface="Wingdings" pitchFamily="2" charset="2"/>
              <a:buChar char="v"/>
            </a:pPr>
            <a:r>
              <a:rPr lang="en-US" b="1" dirty="0" smtClean="0">
                <a:latin typeface="Times New Roman" pitchFamily="18" charset="0"/>
                <a:cs typeface="Times New Roman" pitchFamily="18" charset="0"/>
              </a:rPr>
              <a:t>Also, V</a:t>
            </a:r>
            <a:r>
              <a:rPr lang="en-US" b="1" baseline="-25000" dirty="0" smtClean="0">
                <a:latin typeface="Times New Roman" pitchFamily="18" charset="0"/>
                <a:cs typeface="Times New Roman" pitchFamily="18" charset="0"/>
              </a:rPr>
              <a:t>gs3</a:t>
            </a:r>
            <a:r>
              <a:rPr lang="en-US" b="1" dirty="0" smtClean="0">
                <a:latin typeface="Times New Roman" pitchFamily="18" charset="0"/>
                <a:cs typeface="Times New Roman" pitchFamily="18" charset="0"/>
              </a:rPr>
              <a:t> = V</a:t>
            </a:r>
            <a:r>
              <a:rPr lang="en-US" b="1" baseline="-25000" dirty="0" smtClean="0">
                <a:latin typeface="Times New Roman" pitchFamily="18" charset="0"/>
                <a:cs typeface="Times New Roman" pitchFamily="18" charset="0"/>
              </a:rPr>
              <a:t>gs4</a:t>
            </a:r>
            <a:r>
              <a:rPr lang="en-US" b="1" dirty="0" smtClean="0">
                <a:latin typeface="Times New Roman" pitchFamily="18" charset="0"/>
                <a:cs typeface="Times New Roman" pitchFamily="18" charset="0"/>
              </a:rPr>
              <a:t> &amp; V</a:t>
            </a:r>
            <a:r>
              <a:rPr lang="en-US" b="1" baseline="-25000" dirty="0" smtClean="0">
                <a:latin typeface="Times New Roman" pitchFamily="18" charset="0"/>
                <a:cs typeface="Times New Roman" pitchFamily="18" charset="0"/>
              </a:rPr>
              <a:t>gs1</a:t>
            </a:r>
            <a:r>
              <a:rPr lang="en-US" b="1" dirty="0" smtClean="0">
                <a:latin typeface="Times New Roman" pitchFamily="18" charset="0"/>
                <a:cs typeface="Times New Roman" pitchFamily="18" charset="0"/>
              </a:rPr>
              <a:t> = V</a:t>
            </a:r>
            <a:r>
              <a:rPr lang="en-US" b="1" baseline="-25000" dirty="0" smtClean="0">
                <a:latin typeface="Times New Roman" pitchFamily="18" charset="0"/>
                <a:cs typeface="Times New Roman" pitchFamily="18" charset="0"/>
              </a:rPr>
              <a:t>gs2</a:t>
            </a:r>
            <a:r>
              <a:rPr lang="en-US" b="1" dirty="0" smtClean="0">
                <a:latin typeface="Times New Roman" pitchFamily="18" charset="0"/>
                <a:cs typeface="Times New Roman" pitchFamily="18" charset="0"/>
              </a:rPr>
              <a:t>; hence, I</a:t>
            </a:r>
            <a:r>
              <a:rPr lang="en-US" b="1" baseline="-25000" dirty="0" smtClean="0">
                <a:latin typeface="Times New Roman" pitchFamily="18" charset="0"/>
                <a:cs typeface="Times New Roman" pitchFamily="18" charset="0"/>
              </a:rPr>
              <a:t>4</a:t>
            </a:r>
            <a:r>
              <a:rPr lang="en-US" b="1" dirty="0" smtClean="0">
                <a:latin typeface="Times New Roman" pitchFamily="18" charset="0"/>
                <a:cs typeface="Times New Roman" pitchFamily="18" charset="0"/>
              </a:rPr>
              <a:t> = I</a:t>
            </a:r>
            <a:r>
              <a:rPr lang="en-US" b="1" baseline="-25000" dirty="0" smtClean="0">
                <a:latin typeface="Times New Roman" pitchFamily="18" charset="0"/>
                <a:cs typeface="Times New Roman" pitchFamily="18" charset="0"/>
              </a:rPr>
              <a:t>3</a:t>
            </a:r>
            <a:r>
              <a:rPr lang="en-US" b="1" dirty="0" smtClean="0">
                <a:latin typeface="Times New Roman" pitchFamily="18" charset="0"/>
                <a:cs typeface="Times New Roman" pitchFamily="18" charset="0"/>
              </a:rPr>
              <a:t> &amp; I</a:t>
            </a:r>
            <a:r>
              <a:rPr lang="en-US" b="1" baseline="-25000"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 = I</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 </a:t>
            </a:r>
          </a:p>
          <a:p>
            <a:pPr marL="514350" indent="-514350" algn="just">
              <a:buFont typeface="Wingdings" pitchFamily="2" charset="2"/>
              <a:buChar char="v"/>
            </a:pPr>
            <a:endParaRPr lang="en-US" b="1" dirty="0" smtClean="0">
              <a:latin typeface="Times New Roman" pitchFamily="18" charset="0"/>
              <a:cs typeface="Times New Roman" pitchFamily="18" charset="0"/>
            </a:endParaRPr>
          </a:p>
          <a:p>
            <a:pPr marL="514350" indent="-514350" algn="just">
              <a:buFont typeface="Wingdings" pitchFamily="2" charset="2"/>
              <a:buChar char="v"/>
            </a:pPr>
            <a:r>
              <a:rPr lang="en-US" b="1" dirty="0" smtClean="0">
                <a:latin typeface="Times New Roman" pitchFamily="18" charset="0"/>
                <a:cs typeface="Times New Roman" pitchFamily="18" charset="0"/>
              </a:rPr>
              <a:t>Then, I</a:t>
            </a:r>
            <a:r>
              <a:rPr lang="en-US" b="1" baseline="-25000" dirty="0" smtClean="0">
                <a:latin typeface="Times New Roman" pitchFamily="18" charset="0"/>
                <a:cs typeface="Times New Roman" pitchFamily="18" charset="0"/>
              </a:rPr>
              <a:t>7</a:t>
            </a:r>
            <a:r>
              <a:rPr lang="en-US" b="1" dirty="0" smtClean="0">
                <a:latin typeface="Times New Roman" pitchFamily="18" charset="0"/>
                <a:cs typeface="Times New Roman" pitchFamily="18" charset="0"/>
              </a:rPr>
              <a:t> = {(W/L)</a:t>
            </a:r>
            <a:r>
              <a:rPr lang="en-US" b="1" baseline="-25000" dirty="0" smtClean="0">
                <a:latin typeface="Times New Roman" pitchFamily="18" charset="0"/>
                <a:cs typeface="Times New Roman" pitchFamily="18" charset="0"/>
              </a:rPr>
              <a:t>7</a:t>
            </a:r>
            <a:r>
              <a:rPr lang="en-US" b="1" dirty="0" smtClean="0">
                <a:latin typeface="Times New Roman" pitchFamily="18" charset="0"/>
                <a:cs typeface="Times New Roman" pitchFamily="18" charset="0"/>
              </a:rPr>
              <a:t>/(W/L)</a:t>
            </a:r>
            <a:r>
              <a:rPr lang="en-US" b="1" baseline="-25000" dirty="0" smtClean="0">
                <a:latin typeface="Times New Roman" pitchFamily="18" charset="0"/>
                <a:cs typeface="Times New Roman" pitchFamily="18" charset="0"/>
              </a:rPr>
              <a:t>6</a:t>
            </a:r>
            <a:r>
              <a:rPr lang="en-US" b="1" dirty="0" smtClean="0">
                <a:latin typeface="Times New Roman" pitchFamily="18" charset="0"/>
                <a:cs typeface="Times New Roman" pitchFamily="18" charset="0"/>
              </a:rPr>
              <a:t>}I</a:t>
            </a:r>
            <a:r>
              <a:rPr lang="en-US" b="1" baseline="-25000" dirty="0" smtClean="0">
                <a:latin typeface="Times New Roman" pitchFamily="18" charset="0"/>
                <a:cs typeface="Times New Roman" pitchFamily="18" charset="0"/>
              </a:rPr>
              <a:t>6</a:t>
            </a:r>
            <a:r>
              <a:rPr lang="en-US" b="1" dirty="0" smtClean="0">
                <a:latin typeface="Times New Roman" pitchFamily="18" charset="0"/>
                <a:cs typeface="Times New Roman" pitchFamily="18" charset="0"/>
              </a:rPr>
              <a:t> ; I</a:t>
            </a:r>
            <a:r>
              <a:rPr lang="en-US" b="1" baseline="-25000" dirty="0" smtClean="0">
                <a:latin typeface="Times New Roman" pitchFamily="18" charset="0"/>
                <a:cs typeface="Times New Roman" pitchFamily="18" charset="0"/>
              </a:rPr>
              <a:t>5</a:t>
            </a:r>
            <a:r>
              <a:rPr lang="en-US" b="1" dirty="0" smtClean="0">
                <a:latin typeface="Times New Roman" pitchFamily="18" charset="0"/>
                <a:cs typeface="Times New Roman" pitchFamily="18" charset="0"/>
              </a:rPr>
              <a:t> = {(W/L)</a:t>
            </a:r>
            <a:r>
              <a:rPr lang="en-US" b="1" baseline="-25000" dirty="0" smtClean="0">
                <a:latin typeface="Times New Roman" pitchFamily="18" charset="0"/>
                <a:cs typeface="Times New Roman" pitchFamily="18" charset="0"/>
              </a:rPr>
              <a:t>5</a:t>
            </a:r>
            <a:r>
              <a:rPr lang="en-US" b="1" dirty="0" smtClean="0">
                <a:latin typeface="Times New Roman" pitchFamily="18" charset="0"/>
                <a:cs typeface="Times New Roman" pitchFamily="18" charset="0"/>
              </a:rPr>
              <a:t>/(W/L)</a:t>
            </a:r>
            <a:r>
              <a:rPr lang="en-US" b="1" baseline="-25000" dirty="0" smtClean="0">
                <a:latin typeface="Times New Roman" pitchFamily="18" charset="0"/>
                <a:cs typeface="Times New Roman" pitchFamily="18" charset="0"/>
              </a:rPr>
              <a:t>4</a:t>
            </a:r>
            <a:r>
              <a:rPr lang="en-US" b="1" dirty="0" smtClean="0">
                <a:latin typeface="Times New Roman" pitchFamily="18" charset="0"/>
                <a:cs typeface="Times New Roman" pitchFamily="18" charset="0"/>
              </a:rPr>
              <a:t>}I</a:t>
            </a:r>
            <a:r>
              <a:rPr lang="en-US" b="1" baseline="-25000" dirty="0" smtClean="0">
                <a:latin typeface="Times New Roman" pitchFamily="18" charset="0"/>
                <a:cs typeface="Times New Roman" pitchFamily="18" charset="0"/>
              </a:rPr>
              <a:t>4</a:t>
            </a:r>
            <a:r>
              <a:rPr lang="en-US" b="1" dirty="0" smtClean="0">
                <a:latin typeface="Times New Roman" pitchFamily="18" charset="0"/>
                <a:cs typeface="Times New Roman" pitchFamily="18" charset="0"/>
              </a:rPr>
              <a:t> ; I</a:t>
            </a:r>
            <a:r>
              <a:rPr lang="en-US" b="1" baseline="-25000" dirty="0" smtClean="0">
                <a:latin typeface="Times New Roman" pitchFamily="18" charset="0"/>
                <a:cs typeface="Times New Roman" pitchFamily="18" charset="0"/>
              </a:rPr>
              <a:t>5</a:t>
            </a:r>
            <a:r>
              <a:rPr lang="en-US" b="1" dirty="0" smtClean="0">
                <a:latin typeface="Times New Roman" pitchFamily="18" charset="0"/>
                <a:cs typeface="Times New Roman" pitchFamily="18" charset="0"/>
              </a:rPr>
              <a:t> = I</a:t>
            </a:r>
            <a:r>
              <a:rPr lang="en-US" b="1" baseline="-25000" dirty="0" smtClean="0">
                <a:latin typeface="Times New Roman" pitchFamily="18" charset="0"/>
                <a:cs typeface="Times New Roman" pitchFamily="18" charset="0"/>
              </a:rPr>
              <a:t>6</a:t>
            </a:r>
          </a:p>
          <a:p>
            <a:pPr marL="514350" indent="-514350" algn="just">
              <a:buFont typeface="Wingdings" pitchFamily="2" charset="2"/>
              <a:buChar char="v"/>
            </a:pPr>
            <a:endParaRPr lang="en-US" b="1" baseline="-25000" dirty="0" smtClean="0">
              <a:latin typeface="Times New Roman" pitchFamily="18" charset="0"/>
              <a:cs typeface="Times New Roman" pitchFamily="18" charset="0"/>
            </a:endParaRPr>
          </a:p>
          <a:p>
            <a:pPr marL="514350" indent="-514350" algn="just">
              <a:buFont typeface="Wingdings" pitchFamily="2" charset="2"/>
              <a:buChar char="v"/>
            </a:pPr>
            <a:r>
              <a:rPr lang="en-US" b="1" dirty="0" smtClean="0">
                <a:latin typeface="Times New Roman" pitchFamily="18" charset="0"/>
                <a:cs typeface="Times New Roman" pitchFamily="18" charset="0"/>
              </a:rPr>
              <a:t>I</a:t>
            </a:r>
            <a:r>
              <a:rPr lang="en-US" b="1" baseline="-25000" dirty="0" smtClean="0">
                <a:latin typeface="Times New Roman" pitchFamily="18" charset="0"/>
                <a:cs typeface="Times New Roman" pitchFamily="18" charset="0"/>
              </a:rPr>
              <a:t>7  </a:t>
            </a:r>
            <a:r>
              <a:rPr lang="en-US" b="1" dirty="0" smtClean="0">
                <a:latin typeface="Times New Roman" pitchFamily="18" charset="0"/>
                <a:cs typeface="Times New Roman" pitchFamily="18" charset="0"/>
              </a:rPr>
              <a:t>is divided in to equal parts in M</a:t>
            </a:r>
            <a:r>
              <a:rPr lang="en-US" b="1" baseline="-25000"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 &amp; M</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 So, I</a:t>
            </a:r>
            <a:r>
              <a:rPr lang="en-US" b="1" baseline="-25000" dirty="0" smtClean="0">
                <a:latin typeface="Times New Roman" pitchFamily="18" charset="0"/>
                <a:cs typeface="Times New Roman" pitchFamily="18" charset="0"/>
              </a:rPr>
              <a:t>7</a:t>
            </a:r>
            <a:r>
              <a:rPr lang="en-US" b="1" dirty="0" smtClean="0">
                <a:latin typeface="Times New Roman" pitchFamily="18" charset="0"/>
                <a:cs typeface="Times New Roman" pitchFamily="18" charset="0"/>
              </a:rPr>
              <a:t> = 2I</a:t>
            </a:r>
            <a:r>
              <a:rPr lang="en-US" b="1" baseline="-25000" dirty="0" smtClean="0">
                <a:latin typeface="Times New Roman" pitchFamily="18" charset="0"/>
                <a:cs typeface="Times New Roman" pitchFamily="18" charset="0"/>
              </a:rPr>
              <a:t>4</a:t>
            </a:r>
          </a:p>
          <a:p>
            <a:pPr marL="514350" indent="-514350" algn="just">
              <a:buFont typeface="Wingdings" pitchFamily="2" charset="2"/>
              <a:buChar char="v"/>
            </a:pPr>
            <a:r>
              <a:rPr lang="en-US" b="1" dirty="0" smtClean="0">
                <a:latin typeface="Times New Roman" pitchFamily="18" charset="0"/>
                <a:cs typeface="Times New Roman" pitchFamily="18" charset="0"/>
              </a:rPr>
              <a:t>Then, {(W/L)</a:t>
            </a:r>
            <a:r>
              <a:rPr lang="en-US" b="1" baseline="-25000" dirty="0" smtClean="0">
                <a:latin typeface="Times New Roman" pitchFamily="18" charset="0"/>
                <a:cs typeface="Times New Roman" pitchFamily="18" charset="0"/>
              </a:rPr>
              <a:t>5</a:t>
            </a:r>
            <a:r>
              <a:rPr lang="en-US" b="1" dirty="0" smtClean="0">
                <a:latin typeface="Times New Roman" pitchFamily="18" charset="0"/>
                <a:cs typeface="Times New Roman" pitchFamily="18" charset="0"/>
              </a:rPr>
              <a:t>/(W/L)</a:t>
            </a:r>
            <a:r>
              <a:rPr lang="en-US" b="1" baseline="-25000" dirty="0" smtClean="0">
                <a:latin typeface="Times New Roman" pitchFamily="18" charset="0"/>
                <a:cs typeface="Times New Roman" pitchFamily="18" charset="0"/>
              </a:rPr>
              <a:t>4</a:t>
            </a:r>
            <a:r>
              <a:rPr lang="en-US" b="1" dirty="0" smtClean="0">
                <a:latin typeface="Times New Roman" pitchFamily="18" charset="0"/>
                <a:cs typeface="Times New Roman" pitchFamily="18" charset="0"/>
              </a:rPr>
              <a:t>} = 2{(W/L)</a:t>
            </a:r>
            <a:r>
              <a:rPr lang="en-US" b="1" baseline="-25000" dirty="0" smtClean="0">
                <a:latin typeface="Times New Roman" pitchFamily="18" charset="0"/>
                <a:cs typeface="Times New Roman" pitchFamily="18" charset="0"/>
              </a:rPr>
              <a:t>6</a:t>
            </a:r>
            <a:r>
              <a:rPr lang="en-US" b="1" dirty="0" smtClean="0">
                <a:latin typeface="Times New Roman" pitchFamily="18" charset="0"/>
                <a:cs typeface="Times New Roman" pitchFamily="18" charset="0"/>
              </a:rPr>
              <a:t>/(W/L)</a:t>
            </a:r>
            <a:r>
              <a:rPr lang="en-US" b="1" baseline="-25000" dirty="0" smtClean="0">
                <a:latin typeface="Times New Roman" pitchFamily="18" charset="0"/>
                <a:cs typeface="Times New Roman" pitchFamily="18" charset="0"/>
              </a:rPr>
              <a:t>7</a:t>
            </a:r>
            <a:r>
              <a:rPr lang="en-US" b="1" dirty="0" smtClean="0">
                <a:latin typeface="Times New Roman" pitchFamily="18" charset="0"/>
                <a:cs typeface="Times New Roman" pitchFamily="18" charset="0"/>
              </a:rPr>
              <a:t>}</a:t>
            </a:r>
          </a:p>
          <a:p>
            <a:pPr marL="514350" indent="-514350" algn="just">
              <a:buFont typeface="Wingdings" pitchFamily="2" charset="2"/>
              <a:buChar char="v"/>
            </a:pPr>
            <a:endParaRPr lang="en-US" sz="2800" b="1" dirty="0" smtClean="0">
              <a:latin typeface="Times New Roman" pitchFamily="18" charset="0"/>
              <a:cs typeface="Times New Roman" pitchFamily="18" charset="0"/>
            </a:endParaRPr>
          </a:p>
          <a:p>
            <a:pPr marL="514350" indent="-514350" algn="just">
              <a:buFont typeface="Wingdings" pitchFamily="2" charset="2"/>
              <a:buChar char="v"/>
            </a:pPr>
            <a:r>
              <a:rPr lang="en-US" sz="2800" b="1" dirty="0" smtClean="0">
                <a:latin typeface="Times New Roman" pitchFamily="18" charset="0"/>
                <a:cs typeface="Times New Roman" pitchFamily="18" charset="0"/>
              </a:rPr>
              <a:t>A</a:t>
            </a:r>
            <a:r>
              <a:rPr lang="en-US" sz="2800" b="1" baseline="-25000" dirty="0" smtClean="0">
                <a:latin typeface="Times New Roman" pitchFamily="18" charset="0"/>
                <a:cs typeface="Times New Roman" pitchFamily="18" charset="0"/>
              </a:rPr>
              <a:t>1</a:t>
            </a:r>
            <a:r>
              <a:rPr lang="en-US" sz="2800" b="1" dirty="0" smtClean="0">
                <a:latin typeface="Times New Roman" pitchFamily="18" charset="0"/>
                <a:cs typeface="Times New Roman" pitchFamily="18" charset="0"/>
              </a:rPr>
              <a:t> = g</a:t>
            </a:r>
            <a:r>
              <a:rPr lang="en-US" sz="2800" b="1" baseline="-25000" dirty="0" smtClean="0">
                <a:latin typeface="Times New Roman" pitchFamily="18" charset="0"/>
                <a:cs typeface="Times New Roman" pitchFamily="18" charset="0"/>
              </a:rPr>
              <a:t>m1,2</a:t>
            </a:r>
            <a:r>
              <a:rPr lang="en-US" sz="2800" b="1" dirty="0" smtClean="0">
                <a:latin typeface="Times New Roman" pitchFamily="18" charset="0"/>
                <a:cs typeface="Times New Roman" pitchFamily="18" charset="0"/>
              </a:rPr>
              <a:t> (r</a:t>
            </a:r>
            <a:r>
              <a:rPr lang="en-US" sz="2800" b="1" baseline="-25000" dirty="0" smtClean="0">
                <a:latin typeface="Times New Roman" pitchFamily="18" charset="0"/>
                <a:cs typeface="Times New Roman" pitchFamily="18" charset="0"/>
              </a:rPr>
              <a:t>o1,2</a:t>
            </a:r>
            <a:r>
              <a:rPr lang="en-US" sz="2800" b="1" dirty="0" smtClean="0">
                <a:latin typeface="Times New Roman" pitchFamily="18" charset="0"/>
                <a:cs typeface="Times New Roman" pitchFamily="18" charset="0"/>
              </a:rPr>
              <a:t> || r</a:t>
            </a:r>
            <a:r>
              <a:rPr lang="en-US" sz="2800" b="1" baseline="-25000" dirty="0" smtClean="0">
                <a:latin typeface="Times New Roman" pitchFamily="18" charset="0"/>
                <a:cs typeface="Times New Roman" pitchFamily="18" charset="0"/>
              </a:rPr>
              <a:t>o3,4</a:t>
            </a:r>
            <a:r>
              <a:rPr lang="en-US" sz="2800" b="1" dirty="0" smtClean="0">
                <a:latin typeface="Times New Roman" pitchFamily="18" charset="0"/>
                <a:cs typeface="Times New Roman" pitchFamily="18" charset="0"/>
              </a:rPr>
              <a:t>) ; A</a:t>
            </a:r>
            <a:r>
              <a:rPr lang="en-US" sz="2800" b="1" baseline="-25000" dirty="0" smtClean="0">
                <a:latin typeface="Times New Roman" pitchFamily="18" charset="0"/>
                <a:cs typeface="Times New Roman" pitchFamily="18" charset="0"/>
              </a:rPr>
              <a:t>2</a:t>
            </a:r>
            <a:r>
              <a:rPr lang="en-US" sz="2800" b="1" dirty="0" smtClean="0">
                <a:latin typeface="Times New Roman" pitchFamily="18" charset="0"/>
                <a:cs typeface="Times New Roman" pitchFamily="18" charset="0"/>
              </a:rPr>
              <a:t> = g</a:t>
            </a:r>
            <a:r>
              <a:rPr lang="en-US" sz="2800" b="1" baseline="-25000" dirty="0" smtClean="0">
                <a:latin typeface="Times New Roman" pitchFamily="18" charset="0"/>
                <a:cs typeface="Times New Roman" pitchFamily="18" charset="0"/>
              </a:rPr>
              <a:t>m5</a:t>
            </a:r>
            <a:r>
              <a:rPr lang="en-US" sz="2800" b="1" dirty="0" smtClean="0">
                <a:latin typeface="Times New Roman" pitchFamily="18" charset="0"/>
                <a:cs typeface="Times New Roman" pitchFamily="18" charset="0"/>
              </a:rPr>
              <a:t> (r</a:t>
            </a:r>
            <a:r>
              <a:rPr lang="en-US" sz="2800" b="1" baseline="-25000" dirty="0" smtClean="0">
                <a:latin typeface="Times New Roman" pitchFamily="18" charset="0"/>
                <a:cs typeface="Times New Roman" pitchFamily="18" charset="0"/>
              </a:rPr>
              <a:t>o5</a:t>
            </a:r>
            <a:r>
              <a:rPr lang="en-US" sz="2800" b="1" dirty="0" smtClean="0">
                <a:latin typeface="Times New Roman" pitchFamily="18" charset="0"/>
                <a:cs typeface="Times New Roman" pitchFamily="18" charset="0"/>
              </a:rPr>
              <a:t> || r</a:t>
            </a:r>
            <a:r>
              <a:rPr lang="en-US" sz="2800" b="1" baseline="-25000" dirty="0" smtClean="0">
                <a:latin typeface="Times New Roman" pitchFamily="18" charset="0"/>
                <a:cs typeface="Times New Roman" pitchFamily="18" charset="0"/>
              </a:rPr>
              <a:t>o6,8</a:t>
            </a:r>
            <a:r>
              <a:rPr lang="en-US" sz="2800" b="1" dirty="0" smtClean="0">
                <a:latin typeface="Times New Roman" pitchFamily="18" charset="0"/>
                <a:cs typeface="Times New Roman" pitchFamily="18" charset="0"/>
              </a:rPr>
              <a:t>)</a:t>
            </a:r>
          </a:p>
          <a:p>
            <a:pPr marL="514350" indent="-514350" algn="just">
              <a:buFont typeface="Wingdings" pitchFamily="2" charset="2"/>
              <a:buChar char="v"/>
            </a:pPr>
            <a:r>
              <a:rPr lang="en-US" sz="3600" b="1" dirty="0" smtClean="0">
                <a:solidFill>
                  <a:srgbClr val="FF0000"/>
                </a:solidFill>
                <a:latin typeface="Times New Roman" pitchFamily="18" charset="0"/>
                <a:cs typeface="Times New Roman" pitchFamily="18" charset="0"/>
              </a:rPr>
              <a:t>A = A</a:t>
            </a:r>
            <a:r>
              <a:rPr lang="en-US" sz="3600" b="1" baseline="-25000" dirty="0" smtClean="0">
                <a:solidFill>
                  <a:srgbClr val="FF0000"/>
                </a:solidFill>
                <a:latin typeface="Times New Roman" pitchFamily="18" charset="0"/>
                <a:cs typeface="Times New Roman" pitchFamily="18" charset="0"/>
              </a:rPr>
              <a:t>1</a:t>
            </a:r>
            <a:r>
              <a:rPr lang="en-US" sz="3600" b="1" dirty="0" smtClean="0">
                <a:solidFill>
                  <a:srgbClr val="FF0000"/>
                </a:solidFill>
                <a:latin typeface="Times New Roman" pitchFamily="18" charset="0"/>
                <a:cs typeface="Times New Roman" pitchFamily="18" charset="0"/>
              </a:rPr>
              <a:t> A</a:t>
            </a:r>
            <a:r>
              <a:rPr lang="en-US" sz="3600" b="1" baseline="-25000" dirty="0" smtClean="0">
                <a:solidFill>
                  <a:srgbClr val="FF0000"/>
                </a:solidFill>
                <a:latin typeface="Times New Roman" pitchFamily="18" charset="0"/>
                <a:cs typeface="Times New Roman" pitchFamily="18" charset="0"/>
              </a:rPr>
              <a:t>2</a:t>
            </a:r>
            <a:r>
              <a:rPr lang="en-US" sz="3600" b="1" dirty="0" smtClean="0">
                <a:solidFill>
                  <a:srgbClr val="FF0000"/>
                </a:solidFill>
                <a:latin typeface="Times New Roman" pitchFamily="18" charset="0"/>
                <a:cs typeface="Times New Roman" pitchFamily="18" charset="0"/>
              </a:rPr>
              <a:t> = (g</a:t>
            </a:r>
            <a:r>
              <a:rPr lang="en-US" sz="3600" b="1" baseline="-25000" dirty="0" smtClean="0">
                <a:solidFill>
                  <a:srgbClr val="FF0000"/>
                </a:solidFill>
                <a:latin typeface="Times New Roman" pitchFamily="18" charset="0"/>
                <a:cs typeface="Times New Roman" pitchFamily="18" charset="0"/>
              </a:rPr>
              <a:t>m1,2</a:t>
            </a:r>
            <a:r>
              <a:rPr lang="en-US" sz="3600" b="1" dirty="0" smtClean="0">
                <a:solidFill>
                  <a:srgbClr val="FF0000"/>
                </a:solidFill>
                <a:latin typeface="Times New Roman" pitchFamily="18" charset="0"/>
                <a:cs typeface="Times New Roman" pitchFamily="18" charset="0"/>
              </a:rPr>
              <a:t> (r</a:t>
            </a:r>
            <a:r>
              <a:rPr lang="en-US" sz="3600" b="1" baseline="-25000" dirty="0" smtClean="0">
                <a:solidFill>
                  <a:srgbClr val="FF0000"/>
                </a:solidFill>
                <a:latin typeface="Times New Roman" pitchFamily="18" charset="0"/>
                <a:cs typeface="Times New Roman" pitchFamily="18" charset="0"/>
              </a:rPr>
              <a:t>o1,2</a:t>
            </a:r>
            <a:r>
              <a:rPr lang="en-US" sz="3600" b="1" dirty="0" smtClean="0">
                <a:solidFill>
                  <a:srgbClr val="FF0000"/>
                </a:solidFill>
                <a:latin typeface="Times New Roman" pitchFamily="18" charset="0"/>
                <a:cs typeface="Times New Roman" pitchFamily="18" charset="0"/>
              </a:rPr>
              <a:t> || r</a:t>
            </a:r>
            <a:r>
              <a:rPr lang="en-US" sz="3600" b="1" baseline="-25000" dirty="0" smtClean="0">
                <a:solidFill>
                  <a:srgbClr val="FF0000"/>
                </a:solidFill>
                <a:latin typeface="Times New Roman" pitchFamily="18" charset="0"/>
                <a:cs typeface="Times New Roman" pitchFamily="18" charset="0"/>
              </a:rPr>
              <a:t>o3,4</a:t>
            </a:r>
            <a:r>
              <a:rPr lang="en-US" sz="3600" b="1" dirty="0" smtClean="0">
                <a:solidFill>
                  <a:srgbClr val="FF0000"/>
                </a:solidFill>
                <a:latin typeface="Times New Roman" pitchFamily="18" charset="0"/>
                <a:cs typeface="Times New Roman" pitchFamily="18" charset="0"/>
              </a:rPr>
              <a:t>)) (g</a:t>
            </a:r>
            <a:r>
              <a:rPr lang="en-US" sz="3600" b="1" baseline="-25000" dirty="0" smtClean="0">
                <a:solidFill>
                  <a:srgbClr val="FF0000"/>
                </a:solidFill>
                <a:latin typeface="Times New Roman" pitchFamily="18" charset="0"/>
                <a:cs typeface="Times New Roman" pitchFamily="18" charset="0"/>
              </a:rPr>
              <a:t>m5</a:t>
            </a:r>
            <a:r>
              <a:rPr lang="en-US" sz="3600" b="1" dirty="0" smtClean="0">
                <a:solidFill>
                  <a:srgbClr val="FF0000"/>
                </a:solidFill>
                <a:latin typeface="Times New Roman" pitchFamily="18" charset="0"/>
                <a:cs typeface="Times New Roman" pitchFamily="18" charset="0"/>
              </a:rPr>
              <a:t> (r</a:t>
            </a:r>
            <a:r>
              <a:rPr lang="en-US" sz="3600" b="1" baseline="-25000" dirty="0" smtClean="0">
                <a:solidFill>
                  <a:srgbClr val="FF0000"/>
                </a:solidFill>
                <a:latin typeface="Times New Roman" pitchFamily="18" charset="0"/>
                <a:cs typeface="Times New Roman" pitchFamily="18" charset="0"/>
              </a:rPr>
              <a:t>o5</a:t>
            </a:r>
            <a:r>
              <a:rPr lang="en-US" sz="3600" b="1" dirty="0" smtClean="0">
                <a:solidFill>
                  <a:srgbClr val="FF0000"/>
                </a:solidFill>
                <a:latin typeface="Times New Roman" pitchFamily="18" charset="0"/>
                <a:cs typeface="Times New Roman" pitchFamily="18" charset="0"/>
              </a:rPr>
              <a:t> || r</a:t>
            </a:r>
            <a:r>
              <a:rPr lang="en-US" sz="3600" b="1" baseline="-25000" dirty="0" smtClean="0">
                <a:solidFill>
                  <a:srgbClr val="FF0000"/>
                </a:solidFill>
                <a:latin typeface="Times New Roman" pitchFamily="18" charset="0"/>
                <a:cs typeface="Times New Roman" pitchFamily="18" charset="0"/>
              </a:rPr>
              <a:t>o6,8</a:t>
            </a:r>
            <a:r>
              <a:rPr lang="en-US" sz="3600" b="1" dirty="0" smtClean="0">
                <a:solidFill>
                  <a:srgbClr val="FF0000"/>
                </a:solidFill>
                <a:latin typeface="Times New Roman" pitchFamily="18" charset="0"/>
                <a:cs typeface="Times New Roman" pitchFamily="18"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5119420"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Two Stage Operational Amplifiers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28600" y="1981200"/>
            <a:ext cx="13106400" cy="310854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a:r>
              <a:rPr lang="en-US" sz="2800" b="1" u="sng" dirty="0" smtClean="0">
                <a:latin typeface="Times New Roman" pitchFamily="18" charset="0"/>
                <a:cs typeface="Times New Roman" pitchFamily="18" charset="0"/>
              </a:rPr>
              <a:t>Problem:</a:t>
            </a:r>
          </a:p>
          <a:p>
            <a:pPr algn="just"/>
            <a:endParaRPr lang="en-US" sz="2800" b="1" dirty="0" smtClean="0">
              <a:latin typeface="Times New Roman" pitchFamily="18" charset="0"/>
              <a:cs typeface="Times New Roman" pitchFamily="18" charset="0"/>
            </a:endParaRPr>
          </a:p>
          <a:p>
            <a:pPr algn="just"/>
            <a:r>
              <a:rPr lang="en-US" sz="2800" b="1" dirty="0" smtClean="0">
                <a:latin typeface="Times New Roman" pitchFamily="18" charset="0"/>
                <a:cs typeface="Times New Roman" pitchFamily="18" charset="0"/>
              </a:rPr>
              <a:t>For a two-stage op-amp assume </a:t>
            </a:r>
            <a:r>
              <a:rPr lang="el-GR" sz="2800" b="1" dirty="0" smtClean="0">
                <a:latin typeface="Times New Roman" pitchFamily="18" charset="0"/>
                <a:cs typeface="Times New Roman" pitchFamily="18" charset="0"/>
              </a:rPr>
              <a:t>μ</a:t>
            </a:r>
            <a:r>
              <a:rPr lang="en-US" sz="2800" b="1" baseline="-25000" dirty="0" err="1" smtClean="0">
                <a:latin typeface="Times New Roman" pitchFamily="18" charset="0"/>
                <a:cs typeface="Times New Roman" pitchFamily="18" charset="0"/>
              </a:rPr>
              <a:t>p</a:t>
            </a:r>
            <a:r>
              <a:rPr lang="en-US" sz="2800" b="1" dirty="0" err="1" smtClean="0">
                <a:latin typeface="Times New Roman" pitchFamily="18" charset="0"/>
                <a:cs typeface="Times New Roman" pitchFamily="18" charset="0"/>
              </a:rPr>
              <a:t>C</a:t>
            </a:r>
            <a:r>
              <a:rPr lang="en-US" sz="2800" b="1" baseline="-25000" dirty="0" err="1" smtClean="0">
                <a:latin typeface="Times New Roman" pitchFamily="18" charset="0"/>
                <a:cs typeface="Times New Roman" pitchFamily="18" charset="0"/>
              </a:rPr>
              <a:t>ox</a:t>
            </a:r>
            <a:r>
              <a:rPr lang="en-US" sz="2800" b="1" dirty="0" smtClean="0">
                <a:latin typeface="Times New Roman" pitchFamily="18" charset="0"/>
                <a:cs typeface="Times New Roman" pitchFamily="18" charset="0"/>
              </a:rPr>
              <a:t> = 40</a:t>
            </a:r>
            <a:r>
              <a:rPr lang="el-GR" sz="2800" b="1" dirty="0" smtClean="0">
                <a:latin typeface="Times New Roman" pitchFamily="18" charset="0"/>
                <a:cs typeface="Times New Roman" pitchFamily="18" charset="0"/>
              </a:rPr>
              <a:t> μ</a:t>
            </a:r>
            <a:r>
              <a:rPr lang="en-US" sz="2800" b="1" dirty="0" smtClean="0">
                <a:latin typeface="Times New Roman" pitchFamily="18" charset="0"/>
                <a:cs typeface="Times New Roman" pitchFamily="18" charset="0"/>
              </a:rPr>
              <a:t>A/V</a:t>
            </a:r>
            <a:r>
              <a:rPr lang="en-US" sz="2800" b="1" baseline="30000" dirty="0" smtClean="0">
                <a:latin typeface="Times New Roman" pitchFamily="18" charset="0"/>
                <a:cs typeface="Times New Roman" pitchFamily="18" charset="0"/>
              </a:rPr>
              <a:t>2</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I</a:t>
            </a:r>
            <a:r>
              <a:rPr lang="en-US" sz="2800" b="1" baseline="-25000" dirty="0" err="1" smtClean="0">
                <a:latin typeface="Times New Roman" pitchFamily="18" charset="0"/>
                <a:cs typeface="Times New Roman" pitchFamily="18" charset="0"/>
              </a:rPr>
              <a:t>ref</a:t>
            </a:r>
            <a:r>
              <a:rPr lang="en-US" sz="2800" b="1" dirty="0" smtClean="0">
                <a:latin typeface="Times New Roman" pitchFamily="18" charset="0"/>
                <a:cs typeface="Times New Roman" pitchFamily="18" charset="0"/>
              </a:rPr>
              <a:t> = 90 </a:t>
            </a:r>
            <a:r>
              <a:rPr lang="el-GR" sz="2800" b="1" dirty="0" smtClean="0">
                <a:latin typeface="Times New Roman" pitchFamily="18" charset="0"/>
                <a:cs typeface="Times New Roman" pitchFamily="18" charset="0"/>
              </a:rPr>
              <a:t>μ</a:t>
            </a:r>
            <a:r>
              <a:rPr lang="en-US" sz="2800" b="1" dirty="0" smtClean="0">
                <a:latin typeface="Times New Roman" pitchFamily="18" charset="0"/>
                <a:cs typeface="Times New Roman" pitchFamily="18" charset="0"/>
              </a:rPr>
              <a:t>A, </a:t>
            </a:r>
            <a:r>
              <a:rPr lang="el-GR" sz="2800" b="1" dirty="0" smtClean="0">
                <a:latin typeface="Times New Roman" pitchFamily="18" charset="0"/>
                <a:cs typeface="Times New Roman" pitchFamily="18" charset="0"/>
              </a:rPr>
              <a:t>μ</a:t>
            </a:r>
            <a:r>
              <a:rPr lang="en-US" sz="2800" b="1" baseline="-25000" dirty="0" err="1" smtClean="0">
                <a:latin typeface="Times New Roman" pitchFamily="18" charset="0"/>
                <a:cs typeface="Times New Roman" pitchFamily="18" charset="0"/>
              </a:rPr>
              <a:t>n</a:t>
            </a:r>
            <a:r>
              <a:rPr lang="en-US" sz="2800" b="1" dirty="0" err="1" smtClean="0">
                <a:latin typeface="Times New Roman" pitchFamily="18" charset="0"/>
                <a:cs typeface="Times New Roman" pitchFamily="18" charset="0"/>
              </a:rPr>
              <a:t>C</a:t>
            </a:r>
            <a:r>
              <a:rPr lang="en-US" sz="2800" b="1" baseline="-25000" dirty="0" err="1" smtClean="0">
                <a:latin typeface="Times New Roman" pitchFamily="18" charset="0"/>
                <a:cs typeface="Times New Roman" pitchFamily="18" charset="0"/>
              </a:rPr>
              <a:t>ox</a:t>
            </a:r>
            <a:r>
              <a:rPr lang="en-US" sz="2800" b="1" dirty="0" smtClean="0">
                <a:latin typeface="Times New Roman" pitchFamily="18" charset="0"/>
                <a:cs typeface="Times New Roman" pitchFamily="18" charset="0"/>
              </a:rPr>
              <a:t> = 160</a:t>
            </a:r>
            <a:r>
              <a:rPr lang="el-GR" sz="2800" b="1" dirty="0" smtClean="0">
                <a:latin typeface="Times New Roman" pitchFamily="18" charset="0"/>
                <a:cs typeface="Times New Roman" pitchFamily="18" charset="0"/>
              </a:rPr>
              <a:t> μ</a:t>
            </a:r>
            <a:r>
              <a:rPr lang="en-US" sz="2800" b="1" dirty="0" smtClean="0">
                <a:latin typeface="Times New Roman" pitchFamily="18" charset="0"/>
                <a:cs typeface="Times New Roman" pitchFamily="18" charset="0"/>
              </a:rPr>
              <a:t>A/V</a:t>
            </a:r>
            <a:r>
              <a:rPr lang="en-US" sz="2800" b="1" baseline="30000" dirty="0" smtClean="0">
                <a:latin typeface="Times New Roman" pitchFamily="18" charset="0"/>
                <a:cs typeface="Times New Roman" pitchFamily="18" charset="0"/>
              </a:rPr>
              <a:t>2</a:t>
            </a:r>
            <a:r>
              <a:rPr lang="en-US" sz="2800" b="1" dirty="0" smtClean="0">
                <a:latin typeface="Times New Roman" pitchFamily="18" charset="0"/>
                <a:cs typeface="Times New Roman" pitchFamily="18" charset="0"/>
              </a:rPr>
              <a:t>. Early voltage for all devices are 10V. W/L of differential pair is 20/0.8. Aspect ratio of active load of differential pair is 5/0.8. W/L of Biasing MOS is 4/0.8. W/L of second stage active device is 10/0.8. Find the drain current, </a:t>
            </a:r>
            <a:r>
              <a:rPr lang="en-US" sz="2800" b="1" dirty="0" err="1" smtClean="0">
                <a:latin typeface="Times New Roman" pitchFamily="18" charset="0"/>
                <a:cs typeface="Times New Roman" pitchFamily="18" charset="0"/>
              </a:rPr>
              <a:t>V</a:t>
            </a:r>
            <a:r>
              <a:rPr lang="en-US" sz="2800" b="1" baseline="-25000" dirty="0" err="1" smtClean="0">
                <a:latin typeface="Times New Roman" pitchFamily="18" charset="0"/>
                <a:cs typeface="Times New Roman" pitchFamily="18" charset="0"/>
              </a:rPr>
              <a:t>ov</a:t>
            </a:r>
            <a:r>
              <a:rPr lang="en-US" sz="2800" b="1" dirty="0" smtClean="0">
                <a:latin typeface="Times New Roman" pitchFamily="18" charset="0"/>
                <a:cs typeface="Times New Roman" pitchFamily="18" charset="0"/>
              </a:rPr>
              <a:t>, g</a:t>
            </a:r>
            <a:r>
              <a:rPr lang="en-US" sz="2800" b="1" baseline="-25000" dirty="0" smtClean="0">
                <a:latin typeface="Times New Roman" pitchFamily="18" charset="0"/>
                <a:cs typeface="Times New Roman" pitchFamily="18" charset="0"/>
              </a:rPr>
              <a:t>m</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r</a:t>
            </a:r>
            <a:r>
              <a:rPr lang="en-US" sz="2800" b="1" baseline="-25000" dirty="0" err="1" smtClean="0">
                <a:latin typeface="Times New Roman" pitchFamily="18" charset="0"/>
                <a:cs typeface="Times New Roman" pitchFamily="18" charset="0"/>
              </a:rPr>
              <a:t>o</a:t>
            </a:r>
            <a:r>
              <a:rPr lang="en-US" sz="2800" b="1" dirty="0" smtClean="0">
                <a:latin typeface="Times New Roman" pitchFamily="18" charset="0"/>
                <a:cs typeface="Times New Roman" pitchFamily="18" charset="0"/>
              </a:rPr>
              <a:t> for all devices. Also, find the open loop gain.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565197"/>
            <a:ext cx="5119420"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Two Stage Operational Amplifiers</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228600" y="1230690"/>
            <a:ext cx="13106400" cy="526297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a:r>
              <a:rPr lang="en-US" sz="2800" b="1" u="sng" dirty="0" smtClean="0">
                <a:latin typeface="Times New Roman" pitchFamily="18" charset="0"/>
                <a:cs typeface="Times New Roman" pitchFamily="18" charset="0"/>
              </a:rPr>
              <a:t>Solution:</a:t>
            </a:r>
          </a:p>
          <a:p>
            <a:pPr algn="just"/>
            <a:r>
              <a:rPr lang="en-US" sz="2800" b="1" u="sng" dirty="0" smtClean="0">
                <a:latin typeface="Times New Roman" pitchFamily="18" charset="0"/>
                <a:cs typeface="Times New Roman" pitchFamily="18" charset="0"/>
              </a:rPr>
              <a:t>Given:</a:t>
            </a:r>
          </a:p>
          <a:p>
            <a:pPr algn="just"/>
            <a:endParaRPr lang="en-US" sz="2800" b="1" dirty="0" smtClean="0">
              <a:latin typeface="Times New Roman" pitchFamily="18" charset="0"/>
              <a:cs typeface="Times New Roman" pitchFamily="18" charset="0"/>
            </a:endParaRPr>
          </a:p>
          <a:p>
            <a:pPr algn="just"/>
            <a:r>
              <a:rPr lang="el-GR" sz="2800" b="1" dirty="0" smtClean="0">
                <a:latin typeface="Times New Roman" pitchFamily="18" charset="0"/>
                <a:cs typeface="Times New Roman" pitchFamily="18" charset="0"/>
              </a:rPr>
              <a:t>μ</a:t>
            </a:r>
            <a:r>
              <a:rPr lang="en-US" sz="2800" b="1" baseline="-25000" dirty="0" err="1" smtClean="0">
                <a:latin typeface="Times New Roman" pitchFamily="18" charset="0"/>
                <a:cs typeface="Times New Roman" pitchFamily="18" charset="0"/>
              </a:rPr>
              <a:t>p</a:t>
            </a:r>
            <a:r>
              <a:rPr lang="en-US" sz="2800" b="1" dirty="0" err="1" smtClean="0">
                <a:latin typeface="Times New Roman" pitchFamily="18" charset="0"/>
                <a:cs typeface="Times New Roman" pitchFamily="18" charset="0"/>
              </a:rPr>
              <a:t>C</a:t>
            </a:r>
            <a:r>
              <a:rPr lang="en-US" sz="2800" b="1" baseline="-25000" dirty="0" err="1" smtClean="0">
                <a:latin typeface="Times New Roman" pitchFamily="18" charset="0"/>
                <a:cs typeface="Times New Roman" pitchFamily="18" charset="0"/>
              </a:rPr>
              <a:t>ox</a:t>
            </a:r>
            <a:r>
              <a:rPr lang="en-US" sz="2800" b="1" dirty="0" smtClean="0">
                <a:latin typeface="Times New Roman" pitchFamily="18" charset="0"/>
                <a:cs typeface="Times New Roman" pitchFamily="18" charset="0"/>
              </a:rPr>
              <a:t> = 40</a:t>
            </a:r>
            <a:r>
              <a:rPr lang="el-GR" sz="2800" b="1" dirty="0" smtClean="0">
                <a:latin typeface="Times New Roman" pitchFamily="18" charset="0"/>
                <a:cs typeface="Times New Roman" pitchFamily="18" charset="0"/>
              </a:rPr>
              <a:t> μ</a:t>
            </a:r>
            <a:r>
              <a:rPr lang="en-US" sz="2800" b="1" dirty="0" smtClean="0">
                <a:latin typeface="Times New Roman" pitchFamily="18" charset="0"/>
                <a:cs typeface="Times New Roman" pitchFamily="18" charset="0"/>
              </a:rPr>
              <a:t>A/V</a:t>
            </a:r>
            <a:r>
              <a:rPr lang="en-US" sz="2800" b="1" baseline="30000" dirty="0" smtClean="0">
                <a:latin typeface="Times New Roman" pitchFamily="18" charset="0"/>
                <a:cs typeface="Times New Roman" pitchFamily="18" charset="0"/>
              </a:rPr>
              <a:t>2</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I</a:t>
            </a:r>
            <a:r>
              <a:rPr lang="en-US" sz="2800" b="1" baseline="-25000" dirty="0" err="1" smtClean="0">
                <a:latin typeface="Times New Roman" pitchFamily="18" charset="0"/>
                <a:cs typeface="Times New Roman" pitchFamily="18" charset="0"/>
              </a:rPr>
              <a:t>ref</a:t>
            </a:r>
            <a:r>
              <a:rPr lang="en-US" sz="2800" b="1" dirty="0" smtClean="0">
                <a:latin typeface="Times New Roman" pitchFamily="18" charset="0"/>
                <a:cs typeface="Times New Roman" pitchFamily="18" charset="0"/>
              </a:rPr>
              <a:t> = 90 </a:t>
            </a:r>
            <a:r>
              <a:rPr lang="el-GR" sz="2800" b="1" dirty="0" smtClean="0">
                <a:latin typeface="Times New Roman" pitchFamily="18" charset="0"/>
                <a:cs typeface="Times New Roman" pitchFamily="18" charset="0"/>
              </a:rPr>
              <a:t>μ</a:t>
            </a:r>
            <a:r>
              <a:rPr lang="en-US" sz="2800" b="1" dirty="0" smtClean="0">
                <a:latin typeface="Times New Roman" pitchFamily="18" charset="0"/>
                <a:cs typeface="Times New Roman" pitchFamily="18" charset="0"/>
              </a:rPr>
              <a:t>A, </a:t>
            </a:r>
            <a:r>
              <a:rPr lang="el-GR" sz="2800" b="1" dirty="0" smtClean="0">
                <a:latin typeface="Times New Roman" pitchFamily="18" charset="0"/>
                <a:cs typeface="Times New Roman" pitchFamily="18" charset="0"/>
              </a:rPr>
              <a:t>μ</a:t>
            </a:r>
            <a:r>
              <a:rPr lang="en-US" sz="2800" b="1" baseline="-25000" dirty="0" err="1" smtClean="0">
                <a:latin typeface="Times New Roman" pitchFamily="18" charset="0"/>
                <a:cs typeface="Times New Roman" pitchFamily="18" charset="0"/>
              </a:rPr>
              <a:t>n</a:t>
            </a:r>
            <a:r>
              <a:rPr lang="en-US" sz="2800" b="1" dirty="0" err="1" smtClean="0">
                <a:latin typeface="Times New Roman" pitchFamily="18" charset="0"/>
                <a:cs typeface="Times New Roman" pitchFamily="18" charset="0"/>
              </a:rPr>
              <a:t>C</a:t>
            </a:r>
            <a:r>
              <a:rPr lang="en-US" sz="2800" b="1" baseline="-25000" dirty="0" err="1" smtClean="0">
                <a:latin typeface="Times New Roman" pitchFamily="18" charset="0"/>
                <a:cs typeface="Times New Roman" pitchFamily="18" charset="0"/>
              </a:rPr>
              <a:t>ox</a:t>
            </a:r>
            <a:r>
              <a:rPr lang="en-US" sz="2800" b="1" dirty="0" smtClean="0">
                <a:latin typeface="Times New Roman" pitchFamily="18" charset="0"/>
                <a:cs typeface="Times New Roman" pitchFamily="18" charset="0"/>
              </a:rPr>
              <a:t> = 160</a:t>
            </a:r>
            <a:r>
              <a:rPr lang="el-GR" sz="2800" b="1" dirty="0" smtClean="0">
                <a:latin typeface="Times New Roman" pitchFamily="18" charset="0"/>
                <a:cs typeface="Times New Roman" pitchFamily="18" charset="0"/>
              </a:rPr>
              <a:t> μ</a:t>
            </a:r>
            <a:r>
              <a:rPr lang="en-US" sz="2800" b="1" dirty="0" smtClean="0">
                <a:latin typeface="Times New Roman" pitchFamily="18" charset="0"/>
                <a:cs typeface="Times New Roman" pitchFamily="18" charset="0"/>
              </a:rPr>
              <a:t>A/V</a:t>
            </a:r>
            <a:r>
              <a:rPr lang="en-US" sz="2800" b="1" baseline="30000" dirty="0" smtClean="0">
                <a:latin typeface="Times New Roman" pitchFamily="18" charset="0"/>
                <a:cs typeface="Times New Roman" pitchFamily="18" charset="0"/>
              </a:rPr>
              <a:t>2</a:t>
            </a:r>
            <a:r>
              <a:rPr lang="en-US" sz="2800" b="1" dirty="0" smtClean="0">
                <a:latin typeface="Times New Roman" pitchFamily="18" charset="0"/>
                <a:cs typeface="Times New Roman" pitchFamily="18" charset="0"/>
              </a:rPr>
              <a:t>, V</a:t>
            </a:r>
            <a:r>
              <a:rPr lang="en-US" sz="2800" b="1" baseline="-25000" dirty="0" smtClean="0">
                <a:latin typeface="Times New Roman" pitchFamily="18" charset="0"/>
                <a:cs typeface="Times New Roman" pitchFamily="18" charset="0"/>
              </a:rPr>
              <a:t>A</a:t>
            </a:r>
            <a:r>
              <a:rPr lang="en-US" sz="2800" b="1" dirty="0" smtClean="0">
                <a:latin typeface="Times New Roman" pitchFamily="18" charset="0"/>
                <a:cs typeface="Times New Roman" pitchFamily="18" charset="0"/>
              </a:rPr>
              <a:t> = 10V</a:t>
            </a:r>
          </a:p>
          <a:p>
            <a:pPr algn="just"/>
            <a:r>
              <a:rPr lang="en-US" sz="2800" b="1" dirty="0" smtClean="0">
                <a:latin typeface="Times New Roman" pitchFamily="18" charset="0"/>
                <a:cs typeface="Times New Roman" pitchFamily="18" charset="0"/>
              </a:rPr>
              <a:t>(W/L)</a:t>
            </a:r>
            <a:r>
              <a:rPr lang="en-US" sz="2800" b="1" baseline="-25000" dirty="0" smtClean="0">
                <a:latin typeface="Times New Roman" pitchFamily="18" charset="0"/>
                <a:cs typeface="Times New Roman" pitchFamily="18" charset="0"/>
              </a:rPr>
              <a:t>1</a:t>
            </a:r>
            <a:r>
              <a:rPr lang="en-US" sz="2800" b="1" dirty="0" smtClean="0">
                <a:latin typeface="Times New Roman" pitchFamily="18" charset="0"/>
                <a:cs typeface="Times New Roman" pitchFamily="18" charset="0"/>
              </a:rPr>
              <a:t> = (W/L)</a:t>
            </a:r>
            <a:r>
              <a:rPr lang="en-US" sz="2800" b="1" baseline="-25000" dirty="0" smtClean="0">
                <a:latin typeface="Times New Roman" pitchFamily="18" charset="0"/>
                <a:cs typeface="Times New Roman" pitchFamily="18" charset="0"/>
              </a:rPr>
              <a:t>2</a:t>
            </a:r>
            <a:r>
              <a:rPr lang="en-US" sz="2800" b="1" dirty="0" smtClean="0">
                <a:latin typeface="Times New Roman" pitchFamily="18" charset="0"/>
                <a:cs typeface="Times New Roman" pitchFamily="18" charset="0"/>
              </a:rPr>
              <a:t> = 20/0.8, (W/L)</a:t>
            </a:r>
            <a:r>
              <a:rPr lang="en-US" sz="2800" b="1" baseline="-25000" dirty="0" smtClean="0">
                <a:latin typeface="Times New Roman" pitchFamily="18" charset="0"/>
                <a:cs typeface="Times New Roman" pitchFamily="18" charset="0"/>
              </a:rPr>
              <a:t>3</a:t>
            </a:r>
            <a:r>
              <a:rPr lang="en-US" sz="2800" b="1" dirty="0" smtClean="0">
                <a:latin typeface="Times New Roman" pitchFamily="18" charset="0"/>
                <a:cs typeface="Times New Roman" pitchFamily="18" charset="0"/>
              </a:rPr>
              <a:t> = (W/L)</a:t>
            </a:r>
            <a:r>
              <a:rPr lang="en-US" sz="2800" b="1" baseline="-25000" dirty="0" smtClean="0">
                <a:latin typeface="Times New Roman" pitchFamily="18" charset="0"/>
                <a:cs typeface="Times New Roman" pitchFamily="18" charset="0"/>
              </a:rPr>
              <a:t>4</a:t>
            </a:r>
            <a:r>
              <a:rPr lang="en-US" sz="2800" b="1" dirty="0" smtClean="0">
                <a:latin typeface="Times New Roman" pitchFamily="18" charset="0"/>
                <a:cs typeface="Times New Roman" pitchFamily="18" charset="0"/>
              </a:rPr>
              <a:t> = 5/0.8, </a:t>
            </a:r>
          </a:p>
          <a:p>
            <a:pPr algn="just"/>
            <a:r>
              <a:rPr lang="en-US" sz="2800" b="1" dirty="0" smtClean="0">
                <a:latin typeface="Times New Roman" pitchFamily="18" charset="0"/>
                <a:cs typeface="Times New Roman" pitchFamily="18" charset="0"/>
              </a:rPr>
              <a:t>(W/L)</a:t>
            </a:r>
            <a:r>
              <a:rPr lang="en-US" sz="2800" b="1" baseline="-25000" dirty="0" smtClean="0">
                <a:latin typeface="Times New Roman" pitchFamily="18" charset="0"/>
                <a:cs typeface="Times New Roman" pitchFamily="18" charset="0"/>
              </a:rPr>
              <a:t>6</a:t>
            </a:r>
            <a:r>
              <a:rPr lang="en-US" sz="2800" b="1" dirty="0" smtClean="0">
                <a:latin typeface="Times New Roman" pitchFamily="18" charset="0"/>
                <a:cs typeface="Times New Roman" pitchFamily="18" charset="0"/>
              </a:rPr>
              <a:t> =(W/L)</a:t>
            </a:r>
            <a:r>
              <a:rPr lang="en-US" sz="2800" b="1" baseline="-25000" dirty="0" smtClean="0">
                <a:latin typeface="Times New Roman" pitchFamily="18" charset="0"/>
                <a:cs typeface="Times New Roman" pitchFamily="18" charset="0"/>
              </a:rPr>
              <a:t>7</a:t>
            </a:r>
            <a:r>
              <a:rPr lang="en-US" sz="2800" b="1" dirty="0" smtClean="0">
                <a:latin typeface="Times New Roman" pitchFamily="18" charset="0"/>
                <a:cs typeface="Times New Roman" pitchFamily="18" charset="0"/>
              </a:rPr>
              <a:t> = (W/L)</a:t>
            </a:r>
            <a:r>
              <a:rPr lang="en-US" sz="2800" b="1" baseline="-25000" dirty="0" smtClean="0">
                <a:latin typeface="Times New Roman" pitchFamily="18" charset="0"/>
                <a:cs typeface="Times New Roman" pitchFamily="18" charset="0"/>
              </a:rPr>
              <a:t>8</a:t>
            </a:r>
            <a:r>
              <a:rPr lang="en-US" sz="2800" b="1" dirty="0" smtClean="0">
                <a:latin typeface="Times New Roman" pitchFamily="18" charset="0"/>
                <a:cs typeface="Times New Roman" pitchFamily="18" charset="0"/>
              </a:rPr>
              <a:t> = 40/0.8, </a:t>
            </a:r>
          </a:p>
          <a:p>
            <a:pPr algn="just"/>
            <a:r>
              <a:rPr lang="en-US" sz="2800" b="1" dirty="0" smtClean="0">
                <a:latin typeface="Times New Roman" pitchFamily="18" charset="0"/>
                <a:cs typeface="Times New Roman" pitchFamily="18" charset="0"/>
              </a:rPr>
              <a:t>(W/L)</a:t>
            </a:r>
            <a:r>
              <a:rPr lang="en-US" sz="2800" b="1" baseline="-25000" dirty="0" smtClean="0">
                <a:latin typeface="Times New Roman" pitchFamily="18" charset="0"/>
                <a:cs typeface="Times New Roman" pitchFamily="18" charset="0"/>
              </a:rPr>
              <a:t>5</a:t>
            </a:r>
            <a:r>
              <a:rPr lang="en-US" sz="2800" b="1" dirty="0" smtClean="0">
                <a:latin typeface="Times New Roman" pitchFamily="18" charset="0"/>
                <a:cs typeface="Times New Roman" pitchFamily="18" charset="0"/>
              </a:rPr>
              <a:t> = 10/0.8</a:t>
            </a:r>
          </a:p>
          <a:p>
            <a:pPr algn="just"/>
            <a:endParaRPr lang="en-US" sz="2800" b="1" dirty="0" smtClean="0">
              <a:latin typeface="Times New Roman" pitchFamily="18" charset="0"/>
              <a:cs typeface="Times New Roman" pitchFamily="18" charset="0"/>
            </a:endParaRPr>
          </a:p>
          <a:p>
            <a:pPr algn="just"/>
            <a:r>
              <a:rPr lang="en-US" sz="2800" b="1" dirty="0" smtClean="0">
                <a:latin typeface="Times New Roman" pitchFamily="18" charset="0"/>
                <a:cs typeface="Times New Roman" pitchFamily="18" charset="0"/>
              </a:rPr>
              <a:t>I</a:t>
            </a:r>
            <a:r>
              <a:rPr lang="en-US" sz="2800" b="1" baseline="-25000" dirty="0" smtClean="0">
                <a:latin typeface="Times New Roman" pitchFamily="18" charset="0"/>
                <a:cs typeface="Times New Roman" pitchFamily="18" charset="0"/>
              </a:rPr>
              <a:t>D7</a:t>
            </a:r>
            <a:r>
              <a:rPr lang="en-US" sz="2800" b="1" dirty="0" smtClean="0">
                <a:latin typeface="Times New Roman" pitchFamily="18" charset="0"/>
                <a:cs typeface="Times New Roman" pitchFamily="18" charset="0"/>
              </a:rPr>
              <a:t> = </a:t>
            </a:r>
            <a:r>
              <a:rPr lang="en-US" sz="2800" b="1" dirty="0" err="1" smtClean="0">
                <a:latin typeface="Times New Roman" pitchFamily="18" charset="0"/>
                <a:cs typeface="Times New Roman" pitchFamily="18" charset="0"/>
              </a:rPr>
              <a:t>I</a:t>
            </a:r>
            <a:r>
              <a:rPr lang="en-US" sz="2800" b="1" baseline="-25000" dirty="0" err="1" smtClean="0">
                <a:latin typeface="Times New Roman" pitchFamily="18" charset="0"/>
                <a:cs typeface="Times New Roman" pitchFamily="18" charset="0"/>
              </a:rPr>
              <a:t>ref</a:t>
            </a:r>
            <a:r>
              <a:rPr lang="en-US" sz="2800" b="1" dirty="0" smtClean="0">
                <a:latin typeface="Times New Roman" pitchFamily="18" charset="0"/>
                <a:cs typeface="Times New Roman" pitchFamily="18" charset="0"/>
              </a:rPr>
              <a:t> {((W/L)</a:t>
            </a:r>
            <a:r>
              <a:rPr lang="en-US" sz="2800" b="1" baseline="-25000" dirty="0" smtClean="0">
                <a:latin typeface="Times New Roman" pitchFamily="18" charset="0"/>
                <a:cs typeface="Times New Roman" pitchFamily="18" charset="0"/>
              </a:rPr>
              <a:t>7</a:t>
            </a:r>
            <a:r>
              <a:rPr lang="en-US" sz="2800" b="1" dirty="0" smtClean="0">
                <a:latin typeface="Times New Roman" pitchFamily="18" charset="0"/>
                <a:cs typeface="Times New Roman" pitchFamily="18" charset="0"/>
              </a:rPr>
              <a:t> / (W/L)</a:t>
            </a:r>
            <a:r>
              <a:rPr lang="en-US" sz="2800" b="1" baseline="-25000" dirty="0" smtClean="0">
                <a:latin typeface="Times New Roman" pitchFamily="18" charset="0"/>
                <a:cs typeface="Times New Roman" pitchFamily="18" charset="0"/>
              </a:rPr>
              <a:t>8</a:t>
            </a:r>
            <a:r>
              <a:rPr lang="en-US" sz="2800" b="1" dirty="0" smtClean="0">
                <a:latin typeface="Times New Roman" pitchFamily="18" charset="0"/>
                <a:cs typeface="Times New Roman" pitchFamily="18" charset="0"/>
              </a:rPr>
              <a:t>)} = 90 </a:t>
            </a:r>
            <a:r>
              <a:rPr lang="el-GR" sz="2800" b="1" dirty="0" smtClean="0">
                <a:latin typeface="Times New Roman" pitchFamily="18" charset="0"/>
                <a:cs typeface="Times New Roman" pitchFamily="18" charset="0"/>
              </a:rPr>
              <a:t>μ</a:t>
            </a:r>
            <a:r>
              <a:rPr lang="en-US" sz="2800" b="1" dirty="0" smtClean="0">
                <a:latin typeface="Times New Roman" pitchFamily="18" charset="0"/>
                <a:cs typeface="Times New Roman" pitchFamily="18" charset="0"/>
              </a:rPr>
              <a:t>A</a:t>
            </a:r>
          </a:p>
          <a:p>
            <a:pPr algn="just"/>
            <a:r>
              <a:rPr lang="en-US" sz="2800" b="1" dirty="0" smtClean="0">
                <a:latin typeface="Times New Roman" pitchFamily="18" charset="0"/>
                <a:cs typeface="Times New Roman" pitchFamily="18" charset="0"/>
              </a:rPr>
              <a:t>I</a:t>
            </a:r>
            <a:r>
              <a:rPr lang="en-US" sz="2800" b="1" baseline="-25000" dirty="0" smtClean="0">
                <a:latin typeface="Times New Roman" pitchFamily="18" charset="0"/>
                <a:cs typeface="Times New Roman" pitchFamily="18" charset="0"/>
              </a:rPr>
              <a:t>D1</a:t>
            </a:r>
            <a:r>
              <a:rPr lang="en-US" sz="2800" b="1" dirty="0" smtClean="0">
                <a:latin typeface="Times New Roman" pitchFamily="18" charset="0"/>
                <a:cs typeface="Times New Roman" pitchFamily="18" charset="0"/>
              </a:rPr>
              <a:t> = I</a:t>
            </a:r>
            <a:r>
              <a:rPr lang="en-US" sz="2800" b="1" baseline="-25000" dirty="0" smtClean="0">
                <a:latin typeface="Times New Roman" pitchFamily="18" charset="0"/>
                <a:cs typeface="Times New Roman" pitchFamily="18" charset="0"/>
              </a:rPr>
              <a:t>D2</a:t>
            </a:r>
            <a:r>
              <a:rPr lang="en-US" sz="2800" b="1" dirty="0" smtClean="0">
                <a:latin typeface="Times New Roman" pitchFamily="18" charset="0"/>
                <a:cs typeface="Times New Roman" pitchFamily="18" charset="0"/>
              </a:rPr>
              <a:t> = I</a:t>
            </a:r>
            <a:r>
              <a:rPr lang="en-US" sz="2800" b="1" baseline="-25000" dirty="0" smtClean="0">
                <a:latin typeface="Times New Roman" pitchFamily="18" charset="0"/>
                <a:cs typeface="Times New Roman" pitchFamily="18" charset="0"/>
              </a:rPr>
              <a:t>D3</a:t>
            </a:r>
            <a:r>
              <a:rPr lang="en-US" sz="2800" b="1" dirty="0" smtClean="0">
                <a:latin typeface="Times New Roman" pitchFamily="18" charset="0"/>
                <a:cs typeface="Times New Roman" pitchFamily="18" charset="0"/>
              </a:rPr>
              <a:t> = I</a:t>
            </a:r>
            <a:r>
              <a:rPr lang="en-US" sz="2800" b="1" baseline="-25000" dirty="0" smtClean="0">
                <a:latin typeface="Times New Roman" pitchFamily="18" charset="0"/>
                <a:cs typeface="Times New Roman" pitchFamily="18" charset="0"/>
              </a:rPr>
              <a:t>D4</a:t>
            </a:r>
            <a:r>
              <a:rPr lang="en-US" sz="2800" b="1" dirty="0" smtClean="0">
                <a:latin typeface="Times New Roman" pitchFamily="18" charset="0"/>
                <a:cs typeface="Times New Roman" pitchFamily="18" charset="0"/>
              </a:rPr>
              <a:t> = </a:t>
            </a:r>
            <a:r>
              <a:rPr lang="en-US" sz="2800" b="1" dirty="0" err="1" smtClean="0">
                <a:latin typeface="Times New Roman" pitchFamily="18" charset="0"/>
                <a:cs typeface="Times New Roman" pitchFamily="18" charset="0"/>
              </a:rPr>
              <a:t>I</a:t>
            </a:r>
            <a:r>
              <a:rPr lang="en-US" sz="2800" b="1" baseline="-25000" dirty="0" err="1" smtClean="0">
                <a:latin typeface="Times New Roman" pitchFamily="18" charset="0"/>
                <a:cs typeface="Times New Roman" pitchFamily="18" charset="0"/>
              </a:rPr>
              <a:t>ref</a:t>
            </a:r>
            <a:r>
              <a:rPr lang="en-US" sz="2800" b="1" dirty="0" smtClean="0">
                <a:latin typeface="Times New Roman" pitchFamily="18" charset="0"/>
                <a:cs typeface="Times New Roman" pitchFamily="18" charset="0"/>
              </a:rPr>
              <a:t>/2 = 45 </a:t>
            </a:r>
            <a:r>
              <a:rPr lang="el-GR" sz="2800" b="1" dirty="0" smtClean="0">
                <a:latin typeface="Times New Roman" pitchFamily="18" charset="0"/>
                <a:cs typeface="Times New Roman" pitchFamily="18" charset="0"/>
              </a:rPr>
              <a:t>μ</a:t>
            </a:r>
            <a:r>
              <a:rPr lang="en-US" sz="2800" b="1" dirty="0" smtClean="0">
                <a:latin typeface="Times New Roman" pitchFamily="18" charset="0"/>
                <a:cs typeface="Times New Roman" pitchFamily="18" charset="0"/>
              </a:rPr>
              <a:t>A</a:t>
            </a:r>
          </a:p>
          <a:p>
            <a:pPr algn="just"/>
            <a:r>
              <a:rPr lang="en-US" sz="2800" b="1" dirty="0" smtClean="0">
                <a:latin typeface="Times New Roman" pitchFamily="18" charset="0"/>
                <a:cs typeface="Times New Roman" pitchFamily="18" charset="0"/>
              </a:rPr>
              <a:t>I</a:t>
            </a:r>
            <a:r>
              <a:rPr lang="en-US" sz="2800" b="1" baseline="-25000" dirty="0" smtClean="0">
                <a:latin typeface="Times New Roman" pitchFamily="18" charset="0"/>
                <a:cs typeface="Times New Roman" pitchFamily="18" charset="0"/>
              </a:rPr>
              <a:t>D5</a:t>
            </a:r>
            <a:r>
              <a:rPr lang="en-US" sz="2800" b="1" dirty="0" smtClean="0">
                <a:latin typeface="Times New Roman" pitchFamily="18" charset="0"/>
                <a:cs typeface="Times New Roman" pitchFamily="18" charset="0"/>
              </a:rPr>
              <a:t> = I</a:t>
            </a:r>
            <a:r>
              <a:rPr lang="en-US" sz="2800" b="1" baseline="-25000" dirty="0" smtClean="0">
                <a:latin typeface="Times New Roman" pitchFamily="18" charset="0"/>
                <a:cs typeface="Times New Roman" pitchFamily="18" charset="0"/>
              </a:rPr>
              <a:t>D6</a:t>
            </a:r>
            <a:r>
              <a:rPr lang="en-US" sz="2800" b="1" dirty="0" smtClean="0">
                <a:latin typeface="Times New Roman" pitchFamily="18" charset="0"/>
                <a:cs typeface="Times New Roman" pitchFamily="18" charset="0"/>
              </a:rPr>
              <a:t> = 90 </a:t>
            </a:r>
            <a:r>
              <a:rPr lang="el-GR" sz="2800" b="1" dirty="0" smtClean="0">
                <a:latin typeface="Times New Roman" pitchFamily="18" charset="0"/>
                <a:cs typeface="Times New Roman" pitchFamily="18" charset="0"/>
              </a:rPr>
              <a:t>μ</a:t>
            </a:r>
            <a:r>
              <a:rPr lang="en-US" sz="2800" b="1" dirty="0" smtClean="0">
                <a:latin typeface="Times New Roman" pitchFamily="18" charset="0"/>
                <a:cs typeface="Times New Roman" pitchFamily="18" charset="0"/>
              </a:rPr>
              <a:t>A</a:t>
            </a:r>
          </a:p>
          <a:p>
            <a:pPr algn="just"/>
            <a:endParaRPr lang="en-US" sz="2800" b="1" dirty="0" smtClean="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259795"/>
            <a:ext cx="1328189" cy="485841"/>
          </a:xfrm>
          <a:prstGeom prst="rect">
            <a:avLst/>
          </a:prstGeom>
        </p:spPr>
        <p:style>
          <a:lnRef idx="1">
            <a:schemeClr val="accent6"/>
          </a:lnRef>
          <a:fillRef idx="2">
            <a:schemeClr val="accent6"/>
          </a:fillRef>
          <a:effectRef idx="1">
            <a:schemeClr val="accent6"/>
          </a:effectRef>
          <a:fontRef idx="minor">
            <a:schemeClr val="dk1"/>
          </a:fontRef>
        </p:style>
        <p:txBody>
          <a:bodyPr wrap="none" lIns="130622" tIns="65311" rIns="130622" bIns="65311">
            <a:spAutoFit/>
          </a:bodyPr>
          <a:lstStyle/>
          <a:p>
            <a:r>
              <a:rPr lang="en-US" sz="2300" b="1" dirty="0">
                <a:latin typeface="Times New Roman" panose="02020603050405020304" pitchFamily="18" charset="0"/>
                <a:cs typeface="Times New Roman" panose="02020603050405020304" pitchFamily="18" charset="0"/>
              </a:rPr>
              <a:t>Syllabus</a:t>
            </a:r>
            <a:endParaRPr lang="en-IN" sz="2300" dirty="0">
              <a:latin typeface="Times New Roman" panose="02020603050405020304" pitchFamily="18" charset="0"/>
              <a:cs typeface="Times New Roman" panose="02020603050405020304" pitchFamily="18" charset="0"/>
            </a:endParaRPr>
          </a:p>
        </p:txBody>
      </p:sp>
      <p:sp>
        <p:nvSpPr>
          <p:cNvPr id="8" name="Rectangle 7"/>
          <p:cNvSpPr/>
          <p:nvPr/>
        </p:nvSpPr>
        <p:spPr>
          <a:xfrm>
            <a:off x="0" y="735410"/>
            <a:ext cx="13716000" cy="8980474"/>
          </a:xfrm>
          <a:prstGeom prst="rect">
            <a:avLst/>
          </a:prstGeom>
        </p:spPr>
        <p:style>
          <a:lnRef idx="1">
            <a:schemeClr val="accent3"/>
          </a:lnRef>
          <a:fillRef idx="2">
            <a:schemeClr val="accent3"/>
          </a:fillRef>
          <a:effectRef idx="1">
            <a:schemeClr val="accent3"/>
          </a:effectRef>
          <a:fontRef idx="minor">
            <a:schemeClr val="dk1"/>
          </a:fontRef>
        </p:style>
        <p:txBody>
          <a:bodyPr wrap="square" lIns="130622" tIns="65311" rIns="130622" bIns="65311">
            <a:spAutoFit/>
          </a:bodyPr>
          <a:lstStyle/>
          <a:p>
            <a:pPr algn="just"/>
            <a:r>
              <a:rPr lang="en-US" sz="2300" b="1" dirty="0">
                <a:latin typeface="Times New Roman" panose="02020603050405020304" pitchFamily="18" charset="0"/>
                <a:cs typeface="Times New Roman" panose="02020603050405020304" pitchFamily="18" charset="0"/>
              </a:rPr>
              <a:t>UNIT I	BASIC MOS DEVICES	</a:t>
            </a:r>
            <a:r>
              <a:rPr lang="en-US" sz="2300" b="1" dirty="0" smtClean="0">
                <a:latin typeface="Times New Roman" panose="02020603050405020304" pitchFamily="18" charset="0"/>
                <a:cs typeface="Times New Roman" panose="02020603050405020304" pitchFamily="18" charset="0"/>
              </a:rPr>
              <a:t>					9</a:t>
            </a:r>
            <a:endParaRPr lang="en-US" sz="2300" b="1" dirty="0">
              <a:latin typeface="Times New Roman" panose="02020603050405020304" pitchFamily="18" charset="0"/>
              <a:cs typeface="Times New Roman" panose="02020603050405020304" pitchFamily="18" charset="0"/>
            </a:endParaRPr>
          </a:p>
          <a:p>
            <a:pPr algn="just"/>
            <a:r>
              <a:rPr lang="en-US" sz="2300" dirty="0">
                <a:latin typeface="Times New Roman" panose="02020603050405020304" pitchFamily="18" charset="0"/>
                <a:cs typeface="Times New Roman" panose="02020603050405020304" pitchFamily="18" charset="0"/>
              </a:rPr>
              <a:t>Depletion region of PN junction - Band diagram of MOS capacitor – Accumulation, Depletion, inversion region- Large and small signal behavior of MOSFET- short channel effects in MOS transistors – weak inversion in MOS transistors- substrate current flow in MOS transistor.</a:t>
            </a:r>
          </a:p>
          <a:p>
            <a:pPr algn="just"/>
            <a:endParaRPr lang="en-US" sz="2300" dirty="0">
              <a:latin typeface="Times New Roman" panose="02020603050405020304" pitchFamily="18" charset="0"/>
              <a:cs typeface="Times New Roman" panose="02020603050405020304" pitchFamily="18" charset="0"/>
            </a:endParaRPr>
          </a:p>
          <a:p>
            <a:pPr algn="just"/>
            <a:r>
              <a:rPr lang="en-US" sz="2300" b="1" dirty="0" smtClean="0">
                <a:latin typeface="Times New Roman" panose="02020603050405020304" pitchFamily="18" charset="0"/>
                <a:cs typeface="Times New Roman" panose="02020603050405020304" pitchFamily="18" charset="0"/>
              </a:rPr>
              <a:t>UNIT II</a:t>
            </a:r>
            <a:r>
              <a:rPr lang="en-US" sz="2300" b="1" dirty="0">
                <a:latin typeface="Times New Roman" panose="02020603050405020304" pitchFamily="18" charset="0"/>
                <a:cs typeface="Times New Roman" panose="02020603050405020304" pitchFamily="18" charset="0"/>
              </a:rPr>
              <a:t>	HIGH FREQUENCY CMOS AMPLIFIERS AND CURRENT MIRROR </a:t>
            </a:r>
            <a:r>
              <a:rPr lang="en-US" sz="2300" b="1" dirty="0" smtClean="0">
                <a:latin typeface="Times New Roman" panose="02020603050405020304" pitchFamily="18" charset="0"/>
                <a:cs typeface="Times New Roman" panose="02020603050405020304" pitchFamily="18" charset="0"/>
              </a:rPr>
              <a:t>CIRCUITS</a:t>
            </a:r>
            <a:r>
              <a:rPr lang="en-US" sz="2300" b="1" dirty="0">
                <a:latin typeface="Times New Roman" panose="02020603050405020304" pitchFamily="18" charset="0"/>
                <a:cs typeface="Times New Roman" panose="02020603050405020304" pitchFamily="18" charset="0"/>
              </a:rPr>
              <a:t>	</a:t>
            </a:r>
            <a:r>
              <a:rPr lang="en-US" sz="2300" b="1" dirty="0" smtClean="0">
                <a:latin typeface="Times New Roman" panose="02020603050405020304" pitchFamily="18" charset="0"/>
                <a:cs typeface="Times New Roman" panose="02020603050405020304" pitchFamily="18" charset="0"/>
              </a:rPr>
              <a:t>								9</a:t>
            </a:r>
            <a:endParaRPr lang="en-US" sz="2300" b="1" dirty="0">
              <a:latin typeface="Times New Roman" panose="02020603050405020304" pitchFamily="18" charset="0"/>
              <a:cs typeface="Times New Roman" panose="02020603050405020304" pitchFamily="18" charset="0"/>
            </a:endParaRPr>
          </a:p>
          <a:p>
            <a:pPr algn="just"/>
            <a:r>
              <a:rPr lang="en-US" sz="2300" dirty="0">
                <a:latin typeface="Times New Roman" panose="02020603050405020304" pitchFamily="18" charset="0"/>
                <a:cs typeface="Times New Roman" panose="02020603050405020304" pitchFamily="18" charset="0"/>
              </a:rPr>
              <a:t>Common source, common drain, common gate. Differential amplifiers-</a:t>
            </a:r>
            <a:r>
              <a:rPr lang="en-US" sz="2300" dirty="0" err="1">
                <a:latin typeface="Times New Roman" panose="02020603050405020304" pitchFamily="18" charset="0"/>
                <a:cs typeface="Times New Roman" panose="02020603050405020304" pitchFamily="18" charset="0"/>
              </a:rPr>
              <a:t>Cascode</a:t>
            </a:r>
            <a:r>
              <a:rPr lang="en-US" sz="2300" dirty="0">
                <a:latin typeface="Times New Roman" panose="02020603050405020304" pitchFamily="18" charset="0"/>
                <a:cs typeface="Times New Roman" panose="02020603050405020304" pitchFamily="18" charset="0"/>
              </a:rPr>
              <a:t> amplifiers-Current amplifiers–power amplifiers- Current sources and sinks ,MOS Current Mirrors – Simple, </a:t>
            </a:r>
            <a:r>
              <a:rPr lang="en-US" sz="2300" dirty="0" err="1">
                <a:latin typeface="Times New Roman" panose="02020603050405020304" pitchFamily="18" charset="0"/>
                <a:cs typeface="Times New Roman" panose="02020603050405020304" pitchFamily="18" charset="0"/>
              </a:rPr>
              <a:t>Cascode</a:t>
            </a:r>
            <a:r>
              <a:rPr lang="en-US" sz="2300" dirty="0">
                <a:latin typeface="Times New Roman" panose="02020603050405020304" pitchFamily="18" charset="0"/>
                <a:cs typeface="Times New Roman" panose="02020603050405020304" pitchFamily="18" charset="0"/>
              </a:rPr>
              <a:t>, Wilson and </a:t>
            </a:r>
            <a:r>
              <a:rPr lang="en-US" sz="2300" dirty="0" err="1">
                <a:latin typeface="Times New Roman" panose="02020603050405020304" pitchFamily="18" charset="0"/>
                <a:cs typeface="Times New Roman" panose="02020603050405020304" pitchFamily="18" charset="0"/>
              </a:rPr>
              <a:t>Widlar</a:t>
            </a:r>
            <a:r>
              <a:rPr lang="en-US" sz="2300" dirty="0">
                <a:latin typeface="Times New Roman" panose="02020603050405020304" pitchFamily="18" charset="0"/>
                <a:cs typeface="Times New Roman" panose="02020603050405020304" pitchFamily="18" charset="0"/>
              </a:rPr>
              <a:t> current source.</a:t>
            </a:r>
          </a:p>
          <a:p>
            <a:pPr algn="just"/>
            <a:endParaRPr lang="en-US" sz="2300" dirty="0">
              <a:latin typeface="Times New Roman" panose="02020603050405020304" pitchFamily="18" charset="0"/>
              <a:cs typeface="Times New Roman" panose="02020603050405020304" pitchFamily="18" charset="0"/>
            </a:endParaRPr>
          </a:p>
          <a:p>
            <a:pPr algn="just"/>
            <a:r>
              <a:rPr lang="en-US" sz="2300" b="1" dirty="0">
                <a:latin typeface="Times New Roman" panose="02020603050405020304" pitchFamily="18" charset="0"/>
                <a:cs typeface="Times New Roman" panose="02020603050405020304" pitchFamily="18" charset="0"/>
              </a:rPr>
              <a:t>UNIT III	CMOS OPERATIONAL AMPLIFIER	</a:t>
            </a:r>
            <a:r>
              <a:rPr lang="en-US" sz="2300" b="1" dirty="0" smtClean="0">
                <a:latin typeface="Times New Roman" panose="02020603050405020304" pitchFamily="18" charset="0"/>
                <a:cs typeface="Times New Roman" panose="02020603050405020304" pitchFamily="18" charset="0"/>
              </a:rPr>
              <a:t>				9</a:t>
            </a:r>
            <a:endParaRPr lang="en-US" sz="2300" b="1" dirty="0">
              <a:latin typeface="Times New Roman" panose="02020603050405020304" pitchFamily="18" charset="0"/>
              <a:cs typeface="Times New Roman" panose="02020603050405020304" pitchFamily="18" charset="0"/>
            </a:endParaRPr>
          </a:p>
          <a:p>
            <a:pPr algn="just"/>
            <a:r>
              <a:rPr lang="en-US" sz="2300" dirty="0">
                <a:latin typeface="Times New Roman" panose="02020603050405020304" pitchFamily="18" charset="0"/>
                <a:cs typeface="Times New Roman" panose="02020603050405020304" pitchFamily="18" charset="0"/>
              </a:rPr>
              <a:t>Design of CMOS Op amps - Compensation of Op amps- Low voltage Op amps - Low noise Op amps Two stage MOS Operational Amplifiers with </a:t>
            </a:r>
            <a:r>
              <a:rPr lang="en-US" sz="2300" dirty="0" err="1">
                <a:latin typeface="Times New Roman" panose="02020603050405020304" pitchFamily="18" charset="0"/>
                <a:cs typeface="Times New Roman" panose="02020603050405020304" pitchFamily="18" charset="0"/>
              </a:rPr>
              <a:t>Cascode</a:t>
            </a:r>
            <a:r>
              <a:rPr lang="en-US" sz="2300" dirty="0">
                <a:latin typeface="Times New Roman" panose="02020603050405020304" pitchFamily="18" charset="0"/>
                <a:cs typeface="Times New Roman" panose="02020603050405020304" pitchFamily="18" charset="0"/>
              </a:rPr>
              <a:t>, MOS Telescopic - </a:t>
            </a:r>
            <a:r>
              <a:rPr lang="en-US" sz="2300" dirty="0" err="1">
                <a:latin typeface="Times New Roman" panose="02020603050405020304" pitchFamily="18" charset="0"/>
                <a:cs typeface="Times New Roman" panose="02020603050405020304" pitchFamily="18" charset="0"/>
              </a:rPr>
              <a:t>Cascode</a:t>
            </a:r>
            <a:r>
              <a:rPr lang="en-US" sz="2300" dirty="0">
                <a:latin typeface="Times New Roman" panose="02020603050405020304" pitchFamily="18" charset="0"/>
                <a:cs typeface="Times New Roman" panose="02020603050405020304" pitchFamily="18" charset="0"/>
              </a:rPr>
              <a:t> Operational Amplifier, MOS Folded </a:t>
            </a:r>
            <a:r>
              <a:rPr lang="en-US" sz="2300" dirty="0" err="1">
                <a:latin typeface="Times New Roman" panose="02020603050405020304" pitchFamily="18" charset="0"/>
                <a:cs typeface="Times New Roman" panose="02020603050405020304" pitchFamily="18" charset="0"/>
              </a:rPr>
              <a:t>Cascode</a:t>
            </a:r>
            <a:r>
              <a:rPr lang="en-US" sz="2300" dirty="0">
                <a:latin typeface="Times New Roman" panose="02020603050405020304" pitchFamily="18" charset="0"/>
                <a:cs typeface="Times New Roman" panose="02020603050405020304" pitchFamily="18" charset="0"/>
              </a:rPr>
              <a:t> and MOS Active </a:t>
            </a:r>
            <a:r>
              <a:rPr lang="en-US" sz="2300" dirty="0" err="1">
                <a:latin typeface="Times New Roman" panose="02020603050405020304" pitchFamily="18" charset="0"/>
                <a:cs typeface="Times New Roman" panose="02020603050405020304" pitchFamily="18" charset="0"/>
              </a:rPr>
              <a:t>Cascode</a:t>
            </a:r>
            <a:r>
              <a:rPr lang="en-US" sz="2300" dirty="0">
                <a:latin typeface="Times New Roman" panose="02020603050405020304" pitchFamily="18" charset="0"/>
                <a:cs typeface="Times New Roman" panose="02020603050405020304" pitchFamily="18" charset="0"/>
              </a:rPr>
              <a:t> Operational Amplifiers.</a:t>
            </a:r>
          </a:p>
          <a:p>
            <a:pPr algn="just"/>
            <a:endParaRPr lang="en-US" sz="2300" dirty="0">
              <a:latin typeface="Times New Roman" panose="02020603050405020304" pitchFamily="18" charset="0"/>
              <a:cs typeface="Times New Roman" panose="02020603050405020304" pitchFamily="18" charset="0"/>
            </a:endParaRPr>
          </a:p>
          <a:p>
            <a:pPr algn="just"/>
            <a:r>
              <a:rPr lang="en-US" sz="2300" b="1" dirty="0">
                <a:latin typeface="Times New Roman" panose="02020603050405020304" pitchFamily="18" charset="0"/>
                <a:cs typeface="Times New Roman" panose="02020603050405020304" pitchFamily="18" charset="0"/>
              </a:rPr>
              <a:t>UNITIV	COMPARATORS AND SWITCHED CAPACITOR CIRCUITS	</a:t>
            </a:r>
            <a:r>
              <a:rPr lang="en-US" sz="2300" b="1" dirty="0" smtClean="0">
                <a:latin typeface="Times New Roman" panose="02020603050405020304" pitchFamily="18" charset="0"/>
                <a:cs typeface="Times New Roman" panose="02020603050405020304" pitchFamily="18" charset="0"/>
              </a:rPr>
              <a:t>	9</a:t>
            </a:r>
            <a:endParaRPr lang="en-US" sz="2300" b="1" dirty="0">
              <a:latin typeface="Times New Roman" panose="02020603050405020304" pitchFamily="18" charset="0"/>
              <a:cs typeface="Times New Roman" panose="02020603050405020304" pitchFamily="18" charset="0"/>
            </a:endParaRPr>
          </a:p>
          <a:p>
            <a:pPr algn="just"/>
            <a:r>
              <a:rPr lang="en-US" sz="2300" dirty="0">
                <a:latin typeface="Times New Roman" panose="02020603050405020304" pitchFamily="18" charset="0"/>
                <a:cs typeface="Times New Roman" panose="02020603050405020304" pitchFamily="18" charset="0"/>
              </a:rPr>
              <a:t>Characterization of a Comparator -two-Stage Open-Loop Comparators - Improving the Performance of Open-Loop Comparators-Discrete-Time Comparators - High-Speed Comparators- Switched Capacitor Circuits – Switched Capacitor Amplifiers - Switched Capacitor Integrators</a:t>
            </a:r>
          </a:p>
          <a:p>
            <a:pPr algn="just"/>
            <a:endParaRPr lang="en-US" sz="2300" dirty="0">
              <a:latin typeface="Times New Roman" panose="02020603050405020304" pitchFamily="18" charset="0"/>
              <a:cs typeface="Times New Roman" panose="02020603050405020304" pitchFamily="18" charset="0"/>
            </a:endParaRPr>
          </a:p>
          <a:p>
            <a:pPr algn="just"/>
            <a:r>
              <a:rPr lang="en-US" sz="2300" b="1" dirty="0">
                <a:latin typeface="Times New Roman" panose="02020603050405020304" pitchFamily="18" charset="0"/>
                <a:cs typeface="Times New Roman" panose="02020603050405020304" pitchFamily="18" charset="0"/>
              </a:rPr>
              <a:t>UNITV	A/D AND D/A CONVERTERS	</a:t>
            </a:r>
            <a:r>
              <a:rPr lang="en-US" sz="2300" b="1" dirty="0" smtClean="0">
                <a:latin typeface="Times New Roman" panose="02020603050405020304" pitchFamily="18" charset="0"/>
                <a:cs typeface="Times New Roman" panose="02020603050405020304" pitchFamily="18" charset="0"/>
              </a:rPr>
              <a:t>					9</a:t>
            </a:r>
            <a:endParaRPr lang="en-US" sz="2300" b="1" dirty="0">
              <a:latin typeface="Times New Roman" panose="02020603050405020304" pitchFamily="18" charset="0"/>
              <a:cs typeface="Times New Roman" panose="02020603050405020304" pitchFamily="18" charset="0"/>
            </a:endParaRPr>
          </a:p>
          <a:p>
            <a:pPr algn="just"/>
            <a:r>
              <a:rPr lang="en-US" sz="2300" dirty="0">
                <a:latin typeface="Times New Roman" panose="02020603050405020304" pitchFamily="18" charset="0"/>
                <a:cs typeface="Times New Roman" panose="02020603050405020304" pitchFamily="18" charset="0"/>
              </a:rPr>
              <a:t>Characterization of D/A converters- Parallel D/A converters-extending the resolution of parallel D/A converters- Serial D/A converters- Characterization of A/D converters-Serial A/D converters- Medium and high speed A/D converters.</a:t>
            </a:r>
          </a:p>
        </p:txBody>
      </p:sp>
      <p:sp>
        <p:nvSpPr>
          <p:cNvPr id="9" name="Rectangle 8"/>
          <p:cNvSpPr/>
          <p:nvPr/>
        </p:nvSpPr>
        <p:spPr>
          <a:xfrm>
            <a:off x="3429000" y="0"/>
            <a:ext cx="6858000" cy="532007"/>
          </a:xfrm>
          <a:prstGeom prst="rect">
            <a:avLst/>
          </a:prstGeom>
        </p:spPr>
        <p:style>
          <a:lnRef idx="0">
            <a:schemeClr val="accent5"/>
          </a:lnRef>
          <a:fillRef idx="3">
            <a:schemeClr val="accent5"/>
          </a:fillRef>
          <a:effectRef idx="3">
            <a:schemeClr val="accent5"/>
          </a:effectRef>
          <a:fontRef idx="minor">
            <a:schemeClr val="lt1"/>
          </a:fontRef>
        </p:style>
        <p:txBody>
          <a:bodyPr lIns="130622" tIns="65311" rIns="130622" bIns="65311">
            <a:spAutoFit/>
          </a:bodyPr>
          <a:lstStyle/>
          <a:p>
            <a:pPr algn="ctr"/>
            <a:r>
              <a:rPr lang="en-US" b="1" dirty="0" smtClean="0">
                <a:solidFill>
                  <a:srgbClr val="FFFF00"/>
                </a:solidFill>
                <a:latin typeface="Times New Roman" panose="02020603050405020304" pitchFamily="18" charset="0"/>
                <a:cs typeface="Times New Roman" panose="02020603050405020304" pitchFamily="18" charset="0"/>
              </a:rPr>
              <a:t>19EC786 – Analog VLSI </a:t>
            </a:r>
            <a:r>
              <a:rPr lang="en-US" b="1" dirty="0">
                <a:solidFill>
                  <a:srgbClr val="FFFF00"/>
                </a:solidFill>
                <a:latin typeface="Times New Roman" panose="02020603050405020304" pitchFamily="18" charset="0"/>
                <a:cs typeface="Times New Roman" panose="02020603050405020304" pitchFamily="18" charset="0"/>
              </a:rPr>
              <a:t>design </a:t>
            </a:r>
            <a:endParaRPr lang="en-IN"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565197"/>
            <a:ext cx="5119420"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Two Stage Operational Amplifiers</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228600" y="1577161"/>
            <a:ext cx="13106400" cy="710963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a:r>
              <a:rPr lang="en-US" sz="2800" b="1" u="sng" dirty="0" smtClean="0">
                <a:latin typeface="Times New Roman" pitchFamily="18" charset="0"/>
                <a:cs typeface="Times New Roman" pitchFamily="18" charset="0"/>
              </a:rPr>
              <a:t>Solution:</a:t>
            </a:r>
          </a:p>
          <a:p>
            <a:pPr algn="just"/>
            <a:endParaRPr lang="en-US" sz="2800" b="1" dirty="0" smtClean="0">
              <a:latin typeface="Times New Roman" pitchFamily="18" charset="0"/>
              <a:cs typeface="Times New Roman" pitchFamily="18" charset="0"/>
            </a:endParaRPr>
          </a:p>
          <a:p>
            <a:pPr algn="just"/>
            <a:r>
              <a:rPr lang="en-US" sz="2800" b="1" dirty="0" smtClean="0">
                <a:solidFill>
                  <a:srgbClr val="002060"/>
                </a:solidFill>
                <a:latin typeface="Times New Roman" pitchFamily="18" charset="0"/>
                <a:cs typeface="Times New Roman" pitchFamily="18" charset="0"/>
              </a:rPr>
              <a:t>g</a:t>
            </a:r>
            <a:r>
              <a:rPr lang="en-US" sz="2800" b="1" baseline="-25000" dirty="0" smtClean="0">
                <a:solidFill>
                  <a:srgbClr val="002060"/>
                </a:solidFill>
                <a:latin typeface="Times New Roman" pitchFamily="18" charset="0"/>
                <a:cs typeface="Times New Roman" pitchFamily="18" charset="0"/>
              </a:rPr>
              <a:t>m1</a:t>
            </a:r>
            <a:r>
              <a:rPr lang="en-US" sz="2800" b="1" dirty="0" smtClean="0">
                <a:solidFill>
                  <a:srgbClr val="002060"/>
                </a:solidFill>
                <a:latin typeface="Times New Roman" pitchFamily="18" charset="0"/>
                <a:cs typeface="Times New Roman" pitchFamily="18" charset="0"/>
              </a:rPr>
              <a:t> = √(2 I</a:t>
            </a:r>
            <a:r>
              <a:rPr lang="en-US" sz="2800" b="1" baseline="-25000" dirty="0" smtClean="0">
                <a:solidFill>
                  <a:srgbClr val="002060"/>
                </a:solidFill>
                <a:latin typeface="Times New Roman" pitchFamily="18" charset="0"/>
                <a:cs typeface="Times New Roman" pitchFamily="18" charset="0"/>
              </a:rPr>
              <a:t>D1</a:t>
            </a:r>
            <a:r>
              <a:rPr lang="en-US" sz="2800" b="1" dirty="0" smtClean="0">
                <a:solidFill>
                  <a:srgbClr val="002060"/>
                </a:solidFill>
                <a:latin typeface="Times New Roman" pitchFamily="18" charset="0"/>
                <a:cs typeface="Times New Roman" pitchFamily="18" charset="0"/>
              </a:rPr>
              <a:t> </a:t>
            </a:r>
            <a:r>
              <a:rPr lang="el-GR" sz="2800" b="1" dirty="0" smtClean="0">
                <a:solidFill>
                  <a:srgbClr val="002060"/>
                </a:solidFill>
                <a:latin typeface="Times New Roman" pitchFamily="18" charset="0"/>
                <a:cs typeface="Times New Roman" pitchFamily="18" charset="0"/>
              </a:rPr>
              <a:t>μ</a:t>
            </a:r>
            <a:r>
              <a:rPr lang="en-US" sz="2800" b="1" baseline="-25000" dirty="0" err="1" smtClean="0">
                <a:solidFill>
                  <a:srgbClr val="002060"/>
                </a:solidFill>
                <a:latin typeface="Times New Roman" pitchFamily="18" charset="0"/>
                <a:cs typeface="Times New Roman" pitchFamily="18" charset="0"/>
              </a:rPr>
              <a:t>p</a:t>
            </a:r>
            <a:r>
              <a:rPr lang="en-US" sz="2800" b="1" dirty="0" err="1" smtClean="0">
                <a:solidFill>
                  <a:srgbClr val="002060"/>
                </a:solidFill>
                <a:latin typeface="Times New Roman" pitchFamily="18" charset="0"/>
                <a:cs typeface="Times New Roman" pitchFamily="18" charset="0"/>
              </a:rPr>
              <a:t>C</a:t>
            </a:r>
            <a:r>
              <a:rPr lang="en-US" sz="2800" b="1" baseline="-25000" dirty="0" err="1" smtClean="0">
                <a:solidFill>
                  <a:srgbClr val="002060"/>
                </a:solidFill>
                <a:latin typeface="Times New Roman" pitchFamily="18" charset="0"/>
                <a:cs typeface="Times New Roman" pitchFamily="18" charset="0"/>
              </a:rPr>
              <a:t>ox</a:t>
            </a:r>
            <a:r>
              <a:rPr lang="en-US" sz="2800" b="1" dirty="0" smtClean="0">
                <a:solidFill>
                  <a:srgbClr val="002060"/>
                </a:solidFill>
                <a:latin typeface="Times New Roman" pitchFamily="18" charset="0"/>
                <a:cs typeface="Times New Roman" pitchFamily="18" charset="0"/>
              </a:rPr>
              <a:t> (W/L)</a:t>
            </a:r>
            <a:r>
              <a:rPr lang="en-US" sz="2800" b="1" baseline="-25000" dirty="0" smtClean="0">
                <a:solidFill>
                  <a:srgbClr val="002060"/>
                </a:solidFill>
                <a:latin typeface="Times New Roman" pitchFamily="18" charset="0"/>
                <a:cs typeface="Times New Roman" pitchFamily="18" charset="0"/>
              </a:rPr>
              <a:t>1</a:t>
            </a:r>
            <a:r>
              <a:rPr lang="en-US" sz="2800" b="1" dirty="0" smtClean="0">
                <a:solidFill>
                  <a:srgbClr val="002060"/>
                </a:solidFill>
                <a:latin typeface="Times New Roman" pitchFamily="18" charset="0"/>
                <a:cs typeface="Times New Roman" pitchFamily="18" charset="0"/>
              </a:rPr>
              <a:t>) = 300 </a:t>
            </a:r>
            <a:r>
              <a:rPr lang="el-GR" sz="2800" b="1" dirty="0" smtClean="0">
                <a:solidFill>
                  <a:srgbClr val="002060"/>
                </a:solidFill>
                <a:latin typeface="Times New Roman" pitchFamily="18" charset="0"/>
                <a:cs typeface="Times New Roman" pitchFamily="18" charset="0"/>
              </a:rPr>
              <a:t>μ</a:t>
            </a:r>
            <a:r>
              <a:rPr lang="en-US" sz="2800" b="1" dirty="0" smtClean="0">
                <a:solidFill>
                  <a:srgbClr val="002060"/>
                </a:solidFill>
                <a:latin typeface="Times New Roman" pitchFamily="18" charset="0"/>
                <a:cs typeface="Times New Roman" pitchFamily="18" charset="0"/>
              </a:rPr>
              <a:t>A/V</a:t>
            </a:r>
          </a:p>
          <a:p>
            <a:pPr algn="just"/>
            <a:endParaRPr lang="en-US" sz="2800" b="1" dirty="0" smtClean="0">
              <a:solidFill>
                <a:srgbClr val="002060"/>
              </a:solidFill>
              <a:latin typeface="Times New Roman" pitchFamily="18" charset="0"/>
              <a:cs typeface="Times New Roman" pitchFamily="18" charset="0"/>
            </a:endParaRPr>
          </a:p>
          <a:p>
            <a:pPr algn="just"/>
            <a:r>
              <a:rPr lang="en-US" sz="2800" b="1" dirty="0" smtClean="0">
                <a:latin typeface="Times New Roman" pitchFamily="18" charset="0"/>
                <a:cs typeface="Times New Roman" pitchFamily="18" charset="0"/>
              </a:rPr>
              <a:t>Devices are operating in saturation region,</a:t>
            </a:r>
          </a:p>
          <a:p>
            <a:pPr algn="just"/>
            <a:r>
              <a:rPr lang="en-US" sz="2800" b="1" dirty="0" smtClean="0">
                <a:solidFill>
                  <a:srgbClr val="002060"/>
                </a:solidFill>
                <a:latin typeface="Times New Roman" pitchFamily="18" charset="0"/>
                <a:cs typeface="Times New Roman" pitchFamily="18" charset="0"/>
              </a:rPr>
              <a:t>I</a:t>
            </a:r>
            <a:r>
              <a:rPr lang="en-US" sz="2800" b="1" baseline="-25000" dirty="0" smtClean="0">
                <a:solidFill>
                  <a:srgbClr val="002060"/>
                </a:solidFill>
                <a:latin typeface="Times New Roman" pitchFamily="18" charset="0"/>
                <a:cs typeface="Times New Roman" pitchFamily="18" charset="0"/>
              </a:rPr>
              <a:t>D1</a:t>
            </a:r>
            <a:r>
              <a:rPr lang="en-US" sz="2800" b="1" dirty="0" smtClean="0">
                <a:solidFill>
                  <a:srgbClr val="002060"/>
                </a:solidFill>
                <a:latin typeface="Times New Roman" pitchFamily="18" charset="0"/>
                <a:cs typeface="Times New Roman" pitchFamily="18" charset="0"/>
              </a:rPr>
              <a:t> = </a:t>
            </a:r>
            <a:r>
              <a:rPr lang="el-GR" sz="2800" b="1" dirty="0" smtClean="0">
                <a:solidFill>
                  <a:srgbClr val="002060"/>
                </a:solidFill>
                <a:latin typeface="Times New Roman" pitchFamily="18" charset="0"/>
                <a:cs typeface="Times New Roman" pitchFamily="18" charset="0"/>
              </a:rPr>
              <a:t>μ</a:t>
            </a:r>
            <a:r>
              <a:rPr lang="en-US" sz="2800" b="1" baseline="-25000" dirty="0" err="1" smtClean="0">
                <a:solidFill>
                  <a:srgbClr val="002060"/>
                </a:solidFill>
                <a:latin typeface="Times New Roman" pitchFamily="18" charset="0"/>
                <a:cs typeface="Times New Roman" pitchFamily="18" charset="0"/>
              </a:rPr>
              <a:t>p</a:t>
            </a:r>
            <a:r>
              <a:rPr lang="en-US" sz="2800" b="1" dirty="0" err="1" smtClean="0">
                <a:solidFill>
                  <a:srgbClr val="002060"/>
                </a:solidFill>
                <a:latin typeface="Times New Roman" pitchFamily="18" charset="0"/>
                <a:cs typeface="Times New Roman" pitchFamily="18" charset="0"/>
              </a:rPr>
              <a:t>C</a:t>
            </a:r>
            <a:r>
              <a:rPr lang="en-US" sz="2800" b="1" baseline="-25000" dirty="0" err="1" smtClean="0">
                <a:solidFill>
                  <a:srgbClr val="002060"/>
                </a:solidFill>
                <a:latin typeface="Times New Roman" pitchFamily="18" charset="0"/>
                <a:cs typeface="Times New Roman" pitchFamily="18" charset="0"/>
              </a:rPr>
              <a:t>ox</a:t>
            </a:r>
            <a:r>
              <a:rPr lang="en-US" sz="2800" b="1" dirty="0" smtClean="0">
                <a:solidFill>
                  <a:srgbClr val="002060"/>
                </a:solidFill>
                <a:latin typeface="Times New Roman" pitchFamily="18" charset="0"/>
                <a:cs typeface="Times New Roman" pitchFamily="18" charset="0"/>
              </a:rPr>
              <a:t> (W/L)</a:t>
            </a:r>
            <a:r>
              <a:rPr lang="en-US" sz="2800" b="1" baseline="-25000" dirty="0" smtClean="0">
                <a:solidFill>
                  <a:srgbClr val="002060"/>
                </a:solidFill>
                <a:latin typeface="Times New Roman" pitchFamily="18" charset="0"/>
                <a:cs typeface="Times New Roman" pitchFamily="18" charset="0"/>
              </a:rPr>
              <a:t>1 </a:t>
            </a:r>
            <a:r>
              <a:rPr lang="en-US" sz="2800" b="1" dirty="0" smtClean="0">
                <a:solidFill>
                  <a:srgbClr val="002060"/>
                </a:solidFill>
                <a:latin typeface="Times New Roman" pitchFamily="18" charset="0"/>
                <a:cs typeface="Times New Roman" pitchFamily="18" charset="0"/>
              </a:rPr>
              <a:t>(</a:t>
            </a:r>
            <a:r>
              <a:rPr lang="en-US" sz="2800" b="1" dirty="0" err="1" smtClean="0">
                <a:solidFill>
                  <a:srgbClr val="002060"/>
                </a:solidFill>
                <a:latin typeface="Times New Roman" pitchFamily="18" charset="0"/>
                <a:cs typeface="Times New Roman" pitchFamily="18" charset="0"/>
              </a:rPr>
              <a:t>V</a:t>
            </a:r>
            <a:r>
              <a:rPr lang="en-US" sz="2800" b="1" baseline="-25000" dirty="0" err="1" smtClean="0">
                <a:solidFill>
                  <a:srgbClr val="002060"/>
                </a:solidFill>
                <a:latin typeface="Times New Roman" pitchFamily="18" charset="0"/>
                <a:cs typeface="Times New Roman" pitchFamily="18" charset="0"/>
              </a:rPr>
              <a:t>gs</a:t>
            </a:r>
            <a:r>
              <a:rPr lang="en-US" sz="2800" b="1" dirty="0" err="1" smtClean="0">
                <a:solidFill>
                  <a:srgbClr val="002060"/>
                </a:solidFill>
                <a:latin typeface="Times New Roman" pitchFamily="18" charset="0"/>
                <a:cs typeface="Times New Roman" pitchFamily="18" charset="0"/>
              </a:rPr>
              <a:t>-V</a:t>
            </a:r>
            <a:r>
              <a:rPr lang="en-US" sz="2800" b="1" baseline="-25000" dirty="0" err="1" smtClean="0">
                <a:solidFill>
                  <a:srgbClr val="002060"/>
                </a:solidFill>
                <a:latin typeface="Times New Roman" pitchFamily="18" charset="0"/>
                <a:cs typeface="Times New Roman" pitchFamily="18" charset="0"/>
              </a:rPr>
              <a:t>t</a:t>
            </a:r>
            <a:r>
              <a:rPr lang="en-US" sz="2800" b="1" dirty="0" smtClean="0">
                <a:solidFill>
                  <a:srgbClr val="002060"/>
                </a:solidFill>
                <a:latin typeface="Times New Roman" pitchFamily="18" charset="0"/>
                <a:cs typeface="Times New Roman" pitchFamily="18" charset="0"/>
              </a:rPr>
              <a:t>)</a:t>
            </a:r>
            <a:r>
              <a:rPr lang="en-US" sz="2800" b="1" baseline="30000" dirty="0" smtClean="0">
                <a:solidFill>
                  <a:srgbClr val="002060"/>
                </a:solidFill>
                <a:latin typeface="Times New Roman" pitchFamily="18" charset="0"/>
                <a:cs typeface="Times New Roman" pitchFamily="18" charset="0"/>
              </a:rPr>
              <a:t>2</a:t>
            </a:r>
            <a:r>
              <a:rPr lang="en-US" sz="2800" b="1" dirty="0" smtClean="0">
                <a:solidFill>
                  <a:srgbClr val="002060"/>
                </a:solidFill>
                <a:latin typeface="Times New Roman" pitchFamily="18" charset="0"/>
                <a:cs typeface="Times New Roman" pitchFamily="18" charset="0"/>
              </a:rPr>
              <a:t>/2= </a:t>
            </a:r>
            <a:r>
              <a:rPr lang="el-GR" sz="2800" b="1" dirty="0" smtClean="0">
                <a:solidFill>
                  <a:srgbClr val="002060"/>
                </a:solidFill>
                <a:latin typeface="Times New Roman" pitchFamily="18" charset="0"/>
                <a:cs typeface="Times New Roman" pitchFamily="18" charset="0"/>
              </a:rPr>
              <a:t>μ</a:t>
            </a:r>
            <a:r>
              <a:rPr lang="en-US" sz="2800" b="1" baseline="-25000" dirty="0" err="1" smtClean="0">
                <a:solidFill>
                  <a:srgbClr val="002060"/>
                </a:solidFill>
                <a:latin typeface="Times New Roman" pitchFamily="18" charset="0"/>
                <a:cs typeface="Times New Roman" pitchFamily="18" charset="0"/>
              </a:rPr>
              <a:t>p</a:t>
            </a:r>
            <a:r>
              <a:rPr lang="en-US" sz="2800" b="1" dirty="0" err="1" smtClean="0">
                <a:solidFill>
                  <a:srgbClr val="002060"/>
                </a:solidFill>
                <a:latin typeface="Times New Roman" pitchFamily="18" charset="0"/>
                <a:cs typeface="Times New Roman" pitchFamily="18" charset="0"/>
              </a:rPr>
              <a:t>C</a:t>
            </a:r>
            <a:r>
              <a:rPr lang="en-US" sz="2800" b="1" baseline="-25000" dirty="0" err="1" smtClean="0">
                <a:solidFill>
                  <a:srgbClr val="002060"/>
                </a:solidFill>
                <a:latin typeface="Times New Roman" pitchFamily="18" charset="0"/>
                <a:cs typeface="Times New Roman" pitchFamily="18" charset="0"/>
              </a:rPr>
              <a:t>ox</a:t>
            </a:r>
            <a:r>
              <a:rPr lang="en-US" sz="2800" b="1" dirty="0" smtClean="0">
                <a:solidFill>
                  <a:srgbClr val="002060"/>
                </a:solidFill>
                <a:latin typeface="Times New Roman" pitchFamily="18" charset="0"/>
                <a:cs typeface="Times New Roman" pitchFamily="18" charset="0"/>
              </a:rPr>
              <a:t> (W/L)</a:t>
            </a:r>
            <a:r>
              <a:rPr lang="en-US" sz="2800" b="1" baseline="-25000" dirty="0" smtClean="0">
                <a:solidFill>
                  <a:srgbClr val="002060"/>
                </a:solidFill>
                <a:latin typeface="Times New Roman" pitchFamily="18" charset="0"/>
                <a:cs typeface="Times New Roman" pitchFamily="18" charset="0"/>
              </a:rPr>
              <a:t>1 </a:t>
            </a:r>
            <a:r>
              <a:rPr lang="en-US" sz="2800" b="1" dirty="0" smtClean="0">
                <a:solidFill>
                  <a:srgbClr val="002060"/>
                </a:solidFill>
                <a:latin typeface="Times New Roman" pitchFamily="18" charset="0"/>
                <a:cs typeface="Times New Roman" pitchFamily="18" charset="0"/>
              </a:rPr>
              <a:t>(V</a:t>
            </a:r>
            <a:r>
              <a:rPr lang="en-US" sz="2800" b="1" baseline="-25000" dirty="0" smtClean="0">
                <a:solidFill>
                  <a:srgbClr val="002060"/>
                </a:solidFill>
                <a:latin typeface="Times New Roman" pitchFamily="18" charset="0"/>
                <a:cs typeface="Times New Roman" pitchFamily="18" charset="0"/>
              </a:rPr>
              <a:t>ov1</a:t>
            </a:r>
            <a:r>
              <a:rPr lang="en-US" sz="2800" b="1" dirty="0" smtClean="0">
                <a:solidFill>
                  <a:srgbClr val="002060"/>
                </a:solidFill>
                <a:latin typeface="Times New Roman" pitchFamily="18" charset="0"/>
                <a:cs typeface="Times New Roman" pitchFamily="18" charset="0"/>
              </a:rPr>
              <a:t>)</a:t>
            </a:r>
            <a:r>
              <a:rPr lang="en-US" sz="2800" b="1" baseline="30000" dirty="0" smtClean="0">
                <a:solidFill>
                  <a:srgbClr val="002060"/>
                </a:solidFill>
                <a:latin typeface="Times New Roman" pitchFamily="18" charset="0"/>
                <a:cs typeface="Times New Roman" pitchFamily="18" charset="0"/>
              </a:rPr>
              <a:t>2</a:t>
            </a:r>
            <a:r>
              <a:rPr lang="en-US" sz="2800" b="1" dirty="0" smtClean="0">
                <a:solidFill>
                  <a:srgbClr val="002060"/>
                </a:solidFill>
                <a:latin typeface="Times New Roman" pitchFamily="18" charset="0"/>
                <a:cs typeface="Times New Roman" pitchFamily="18" charset="0"/>
              </a:rPr>
              <a:t>/2=&gt;  V</a:t>
            </a:r>
            <a:r>
              <a:rPr lang="en-US" sz="2800" b="1" baseline="-25000" dirty="0" smtClean="0">
                <a:solidFill>
                  <a:srgbClr val="002060"/>
                </a:solidFill>
                <a:latin typeface="Times New Roman" pitchFamily="18" charset="0"/>
                <a:cs typeface="Times New Roman" pitchFamily="18" charset="0"/>
              </a:rPr>
              <a:t>ov1 </a:t>
            </a:r>
            <a:r>
              <a:rPr lang="en-US" sz="2800" b="1" dirty="0" smtClean="0">
                <a:solidFill>
                  <a:srgbClr val="002060"/>
                </a:solidFill>
                <a:latin typeface="Times New Roman" pitchFamily="18" charset="0"/>
                <a:cs typeface="Times New Roman" pitchFamily="18" charset="0"/>
              </a:rPr>
              <a:t>= 0.3V</a:t>
            </a:r>
            <a:r>
              <a:rPr lang="en-US" sz="2800" b="1" baseline="-25000" dirty="0" smtClean="0">
                <a:solidFill>
                  <a:srgbClr val="002060"/>
                </a:solidFill>
                <a:latin typeface="Times New Roman" pitchFamily="18" charset="0"/>
                <a:cs typeface="Times New Roman" pitchFamily="18" charset="0"/>
              </a:rPr>
              <a:t> </a:t>
            </a:r>
            <a:r>
              <a:rPr lang="en-US" sz="2800" b="1" dirty="0" smtClean="0">
                <a:solidFill>
                  <a:srgbClr val="002060"/>
                </a:solidFill>
                <a:latin typeface="Times New Roman" pitchFamily="18" charset="0"/>
                <a:cs typeface="Times New Roman" pitchFamily="18" charset="0"/>
              </a:rPr>
              <a:t>= V</a:t>
            </a:r>
            <a:r>
              <a:rPr lang="en-US" sz="2800" b="1" baseline="-25000" dirty="0" smtClean="0">
                <a:solidFill>
                  <a:srgbClr val="002060"/>
                </a:solidFill>
                <a:latin typeface="Times New Roman" pitchFamily="18" charset="0"/>
                <a:cs typeface="Times New Roman" pitchFamily="18" charset="0"/>
              </a:rPr>
              <a:t>ov2</a:t>
            </a:r>
            <a:endParaRPr lang="en-US" sz="2800" b="1" dirty="0" smtClean="0">
              <a:solidFill>
                <a:srgbClr val="002060"/>
              </a:solidFill>
              <a:latin typeface="Times New Roman" pitchFamily="18" charset="0"/>
              <a:cs typeface="Times New Roman" pitchFamily="18" charset="0"/>
            </a:endParaRPr>
          </a:p>
          <a:p>
            <a:pPr algn="just"/>
            <a:r>
              <a:rPr lang="en-US" sz="2800" b="1" dirty="0" smtClean="0">
                <a:solidFill>
                  <a:srgbClr val="002060"/>
                </a:solidFill>
                <a:latin typeface="Times New Roman" pitchFamily="18" charset="0"/>
                <a:cs typeface="Times New Roman" pitchFamily="18" charset="0"/>
              </a:rPr>
              <a:t>r</a:t>
            </a:r>
            <a:r>
              <a:rPr lang="en-US" sz="2800" b="1" baseline="-25000" dirty="0" smtClean="0">
                <a:solidFill>
                  <a:srgbClr val="002060"/>
                </a:solidFill>
                <a:latin typeface="Times New Roman" pitchFamily="18" charset="0"/>
                <a:cs typeface="Times New Roman" pitchFamily="18" charset="0"/>
              </a:rPr>
              <a:t>o1</a:t>
            </a:r>
            <a:r>
              <a:rPr lang="en-US" sz="2800" b="1" dirty="0" smtClean="0">
                <a:solidFill>
                  <a:srgbClr val="002060"/>
                </a:solidFill>
                <a:latin typeface="Times New Roman" pitchFamily="18" charset="0"/>
                <a:cs typeface="Times New Roman" pitchFamily="18" charset="0"/>
              </a:rPr>
              <a:t> = V</a:t>
            </a:r>
            <a:r>
              <a:rPr lang="en-US" sz="2800" b="1" baseline="-25000" dirty="0" smtClean="0">
                <a:solidFill>
                  <a:srgbClr val="002060"/>
                </a:solidFill>
                <a:latin typeface="Times New Roman" pitchFamily="18" charset="0"/>
                <a:cs typeface="Times New Roman" pitchFamily="18" charset="0"/>
              </a:rPr>
              <a:t>A</a:t>
            </a:r>
            <a:r>
              <a:rPr lang="en-US" sz="2800" b="1" dirty="0" smtClean="0">
                <a:solidFill>
                  <a:srgbClr val="002060"/>
                </a:solidFill>
                <a:latin typeface="Times New Roman" pitchFamily="18" charset="0"/>
                <a:cs typeface="Times New Roman" pitchFamily="18" charset="0"/>
              </a:rPr>
              <a:t>/I</a:t>
            </a:r>
            <a:r>
              <a:rPr lang="en-US" sz="2800" b="1" baseline="-25000" dirty="0" smtClean="0">
                <a:solidFill>
                  <a:srgbClr val="002060"/>
                </a:solidFill>
                <a:latin typeface="Times New Roman" pitchFamily="18" charset="0"/>
                <a:cs typeface="Times New Roman" pitchFamily="18" charset="0"/>
              </a:rPr>
              <a:t>D1</a:t>
            </a:r>
            <a:r>
              <a:rPr lang="en-US" sz="2800" b="1" dirty="0" smtClean="0">
                <a:solidFill>
                  <a:srgbClr val="002060"/>
                </a:solidFill>
                <a:latin typeface="Times New Roman" pitchFamily="18" charset="0"/>
                <a:cs typeface="Times New Roman" pitchFamily="18" charset="0"/>
              </a:rPr>
              <a:t> = 0.22 M</a:t>
            </a:r>
            <a:r>
              <a:rPr lang="el-GR" sz="2800" b="1" dirty="0" smtClean="0">
                <a:solidFill>
                  <a:srgbClr val="002060"/>
                </a:solidFill>
                <a:latin typeface="Times New Roman" pitchFamily="18" charset="0"/>
                <a:cs typeface="Times New Roman" pitchFamily="18" charset="0"/>
              </a:rPr>
              <a:t>Ω</a:t>
            </a:r>
            <a:endParaRPr lang="en-US" sz="2800" b="1" dirty="0" smtClean="0">
              <a:solidFill>
                <a:srgbClr val="002060"/>
              </a:solidFill>
              <a:latin typeface="Times New Roman" pitchFamily="18" charset="0"/>
              <a:cs typeface="Times New Roman" pitchFamily="18" charset="0"/>
            </a:endParaRPr>
          </a:p>
          <a:p>
            <a:pPr algn="just"/>
            <a:endParaRPr lang="en-US" sz="2800" b="1" dirty="0" smtClean="0">
              <a:latin typeface="Times New Roman" pitchFamily="18" charset="0"/>
              <a:cs typeface="Times New Roman" pitchFamily="18" charset="0"/>
            </a:endParaRPr>
          </a:p>
          <a:p>
            <a:pPr algn="just"/>
            <a:r>
              <a:rPr lang="en-US" sz="2800" b="1" dirty="0" smtClean="0">
                <a:latin typeface="Times New Roman" pitchFamily="18" charset="0"/>
                <a:cs typeface="Times New Roman" pitchFamily="18" charset="0"/>
              </a:rPr>
              <a:t>In the similar way, </a:t>
            </a:r>
          </a:p>
          <a:p>
            <a:pPr algn="just"/>
            <a:r>
              <a:rPr lang="en-US" sz="2800" b="1" dirty="0" smtClean="0">
                <a:solidFill>
                  <a:srgbClr val="002060"/>
                </a:solidFill>
                <a:latin typeface="Times New Roman" pitchFamily="18" charset="0"/>
                <a:cs typeface="Times New Roman" pitchFamily="18" charset="0"/>
              </a:rPr>
              <a:t>g</a:t>
            </a:r>
            <a:r>
              <a:rPr lang="en-US" sz="2800" b="1" baseline="-25000" dirty="0" smtClean="0">
                <a:solidFill>
                  <a:srgbClr val="002060"/>
                </a:solidFill>
                <a:latin typeface="Times New Roman" pitchFamily="18" charset="0"/>
                <a:cs typeface="Times New Roman" pitchFamily="18" charset="0"/>
              </a:rPr>
              <a:t>m3</a:t>
            </a:r>
            <a:r>
              <a:rPr lang="en-US" sz="2800" b="1" dirty="0" smtClean="0">
                <a:solidFill>
                  <a:srgbClr val="002060"/>
                </a:solidFill>
                <a:latin typeface="Times New Roman" pitchFamily="18" charset="0"/>
                <a:cs typeface="Times New Roman" pitchFamily="18" charset="0"/>
              </a:rPr>
              <a:t> = g</a:t>
            </a:r>
            <a:r>
              <a:rPr lang="en-US" sz="2800" b="1" baseline="-25000" dirty="0" smtClean="0">
                <a:solidFill>
                  <a:srgbClr val="002060"/>
                </a:solidFill>
                <a:latin typeface="Times New Roman" pitchFamily="18" charset="0"/>
                <a:cs typeface="Times New Roman" pitchFamily="18" charset="0"/>
              </a:rPr>
              <a:t>m4</a:t>
            </a:r>
            <a:r>
              <a:rPr lang="en-US" sz="2800" b="1" dirty="0" smtClean="0">
                <a:solidFill>
                  <a:srgbClr val="002060"/>
                </a:solidFill>
                <a:latin typeface="Times New Roman" pitchFamily="18" charset="0"/>
                <a:cs typeface="Times New Roman" pitchFamily="18" charset="0"/>
              </a:rPr>
              <a:t> = 300 </a:t>
            </a:r>
            <a:r>
              <a:rPr lang="el-GR" sz="2800" b="1" dirty="0" smtClean="0">
                <a:solidFill>
                  <a:srgbClr val="002060"/>
                </a:solidFill>
                <a:latin typeface="Times New Roman" pitchFamily="18" charset="0"/>
                <a:cs typeface="Times New Roman" pitchFamily="18" charset="0"/>
              </a:rPr>
              <a:t>μ</a:t>
            </a:r>
            <a:r>
              <a:rPr lang="en-US" sz="2800" b="1" dirty="0" smtClean="0">
                <a:solidFill>
                  <a:srgbClr val="002060"/>
                </a:solidFill>
                <a:latin typeface="Times New Roman" pitchFamily="18" charset="0"/>
                <a:cs typeface="Times New Roman" pitchFamily="18" charset="0"/>
              </a:rPr>
              <a:t>A/V; V</a:t>
            </a:r>
            <a:r>
              <a:rPr lang="en-US" sz="2800" b="1" baseline="-25000" dirty="0" smtClean="0">
                <a:solidFill>
                  <a:srgbClr val="002060"/>
                </a:solidFill>
                <a:latin typeface="Times New Roman" pitchFamily="18" charset="0"/>
                <a:cs typeface="Times New Roman" pitchFamily="18" charset="0"/>
              </a:rPr>
              <a:t>ov3 </a:t>
            </a:r>
            <a:r>
              <a:rPr lang="en-US" sz="2800" b="1" dirty="0" smtClean="0">
                <a:solidFill>
                  <a:srgbClr val="002060"/>
                </a:solidFill>
                <a:latin typeface="Times New Roman" pitchFamily="18" charset="0"/>
                <a:cs typeface="Times New Roman" pitchFamily="18" charset="0"/>
              </a:rPr>
              <a:t>= 0.3V; r</a:t>
            </a:r>
            <a:r>
              <a:rPr lang="en-US" sz="2800" b="1" baseline="-25000" dirty="0" smtClean="0">
                <a:solidFill>
                  <a:srgbClr val="002060"/>
                </a:solidFill>
                <a:latin typeface="Times New Roman" pitchFamily="18" charset="0"/>
                <a:cs typeface="Times New Roman" pitchFamily="18" charset="0"/>
              </a:rPr>
              <a:t>o3</a:t>
            </a:r>
            <a:r>
              <a:rPr lang="en-US" sz="2800" b="1" dirty="0" smtClean="0">
                <a:solidFill>
                  <a:srgbClr val="002060"/>
                </a:solidFill>
                <a:latin typeface="Times New Roman" pitchFamily="18" charset="0"/>
                <a:cs typeface="Times New Roman" pitchFamily="18" charset="0"/>
              </a:rPr>
              <a:t> = 0.22 M</a:t>
            </a:r>
            <a:r>
              <a:rPr lang="el-GR" sz="2800" b="1" dirty="0" smtClean="0">
                <a:solidFill>
                  <a:srgbClr val="002060"/>
                </a:solidFill>
                <a:latin typeface="Times New Roman" pitchFamily="18" charset="0"/>
                <a:cs typeface="Times New Roman" pitchFamily="18" charset="0"/>
              </a:rPr>
              <a:t>Ω</a:t>
            </a:r>
            <a:endParaRPr lang="en-US" sz="2800" b="1" dirty="0" smtClean="0">
              <a:solidFill>
                <a:srgbClr val="002060"/>
              </a:solidFill>
              <a:latin typeface="Times New Roman" pitchFamily="18" charset="0"/>
              <a:cs typeface="Times New Roman" pitchFamily="18" charset="0"/>
            </a:endParaRPr>
          </a:p>
          <a:p>
            <a:pPr algn="just"/>
            <a:r>
              <a:rPr lang="en-US" sz="2800" b="1" dirty="0" smtClean="0">
                <a:solidFill>
                  <a:srgbClr val="002060"/>
                </a:solidFill>
                <a:latin typeface="Times New Roman" pitchFamily="18" charset="0"/>
                <a:cs typeface="Times New Roman" pitchFamily="18" charset="0"/>
              </a:rPr>
              <a:t>g</a:t>
            </a:r>
            <a:r>
              <a:rPr lang="en-US" sz="2800" b="1" baseline="-25000" dirty="0" smtClean="0">
                <a:solidFill>
                  <a:srgbClr val="002060"/>
                </a:solidFill>
                <a:latin typeface="Times New Roman" pitchFamily="18" charset="0"/>
                <a:cs typeface="Times New Roman" pitchFamily="18" charset="0"/>
              </a:rPr>
              <a:t>m7</a:t>
            </a:r>
            <a:r>
              <a:rPr lang="en-US" sz="2800" b="1" dirty="0" smtClean="0">
                <a:solidFill>
                  <a:srgbClr val="002060"/>
                </a:solidFill>
                <a:latin typeface="Times New Roman" pitchFamily="18" charset="0"/>
                <a:cs typeface="Times New Roman" pitchFamily="18" charset="0"/>
              </a:rPr>
              <a:t> = 600 </a:t>
            </a:r>
            <a:r>
              <a:rPr lang="el-GR" sz="2800" b="1" dirty="0" smtClean="0">
                <a:solidFill>
                  <a:srgbClr val="002060"/>
                </a:solidFill>
                <a:latin typeface="Times New Roman" pitchFamily="18" charset="0"/>
                <a:cs typeface="Times New Roman" pitchFamily="18" charset="0"/>
              </a:rPr>
              <a:t>μ</a:t>
            </a:r>
            <a:r>
              <a:rPr lang="en-US" sz="2800" b="1" dirty="0" smtClean="0">
                <a:solidFill>
                  <a:srgbClr val="002060"/>
                </a:solidFill>
                <a:latin typeface="Times New Roman" pitchFamily="18" charset="0"/>
                <a:cs typeface="Times New Roman" pitchFamily="18" charset="0"/>
              </a:rPr>
              <a:t>A/V; V</a:t>
            </a:r>
            <a:r>
              <a:rPr lang="en-US" sz="2800" b="1" baseline="-25000" dirty="0" smtClean="0">
                <a:solidFill>
                  <a:srgbClr val="002060"/>
                </a:solidFill>
                <a:latin typeface="Times New Roman" pitchFamily="18" charset="0"/>
                <a:cs typeface="Times New Roman" pitchFamily="18" charset="0"/>
              </a:rPr>
              <a:t>ov7 </a:t>
            </a:r>
            <a:r>
              <a:rPr lang="en-US" sz="2800" b="1" dirty="0" smtClean="0">
                <a:solidFill>
                  <a:srgbClr val="002060"/>
                </a:solidFill>
                <a:latin typeface="Times New Roman" pitchFamily="18" charset="0"/>
                <a:cs typeface="Times New Roman" pitchFamily="18" charset="0"/>
              </a:rPr>
              <a:t>= 0.3V; r</a:t>
            </a:r>
            <a:r>
              <a:rPr lang="en-US" sz="2800" b="1" baseline="-25000" dirty="0" smtClean="0">
                <a:solidFill>
                  <a:srgbClr val="002060"/>
                </a:solidFill>
                <a:latin typeface="Times New Roman" pitchFamily="18" charset="0"/>
                <a:cs typeface="Times New Roman" pitchFamily="18" charset="0"/>
              </a:rPr>
              <a:t>o7</a:t>
            </a:r>
            <a:r>
              <a:rPr lang="en-US" sz="2800" b="1" dirty="0" smtClean="0">
                <a:solidFill>
                  <a:srgbClr val="002060"/>
                </a:solidFill>
                <a:latin typeface="Times New Roman" pitchFamily="18" charset="0"/>
                <a:cs typeface="Times New Roman" pitchFamily="18" charset="0"/>
              </a:rPr>
              <a:t> = 0.11 M</a:t>
            </a:r>
            <a:r>
              <a:rPr lang="el-GR" sz="2800" b="1" dirty="0" smtClean="0">
                <a:solidFill>
                  <a:srgbClr val="002060"/>
                </a:solidFill>
                <a:latin typeface="Times New Roman" pitchFamily="18" charset="0"/>
                <a:cs typeface="Times New Roman" pitchFamily="18" charset="0"/>
              </a:rPr>
              <a:t>Ω</a:t>
            </a:r>
            <a:endParaRPr lang="en-US" sz="2800" b="1" dirty="0" smtClean="0">
              <a:solidFill>
                <a:srgbClr val="002060"/>
              </a:solidFill>
              <a:latin typeface="Times New Roman" pitchFamily="18" charset="0"/>
              <a:cs typeface="Times New Roman" pitchFamily="18" charset="0"/>
            </a:endParaRPr>
          </a:p>
          <a:p>
            <a:pPr algn="just"/>
            <a:r>
              <a:rPr lang="en-US" sz="2800" b="1" dirty="0" smtClean="0">
                <a:solidFill>
                  <a:srgbClr val="002060"/>
                </a:solidFill>
                <a:latin typeface="Times New Roman" pitchFamily="18" charset="0"/>
                <a:cs typeface="Times New Roman" pitchFamily="18" charset="0"/>
              </a:rPr>
              <a:t>g</a:t>
            </a:r>
            <a:r>
              <a:rPr lang="en-US" sz="2800" b="1" baseline="-25000" dirty="0" smtClean="0">
                <a:solidFill>
                  <a:srgbClr val="002060"/>
                </a:solidFill>
                <a:latin typeface="Times New Roman" pitchFamily="18" charset="0"/>
                <a:cs typeface="Times New Roman" pitchFamily="18" charset="0"/>
              </a:rPr>
              <a:t>m5</a:t>
            </a:r>
            <a:r>
              <a:rPr lang="en-US" sz="2800" b="1" dirty="0" smtClean="0">
                <a:solidFill>
                  <a:srgbClr val="002060"/>
                </a:solidFill>
                <a:latin typeface="Times New Roman" pitchFamily="18" charset="0"/>
                <a:cs typeface="Times New Roman" pitchFamily="18" charset="0"/>
              </a:rPr>
              <a:t> = 600 </a:t>
            </a:r>
            <a:r>
              <a:rPr lang="el-GR" sz="2800" b="1" dirty="0" smtClean="0">
                <a:solidFill>
                  <a:srgbClr val="002060"/>
                </a:solidFill>
                <a:latin typeface="Times New Roman" pitchFamily="18" charset="0"/>
                <a:cs typeface="Times New Roman" pitchFamily="18" charset="0"/>
              </a:rPr>
              <a:t>μ</a:t>
            </a:r>
            <a:r>
              <a:rPr lang="en-US" sz="2800" b="1" dirty="0" smtClean="0">
                <a:solidFill>
                  <a:srgbClr val="002060"/>
                </a:solidFill>
                <a:latin typeface="Times New Roman" pitchFamily="18" charset="0"/>
                <a:cs typeface="Times New Roman" pitchFamily="18" charset="0"/>
              </a:rPr>
              <a:t>A/V; V</a:t>
            </a:r>
            <a:r>
              <a:rPr lang="en-US" sz="2800" b="1" baseline="-25000" dirty="0" smtClean="0">
                <a:solidFill>
                  <a:srgbClr val="002060"/>
                </a:solidFill>
                <a:latin typeface="Times New Roman" pitchFamily="18" charset="0"/>
                <a:cs typeface="Times New Roman" pitchFamily="18" charset="0"/>
              </a:rPr>
              <a:t>ov5 </a:t>
            </a:r>
            <a:r>
              <a:rPr lang="en-US" sz="2800" b="1" dirty="0" smtClean="0">
                <a:solidFill>
                  <a:srgbClr val="002060"/>
                </a:solidFill>
                <a:latin typeface="Times New Roman" pitchFamily="18" charset="0"/>
                <a:cs typeface="Times New Roman" pitchFamily="18" charset="0"/>
              </a:rPr>
              <a:t>= 0.3V; r</a:t>
            </a:r>
            <a:r>
              <a:rPr lang="en-US" sz="2800" b="1" baseline="-25000" dirty="0" smtClean="0">
                <a:solidFill>
                  <a:srgbClr val="002060"/>
                </a:solidFill>
                <a:latin typeface="Times New Roman" pitchFamily="18" charset="0"/>
                <a:cs typeface="Times New Roman" pitchFamily="18" charset="0"/>
              </a:rPr>
              <a:t>o5</a:t>
            </a:r>
            <a:r>
              <a:rPr lang="en-US" sz="2800" b="1" dirty="0" smtClean="0">
                <a:solidFill>
                  <a:srgbClr val="002060"/>
                </a:solidFill>
                <a:latin typeface="Times New Roman" pitchFamily="18" charset="0"/>
                <a:cs typeface="Times New Roman" pitchFamily="18" charset="0"/>
              </a:rPr>
              <a:t> = 0.11 M</a:t>
            </a:r>
            <a:r>
              <a:rPr lang="el-GR" sz="2800" b="1" dirty="0" smtClean="0">
                <a:solidFill>
                  <a:srgbClr val="002060"/>
                </a:solidFill>
                <a:latin typeface="Times New Roman" pitchFamily="18" charset="0"/>
                <a:cs typeface="Times New Roman" pitchFamily="18" charset="0"/>
              </a:rPr>
              <a:t>Ω</a:t>
            </a:r>
            <a:endParaRPr lang="en-US" sz="2800" b="1" dirty="0" smtClean="0">
              <a:solidFill>
                <a:srgbClr val="002060"/>
              </a:solidFill>
              <a:latin typeface="Times New Roman" pitchFamily="18" charset="0"/>
              <a:cs typeface="Times New Roman" pitchFamily="18" charset="0"/>
            </a:endParaRPr>
          </a:p>
          <a:p>
            <a:pPr algn="just"/>
            <a:endParaRPr lang="en-US" sz="2800" b="1" dirty="0" smtClean="0">
              <a:solidFill>
                <a:srgbClr val="002060"/>
              </a:solidFill>
              <a:latin typeface="Times New Roman" pitchFamily="18" charset="0"/>
              <a:cs typeface="Times New Roman" pitchFamily="18" charset="0"/>
            </a:endParaRPr>
          </a:p>
          <a:p>
            <a:pPr algn="just"/>
            <a:r>
              <a:rPr lang="en-US" sz="2800" b="1" dirty="0" smtClean="0">
                <a:solidFill>
                  <a:srgbClr val="002060"/>
                </a:solidFill>
                <a:latin typeface="Times New Roman" pitchFamily="18" charset="0"/>
                <a:cs typeface="Times New Roman" pitchFamily="18" charset="0"/>
              </a:rPr>
              <a:t>A</a:t>
            </a:r>
            <a:r>
              <a:rPr lang="en-US" sz="2800" b="1" baseline="-25000" dirty="0" smtClean="0">
                <a:solidFill>
                  <a:srgbClr val="002060"/>
                </a:solidFill>
                <a:latin typeface="Times New Roman" pitchFamily="18" charset="0"/>
                <a:cs typeface="Times New Roman" pitchFamily="18" charset="0"/>
              </a:rPr>
              <a:t>1</a:t>
            </a:r>
            <a:r>
              <a:rPr lang="en-US" sz="2800" b="1" dirty="0" smtClean="0">
                <a:solidFill>
                  <a:srgbClr val="002060"/>
                </a:solidFill>
                <a:latin typeface="Times New Roman" pitchFamily="18" charset="0"/>
                <a:cs typeface="Times New Roman" pitchFamily="18" charset="0"/>
              </a:rPr>
              <a:t> = g</a:t>
            </a:r>
            <a:r>
              <a:rPr lang="en-US" sz="2800" b="1" baseline="-25000" dirty="0" smtClean="0">
                <a:solidFill>
                  <a:srgbClr val="002060"/>
                </a:solidFill>
                <a:latin typeface="Times New Roman" pitchFamily="18" charset="0"/>
                <a:cs typeface="Times New Roman" pitchFamily="18" charset="0"/>
              </a:rPr>
              <a:t>m1,2</a:t>
            </a:r>
            <a:r>
              <a:rPr lang="en-US" sz="2800" b="1" dirty="0" smtClean="0">
                <a:solidFill>
                  <a:srgbClr val="002060"/>
                </a:solidFill>
                <a:latin typeface="Times New Roman" pitchFamily="18" charset="0"/>
                <a:cs typeface="Times New Roman" pitchFamily="18" charset="0"/>
              </a:rPr>
              <a:t> (r</a:t>
            </a:r>
            <a:r>
              <a:rPr lang="en-US" sz="2800" b="1" baseline="-25000" dirty="0" smtClean="0">
                <a:solidFill>
                  <a:srgbClr val="002060"/>
                </a:solidFill>
                <a:latin typeface="Times New Roman" pitchFamily="18" charset="0"/>
                <a:cs typeface="Times New Roman" pitchFamily="18" charset="0"/>
              </a:rPr>
              <a:t>o1,2</a:t>
            </a:r>
            <a:r>
              <a:rPr lang="en-US" sz="2800" b="1" dirty="0" smtClean="0">
                <a:solidFill>
                  <a:srgbClr val="002060"/>
                </a:solidFill>
                <a:latin typeface="Times New Roman" pitchFamily="18" charset="0"/>
                <a:cs typeface="Times New Roman" pitchFamily="18" charset="0"/>
              </a:rPr>
              <a:t> || r</a:t>
            </a:r>
            <a:r>
              <a:rPr lang="en-US" sz="2800" b="1" baseline="-25000" dirty="0" smtClean="0">
                <a:solidFill>
                  <a:srgbClr val="002060"/>
                </a:solidFill>
                <a:latin typeface="Times New Roman" pitchFamily="18" charset="0"/>
                <a:cs typeface="Times New Roman" pitchFamily="18" charset="0"/>
              </a:rPr>
              <a:t>o3,4</a:t>
            </a:r>
            <a:r>
              <a:rPr lang="en-US" sz="2800" b="1" dirty="0" smtClean="0">
                <a:solidFill>
                  <a:srgbClr val="002060"/>
                </a:solidFill>
                <a:latin typeface="Times New Roman" pitchFamily="18" charset="0"/>
                <a:cs typeface="Times New Roman" pitchFamily="18" charset="0"/>
              </a:rPr>
              <a:t>) = 33 ; A</a:t>
            </a:r>
            <a:r>
              <a:rPr lang="en-US" sz="2800" b="1" baseline="-25000" dirty="0" smtClean="0">
                <a:solidFill>
                  <a:srgbClr val="002060"/>
                </a:solidFill>
                <a:latin typeface="Times New Roman" pitchFamily="18" charset="0"/>
                <a:cs typeface="Times New Roman" pitchFamily="18" charset="0"/>
              </a:rPr>
              <a:t>2</a:t>
            </a:r>
            <a:r>
              <a:rPr lang="en-US" sz="2800" b="1" dirty="0" smtClean="0">
                <a:solidFill>
                  <a:srgbClr val="002060"/>
                </a:solidFill>
                <a:latin typeface="Times New Roman" pitchFamily="18" charset="0"/>
                <a:cs typeface="Times New Roman" pitchFamily="18" charset="0"/>
              </a:rPr>
              <a:t> = g</a:t>
            </a:r>
            <a:r>
              <a:rPr lang="en-US" sz="2800" b="1" baseline="-25000" dirty="0" smtClean="0">
                <a:solidFill>
                  <a:srgbClr val="002060"/>
                </a:solidFill>
                <a:latin typeface="Times New Roman" pitchFamily="18" charset="0"/>
                <a:cs typeface="Times New Roman" pitchFamily="18" charset="0"/>
              </a:rPr>
              <a:t>m5</a:t>
            </a:r>
            <a:r>
              <a:rPr lang="en-US" sz="2800" b="1" dirty="0" smtClean="0">
                <a:solidFill>
                  <a:srgbClr val="002060"/>
                </a:solidFill>
                <a:latin typeface="Times New Roman" pitchFamily="18" charset="0"/>
                <a:cs typeface="Times New Roman" pitchFamily="18" charset="0"/>
              </a:rPr>
              <a:t> (r</a:t>
            </a:r>
            <a:r>
              <a:rPr lang="en-US" sz="2800" b="1" baseline="-25000" dirty="0" smtClean="0">
                <a:solidFill>
                  <a:srgbClr val="002060"/>
                </a:solidFill>
                <a:latin typeface="Times New Roman" pitchFamily="18" charset="0"/>
                <a:cs typeface="Times New Roman" pitchFamily="18" charset="0"/>
              </a:rPr>
              <a:t>o5</a:t>
            </a:r>
            <a:r>
              <a:rPr lang="en-US" sz="2800" b="1" dirty="0" smtClean="0">
                <a:solidFill>
                  <a:srgbClr val="002060"/>
                </a:solidFill>
                <a:latin typeface="Times New Roman" pitchFamily="18" charset="0"/>
                <a:cs typeface="Times New Roman" pitchFamily="18" charset="0"/>
              </a:rPr>
              <a:t> || r</a:t>
            </a:r>
            <a:r>
              <a:rPr lang="en-US" sz="2800" b="1" baseline="-25000" dirty="0" smtClean="0">
                <a:solidFill>
                  <a:srgbClr val="002060"/>
                </a:solidFill>
                <a:latin typeface="Times New Roman" pitchFamily="18" charset="0"/>
                <a:cs typeface="Times New Roman" pitchFamily="18" charset="0"/>
              </a:rPr>
              <a:t>o6,8</a:t>
            </a:r>
            <a:r>
              <a:rPr lang="en-US" sz="2800" b="1" dirty="0" smtClean="0">
                <a:solidFill>
                  <a:srgbClr val="002060"/>
                </a:solidFill>
                <a:latin typeface="Times New Roman" pitchFamily="18" charset="0"/>
                <a:cs typeface="Times New Roman" pitchFamily="18" charset="0"/>
              </a:rPr>
              <a:t>) = 44 </a:t>
            </a:r>
          </a:p>
          <a:p>
            <a:pPr algn="just"/>
            <a:endParaRPr lang="en-US" sz="2800" b="1" dirty="0" smtClean="0">
              <a:solidFill>
                <a:srgbClr val="002060"/>
              </a:solidFill>
              <a:latin typeface="Times New Roman" pitchFamily="18" charset="0"/>
              <a:cs typeface="Times New Roman" pitchFamily="18" charset="0"/>
            </a:endParaRPr>
          </a:p>
          <a:p>
            <a:pPr algn="ctr"/>
            <a:r>
              <a:rPr lang="en-US" sz="3600" b="1" dirty="0" smtClean="0">
                <a:solidFill>
                  <a:srgbClr val="002060"/>
                </a:solidFill>
                <a:latin typeface="Times New Roman" pitchFamily="18" charset="0"/>
                <a:cs typeface="Times New Roman" pitchFamily="18" charset="0"/>
              </a:rPr>
              <a:t>A = A</a:t>
            </a:r>
            <a:r>
              <a:rPr lang="en-US" sz="3600" b="1" baseline="-25000" dirty="0" smtClean="0">
                <a:solidFill>
                  <a:srgbClr val="002060"/>
                </a:solidFill>
                <a:latin typeface="Times New Roman" pitchFamily="18" charset="0"/>
                <a:cs typeface="Times New Roman" pitchFamily="18" charset="0"/>
              </a:rPr>
              <a:t>1</a:t>
            </a:r>
            <a:r>
              <a:rPr lang="en-US" sz="3600" b="1" dirty="0" smtClean="0">
                <a:solidFill>
                  <a:srgbClr val="002060"/>
                </a:solidFill>
                <a:latin typeface="Times New Roman" pitchFamily="18" charset="0"/>
                <a:cs typeface="Times New Roman" pitchFamily="18" charset="0"/>
              </a:rPr>
              <a:t> A</a:t>
            </a:r>
            <a:r>
              <a:rPr lang="en-US" sz="3600" b="1" baseline="-25000" dirty="0" smtClean="0">
                <a:solidFill>
                  <a:srgbClr val="002060"/>
                </a:solidFill>
                <a:latin typeface="Times New Roman" pitchFamily="18" charset="0"/>
                <a:cs typeface="Times New Roman" pitchFamily="18" charset="0"/>
              </a:rPr>
              <a:t>2</a:t>
            </a:r>
            <a:r>
              <a:rPr lang="en-US" sz="3600" b="1" dirty="0" smtClean="0">
                <a:solidFill>
                  <a:srgbClr val="002060"/>
                </a:solidFill>
                <a:latin typeface="Times New Roman" pitchFamily="18" charset="0"/>
                <a:cs typeface="Times New Roman" pitchFamily="18" charset="0"/>
              </a:rPr>
              <a:t> =1452</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4108630"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Compensation of Op Amps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77590" y="1219200"/>
            <a:ext cx="11181010" cy="2092881"/>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algn="just"/>
            <a:r>
              <a:rPr lang="en-US" b="1" dirty="0" smtClean="0">
                <a:latin typeface="Times New Roman" pitchFamily="18" charset="0"/>
                <a:cs typeface="Times New Roman" pitchFamily="18" charset="0"/>
              </a:rPr>
              <a:t>Characteristics:</a:t>
            </a:r>
          </a:p>
          <a:p>
            <a:pPr marL="1167765" lvl="1" indent="-514350" algn="just">
              <a:buFont typeface="+mj-lt"/>
              <a:buAutoNum type="arabicPeriod"/>
            </a:pPr>
            <a:r>
              <a:rPr lang="en-US" dirty="0" smtClean="0">
                <a:latin typeface="Times New Roman" pitchFamily="18" charset="0"/>
                <a:cs typeface="Times New Roman" pitchFamily="18" charset="0"/>
              </a:rPr>
              <a:t>Frequency Response &amp; Phase Modulation</a:t>
            </a:r>
          </a:p>
          <a:p>
            <a:pPr marL="1167765" lvl="1" indent="-514350" algn="just">
              <a:buFont typeface="+mj-lt"/>
              <a:buAutoNum type="arabicPeriod"/>
            </a:pPr>
            <a:r>
              <a:rPr lang="en-US" dirty="0" smtClean="0">
                <a:latin typeface="Times New Roman" pitchFamily="18" charset="0"/>
                <a:cs typeface="Times New Roman" pitchFamily="18" charset="0"/>
              </a:rPr>
              <a:t>PSRR</a:t>
            </a:r>
          </a:p>
          <a:p>
            <a:pPr marL="1167765" lvl="1" indent="-514350" algn="just">
              <a:buFont typeface="+mj-lt"/>
              <a:buAutoNum type="arabicPeriod"/>
            </a:pPr>
            <a:r>
              <a:rPr lang="en-US" dirty="0" smtClean="0">
                <a:latin typeface="Times New Roman" pitchFamily="18" charset="0"/>
                <a:cs typeface="Times New Roman" pitchFamily="18" charset="0"/>
              </a:rPr>
              <a:t>ICMR (Input Common Mode Signal without influence of the differential)</a:t>
            </a:r>
          </a:p>
          <a:p>
            <a:pPr marL="1167765" lvl="1" indent="-514350" algn="just">
              <a:buFont typeface="+mj-lt"/>
              <a:buAutoNum type="arabicPeriod"/>
            </a:pPr>
            <a:r>
              <a:rPr lang="en-US" dirty="0" smtClean="0">
                <a:latin typeface="Times New Roman" pitchFamily="18" charset="0"/>
                <a:cs typeface="Times New Roman" pitchFamily="18" charset="0"/>
              </a:rPr>
              <a:t>Slew Rate (Output Voltage rate limit of the op-amp)</a:t>
            </a:r>
            <a:endParaRPr lang="en-US" dirty="0">
              <a:latin typeface="Times New Roman" pitchFamily="18" charset="0"/>
              <a:cs typeface="Times New Roman" pitchFamily="18" charset="0"/>
            </a:endParaRPr>
          </a:p>
        </p:txBody>
      </p:sp>
      <p:sp>
        <p:nvSpPr>
          <p:cNvPr id="7" name="TextBox 6"/>
          <p:cNvSpPr txBox="1"/>
          <p:nvPr/>
        </p:nvSpPr>
        <p:spPr>
          <a:xfrm>
            <a:off x="152400" y="3886200"/>
            <a:ext cx="13432523"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b="1" dirty="0" smtClean="0">
                <a:solidFill>
                  <a:srgbClr val="FF0000"/>
                </a:solidFill>
                <a:latin typeface="Times New Roman" pitchFamily="18" charset="0"/>
                <a:cs typeface="Times New Roman" pitchFamily="18" charset="0"/>
              </a:rPr>
              <a:t>Objective</a:t>
            </a:r>
            <a:r>
              <a:rPr lang="en-US" b="1" dirty="0" smtClean="0">
                <a:latin typeface="Times New Roman" pitchFamily="18" charset="0"/>
                <a:cs typeface="Times New Roman" pitchFamily="18" charset="0"/>
              </a:rPr>
              <a:t>: To achieve stable operation when negative feedback is applied around the op-amp.</a:t>
            </a:r>
            <a:endParaRPr lang="en-US" b="1" dirty="0">
              <a:latin typeface="Times New Roman" pitchFamily="18" charset="0"/>
              <a:cs typeface="Times New Roman" pitchFamily="18" charset="0"/>
            </a:endParaRPr>
          </a:p>
        </p:txBody>
      </p:sp>
      <p:sp>
        <p:nvSpPr>
          <p:cNvPr id="8" name="TextBox 7"/>
          <p:cNvSpPr txBox="1"/>
          <p:nvPr/>
        </p:nvSpPr>
        <p:spPr>
          <a:xfrm>
            <a:off x="38644" y="4876800"/>
            <a:ext cx="13601156" cy="329320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just"/>
            <a:r>
              <a:rPr lang="en-US" b="1" dirty="0" smtClean="0">
                <a:latin typeface="Times New Roman" pitchFamily="18" charset="0"/>
                <a:cs typeface="Times New Roman" pitchFamily="18" charset="0"/>
              </a:rPr>
              <a:t>Types of Compensation:</a:t>
            </a:r>
          </a:p>
          <a:p>
            <a:pPr marL="1167765" lvl="1" indent="-514350" algn="just">
              <a:buFont typeface="+mj-lt"/>
              <a:buAutoNum type="arabicPeriod"/>
            </a:pPr>
            <a:r>
              <a:rPr lang="en-US" b="1" dirty="0" smtClean="0">
                <a:latin typeface="Times New Roman" pitchFamily="18" charset="0"/>
                <a:cs typeface="Times New Roman" pitchFamily="18" charset="0"/>
              </a:rPr>
              <a:t>Miller compensation: </a:t>
            </a:r>
            <a:r>
              <a:rPr lang="en-US" dirty="0" smtClean="0">
                <a:latin typeface="Times New Roman" pitchFamily="18" charset="0"/>
                <a:cs typeface="Times New Roman" pitchFamily="18" charset="0"/>
              </a:rPr>
              <a:t>Use of a capacitor feeding back around a high gain inverting stage.</a:t>
            </a:r>
          </a:p>
          <a:p>
            <a:pPr marL="2473960" lvl="3" indent="-514350" algn="just">
              <a:buFont typeface="+mj-lt"/>
              <a:buAutoNum type="alphaLcPeriod"/>
            </a:pPr>
            <a:r>
              <a:rPr lang="en-US" dirty="0" smtClean="0">
                <a:latin typeface="Times New Roman" pitchFamily="18" charset="0"/>
                <a:cs typeface="Times New Roman" pitchFamily="18" charset="0"/>
              </a:rPr>
              <a:t>Miller capacitor only</a:t>
            </a:r>
          </a:p>
          <a:p>
            <a:pPr marL="2473960" lvl="3" indent="-514350" algn="just">
              <a:buFont typeface="+mj-lt"/>
              <a:buAutoNum type="alphaLcPeriod"/>
            </a:pPr>
            <a:r>
              <a:rPr lang="en-US" dirty="0" smtClean="0">
                <a:latin typeface="Times New Roman" pitchFamily="18" charset="0"/>
                <a:cs typeface="Times New Roman" pitchFamily="18" charset="0"/>
              </a:rPr>
              <a:t>Miller Capacitor with Unity gain Buffer</a:t>
            </a:r>
          </a:p>
          <a:p>
            <a:pPr marL="2473960" lvl="3" indent="-514350" algn="just">
              <a:buFont typeface="+mj-lt"/>
              <a:buAutoNum type="alphaLcPeriod"/>
            </a:pPr>
            <a:r>
              <a:rPr lang="en-US" dirty="0" smtClean="0">
                <a:latin typeface="Times New Roman" pitchFamily="18" charset="0"/>
                <a:cs typeface="Times New Roman" pitchFamily="18" charset="0"/>
              </a:rPr>
              <a:t>Miller with </a:t>
            </a:r>
            <a:r>
              <a:rPr lang="en-US" dirty="0" err="1" smtClean="0">
                <a:latin typeface="Times New Roman" pitchFamily="18" charset="0"/>
                <a:cs typeface="Times New Roman" pitchFamily="18" charset="0"/>
              </a:rPr>
              <a:t>nulling</a:t>
            </a:r>
            <a:r>
              <a:rPr lang="en-US" dirty="0" smtClean="0">
                <a:latin typeface="Times New Roman" pitchFamily="18" charset="0"/>
                <a:cs typeface="Times New Roman" pitchFamily="18" charset="0"/>
              </a:rPr>
              <a:t> resistor</a:t>
            </a:r>
          </a:p>
          <a:p>
            <a:pPr marL="1167765" lvl="1" indent="-514350" algn="just">
              <a:buFont typeface="+mj-lt"/>
              <a:buAutoNum type="arabicPeriod" startAt="2"/>
            </a:pPr>
            <a:r>
              <a:rPr lang="en-US" b="1" dirty="0" smtClean="0">
                <a:latin typeface="Times New Roman" pitchFamily="18" charset="0"/>
                <a:cs typeface="Times New Roman" pitchFamily="18" charset="0"/>
              </a:rPr>
              <a:t>Self compensation: </a:t>
            </a:r>
            <a:r>
              <a:rPr lang="en-US" dirty="0" smtClean="0">
                <a:latin typeface="Times New Roman" pitchFamily="18" charset="0"/>
                <a:cs typeface="Times New Roman" pitchFamily="18" charset="0"/>
              </a:rPr>
              <a:t>Lead Capacitor compensates the op-amp.</a:t>
            </a:r>
          </a:p>
          <a:p>
            <a:pPr marL="1167765" lvl="1" indent="-514350" algn="just">
              <a:buFont typeface="+mj-lt"/>
              <a:buAutoNum type="arabicPeriod" startAt="2"/>
            </a:pPr>
            <a:r>
              <a:rPr lang="en-US" b="1" dirty="0" smtClean="0">
                <a:latin typeface="Times New Roman" pitchFamily="18" charset="0"/>
                <a:cs typeface="Times New Roman" pitchFamily="18" charset="0"/>
              </a:rPr>
              <a:t>Feed forward: </a:t>
            </a:r>
            <a:r>
              <a:rPr lang="en-US" dirty="0" smtClean="0">
                <a:latin typeface="Times New Roman" pitchFamily="18" charset="0"/>
                <a:cs typeface="Times New Roman" pitchFamily="18" charset="0"/>
              </a:rPr>
              <a:t>By-passing a Positive gain amplifier resulting in phase lead. Gain may be less than Unity.</a:t>
            </a:r>
            <a:endParaRPr lang="en-US"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4108630"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Compensation of Op Amps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219200"/>
            <a:ext cx="13716000" cy="129266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Operational amplifiers are generally used in a negative-feedback configuration. In this way, the relatively high, inaccurate forward gain can be used with feedback to achieve a very accurate transfer function that is a function of the feedback elements only.</a:t>
            </a:r>
            <a:endParaRPr lang="en-US" dirty="0">
              <a:latin typeface="Times New Roman" pitchFamily="18" charset="0"/>
              <a:cs typeface="Times New Roman" pitchFamily="18" charset="0"/>
            </a:endParaRPr>
          </a:p>
        </p:txBody>
      </p:sp>
      <p:sp>
        <p:nvSpPr>
          <p:cNvPr id="8" name="Rectangle 7"/>
          <p:cNvSpPr/>
          <p:nvPr/>
        </p:nvSpPr>
        <p:spPr>
          <a:xfrm>
            <a:off x="2164686" y="6975157"/>
            <a:ext cx="5090689" cy="492443"/>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marL="514350" indent="-514350" algn="just"/>
            <a:r>
              <a:rPr lang="en-US" b="1" dirty="0" smtClean="0">
                <a:latin typeface="Times New Roman" pitchFamily="18" charset="0"/>
                <a:cs typeface="Times New Roman" pitchFamily="18" charset="0"/>
              </a:rPr>
              <a:t>A single negative-feedback system.</a:t>
            </a:r>
            <a:endParaRPr lang="en-US" b="1" dirty="0">
              <a:latin typeface="Times New Roman" pitchFamily="18" charset="0"/>
              <a:cs typeface="Times New Roman" pitchFamily="18" charset="0"/>
            </a:endParaRPr>
          </a:p>
        </p:txBody>
      </p:sp>
      <p:sp>
        <p:nvSpPr>
          <p:cNvPr id="9" name="Rectangle 8"/>
          <p:cNvSpPr/>
          <p:nvPr/>
        </p:nvSpPr>
        <p:spPr>
          <a:xfrm>
            <a:off x="0" y="2650629"/>
            <a:ext cx="13716000" cy="169277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A(s) is the amplifier gain and will normally be the open-loop, differential voltage gain of the op amp, and </a:t>
            </a:r>
            <a:r>
              <a:rPr lang="en-US" i="1" dirty="0" smtClean="0">
                <a:latin typeface="Times New Roman" pitchFamily="18" charset="0"/>
                <a:cs typeface="Times New Roman" pitchFamily="18" charset="0"/>
              </a:rPr>
              <a:t>F(s) </a:t>
            </a:r>
            <a:r>
              <a:rPr lang="en-US" dirty="0" smtClean="0">
                <a:latin typeface="Times New Roman" pitchFamily="18" charset="0"/>
                <a:cs typeface="Times New Roman" pitchFamily="18" charset="0"/>
              </a:rPr>
              <a:t>is the transfer function for external feedback from the output of the op amp back to the input. The loop gain of this system will be defined as,</a:t>
            </a:r>
          </a:p>
          <a:p>
            <a:pPr marL="514350" indent="-514350" algn="ctr"/>
            <a:r>
              <a:rPr lang="en-US" b="1" dirty="0" smtClean="0">
                <a:latin typeface="Times New Roman" pitchFamily="18" charset="0"/>
                <a:cs typeface="Times New Roman" pitchFamily="18" charset="0"/>
              </a:rPr>
              <a:t>Loop gain = </a:t>
            </a:r>
            <a:r>
              <a:rPr lang="en-US" b="1" i="1" dirty="0" smtClean="0">
                <a:latin typeface="Times New Roman" pitchFamily="18" charset="0"/>
                <a:cs typeface="Times New Roman" pitchFamily="18" charset="0"/>
              </a:rPr>
              <a:t>L(s) = -A(s)F(s)</a:t>
            </a:r>
            <a:endParaRPr lang="en-US" b="1" dirty="0">
              <a:latin typeface="Times New Roman" pitchFamily="18" charset="0"/>
              <a:cs typeface="Times New Roman" pitchFamily="18" charset="0"/>
            </a:endParaRPr>
          </a:p>
        </p:txBody>
      </p:sp>
      <p:pic>
        <p:nvPicPr>
          <p:cNvPr id="2" name="Picture 2"/>
          <p:cNvPicPr>
            <a:picLocks noChangeAspect="1" noChangeArrowheads="1"/>
          </p:cNvPicPr>
          <p:nvPr/>
        </p:nvPicPr>
        <p:blipFill>
          <a:blip r:embed="rId2" cstate="print"/>
          <a:srcRect/>
          <a:stretch>
            <a:fillRect/>
          </a:stretch>
        </p:blipFill>
        <p:spPr bwMode="auto">
          <a:xfrm>
            <a:off x="8077200" y="5486400"/>
            <a:ext cx="4943475" cy="1457325"/>
          </a:xfrm>
          <a:prstGeom prst="rect">
            <a:avLst/>
          </a:prstGeom>
          <a:noFill/>
          <a:ln w="9525">
            <a:solidFill>
              <a:srgbClr val="FFC000"/>
            </a:solid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2438400" y="4648200"/>
            <a:ext cx="4667250" cy="2047875"/>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4108630"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Compensation of Op Amps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219200"/>
            <a:ext cx="13716000" cy="249299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It is of primary importance that the signal fed back to the input of the op amp be of such amplitude and phase that it does not continue to regenerate itself around the loop. </a:t>
            </a:r>
          </a:p>
          <a:p>
            <a:pPr marL="514350" indent="-514350" algn="just">
              <a:buFont typeface="Wingdings" pitchFamily="2" charset="2"/>
              <a:buChar char="v"/>
            </a:pPr>
            <a:r>
              <a:rPr lang="en-US" dirty="0" smtClean="0">
                <a:latin typeface="Times New Roman" pitchFamily="18" charset="0"/>
                <a:cs typeface="Times New Roman" pitchFamily="18" charset="0"/>
              </a:rPr>
              <a:t>Should this occur, the result will be either clamping of the output of the amplifier at one of the supply potentials (regeneration at dc), or oscillation (regeneration at some frequency other than dc). </a:t>
            </a:r>
          </a:p>
          <a:p>
            <a:pPr marL="514350" indent="-514350" algn="just">
              <a:buFont typeface="Wingdings" pitchFamily="2" charset="2"/>
              <a:buChar char="v"/>
            </a:pPr>
            <a:r>
              <a:rPr lang="en-US" dirty="0" smtClean="0">
                <a:latin typeface="Times New Roman" pitchFamily="18" charset="0"/>
                <a:cs typeface="Times New Roman" pitchFamily="18" charset="0"/>
              </a:rPr>
              <a:t>The requirement for avoiding this situation can be succinctly stated by the following equation:</a:t>
            </a:r>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4343400" y="4038600"/>
            <a:ext cx="5732319" cy="762000"/>
          </a:xfrm>
          <a:prstGeom prst="rect">
            <a:avLst/>
          </a:prstGeom>
          <a:noFill/>
          <a:ln w="9525">
            <a:solidFill>
              <a:schemeClr val="accent6">
                <a:lumMod val="75000"/>
              </a:schemeClr>
            </a:solid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958850" y="4800600"/>
            <a:ext cx="2870200" cy="4572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3886200" y="5181600"/>
            <a:ext cx="6553200" cy="546100"/>
          </a:xfrm>
          <a:prstGeom prst="rect">
            <a:avLst/>
          </a:prstGeom>
          <a:noFill/>
          <a:ln w="9525">
            <a:solidFill>
              <a:schemeClr val="accent6">
                <a:lumMod val="75000"/>
              </a:schemeClr>
            </a:solid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138953" y="5943600"/>
            <a:ext cx="6871447" cy="457200"/>
          </a:xfrm>
          <a:prstGeom prst="rect">
            <a:avLst/>
          </a:prstGeom>
          <a:noFill/>
          <a:ln w="9525">
            <a:noFill/>
            <a:miter lim="800000"/>
            <a:headEnd/>
            <a:tailEnd/>
          </a:ln>
        </p:spPr>
      </p:pic>
      <p:pic>
        <p:nvPicPr>
          <p:cNvPr id="2054" name="Picture 6"/>
          <p:cNvPicPr>
            <a:picLocks noChangeAspect="1" noChangeArrowheads="1"/>
          </p:cNvPicPr>
          <p:nvPr/>
        </p:nvPicPr>
        <p:blipFill>
          <a:blip r:embed="rId6" cstate="print"/>
          <a:srcRect/>
          <a:stretch>
            <a:fillRect/>
          </a:stretch>
        </p:blipFill>
        <p:spPr bwMode="auto">
          <a:xfrm>
            <a:off x="3657600" y="6400800"/>
            <a:ext cx="6786563" cy="685800"/>
          </a:xfrm>
          <a:prstGeom prst="rect">
            <a:avLst/>
          </a:prstGeom>
          <a:noFill/>
          <a:ln w="9525">
            <a:solidFill>
              <a:srgbClr val="00B0F0"/>
            </a:solidFill>
            <a:miter lim="800000"/>
            <a:headEnd/>
            <a:tailEnd/>
          </a:ln>
        </p:spPr>
      </p:pic>
      <p:pic>
        <p:nvPicPr>
          <p:cNvPr id="2055" name="Picture 7"/>
          <p:cNvPicPr>
            <a:picLocks noChangeAspect="1" noChangeArrowheads="1"/>
          </p:cNvPicPr>
          <p:nvPr/>
        </p:nvPicPr>
        <p:blipFill>
          <a:blip r:embed="rId7" cstate="print"/>
          <a:srcRect/>
          <a:stretch>
            <a:fillRect/>
          </a:stretch>
        </p:blipFill>
        <p:spPr bwMode="auto">
          <a:xfrm>
            <a:off x="493986" y="7239000"/>
            <a:ext cx="3087414" cy="381000"/>
          </a:xfrm>
          <a:prstGeom prst="rect">
            <a:avLst/>
          </a:prstGeom>
          <a:noFill/>
          <a:ln w="9525">
            <a:noFill/>
            <a:miter lim="800000"/>
            <a:headEnd/>
            <a:tailEnd/>
          </a:ln>
        </p:spPr>
      </p:pic>
      <p:pic>
        <p:nvPicPr>
          <p:cNvPr id="2056" name="Picture 8"/>
          <p:cNvPicPr>
            <a:picLocks noChangeAspect="1" noChangeArrowheads="1"/>
          </p:cNvPicPr>
          <p:nvPr/>
        </p:nvPicPr>
        <p:blipFill>
          <a:blip r:embed="rId8" cstate="print"/>
          <a:srcRect/>
          <a:stretch>
            <a:fillRect/>
          </a:stretch>
        </p:blipFill>
        <p:spPr bwMode="auto">
          <a:xfrm>
            <a:off x="3886199" y="7467600"/>
            <a:ext cx="5531005" cy="609600"/>
          </a:xfrm>
          <a:prstGeom prst="rect">
            <a:avLst/>
          </a:prstGeom>
          <a:noFill/>
          <a:ln w="9525">
            <a:solidFill>
              <a:srgbClr val="00B0F0"/>
            </a:solid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4108630"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Compensation of Op Amps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304800" y="1295400"/>
            <a:ext cx="13365061" cy="16764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2057400" y="3124200"/>
            <a:ext cx="9258300" cy="685800"/>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pic>
        <p:nvPicPr>
          <p:cNvPr id="3076" name="Picture 4"/>
          <p:cNvPicPr>
            <a:picLocks noChangeAspect="1" noChangeArrowheads="1"/>
          </p:cNvPicPr>
          <p:nvPr/>
        </p:nvPicPr>
        <p:blipFill>
          <a:blip r:embed="rId4" cstate="print"/>
          <a:srcRect/>
          <a:stretch>
            <a:fillRect/>
          </a:stretch>
        </p:blipFill>
        <p:spPr bwMode="auto">
          <a:xfrm>
            <a:off x="762000" y="4038600"/>
            <a:ext cx="5904089" cy="4572000"/>
          </a:xfrm>
          <a:prstGeom prst="rect">
            <a:avLst/>
          </a:prstGeom>
          <a:noFill/>
          <a:ln w="9525">
            <a:solidFill>
              <a:srgbClr val="00B050"/>
            </a:solidFill>
            <a:miter lim="800000"/>
            <a:headEnd/>
            <a:tailEnd/>
          </a:ln>
        </p:spPr>
      </p:pic>
      <p:sp>
        <p:nvSpPr>
          <p:cNvPr id="9" name="Rectangle 8"/>
          <p:cNvSpPr/>
          <p:nvPr/>
        </p:nvSpPr>
        <p:spPr>
          <a:xfrm>
            <a:off x="228600" y="8763000"/>
            <a:ext cx="6858000" cy="400110"/>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lgn="ctr"/>
            <a:r>
              <a:rPr lang="en-US" sz="2000" b="1" dirty="0" smtClean="0">
                <a:solidFill>
                  <a:srgbClr val="00B050"/>
                </a:solidFill>
                <a:latin typeface="Times New Roman" pitchFamily="18" charset="0"/>
                <a:cs typeface="Times New Roman" pitchFamily="18" charset="0"/>
              </a:rPr>
              <a:t>Frequency and phase response of a second-order system.</a:t>
            </a:r>
            <a:endParaRPr lang="en-US" sz="2000" b="1" dirty="0">
              <a:solidFill>
                <a:srgbClr val="00B050"/>
              </a:solidFill>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4108630"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Compensation of Op Amps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142875" y="1371600"/>
            <a:ext cx="6616268" cy="4495800"/>
          </a:xfrm>
          <a:prstGeom prst="rect">
            <a:avLst/>
          </a:prstGeom>
          <a:noFill/>
          <a:ln w="9525">
            <a:solidFill>
              <a:srgbClr val="00B050"/>
            </a:solidFill>
            <a:miter lim="800000"/>
            <a:headEnd/>
            <a:tailEnd/>
          </a:ln>
        </p:spPr>
      </p:pic>
      <p:sp>
        <p:nvSpPr>
          <p:cNvPr id="7" name="Rectangle 6"/>
          <p:cNvSpPr/>
          <p:nvPr/>
        </p:nvSpPr>
        <p:spPr>
          <a:xfrm>
            <a:off x="76200" y="6000690"/>
            <a:ext cx="6858000" cy="369332"/>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lgn="ctr"/>
            <a:r>
              <a:rPr lang="en-US" sz="1800" b="1" dirty="0" smtClean="0">
                <a:solidFill>
                  <a:srgbClr val="00B050"/>
                </a:solidFill>
                <a:latin typeface="Times New Roman" pitchFamily="18" charset="0"/>
                <a:cs typeface="Times New Roman" pitchFamily="18" charset="0"/>
              </a:rPr>
              <a:t>Response of a second-order system with various phase margins.</a:t>
            </a:r>
            <a:endParaRPr lang="en-US" sz="1800" b="1" dirty="0">
              <a:solidFill>
                <a:srgbClr val="00B050"/>
              </a:solidFill>
              <a:latin typeface="Times New Roman" pitchFamily="18" charset="0"/>
              <a:cs typeface="Times New Roman" pitchFamily="18" charset="0"/>
            </a:endParaRPr>
          </a:p>
        </p:txBody>
      </p:sp>
      <p:sp>
        <p:nvSpPr>
          <p:cNvPr id="8" name="Rectangle 7"/>
          <p:cNvSpPr/>
          <p:nvPr/>
        </p:nvSpPr>
        <p:spPr>
          <a:xfrm>
            <a:off x="7086600" y="1981200"/>
            <a:ext cx="6629400" cy="329320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One can see that larger phase margins result in less "ringing" of the output signal. </a:t>
            </a:r>
          </a:p>
          <a:p>
            <a:pPr marL="514350" indent="-514350" algn="just">
              <a:buFont typeface="Wingdings" pitchFamily="2" charset="2"/>
              <a:buChar char="Ø"/>
            </a:pPr>
            <a:r>
              <a:rPr lang="en-US" dirty="0" smtClean="0">
                <a:latin typeface="Times New Roman" pitchFamily="18" charset="0"/>
                <a:cs typeface="Times New Roman" pitchFamily="18" charset="0"/>
              </a:rPr>
              <a:t>Too much ringing can be undesirable, so it is important to have adequate phase margin keeping the ringing to an acceptable level </a:t>
            </a:r>
          </a:p>
          <a:p>
            <a:pPr marL="514350" indent="-514350" algn="just">
              <a:buFont typeface="Wingdings" pitchFamily="2" charset="2"/>
              <a:buChar char="Ø"/>
            </a:pPr>
            <a:r>
              <a:rPr lang="en-US" dirty="0" smtClean="0">
                <a:latin typeface="Times New Roman" pitchFamily="18" charset="0"/>
                <a:cs typeface="Times New Roman" pitchFamily="18" charset="0"/>
              </a:rPr>
              <a:t>It is desirable to have a phase margin of </a:t>
            </a:r>
            <a:r>
              <a:rPr lang="en-US" b="1" dirty="0" smtClean="0">
                <a:latin typeface="Times New Roman" pitchFamily="18" charset="0"/>
                <a:cs typeface="Times New Roman" pitchFamily="18" charset="0"/>
              </a:rPr>
              <a:t>at least 45", with 60° preferable in most situations.</a:t>
            </a:r>
            <a:endParaRPr lang="en-US" b="1"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9537168"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Un Compensated frequency response of the two stage Op Amps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152400" y="1752600"/>
            <a:ext cx="6372225" cy="3895725"/>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6705600" y="2895600"/>
            <a:ext cx="6858000" cy="4493538"/>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An uncompensated two-stage operational amplifier has a two-pole transfer function, and these are located below the unity gain frequency. </a:t>
            </a:r>
          </a:p>
          <a:p>
            <a:pPr marL="514350" indent="-514350" algn="just">
              <a:buFont typeface="Wingdings" pitchFamily="2" charset="2"/>
              <a:buChar char="v"/>
            </a:pPr>
            <a:r>
              <a:rPr lang="en-US" dirty="0" smtClean="0">
                <a:latin typeface="Times New Roman" pitchFamily="18" charset="0"/>
                <a:cs typeface="Times New Roman" pitchFamily="18" charset="0"/>
              </a:rPr>
              <a:t>Therefore, a frequency compensation circuitry must be implemented to ensure stability. </a:t>
            </a:r>
          </a:p>
          <a:p>
            <a:pPr marL="514350" indent="-514350" algn="just">
              <a:buFont typeface="Wingdings" pitchFamily="2" charset="2"/>
              <a:buChar char="v"/>
            </a:pPr>
            <a:r>
              <a:rPr lang="en-US" dirty="0" smtClean="0">
                <a:latin typeface="Times New Roman" pitchFamily="18" charset="0"/>
                <a:cs typeface="Times New Roman" pitchFamily="18" charset="0"/>
              </a:rPr>
              <a:t>It is difficult to design a system with a truly single pole behavior; nevertheless, this desire behavior can be approximate over a frequency range that falls under the desire design specifications. </a:t>
            </a:r>
            <a:endParaRPr lang="en-US"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9537168"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Un Compensated frequency response of the two stage Op Amps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747327" y="1371600"/>
            <a:ext cx="3177473" cy="523220"/>
          </a:xfrm>
          <a:prstGeom prst="rect">
            <a:avLst/>
          </a:prstGeom>
          <a:noFill/>
        </p:spPr>
        <p:txBody>
          <a:bodyPr wrap="none" rtlCol="0">
            <a:spAutoFit/>
          </a:bodyPr>
          <a:lstStyle/>
          <a:p>
            <a:r>
              <a:rPr lang="en-US" sz="2800" b="1" dirty="0" smtClean="0">
                <a:solidFill>
                  <a:srgbClr val="00B050"/>
                </a:solidFill>
                <a:latin typeface="Times New Roman" pitchFamily="18" charset="0"/>
                <a:cs typeface="Times New Roman" pitchFamily="18" charset="0"/>
              </a:rPr>
              <a:t>Small Signal Model</a:t>
            </a:r>
            <a:endParaRPr lang="en-US" sz="2800" b="1" dirty="0">
              <a:solidFill>
                <a:srgbClr val="00B050"/>
              </a:solidFill>
              <a:latin typeface="Times New Roman" pitchFamily="18" charset="0"/>
              <a:cs typeface="Times New Roman" pitchFamily="18" charset="0"/>
            </a:endParaRPr>
          </a:p>
        </p:txBody>
      </p:sp>
      <p:grpSp>
        <p:nvGrpSpPr>
          <p:cNvPr id="130" name="Group 129"/>
          <p:cNvGrpSpPr/>
          <p:nvPr/>
        </p:nvGrpSpPr>
        <p:grpSpPr>
          <a:xfrm>
            <a:off x="-27373" y="1828800"/>
            <a:ext cx="13057573" cy="4038600"/>
            <a:chOff x="-27373" y="1828800"/>
            <a:chExt cx="13057573" cy="4038600"/>
          </a:xfrm>
        </p:grpSpPr>
        <p:cxnSp>
          <p:nvCxnSpPr>
            <p:cNvPr id="20" name="Straight Connector 19"/>
            <p:cNvCxnSpPr/>
            <p:nvPr/>
          </p:nvCxnSpPr>
          <p:spPr>
            <a:xfrm flipV="1">
              <a:off x="590550" y="2362200"/>
              <a:ext cx="2286000" cy="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flipV="1">
              <a:off x="590550" y="5105400"/>
              <a:ext cx="11795760" cy="0"/>
            </a:xfrm>
            <a:prstGeom prst="line">
              <a:avLst/>
            </a:prstGeom>
          </p:spPr>
          <p:style>
            <a:lnRef idx="3">
              <a:schemeClr val="dk1"/>
            </a:lnRef>
            <a:fillRef idx="0">
              <a:schemeClr val="dk1"/>
            </a:fillRef>
            <a:effectRef idx="2">
              <a:schemeClr val="dk1"/>
            </a:effectRef>
            <a:fontRef idx="minor">
              <a:schemeClr val="tx1"/>
            </a:fontRef>
          </p:style>
        </p:cxnSp>
        <p:grpSp>
          <p:nvGrpSpPr>
            <p:cNvPr id="22" name="Group 26"/>
            <p:cNvGrpSpPr/>
            <p:nvPr/>
          </p:nvGrpSpPr>
          <p:grpSpPr>
            <a:xfrm>
              <a:off x="152400" y="2362200"/>
              <a:ext cx="914400" cy="2758440"/>
              <a:chOff x="7315200" y="3657600"/>
              <a:chExt cx="914400" cy="2758440"/>
            </a:xfrm>
          </p:grpSpPr>
          <p:grpSp>
            <p:nvGrpSpPr>
              <p:cNvPr id="58" name="Group 22"/>
              <p:cNvGrpSpPr/>
              <p:nvPr/>
            </p:nvGrpSpPr>
            <p:grpSpPr>
              <a:xfrm>
                <a:off x="7315200" y="4495800"/>
                <a:ext cx="914400" cy="914400"/>
                <a:chOff x="7238999" y="4114796"/>
                <a:chExt cx="633046" cy="587828"/>
              </a:xfrm>
            </p:grpSpPr>
            <p:sp>
              <p:nvSpPr>
                <p:cNvPr id="61"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62" name="Straight Arrow Connector 21"/>
                <p:cNvCxnSpPr/>
                <p:nvPr/>
              </p:nvCxnSpPr>
              <p:spPr>
                <a:xfrm flipV="1">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59" name="Straight Connector 24"/>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60"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23" name="Group 27"/>
            <p:cNvGrpSpPr/>
            <p:nvPr/>
          </p:nvGrpSpPr>
          <p:grpSpPr>
            <a:xfrm>
              <a:off x="3486150" y="2346960"/>
              <a:ext cx="914400" cy="2758440"/>
              <a:chOff x="7315200" y="3657600"/>
              <a:chExt cx="914400" cy="2758440"/>
            </a:xfrm>
          </p:grpSpPr>
          <p:grpSp>
            <p:nvGrpSpPr>
              <p:cNvPr id="53" name="Group 22"/>
              <p:cNvGrpSpPr/>
              <p:nvPr/>
            </p:nvGrpSpPr>
            <p:grpSpPr>
              <a:xfrm>
                <a:off x="7315200" y="4495800"/>
                <a:ext cx="914400" cy="914400"/>
                <a:chOff x="7238999" y="4114796"/>
                <a:chExt cx="633046" cy="587828"/>
              </a:xfrm>
            </p:grpSpPr>
            <p:sp>
              <p:nvSpPr>
                <p:cNvPr id="56" name="Oval 55"/>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57" name="Straight Arrow Connector 56"/>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54" name="Straight Connector 53"/>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24" name="Group 46"/>
            <p:cNvGrpSpPr/>
            <p:nvPr/>
          </p:nvGrpSpPr>
          <p:grpSpPr>
            <a:xfrm rot="16200000">
              <a:off x="289559" y="3581400"/>
              <a:ext cx="2651760" cy="274320"/>
              <a:chOff x="4714875" y="4405992"/>
              <a:chExt cx="1914525" cy="318409"/>
            </a:xfrm>
          </p:grpSpPr>
          <p:grpSp>
            <p:nvGrpSpPr>
              <p:cNvPr id="44" name="Group 42"/>
              <p:cNvGrpSpPr/>
              <p:nvPr/>
            </p:nvGrpSpPr>
            <p:grpSpPr>
              <a:xfrm>
                <a:off x="5029200" y="4419601"/>
                <a:ext cx="1295400" cy="304800"/>
                <a:chOff x="4876800" y="4419600"/>
                <a:chExt cx="5486400" cy="914401"/>
              </a:xfrm>
            </p:grpSpPr>
            <p:cxnSp>
              <p:nvCxnSpPr>
                <p:cNvPr id="47" name="Straight Connector 46"/>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48" name="Straight Connector 47"/>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45" name="Straight Connector 44"/>
              <p:cNvCxnSpPr/>
              <p:nvPr/>
            </p:nvCxnSpPr>
            <p:spPr>
              <a:xfrm flipH="1">
                <a:off x="4714875" y="4405992"/>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sp>
          <p:nvSpPr>
            <p:cNvPr id="10" name="TextBox 9"/>
            <p:cNvSpPr txBox="1"/>
            <p:nvPr/>
          </p:nvSpPr>
          <p:spPr>
            <a:xfrm>
              <a:off x="762000" y="1905000"/>
              <a:ext cx="2057400" cy="492443"/>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D</a:t>
              </a:r>
              <a:r>
                <a:rPr lang="en-US" b="1" baseline="-25000" dirty="0" smtClean="0">
                  <a:latin typeface="Times New Roman" panose="02020603050405020304" pitchFamily="18" charset="0"/>
                  <a:cs typeface="Times New Roman" panose="02020603050405020304" pitchFamily="18" charset="0"/>
                </a:rPr>
                <a:t>1</a:t>
              </a:r>
              <a:r>
                <a:rPr lang="en-US" b="1" dirty="0" smtClean="0">
                  <a:latin typeface="Times New Roman" panose="02020603050405020304" pitchFamily="18" charset="0"/>
                  <a:cs typeface="Times New Roman" panose="02020603050405020304" pitchFamily="18" charset="0"/>
                </a:rPr>
                <a:t>D</a:t>
              </a:r>
              <a:r>
                <a:rPr lang="en-US" b="1" baseline="-25000" dirty="0" smtClean="0">
                  <a:latin typeface="Times New Roman" panose="02020603050405020304" pitchFamily="18" charset="0"/>
                  <a:cs typeface="Times New Roman" panose="02020603050405020304" pitchFamily="18" charset="0"/>
                </a:rPr>
                <a:t>3 </a:t>
              </a:r>
              <a:r>
                <a:rPr lang="en-US" b="1" dirty="0" smtClean="0">
                  <a:latin typeface="Times New Roman" panose="02020603050405020304" pitchFamily="18" charset="0"/>
                  <a:cs typeface="Times New Roman" panose="02020603050405020304" pitchFamily="18" charset="0"/>
                </a:rPr>
                <a:t>(C</a:t>
              </a:r>
              <a:r>
                <a:rPr lang="en-US" b="1" baseline="-25000" dirty="0" smtClean="0">
                  <a:latin typeface="Times New Roman" panose="02020603050405020304" pitchFamily="18" charset="0"/>
                  <a:cs typeface="Times New Roman" panose="02020603050405020304" pitchFamily="18" charset="0"/>
                </a:rPr>
                <a:t>1</a:t>
              </a:r>
              <a:r>
                <a:rPr lang="en-US" b="1" dirty="0" smtClean="0">
                  <a:latin typeface="Times New Roman" panose="02020603050405020304" pitchFamily="18" charset="0"/>
                  <a:cs typeface="Times New Roman" panose="02020603050405020304" pitchFamily="18" charset="0"/>
                </a:rPr>
                <a:t>C</a:t>
              </a:r>
              <a:r>
                <a:rPr lang="en-US" b="1" baseline="-25000" dirty="0" smtClean="0">
                  <a:latin typeface="Times New Roman" panose="02020603050405020304" pitchFamily="18" charset="0"/>
                  <a:cs typeface="Times New Roman" panose="02020603050405020304" pitchFamily="18" charset="0"/>
                </a:rPr>
                <a:t>3</a:t>
              </a:r>
              <a:r>
                <a:rPr lang="en-US" b="1" dirty="0" smtClean="0">
                  <a:latin typeface="Times New Roman" panose="02020603050405020304" pitchFamily="18" charset="0"/>
                  <a:cs typeface="Times New Roman" panose="02020603050405020304" pitchFamily="18" charset="0"/>
                </a:rPr>
                <a:t>)</a:t>
              </a:r>
              <a:endParaRPr lang="en-US" b="1" baseline="-250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7373" y="4079557"/>
              <a:ext cx="1398973"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m1</a:t>
              </a:r>
              <a:r>
                <a:rPr lang="en-US" b="1" dirty="0" smtClean="0">
                  <a:latin typeface="Times New Roman" panose="02020603050405020304" pitchFamily="18" charset="0"/>
                  <a:cs typeface="Times New Roman" panose="02020603050405020304" pitchFamily="18" charset="0"/>
                </a:rPr>
                <a:t> V</a:t>
              </a:r>
              <a:r>
                <a:rPr lang="en-US" b="1" baseline="-25000" dirty="0" smtClean="0">
                  <a:latin typeface="Times New Roman" panose="02020603050405020304" pitchFamily="18" charset="0"/>
                  <a:cs typeface="Times New Roman" panose="02020603050405020304" pitchFamily="18" charset="0"/>
                </a:rPr>
                <a:t>in</a:t>
              </a:r>
              <a:r>
                <a:rPr lang="en-US" b="1" dirty="0" smtClean="0">
                  <a:latin typeface="Times New Roman" panose="02020603050405020304" pitchFamily="18" charset="0"/>
                  <a:cs typeface="Times New Roman" panose="02020603050405020304" pitchFamily="18" charset="0"/>
                </a:rPr>
                <a:t>/2</a:t>
              </a:r>
              <a:endParaRPr lang="en-US" b="1" baseline="-25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1674076" y="3429000"/>
              <a:ext cx="535724"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1</a:t>
              </a:r>
              <a:endParaRPr lang="en-US" b="1" baseline="-25000" dirty="0">
                <a:latin typeface="Times New Roman" panose="02020603050405020304" pitchFamily="18" charset="0"/>
                <a:cs typeface="Times New Roman" panose="02020603050405020304" pitchFamily="18" charset="0"/>
              </a:endParaRPr>
            </a:p>
          </p:txBody>
        </p:sp>
        <p:grpSp>
          <p:nvGrpSpPr>
            <p:cNvPr id="67" name="Group 66"/>
            <p:cNvGrpSpPr/>
            <p:nvPr/>
          </p:nvGrpSpPr>
          <p:grpSpPr>
            <a:xfrm>
              <a:off x="4038600" y="5105400"/>
              <a:ext cx="914400" cy="762000"/>
              <a:chOff x="2286000" y="2362200"/>
              <a:chExt cx="914400" cy="762000"/>
            </a:xfrm>
          </p:grpSpPr>
          <p:cxnSp>
            <p:nvCxnSpPr>
              <p:cNvPr id="63" name="Straight Connector 62"/>
              <p:cNvCxnSpPr/>
              <p:nvPr/>
            </p:nvCxnSpPr>
            <p:spPr>
              <a:xfrm>
                <a:off x="2286000" y="28194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64" name="Straight Connector 63"/>
              <p:cNvCxnSpPr/>
              <p:nvPr/>
            </p:nvCxnSpPr>
            <p:spPr>
              <a:xfrm>
                <a:off x="2499360" y="29718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65" name="Straight Connector 64"/>
              <p:cNvCxnSpPr/>
              <p:nvPr/>
            </p:nvCxnSpPr>
            <p:spPr>
              <a:xfrm>
                <a:off x="2621280" y="3124200"/>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p:cNvCxnSpPr/>
              <p:nvPr/>
            </p:nvCxnSpPr>
            <p:spPr>
              <a:xfrm>
                <a:off x="2743200" y="2362200"/>
                <a:ext cx="0" cy="457200"/>
              </a:xfrm>
              <a:prstGeom prst="line">
                <a:avLst/>
              </a:prstGeom>
            </p:spPr>
            <p:style>
              <a:lnRef idx="3">
                <a:schemeClr val="dk1"/>
              </a:lnRef>
              <a:fillRef idx="0">
                <a:schemeClr val="dk1"/>
              </a:fillRef>
              <a:effectRef idx="2">
                <a:schemeClr val="dk1"/>
              </a:effectRef>
              <a:fontRef idx="minor">
                <a:schemeClr val="tx1"/>
              </a:fontRef>
            </p:style>
          </p:cxnSp>
        </p:grpSp>
        <p:cxnSp>
          <p:nvCxnSpPr>
            <p:cNvPr id="68" name="Straight Connector 67"/>
            <p:cNvCxnSpPr/>
            <p:nvPr/>
          </p:nvCxnSpPr>
          <p:spPr>
            <a:xfrm>
              <a:off x="2514600" y="2362200"/>
              <a:ext cx="0" cy="1097280"/>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69" name="Straight Connector 68"/>
            <p:cNvCxnSpPr/>
            <p:nvPr/>
          </p:nvCxnSpPr>
          <p:spPr>
            <a:xfrm>
              <a:off x="2514600" y="3733800"/>
              <a:ext cx="0" cy="1371600"/>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70" name="Straight Connector 69"/>
            <p:cNvCxnSpPr/>
            <p:nvPr/>
          </p:nvCxnSpPr>
          <p:spPr>
            <a:xfrm>
              <a:off x="2247900" y="35052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71" name="Straight Connector 70"/>
            <p:cNvCxnSpPr/>
            <p:nvPr/>
          </p:nvCxnSpPr>
          <p:spPr>
            <a:xfrm>
              <a:off x="2247900" y="3688080"/>
              <a:ext cx="548640" cy="0"/>
            </a:xfrm>
            <a:prstGeom prst="line">
              <a:avLst/>
            </a:prstGeom>
          </p:spPr>
          <p:style>
            <a:lnRef idx="3">
              <a:schemeClr val="dk1"/>
            </a:lnRef>
            <a:fillRef idx="0">
              <a:schemeClr val="dk1"/>
            </a:fillRef>
            <a:effectRef idx="2">
              <a:schemeClr val="dk1"/>
            </a:effectRef>
            <a:fontRef idx="minor">
              <a:schemeClr val="tx1"/>
            </a:fontRef>
          </p:style>
        </p:cxnSp>
        <p:sp>
          <p:nvSpPr>
            <p:cNvPr id="72" name="Rectangle 71"/>
            <p:cNvSpPr/>
            <p:nvPr/>
          </p:nvSpPr>
          <p:spPr>
            <a:xfrm>
              <a:off x="2514600" y="2895600"/>
              <a:ext cx="535724"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C</a:t>
              </a:r>
              <a:r>
                <a:rPr lang="en-US" b="1" baseline="-25000" dirty="0" smtClean="0">
                  <a:latin typeface="Times New Roman" panose="02020603050405020304" pitchFamily="18" charset="0"/>
                  <a:cs typeface="Times New Roman" panose="02020603050405020304" pitchFamily="18" charset="0"/>
                </a:rPr>
                <a:t>1</a:t>
              </a:r>
              <a:endParaRPr lang="en-US" dirty="0"/>
            </a:p>
          </p:txBody>
        </p:sp>
        <p:sp>
          <p:nvSpPr>
            <p:cNvPr id="73" name="TextBox 72"/>
            <p:cNvSpPr txBox="1"/>
            <p:nvPr/>
          </p:nvSpPr>
          <p:spPr>
            <a:xfrm>
              <a:off x="3352800" y="4231957"/>
              <a:ext cx="1398973"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m2</a:t>
              </a:r>
              <a:r>
                <a:rPr lang="en-US" b="1" dirty="0" smtClean="0">
                  <a:latin typeface="Times New Roman" panose="02020603050405020304" pitchFamily="18" charset="0"/>
                  <a:cs typeface="Times New Roman" panose="02020603050405020304" pitchFamily="18" charset="0"/>
                </a:rPr>
                <a:t> V</a:t>
              </a:r>
              <a:r>
                <a:rPr lang="en-US" b="1" baseline="-25000" dirty="0" smtClean="0">
                  <a:latin typeface="Times New Roman" panose="02020603050405020304" pitchFamily="18" charset="0"/>
                  <a:cs typeface="Times New Roman" panose="02020603050405020304" pitchFamily="18" charset="0"/>
                </a:rPr>
                <a:t>in</a:t>
              </a:r>
              <a:r>
                <a:rPr lang="en-US" b="1" dirty="0" smtClean="0">
                  <a:latin typeface="Times New Roman" panose="02020603050405020304" pitchFamily="18" charset="0"/>
                  <a:cs typeface="Times New Roman" panose="02020603050405020304" pitchFamily="18" charset="0"/>
                </a:rPr>
                <a:t>/2</a:t>
              </a:r>
              <a:endParaRPr lang="en-US" b="1" baseline="-25000" dirty="0">
                <a:latin typeface="Times New Roman" panose="02020603050405020304" pitchFamily="18" charset="0"/>
                <a:cs typeface="Times New Roman" panose="02020603050405020304" pitchFamily="18" charset="0"/>
              </a:endParaRPr>
            </a:p>
          </p:txBody>
        </p:sp>
        <p:grpSp>
          <p:nvGrpSpPr>
            <p:cNvPr id="74" name="Group 27"/>
            <p:cNvGrpSpPr/>
            <p:nvPr/>
          </p:nvGrpSpPr>
          <p:grpSpPr>
            <a:xfrm>
              <a:off x="4705350" y="2346960"/>
              <a:ext cx="914400" cy="2758440"/>
              <a:chOff x="7315200" y="3657600"/>
              <a:chExt cx="914400" cy="2758440"/>
            </a:xfrm>
          </p:grpSpPr>
          <p:grpSp>
            <p:nvGrpSpPr>
              <p:cNvPr id="75" name="Group 22"/>
              <p:cNvGrpSpPr/>
              <p:nvPr/>
            </p:nvGrpSpPr>
            <p:grpSpPr>
              <a:xfrm>
                <a:off x="7315200" y="4495800"/>
                <a:ext cx="914400" cy="914400"/>
                <a:chOff x="7238999" y="4114796"/>
                <a:chExt cx="633046" cy="587828"/>
              </a:xfrm>
            </p:grpSpPr>
            <p:sp>
              <p:nvSpPr>
                <p:cNvPr id="78" name="Oval 77"/>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79" name="Straight Arrow Connector 78"/>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76" name="Straight Connector 75"/>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sp>
          <p:nvSpPr>
            <p:cNvPr id="80" name="TextBox 79"/>
            <p:cNvSpPr txBox="1"/>
            <p:nvPr/>
          </p:nvSpPr>
          <p:spPr>
            <a:xfrm>
              <a:off x="4943480" y="4114800"/>
              <a:ext cx="107632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m4</a:t>
              </a:r>
              <a:r>
                <a:rPr lang="en-US" b="1" dirty="0" smtClean="0">
                  <a:latin typeface="Times New Roman" panose="02020603050405020304" pitchFamily="18" charset="0"/>
                  <a:cs typeface="Times New Roman" panose="02020603050405020304" pitchFamily="18" charset="0"/>
                </a:rPr>
                <a:t> V</a:t>
              </a:r>
              <a:r>
                <a:rPr lang="en-US" b="1" baseline="-25000" dirty="0" smtClean="0">
                  <a:latin typeface="Times New Roman" panose="02020603050405020304" pitchFamily="18" charset="0"/>
                  <a:cs typeface="Times New Roman" panose="02020603050405020304" pitchFamily="18" charset="0"/>
                </a:rPr>
                <a:t>1</a:t>
              </a:r>
              <a:endParaRPr lang="en-US" b="1" baseline="-25000" dirty="0">
                <a:latin typeface="Times New Roman" panose="02020603050405020304" pitchFamily="18" charset="0"/>
                <a:cs typeface="Times New Roman" panose="02020603050405020304" pitchFamily="18" charset="0"/>
              </a:endParaRPr>
            </a:p>
          </p:txBody>
        </p:sp>
        <p:grpSp>
          <p:nvGrpSpPr>
            <p:cNvPr id="81" name="Group 46"/>
            <p:cNvGrpSpPr/>
            <p:nvPr/>
          </p:nvGrpSpPr>
          <p:grpSpPr>
            <a:xfrm rot="16200000">
              <a:off x="4754880" y="3608070"/>
              <a:ext cx="2651760" cy="274320"/>
              <a:chOff x="4714875" y="4405992"/>
              <a:chExt cx="1914525" cy="318409"/>
            </a:xfrm>
          </p:grpSpPr>
          <p:grpSp>
            <p:nvGrpSpPr>
              <p:cNvPr id="82" name="Group 42"/>
              <p:cNvGrpSpPr/>
              <p:nvPr/>
            </p:nvGrpSpPr>
            <p:grpSpPr>
              <a:xfrm>
                <a:off x="5029200" y="4419601"/>
                <a:ext cx="1295400" cy="304800"/>
                <a:chOff x="4876800" y="4419600"/>
                <a:chExt cx="5486400" cy="914401"/>
              </a:xfrm>
            </p:grpSpPr>
            <p:cxnSp>
              <p:nvCxnSpPr>
                <p:cNvPr id="85" name="Straight Connector 84"/>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7" name="Straight Connector 86"/>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9" name="Straight Connector 88"/>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90" name="Straight Connector 89"/>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83" name="Straight Connector 82"/>
              <p:cNvCxnSpPr/>
              <p:nvPr/>
            </p:nvCxnSpPr>
            <p:spPr>
              <a:xfrm flipH="1">
                <a:off x="4714875" y="4405992"/>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84" name="Straight Connector 83"/>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sp>
          <p:nvSpPr>
            <p:cNvPr id="91" name="TextBox 90"/>
            <p:cNvSpPr txBox="1"/>
            <p:nvPr/>
          </p:nvSpPr>
          <p:spPr>
            <a:xfrm>
              <a:off x="6139397" y="3455670"/>
              <a:ext cx="535724"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2</a:t>
              </a:r>
              <a:endParaRPr lang="en-US" b="1" baseline="-25000" dirty="0">
                <a:latin typeface="Times New Roman" panose="02020603050405020304" pitchFamily="18" charset="0"/>
                <a:cs typeface="Times New Roman" panose="02020603050405020304" pitchFamily="18" charset="0"/>
              </a:endParaRPr>
            </a:p>
          </p:txBody>
        </p:sp>
        <p:cxnSp>
          <p:nvCxnSpPr>
            <p:cNvPr id="92" name="Straight Connector 91"/>
            <p:cNvCxnSpPr/>
            <p:nvPr/>
          </p:nvCxnSpPr>
          <p:spPr>
            <a:xfrm>
              <a:off x="6979921" y="3760470"/>
              <a:ext cx="0" cy="1371600"/>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93" name="Straight Connector 92"/>
            <p:cNvCxnSpPr/>
            <p:nvPr/>
          </p:nvCxnSpPr>
          <p:spPr>
            <a:xfrm>
              <a:off x="6713221" y="353187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94" name="Straight Connector 93"/>
            <p:cNvCxnSpPr/>
            <p:nvPr/>
          </p:nvCxnSpPr>
          <p:spPr>
            <a:xfrm>
              <a:off x="6713221" y="3714750"/>
              <a:ext cx="548640" cy="0"/>
            </a:xfrm>
            <a:prstGeom prst="line">
              <a:avLst/>
            </a:prstGeom>
          </p:spPr>
          <p:style>
            <a:lnRef idx="3">
              <a:schemeClr val="dk1"/>
            </a:lnRef>
            <a:fillRef idx="0">
              <a:schemeClr val="dk1"/>
            </a:fillRef>
            <a:effectRef idx="2">
              <a:schemeClr val="dk1"/>
            </a:effectRef>
            <a:fontRef idx="minor">
              <a:schemeClr val="tx1"/>
            </a:fontRef>
          </p:style>
        </p:cxnSp>
        <p:sp>
          <p:nvSpPr>
            <p:cNvPr id="95" name="Rectangle 94"/>
            <p:cNvSpPr/>
            <p:nvPr/>
          </p:nvSpPr>
          <p:spPr>
            <a:xfrm>
              <a:off x="6979921" y="2922270"/>
              <a:ext cx="535724"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C</a:t>
              </a:r>
              <a:r>
                <a:rPr lang="en-US" b="1" baseline="-25000" dirty="0" smtClean="0">
                  <a:latin typeface="Times New Roman" panose="02020603050405020304" pitchFamily="18" charset="0"/>
                  <a:cs typeface="Times New Roman" panose="02020603050405020304" pitchFamily="18" charset="0"/>
                </a:rPr>
                <a:t>2</a:t>
              </a:r>
              <a:endParaRPr lang="en-US" dirty="0"/>
            </a:p>
          </p:txBody>
        </p:sp>
        <p:cxnSp>
          <p:nvCxnSpPr>
            <p:cNvPr id="96" name="Straight Connector 95"/>
            <p:cNvCxnSpPr/>
            <p:nvPr/>
          </p:nvCxnSpPr>
          <p:spPr>
            <a:xfrm>
              <a:off x="7010400" y="2362200"/>
              <a:ext cx="0" cy="1097280"/>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97" name="Straight Connector 96"/>
            <p:cNvCxnSpPr/>
            <p:nvPr/>
          </p:nvCxnSpPr>
          <p:spPr>
            <a:xfrm flipV="1">
              <a:off x="3810000" y="2362200"/>
              <a:ext cx="3291840" cy="0"/>
            </a:xfrm>
            <a:prstGeom prst="line">
              <a:avLst/>
            </a:prstGeom>
          </p:spPr>
          <p:style>
            <a:lnRef idx="3">
              <a:schemeClr val="dk1"/>
            </a:lnRef>
            <a:fillRef idx="0">
              <a:schemeClr val="dk1"/>
            </a:fillRef>
            <a:effectRef idx="2">
              <a:schemeClr val="dk1"/>
            </a:effectRef>
            <a:fontRef idx="minor">
              <a:schemeClr val="tx1"/>
            </a:fontRef>
          </p:style>
        </p:cxnSp>
        <p:sp>
          <p:nvSpPr>
            <p:cNvPr id="98" name="Rectangle 97"/>
            <p:cNvSpPr/>
            <p:nvPr/>
          </p:nvSpPr>
          <p:spPr>
            <a:xfrm>
              <a:off x="6931876" y="3733800"/>
              <a:ext cx="535724"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2</a:t>
              </a:r>
              <a:endParaRPr lang="en-US" dirty="0"/>
            </a:p>
          </p:txBody>
        </p:sp>
        <p:sp>
          <p:nvSpPr>
            <p:cNvPr id="99" name="Rectangle 98"/>
            <p:cNvSpPr/>
            <p:nvPr/>
          </p:nvSpPr>
          <p:spPr>
            <a:xfrm>
              <a:off x="2438400" y="3962400"/>
              <a:ext cx="535724"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1</a:t>
              </a:r>
              <a:endParaRPr lang="en-US" dirty="0"/>
            </a:p>
          </p:txBody>
        </p:sp>
        <p:sp>
          <p:nvSpPr>
            <p:cNvPr id="100" name="TextBox 99"/>
            <p:cNvSpPr txBox="1"/>
            <p:nvPr/>
          </p:nvSpPr>
          <p:spPr>
            <a:xfrm>
              <a:off x="4191000" y="1869757"/>
              <a:ext cx="2057400" cy="492443"/>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D</a:t>
              </a:r>
              <a:r>
                <a:rPr lang="en-US" b="1" baseline="-25000" dirty="0" smtClean="0">
                  <a:latin typeface="Times New Roman" panose="02020603050405020304" pitchFamily="18" charset="0"/>
                  <a:cs typeface="Times New Roman" panose="02020603050405020304" pitchFamily="18" charset="0"/>
                </a:rPr>
                <a:t>2</a:t>
              </a:r>
              <a:r>
                <a:rPr lang="en-US" b="1" dirty="0" smtClean="0">
                  <a:latin typeface="Times New Roman" panose="02020603050405020304" pitchFamily="18" charset="0"/>
                  <a:cs typeface="Times New Roman" panose="02020603050405020304" pitchFamily="18" charset="0"/>
                </a:rPr>
                <a:t>D</a:t>
              </a:r>
              <a:r>
                <a:rPr lang="en-US" b="1" baseline="-25000" dirty="0" smtClean="0">
                  <a:latin typeface="Times New Roman" panose="02020603050405020304" pitchFamily="18" charset="0"/>
                  <a:cs typeface="Times New Roman" panose="02020603050405020304" pitchFamily="18" charset="0"/>
                </a:rPr>
                <a:t>4 </a:t>
              </a:r>
              <a:r>
                <a:rPr lang="en-US" b="1" dirty="0" smtClean="0">
                  <a:latin typeface="Times New Roman" panose="02020603050405020304" pitchFamily="18" charset="0"/>
                  <a:cs typeface="Times New Roman" panose="02020603050405020304" pitchFamily="18" charset="0"/>
                </a:rPr>
                <a:t>(C</a:t>
              </a:r>
              <a:r>
                <a:rPr lang="en-US" b="1" baseline="-25000" dirty="0" smtClean="0">
                  <a:latin typeface="Times New Roman" panose="02020603050405020304" pitchFamily="18" charset="0"/>
                  <a:cs typeface="Times New Roman" panose="02020603050405020304" pitchFamily="18" charset="0"/>
                </a:rPr>
                <a:t>2</a:t>
              </a:r>
              <a:r>
                <a:rPr lang="en-US" b="1" dirty="0" smtClean="0">
                  <a:latin typeface="Times New Roman" panose="02020603050405020304" pitchFamily="18" charset="0"/>
                  <a:cs typeface="Times New Roman" panose="02020603050405020304" pitchFamily="18" charset="0"/>
                </a:rPr>
                <a:t>C</a:t>
              </a:r>
              <a:r>
                <a:rPr lang="en-US" b="1" baseline="-25000" dirty="0" smtClean="0">
                  <a:latin typeface="Times New Roman" panose="02020603050405020304" pitchFamily="18" charset="0"/>
                  <a:cs typeface="Times New Roman" panose="02020603050405020304" pitchFamily="18" charset="0"/>
                </a:rPr>
                <a:t>4</a:t>
              </a:r>
              <a:r>
                <a:rPr lang="en-US" b="1" dirty="0" smtClean="0">
                  <a:latin typeface="Times New Roman" panose="02020603050405020304" pitchFamily="18" charset="0"/>
                  <a:cs typeface="Times New Roman" panose="02020603050405020304" pitchFamily="18" charset="0"/>
                </a:rPr>
                <a:t>)</a:t>
              </a:r>
              <a:endParaRPr lang="en-US" b="1" baseline="-25000" dirty="0">
                <a:latin typeface="Times New Roman" panose="02020603050405020304" pitchFamily="18" charset="0"/>
                <a:cs typeface="Times New Roman" panose="02020603050405020304" pitchFamily="18" charset="0"/>
              </a:endParaRPr>
            </a:p>
          </p:txBody>
        </p:sp>
        <p:cxnSp>
          <p:nvCxnSpPr>
            <p:cNvPr id="101" name="Straight Connector 100"/>
            <p:cNvCxnSpPr/>
            <p:nvPr/>
          </p:nvCxnSpPr>
          <p:spPr>
            <a:xfrm flipV="1">
              <a:off x="9609523" y="2362200"/>
              <a:ext cx="2286000" cy="0"/>
            </a:xfrm>
            <a:prstGeom prst="line">
              <a:avLst/>
            </a:prstGeom>
          </p:spPr>
          <p:style>
            <a:lnRef idx="3">
              <a:schemeClr val="dk1"/>
            </a:lnRef>
            <a:fillRef idx="0">
              <a:schemeClr val="dk1"/>
            </a:fillRef>
            <a:effectRef idx="2">
              <a:schemeClr val="dk1"/>
            </a:effectRef>
            <a:fontRef idx="minor">
              <a:schemeClr val="tx1"/>
            </a:fontRef>
          </p:style>
        </p:cxnSp>
        <p:grpSp>
          <p:nvGrpSpPr>
            <p:cNvPr id="102" name="Group 26"/>
            <p:cNvGrpSpPr/>
            <p:nvPr/>
          </p:nvGrpSpPr>
          <p:grpSpPr>
            <a:xfrm>
              <a:off x="9171373" y="2362200"/>
              <a:ext cx="914400" cy="2758440"/>
              <a:chOff x="7315200" y="3657600"/>
              <a:chExt cx="914400" cy="2758440"/>
            </a:xfrm>
          </p:grpSpPr>
          <p:grpSp>
            <p:nvGrpSpPr>
              <p:cNvPr id="103" name="Group 22"/>
              <p:cNvGrpSpPr/>
              <p:nvPr/>
            </p:nvGrpSpPr>
            <p:grpSpPr>
              <a:xfrm>
                <a:off x="7315200" y="4495800"/>
                <a:ext cx="914400" cy="914400"/>
                <a:chOff x="7238999" y="4114796"/>
                <a:chExt cx="633046" cy="587828"/>
              </a:xfrm>
            </p:grpSpPr>
            <p:sp>
              <p:nvSpPr>
                <p:cNvPr id="106"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107" name="Straight Arrow Connector 21"/>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104" name="Straight Connector 24"/>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105"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108" name="Group 46"/>
            <p:cNvGrpSpPr/>
            <p:nvPr/>
          </p:nvGrpSpPr>
          <p:grpSpPr>
            <a:xfrm rot="16200000">
              <a:off x="9308532" y="3581400"/>
              <a:ext cx="2651760" cy="274320"/>
              <a:chOff x="4714875" y="4405992"/>
              <a:chExt cx="1914525" cy="318409"/>
            </a:xfrm>
          </p:grpSpPr>
          <p:grpSp>
            <p:nvGrpSpPr>
              <p:cNvPr id="109" name="Group 42"/>
              <p:cNvGrpSpPr/>
              <p:nvPr/>
            </p:nvGrpSpPr>
            <p:grpSpPr>
              <a:xfrm>
                <a:off x="5029200" y="4419601"/>
                <a:ext cx="1295400" cy="304800"/>
                <a:chOff x="4876800" y="4419600"/>
                <a:chExt cx="5486400" cy="914401"/>
              </a:xfrm>
            </p:grpSpPr>
            <p:cxnSp>
              <p:nvCxnSpPr>
                <p:cNvPr id="112" name="Straight Connector 111"/>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13" name="Straight Connector 112"/>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14" name="Straight Connector 113"/>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15"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16" name="Straight Connector 115"/>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17" name="Straight Connector 116"/>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110" name="Straight Connector 109"/>
              <p:cNvCxnSpPr/>
              <p:nvPr/>
            </p:nvCxnSpPr>
            <p:spPr>
              <a:xfrm flipH="1">
                <a:off x="4714875" y="4405992"/>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111" name="Straight Connector 110"/>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sp>
          <p:nvSpPr>
            <p:cNvPr id="119" name="TextBox 118"/>
            <p:cNvSpPr txBox="1"/>
            <p:nvPr/>
          </p:nvSpPr>
          <p:spPr>
            <a:xfrm>
              <a:off x="8448680" y="4079557"/>
              <a:ext cx="107632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m6</a:t>
              </a:r>
              <a:r>
                <a:rPr lang="en-US" b="1" dirty="0" smtClean="0">
                  <a:latin typeface="Times New Roman" panose="02020603050405020304" pitchFamily="18" charset="0"/>
                  <a:cs typeface="Times New Roman" panose="02020603050405020304" pitchFamily="18" charset="0"/>
                </a:rPr>
                <a:t> V</a:t>
              </a:r>
              <a:r>
                <a:rPr lang="en-US" b="1" baseline="-25000" dirty="0" smtClean="0">
                  <a:latin typeface="Times New Roman" panose="02020603050405020304" pitchFamily="18" charset="0"/>
                  <a:cs typeface="Times New Roman" panose="02020603050405020304" pitchFamily="18" charset="0"/>
                </a:rPr>
                <a:t>2</a:t>
              </a:r>
              <a:endParaRPr lang="en-US" b="1" baseline="-25000" dirty="0">
                <a:latin typeface="Times New Roman" panose="02020603050405020304" pitchFamily="18" charset="0"/>
                <a:cs typeface="Times New Roman" panose="02020603050405020304" pitchFamily="18" charset="0"/>
              </a:endParaRPr>
            </a:p>
          </p:txBody>
        </p:sp>
        <p:sp>
          <p:nvSpPr>
            <p:cNvPr id="120" name="TextBox 119"/>
            <p:cNvSpPr txBox="1"/>
            <p:nvPr/>
          </p:nvSpPr>
          <p:spPr>
            <a:xfrm>
              <a:off x="10693049" y="3429000"/>
              <a:ext cx="535724"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3</a:t>
              </a:r>
              <a:endParaRPr lang="en-US" b="1" baseline="-25000" dirty="0">
                <a:latin typeface="Times New Roman" panose="02020603050405020304" pitchFamily="18" charset="0"/>
                <a:cs typeface="Times New Roman" panose="02020603050405020304" pitchFamily="18" charset="0"/>
              </a:endParaRPr>
            </a:p>
          </p:txBody>
        </p:sp>
        <p:cxnSp>
          <p:nvCxnSpPr>
            <p:cNvPr id="121" name="Straight Connector 120"/>
            <p:cNvCxnSpPr/>
            <p:nvPr/>
          </p:nvCxnSpPr>
          <p:spPr>
            <a:xfrm>
              <a:off x="11533573" y="2362200"/>
              <a:ext cx="0" cy="1097280"/>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122" name="Straight Connector 121"/>
            <p:cNvCxnSpPr/>
            <p:nvPr/>
          </p:nvCxnSpPr>
          <p:spPr>
            <a:xfrm>
              <a:off x="11533573" y="3733800"/>
              <a:ext cx="0" cy="1371600"/>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123" name="Straight Connector 122"/>
            <p:cNvCxnSpPr/>
            <p:nvPr/>
          </p:nvCxnSpPr>
          <p:spPr>
            <a:xfrm>
              <a:off x="11266873" y="35052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124" name="Straight Connector 123"/>
            <p:cNvCxnSpPr/>
            <p:nvPr/>
          </p:nvCxnSpPr>
          <p:spPr>
            <a:xfrm>
              <a:off x="11266873" y="3688080"/>
              <a:ext cx="548640" cy="0"/>
            </a:xfrm>
            <a:prstGeom prst="line">
              <a:avLst/>
            </a:prstGeom>
          </p:spPr>
          <p:style>
            <a:lnRef idx="3">
              <a:schemeClr val="dk1"/>
            </a:lnRef>
            <a:fillRef idx="0">
              <a:schemeClr val="dk1"/>
            </a:fillRef>
            <a:effectRef idx="2">
              <a:schemeClr val="dk1"/>
            </a:effectRef>
            <a:fontRef idx="minor">
              <a:schemeClr val="tx1"/>
            </a:fontRef>
          </p:style>
        </p:cxnSp>
        <p:sp>
          <p:nvSpPr>
            <p:cNvPr id="125" name="Rectangle 124"/>
            <p:cNvSpPr/>
            <p:nvPr/>
          </p:nvSpPr>
          <p:spPr>
            <a:xfrm>
              <a:off x="11533573" y="2895600"/>
              <a:ext cx="535724"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C</a:t>
              </a:r>
              <a:r>
                <a:rPr lang="en-US" b="1" baseline="-25000" dirty="0" smtClean="0">
                  <a:latin typeface="Times New Roman" panose="02020603050405020304" pitchFamily="18" charset="0"/>
                  <a:cs typeface="Times New Roman" panose="02020603050405020304" pitchFamily="18" charset="0"/>
                </a:rPr>
                <a:t>3</a:t>
              </a:r>
              <a:endParaRPr lang="en-US" dirty="0"/>
            </a:p>
          </p:txBody>
        </p:sp>
        <p:sp>
          <p:nvSpPr>
            <p:cNvPr id="126" name="Rectangle 125"/>
            <p:cNvSpPr/>
            <p:nvPr/>
          </p:nvSpPr>
          <p:spPr>
            <a:xfrm>
              <a:off x="12327892" y="3886200"/>
              <a:ext cx="702308" cy="492443"/>
            </a:xfrm>
            <a:prstGeom prst="rect">
              <a:avLst/>
            </a:prstGeom>
          </p:spPr>
          <p:txBody>
            <a:bodyPr wrap="none">
              <a:spAutoFit/>
            </a:bodyPr>
            <a:lstStyle/>
            <a:p>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out</a:t>
              </a:r>
              <a:endParaRPr lang="en-US" dirty="0"/>
            </a:p>
          </p:txBody>
        </p:sp>
        <p:sp>
          <p:nvSpPr>
            <p:cNvPr id="127" name="TextBox 126"/>
            <p:cNvSpPr txBox="1"/>
            <p:nvPr/>
          </p:nvSpPr>
          <p:spPr>
            <a:xfrm>
              <a:off x="9601200" y="1828800"/>
              <a:ext cx="2057400" cy="492443"/>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D</a:t>
              </a:r>
              <a:r>
                <a:rPr lang="en-US" b="1" baseline="-25000" dirty="0" smtClean="0">
                  <a:latin typeface="Times New Roman" panose="02020603050405020304" pitchFamily="18" charset="0"/>
                  <a:cs typeface="Times New Roman" panose="02020603050405020304" pitchFamily="18" charset="0"/>
                </a:rPr>
                <a:t>6</a:t>
              </a:r>
              <a:r>
                <a:rPr lang="en-US" b="1" dirty="0" smtClean="0">
                  <a:latin typeface="Times New Roman" panose="02020603050405020304" pitchFamily="18" charset="0"/>
                  <a:cs typeface="Times New Roman" panose="02020603050405020304" pitchFamily="18" charset="0"/>
                </a:rPr>
                <a:t>D</a:t>
              </a:r>
              <a:r>
                <a:rPr lang="en-US" b="1" baseline="-25000" dirty="0" smtClean="0">
                  <a:latin typeface="Times New Roman" panose="02020603050405020304" pitchFamily="18" charset="0"/>
                  <a:cs typeface="Times New Roman" panose="02020603050405020304" pitchFamily="18" charset="0"/>
                </a:rPr>
                <a:t>7 </a:t>
              </a:r>
              <a:r>
                <a:rPr lang="en-US" b="1" dirty="0" smtClean="0">
                  <a:latin typeface="Times New Roman" panose="02020603050405020304" pitchFamily="18" charset="0"/>
                  <a:cs typeface="Times New Roman" panose="02020603050405020304" pitchFamily="18" charset="0"/>
                </a:rPr>
                <a:t>(C</a:t>
              </a:r>
              <a:r>
                <a:rPr lang="en-US" b="1" baseline="-25000" dirty="0" smtClean="0">
                  <a:latin typeface="Times New Roman" panose="02020603050405020304" pitchFamily="18" charset="0"/>
                  <a:cs typeface="Times New Roman" panose="02020603050405020304" pitchFamily="18" charset="0"/>
                </a:rPr>
                <a:t>6</a:t>
              </a:r>
              <a:r>
                <a:rPr lang="en-US" b="1" dirty="0" smtClean="0">
                  <a:latin typeface="Times New Roman" panose="02020603050405020304" pitchFamily="18" charset="0"/>
                  <a:cs typeface="Times New Roman" panose="02020603050405020304" pitchFamily="18" charset="0"/>
                </a:rPr>
                <a:t>C</a:t>
              </a:r>
              <a:r>
                <a:rPr lang="en-US" b="1" baseline="-25000" dirty="0" smtClean="0">
                  <a:latin typeface="Times New Roman" panose="02020603050405020304" pitchFamily="18" charset="0"/>
                  <a:cs typeface="Times New Roman" panose="02020603050405020304" pitchFamily="18" charset="0"/>
                </a:rPr>
                <a:t>7</a:t>
              </a:r>
              <a:r>
                <a:rPr lang="en-US" b="1" dirty="0" smtClean="0">
                  <a:latin typeface="Times New Roman" panose="02020603050405020304" pitchFamily="18" charset="0"/>
                  <a:cs typeface="Times New Roman" panose="02020603050405020304" pitchFamily="18" charset="0"/>
                </a:rPr>
                <a:t>)</a:t>
              </a:r>
              <a:endParaRPr lang="en-US" b="1" baseline="-25000" dirty="0">
                <a:latin typeface="Times New Roman" panose="02020603050405020304" pitchFamily="18" charset="0"/>
                <a:cs typeface="Times New Roman" panose="02020603050405020304" pitchFamily="18" charset="0"/>
              </a:endParaRPr>
            </a:p>
          </p:txBody>
        </p:sp>
      </p:grpSp>
      <p:sp>
        <p:nvSpPr>
          <p:cNvPr id="128" name="TextBox 127"/>
          <p:cNvSpPr txBox="1"/>
          <p:nvPr/>
        </p:nvSpPr>
        <p:spPr>
          <a:xfrm>
            <a:off x="1524000" y="5984557"/>
            <a:ext cx="6303585" cy="492443"/>
          </a:xfrm>
          <a:prstGeom prst="rect">
            <a:avLst/>
          </a:prstGeom>
          <a:noFill/>
        </p:spPr>
        <p:txBody>
          <a:bodyPr wrap="none" rtlCol="0">
            <a:spAutoFit/>
          </a:bodyPr>
          <a:lstStyle/>
          <a:p>
            <a:r>
              <a:rPr lang="en-US" dirty="0" smtClean="0">
                <a:latin typeface="Times New Roman" pitchFamily="18" charset="0"/>
                <a:cs typeface="Times New Roman" pitchFamily="18" charset="0"/>
              </a:rPr>
              <a:t>Neglecting C</a:t>
            </a:r>
            <a:r>
              <a:rPr lang="en-US" baseline="-25000" dirty="0" smtClean="0">
                <a:latin typeface="Times New Roman" pitchFamily="18" charset="0"/>
                <a:cs typeface="Times New Roman" pitchFamily="18" charset="0"/>
              </a:rPr>
              <a:t>GD</a:t>
            </a:r>
            <a:r>
              <a:rPr lang="en-US" dirty="0" smtClean="0">
                <a:latin typeface="Times New Roman" pitchFamily="18" charset="0"/>
                <a:cs typeface="Times New Roman" pitchFamily="18" charset="0"/>
              </a:rPr>
              <a:t> (Gate to Drain Capacitances).</a:t>
            </a:r>
            <a:endParaRPr lang="en-US" dirty="0">
              <a:latin typeface="Times New Roman" pitchFamily="18" charset="0"/>
              <a:cs typeface="Times New Roman" pitchFamily="18" charset="0"/>
            </a:endParaRPr>
          </a:p>
        </p:txBody>
      </p:sp>
      <p:sp>
        <p:nvSpPr>
          <p:cNvPr id="129" name="TextBox 128"/>
          <p:cNvSpPr txBox="1"/>
          <p:nvPr/>
        </p:nvSpPr>
        <p:spPr>
          <a:xfrm>
            <a:off x="2514600" y="6781800"/>
            <a:ext cx="8881277" cy="129266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dirty="0" smtClean="0">
                <a:latin typeface="Times New Roman" pitchFamily="18" charset="0"/>
                <a:cs typeface="Times New Roman" pitchFamily="18" charset="0"/>
              </a:rPr>
              <a:t>R</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(1/g</a:t>
            </a:r>
            <a:r>
              <a:rPr lang="en-US" baseline="-25000" dirty="0" smtClean="0">
                <a:latin typeface="Times New Roman" pitchFamily="18" charset="0"/>
                <a:cs typeface="Times New Roman" pitchFamily="18" charset="0"/>
              </a:rPr>
              <a:t>m3</a:t>
            </a:r>
            <a:r>
              <a:rPr lang="en-US" dirty="0" smtClean="0">
                <a:latin typeface="Times New Roman" pitchFamily="18" charset="0"/>
                <a:cs typeface="Times New Roman" pitchFamily="18" charset="0"/>
              </a:rPr>
              <a:t>)||r</a:t>
            </a:r>
            <a:r>
              <a:rPr lang="en-US" baseline="-25000" dirty="0" smtClean="0">
                <a:latin typeface="Times New Roman" pitchFamily="18" charset="0"/>
                <a:cs typeface="Times New Roman" pitchFamily="18" charset="0"/>
              </a:rPr>
              <a:t>ds3</a:t>
            </a:r>
            <a:r>
              <a:rPr lang="en-US" dirty="0" smtClean="0">
                <a:latin typeface="Times New Roman" pitchFamily="18" charset="0"/>
                <a:cs typeface="Times New Roman" pitchFamily="18" charset="0"/>
              </a:rPr>
              <a:t>||r</a:t>
            </a:r>
            <a:r>
              <a:rPr lang="en-US" baseline="-25000" dirty="0" smtClean="0">
                <a:latin typeface="Times New Roman" pitchFamily="18" charset="0"/>
                <a:cs typeface="Times New Roman" pitchFamily="18" charset="0"/>
              </a:rPr>
              <a:t>ds1</a:t>
            </a:r>
            <a:r>
              <a:rPr lang="en-US" dirty="0" smtClean="0">
                <a:latin typeface="Times New Roman" pitchFamily="18" charset="0"/>
                <a:cs typeface="Times New Roman" pitchFamily="18" charset="0"/>
              </a:rPr>
              <a:t> =(1/g</a:t>
            </a:r>
            <a:r>
              <a:rPr lang="en-US" baseline="-25000" dirty="0" smtClean="0">
                <a:latin typeface="Times New Roman" pitchFamily="18" charset="0"/>
                <a:cs typeface="Times New Roman" pitchFamily="18" charset="0"/>
              </a:rPr>
              <a:t>m3</a:t>
            </a:r>
            <a:r>
              <a:rPr lang="en-US" dirty="0" smtClean="0">
                <a:latin typeface="Times New Roman" pitchFamily="18" charset="0"/>
                <a:cs typeface="Times New Roman" pitchFamily="18" charset="0"/>
              </a:rPr>
              <a:t>); 	C</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C</a:t>
            </a:r>
            <a:r>
              <a:rPr lang="en-US" baseline="-25000" dirty="0" smtClean="0">
                <a:latin typeface="Times New Roman" pitchFamily="18" charset="0"/>
                <a:cs typeface="Times New Roman" pitchFamily="18" charset="0"/>
              </a:rPr>
              <a:t>gs3</a:t>
            </a:r>
            <a:r>
              <a:rPr lang="en-US"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gs4</a:t>
            </a:r>
            <a:r>
              <a:rPr lang="en-US"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bd1</a:t>
            </a:r>
            <a:r>
              <a:rPr lang="en-US"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bd5</a:t>
            </a:r>
          </a:p>
          <a:p>
            <a:r>
              <a:rPr lang="en-US" dirty="0" smtClean="0">
                <a:latin typeface="Times New Roman" pitchFamily="18" charset="0"/>
                <a:cs typeface="Times New Roman" pitchFamily="18" charset="0"/>
              </a:rPr>
              <a:t>R</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r</a:t>
            </a:r>
            <a:r>
              <a:rPr lang="en-US" baseline="-25000" dirty="0" smtClean="0">
                <a:latin typeface="Times New Roman" pitchFamily="18" charset="0"/>
                <a:cs typeface="Times New Roman" pitchFamily="18" charset="0"/>
              </a:rPr>
              <a:t>ds2</a:t>
            </a:r>
            <a:r>
              <a:rPr lang="en-US" dirty="0" smtClean="0">
                <a:latin typeface="Times New Roman" pitchFamily="18" charset="0"/>
                <a:cs typeface="Times New Roman" pitchFamily="18" charset="0"/>
              </a:rPr>
              <a:t>||r</a:t>
            </a:r>
            <a:r>
              <a:rPr lang="en-US" baseline="-25000" dirty="0" smtClean="0">
                <a:latin typeface="Times New Roman" pitchFamily="18" charset="0"/>
                <a:cs typeface="Times New Roman" pitchFamily="18" charset="0"/>
              </a:rPr>
              <a:t>ds4</a:t>
            </a:r>
            <a:r>
              <a:rPr lang="en-US" dirty="0" smtClean="0">
                <a:latin typeface="Times New Roman" pitchFamily="18" charset="0"/>
                <a:cs typeface="Times New Roman" pitchFamily="18" charset="0"/>
              </a:rPr>
              <a:t>; 			C</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C</a:t>
            </a:r>
            <a:r>
              <a:rPr lang="en-US" baseline="-25000" dirty="0" smtClean="0">
                <a:latin typeface="Times New Roman" pitchFamily="18" charset="0"/>
                <a:cs typeface="Times New Roman" pitchFamily="18" charset="0"/>
              </a:rPr>
              <a:t>gs6</a:t>
            </a:r>
            <a:r>
              <a:rPr lang="en-US"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bd2</a:t>
            </a:r>
            <a:r>
              <a:rPr lang="en-US"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bd4</a:t>
            </a:r>
          </a:p>
          <a:p>
            <a:r>
              <a:rPr lang="en-US" dirty="0" smtClean="0">
                <a:latin typeface="Times New Roman" pitchFamily="18" charset="0"/>
                <a:cs typeface="Times New Roman" pitchFamily="18" charset="0"/>
              </a:rPr>
              <a:t>R</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 r</a:t>
            </a:r>
            <a:r>
              <a:rPr lang="en-US" baseline="-25000" dirty="0" smtClean="0">
                <a:latin typeface="Times New Roman" pitchFamily="18" charset="0"/>
                <a:cs typeface="Times New Roman" pitchFamily="18" charset="0"/>
              </a:rPr>
              <a:t>ds6</a:t>
            </a:r>
            <a:r>
              <a:rPr lang="en-US" dirty="0" smtClean="0">
                <a:latin typeface="Times New Roman" pitchFamily="18" charset="0"/>
                <a:cs typeface="Times New Roman" pitchFamily="18" charset="0"/>
              </a:rPr>
              <a:t>||r</a:t>
            </a:r>
            <a:r>
              <a:rPr lang="en-US" baseline="-25000" dirty="0" smtClean="0">
                <a:latin typeface="Times New Roman" pitchFamily="18" charset="0"/>
                <a:cs typeface="Times New Roman" pitchFamily="18" charset="0"/>
              </a:rPr>
              <a:t>ds7</a:t>
            </a:r>
            <a:r>
              <a:rPr lang="en-US" dirty="0" smtClean="0">
                <a:latin typeface="Times New Roman" pitchFamily="18" charset="0"/>
                <a:cs typeface="Times New Roman" pitchFamily="18" charset="0"/>
              </a:rPr>
              <a:t> =(1/g</a:t>
            </a:r>
            <a:r>
              <a:rPr lang="en-US" baseline="-25000" dirty="0" smtClean="0">
                <a:latin typeface="Times New Roman" pitchFamily="18" charset="0"/>
                <a:cs typeface="Times New Roman" pitchFamily="18" charset="0"/>
              </a:rPr>
              <a:t>m3</a:t>
            </a:r>
            <a:r>
              <a:rPr lang="en-US" dirty="0" smtClean="0">
                <a:latin typeface="Times New Roman" pitchFamily="18" charset="0"/>
                <a:cs typeface="Times New Roman" pitchFamily="18" charset="0"/>
              </a:rPr>
              <a:t>); 		C</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 C</a:t>
            </a:r>
            <a:r>
              <a:rPr lang="en-US" baseline="-25000" dirty="0" smtClean="0">
                <a:latin typeface="Times New Roman" pitchFamily="18" charset="0"/>
                <a:cs typeface="Times New Roman" pitchFamily="18" charset="0"/>
              </a:rPr>
              <a:t>L</a:t>
            </a:r>
            <a:r>
              <a:rPr lang="en-US"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bd6</a:t>
            </a:r>
            <a:r>
              <a:rPr lang="en-US"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bd7</a:t>
            </a:r>
            <a:endParaRPr lang="en-US" baseline="-250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9537168"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Un Compensated frequency response of the two stage Op Amps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57200" y="1143000"/>
            <a:ext cx="12649200" cy="892552"/>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Assuming the poles due to the C</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is much greater than the poles due to C</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&amp; C</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So the equivalent circuit of Stage I and II is,</a:t>
            </a:r>
            <a:endParaRPr lang="en-US" dirty="0">
              <a:latin typeface="Times New Roman" pitchFamily="18" charset="0"/>
              <a:cs typeface="Times New Roman" pitchFamily="18" charset="0"/>
            </a:endParaRPr>
          </a:p>
        </p:txBody>
      </p:sp>
      <p:grpSp>
        <p:nvGrpSpPr>
          <p:cNvPr id="98" name="Group 97"/>
          <p:cNvGrpSpPr/>
          <p:nvPr/>
        </p:nvGrpSpPr>
        <p:grpSpPr>
          <a:xfrm>
            <a:off x="152400" y="1828800"/>
            <a:ext cx="9677400" cy="4038600"/>
            <a:chOff x="304800" y="2209800"/>
            <a:chExt cx="9677400" cy="4038600"/>
          </a:xfrm>
        </p:grpSpPr>
        <p:cxnSp>
          <p:nvCxnSpPr>
            <p:cNvPr id="8" name="Straight Connector 7"/>
            <p:cNvCxnSpPr/>
            <p:nvPr/>
          </p:nvCxnSpPr>
          <p:spPr>
            <a:xfrm flipV="1">
              <a:off x="472440" y="5486400"/>
              <a:ext cx="8138160" cy="0"/>
            </a:xfrm>
            <a:prstGeom prst="line">
              <a:avLst/>
            </a:prstGeom>
          </p:spPr>
          <p:style>
            <a:lnRef idx="3">
              <a:schemeClr val="dk1"/>
            </a:lnRef>
            <a:fillRef idx="0">
              <a:schemeClr val="dk1"/>
            </a:fillRef>
            <a:effectRef idx="2">
              <a:schemeClr val="dk1"/>
            </a:effectRef>
            <a:fontRef idx="minor">
              <a:schemeClr val="tx1"/>
            </a:fontRef>
          </p:style>
        </p:cxnSp>
        <p:grpSp>
          <p:nvGrpSpPr>
            <p:cNvPr id="15" name="Group 27"/>
            <p:cNvGrpSpPr/>
            <p:nvPr/>
          </p:nvGrpSpPr>
          <p:grpSpPr>
            <a:xfrm>
              <a:off x="438150" y="2727960"/>
              <a:ext cx="914400" cy="2758440"/>
              <a:chOff x="7315200" y="3657600"/>
              <a:chExt cx="914400" cy="2758440"/>
            </a:xfrm>
          </p:grpSpPr>
          <p:grpSp>
            <p:nvGrpSpPr>
              <p:cNvPr id="16" name="Group 22"/>
              <p:cNvGrpSpPr/>
              <p:nvPr/>
            </p:nvGrpSpPr>
            <p:grpSpPr>
              <a:xfrm>
                <a:off x="7315200" y="4495800"/>
                <a:ext cx="914400" cy="914400"/>
                <a:chOff x="7238999" y="4114796"/>
                <a:chExt cx="633046" cy="587828"/>
              </a:xfrm>
            </p:grpSpPr>
            <p:sp>
              <p:nvSpPr>
                <p:cNvPr id="19" name="Oval 18"/>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20" name="Straight Arrow Connector 19"/>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17" name="Straight Connector 16"/>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34" name="Group 33"/>
            <p:cNvGrpSpPr/>
            <p:nvPr/>
          </p:nvGrpSpPr>
          <p:grpSpPr>
            <a:xfrm>
              <a:off x="990600" y="5486400"/>
              <a:ext cx="914400" cy="762000"/>
              <a:chOff x="2286000" y="2362200"/>
              <a:chExt cx="914400" cy="762000"/>
            </a:xfrm>
          </p:grpSpPr>
          <p:cxnSp>
            <p:nvCxnSpPr>
              <p:cNvPr id="35" name="Straight Connector 34"/>
              <p:cNvCxnSpPr/>
              <p:nvPr/>
            </p:nvCxnSpPr>
            <p:spPr>
              <a:xfrm>
                <a:off x="2286000" y="28194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p:cNvCxnSpPr/>
              <p:nvPr/>
            </p:nvCxnSpPr>
            <p:spPr>
              <a:xfrm>
                <a:off x="2499360" y="29718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a:off x="2621280" y="3124200"/>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a:off x="2743200" y="2362200"/>
                <a:ext cx="0" cy="457200"/>
              </a:xfrm>
              <a:prstGeom prst="line">
                <a:avLst/>
              </a:prstGeom>
            </p:spPr>
            <p:style>
              <a:lnRef idx="3">
                <a:schemeClr val="dk1"/>
              </a:lnRef>
              <a:fillRef idx="0">
                <a:schemeClr val="dk1"/>
              </a:fillRef>
              <a:effectRef idx="2">
                <a:schemeClr val="dk1"/>
              </a:effectRef>
              <a:fontRef idx="minor">
                <a:schemeClr val="tx1"/>
              </a:fontRef>
            </p:style>
          </p:cxnSp>
        </p:grpSp>
        <p:sp>
          <p:nvSpPr>
            <p:cNvPr id="44" name="TextBox 43"/>
            <p:cNvSpPr txBox="1"/>
            <p:nvPr/>
          </p:nvSpPr>
          <p:spPr>
            <a:xfrm>
              <a:off x="304800" y="4612957"/>
              <a:ext cx="1139286"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m1</a:t>
              </a:r>
              <a:r>
                <a:rPr lang="en-US" b="1" dirty="0" smtClean="0">
                  <a:latin typeface="Times New Roman" panose="02020603050405020304" pitchFamily="18" charset="0"/>
                  <a:cs typeface="Times New Roman" panose="02020603050405020304" pitchFamily="18" charset="0"/>
                </a:rPr>
                <a:t> V</a:t>
              </a:r>
              <a:r>
                <a:rPr lang="en-US" b="1" baseline="-25000" dirty="0" smtClean="0">
                  <a:latin typeface="Times New Roman" panose="02020603050405020304" pitchFamily="18" charset="0"/>
                  <a:cs typeface="Times New Roman" panose="02020603050405020304" pitchFamily="18" charset="0"/>
                </a:rPr>
                <a:t>in</a:t>
              </a:r>
              <a:endParaRPr lang="en-US" b="1" baseline="-25000" dirty="0">
                <a:latin typeface="Times New Roman" panose="02020603050405020304" pitchFamily="18" charset="0"/>
                <a:cs typeface="Times New Roman" panose="02020603050405020304" pitchFamily="18" charset="0"/>
              </a:endParaRPr>
            </a:p>
          </p:txBody>
        </p:sp>
        <p:grpSp>
          <p:nvGrpSpPr>
            <p:cNvPr id="52" name="Group 46"/>
            <p:cNvGrpSpPr/>
            <p:nvPr/>
          </p:nvGrpSpPr>
          <p:grpSpPr>
            <a:xfrm rot="16200000">
              <a:off x="1706880" y="3989070"/>
              <a:ext cx="2651760" cy="274320"/>
              <a:chOff x="4714875" y="4405992"/>
              <a:chExt cx="1914525" cy="318409"/>
            </a:xfrm>
          </p:grpSpPr>
          <p:grpSp>
            <p:nvGrpSpPr>
              <p:cNvPr id="53" name="Group 42"/>
              <p:cNvGrpSpPr/>
              <p:nvPr/>
            </p:nvGrpSpPr>
            <p:grpSpPr>
              <a:xfrm>
                <a:off x="5029200" y="4419601"/>
                <a:ext cx="1295400" cy="304800"/>
                <a:chOff x="4876800" y="4419600"/>
                <a:chExt cx="5486400" cy="914401"/>
              </a:xfrm>
            </p:grpSpPr>
            <p:cxnSp>
              <p:nvCxnSpPr>
                <p:cNvPr id="56" name="Straight Connector 55"/>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7" name="Straight Connector 56"/>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8" name="Straight Connector 57"/>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9"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60" name="Straight Connector 59"/>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54" name="Straight Connector 53"/>
              <p:cNvCxnSpPr/>
              <p:nvPr/>
            </p:nvCxnSpPr>
            <p:spPr>
              <a:xfrm flipH="1">
                <a:off x="4714875" y="4405992"/>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sp>
          <p:nvSpPr>
            <p:cNvPr id="62" name="TextBox 61"/>
            <p:cNvSpPr txBox="1"/>
            <p:nvPr/>
          </p:nvSpPr>
          <p:spPr>
            <a:xfrm>
              <a:off x="3091397" y="3836670"/>
              <a:ext cx="535724"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2</a:t>
              </a:r>
              <a:endParaRPr lang="en-US" b="1" baseline="-25000" dirty="0">
                <a:latin typeface="Times New Roman" panose="02020603050405020304" pitchFamily="18" charset="0"/>
                <a:cs typeface="Times New Roman" panose="02020603050405020304" pitchFamily="18" charset="0"/>
              </a:endParaRPr>
            </a:p>
          </p:txBody>
        </p:sp>
        <p:cxnSp>
          <p:nvCxnSpPr>
            <p:cNvPr id="63" name="Straight Connector 62"/>
            <p:cNvCxnSpPr/>
            <p:nvPr/>
          </p:nvCxnSpPr>
          <p:spPr>
            <a:xfrm>
              <a:off x="3931921" y="4141470"/>
              <a:ext cx="0" cy="1371600"/>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64" name="Straight Connector 63"/>
            <p:cNvCxnSpPr/>
            <p:nvPr/>
          </p:nvCxnSpPr>
          <p:spPr>
            <a:xfrm>
              <a:off x="3665221" y="391287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65" name="Straight Connector 64"/>
            <p:cNvCxnSpPr/>
            <p:nvPr/>
          </p:nvCxnSpPr>
          <p:spPr>
            <a:xfrm>
              <a:off x="3665221" y="4095750"/>
              <a:ext cx="548640" cy="0"/>
            </a:xfrm>
            <a:prstGeom prst="line">
              <a:avLst/>
            </a:prstGeom>
          </p:spPr>
          <p:style>
            <a:lnRef idx="3">
              <a:schemeClr val="dk1"/>
            </a:lnRef>
            <a:fillRef idx="0">
              <a:schemeClr val="dk1"/>
            </a:fillRef>
            <a:effectRef idx="2">
              <a:schemeClr val="dk1"/>
            </a:effectRef>
            <a:fontRef idx="minor">
              <a:schemeClr val="tx1"/>
            </a:fontRef>
          </p:style>
        </p:cxnSp>
        <p:sp>
          <p:nvSpPr>
            <p:cNvPr id="66" name="Rectangle 65"/>
            <p:cNvSpPr/>
            <p:nvPr/>
          </p:nvSpPr>
          <p:spPr>
            <a:xfrm>
              <a:off x="3931921" y="3303270"/>
              <a:ext cx="535724"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C</a:t>
              </a:r>
              <a:r>
                <a:rPr lang="en-US" b="1" baseline="-25000" dirty="0" smtClean="0">
                  <a:latin typeface="Times New Roman" panose="02020603050405020304" pitchFamily="18" charset="0"/>
                  <a:cs typeface="Times New Roman" panose="02020603050405020304" pitchFamily="18" charset="0"/>
                </a:rPr>
                <a:t>2</a:t>
              </a:r>
              <a:endParaRPr lang="en-US" dirty="0"/>
            </a:p>
          </p:txBody>
        </p:sp>
        <p:cxnSp>
          <p:nvCxnSpPr>
            <p:cNvPr id="67" name="Straight Connector 66"/>
            <p:cNvCxnSpPr/>
            <p:nvPr/>
          </p:nvCxnSpPr>
          <p:spPr>
            <a:xfrm>
              <a:off x="3962400" y="2743200"/>
              <a:ext cx="0" cy="1097280"/>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68" name="Straight Connector 67"/>
            <p:cNvCxnSpPr/>
            <p:nvPr/>
          </p:nvCxnSpPr>
          <p:spPr>
            <a:xfrm flipV="1">
              <a:off x="762000" y="2743200"/>
              <a:ext cx="3291840" cy="0"/>
            </a:xfrm>
            <a:prstGeom prst="line">
              <a:avLst/>
            </a:prstGeom>
          </p:spPr>
          <p:style>
            <a:lnRef idx="3">
              <a:schemeClr val="dk1"/>
            </a:lnRef>
            <a:fillRef idx="0">
              <a:schemeClr val="dk1"/>
            </a:fillRef>
            <a:effectRef idx="2">
              <a:schemeClr val="dk1"/>
            </a:effectRef>
            <a:fontRef idx="minor">
              <a:schemeClr val="tx1"/>
            </a:fontRef>
          </p:style>
        </p:cxnSp>
        <p:sp>
          <p:nvSpPr>
            <p:cNvPr id="69" name="Rectangle 68"/>
            <p:cNvSpPr/>
            <p:nvPr/>
          </p:nvSpPr>
          <p:spPr>
            <a:xfrm>
              <a:off x="3883876" y="4114800"/>
              <a:ext cx="535724"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2</a:t>
              </a:r>
              <a:endParaRPr lang="en-US" dirty="0"/>
            </a:p>
          </p:txBody>
        </p:sp>
        <p:sp>
          <p:nvSpPr>
            <p:cNvPr id="71" name="TextBox 70"/>
            <p:cNvSpPr txBox="1"/>
            <p:nvPr/>
          </p:nvSpPr>
          <p:spPr>
            <a:xfrm>
              <a:off x="1143000" y="2250757"/>
              <a:ext cx="2057400" cy="492443"/>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D</a:t>
              </a:r>
              <a:r>
                <a:rPr lang="en-US" b="1" baseline="-25000" dirty="0" smtClean="0">
                  <a:latin typeface="Times New Roman" panose="02020603050405020304" pitchFamily="18" charset="0"/>
                  <a:cs typeface="Times New Roman" panose="02020603050405020304" pitchFamily="18" charset="0"/>
                </a:rPr>
                <a:t>2</a:t>
              </a:r>
              <a:r>
                <a:rPr lang="en-US" b="1" dirty="0" smtClean="0">
                  <a:latin typeface="Times New Roman" panose="02020603050405020304" pitchFamily="18" charset="0"/>
                  <a:cs typeface="Times New Roman" panose="02020603050405020304" pitchFamily="18" charset="0"/>
                </a:rPr>
                <a:t>D</a:t>
              </a:r>
              <a:r>
                <a:rPr lang="en-US" b="1" baseline="-25000" dirty="0" smtClean="0">
                  <a:latin typeface="Times New Roman" panose="02020603050405020304" pitchFamily="18" charset="0"/>
                  <a:cs typeface="Times New Roman" panose="02020603050405020304" pitchFamily="18" charset="0"/>
                </a:rPr>
                <a:t>4 </a:t>
              </a:r>
              <a:r>
                <a:rPr lang="en-US" b="1" dirty="0" smtClean="0">
                  <a:latin typeface="Times New Roman" panose="02020603050405020304" pitchFamily="18" charset="0"/>
                  <a:cs typeface="Times New Roman" panose="02020603050405020304" pitchFamily="18" charset="0"/>
                </a:rPr>
                <a:t>(C</a:t>
              </a:r>
              <a:r>
                <a:rPr lang="en-US" b="1" baseline="-25000" dirty="0" smtClean="0">
                  <a:latin typeface="Times New Roman" panose="02020603050405020304" pitchFamily="18" charset="0"/>
                  <a:cs typeface="Times New Roman" panose="02020603050405020304" pitchFamily="18" charset="0"/>
                </a:rPr>
                <a:t>2</a:t>
              </a:r>
              <a:r>
                <a:rPr lang="en-US" b="1" dirty="0" smtClean="0">
                  <a:latin typeface="Times New Roman" panose="02020603050405020304" pitchFamily="18" charset="0"/>
                  <a:cs typeface="Times New Roman" panose="02020603050405020304" pitchFamily="18" charset="0"/>
                </a:rPr>
                <a:t>C</a:t>
              </a:r>
              <a:r>
                <a:rPr lang="en-US" b="1" baseline="-25000" dirty="0" smtClean="0">
                  <a:latin typeface="Times New Roman" panose="02020603050405020304" pitchFamily="18" charset="0"/>
                  <a:cs typeface="Times New Roman" panose="02020603050405020304" pitchFamily="18" charset="0"/>
                </a:rPr>
                <a:t>4</a:t>
              </a:r>
              <a:r>
                <a:rPr lang="en-US" b="1" dirty="0" smtClean="0">
                  <a:latin typeface="Times New Roman" panose="02020603050405020304" pitchFamily="18" charset="0"/>
                  <a:cs typeface="Times New Roman" panose="02020603050405020304" pitchFamily="18" charset="0"/>
                </a:rPr>
                <a:t>)</a:t>
              </a:r>
              <a:endParaRPr lang="en-US" b="1" baseline="-25000" dirty="0">
                <a:latin typeface="Times New Roman" panose="02020603050405020304" pitchFamily="18" charset="0"/>
                <a:cs typeface="Times New Roman" panose="02020603050405020304" pitchFamily="18" charset="0"/>
              </a:endParaRPr>
            </a:p>
          </p:txBody>
        </p:sp>
        <p:cxnSp>
          <p:nvCxnSpPr>
            <p:cNvPr id="72" name="Straight Connector 71"/>
            <p:cNvCxnSpPr/>
            <p:nvPr/>
          </p:nvCxnSpPr>
          <p:spPr>
            <a:xfrm flipV="1">
              <a:off x="6561523" y="2743200"/>
              <a:ext cx="2286000" cy="0"/>
            </a:xfrm>
            <a:prstGeom prst="line">
              <a:avLst/>
            </a:prstGeom>
          </p:spPr>
          <p:style>
            <a:lnRef idx="3">
              <a:schemeClr val="dk1"/>
            </a:lnRef>
            <a:fillRef idx="0">
              <a:schemeClr val="dk1"/>
            </a:fillRef>
            <a:effectRef idx="2">
              <a:schemeClr val="dk1"/>
            </a:effectRef>
            <a:fontRef idx="minor">
              <a:schemeClr val="tx1"/>
            </a:fontRef>
          </p:style>
        </p:cxnSp>
        <p:grpSp>
          <p:nvGrpSpPr>
            <p:cNvPr id="73" name="Group 26"/>
            <p:cNvGrpSpPr/>
            <p:nvPr/>
          </p:nvGrpSpPr>
          <p:grpSpPr>
            <a:xfrm>
              <a:off x="6123373" y="2743200"/>
              <a:ext cx="914400" cy="2758440"/>
              <a:chOff x="7315200" y="3657600"/>
              <a:chExt cx="914400" cy="2758440"/>
            </a:xfrm>
          </p:grpSpPr>
          <p:grpSp>
            <p:nvGrpSpPr>
              <p:cNvPr id="74" name="Group 22"/>
              <p:cNvGrpSpPr/>
              <p:nvPr/>
            </p:nvGrpSpPr>
            <p:grpSpPr>
              <a:xfrm>
                <a:off x="7315200" y="4495800"/>
                <a:ext cx="914400" cy="914400"/>
                <a:chOff x="7238999" y="4114796"/>
                <a:chExt cx="633046" cy="587828"/>
              </a:xfrm>
            </p:grpSpPr>
            <p:sp>
              <p:nvSpPr>
                <p:cNvPr id="77"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78" name="Straight Arrow Connector 21"/>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75" name="Straight Connector 24"/>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76"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79" name="Group 46"/>
            <p:cNvGrpSpPr/>
            <p:nvPr/>
          </p:nvGrpSpPr>
          <p:grpSpPr>
            <a:xfrm rot="16200000">
              <a:off x="6260532" y="3962400"/>
              <a:ext cx="2651760" cy="274320"/>
              <a:chOff x="4714875" y="4405992"/>
              <a:chExt cx="1914525" cy="318409"/>
            </a:xfrm>
          </p:grpSpPr>
          <p:grpSp>
            <p:nvGrpSpPr>
              <p:cNvPr id="80" name="Group 42"/>
              <p:cNvGrpSpPr/>
              <p:nvPr/>
            </p:nvGrpSpPr>
            <p:grpSpPr>
              <a:xfrm>
                <a:off x="5029200" y="4419601"/>
                <a:ext cx="1295400" cy="304800"/>
                <a:chOff x="4876800" y="4419600"/>
                <a:chExt cx="5486400" cy="914401"/>
              </a:xfrm>
            </p:grpSpPr>
            <p:cxnSp>
              <p:nvCxnSpPr>
                <p:cNvPr id="83" name="Straight Connector 82"/>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4" name="Straight Connector 83"/>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5" name="Straight Connector 84"/>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7" name="Straight Connector 86"/>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81" name="Straight Connector 80"/>
              <p:cNvCxnSpPr/>
              <p:nvPr/>
            </p:nvCxnSpPr>
            <p:spPr>
              <a:xfrm flipH="1">
                <a:off x="4714875" y="4405992"/>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82" name="Straight Connector 81"/>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sp>
          <p:nvSpPr>
            <p:cNvPr id="89" name="TextBox 88"/>
            <p:cNvSpPr txBox="1"/>
            <p:nvPr/>
          </p:nvSpPr>
          <p:spPr>
            <a:xfrm>
              <a:off x="5476880" y="4460557"/>
              <a:ext cx="107632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m6</a:t>
              </a:r>
              <a:r>
                <a:rPr lang="en-US" b="1" dirty="0" smtClean="0">
                  <a:latin typeface="Times New Roman" panose="02020603050405020304" pitchFamily="18" charset="0"/>
                  <a:cs typeface="Times New Roman" panose="02020603050405020304" pitchFamily="18" charset="0"/>
                </a:rPr>
                <a:t> V</a:t>
              </a:r>
              <a:r>
                <a:rPr lang="en-US" b="1" baseline="-25000" dirty="0" smtClean="0">
                  <a:latin typeface="Times New Roman" panose="02020603050405020304" pitchFamily="18" charset="0"/>
                  <a:cs typeface="Times New Roman" panose="02020603050405020304" pitchFamily="18" charset="0"/>
                </a:rPr>
                <a:t>2</a:t>
              </a:r>
              <a:endParaRPr lang="en-US" b="1" baseline="-25000" dirty="0">
                <a:latin typeface="Times New Roman" panose="02020603050405020304" pitchFamily="18" charset="0"/>
                <a:cs typeface="Times New Roman" panose="02020603050405020304" pitchFamily="18" charset="0"/>
              </a:endParaRPr>
            </a:p>
          </p:txBody>
        </p:sp>
        <p:sp>
          <p:nvSpPr>
            <p:cNvPr id="90" name="TextBox 89"/>
            <p:cNvSpPr txBox="1"/>
            <p:nvPr/>
          </p:nvSpPr>
          <p:spPr>
            <a:xfrm>
              <a:off x="7645049" y="3810000"/>
              <a:ext cx="535724"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3</a:t>
              </a:r>
              <a:endParaRPr lang="en-US" b="1" baseline="-25000" dirty="0">
                <a:latin typeface="Times New Roman" panose="02020603050405020304" pitchFamily="18" charset="0"/>
                <a:cs typeface="Times New Roman" panose="02020603050405020304" pitchFamily="18" charset="0"/>
              </a:endParaRPr>
            </a:p>
          </p:txBody>
        </p:sp>
        <p:cxnSp>
          <p:nvCxnSpPr>
            <p:cNvPr id="91" name="Straight Connector 90"/>
            <p:cNvCxnSpPr/>
            <p:nvPr/>
          </p:nvCxnSpPr>
          <p:spPr>
            <a:xfrm>
              <a:off x="8485573" y="2743200"/>
              <a:ext cx="0" cy="1097280"/>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92" name="Straight Connector 91"/>
            <p:cNvCxnSpPr/>
            <p:nvPr/>
          </p:nvCxnSpPr>
          <p:spPr>
            <a:xfrm>
              <a:off x="8485573" y="4114800"/>
              <a:ext cx="0" cy="1371600"/>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93" name="Straight Connector 92"/>
            <p:cNvCxnSpPr/>
            <p:nvPr/>
          </p:nvCxnSpPr>
          <p:spPr>
            <a:xfrm>
              <a:off x="8218873" y="38862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94" name="Straight Connector 93"/>
            <p:cNvCxnSpPr/>
            <p:nvPr/>
          </p:nvCxnSpPr>
          <p:spPr>
            <a:xfrm>
              <a:off x="8218873" y="4069080"/>
              <a:ext cx="548640" cy="0"/>
            </a:xfrm>
            <a:prstGeom prst="line">
              <a:avLst/>
            </a:prstGeom>
          </p:spPr>
          <p:style>
            <a:lnRef idx="3">
              <a:schemeClr val="dk1"/>
            </a:lnRef>
            <a:fillRef idx="0">
              <a:schemeClr val="dk1"/>
            </a:fillRef>
            <a:effectRef idx="2">
              <a:schemeClr val="dk1"/>
            </a:effectRef>
            <a:fontRef idx="minor">
              <a:schemeClr val="tx1"/>
            </a:fontRef>
          </p:style>
        </p:cxnSp>
        <p:sp>
          <p:nvSpPr>
            <p:cNvPr id="95" name="Rectangle 94"/>
            <p:cNvSpPr/>
            <p:nvPr/>
          </p:nvSpPr>
          <p:spPr>
            <a:xfrm>
              <a:off x="8485573" y="3276600"/>
              <a:ext cx="535724"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C</a:t>
              </a:r>
              <a:r>
                <a:rPr lang="en-US" b="1" baseline="-25000" dirty="0" smtClean="0">
                  <a:latin typeface="Times New Roman" panose="02020603050405020304" pitchFamily="18" charset="0"/>
                  <a:cs typeface="Times New Roman" panose="02020603050405020304" pitchFamily="18" charset="0"/>
                </a:rPr>
                <a:t>3</a:t>
              </a:r>
              <a:endParaRPr lang="en-US" dirty="0"/>
            </a:p>
          </p:txBody>
        </p:sp>
        <p:sp>
          <p:nvSpPr>
            <p:cNvPr id="96" name="Rectangle 95"/>
            <p:cNvSpPr/>
            <p:nvPr/>
          </p:nvSpPr>
          <p:spPr>
            <a:xfrm>
              <a:off x="9279892" y="4267200"/>
              <a:ext cx="702308" cy="492443"/>
            </a:xfrm>
            <a:prstGeom prst="rect">
              <a:avLst/>
            </a:prstGeom>
          </p:spPr>
          <p:txBody>
            <a:bodyPr wrap="none">
              <a:spAutoFit/>
            </a:bodyPr>
            <a:lstStyle/>
            <a:p>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out</a:t>
              </a:r>
              <a:endParaRPr lang="en-US" dirty="0"/>
            </a:p>
          </p:txBody>
        </p:sp>
        <p:sp>
          <p:nvSpPr>
            <p:cNvPr id="97" name="TextBox 96"/>
            <p:cNvSpPr txBox="1"/>
            <p:nvPr/>
          </p:nvSpPr>
          <p:spPr>
            <a:xfrm>
              <a:off x="6553200" y="2209800"/>
              <a:ext cx="2057400" cy="492443"/>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D</a:t>
              </a:r>
              <a:r>
                <a:rPr lang="en-US" b="1" baseline="-25000" dirty="0" smtClean="0">
                  <a:latin typeface="Times New Roman" panose="02020603050405020304" pitchFamily="18" charset="0"/>
                  <a:cs typeface="Times New Roman" panose="02020603050405020304" pitchFamily="18" charset="0"/>
                </a:rPr>
                <a:t>6</a:t>
              </a:r>
              <a:r>
                <a:rPr lang="en-US" b="1" dirty="0" smtClean="0">
                  <a:latin typeface="Times New Roman" panose="02020603050405020304" pitchFamily="18" charset="0"/>
                  <a:cs typeface="Times New Roman" panose="02020603050405020304" pitchFamily="18" charset="0"/>
                </a:rPr>
                <a:t>D</a:t>
              </a:r>
              <a:r>
                <a:rPr lang="en-US" b="1" baseline="-25000" dirty="0" smtClean="0">
                  <a:latin typeface="Times New Roman" panose="02020603050405020304" pitchFamily="18" charset="0"/>
                  <a:cs typeface="Times New Roman" panose="02020603050405020304" pitchFamily="18" charset="0"/>
                </a:rPr>
                <a:t>7 </a:t>
              </a:r>
              <a:r>
                <a:rPr lang="en-US" b="1" dirty="0" smtClean="0">
                  <a:latin typeface="Times New Roman" panose="02020603050405020304" pitchFamily="18" charset="0"/>
                  <a:cs typeface="Times New Roman" panose="02020603050405020304" pitchFamily="18" charset="0"/>
                </a:rPr>
                <a:t>(C</a:t>
              </a:r>
              <a:r>
                <a:rPr lang="en-US" b="1" baseline="-25000" dirty="0" smtClean="0">
                  <a:latin typeface="Times New Roman" panose="02020603050405020304" pitchFamily="18" charset="0"/>
                  <a:cs typeface="Times New Roman" panose="02020603050405020304" pitchFamily="18" charset="0"/>
                </a:rPr>
                <a:t>6</a:t>
              </a:r>
              <a:r>
                <a:rPr lang="en-US" b="1" dirty="0" smtClean="0">
                  <a:latin typeface="Times New Roman" panose="02020603050405020304" pitchFamily="18" charset="0"/>
                  <a:cs typeface="Times New Roman" panose="02020603050405020304" pitchFamily="18" charset="0"/>
                </a:rPr>
                <a:t>C</a:t>
              </a:r>
              <a:r>
                <a:rPr lang="en-US" b="1" baseline="-25000" dirty="0" smtClean="0">
                  <a:latin typeface="Times New Roman" panose="02020603050405020304" pitchFamily="18" charset="0"/>
                  <a:cs typeface="Times New Roman" panose="02020603050405020304" pitchFamily="18" charset="0"/>
                </a:rPr>
                <a:t>7</a:t>
              </a:r>
              <a:r>
                <a:rPr lang="en-US" b="1" dirty="0" smtClean="0">
                  <a:latin typeface="Times New Roman" panose="02020603050405020304" pitchFamily="18" charset="0"/>
                  <a:cs typeface="Times New Roman" panose="02020603050405020304" pitchFamily="18" charset="0"/>
                </a:rPr>
                <a:t>)</a:t>
              </a:r>
              <a:endParaRPr lang="en-US" b="1" baseline="-25000" dirty="0">
                <a:latin typeface="Times New Roman" panose="02020603050405020304" pitchFamily="18" charset="0"/>
                <a:cs typeface="Times New Roman" panose="02020603050405020304" pitchFamily="18" charset="0"/>
              </a:endParaRPr>
            </a:p>
          </p:txBody>
        </p:sp>
      </p:grpSp>
      <p:grpSp>
        <p:nvGrpSpPr>
          <p:cNvPr id="157" name="Group 156"/>
          <p:cNvGrpSpPr/>
          <p:nvPr/>
        </p:nvGrpSpPr>
        <p:grpSpPr>
          <a:xfrm>
            <a:off x="4419600" y="5410200"/>
            <a:ext cx="8915400" cy="3581400"/>
            <a:chOff x="4648200" y="5638800"/>
            <a:chExt cx="9677400" cy="4038600"/>
          </a:xfrm>
        </p:grpSpPr>
        <p:cxnSp>
          <p:nvCxnSpPr>
            <p:cNvPr id="99" name="Straight Connector 98"/>
            <p:cNvCxnSpPr/>
            <p:nvPr/>
          </p:nvCxnSpPr>
          <p:spPr>
            <a:xfrm flipV="1">
              <a:off x="4815840" y="8915400"/>
              <a:ext cx="8138160" cy="0"/>
            </a:xfrm>
            <a:prstGeom prst="line">
              <a:avLst/>
            </a:prstGeom>
          </p:spPr>
          <p:style>
            <a:lnRef idx="3">
              <a:schemeClr val="dk1"/>
            </a:lnRef>
            <a:fillRef idx="0">
              <a:schemeClr val="dk1"/>
            </a:fillRef>
            <a:effectRef idx="2">
              <a:schemeClr val="dk1"/>
            </a:effectRef>
            <a:fontRef idx="minor">
              <a:schemeClr val="tx1"/>
            </a:fontRef>
          </p:style>
        </p:cxnSp>
        <p:grpSp>
          <p:nvGrpSpPr>
            <p:cNvPr id="100" name="Group 27"/>
            <p:cNvGrpSpPr/>
            <p:nvPr/>
          </p:nvGrpSpPr>
          <p:grpSpPr>
            <a:xfrm>
              <a:off x="4781550" y="6156960"/>
              <a:ext cx="914400" cy="2758440"/>
              <a:chOff x="7315200" y="3657600"/>
              <a:chExt cx="914400" cy="2758440"/>
            </a:xfrm>
          </p:grpSpPr>
          <p:grpSp>
            <p:nvGrpSpPr>
              <p:cNvPr id="101" name="Group 22"/>
              <p:cNvGrpSpPr/>
              <p:nvPr/>
            </p:nvGrpSpPr>
            <p:grpSpPr>
              <a:xfrm>
                <a:off x="7315200" y="4495800"/>
                <a:ext cx="914400" cy="914400"/>
                <a:chOff x="7238999" y="4114796"/>
                <a:chExt cx="633046" cy="587828"/>
              </a:xfrm>
            </p:grpSpPr>
            <p:sp>
              <p:nvSpPr>
                <p:cNvPr id="104" name="Oval 103"/>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105" name="Straight Arrow Connector 104"/>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102" name="Straight Connector 101"/>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103" name="Straight Connector 102"/>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106" name="Group 105"/>
            <p:cNvGrpSpPr/>
            <p:nvPr/>
          </p:nvGrpSpPr>
          <p:grpSpPr>
            <a:xfrm>
              <a:off x="5334000" y="8915400"/>
              <a:ext cx="914400" cy="762000"/>
              <a:chOff x="2286000" y="2362200"/>
              <a:chExt cx="914400" cy="762000"/>
            </a:xfrm>
          </p:grpSpPr>
          <p:cxnSp>
            <p:nvCxnSpPr>
              <p:cNvPr id="107" name="Straight Connector 106"/>
              <p:cNvCxnSpPr/>
              <p:nvPr/>
            </p:nvCxnSpPr>
            <p:spPr>
              <a:xfrm>
                <a:off x="2286000" y="28194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108" name="Straight Connector 107"/>
              <p:cNvCxnSpPr/>
              <p:nvPr/>
            </p:nvCxnSpPr>
            <p:spPr>
              <a:xfrm>
                <a:off x="2499360" y="29718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109" name="Straight Connector 108"/>
              <p:cNvCxnSpPr/>
              <p:nvPr/>
            </p:nvCxnSpPr>
            <p:spPr>
              <a:xfrm>
                <a:off x="2621280" y="3124200"/>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110" name="Straight Connector 109"/>
              <p:cNvCxnSpPr/>
              <p:nvPr/>
            </p:nvCxnSpPr>
            <p:spPr>
              <a:xfrm>
                <a:off x="2743200" y="2362200"/>
                <a:ext cx="0" cy="457200"/>
              </a:xfrm>
              <a:prstGeom prst="line">
                <a:avLst/>
              </a:prstGeom>
            </p:spPr>
            <p:style>
              <a:lnRef idx="3">
                <a:schemeClr val="dk1"/>
              </a:lnRef>
              <a:fillRef idx="0">
                <a:schemeClr val="dk1"/>
              </a:fillRef>
              <a:effectRef idx="2">
                <a:schemeClr val="dk1"/>
              </a:effectRef>
              <a:fontRef idx="minor">
                <a:schemeClr val="tx1"/>
              </a:fontRef>
            </p:style>
          </p:cxnSp>
        </p:grpSp>
        <p:sp>
          <p:nvSpPr>
            <p:cNvPr id="111" name="TextBox 110"/>
            <p:cNvSpPr txBox="1"/>
            <p:nvPr/>
          </p:nvSpPr>
          <p:spPr>
            <a:xfrm>
              <a:off x="4648200" y="8041957"/>
              <a:ext cx="1139286"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m2</a:t>
              </a:r>
              <a:r>
                <a:rPr lang="en-US" b="1" dirty="0" smtClean="0">
                  <a:latin typeface="Times New Roman" panose="02020603050405020304" pitchFamily="18" charset="0"/>
                  <a:cs typeface="Times New Roman" panose="02020603050405020304" pitchFamily="18" charset="0"/>
                </a:rPr>
                <a:t> V</a:t>
              </a:r>
              <a:r>
                <a:rPr lang="en-US" b="1" baseline="-25000" dirty="0" smtClean="0">
                  <a:latin typeface="Times New Roman" panose="02020603050405020304" pitchFamily="18" charset="0"/>
                  <a:cs typeface="Times New Roman" panose="02020603050405020304" pitchFamily="18" charset="0"/>
                </a:rPr>
                <a:t>in</a:t>
              </a:r>
              <a:endParaRPr lang="en-US" b="1" baseline="-25000" dirty="0">
                <a:latin typeface="Times New Roman" panose="02020603050405020304" pitchFamily="18" charset="0"/>
                <a:cs typeface="Times New Roman" panose="02020603050405020304" pitchFamily="18" charset="0"/>
              </a:endParaRPr>
            </a:p>
          </p:txBody>
        </p:sp>
        <p:grpSp>
          <p:nvGrpSpPr>
            <p:cNvPr id="112" name="Group 46"/>
            <p:cNvGrpSpPr/>
            <p:nvPr/>
          </p:nvGrpSpPr>
          <p:grpSpPr>
            <a:xfrm rot="16200000">
              <a:off x="6050280" y="7418070"/>
              <a:ext cx="2651760" cy="274320"/>
              <a:chOff x="4714875" y="4405992"/>
              <a:chExt cx="1914525" cy="318409"/>
            </a:xfrm>
          </p:grpSpPr>
          <p:grpSp>
            <p:nvGrpSpPr>
              <p:cNvPr id="113" name="Group 42"/>
              <p:cNvGrpSpPr/>
              <p:nvPr/>
            </p:nvGrpSpPr>
            <p:grpSpPr>
              <a:xfrm>
                <a:off x="5029200" y="4419601"/>
                <a:ext cx="1295400" cy="304800"/>
                <a:chOff x="4876800" y="4419600"/>
                <a:chExt cx="5486400" cy="914401"/>
              </a:xfrm>
            </p:grpSpPr>
            <p:cxnSp>
              <p:nvCxnSpPr>
                <p:cNvPr id="116" name="Straight Connector 115"/>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17" name="Straight Connector 116"/>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18" name="Straight Connector 117"/>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19"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20" name="Straight Connector 119"/>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21" name="Straight Connector 120"/>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114" name="Straight Connector 113"/>
              <p:cNvCxnSpPr/>
              <p:nvPr/>
            </p:nvCxnSpPr>
            <p:spPr>
              <a:xfrm flipH="1">
                <a:off x="4714875" y="4405992"/>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115" name="Straight Connector 114"/>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sp>
          <p:nvSpPr>
            <p:cNvPr id="122" name="TextBox 121"/>
            <p:cNvSpPr txBox="1"/>
            <p:nvPr/>
          </p:nvSpPr>
          <p:spPr>
            <a:xfrm>
              <a:off x="7434797" y="7265670"/>
              <a:ext cx="511679"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I</a:t>
              </a:r>
              <a:endParaRPr lang="en-US" b="1" baseline="-25000" dirty="0">
                <a:latin typeface="Times New Roman" panose="02020603050405020304" pitchFamily="18" charset="0"/>
                <a:cs typeface="Times New Roman" panose="02020603050405020304" pitchFamily="18" charset="0"/>
              </a:endParaRPr>
            </a:p>
          </p:txBody>
        </p:sp>
        <p:cxnSp>
          <p:nvCxnSpPr>
            <p:cNvPr id="123" name="Straight Connector 122"/>
            <p:cNvCxnSpPr/>
            <p:nvPr/>
          </p:nvCxnSpPr>
          <p:spPr>
            <a:xfrm>
              <a:off x="8275321" y="7570470"/>
              <a:ext cx="0" cy="1371600"/>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124" name="Straight Connector 123"/>
            <p:cNvCxnSpPr/>
            <p:nvPr/>
          </p:nvCxnSpPr>
          <p:spPr>
            <a:xfrm>
              <a:off x="8008621" y="734187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125" name="Straight Connector 124"/>
            <p:cNvCxnSpPr/>
            <p:nvPr/>
          </p:nvCxnSpPr>
          <p:spPr>
            <a:xfrm>
              <a:off x="8008621" y="7524750"/>
              <a:ext cx="548640" cy="0"/>
            </a:xfrm>
            <a:prstGeom prst="line">
              <a:avLst/>
            </a:prstGeom>
          </p:spPr>
          <p:style>
            <a:lnRef idx="3">
              <a:schemeClr val="dk1"/>
            </a:lnRef>
            <a:fillRef idx="0">
              <a:schemeClr val="dk1"/>
            </a:fillRef>
            <a:effectRef idx="2">
              <a:schemeClr val="dk1"/>
            </a:effectRef>
            <a:fontRef idx="minor">
              <a:schemeClr val="tx1"/>
            </a:fontRef>
          </p:style>
        </p:cxnSp>
        <p:sp>
          <p:nvSpPr>
            <p:cNvPr id="126" name="Rectangle 125"/>
            <p:cNvSpPr/>
            <p:nvPr/>
          </p:nvSpPr>
          <p:spPr>
            <a:xfrm>
              <a:off x="8275321" y="6732270"/>
              <a:ext cx="511679"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C</a:t>
              </a:r>
              <a:r>
                <a:rPr lang="en-US" b="1" baseline="-25000" dirty="0" smtClean="0">
                  <a:latin typeface="Times New Roman" panose="02020603050405020304" pitchFamily="18" charset="0"/>
                  <a:cs typeface="Times New Roman" panose="02020603050405020304" pitchFamily="18" charset="0"/>
                </a:rPr>
                <a:t>I</a:t>
              </a:r>
              <a:endParaRPr lang="en-US" dirty="0"/>
            </a:p>
          </p:txBody>
        </p:sp>
        <p:cxnSp>
          <p:nvCxnSpPr>
            <p:cNvPr id="127" name="Straight Connector 126"/>
            <p:cNvCxnSpPr/>
            <p:nvPr/>
          </p:nvCxnSpPr>
          <p:spPr>
            <a:xfrm>
              <a:off x="8305800" y="6172200"/>
              <a:ext cx="0" cy="1097280"/>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128" name="Straight Connector 127"/>
            <p:cNvCxnSpPr/>
            <p:nvPr/>
          </p:nvCxnSpPr>
          <p:spPr>
            <a:xfrm flipV="1">
              <a:off x="5105400" y="6172200"/>
              <a:ext cx="3291840" cy="0"/>
            </a:xfrm>
            <a:prstGeom prst="line">
              <a:avLst/>
            </a:prstGeom>
          </p:spPr>
          <p:style>
            <a:lnRef idx="3">
              <a:schemeClr val="dk1"/>
            </a:lnRef>
            <a:fillRef idx="0">
              <a:schemeClr val="dk1"/>
            </a:fillRef>
            <a:effectRef idx="2">
              <a:schemeClr val="dk1"/>
            </a:effectRef>
            <a:fontRef idx="minor">
              <a:schemeClr val="tx1"/>
            </a:fontRef>
          </p:style>
        </p:cxnSp>
        <p:sp>
          <p:nvSpPr>
            <p:cNvPr id="129" name="Rectangle 128"/>
            <p:cNvSpPr/>
            <p:nvPr/>
          </p:nvSpPr>
          <p:spPr>
            <a:xfrm>
              <a:off x="8227276" y="7543800"/>
              <a:ext cx="511679"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I</a:t>
              </a:r>
              <a:endParaRPr lang="en-US" dirty="0"/>
            </a:p>
          </p:txBody>
        </p:sp>
        <p:sp>
          <p:nvSpPr>
            <p:cNvPr id="130" name="TextBox 129"/>
            <p:cNvSpPr txBox="1"/>
            <p:nvPr/>
          </p:nvSpPr>
          <p:spPr>
            <a:xfrm>
              <a:off x="5486400" y="5679757"/>
              <a:ext cx="2057400" cy="492443"/>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D</a:t>
              </a:r>
              <a:r>
                <a:rPr lang="en-US" b="1" baseline="-25000" dirty="0" smtClean="0">
                  <a:latin typeface="Times New Roman" panose="02020603050405020304" pitchFamily="18" charset="0"/>
                  <a:cs typeface="Times New Roman" panose="02020603050405020304" pitchFamily="18" charset="0"/>
                </a:rPr>
                <a:t>2</a:t>
              </a:r>
              <a:r>
                <a:rPr lang="en-US" b="1" dirty="0" smtClean="0">
                  <a:latin typeface="Times New Roman" panose="02020603050405020304" pitchFamily="18" charset="0"/>
                  <a:cs typeface="Times New Roman" panose="02020603050405020304" pitchFamily="18" charset="0"/>
                </a:rPr>
                <a:t>D</a:t>
              </a:r>
              <a:r>
                <a:rPr lang="en-US" b="1" baseline="-25000" dirty="0" smtClean="0">
                  <a:latin typeface="Times New Roman" panose="02020603050405020304" pitchFamily="18" charset="0"/>
                  <a:cs typeface="Times New Roman" panose="02020603050405020304" pitchFamily="18" charset="0"/>
                </a:rPr>
                <a:t>4 </a:t>
              </a:r>
              <a:r>
                <a:rPr lang="en-US" b="1" dirty="0" smtClean="0">
                  <a:latin typeface="Times New Roman" panose="02020603050405020304" pitchFamily="18" charset="0"/>
                  <a:cs typeface="Times New Roman" panose="02020603050405020304" pitchFamily="18" charset="0"/>
                </a:rPr>
                <a:t>(C</a:t>
              </a:r>
              <a:r>
                <a:rPr lang="en-US" b="1" baseline="-25000" dirty="0" smtClean="0">
                  <a:latin typeface="Times New Roman" panose="02020603050405020304" pitchFamily="18" charset="0"/>
                  <a:cs typeface="Times New Roman" panose="02020603050405020304" pitchFamily="18" charset="0"/>
                </a:rPr>
                <a:t>2</a:t>
              </a:r>
              <a:r>
                <a:rPr lang="en-US" b="1" dirty="0" smtClean="0">
                  <a:latin typeface="Times New Roman" panose="02020603050405020304" pitchFamily="18" charset="0"/>
                  <a:cs typeface="Times New Roman" panose="02020603050405020304" pitchFamily="18" charset="0"/>
                </a:rPr>
                <a:t>C</a:t>
              </a:r>
              <a:r>
                <a:rPr lang="en-US" b="1" baseline="-25000" dirty="0" smtClean="0">
                  <a:latin typeface="Times New Roman" panose="02020603050405020304" pitchFamily="18" charset="0"/>
                  <a:cs typeface="Times New Roman" panose="02020603050405020304" pitchFamily="18" charset="0"/>
                </a:rPr>
                <a:t>4</a:t>
              </a:r>
              <a:r>
                <a:rPr lang="en-US" b="1" dirty="0" smtClean="0">
                  <a:latin typeface="Times New Roman" panose="02020603050405020304" pitchFamily="18" charset="0"/>
                  <a:cs typeface="Times New Roman" panose="02020603050405020304" pitchFamily="18" charset="0"/>
                </a:rPr>
                <a:t>)</a:t>
              </a:r>
              <a:endParaRPr lang="en-US" b="1" baseline="-25000" dirty="0">
                <a:latin typeface="Times New Roman" panose="02020603050405020304" pitchFamily="18" charset="0"/>
                <a:cs typeface="Times New Roman" panose="02020603050405020304" pitchFamily="18" charset="0"/>
              </a:endParaRPr>
            </a:p>
          </p:txBody>
        </p:sp>
        <p:cxnSp>
          <p:nvCxnSpPr>
            <p:cNvPr id="131" name="Straight Connector 130"/>
            <p:cNvCxnSpPr/>
            <p:nvPr/>
          </p:nvCxnSpPr>
          <p:spPr>
            <a:xfrm flipV="1">
              <a:off x="10904923" y="6172200"/>
              <a:ext cx="2286000" cy="0"/>
            </a:xfrm>
            <a:prstGeom prst="line">
              <a:avLst/>
            </a:prstGeom>
          </p:spPr>
          <p:style>
            <a:lnRef idx="3">
              <a:schemeClr val="dk1"/>
            </a:lnRef>
            <a:fillRef idx="0">
              <a:schemeClr val="dk1"/>
            </a:fillRef>
            <a:effectRef idx="2">
              <a:schemeClr val="dk1"/>
            </a:effectRef>
            <a:fontRef idx="minor">
              <a:schemeClr val="tx1"/>
            </a:fontRef>
          </p:style>
        </p:cxnSp>
        <p:grpSp>
          <p:nvGrpSpPr>
            <p:cNvPr id="132" name="Group 26"/>
            <p:cNvGrpSpPr/>
            <p:nvPr/>
          </p:nvGrpSpPr>
          <p:grpSpPr>
            <a:xfrm>
              <a:off x="10466773" y="6172200"/>
              <a:ext cx="914400" cy="2758440"/>
              <a:chOff x="7315200" y="3657600"/>
              <a:chExt cx="914400" cy="2758440"/>
            </a:xfrm>
          </p:grpSpPr>
          <p:grpSp>
            <p:nvGrpSpPr>
              <p:cNvPr id="133" name="Group 22"/>
              <p:cNvGrpSpPr/>
              <p:nvPr/>
            </p:nvGrpSpPr>
            <p:grpSpPr>
              <a:xfrm>
                <a:off x="7315200" y="4495800"/>
                <a:ext cx="914400" cy="914400"/>
                <a:chOff x="7238999" y="4114796"/>
                <a:chExt cx="633046" cy="587828"/>
              </a:xfrm>
            </p:grpSpPr>
            <p:sp>
              <p:nvSpPr>
                <p:cNvPr id="136"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137" name="Straight Arrow Connector 21"/>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134" name="Straight Connector 24"/>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135"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138" name="Group 46"/>
            <p:cNvGrpSpPr/>
            <p:nvPr/>
          </p:nvGrpSpPr>
          <p:grpSpPr>
            <a:xfrm rot="16200000">
              <a:off x="10603932" y="7391400"/>
              <a:ext cx="2651760" cy="274320"/>
              <a:chOff x="4714875" y="4405992"/>
              <a:chExt cx="1914525" cy="318409"/>
            </a:xfrm>
          </p:grpSpPr>
          <p:grpSp>
            <p:nvGrpSpPr>
              <p:cNvPr id="139" name="Group 42"/>
              <p:cNvGrpSpPr/>
              <p:nvPr/>
            </p:nvGrpSpPr>
            <p:grpSpPr>
              <a:xfrm>
                <a:off x="5029200" y="4419601"/>
                <a:ext cx="1295400" cy="304800"/>
                <a:chOff x="4876800" y="4419600"/>
                <a:chExt cx="5486400" cy="914401"/>
              </a:xfrm>
            </p:grpSpPr>
            <p:cxnSp>
              <p:nvCxnSpPr>
                <p:cNvPr id="142" name="Straight Connector 141"/>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43" name="Straight Connector 142"/>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44" name="Straight Connector 143"/>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45"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46" name="Straight Connector 145"/>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47" name="Straight Connector 146"/>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140" name="Straight Connector 139"/>
              <p:cNvCxnSpPr/>
              <p:nvPr/>
            </p:nvCxnSpPr>
            <p:spPr>
              <a:xfrm flipH="1">
                <a:off x="4714875" y="4405992"/>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141" name="Straight Connector 140"/>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sp>
          <p:nvSpPr>
            <p:cNvPr id="148" name="TextBox 147"/>
            <p:cNvSpPr txBox="1"/>
            <p:nvPr/>
          </p:nvSpPr>
          <p:spPr>
            <a:xfrm>
              <a:off x="9820280" y="7889557"/>
              <a:ext cx="1114792"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g</a:t>
              </a:r>
              <a:r>
                <a:rPr lang="en-US" b="1" baseline="-25000" dirty="0" err="1" smtClean="0">
                  <a:latin typeface="Times New Roman" panose="02020603050405020304" pitchFamily="18" charset="0"/>
                  <a:cs typeface="Times New Roman" panose="02020603050405020304" pitchFamily="18" charset="0"/>
                </a:rPr>
                <a:t>mII</a:t>
              </a:r>
              <a:r>
                <a:rPr lang="en-US" b="1" dirty="0" smtClean="0">
                  <a:latin typeface="Times New Roman" panose="02020603050405020304" pitchFamily="18" charset="0"/>
                  <a:cs typeface="Times New Roman" panose="02020603050405020304" pitchFamily="18" charset="0"/>
                </a:rPr>
                <a:t> V</a:t>
              </a:r>
              <a:r>
                <a:rPr lang="en-US" b="1" baseline="-25000" dirty="0" smtClean="0">
                  <a:latin typeface="Times New Roman" panose="02020603050405020304" pitchFamily="18" charset="0"/>
                  <a:cs typeface="Times New Roman" panose="02020603050405020304" pitchFamily="18" charset="0"/>
                </a:rPr>
                <a:t>I</a:t>
              </a:r>
              <a:endParaRPr lang="en-US" b="1" baseline="-25000" dirty="0">
                <a:latin typeface="Times New Roman" panose="02020603050405020304" pitchFamily="18" charset="0"/>
                <a:cs typeface="Times New Roman" panose="02020603050405020304" pitchFamily="18" charset="0"/>
              </a:endParaRPr>
            </a:p>
          </p:txBody>
        </p:sp>
        <p:sp>
          <p:nvSpPr>
            <p:cNvPr id="149" name="TextBox 148"/>
            <p:cNvSpPr txBox="1"/>
            <p:nvPr/>
          </p:nvSpPr>
          <p:spPr>
            <a:xfrm>
              <a:off x="11988449" y="7239000"/>
              <a:ext cx="598241"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II</a:t>
              </a:r>
              <a:endParaRPr lang="en-US" b="1" baseline="-25000" dirty="0">
                <a:latin typeface="Times New Roman" panose="02020603050405020304" pitchFamily="18" charset="0"/>
                <a:cs typeface="Times New Roman" panose="02020603050405020304" pitchFamily="18" charset="0"/>
              </a:endParaRPr>
            </a:p>
          </p:txBody>
        </p:sp>
        <p:cxnSp>
          <p:nvCxnSpPr>
            <p:cNvPr id="150" name="Straight Connector 149"/>
            <p:cNvCxnSpPr/>
            <p:nvPr/>
          </p:nvCxnSpPr>
          <p:spPr>
            <a:xfrm>
              <a:off x="12828973" y="6172200"/>
              <a:ext cx="0" cy="1097280"/>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151" name="Straight Connector 150"/>
            <p:cNvCxnSpPr/>
            <p:nvPr/>
          </p:nvCxnSpPr>
          <p:spPr>
            <a:xfrm>
              <a:off x="12828973" y="7543800"/>
              <a:ext cx="0" cy="1371600"/>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152" name="Straight Connector 151"/>
            <p:cNvCxnSpPr/>
            <p:nvPr/>
          </p:nvCxnSpPr>
          <p:spPr>
            <a:xfrm>
              <a:off x="12562273" y="73152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153" name="Straight Connector 152"/>
            <p:cNvCxnSpPr/>
            <p:nvPr/>
          </p:nvCxnSpPr>
          <p:spPr>
            <a:xfrm>
              <a:off x="12562273" y="7498080"/>
              <a:ext cx="548640" cy="0"/>
            </a:xfrm>
            <a:prstGeom prst="line">
              <a:avLst/>
            </a:prstGeom>
          </p:spPr>
          <p:style>
            <a:lnRef idx="3">
              <a:schemeClr val="dk1"/>
            </a:lnRef>
            <a:fillRef idx="0">
              <a:schemeClr val="dk1"/>
            </a:fillRef>
            <a:effectRef idx="2">
              <a:schemeClr val="dk1"/>
            </a:effectRef>
            <a:fontRef idx="minor">
              <a:schemeClr val="tx1"/>
            </a:fontRef>
          </p:style>
        </p:cxnSp>
        <p:sp>
          <p:nvSpPr>
            <p:cNvPr id="154" name="Rectangle 153"/>
            <p:cNvSpPr/>
            <p:nvPr/>
          </p:nvSpPr>
          <p:spPr>
            <a:xfrm>
              <a:off x="12828973" y="6705600"/>
              <a:ext cx="598241"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C</a:t>
              </a:r>
              <a:r>
                <a:rPr lang="en-US" b="1" baseline="-25000" dirty="0" smtClean="0">
                  <a:latin typeface="Times New Roman" panose="02020603050405020304" pitchFamily="18" charset="0"/>
                  <a:cs typeface="Times New Roman" panose="02020603050405020304" pitchFamily="18" charset="0"/>
                </a:rPr>
                <a:t>II</a:t>
              </a:r>
              <a:endParaRPr lang="en-US" dirty="0"/>
            </a:p>
          </p:txBody>
        </p:sp>
        <p:sp>
          <p:nvSpPr>
            <p:cNvPr id="155" name="Rectangle 154"/>
            <p:cNvSpPr/>
            <p:nvPr/>
          </p:nvSpPr>
          <p:spPr>
            <a:xfrm>
              <a:off x="13623292" y="7696200"/>
              <a:ext cx="702308" cy="492443"/>
            </a:xfrm>
            <a:prstGeom prst="rect">
              <a:avLst/>
            </a:prstGeom>
          </p:spPr>
          <p:txBody>
            <a:bodyPr wrap="none">
              <a:spAutoFit/>
            </a:bodyPr>
            <a:lstStyle/>
            <a:p>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out</a:t>
              </a:r>
              <a:endParaRPr lang="en-US" dirty="0"/>
            </a:p>
          </p:txBody>
        </p:sp>
        <p:sp>
          <p:nvSpPr>
            <p:cNvPr id="156" name="TextBox 155"/>
            <p:cNvSpPr txBox="1"/>
            <p:nvPr/>
          </p:nvSpPr>
          <p:spPr>
            <a:xfrm>
              <a:off x="10896600" y="5638800"/>
              <a:ext cx="2057400" cy="492443"/>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D</a:t>
              </a:r>
              <a:r>
                <a:rPr lang="en-US" b="1" baseline="-25000" dirty="0" smtClean="0">
                  <a:latin typeface="Times New Roman" panose="02020603050405020304" pitchFamily="18" charset="0"/>
                  <a:cs typeface="Times New Roman" panose="02020603050405020304" pitchFamily="18" charset="0"/>
                </a:rPr>
                <a:t>6</a:t>
              </a:r>
              <a:r>
                <a:rPr lang="en-US" b="1" dirty="0" smtClean="0">
                  <a:latin typeface="Times New Roman" panose="02020603050405020304" pitchFamily="18" charset="0"/>
                  <a:cs typeface="Times New Roman" panose="02020603050405020304" pitchFamily="18" charset="0"/>
                </a:rPr>
                <a:t>D</a:t>
              </a:r>
              <a:r>
                <a:rPr lang="en-US" b="1" baseline="-25000" dirty="0" smtClean="0">
                  <a:latin typeface="Times New Roman" panose="02020603050405020304" pitchFamily="18" charset="0"/>
                  <a:cs typeface="Times New Roman" panose="02020603050405020304" pitchFamily="18" charset="0"/>
                </a:rPr>
                <a:t>7 </a:t>
              </a:r>
              <a:r>
                <a:rPr lang="en-US" b="1" dirty="0" smtClean="0">
                  <a:latin typeface="Times New Roman" panose="02020603050405020304" pitchFamily="18" charset="0"/>
                  <a:cs typeface="Times New Roman" panose="02020603050405020304" pitchFamily="18" charset="0"/>
                </a:rPr>
                <a:t>(C</a:t>
              </a:r>
              <a:r>
                <a:rPr lang="en-US" b="1" baseline="-25000" dirty="0" smtClean="0">
                  <a:latin typeface="Times New Roman" panose="02020603050405020304" pitchFamily="18" charset="0"/>
                  <a:cs typeface="Times New Roman" panose="02020603050405020304" pitchFamily="18" charset="0"/>
                </a:rPr>
                <a:t>6</a:t>
              </a:r>
              <a:r>
                <a:rPr lang="en-US" b="1" dirty="0" smtClean="0">
                  <a:latin typeface="Times New Roman" panose="02020603050405020304" pitchFamily="18" charset="0"/>
                  <a:cs typeface="Times New Roman" panose="02020603050405020304" pitchFamily="18" charset="0"/>
                </a:rPr>
                <a:t>C</a:t>
              </a:r>
              <a:r>
                <a:rPr lang="en-US" b="1" baseline="-25000" dirty="0" smtClean="0">
                  <a:latin typeface="Times New Roman" panose="02020603050405020304" pitchFamily="18" charset="0"/>
                  <a:cs typeface="Times New Roman" panose="02020603050405020304" pitchFamily="18" charset="0"/>
                </a:rPr>
                <a:t>7</a:t>
              </a:r>
              <a:r>
                <a:rPr lang="en-US" b="1" dirty="0" smtClean="0">
                  <a:latin typeface="Times New Roman" panose="02020603050405020304" pitchFamily="18" charset="0"/>
                  <a:cs typeface="Times New Roman" panose="02020603050405020304" pitchFamily="18" charset="0"/>
                </a:rPr>
                <a:t>)</a:t>
              </a:r>
              <a:endParaRPr lang="en-US" b="1" baseline="-25000" dirty="0">
                <a:latin typeface="Times New Roman" panose="02020603050405020304" pitchFamily="18" charset="0"/>
                <a:cs typeface="Times New Roman" panose="02020603050405020304" pitchFamily="18" charset="0"/>
              </a:endParaRPr>
            </a:p>
          </p:txBody>
        </p:sp>
      </p:grpSp>
      <p:sp>
        <p:nvSpPr>
          <p:cNvPr id="158" name="Bent Arrow 157"/>
          <p:cNvSpPr/>
          <p:nvPr/>
        </p:nvSpPr>
        <p:spPr>
          <a:xfrm flipV="1">
            <a:off x="2743200" y="5562600"/>
            <a:ext cx="1194816" cy="1325880"/>
          </a:xfrm>
          <a:prstGeom prst="ben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9537168"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Un Compensated frequency response of the two stage Op Amps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990600" y="1295400"/>
            <a:ext cx="11901784" cy="892552"/>
          </a:xfrm>
          <a:prstGeom prst="rect">
            <a:avLst/>
          </a:prstGeom>
          <a:noFill/>
        </p:spPr>
        <p:txBody>
          <a:bodyPr wrap="none" rtlCol="0">
            <a:spAutoFit/>
          </a:bodyPr>
          <a:lstStyle/>
          <a:p>
            <a:r>
              <a:rPr lang="en-US" dirty="0" smtClean="0">
                <a:latin typeface="Times New Roman" pitchFamily="18" charset="0"/>
                <a:cs typeface="Times New Roman" pitchFamily="18" charset="0"/>
              </a:rPr>
              <a:t>R</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&amp; R</a:t>
            </a:r>
            <a:r>
              <a:rPr lang="en-US" baseline="-25000" dirty="0" smtClean="0">
                <a:latin typeface="Times New Roman" pitchFamily="18" charset="0"/>
                <a:cs typeface="Times New Roman" pitchFamily="18" charset="0"/>
              </a:rPr>
              <a:t>II</a:t>
            </a:r>
            <a:r>
              <a:rPr lang="en-US" dirty="0" smtClean="0">
                <a:latin typeface="Times New Roman" pitchFamily="18" charset="0"/>
                <a:cs typeface="Times New Roman" pitchFamily="18" charset="0"/>
              </a:rPr>
              <a:t> – Resistance to Ground from the output of First and Second Stage respectively.</a:t>
            </a:r>
          </a:p>
          <a:p>
            <a:r>
              <a:rPr lang="en-US"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&amp; C</a:t>
            </a:r>
            <a:r>
              <a:rPr lang="en-US" baseline="-25000" dirty="0" smtClean="0">
                <a:latin typeface="Times New Roman" pitchFamily="18" charset="0"/>
                <a:cs typeface="Times New Roman" pitchFamily="18" charset="0"/>
              </a:rPr>
              <a:t>II</a:t>
            </a:r>
            <a:r>
              <a:rPr lang="en-US" dirty="0" smtClean="0">
                <a:latin typeface="Times New Roman" pitchFamily="18" charset="0"/>
                <a:cs typeface="Times New Roman" pitchFamily="18" charset="0"/>
              </a:rPr>
              <a:t> – Resistance to Ground from the output of First and Second Stage respectively.</a:t>
            </a:r>
            <a:endParaRPr lang="en-US" dirty="0">
              <a:latin typeface="Times New Roman" pitchFamily="18" charset="0"/>
              <a:cs typeface="Times New Roman" pitchFamily="18" charset="0"/>
            </a:endParaRPr>
          </a:p>
        </p:txBody>
      </p:sp>
      <p:sp>
        <p:nvSpPr>
          <p:cNvPr id="7" name="TextBox 6"/>
          <p:cNvSpPr txBox="1"/>
          <p:nvPr/>
        </p:nvSpPr>
        <p:spPr>
          <a:xfrm>
            <a:off x="304800" y="2133600"/>
            <a:ext cx="3060453" cy="156966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200" b="1" dirty="0" smtClean="0">
                <a:latin typeface="Times New Roman" pitchFamily="18" charset="0"/>
                <a:cs typeface="Times New Roman" pitchFamily="18" charset="0"/>
              </a:rPr>
              <a:t>P</a:t>
            </a:r>
            <a:r>
              <a:rPr lang="en-US" sz="3200" b="1" baseline="-25000" dirty="0" smtClean="0">
                <a:latin typeface="Times New Roman" pitchFamily="18" charset="0"/>
                <a:cs typeface="Times New Roman" pitchFamily="18" charset="0"/>
              </a:rPr>
              <a:t>1</a:t>
            </a:r>
            <a:r>
              <a:rPr lang="en-US" sz="3200" b="1" dirty="0" smtClean="0">
                <a:latin typeface="Times New Roman" pitchFamily="18" charset="0"/>
                <a:cs typeface="Times New Roman" pitchFamily="18" charset="0"/>
              </a:rPr>
              <a:t>’= (-1/(R</a:t>
            </a:r>
            <a:r>
              <a:rPr lang="en-US" sz="3200" b="1" baseline="-25000" dirty="0" smtClean="0">
                <a:latin typeface="Times New Roman" pitchFamily="18" charset="0"/>
                <a:cs typeface="Times New Roman" pitchFamily="18" charset="0"/>
              </a:rPr>
              <a:t>I</a:t>
            </a:r>
            <a:r>
              <a:rPr lang="en-US" sz="3200" b="1" dirty="0" smtClean="0">
                <a:latin typeface="Times New Roman" pitchFamily="18" charset="0"/>
                <a:cs typeface="Times New Roman" pitchFamily="18" charset="0"/>
              </a:rPr>
              <a:t>C</a:t>
            </a:r>
            <a:r>
              <a:rPr lang="en-US" sz="3200" b="1" baseline="-25000" dirty="0" smtClean="0">
                <a:latin typeface="Times New Roman" pitchFamily="18" charset="0"/>
                <a:cs typeface="Times New Roman" pitchFamily="18" charset="0"/>
              </a:rPr>
              <a:t>I</a:t>
            </a:r>
            <a:r>
              <a:rPr lang="en-US" sz="3200" b="1" dirty="0" smtClean="0">
                <a:latin typeface="Times New Roman" pitchFamily="18" charset="0"/>
                <a:cs typeface="Times New Roman" pitchFamily="18" charset="0"/>
              </a:rPr>
              <a:t>))</a:t>
            </a:r>
          </a:p>
          <a:p>
            <a:endParaRPr lang="en-US" sz="3200" b="1" dirty="0" smtClean="0">
              <a:latin typeface="Times New Roman" pitchFamily="18" charset="0"/>
              <a:cs typeface="Times New Roman" pitchFamily="18" charset="0"/>
            </a:endParaRPr>
          </a:p>
          <a:p>
            <a:r>
              <a:rPr lang="en-US" sz="3200" b="1" dirty="0" smtClean="0">
                <a:latin typeface="Times New Roman" pitchFamily="18" charset="0"/>
                <a:cs typeface="Times New Roman" pitchFamily="18" charset="0"/>
              </a:rPr>
              <a:t>P</a:t>
            </a:r>
            <a:r>
              <a:rPr lang="en-US" sz="3200" b="1" baseline="-25000" dirty="0" smtClean="0">
                <a:latin typeface="Times New Roman" pitchFamily="18" charset="0"/>
                <a:cs typeface="Times New Roman" pitchFamily="18" charset="0"/>
              </a:rPr>
              <a:t>2</a:t>
            </a:r>
            <a:r>
              <a:rPr lang="en-US" sz="3200" b="1" dirty="0" smtClean="0">
                <a:latin typeface="Times New Roman" pitchFamily="18" charset="0"/>
                <a:cs typeface="Times New Roman" pitchFamily="18" charset="0"/>
              </a:rPr>
              <a:t>’= (-1/(R</a:t>
            </a:r>
            <a:r>
              <a:rPr lang="en-US" sz="3200" b="1" baseline="-25000" dirty="0" smtClean="0">
                <a:latin typeface="Times New Roman" pitchFamily="18" charset="0"/>
                <a:cs typeface="Times New Roman" pitchFamily="18" charset="0"/>
              </a:rPr>
              <a:t>II</a:t>
            </a:r>
            <a:r>
              <a:rPr lang="en-US" sz="3200" b="1" dirty="0" smtClean="0">
                <a:latin typeface="Times New Roman" pitchFamily="18" charset="0"/>
                <a:cs typeface="Times New Roman" pitchFamily="18" charset="0"/>
              </a:rPr>
              <a:t>C</a:t>
            </a:r>
            <a:r>
              <a:rPr lang="en-US" sz="3200" b="1" baseline="-25000" dirty="0" smtClean="0">
                <a:latin typeface="Times New Roman" pitchFamily="18" charset="0"/>
                <a:cs typeface="Times New Roman" pitchFamily="18" charset="0"/>
              </a:rPr>
              <a:t>II</a:t>
            </a:r>
            <a:r>
              <a:rPr lang="en-US" sz="3200" b="1" dirty="0" smtClean="0">
                <a:latin typeface="Times New Roman" pitchFamily="18" charset="0"/>
                <a:cs typeface="Times New Roman" pitchFamily="18" charset="0"/>
              </a:rPr>
              <a:t>))</a:t>
            </a:r>
          </a:p>
        </p:txBody>
      </p:sp>
      <p:sp>
        <p:nvSpPr>
          <p:cNvPr id="8" name="Rectangle 7"/>
          <p:cNvSpPr/>
          <p:nvPr/>
        </p:nvSpPr>
        <p:spPr>
          <a:xfrm>
            <a:off x="4038600" y="3124200"/>
            <a:ext cx="8915400" cy="89255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b="1" dirty="0" smtClean="0">
                <a:latin typeface="Times New Roman" panose="02020603050405020304" pitchFamily="18" charset="0"/>
                <a:cs typeface="Times New Roman" panose="02020603050405020304" pitchFamily="18" charset="0"/>
              </a:rPr>
              <a:t>Un Compensated frequency response of the two stage Op Amps with F(S) = 1</a:t>
            </a:r>
            <a:endParaRPr lang="en-US" dirty="0">
              <a:latin typeface="Times New Roman" panose="02020603050405020304" pitchFamily="18" charset="0"/>
              <a:cs typeface="Times New Roman" panose="02020603050405020304" pitchFamily="18" charset="0"/>
            </a:endParaRPr>
          </a:p>
        </p:txBody>
      </p:sp>
      <p:pic>
        <p:nvPicPr>
          <p:cNvPr id="3075" name="Picture 3"/>
          <p:cNvPicPr>
            <a:picLocks noChangeAspect="1" noChangeArrowheads="1"/>
          </p:cNvPicPr>
          <p:nvPr/>
        </p:nvPicPr>
        <p:blipFill>
          <a:blip r:embed="rId2" cstate="print"/>
          <a:srcRect/>
          <a:stretch>
            <a:fillRect/>
          </a:stretch>
        </p:blipFill>
        <p:spPr bwMode="auto">
          <a:xfrm>
            <a:off x="457200" y="4191000"/>
            <a:ext cx="5957887" cy="4701233"/>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
        <p:nvSpPr>
          <p:cNvPr id="11" name="Rectangle 10"/>
          <p:cNvSpPr/>
          <p:nvPr/>
        </p:nvSpPr>
        <p:spPr>
          <a:xfrm>
            <a:off x="6781800" y="4288810"/>
            <a:ext cx="6858000" cy="2492990"/>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Note that F(s) = 1 is the worst case for stability considerations. </a:t>
            </a:r>
          </a:p>
          <a:p>
            <a:pPr marL="514350" indent="-514350" algn="just">
              <a:buFont typeface="Wingdings" pitchFamily="2" charset="2"/>
              <a:buChar char="v"/>
            </a:pPr>
            <a:r>
              <a:rPr lang="en-US" dirty="0" smtClean="0">
                <a:latin typeface="Times New Roman" pitchFamily="18" charset="0"/>
                <a:cs typeface="Times New Roman" pitchFamily="18" charset="0"/>
              </a:rPr>
              <a:t>In Fig., the phase margin is significantly less than 45°, which means that the op amp should be compensated before using it in a closed-loop configuration.</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a:solidFill>
                  <a:srgbClr val="FFFF00"/>
                </a:solidFill>
                <a:latin typeface="Times New Roman" panose="02020603050405020304" pitchFamily="18" charset="0"/>
                <a:cs typeface="Times New Roman" panose="02020603050405020304" pitchFamily="18" charset="0"/>
              </a:rPr>
              <a:t>UNIT </a:t>
            </a:r>
            <a:r>
              <a:rPr lang="en-US" sz="2300" b="1" dirty="0" smtClean="0">
                <a:solidFill>
                  <a:srgbClr val="FFFF00"/>
                </a:solidFill>
                <a:latin typeface="Times New Roman" panose="02020603050405020304" pitchFamily="18" charset="0"/>
                <a:cs typeface="Times New Roman" panose="02020603050405020304" pitchFamily="18" charset="0"/>
              </a:rPr>
              <a:t>III</a:t>
            </a:r>
            <a:r>
              <a:rPr lang="en-US" sz="2300" b="1" dirty="0">
                <a:solidFill>
                  <a:srgbClr val="FFFF00"/>
                </a:solidFill>
                <a:latin typeface="Times New Roman" panose="02020603050405020304" pitchFamily="18" charset="0"/>
                <a:cs typeface="Times New Roman" panose="02020603050405020304" pitchFamily="18" charset="0"/>
              </a:rPr>
              <a:t>	</a:t>
            </a:r>
            <a:r>
              <a:rPr lang="en-US" sz="2300" b="1" dirty="0" smtClean="0">
                <a:solidFill>
                  <a:srgbClr val="FFFF00"/>
                </a:solidFill>
                <a:latin typeface="Times New Roman" panose="02020603050405020304" pitchFamily="18" charset="0"/>
                <a:cs typeface="Times New Roman" panose="02020603050405020304" pitchFamily="18" charset="0"/>
              </a:rPr>
              <a:t>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800100" y="711201"/>
            <a:ext cx="12382500" cy="7456980"/>
          </a:xfrm>
          <a:prstGeom prst="rect">
            <a:avLst/>
          </a:prstGeom>
        </p:spPr>
        <p:style>
          <a:lnRef idx="1">
            <a:schemeClr val="accent2"/>
          </a:lnRef>
          <a:fillRef idx="2">
            <a:schemeClr val="accent2"/>
          </a:fillRef>
          <a:effectRef idx="1">
            <a:schemeClr val="accent2"/>
          </a:effectRef>
          <a:fontRef idx="minor">
            <a:schemeClr val="dk1"/>
          </a:fontRef>
        </p:style>
        <p:txBody>
          <a:bodyPr wrap="square" lIns="130622" tIns="65311" rIns="130622" bIns="65311">
            <a:spAutoFit/>
          </a:bodyPr>
          <a:lstStyle/>
          <a:p>
            <a:pPr algn="just"/>
            <a:r>
              <a:rPr lang="en-US" sz="3400" b="1" dirty="0">
                <a:solidFill>
                  <a:srgbClr val="00B050"/>
                </a:solidFill>
                <a:latin typeface="Times New Roman" panose="02020603050405020304" pitchFamily="18" charset="0"/>
                <a:cs typeface="Times New Roman" panose="02020603050405020304" pitchFamily="18" charset="0"/>
              </a:rPr>
              <a:t>UNIT </a:t>
            </a:r>
            <a:r>
              <a:rPr lang="en-US" sz="3400" b="1" dirty="0" smtClean="0">
                <a:solidFill>
                  <a:srgbClr val="00B050"/>
                </a:solidFill>
                <a:latin typeface="Times New Roman" panose="02020603050405020304" pitchFamily="18" charset="0"/>
                <a:cs typeface="Times New Roman" panose="02020603050405020304" pitchFamily="18" charset="0"/>
              </a:rPr>
              <a:t>III</a:t>
            </a:r>
            <a:r>
              <a:rPr lang="en-US" sz="3400" b="1" dirty="0">
                <a:solidFill>
                  <a:srgbClr val="00B050"/>
                </a:solidFill>
                <a:latin typeface="Times New Roman" panose="02020603050405020304" pitchFamily="18" charset="0"/>
                <a:cs typeface="Times New Roman" panose="02020603050405020304" pitchFamily="18" charset="0"/>
              </a:rPr>
              <a:t>	</a:t>
            </a:r>
            <a:r>
              <a:rPr lang="en-US" sz="3400" b="1" smtClean="0">
                <a:solidFill>
                  <a:srgbClr val="00B050"/>
                </a:solidFill>
                <a:latin typeface="Times New Roman" panose="02020603050405020304" pitchFamily="18" charset="0"/>
                <a:cs typeface="Times New Roman" panose="02020603050405020304" pitchFamily="18" charset="0"/>
              </a:rPr>
              <a:t> </a:t>
            </a:r>
            <a:r>
              <a:rPr lang="en-US" sz="3400" b="1" smtClean="0">
                <a:solidFill>
                  <a:srgbClr val="00B050"/>
                </a:solidFill>
                <a:latin typeface="Times New Roman" panose="02020603050405020304" pitchFamily="18" charset="0"/>
                <a:cs typeface="Times New Roman" panose="02020603050405020304" pitchFamily="18" charset="0"/>
              </a:rPr>
              <a:t>CMOS OPERATIONAL AMPLIFIER </a:t>
            </a:r>
            <a:r>
              <a:rPr lang="en-US" sz="3400" b="1" dirty="0">
                <a:solidFill>
                  <a:srgbClr val="00B050"/>
                </a:solidFill>
                <a:latin typeface="Times New Roman" panose="02020603050405020304" pitchFamily="18" charset="0"/>
                <a:cs typeface="Times New Roman" panose="02020603050405020304" pitchFamily="18" charset="0"/>
              </a:rPr>
              <a:t>						</a:t>
            </a:r>
          </a:p>
          <a:p>
            <a:pPr marL="1038860" indent="-408305" algn="just">
              <a:lnSpc>
                <a:spcPct val="150000"/>
              </a:lnSpc>
              <a:buFont typeface="Wingdings" panose="05000000000000000000" pitchFamily="2" charset="2"/>
              <a:buChar char="Ø"/>
            </a:pPr>
            <a:r>
              <a:rPr lang="en-US" sz="3400" b="1" dirty="0" smtClean="0">
                <a:solidFill>
                  <a:schemeClr val="accent6">
                    <a:lumMod val="75000"/>
                  </a:schemeClr>
                </a:solidFill>
                <a:latin typeface="Times New Roman" panose="02020603050405020304" pitchFamily="18" charset="0"/>
                <a:cs typeface="Times New Roman" panose="02020603050405020304" pitchFamily="18" charset="0"/>
              </a:rPr>
              <a:t>Design of CMOS Op amps </a:t>
            </a:r>
          </a:p>
          <a:p>
            <a:pPr marL="1038860" indent="-408305" algn="just">
              <a:lnSpc>
                <a:spcPct val="150000"/>
              </a:lnSpc>
              <a:buFont typeface="Wingdings" panose="05000000000000000000" pitchFamily="2" charset="2"/>
              <a:buChar char="Ø"/>
            </a:pPr>
            <a:r>
              <a:rPr lang="en-US" sz="3400" b="1" dirty="0" smtClean="0">
                <a:solidFill>
                  <a:schemeClr val="accent6">
                    <a:lumMod val="50000"/>
                  </a:schemeClr>
                </a:solidFill>
                <a:latin typeface="Times New Roman" panose="02020603050405020304" pitchFamily="18" charset="0"/>
                <a:cs typeface="Times New Roman" panose="02020603050405020304" pitchFamily="18" charset="0"/>
              </a:rPr>
              <a:t>Compensation of Op amps</a:t>
            </a:r>
          </a:p>
          <a:p>
            <a:pPr marL="1038860" indent="-408305" algn="just">
              <a:lnSpc>
                <a:spcPct val="150000"/>
              </a:lnSpc>
              <a:buFont typeface="Wingdings" panose="05000000000000000000" pitchFamily="2" charset="2"/>
              <a:buChar char="Ø"/>
            </a:pPr>
            <a:r>
              <a:rPr lang="en-US" sz="3400" b="1" dirty="0" smtClean="0">
                <a:solidFill>
                  <a:schemeClr val="accent2">
                    <a:lumMod val="50000"/>
                  </a:schemeClr>
                </a:solidFill>
                <a:latin typeface="Times New Roman" panose="02020603050405020304" pitchFamily="18" charset="0"/>
                <a:cs typeface="Times New Roman" panose="02020603050405020304" pitchFamily="18" charset="0"/>
              </a:rPr>
              <a:t>Low voltage Op amps </a:t>
            </a:r>
          </a:p>
          <a:p>
            <a:pPr marL="1038860" indent="-408305" algn="just">
              <a:lnSpc>
                <a:spcPct val="150000"/>
              </a:lnSpc>
              <a:buFont typeface="Wingdings" panose="05000000000000000000" pitchFamily="2" charset="2"/>
              <a:buChar char="Ø"/>
            </a:pPr>
            <a:r>
              <a:rPr lang="en-US" sz="3400" b="1" dirty="0" smtClean="0">
                <a:solidFill>
                  <a:srgbClr val="00B050"/>
                </a:solidFill>
                <a:latin typeface="Times New Roman" panose="02020603050405020304" pitchFamily="18" charset="0"/>
                <a:cs typeface="Times New Roman" panose="02020603050405020304" pitchFamily="18" charset="0"/>
              </a:rPr>
              <a:t>Low noise Op amps Two stage MOS Operational Amplifiers with </a:t>
            </a:r>
            <a:r>
              <a:rPr lang="en-US" sz="3400" b="1" dirty="0" err="1" smtClean="0">
                <a:solidFill>
                  <a:srgbClr val="00B050"/>
                </a:solidFill>
                <a:latin typeface="Times New Roman" panose="02020603050405020304" pitchFamily="18" charset="0"/>
                <a:cs typeface="Times New Roman" panose="02020603050405020304" pitchFamily="18" charset="0"/>
              </a:rPr>
              <a:t>Cascode</a:t>
            </a:r>
            <a:r>
              <a:rPr lang="en-US" sz="3400" b="1" dirty="0" smtClean="0">
                <a:solidFill>
                  <a:srgbClr val="00B050"/>
                </a:solidFill>
                <a:latin typeface="Times New Roman" panose="02020603050405020304" pitchFamily="18" charset="0"/>
                <a:cs typeface="Times New Roman" panose="02020603050405020304" pitchFamily="18" charset="0"/>
              </a:rPr>
              <a:t>, MOS Telescopic </a:t>
            </a:r>
          </a:p>
          <a:p>
            <a:pPr marL="1038860" indent="-408305" algn="just">
              <a:lnSpc>
                <a:spcPct val="150000"/>
              </a:lnSpc>
              <a:buFont typeface="Wingdings" panose="05000000000000000000" pitchFamily="2" charset="2"/>
              <a:buChar char="Ø"/>
            </a:pPr>
            <a:r>
              <a:rPr lang="en-US" sz="3400" b="1" dirty="0" err="1" smtClean="0">
                <a:solidFill>
                  <a:srgbClr val="00B050"/>
                </a:solidFill>
                <a:latin typeface="Times New Roman" panose="02020603050405020304" pitchFamily="18" charset="0"/>
                <a:cs typeface="Times New Roman" panose="02020603050405020304" pitchFamily="18" charset="0"/>
              </a:rPr>
              <a:t>Cascode</a:t>
            </a:r>
            <a:r>
              <a:rPr lang="en-US" sz="3400" b="1" dirty="0" smtClean="0">
                <a:solidFill>
                  <a:srgbClr val="00B050"/>
                </a:solidFill>
                <a:latin typeface="Times New Roman" panose="02020603050405020304" pitchFamily="18" charset="0"/>
                <a:cs typeface="Times New Roman" panose="02020603050405020304" pitchFamily="18" charset="0"/>
              </a:rPr>
              <a:t> Operational Amplifier</a:t>
            </a:r>
          </a:p>
          <a:p>
            <a:pPr marL="1038860" indent="-408305" algn="just">
              <a:lnSpc>
                <a:spcPct val="150000"/>
              </a:lnSpc>
              <a:buFont typeface="Wingdings" panose="05000000000000000000" pitchFamily="2" charset="2"/>
              <a:buChar char="Ø"/>
            </a:pPr>
            <a:r>
              <a:rPr lang="en-US" sz="3400" b="1" dirty="0" smtClean="0">
                <a:solidFill>
                  <a:srgbClr val="00B0F0"/>
                </a:solidFill>
                <a:latin typeface="Times New Roman" panose="02020603050405020304" pitchFamily="18" charset="0"/>
                <a:cs typeface="Times New Roman" panose="02020603050405020304" pitchFamily="18" charset="0"/>
              </a:rPr>
              <a:t>MOS Folded </a:t>
            </a:r>
            <a:r>
              <a:rPr lang="en-US" sz="3400" b="1" dirty="0" err="1" smtClean="0">
                <a:solidFill>
                  <a:srgbClr val="00B0F0"/>
                </a:solidFill>
                <a:latin typeface="Times New Roman" panose="02020603050405020304" pitchFamily="18" charset="0"/>
                <a:cs typeface="Times New Roman" panose="02020603050405020304" pitchFamily="18" charset="0"/>
              </a:rPr>
              <a:t>Cascode</a:t>
            </a:r>
            <a:endParaRPr lang="en-US" sz="3400" b="1" dirty="0" smtClean="0">
              <a:solidFill>
                <a:srgbClr val="00B0F0"/>
              </a:solidFill>
              <a:latin typeface="Times New Roman" panose="02020603050405020304" pitchFamily="18" charset="0"/>
              <a:cs typeface="Times New Roman" panose="02020603050405020304" pitchFamily="18" charset="0"/>
            </a:endParaRPr>
          </a:p>
          <a:p>
            <a:pPr marL="1038860" indent="-408305" algn="just">
              <a:lnSpc>
                <a:spcPct val="150000"/>
              </a:lnSpc>
              <a:buFont typeface="Wingdings" panose="05000000000000000000" pitchFamily="2" charset="2"/>
              <a:buChar char="Ø"/>
            </a:pPr>
            <a:r>
              <a:rPr lang="en-US" sz="3400" b="1" dirty="0" smtClean="0">
                <a:solidFill>
                  <a:srgbClr val="00B0F0"/>
                </a:solidFill>
                <a:latin typeface="Times New Roman" panose="02020603050405020304" pitchFamily="18" charset="0"/>
                <a:cs typeface="Times New Roman" panose="02020603050405020304" pitchFamily="18" charset="0"/>
              </a:rPr>
              <a:t>MOS Active </a:t>
            </a:r>
            <a:r>
              <a:rPr lang="en-US" sz="3400" b="1" dirty="0" err="1" smtClean="0">
                <a:solidFill>
                  <a:srgbClr val="00B0F0"/>
                </a:solidFill>
                <a:latin typeface="Times New Roman" panose="02020603050405020304" pitchFamily="18" charset="0"/>
                <a:cs typeface="Times New Roman" panose="02020603050405020304" pitchFamily="18" charset="0"/>
              </a:rPr>
              <a:t>Cascode</a:t>
            </a:r>
            <a:r>
              <a:rPr lang="en-US" sz="3400" b="1" dirty="0" smtClean="0">
                <a:solidFill>
                  <a:srgbClr val="00B0F0"/>
                </a:solidFill>
                <a:latin typeface="Times New Roman" panose="02020603050405020304" pitchFamily="18" charset="0"/>
                <a:cs typeface="Times New Roman" panose="02020603050405020304" pitchFamily="18" charset="0"/>
              </a:rPr>
              <a:t> Operational Amplifiers.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7007244"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Miller Compensation of the two stage Op Amps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76200" y="1371600"/>
            <a:ext cx="7626553" cy="4695825"/>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7848600" y="1297900"/>
            <a:ext cx="5791200" cy="289310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The first compensation method discussed here is the "Miller" compensation technique. </a:t>
            </a:r>
          </a:p>
          <a:p>
            <a:pPr marL="514350" indent="-514350" algn="just">
              <a:buFont typeface="Wingdings" pitchFamily="2" charset="2"/>
              <a:buChar char="v"/>
            </a:pPr>
            <a:r>
              <a:rPr lang="en-US" dirty="0" smtClean="0">
                <a:latin typeface="Times New Roman" pitchFamily="18" charset="0"/>
                <a:cs typeface="Times New Roman" pitchFamily="18" charset="0"/>
              </a:rPr>
              <a:t>This technique is applied by connecting a capacitor from the output to the input of the second </a:t>
            </a:r>
            <a:r>
              <a:rPr lang="en-US" dirty="0" err="1" smtClean="0">
                <a:latin typeface="Times New Roman" pitchFamily="18" charset="0"/>
                <a:cs typeface="Times New Roman" pitchFamily="18" charset="0"/>
              </a:rPr>
              <a:t>transconductance</a:t>
            </a:r>
            <a:r>
              <a:rPr lang="en-US" dirty="0" smtClean="0">
                <a:latin typeface="Times New Roman" pitchFamily="18" charset="0"/>
                <a:cs typeface="Times New Roman" pitchFamily="18" charset="0"/>
              </a:rPr>
              <a:t> stage </a:t>
            </a:r>
            <a:r>
              <a:rPr lang="en-US" dirty="0" err="1" smtClean="0">
                <a:latin typeface="Times New Roman" pitchFamily="18" charset="0"/>
                <a:cs typeface="Times New Roman" pitchFamily="18" charset="0"/>
              </a:rPr>
              <a:t>g</a:t>
            </a:r>
            <a:r>
              <a:rPr lang="en-US" baseline="-25000" dirty="0" err="1" smtClean="0">
                <a:latin typeface="Times New Roman" pitchFamily="18" charset="0"/>
                <a:cs typeface="Times New Roman" pitchFamily="18" charset="0"/>
              </a:rPr>
              <a:t>mII</a:t>
            </a:r>
            <a:r>
              <a:rPr lang="en-US" i="1"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8" name="Rectangle 7"/>
          <p:cNvSpPr/>
          <p:nvPr/>
        </p:nvSpPr>
        <p:spPr>
          <a:xfrm>
            <a:off x="0" y="6270010"/>
            <a:ext cx="13716000" cy="249299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Two results come from adding the compensation capacitor Cc. </a:t>
            </a:r>
          </a:p>
          <a:p>
            <a:pPr marL="514350" indent="-514350" algn="just">
              <a:buFont typeface="+mj-lt"/>
              <a:buAutoNum type="arabicPeriod"/>
            </a:pPr>
            <a:r>
              <a:rPr lang="en-US" b="1" dirty="0" smtClean="0">
                <a:latin typeface="Times New Roman" pitchFamily="18" charset="0"/>
                <a:cs typeface="Times New Roman" pitchFamily="18" charset="0"/>
              </a:rPr>
              <a:t>First</a:t>
            </a:r>
            <a:r>
              <a:rPr lang="en-US" dirty="0" smtClean="0">
                <a:latin typeface="Times New Roman" pitchFamily="18" charset="0"/>
                <a:cs typeface="Times New Roman" pitchFamily="18" charset="0"/>
              </a:rPr>
              <a:t>, the effective capacitance shunting </a:t>
            </a:r>
            <a:r>
              <a:rPr lang="en-US" i="1" dirty="0" smtClean="0">
                <a:latin typeface="Times New Roman" pitchFamily="18" charset="0"/>
                <a:cs typeface="Times New Roman" pitchFamily="18" charset="0"/>
              </a:rPr>
              <a:t>R</a:t>
            </a:r>
            <a:r>
              <a:rPr lang="en-US" i="1" baseline="-25000" dirty="0" smtClean="0">
                <a:latin typeface="Times New Roman" pitchFamily="18" charset="0"/>
                <a:cs typeface="Times New Roman" pitchFamily="18" charset="0"/>
              </a:rPr>
              <a:t>I</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is increased by the additive amount of approximately </a:t>
            </a:r>
            <a:r>
              <a:rPr lang="en-US" dirty="0" err="1" smtClean="0">
                <a:latin typeface="Times New Roman" pitchFamily="18" charset="0"/>
                <a:cs typeface="Times New Roman" pitchFamily="18" charset="0"/>
              </a:rPr>
              <a:t>g</a:t>
            </a:r>
            <a:r>
              <a:rPr lang="en-US" baseline="-25000" dirty="0" err="1" smtClean="0">
                <a:latin typeface="Times New Roman" pitchFamily="18" charset="0"/>
                <a:cs typeface="Times New Roman" pitchFamily="18" charset="0"/>
              </a:rPr>
              <a:t>mII</a:t>
            </a:r>
            <a:r>
              <a:rPr lang="en-US" dirty="0" smtClean="0">
                <a:latin typeface="Times New Roman" pitchFamily="18" charset="0"/>
                <a:cs typeface="Times New Roman" pitchFamily="18" charset="0"/>
              </a:rPr>
              <a:t>{R</a:t>
            </a:r>
            <a:r>
              <a:rPr lang="en-US" baseline="-25000" dirty="0" smtClean="0">
                <a:latin typeface="Times New Roman" pitchFamily="18" charset="0"/>
                <a:cs typeface="Times New Roman" pitchFamily="18" charset="0"/>
              </a:rPr>
              <a:t>II</a:t>
            </a:r>
            <a:r>
              <a:rPr lang="en-US" dirty="0" smtClean="0">
                <a:latin typeface="Times New Roman" pitchFamily="18" charset="0"/>
                <a:cs typeface="Times New Roman" pitchFamily="18" charset="0"/>
              </a:rPr>
              <a:t>)(Cc.). This moves p</a:t>
            </a:r>
            <a:r>
              <a:rPr lang="en-US" baseline="-25000" dirty="0" smtClean="0">
                <a:latin typeface="Times New Roman" pitchFamily="18" charset="0"/>
                <a:cs typeface="Times New Roman" pitchFamily="18" charset="0"/>
              </a:rPr>
              <a:t>1 </a:t>
            </a:r>
            <a:r>
              <a:rPr lang="en-US" dirty="0" smtClean="0">
                <a:latin typeface="Times New Roman" pitchFamily="18" charset="0"/>
                <a:cs typeface="Times New Roman" pitchFamily="18" charset="0"/>
              </a:rPr>
              <a:t>(the new location of p’</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closer to the origin of complex frequency plane by a significant amount (assuming that the second-stage gain is large). </a:t>
            </a:r>
          </a:p>
          <a:p>
            <a:pPr marL="514350" indent="-514350" algn="just">
              <a:buFont typeface="+mj-lt"/>
              <a:buAutoNum type="arabicPeriod"/>
            </a:pPr>
            <a:r>
              <a:rPr lang="en-US" b="1" dirty="0" smtClean="0">
                <a:latin typeface="Times New Roman" pitchFamily="18" charset="0"/>
                <a:cs typeface="Times New Roman" pitchFamily="18" charset="0"/>
              </a:rPr>
              <a:t>Second</a:t>
            </a:r>
            <a:r>
              <a:rPr lang="en-US" dirty="0" smtClean="0">
                <a:latin typeface="Times New Roman" pitchFamily="18" charset="0"/>
                <a:cs typeface="Times New Roman" pitchFamily="18" charset="0"/>
              </a:rPr>
              <a:t>, p</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(the new location of p'</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is moved away from the origin of the complex frequency plane, resulting from the negative feedback reducing the output resistance of the second stage.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7007244"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Miller Compensation of the two stage Op Amps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762001" y="1371600"/>
            <a:ext cx="12420600" cy="329320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a:r>
              <a:rPr lang="en-US" dirty="0" smtClean="0">
                <a:latin typeface="Times New Roman" pitchFamily="18" charset="0"/>
                <a:cs typeface="Times New Roman" pitchFamily="18" charset="0"/>
              </a:rPr>
              <a:t>The various capacitances are,</a:t>
            </a:r>
          </a:p>
          <a:p>
            <a:pPr algn="just"/>
            <a:r>
              <a:rPr lang="en-US" dirty="0" smtClean="0">
                <a:latin typeface="Times New Roman" pitchFamily="18" charset="0"/>
                <a:cs typeface="Times New Roman" pitchFamily="18" charset="0"/>
              </a:rPr>
              <a:t>	Cc – Miller compensation capacitance</a:t>
            </a:r>
          </a:p>
          <a:p>
            <a:pPr algn="just"/>
            <a:r>
              <a:rPr lang="en-US" dirty="0" smtClean="0">
                <a:latin typeface="Times New Roman" pitchFamily="18" charset="0"/>
                <a:cs typeface="Times New Roman" pitchFamily="18" charset="0"/>
              </a:rPr>
              <a:t>	C</a:t>
            </a:r>
            <a:r>
              <a:rPr lang="en-US" baseline="-25000"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 – Capacitance associated with the first stage mirrors (Mirror Pole)</a:t>
            </a:r>
          </a:p>
          <a:p>
            <a:pPr algn="just"/>
            <a:r>
              <a:rPr lang="en-US" dirty="0" smtClean="0">
                <a:latin typeface="Times New Roman" pitchFamily="18" charset="0"/>
                <a:cs typeface="Times New Roman" pitchFamily="18" charset="0"/>
              </a:rPr>
              <a:t>	C</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 Output Capacitance to Ground of the First stage</a:t>
            </a:r>
          </a:p>
          <a:p>
            <a:pPr algn="just"/>
            <a:r>
              <a:rPr lang="en-US" dirty="0" smtClean="0">
                <a:latin typeface="Times New Roman" pitchFamily="18" charset="0"/>
                <a:cs typeface="Times New Roman" pitchFamily="18" charset="0"/>
              </a:rPr>
              <a:t>	C</a:t>
            </a:r>
            <a:r>
              <a:rPr lang="en-US" baseline="-25000" dirty="0" smtClean="0">
                <a:latin typeface="Times New Roman" pitchFamily="18" charset="0"/>
                <a:cs typeface="Times New Roman" pitchFamily="18" charset="0"/>
              </a:rPr>
              <a:t>II</a:t>
            </a:r>
            <a:r>
              <a:rPr lang="en-US" dirty="0" smtClean="0">
                <a:latin typeface="Times New Roman" pitchFamily="18" charset="0"/>
                <a:cs typeface="Times New Roman" pitchFamily="18" charset="0"/>
              </a:rPr>
              <a:t> – Output Capacitance to Ground of the First stage</a:t>
            </a:r>
          </a:p>
          <a:p>
            <a:pPr algn="just"/>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	Cc is additionally added for the compensation purpose. Other (C</a:t>
            </a:r>
            <a:r>
              <a:rPr lang="en-US" baseline="-25000"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C</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C</a:t>
            </a:r>
            <a:r>
              <a:rPr lang="en-US" baseline="-25000" dirty="0" smtClean="0">
                <a:latin typeface="Times New Roman" pitchFamily="18" charset="0"/>
                <a:cs typeface="Times New Roman" pitchFamily="18" charset="0"/>
              </a:rPr>
              <a:t>II</a:t>
            </a:r>
            <a:r>
              <a:rPr lang="en-US" dirty="0" smtClean="0">
                <a:latin typeface="Times New Roman" pitchFamily="18" charset="0"/>
                <a:cs typeface="Times New Roman" pitchFamily="18" charset="0"/>
              </a:rPr>
              <a:t>) capacitances are already present in the system (Parasitic Load). </a:t>
            </a:r>
          </a:p>
        </p:txBody>
      </p:sp>
      <p:sp>
        <p:nvSpPr>
          <p:cNvPr id="7" name="TextBox 6"/>
          <p:cNvSpPr txBox="1"/>
          <p:nvPr/>
        </p:nvSpPr>
        <p:spPr>
          <a:xfrm>
            <a:off x="838200" y="5165229"/>
            <a:ext cx="12420600" cy="169277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just"/>
            <a:r>
              <a:rPr lang="en-US" dirty="0" smtClean="0">
                <a:latin typeface="Times New Roman" pitchFamily="18" charset="0"/>
                <a:cs typeface="Times New Roman" pitchFamily="18" charset="0"/>
              </a:rPr>
              <a:t>Assume that, </a:t>
            </a:r>
          </a:p>
          <a:p>
            <a:pPr algn="just"/>
            <a:endParaRPr lang="en-US"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g</a:t>
            </a:r>
            <a:r>
              <a:rPr lang="en-US" baseline="-25000" dirty="0" smtClean="0">
                <a:latin typeface="Times New Roman" pitchFamily="18" charset="0"/>
                <a:cs typeface="Times New Roman" pitchFamily="18" charset="0"/>
              </a:rPr>
              <a:t>m3</a:t>
            </a:r>
            <a:r>
              <a:rPr lang="en-US" dirty="0" smtClean="0">
                <a:latin typeface="Times New Roman" pitchFamily="18" charset="0"/>
                <a:cs typeface="Times New Roman" pitchFamily="18" charset="0"/>
              </a:rPr>
              <a:t> &gt;&gt; g</a:t>
            </a:r>
            <a:r>
              <a:rPr lang="en-US" baseline="-25000" dirty="0" smtClean="0">
                <a:latin typeface="Times New Roman" pitchFamily="18" charset="0"/>
                <a:cs typeface="Times New Roman" pitchFamily="18" charset="0"/>
              </a:rPr>
              <a:t>ds3</a:t>
            </a:r>
            <a:r>
              <a:rPr lang="en-US" dirty="0" smtClean="0">
                <a:latin typeface="Times New Roman" pitchFamily="18" charset="0"/>
                <a:cs typeface="Times New Roman" pitchFamily="18" charset="0"/>
              </a:rPr>
              <a:t> + g</a:t>
            </a:r>
            <a:r>
              <a:rPr lang="en-US" baseline="-25000" dirty="0" smtClean="0">
                <a:latin typeface="Times New Roman" pitchFamily="18" charset="0"/>
                <a:cs typeface="Times New Roman" pitchFamily="18" charset="0"/>
              </a:rPr>
              <a:t>ds1</a:t>
            </a:r>
          </a:p>
          <a:p>
            <a:pPr lvl="1" algn="just"/>
            <a:r>
              <a:rPr lang="en-US" dirty="0" smtClean="0">
                <a:latin typeface="Times New Roman" pitchFamily="18" charset="0"/>
                <a:cs typeface="Times New Roman" pitchFamily="18" charset="0"/>
              </a:rPr>
              <a:t>(g</a:t>
            </a:r>
            <a:r>
              <a:rPr lang="en-US" baseline="-25000" dirty="0" smtClean="0">
                <a:latin typeface="Times New Roman" pitchFamily="18" charset="0"/>
                <a:cs typeface="Times New Roman" pitchFamily="18" charset="0"/>
              </a:rPr>
              <a:t>m3</a:t>
            </a:r>
            <a:r>
              <a:rPr lang="en-US"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 &gt;&gt; GB (Gain Bandwidth)</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7007244"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Miller Compensation of the two stage Op Amps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grpSp>
        <p:nvGrpSpPr>
          <p:cNvPr id="115" name="Group 114"/>
          <p:cNvGrpSpPr/>
          <p:nvPr/>
        </p:nvGrpSpPr>
        <p:grpSpPr>
          <a:xfrm>
            <a:off x="152400" y="1564957"/>
            <a:ext cx="13487400" cy="4302443"/>
            <a:chOff x="152400" y="1564957"/>
            <a:chExt cx="13487400" cy="4302443"/>
          </a:xfrm>
        </p:grpSpPr>
        <p:cxnSp>
          <p:nvCxnSpPr>
            <p:cNvPr id="7" name="Straight Connector 6"/>
            <p:cNvCxnSpPr/>
            <p:nvPr/>
          </p:nvCxnSpPr>
          <p:spPr>
            <a:xfrm flipV="1">
              <a:off x="320040" y="5105400"/>
              <a:ext cx="13258800" cy="0"/>
            </a:xfrm>
            <a:prstGeom prst="line">
              <a:avLst/>
            </a:prstGeom>
          </p:spPr>
          <p:style>
            <a:lnRef idx="3">
              <a:schemeClr val="dk1"/>
            </a:lnRef>
            <a:fillRef idx="0">
              <a:schemeClr val="dk1"/>
            </a:fillRef>
            <a:effectRef idx="2">
              <a:schemeClr val="dk1"/>
            </a:effectRef>
            <a:fontRef idx="minor">
              <a:schemeClr val="tx1"/>
            </a:fontRef>
          </p:style>
        </p:cxnSp>
        <p:grpSp>
          <p:nvGrpSpPr>
            <p:cNvPr id="8" name="Group 27"/>
            <p:cNvGrpSpPr/>
            <p:nvPr/>
          </p:nvGrpSpPr>
          <p:grpSpPr>
            <a:xfrm>
              <a:off x="285750" y="2346960"/>
              <a:ext cx="914400" cy="2758440"/>
              <a:chOff x="7315200" y="3657600"/>
              <a:chExt cx="914400" cy="2758440"/>
            </a:xfrm>
          </p:grpSpPr>
          <p:grpSp>
            <p:nvGrpSpPr>
              <p:cNvPr id="60" name="Group 22"/>
              <p:cNvGrpSpPr/>
              <p:nvPr/>
            </p:nvGrpSpPr>
            <p:grpSpPr>
              <a:xfrm>
                <a:off x="7315200" y="4495800"/>
                <a:ext cx="914400" cy="914400"/>
                <a:chOff x="7238999" y="4114796"/>
                <a:chExt cx="633046" cy="587828"/>
              </a:xfrm>
            </p:grpSpPr>
            <p:sp>
              <p:nvSpPr>
                <p:cNvPr id="63" name="Oval 18"/>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64" name="Straight Arrow Connector 63"/>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61" name="Straight Connector 60"/>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62" name="Straight Connector 17"/>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9" name="Group 33"/>
            <p:cNvGrpSpPr/>
            <p:nvPr/>
          </p:nvGrpSpPr>
          <p:grpSpPr>
            <a:xfrm>
              <a:off x="533400" y="5105400"/>
              <a:ext cx="914400" cy="762000"/>
              <a:chOff x="2286000" y="2362200"/>
              <a:chExt cx="914400" cy="762000"/>
            </a:xfrm>
          </p:grpSpPr>
          <p:cxnSp>
            <p:nvCxnSpPr>
              <p:cNvPr id="56" name="Straight Connector 55"/>
              <p:cNvCxnSpPr/>
              <p:nvPr/>
            </p:nvCxnSpPr>
            <p:spPr>
              <a:xfrm>
                <a:off x="2286000" y="28194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57" name="Straight Connector 56"/>
              <p:cNvCxnSpPr/>
              <p:nvPr/>
            </p:nvCxnSpPr>
            <p:spPr>
              <a:xfrm>
                <a:off x="2499360" y="29718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58" name="Straight Connector 57"/>
              <p:cNvCxnSpPr/>
              <p:nvPr/>
            </p:nvCxnSpPr>
            <p:spPr>
              <a:xfrm>
                <a:off x="2621280" y="3124200"/>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59" name="Straight Connector 37"/>
              <p:cNvCxnSpPr/>
              <p:nvPr/>
            </p:nvCxnSpPr>
            <p:spPr>
              <a:xfrm>
                <a:off x="2743200" y="2362200"/>
                <a:ext cx="0" cy="457200"/>
              </a:xfrm>
              <a:prstGeom prst="line">
                <a:avLst/>
              </a:prstGeom>
            </p:spPr>
            <p:style>
              <a:lnRef idx="3">
                <a:schemeClr val="dk1"/>
              </a:lnRef>
              <a:fillRef idx="0">
                <a:schemeClr val="dk1"/>
              </a:fillRef>
              <a:effectRef idx="2">
                <a:schemeClr val="dk1"/>
              </a:effectRef>
              <a:fontRef idx="minor">
                <a:schemeClr val="tx1"/>
              </a:fontRef>
            </p:style>
          </p:cxnSp>
        </p:grpSp>
        <p:sp>
          <p:nvSpPr>
            <p:cNvPr id="10" name="TextBox 9"/>
            <p:cNvSpPr txBox="1"/>
            <p:nvPr/>
          </p:nvSpPr>
          <p:spPr>
            <a:xfrm>
              <a:off x="152400" y="4231957"/>
              <a:ext cx="1398973"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m1</a:t>
              </a:r>
              <a:r>
                <a:rPr lang="en-US" b="1" dirty="0" smtClean="0">
                  <a:latin typeface="Times New Roman" panose="02020603050405020304" pitchFamily="18" charset="0"/>
                  <a:cs typeface="Times New Roman" panose="02020603050405020304" pitchFamily="18" charset="0"/>
                </a:rPr>
                <a:t> V</a:t>
              </a:r>
              <a:r>
                <a:rPr lang="en-US" b="1" baseline="-25000" dirty="0" smtClean="0">
                  <a:latin typeface="Times New Roman" panose="02020603050405020304" pitchFamily="18" charset="0"/>
                  <a:cs typeface="Times New Roman" panose="02020603050405020304" pitchFamily="18" charset="0"/>
                </a:rPr>
                <a:t>in</a:t>
              </a:r>
              <a:r>
                <a:rPr lang="en-US" b="1" dirty="0" smtClean="0">
                  <a:latin typeface="Times New Roman" panose="02020603050405020304" pitchFamily="18" charset="0"/>
                  <a:cs typeface="Times New Roman" panose="02020603050405020304" pitchFamily="18" charset="0"/>
                </a:rPr>
                <a:t>/2</a:t>
              </a:r>
              <a:endParaRPr lang="en-US" b="1" baseline="-25000" dirty="0">
                <a:latin typeface="Times New Roman" panose="02020603050405020304" pitchFamily="18" charset="0"/>
                <a:cs typeface="Times New Roman" panose="02020603050405020304" pitchFamily="18" charset="0"/>
              </a:endParaRPr>
            </a:p>
          </p:txBody>
        </p:sp>
        <p:grpSp>
          <p:nvGrpSpPr>
            <p:cNvPr id="11" name="Group 46"/>
            <p:cNvGrpSpPr/>
            <p:nvPr/>
          </p:nvGrpSpPr>
          <p:grpSpPr>
            <a:xfrm rot="16200000">
              <a:off x="1554480" y="3608070"/>
              <a:ext cx="2651760" cy="274320"/>
              <a:chOff x="4714875" y="4405992"/>
              <a:chExt cx="1914525" cy="318409"/>
            </a:xfrm>
          </p:grpSpPr>
          <p:grpSp>
            <p:nvGrpSpPr>
              <p:cNvPr id="47" name="Group 46"/>
              <p:cNvGrpSpPr/>
              <p:nvPr/>
            </p:nvGrpSpPr>
            <p:grpSpPr>
              <a:xfrm>
                <a:off x="5029200" y="4419601"/>
                <a:ext cx="1295400" cy="304800"/>
                <a:chOff x="4876800" y="4419600"/>
                <a:chExt cx="5486400" cy="914401"/>
              </a:xfrm>
            </p:grpSpPr>
            <p:cxnSp>
              <p:nvCxnSpPr>
                <p:cNvPr id="50" name="Straight Connector 49"/>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48" name="Straight Connector 47"/>
              <p:cNvCxnSpPr/>
              <p:nvPr/>
            </p:nvCxnSpPr>
            <p:spPr>
              <a:xfrm flipH="1">
                <a:off x="4714875" y="4405992"/>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sp>
          <p:nvSpPr>
            <p:cNvPr id="12" name="TextBox 11"/>
            <p:cNvSpPr txBox="1"/>
            <p:nvPr/>
          </p:nvSpPr>
          <p:spPr>
            <a:xfrm>
              <a:off x="2057400" y="2819400"/>
              <a:ext cx="907621"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1/g</a:t>
              </a:r>
              <a:r>
                <a:rPr lang="en-US" b="1" baseline="-25000" dirty="0" smtClean="0">
                  <a:latin typeface="Times New Roman" panose="02020603050405020304" pitchFamily="18" charset="0"/>
                  <a:cs typeface="Times New Roman" panose="02020603050405020304" pitchFamily="18" charset="0"/>
                </a:rPr>
                <a:t>m3</a:t>
              </a:r>
              <a:endParaRPr lang="en-US" b="1" baseline="-25000" dirty="0">
                <a:latin typeface="Times New Roman" panose="02020603050405020304" pitchFamily="18" charset="0"/>
                <a:cs typeface="Times New Roman" panose="02020603050405020304" pitchFamily="18" charset="0"/>
              </a:endParaRPr>
            </a:p>
          </p:txBody>
        </p:sp>
        <p:cxnSp>
          <p:nvCxnSpPr>
            <p:cNvPr id="13" name="Straight Connector 12"/>
            <p:cNvCxnSpPr/>
            <p:nvPr/>
          </p:nvCxnSpPr>
          <p:spPr>
            <a:xfrm>
              <a:off x="3779521" y="3760470"/>
              <a:ext cx="0" cy="1371600"/>
            </a:xfrm>
            <a:prstGeom prst="line">
              <a:avLst/>
            </a:prstGeom>
            <a:ln/>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3512821" y="353187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3512821" y="3714750"/>
              <a:ext cx="548640" cy="0"/>
            </a:xfrm>
            <a:prstGeom prst="line">
              <a:avLst/>
            </a:prstGeom>
          </p:spPr>
          <p:style>
            <a:lnRef idx="3">
              <a:schemeClr val="dk1"/>
            </a:lnRef>
            <a:fillRef idx="0">
              <a:schemeClr val="dk1"/>
            </a:fillRef>
            <a:effectRef idx="2">
              <a:schemeClr val="dk1"/>
            </a:effectRef>
            <a:fontRef idx="minor">
              <a:schemeClr val="tx1"/>
            </a:fontRef>
          </p:style>
        </p:cxnSp>
        <p:sp>
          <p:nvSpPr>
            <p:cNvPr id="16" name="Rectangle 15"/>
            <p:cNvSpPr/>
            <p:nvPr/>
          </p:nvSpPr>
          <p:spPr>
            <a:xfrm>
              <a:off x="3779521" y="2922270"/>
              <a:ext cx="635110"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C</a:t>
              </a:r>
              <a:r>
                <a:rPr lang="en-US" b="1" baseline="-25000" dirty="0" smtClean="0">
                  <a:latin typeface="Times New Roman" panose="02020603050405020304" pitchFamily="18" charset="0"/>
                  <a:cs typeface="Times New Roman" panose="02020603050405020304" pitchFamily="18" charset="0"/>
                </a:rPr>
                <a:t>M</a:t>
              </a:r>
              <a:endParaRPr lang="en-US" dirty="0"/>
            </a:p>
          </p:txBody>
        </p:sp>
        <p:cxnSp>
          <p:nvCxnSpPr>
            <p:cNvPr id="17" name="Straight Connector 16"/>
            <p:cNvCxnSpPr/>
            <p:nvPr/>
          </p:nvCxnSpPr>
          <p:spPr>
            <a:xfrm>
              <a:off x="3810000" y="2362200"/>
              <a:ext cx="0" cy="1188720"/>
            </a:xfrm>
            <a:prstGeom prst="line">
              <a:avLst/>
            </a:prstGeom>
            <a:ln/>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flipV="1">
              <a:off x="609600" y="2362200"/>
              <a:ext cx="3291840" cy="0"/>
            </a:xfrm>
            <a:prstGeom prst="line">
              <a:avLst/>
            </a:prstGeom>
          </p:spPr>
          <p:style>
            <a:lnRef idx="3">
              <a:schemeClr val="dk1"/>
            </a:lnRef>
            <a:fillRef idx="0">
              <a:schemeClr val="dk1"/>
            </a:fillRef>
            <a:effectRef idx="2">
              <a:schemeClr val="dk1"/>
            </a:effectRef>
            <a:fontRef idx="minor">
              <a:schemeClr val="tx1"/>
            </a:fontRef>
          </p:style>
        </p:cxnSp>
        <p:sp>
          <p:nvSpPr>
            <p:cNvPr id="19" name="Rectangle 18"/>
            <p:cNvSpPr/>
            <p:nvPr/>
          </p:nvSpPr>
          <p:spPr>
            <a:xfrm>
              <a:off x="3200400" y="1828800"/>
              <a:ext cx="535724"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1</a:t>
              </a:r>
              <a:endParaRPr lang="en-US" dirty="0"/>
            </a:p>
          </p:txBody>
        </p:sp>
        <p:cxnSp>
          <p:nvCxnSpPr>
            <p:cNvPr id="21" name="Straight Connector 20"/>
            <p:cNvCxnSpPr/>
            <p:nvPr/>
          </p:nvCxnSpPr>
          <p:spPr>
            <a:xfrm flipV="1">
              <a:off x="5029200" y="2362200"/>
              <a:ext cx="4663440" cy="0"/>
            </a:xfrm>
            <a:prstGeom prst="line">
              <a:avLst/>
            </a:prstGeom>
          </p:spPr>
          <p:style>
            <a:lnRef idx="3">
              <a:schemeClr val="dk1"/>
            </a:lnRef>
            <a:fillRef idx="0">
              <a:schemeClr val="dk1"/>
            </a:fillRef>
            <a:effectRef idx="2">
              <a:schemeClr val="dk1"/>
            </a:effectRef>
            <a:fontRef idx="minor">
              <a:schemeClr val="tx1"/>
            </a:fontRef>
          </p:style>
        </p:cxnSp>
        <p:grpSp>
          <p:nvGrpSpPr>
            <p:cNvPr id="22" name="Group 26"/>
            <p:cNvGrpSpPr/>
            <p:nvPr/>
          </p:nvGrpSpPr>
          <p:grpSpPr>
            <a:xfrm>
              <a:off x="5970973" y="2362200"/>
              <a:ext cx="914400" cy="2758440"/>
              <a:chOff x="7315200" y="3657600"/>
              <a:chExt cx="914400" cy="2758440"/>
            </a:xfrm>
          </p:grpSpPr>
          <p:grpSp>
            <p:nvGrpSpPr>
              <p:cNvPr id="42" name="Group 22"/>
              <p:cNvGrpSpPr/>
              <p:nvPr/>
            </p:nvGrpSpPr>
            <p:grpSpPr>
              <a:xfrm>
                <a:off x="7315200" y="4495800"/>
                <a:ext cx="914400" cy="914400"/>
                <a:chOff x="7238999" y="4114796"/>
                <a:chExt cx="633046" cy="587828"/>
              </a:xfrm>
            </p:grpSpPr>
            <p:sp>
              <p:nvSpPr>
                <p:cNvPr id="45"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46" name="Straight Arrow Connector 21"/>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3" name="Straight Connector 24"/>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23" name="Group 46"/>
            <p:cNvGrpSpPr/>
            <p:nvPr/>
          </p:nvGrpSpPr>
          <p:grpSpPr>
            <a:xfrm rot="16200000">
              <a:off x="6108132" y="3581400"/>
              <a:ext cx="2651760" cy="274320"/>
              <a:chOff x="4714875" y="4405992"/>
              <a:chExt cx="1914525" cy="318409"/>
            </a:xfrm>
          </p:grpSpPr>
          <p:grpSp>
            <p:nvGrpSpPr>
              <p:cNvPr id="33" name="Group 42"/>
              <p:cNvGrpSpPr/>
              <p:nvPr/>
            </p:nvGrpSpPr>
            <p:grpSpPr>
              <a:xfrm>
                <a:off x="5029200" y="4419601"/>
                <a:ext cx="1295400" cy="304800"/>
                <a:chOff x="4876800" y="4419600"/>
                <a:chExt cx="5486400" cy="914401"/>
              </a:xfrm>
            </p:grpSpPr>
            <p:cxnSp>
              <p:nvCxnSpPr>
                <p:cNvPr id="36" name="Straight Connector 35"/>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34" name="Straight Connector 33"/>
              <p:cNvCxnSpPr/>
              <p:nvPr/>
            </p:nvCxnSpPr>
            <p:spPr>
              <a:xfrm flipH="1">
                <a:off x="4714875" y="4405992"/>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sp>
          <p:nvSpPr>
            <p:cNvPr id="24" name="TextBox 23"/>
            <p:cNvSpPr txBox="1"/>
            <p:nvPr/>
          </p:nvSpPr>
          <p:spPr>
            <a:xfrm>
              <a:off x="5410200" y="4155757"/>
              <a:ext cx="107632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m4</a:t>
              </a:r>
              <a:r>
                <a:rPr lang="en-US" b="1" dirty="0" smtClean="0">
                  <a:latin typeface="Times New Roman" panose="02020603050405020304" pitchFamily="18" charset="0"/>
                  <a:cs typeface="Times New Roman" panose="02020603050405020304" pitchFamily="18" charset="0"/>
                </a:rPr>
                <a:t> V</a:t>
              </a:r>
              <a:r>
                <a:rPr lang="en-US" b="1" baseline="-25000" dirty="0" smtClean="0">
                  <a:latin typeface="Times New Roman" panose="02020603050405020304" pitchFamily="18" charset="0"/>
                  <a:cs typeface="Times New Roman" panose="02020603050405020304" pitchFamily="18" charset="0"/>
                </a:rPr>
                <a:t>1</a:t>
              </a:r>
              <a:endParaRPr lang="en-US" b="1" baseline="-25000" dirty="0">
                <a:latin typeface="Times New Roman" panose="02020603050405020304" pitchFamily="18" charset="0"/>
                <a:cs typeface="Times New Roman" panose="02020603050405020304" pitchFamily="18" charset="0"/>
              </a:endParaRPr>
            </a:p>
          </p:txBody>
        </p:sp>
        <p:grpSp>
          <p:nvGrpSpPr>
            <p:cNvPr id="88" name="Group 87"/>
            <p:cNvGrpSpPr/>
            <p:nvPr/>
          </p:nvGrpSpPr>
          <p:grpSpPr>
            <a:xfrm>
              <a:off x="8066473" y="2362200"/>
              <a:ext cx="548640" cy="2743200"/>
              <a:chOff x="8066473" y="2362200"/>
              <a:chExt cx="548640" cy="2743200"/>
            </a:xfrm>
          </p:grpSpPr>
          <p:cxnSp>
            <p:nvCxnSpPr>
              <p:cNvPr id="26" name="Straight Connector 25"/>
              <p:cNvCxnSpPr/>
              <p:nvPr/>
            </p:nvCxnSpPr>
            <p:spPr>
              <a:xfrm>
                <a:off x="8333173" y="2362200"/>
                <a:ext cx="0" cy="1188720"/>
              </a:xfrm>
              <a:prstGeom prst="line">
                <a:avLst/>
              </a:prstGeom>
              <a:ln/>
            </p:spPr>
            <p:style>
              <a:lnRef idx="3">
                <a:schemeClr val="dk1"/>
              </a:lnRef>
              <a:fillRef idx="0">
                <a:schemeClr val="dk1"/>
              </a:fillRef>
              <a:effectRef idx="2">
                <a:schemeClr val="dk1"/>
              </a:effectRef>
              <a:fontRef idx="minor">
                <a:schemeClr val="tx1"/>
              </a:fontRef>
            </p:style>
          </p:cxnSp>
          <p:cxnSp>
            <p:nvCxnSpPr>
              <p:cNvPr id="27" name="Straight Connector 26"/>
              <p:cNvCxnSpPr/>
              <p:nvPr/>
            </p:nvCxnSpPr>
            <p:spPr>
              <a:xfrm>
                <a:off x="8333173" y="3733800"/>
                <a:ext cx="0" cy="1371600"/>
              </a:xfrm>
              <a:prstGeom prst="line">
                <a:avLst/>
              </a:prstGeom>
              <a:ln/>
            </p:spPr>
            <p:style>
              <a:lnRef idx="3">
                <a:schemeClr val="dk1"/>
              </a:lnRef>
              <a:fillRef idx="0">
                <a:schemeClr val="dk1"/>
              </a:fillRef>
              <a:effectRef idx="2">
                <a:schemeClr val="dk1"/>
              </a:effectRef>
              <a:fontRef idx="minor">
                <a:schemeClr val="tx1"/>
              </a:fontRef>
            </p:style>
          </p:cxnSp>
          <p:cxnSp>
            <p:nvCxnSpPr>
              <p:cNvPr id="28" name="Straight Connector 27"/>
              <p:cNvCxnSpPr/>
              <p:nvPr/>
            </p:nvCxnSpPr>
            <p:spPr>
              <a:xfrm>
                <a:off x="8066473" y="352425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p:cNvCxnSpPr/>
              <p:nvPr/>
            </p:nvCxnSpPr>
            <p:spPr>
              <a:xfrm>
                <a:off x="8066473" y="3688080"/>
                <a:ext cx="548640" cy="0"/>
              </a:xfrm>
              <a:prstGeom prst="line">
                <a:avLst/>
              </a:prstGeom>
            </p:spPr>
            <p:style>
              <a:lnRef idx="3">
                <a:schemeClr val="dk1"/>
              </a:lnRef>
              <a:fillRef idx="0">
                <a:schemeClr val="dk1"/>
              </a:fillRef>
              <a:effectRef idx="2">
                <a:schemeClr val="dk1"/>
              </a:effectRef>
              <a:fontRef idx="minor">
                <a:schemeClr val="tx1"/>
              </a:fontRef>
            </p:style>
          </p:cxnSp>
        </p:grpSp>
        <p:sp>
          <p:nvSpPr>
            <p:cNvPr id="30" name="Rectangle 29"/>
            <p:cNvSpPr/>
            <p:nvPr/>
          </p:nvSpPr>
          <p:spPr>
            <a:xfrm>
              <a:off x="8333173" y="2895600"/>
              <a:ext cx="511679"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C</a:t>
              </a:r>
              <a:r>
                <a:rPr lang="en-US" b="1" baseline="-25000" dirty="0" smtClean="0">
                  <a:latin typeface="Times New Roman" panose="02020603050405020304" pitchFamily="18" charset="0"/>
                  <a:cs typeface="Times New Roman" panose="02020603050405020304" pitchFamily="18" charset="0"/>
                </a:rPr>
                <a:t>I</a:t>
              </a:r>
              <a:endParaRPr lang="en-US" dirty="0"/>
            </a:p>
          </p:txBody>
        </p:sp>
        <p:sp>
          <p:nvSpPr>
            <p:cNvPr id="31" name="Rectangle 30"/>
            <p:cNvSpPr/>
            <p:nvPr/>
          </p:nvSpPr>
          <p:spPr>
            <a:xfrm>
              <a:off x="12937492" y="1828800"/>
              <a:ext cx="702308" cy="492443"/>
            </a:xfrm>
            <a:prstGeom prst="rect">
              <a:avLst/>
            </a:prstGeom>
          </p:spPr>
          <p:txBody>
            <a:bodyPr wrap="none">
              <a:spAutoFit/>
            </a:bodyPr>
            <a:lstStyle/>
            <a:p>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out</a:t>
              </a:r>
              <a:endParaRPr lang="en-US" dirty="0"/>
            </a:p>
          </p:txBody>
        </p:sp>
        <p:grpSp>
          <p:nvGrpSpPr>
            <p:cNvPr id="65" name="Group 46"/>
            <p:cNvGrpSpPr/>
            <p:nvPr/>
          </p:nvGrpSpPr>
          <p:grpSpPr>
            <a:xfrm rot="16200000">
              <a:off x="594359" y="3604260"/>
              <a:ext cx="2651760" cy="274320"/>
              <a:chOff x="4714875" y="4405992"/>
              <a:chExt cx="1914525" cy="318409"/>
            </a:xfrm>
          </p:grpSpPr>
          <p:grpSp>
            <p:nvGrpSpPr>
              <p:cNvPr id="66" name="Group 46"/>
              <p:cNvGrpSpPr/>
              <p:nvPr/>
            </p:nvGrpSpPr>
            <p:grpSpPr>
              <a:xfrm>
                <a:off x="5029200" y="4419601"/>
                <a:ext cx="1295400" cy="304800"/>
                <a:chOff x="4876800" y="4419600"/>
                <a:chExt cx="5486400" cy="914401"/>
              </a:xfrm>
            </p:grpSpPr>
            <p:cxnSp>
              <p:nvCxnSpPr>
                <p:cNvPr id="69" name="Straight Connector 68"/>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70" name="Straight Connector 69"/>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71" name="Straight Connector 70"/>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72"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73" name="Straight Connector 72"/>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74" name="Straight Connector 73"/>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67" name="Straight Connector 66"/>
              <p:cNvCxnSpPr/>
              <p:nvPr/>
            </p:nvCxnSpPr>
            <p:spPr>
              <a:xfrm flipH="1">
                <a:off x="4714875" y="4405992"/>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Connector 67"/>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sp>
          <p:nvSpPr>
            <p:cNvPr id="75" name="TextBox 74"/>
            <p:cNvSpPr txBox="1"/>
            <p:nvPr/>
          </p:nvSpPr>
          <p:spPr>
            <a:xfrm>
              <a:off x="1257300" y="4993957"/>
              <a:ext cx="1435008"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ds1</a:t>
              </a:r>
              <a:r>
                <a:rPr lang="en-US" b="1" dirty="0" smtClean="0">
                  <a:latin typeface="Times New Roman" panose="02020603050405020304" pitchFamily="18" charset="0"/>
                  <a:cs typeface="Times New Roman" panose="02020603050405020304" pitchFamily="18" charset="0"/>
                </a:rPr>
                <a:t> || r</a:t>
              </a:r>
              <a:r>
                <a:rPr lang="en-US" b="1" baseline="-25000" dirty="0" smtClean="0">
                  <a:latin typeface="Times New Roman" panose="02020603050405020304" pitchFamily="18" charset="0"/>
                  <a:cs typeface="Times New Roman" panose="02020603050405020304" pitchFamily="18" charset="0"/>
                </a:rPr>
                <a:t>ds3</a:t>
              </a:r>
              <a:endParaRPr lang="en-US" b="1" baseline="-25000" dirty="0">
                <a:latin typeface="Times New Roman" panose="02020603050405020304" pitchFamily="18" charset="0"/>
                <a:cs typeface="Times New Roman" panose="02020603050405020304" pitchFamily="18" charset="0"/>
              </a:endParaRPr>
            </a:p>
          </p:txBody>
        </p:sp>
        <p:grpSp>
          <p:nvGrpSpPr>
            <p:cNvPr id="76" name="Group 26"/>
            <p:cNvGrpSpPr/>
            <p:nvPr/>
          </p:nvGrpSpPr>
          <p:grpSpPr>
            <a:xfrm>
              <a:off x="4648200" y="2362200"/>
              <a:ext cx="914400" cy="2758440"/>
              <a:chOff x="7315200" y="3657600"/>
              <a:chExt cx="914400" cy="2758440"/>
            </a:xfrm>
          </p:grpSpPr>
          <p:grpSp>
            <p:nvGrpSpPr>
              <p:cNvPr id="77" name="Group 22"/>
              <p:cNvGrpSpPr/>
              <p:nvPr/>
            </p:nvGrpSpPr>
            <p:grpSpPr>
              <a:xfrm>
                <a:off x="7315200" y="4495800"/>
                <a:ext cx="914400" cy="914400"/>
                <a:chOff x="7238999" y="4114796"/>
                <a:chExt cx="633046" cy="587828"/>
              </a:xfrm>
            </p:grpSpPr>
            <p:sp>
              <p:nvSpPr>
                <p:cNvPr id="80"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81" name="Straight Arrow Connector 21"/>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78" name="Straight Connector 24"/>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sp>
          <p:nvSpPr>
            <p:cNvPr id="82" name="TextBox 81"/>
            <p:cNvSpPr txBox="1"/>
            <p:nvPr/>
          </p:nvSpPr>
          <p:spPr>
            <a:xfrm>
              <a:off x="4239827" y="5146357"/>
              <a:ext cx="1398973"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m2</a:t>
              </a:r>
              <a:r>
                <a:rPr lang="en-US" b="1" dirty="0" smtClean="0">
                  <a:latin typeface="Times New Roman" panose="02020603050405020304" pitchFamily="18" charset="0"/>
                  <a:cs typeface="Times New Roman" panose="02020603050405020304" pitchFamily="18" charset="0"/>
                </a:rPr>
                <a:t> V</a:t>
              </a:r>
              <a:r>
                <a:rPr lang="en-US" b="1" baseline="-25000" dirty="0" smtClean="0">
                  <a:latin typeface="Times New Roman" panose="02020603050405020304" pitchFamily="18" charset="0"/>
                  <a:cs typeface="Times New Roman" panose="02020603050405020304" pitchFamily="18" charset="0"/>
                </a:rPr>
                <a:t>in</a:t>
              </a:r>
              <a:r>
                <a:rPr lang="en-US" b="1" dirty="0" smtClean="0">
                  <a:latin typeface="Times New Roman" panose="02020603050405020304" pitchFamily="18" charset="0"/>
                  <a:cs typeface="Times New Roman" panose="02020603050405020304" pitchFamily="18" charset="0"/>
                </a:rPr>
                <a:t>/2</a:t>
              </a:r>
              <a:endParaRPr lang="en-US" b="1" baseline="-25000" dirty="0">
                <a:latin typeface="Times New Roman" panose="02020603050405020304" pitchFamily="18" charset="0"/>
                <a:cs typeface="Times New Roman" panose="02020603050405020304" pitchFamily="18" charset="0"/>
              </a:endParaRPr>
            </a:p>
          </p:txBody>
        </p:sp>
        <p:sp>
          <p:nvSpPr>
            <p:cNvPr id="83" name="TextBox 82"/>
            <p:cNvSpPr txBox="1"/>
            <p:nvPr/>
          </p:nvSpPr>
          <p:spPr>
            <a:xfrm>
              <a:off x="6629400" y="5105400"/>
              <a:ext cx="1435008"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ds2</a:t>
              </a:r>
              <a:r>
                <a:rPr lang="en-US" b="1" dirty="0" smtClean="0">
                  <a:latin typeface="Times New Roman" panose="02020603050405020304" pitchFamily="18" charset="0"/>
                  <a:cs typeface="Times New Roman" panose="02020603050405020304" pitchFamily="18" charset="0"/>
                </a:rPr>
                <a:t> || r</a:t>
              </a:r>
              <a:r>
                <a:rPr lang="en-US" b="1" baseline="-25000" dirty="0" smtClean="0">
                  <a:latin typeface="Times New Roman" panose="02020603050405020304" pitchFamily="18" charset="0"/>
                  <a:cs typeface="Times New Roman" panose="02020603050405020304" pitchFamily="18" charset="0"/>
                </a:rPr>
                <a:t>ds4</a:t>
              </a:r>
              <a:endParaRPr lang="en-US" b="1" baseline="-25000" dirty="0">
                <a:latin typeface="Times New Roman" panose="02020603050405020304" pitchFamily="18" charset="0"/>
                <a:cs typeface="Times New Roman" panose="02020603050405020304" pitchFamily="18" charset="0"/>
              </a:endParaRPr>
            </a:p>
          </p:txBody>
        </p:sp>
        <p:sp>
          <p:nvSpPr>
            <p:cNvPr id="84" name="Rectangle 83"/>
            <p:cNvSpPr/>
            <p:nvPr/>
          </p:nvSpPr>
          <p:spPr>
            <a:xfrm>
              <a:off x="8382000" y="1828800"/>
              <a:ext cx="535724"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2</a:t>
              </a:r>
              <a:endParaRPr lang="en-US" dirty="0"/>
            </a:p>
          </p:txBody>
        </p:sp>
        <p:grpSp>
          <p:nvGrpSpPr>
            <p:cNvPr id="87" name="Group 86"/>
            <p:cNvGrpSpPr/>
            <p:nvPr/>
          </p:nvGrpSpPr>
          <p:grpSpPr>
            <a:xfrm rot="5400000">
              <a:off x="9484995" y="2272665"/>
              <a:ext cx="548640" cy="163830"/>
              <a:chOff x="8218873" y="3676650"/>
              <a:chExt cx="548640" cy="163830"/>
            </a:xfrm>
          </p:grpSpPr>
          <p:cxnSp>
            <p:nvCxnSpPr>
              <p:cNvPr id="85" name="Straight Connector 84"/>
              <p:cNvCxnSpPr/>
              <p:nvPr/>
            </p:nvCxnSpPr>
            <p:spPr>
              <a:xfrm>
                <a:off x="8218873" y="367665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p:nvPr/>
            </p:nvCxnSpPr>
            <p:spPr>
              <a:xfrm>
                <a:off x="8218873" y="3840480"/>
                <a:ext cx="548640" cy="0"/>
              </a:xfrm>
              <a:prstGeom prst="line">
                <a:avLst/>
              </a:prstGeom>
            </p:spPr>
            <p:style>
              <a:lnRef idx="3">
                <a:schemeClr val="dk1"/>
              </a:lnRef>
              <a:fillRef idx="0">
                <a:schemeClr val="dk1"/>
              </a:fillRef>
              <a:effectRef idx="2">
                <a:schemeClr val="dk1"/>
              </a:effectRef>
              <a:fontRef idx="minor">
                <a:schemeClr val="tx1"/>
              </a:fontRef>
            </p:style>
          </p:cxnSp>
        </p:grpSp>
        <p:grpSp>
          <p:nvGrpSpPr>
            <p:cNvPr id="89" name="Group 26"/>
            <p:cNvGrpSpPr/>
            <p:nvPr/>
          </p:nvGrpSpPr>
          <p:grpSpPr>
            <a:xfrm>
              <a:off x="10233660" y="2362200"/>
              <a:ext cx="914400" cy="2758440"/>
              <a:chOff x="7315200" y="3657600"/>
              <a:chExt cx="914400" cy="2758440"/>
            </a:xfrm>
          </p:grpSpPr>
          <p:grpSp>
            <p:nvGrpSpPr>
              <p:cNvPr id="90" name="Group 22"/>
              <p:cNvGrpSpPr/>
              <p:nvPr/>
            </p:nvGrpSpPr>
            <p:grpSpPr>
              <a:xfrm>
                <a:off x="7315200" y="4495800"/>
                <a:ext cx="914400" cy="914400"/>
                <a:chOff x="7238999" y="4114796"/>
                <a:chExt cx="633046" cy="587828"/>
              </a:xfrm>
            </p:grpSpPr>
            <p:sp>
              <p:nvSpPr>
                <p:cNvPr id="93"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94" name="Straight Arrow Connector 21"/>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91" name="Straight Connector 24"/>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92"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95" name="Group 46"/>
            <p:cNvGrpSpPr/>
            <p:nvPr/>
          </p:nvGrpSpPr>
          <p:grpSpPr>
            <a:xfrm rot="16200000">
              <a:off x="10370819" y="3581400"/>
              <a:ext cx="2651760" cy="274320"/>
              <a:chOff x="4714875" y="4405992"/>
              <a:chExt cx="1914525" cy="318409"/>
            </a:xfrm>
          </p:grpSpPr>
          <p:grpSp>
            <p:nvGrpSpPr>
              <p:cNvPr id="96" name="Group 42"/>
              <p:cNvGrpSpPr/>
              <p:nvPr/>
            </p:nvGrpSpPr>
            <p:grpSpPr>
              <a:xfrm>
                <a:off x="5029200" y="4419601"/>
                <a:ext cx="1295400" cy="304800"/>
                <a:chOff x="4876800" y="4419600"/>
                <a:chExt cx="5486400" cy="914401"/>
              </a:xfrm>
            </p:grpSpPr>
            <p:cxnSp>
              <p:nvCxnSpPr>
                <p:cNvPr id="99" name="Straight Connector 98"/>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00" name="Straight Connector 99"/>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01" name="Straight Connector 100"/>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02"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03" name="Straight Connector 102"/>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04" name="Straight Connector 103"/>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97" name="Straight Connector 96"/>
              <p:cNvCxnSpPr/>
              <p:nvPr/>
            </p:nvCxnSpPr>
            <p:spPr>
              <a:xfrm flipH="1">
                <a:off x="4714875" y="4405992"/>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98" name="Straight Connector 97"/>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grpSp>
          <p:nvGrpSpPr>
            <p:cNvPr id="105" name="Group 104"/>
            <p:cNvGrpSpPr/>
            <p:nvPr/>
          </p:nvGrpSpPr>
          <p:grpSpPr>
            <a:xfrm>
              <a:off x="12329160" y="2362200"/>
              <a:ext cx="548640" cy="2743200"/>
              <a:chOff x="8066473" y="2362200"/>
              <a:chExt cx="548640" cy="2743200"/>
            </a:xfrm>
          </p:grpSpPr>
          <p:cxnSp>
            <p:nvCxnSpPr>
              <p:cNvPr id="106" name="Straight Connector 105"/>
              <p:cNvCxnSpPr/>
              <p:nvPr/>
            </p:nvCxnSpPr>
            <p:spPr>
              <a:xfrm>
                <a:off x="8333173" y="2362200"/>
                <a:ext cx="0" cy="1188720"/>
              </a:xfrm>
              <a:prstGeom prst="line">
                <a:avLst/>
              </a:prstGeom>
              <a:ln/>
            </p:spPr>
            <p:style>
              <a:lnRef idx="3">
                <a:schemeClr val="dk1"/>
              </a:lnRef>
              <a:fillRef idx="0">
                <a:schemeClr val="dk1"/>
              </a:fillRef>
              <a:effectRef idx="2">
                <a:schemeClr val="dk1"/>
              </a:effectRef>
              <a:fontRef idx="minor">
                <a:schemeClr val="tx1"/>
              </a:fontRef>
            </p:style>
          </p:cxnSp>
          <p:cxnSp>
            <p:nvCxnSpPr>
              <p:cNvPr id="107" name="Straight Connector 106"/>
              <p:cNvCxnSpPr/>
              <p:nvPr/>
            </p:nvCxnSpPr>
            <p:spPr>
              <a:xfrm>
                <a:off x="8333173" y="3733800"/>
                <a:ext cx="0" cy="1371600"/>
              </a:xfrm>
              <a:prstGeom prst="line">
                <a:avLst/>
              </a:prstGeom>
              <a:ln/>
            </p:spPr>
            <p:style>
              <a:lnRef idx="3">
                <a:schemeClr val="dk1"/>
              </a:lnRef>
              <a:fillRef idx="0">
                <a:schemeClr val="dk1"/>
              </a:fillRef>
              <a:effectRef idx="2">
                <a:schemeClr val="dk1"/>
              </a:effectRef>
              <a:fontRef idx="minor">
                <a:schemeClr val="tx1"/>
              </a:fontRef>
            </p:style>
          </p:cxnSp>
          <p:cxnSp>
            <p:nvCxnSpPr>
              <p:cNvPr id="108" name="Straight Connector 107"/>
              <p:cNvCxnSpPr/>
              <p:nvPr/>
            </p:nvCxnSpPr>
            <p:spPr>
              <a:xfrm>
                <a:off x="8066473" y="352425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109" name="Straight Connector 108"/>
              <p:cNvCxnSpPr/>
              <p:nvPr/>
            </p:nvCxnSpPr>
            <p:spPr>
              <a:xfrm>
                <a:off x="8066473" y="3688080"/>
                <a:ext cx="548640" cy="0"/>
              </a:xfrm>
              <a:prstGeom prst="line">
                <a:avLst/>
              </a:prstGeom>
            </p:spPr>
            <p:style>
              <a:lnRef idx="3">
                <a:schemeClr val="dk1"/>
              </a:lnRef>
              <a:fillRef idx="0">
                <a:schemeClr val="dk1"/>
              </a:fillRef>
              <a:effectRef idx="2">
                <a:schemeClr val="dk1"/>
              </a:effectRef>
              <a:fontRef idx="minor">
                <a:schemeClr val="tx1"/>
              </a:fontRef>
            </p:style>
          </p:cxnSp>
        </p:grpSp>
        <p:cxnSp>
          <p:nvCxnSpPr>
            <p:cNvPr id="110" name="Straight Connector 109"/>
            <p:cNvCxnSpPr/>
            <p:nvPr/>
          </p:nvCxnSpPr>
          <p:spPr>
            <a:xfrm flipV="1">
              <a:off x="9871710" y="2362200"/>
              <a:ext cx="3566160" cy="0"/>
            </a:xfrm>
            <a:prstGeom prst="line">
              <a:avLst/>
            </a:prstGeom>
          </p:spPr>
          <p:style>
            <a:lnRef idx="3">
              <a:schemeClr val="dk1"/>
            </a:lnRef>
            <a:fillRef idx="0">
              <a:schemeClr val="dk1"/>
            </a:fillRef>
            <a:effectRef idx="2">
              <a:schemeClr val="dk1"/>
            </a:effectRef>
            <a:fontRef idx="minor">
              <a:schemeClr val="tx1"/>
            </a:fontRef>
          </p:style>
        </p:cxnSp>
        <p:sp>
          <p:nvSpPr>
            <p:cNvPr id="111" name="Rectangle 110"/>
            <p:cNvSpPr/>
            <p:nvPr/>
          </p:nvSpPr>
          <p:spPr>
            <a:xfrm>
              <a:off x="12646876" y="3048000"/>
              <a:ext cx="598241"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C</a:t>
              </a:r>
              <a:r>
                <a:rPr lang="en-US" b="1" baseline="-25000" dirty="0" smtClean="0">
                  <a:latin typeface="Times New Roman" panose="02020603050405020304" pitchFamily="18" charset="0"/>
                  <a:cs typeface="Times New Roman" panose="02020603050405020304" pitchFamily="18" charset="0"/>
                </a:rPr>
                <a:t>II</a:t>
              </a:r>
              <a:endParaRPr lang="en-US" dirty="0"/>
            </a:p>
          </p:txBody>
        </p:sp>
        <p:sp>
          <p:nvSpPr>
            <p:cNvPr id="112" name="TextBox 111"/>
            <p:cNvSpPr txBox="1"/>
            <p:nvPr/>
          </p:nvSpPr>
          <p:spPr>
            <a:xfrm>
              <a:off x="10833192" y="5070157"/>
              <a:ext cx="1435008"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ds6</a:t>
              </a:r>
              <a:r>
                <a:rPr lang="en-US" b="1" dirty="0" smtClean="0">
                  <a:latin typeface="Times New Roman" panose="02020603050405020304" pitchFamily="18" charset="0"/>
                  <a:cs typeface="Times New Roman" panose="02020603050405020304" pitchFamily="18" charset="0"/>
                </a:rPr>
                <a:t> || r</a:t>
              </a:r>
              <a:r>
                <a:rPr lang="en-US" b="1" baseline="-25000" dirty="0" smtClean="0">
                  <a:latin typeface="Times New Roman" panose="02020603050405020304" pitchFamily="18" charset="0"/>
                  <a:cs typeface="Times New Roman" panose="02020603050405020304" pitchFamily="18" charset="0"/>
                </a:rPr>
                <a:t>ds7</a:t>
              </a:r>
              <a:endParaRPr lang="en-US" b="1" baseline="-25000" dirty="0">
                <a:latin typeface="Times New Roman" panose="02020603050405020304" pitchFamily="18" charset="0"/>
                <a:cs typeface="Times New Roman" panose="02020603050405020304" pitchFamily="18" charset="0"/>
              </a:endParaRPr>
            </a:p>
          </p:txBody>
        </p:sp>
        <p:sp>
          <p:nvSpPr>
            <p:cNvPr id="113" name="TextBox 112"/>
            <p:cNvSpPr txBox="1"/>
            <p:nvPr/>
          </p:nvSpPr>
          <p:spPr>
            <a:xfrm>
              <a:off x="9667880" y="4308157"/>
              <a:ext cx="107632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m6</a:t>
              </a:r>
              <a:r>
                <a:rPr lang="en-US" b="1" dirty="0" smtClean="0">
                  <a:latin typeface="Times New Roman" panose="02020603050405020304" pitchFamily="18" charset="0"/>
                  <a:cs typeface="Times New Roman" panose="02020603050405020304" pitchFamily="18" charset="0"/>
                </a:rPr>
                <a:t> V</a:t>
              </a:r>
              <a:r>
                <a:rPr lang="en-US" b="1" baseline="-25000" dirty="0" smtClean="0">
                  <a:latin typeface="Times New Roman" panose="02020603050405020304" pitchFamily="18" charset="0"/>
                  <a:cs typeface="Times New Roman" panose="02020603050405020304" pitchFamily="18" charset="0"/>
                </a:rPr>
                <a:t>2</a:t>
              </a:r>
              <a:endParaRPr lang="en-US" b="1" baseline="-25000" dirty="0">
                <a:latin typeface="Times New Roman" panose="02020603050405020304" pitchFamily="18" charset="0"/>
                <a:cs typeface="Times New Roman" panose="02020603050405020304" pitchFamily="18" charset="0"/>
              </a:endParaRPr>
            </a:p>
          </p:txBody>
        </p:sp>
        <p:sp>
          <p:nvSpPr>
            <p:cNvPr id="114" name="Rectangle 113"/>
            <p:cNvSpPr/>
            <p:nvPr/>
          </p:nvSpPr>
          <p:spPr>
            <a:xfrm>
              <a:off x="9522676" y="1564957"/>
              <a:ext cx="524503" cy="492443"/>
            </a:xfrm>
            <a:prstGeom prst="rect">
              <a:avLst/>
            </a:prstGeom>
          </p:spPr>
          <p:txBody>
            <a:bodyPr wrap="none">
              <a:spAutoFit/>
            </a:bodyPr>
            <a:lstStyle/>
            <a:p>
              <a:r>
                <a:rPr lang="en-US" b="1" dirty="0" smtClean="0">
                  <a:solidFill>
                    <a:srgbClr val="FF0000"/>
                  </a:solidFill>
                  <a:latin typeface="Times New Roman" panose="02020603050405020304" pitchFamily="18" charset="0"/>
                  <a:cs typeface="Times New Roman" panose="02020603050405020304" pitchFamily="18" charset="0"/>
                </a:rPr>
                <a:t>C</a:t>
              </a:r>
              <a:r>
                <a:rPr lang="en-US" b="1" baseline="-25000" dirty="0" smtClean="0">
                  <a:solidFill>
                    <a:srgbClr val="FF0000"/>
                  </a:solidFill>
                  <a:latin typeface="Times New Roman" panose="02020603050405020304" pitchFamily="18" charset="0"/>
                  <a:cs typeface="Times New Roman" panose="02020603050405020304" pitchFamily="18" charset="0"/>
                </a:rPr>
                <a:t>c</a:t>
              </a:r>
              <a:endParaRPr lang="en-US" dirty="0">
                <a:solidFill>
                  <a:srgbClr val="FF0000"/>
                </a:solidFill>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109"/>
          <p:cNvSpPr/>
          <p:nvPr/>
        </p:nvSpPr>
        <p:spPr>
          <a:xfrm>
            <a:off x="1" y="565197"/>
            <a:ext cx="7007244"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Miller Compensation of the two stage Op Amps</a:t>
            </a:r>
            <a:endParaRPr lang="en-US" dirty="0">
              <a:latin typeface="Times New Roman" panose="02020603050405020304" pitchFamily="18" charset="0"/>
              <a:cs typeface="Times New Roman" panose="02020603050405020304" pitchFamily="18" charset="0"/>
            </a:endParaRPr>
          </a:p>
        </p:txBody>
      </p:sp>
      <p:sp>
        <p:nvSpPr>
          <p:cNvPr id="111" name="Rectangle 110"/>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116" name="TextBox 115"/>
          <p:cNvSpPr txBox="1"/>
          <p:nvPr/>
        </p:nvSpPr>
        <p:spPr>
          <a:xfrm>
            <a:off x="12507" y="1219200"/>
            <a:ext cx="2196435" cy="492443"/>
          </a:xfrm>
          <a:prstGeom prst="rect">
            <a:avLst/>
          </a:prstGeom>
          <a:noFill/>
        </p:spPr>
        <p:txBody>
          <a:bodyPr wrap="none" rtlCol="0">
            <a:spAutoFit/>
          </a:bodyPr>
          <a:lstStyle/>
          <a:p>
            <a:r>
              <a:rPr lang="en-US" b="1" dirty="0" smtClean="0">
                <a:solidFill>
                  <a:srgbClr val="FF0000"/>
                </a:solidFill>
                <a:latin typeface="Times New Roman" pitchFamily="18" charset="0"/>
                <a:cs typeface="Times New Roman" pitchFamily="18" charset="0"/>
              </a:rPr>
              <a:t>Simplified as, </a:t>
            </a:r>
            <a:endParaRPr lang="en-US" b="1" dirty="0">
              <a:solidFill>
                <a:srgbClr val="FF0000"/>
              </a:solidFill>
              <a:latin typeface="Times New Roman" pitchFamily="18" charset="0"/>
              <a:cs typeface="Times New Roman" pitchFamily="18" charset="0"/>
            </a:endParaRPr>
          </a:p>
        </p:txBody>
      </p:sp>
      <p:sp>
        <p:nvSpPr>
          <p:cNvPr id="117" name="TextBox 116"/>
          <p:cNvSpPr txBox="1"/>
          <p:nvPr/>
        </p:nvSpPr>
        <p:spPr>
          <a:xfrm>
            <a:off x="304800" y="4879538"/>
            <a:ext cx="12420600" cy="129266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a:r>
              <a:rPr lang="en-US" dirty="0" smtClean="0">
                <a:latin typeface="Times New Roman" pitchFamily="18" charset="0"/>
                <a:cs typeface="Times New Roman" pitchFamily="18" charset="0"/>
              </a:rPr>
              <a:t>Consider, </a:t>
            </a:r>
          </a:p>
          <a:p>
            <a:pPr algn="just"/>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a:t>
            </a:r>
            <a:r>
              <a:rPr lang="en-US" baseline="-25000" dirty="0" err="1" smtClean="0">
                <a:latin typeface="Times New Roman" pitchFamily="18" charset="0"/>
                <a:cs typeface="Times New Roman" pitchFamily="18" charset="0"/>
              </a:rPr>
              <a:t>mI</a:t>
            </a:r>
            <a:r>
              <a:rPr lang="en-US" dirty="0" smtClean="0">
                <a:latin typeface="Times New Roman" pitchFamily="18" charset="0"/>
                <a:cs typeface="Times New Roman" pitchFamily="18" charset="0"/>
              </a:rPr>
              <a:t> = g</a:t>
            </a:r>
            <a:r>
              <a:rPr lang="en-US" baseline="-25000" dirty="0" smtClean="0">
                <a:latin typeface="Times New Roman" pitchFamily="18" charset="0"/>
                <a:cs typeface="Times New Roman" pitchFamily="18" charset="0"/>
              </a:rPr>
              <a:t>m1</a:t>
            </a:r>
            <a:r>
              <a:rPr lang="en-US" dirty="0" smtClean="0">
                <a:latin typeface="Times New Roman" pitchFamily="18" charset="0"/>
                <a:cs typeface="Times New Roman" pitchFamily="18" charset="0"/>
              </a:rPr>
              <a:t> = g</a:t>
            </a:r>
            <a:r>
              <a:rPr lang="en-US" baseline="-25000" dirty="0" smtClean="0">
                <a:latin typeface="Times New Roman" pitchFamily="18" charset="0"/>
                <a:cs typeface="Times New Roman" pitchFamily="18" charset="0"/>
              </a:rPr>
              <a:t>m2</a:t>
            </a:r>
            <a:r>
              <a:rPr lang="en-US" dirty="0" smtClean="0">
                <a:latin typeface="Times New Roman" pitchFamily="18" charset="0"/>
                <a:cs typeface="Times New Roman" pitchFamily="18" charset="0"/>
              </a:rPr>
              <a:t>;	R</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 r</a:t>
            </a:r>
            <a:r>
              <a:rPr lang="en-US" baseline="-25000" dirty="0" smtClean="0">
                <a:latin typeface="Times New Roman" pitchFamily="18" charset="0"/>
                <a:cs typeface="Times New Roman" pitchFamily="18" charset="0"/>
              </a:rPr>
              <a:t>ds2</a:t>
            </a:r>
            <a:r>
              <a:rPr lang="en-US" dirty="0" smtClean="0">
                <a:latin typeface="Times New Roman" pitchFamily="18" charset="0"/>
                <a:cs typeface="Times New Roman" pitchFamily="18" charset="0"/>
              </a:rPr>
              <a:t> || r</a:t>
            </a:r>
            <a:r>
              <a:rPr lang="en-US" baseline="-25000" dirty="0" smtClean="0">
                <a:latin typeface="Times New Roman" pitchFamily="18" charset="0"/>
                <a:cs typeface="Times New Roman" pitchFamily="18" charset="0"/>
              </a:rPr>
              <a:t>ds4</a:t>
            </a:r>
            <a:r>
              <a:rPr lang="en-US" dirty="0" smtClean="0">
                <a:latin typeface="Times New Roman" pitchFamily="18" charset="0"/>
                <a:cs typeface="Times New Roman" pitchFamily="18" charset="0"/>
              </a:rPr>
              <a:t>;	C</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 C</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and</a:t>
            </a:r>
          </a:p>
          <a:p>
            <a:pPr algn="just"/>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a:t>
            </a:r>
            <a:r>
              <a:rPr lang="en-US" baseline="-25000" dirty="0" err="1" smtClean="0">
                <a:latin typeface="Times New Roman" pitchFamily="18" charset="0"/>
                <a:cs typeface="Times New Roman" pitchFamily="18" charset="0"/>
              </a:rPr>
              <a:t>mII</a:t>
            </a:r>
            <a:r>
              <a:rPr lang="en-US" dirty="0" smtClean="0">
                <a:latin typeface="Times New Roman" pitchFamily="18" charset="0"/>
                <a:cs typeface="Times New Roman" pitchFamily="18" charset="0"/>
              </a:rPr>
              <a:t> = g</a:t>
            </a:r>
            <a:r>
              <a:rPr lang="en-US" baseline="-25000" dirty="0" smtClean="0">
                <a:latin typeface="Times New Roman" pitchFamily="18" charset="0"/>
                <a:cs typeface="Times New Roman" pitchFamily="18" charset="0"/>
              </a:rPr>
              <a:t>m6</a:t>
            </a:r>
            <a:r>
              <a:rPr lang="en-US" dirty="0" smtClean="0">
                <a:latin typeface="Times New Roman" pitchFamily="18" charset="0"/>
                <a:cs typeface="Times New Roman" pitchFamily="18" charset="0"/>
              </a:rPr>
              <a:t>;	R</a:t>
            </a:r>
            <a:r>
              <a:rPr lang="en-US" baseline="-25000" dirty="0" smtClean="0">
                <a:latin typeface="Times New Roman" pitchFamily="18" charset="0"/>
                <a:cs typeface="Times New Roman" pitchFamily="18" charset="0"/>
              </a:rPr>
              <a:t>II</a:t>
            </a:r>
            <a:r>
              <a:rPr lang="en-US" dirty="0" smtClean="0">
                <a:latin typeface="Times New Roman" pitchFamily="18" charset="0"/>
                <a:cs typeface="Times New Roman" pitchFamily="18" charset="0"/>
              </a:rPr>
              <a:t> = r</a:t>
            </a:r>
            <a:r>
              <a:rPr lang="en-US" baseline="-25000" dirty="0" smtClean="0">
                <a:latin typeface="Times New Roman" pitchFamily="18" charset="0"/>
                <a:cs typeface="Times New Roman" pitchFamily="18" charset="0"/>
              </a:rPr>
              <a:t>ds6</a:t>
            </a:r>
            <a:r>
              <a:rPr lang="en-US" dirty="0" smtClean="0">
                <a:latin typeface="Times New Roman" pitchFamily="18" charset="0"/>
                <a:cs typeface="Times New Roman" pitchFamily="18" charset="0"/>
              </a:rPr>
              <a:t> || r</a:t>
            </a:r>
            <a:r>
              <a:rPr lang="en-US" baseline="-25000" dirty="0" smtClean="0">
                <a:latin typeface="Times New Roman" pitchFamily="18" charset="0"/>
                <a:cs typeface="Times New Roman" pitchFamily="18" charset="0"/>
              </a:rPr>
              <a:t>ds7</a:t>
            </a:r>
            <a:r>
              <a:rPr lang="en-US" dirty="0" smtClean="0">
                <a:latin typeface="Times New Roman" pitchFamily="18" charset="0"/>
                <a:cs typeface="Times New Roman" pitchFamily="18" charset="0"/>
              </a:rPr>
              <a:t>;	C</a:t>
            </a:r>
            <a:r>
              <a:rPr lang="en-US" baseline="-25000" dirty="0" smtClean="0">
                <a:latin typeface="Times New Roman" pitchFamily="18" charset="0"/>
                <a:cs typeface="Times New Roman" pitchFamily="18" charset="0"/>
              </a:rPr>
              <a:t>II</a:t>
            </a:r>
            <a:r>
              <a:rPr lang="en-US" dirty="0" smtClean="0">
                <a:latin typeface="Times New Roman" pitchFamily="18" charset="0"/>
                <a:cs typeface="Times New Roman" pitchFamily="18" charset="0"/>
              </a:rPr>
              <a:t> = C</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C</a:t>
            </a:r>
            <a:r>
              <a:rPr lang="en-US" baseline="-25000" dirty="0" smtClean="0">
                <a:latin typeface="Times New Roman" pitchFamily="18" charset="0"/>
                <a:cs typeface="Times New Roman" pitchFamily="18" charset="0"/>
              </a:rPr>
              <a:t>L </a:t>
            </a:r>
            <a:r>
              <a:rPr lang="en-US" dirty="0" smtClean="0">
                <a:latin typeface="Times New Roman" pitchFamily="18" charset="0"/>
                <a:cs typeface="Times New Roman" pitchFamily="18" charset="0"/>
              </a:rPr>
              <a:t>	</a:t>
            </a:r>
          </a:p>
        </p:txBody>
      </p:sp>
      <p:grpSp>
        <p:nvGrpSpPr>
          <p:cNvPr id="121" name="Group 120"/>
          <p:cNvGrpSpPr/>
          <p:nvPr/>
        </p:nvGrpSpPr>
        <p:grpSpPr>
          <a:xfrm>
            <a:off x="152400" y="990600"/>
            <a:ext cx="10363200" cy="4032886"/>
            <a:chOff x="152400" y="1143000"/>
            <a:chExt cx="10363200" cy="4032886"/>
          </a:xfrm>
        </p:grpSpPr>
        <p:grpSp>
          <p:nvGrpSpPr>
            <p:cNvPr id="115" name="Group 114"/>
            <p:cNvGrpSpPr/>
            <p:nvPr/>
          </p:nvGrpSpPr>
          <p:grpSpPr>
            <a:xfrm>
              <a:off x="152400" y="1143000"/>
              <a:ext cx="10363200" cy="4032886"/>
              <a:chOff x="3276600" y="1564957"/>
              <a:chExt cx="10363200" cy="4032886"/>
            </a:xfrm>
          </p:grpSpPr>
          <p:cxnSp>
            <p:nvCxnSpPr>
              <p:cNvPr id="5" name="Straight Connector 4"/>
              <p:cNvCxnSpPr/>
              <p:nvPr/>
            </p:nvCxnSpPr>
            <p:spPr>
              <a:xfrm flipV="1">
                <a:off x="3611880" y="5105400"/>
                <a:ext cx="9875520" cy="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flipV="1">
                <a:off x="5029200" y="2362200"/>
                <a:ext cx="4663440" cy="0"/>
              </a:xfrm>
              <a:prstGeom prst="line">
                <a:avLst/>
              </a:prstGeom>
            </p:spPr>
            <p:style>
              <a:lnRef idx="3">
                <a:schemeClr val="dk1"/>
              </a:lnRef>
              <a:fillRef idx="0">
                <a:schemeClr val="dk1"/>
              </a:fillRef>
              <a:effectRef idx="2">
                <a:schemeClr val="dk1"/>
              </a:effectRef>
              <a:fontRef idx="minor">
                <a:schemeClr val="tx1"/>
              </a:fontRef>
            </p:style>
          </p:cxnSp>
          <p:grpSp>
            <p:nvGrpSpPr>
              <p:cNvPr id="19" name="Group 26"/>
              <p:cNvGrpSpPr/>
              <p:nvPr/>
            </p:nvGrpSpPr>
            <p:grpSpPr>
              <a:xfrm>
                <a:off x="5970973" y="2362200"/>
                <a:ext cx="914400" cy="2758440"/>
                <a:chOff x="7315200" y="3657600"/>
                <a:chExt cx="914400" cy="2758440"/>
              </a:xfrm>
            </p:grpSpPr>
            <p:grpSp>
              <p:nvGrpSpPr>
                <p:cNvPr id="87" name="Group 22"/>
                <p:cNvGrpSpPr/>
                <p:nvPr/>
              </p:nvGrpSpPr>
              <p:grpSpPr>
                <a:xfrm>
                  <a:off x="7315200" y="4495800"/>
                  <a:ext cx="914400" cy="914400"/>
                  <a:chOff x="7238999" y="4114796"/>
                  <a:chExt cx="633046" cy="587828"/>
                </a:xfrm>
              </p:grpSpPr>
              <p:sp>
                <p:nvSpPr>
                  <p:cNvPr id="90"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91" name="Straight Arrow Connector 21"/>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88" name="Straight Connector 24"/>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89"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20" name="Group 46"/>
              <p:cNvGrpSpPr/>
              <p:nvPr/>
            </p:nvGrpSpPr>
            <p:grpSpPr>
              <a:xfrm rot="16200000">
                <a:off x="6108132" y="3581400"/>
                <a:ext cx="2651760" cy="274320"/>
                <a:chOff x="4714875" y="4405992"/>
                <a:chExt cx="1914525" cy="318409"/>
              </a:xfrm>
            </p:grpSpPr>
            <p:grpSp>
              <p:nvGrpSpPr>
                <p:cNvPr id="78" name="Group 42"/>
                <p:cNvGrpSpPr/>
                <p:nvPr/>
              </p:nvGrpSpPr>
              <p:grpSpPr>
                <a:xfrm>
                  <a:off x="5029200" y="4419601"/>
                  <a:ext cx="1295400" cy="304800"/>
                  <a:chOff x="4876800" y="4419600"/>
                  <a:chExt cx="5486400" cy="914401"/>
                </a:xfrm>
              </p:grpSpPr>
              <p:cxnSp>
                <p:nvCxnSpPr>
                  <p:cNvPr id="81" name="Straight Connector 80"/>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2" name="Straight Connector 81"/>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3" name="Straight Connector 82"/>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4"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5" name="Straight Connector 84"/>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79" name="Straight Connector 33"/>
                <p:cNvCxnSpPr/>
                <p:nvPr/>
              </p:nvCxnSpPr>
              <p:spPr>
                <a:xfrm flipH="1">
                  <a:off x="4714875" y="4405992"/>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80" name="Straight Connector 79"/>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sp>
            <p:nvSpPr>
              <p:cNvPr id="21" name="TextBox 20"/>
              <p:cNvSpPr txBox="1"/>
              <p:nvPr/>
            </p:nvSpPr>
            <p:spPr>
              <a:xfrm>
                <a:off x="5334000" y="4155757"/>
                <a:ext cx="1139286"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m1</a:t>
                </a:r>
                <a:r>
                  <a:rPr lang="en-US" b="1" dirty="0" smtClean="0">
                    <a:latin typeface="Times New Roman" panose="02020603050405020304" pitchFamily="18" charset="0"/>
                    <a:cs typeface="Times New Roman" panose="02020603050405020304" pitchFamily="18" charset="0"/>
                  </a:rPr>
                  <a:t> V</a:t>
                </a:r>
                <a:r>
                  <a:rPr lang="en-US" b="1" baseline="-25000" dirty="0" smtClean="0">
                    <a:latin typeface="Times New Roman" panose="02020603050405020304" pitchFamily="18" charset="0"/>
                    <a:cs typeface="Times New Roman" panose="02020603050405020304" pitchFamily="18" charset="0"/>
                  </a:rPr>
                  <a:t>in</a:t>
                </a:r>
                <a:endParaRPr lang="en-US" b="1" baseline="-25000" dirty="0">
                  <a:latin typeface="Times New Roman" panose="02020603050405020304" pitchFamily="18" charset="0"/>
                  <a:cs typeface="Times New Roman" panose="02020603050405020304" pitchFamily="18" charset="0"/>
                </a:endParaRPr>
              </a:p>
            </p:txBody>
          </p:sp>
          <p:grpSp>
            <p:nvGrpSpPr>
              <p:cNvPr id="22" name="Group 87"/>
              <p:cNvGrpSpPr/>
              <p:nvPr/>
            </p:nvGrpSpPr>
            <p:grpSpPr>
              <a:xfrm>
                <a:off x="8066473" y="2362200"/>
                <a:ext cx="548640" cy="2743200"/>
                <a:chOff x="8066473" y="2362200"/>
                <a:chExt cx="548640" cy="2743200"/>
              </a:xfrm>
            </p:grpSpPr>
            <p:cxnSp>
              <p:nvCxnSpPr>
                <p:cNvPr id="74" name="Straight Connector 25"/>
                <p:cNvCxnSpPr/>
                <p:nvPr/>
              </p:nvCxnSpPr>
              <p:spPr>
                <a:xfrm>
                  <a:off x="8333173" y="2362200"/>
                  <a:ext cx="0" cy="1188720"/>
                </a:xfrm>
                <a:prstGeom prst="line">
                  <a:avLst/>
                </a:prstGeom>
                <a:ln/>
              </p:spPr>
              <p:style>
                <a:lnRef idx="3">
                  <a:schemeClr val="dk1"/>
                </a:lnRef>
                <a:fillRef idx="0">
                  <a:schemeClr val="dk1"/>
                </a:fillRef>
                <a:effectRef idx="2">
                  <a:schemeClr val="dk1"/>
                </a:effectRef>
                <a:fontRef idx="minor">
                  <a:schemeClr val="tx1"/>
                </a:fontRef>
              </p:style>
            </p:cxnSp>
            <p:cxnSp>
              <p:nvCxnSpPr>
                <p:cNvPr id="75" name="Straight Connector 74"/>
                <p:cNvCxnSpPr/>
                <p:nvPr/>
              </p:nvCxnSpPr>
              <p:spPr>
                <a:xfrm>
                  <a:off x="8333173" y="3733800"/>
                  <a:ext cx="0" cy="1371600"/>
                </a:xfrm>
                <a:prstGeom prst="line">
                  <a:avLst/>
                </a:prstGeom>
                <a:ln/>
              </p:spPr>
              <p:style>
                <a:lnRef idx="3">
                  <a:schemeClr val="dk1"/>
                </a:lnRef>
                <a:fillRef idx="0">
                  <a:schemeClr val="dk1"/>
                </a:fillRef>
                <a:effectRef idx="2">
                  <a:schemeClr val="dk1"/>
                </a:effectRef>
                <a:fontRef idx="minor">
                  <a:schemeClr val="tx1"/>
                </a:fontRef>
              </p:style>
            </p:cxnSp>
            <p:cxnSp>
              <p:nvCxnSpPr>
                <p:cNvPr id="76" name="Straight Connector 75"/>
                <p:cNvCxnSpPr/>
                <p:nvPr/>
              </p:nvCxnSpPr>
              <p:spPr>
                <a:xfrm>
                  <a:off x="8066473" y="352425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28"/>
                <p:cNvCxnSpPr/>
                <p:nvPr/>
              </p:nvCxnSpPr>
              <p:spPr>
                <a:xfrm>
                  <a:off x="8066473" y="3688080"/>
                  <a:ext cx="548640" cy="0"/>
                </a:xfrm>
                <a:prstGeom prst="line">
                  <a:avLst/>
                </a:prstGeom>
              </p:spPr>
              <p:style>
                <a:lnRef idx="3">
                  <a:schemeClr val="dk1"/>
                </a:lnRef>
                <a:fillRef idx="0">
                  <a:schemeClr val="dk1"/>
                </a:fillRef>
                <a:effectRef idx="2">
                  <a:schemeClr val="dk1"/>
                </a:effectRef>
                <a:fontRef idx="minor">
                  <a:schemeClr val="tx1"/>
                </a:fontRef>
              </p:style>
            </p:cxnSp>
          </p:grpSp>
          <p:sp>
            <p:nvSpPr>
              <p:cNvPr id="23" name="Rectangle 22"/>
              <p:cNvSpPr/>
              <p:nvPr/>
            </p:nvSpPr>
            <p:spPr>
              <a:xfrm>
                <a:off x="8333173" y="2895600"/>
                <a:ext cx="511679"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C</a:t>
                </a:r>
                <a:r>
                  <a:rPr lang="en-US" b="1" baseline="-25000" dirty="0" smtClean="0">
                    <a:latin typeface="Times New Roman" panose="02020603050405020304" pitchFamily="18" charset="0"/>
                    <a:cs typeface="Times New Roman" panose="02020603050405020304" pitchFamily="18" charset="0"/>
                  </a:rPr>
                  <a:t>I</a:t>
                </a:r>
                <a:endParaRPr lang="en-US" dirty="0"/>
              </a:p>
            </p:txBody>
          </p:sp>
          <p:sp>
            <p:nvSpPr>
              <p:cNvPr id="24" name="Rectangle 23"/>
              <p:cNvSpPr/>
              <p:nvPr/>
            </p:nvSpPr>
            <p:spPr>
              <a:xfrm>
                <a:off x="12937492" y="1828800"/>
                <a:ext cx="702308" cy="492443"/>
              </a:xfrm>
              <a:prstGeom prst="rect">
                <a:avLst/>
              </a:prstGeom>
            </p:spPr>
            <p:txBody>
              <a:bodyPr wrap="none">
                <a:spAutoFit/>
              </a:bodyPr>
              <a:lstStyle/>
              <a:p>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out</a:t>
                </a:r>
                <a:endParaRPr lang="en-US" dirty="0"/>
              </a:p>
            </p:txBody>
          </p:sp>
          <p:sp>
            <p:nvSpPr>
              <p:cNvPr id="29" name="TextBox 28"/>
              <p:cNvSpPr txBox="1"/>
              <p:nvPr/>
            </p:nvSpPr>
            <p:spPr>
              <a:xfrm>
                <a:off x="6629400" y="5105400"/>
                <a:ext cx="1435008"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ds2</a:t>
                </a:r>
                <a:r>
                  <a:rPr lang="en-US" b="1" dirty="0" smtClean="0">
                    <a:latin typeface="Times New Roman" panose="02020603050405020304" pitchFamily="18" charset="0"/>
                    <a:cs typeface="Times New Roman" panose="02020603050405020304" pitchFamily="18" charset="0"/>
                  </a:rPr>
                  <a:t> || r</a:t>
                </a:r>
                <a:r>
                  <a:rPr lang="en-US" b="1" baseline="-25000" dirty="0" smtClean="0">
                    <a:latin typeface="Times New Roman" panose="02020603050405020304" pitchFamily="18" charset="0"/>
                    <a:cs typeface="Times New Roman" panose="02020603050405020304" pitchFamily="18" charset="0"/>
                  </a:rPr>
                  <a:t>ds4</a:t>
                </a:r>
                <a:endParaRPr lang="en-US" b="1" baseline="-25000" dirty="0">
                  <a:latin typeface="Times New Roman" panose="02020603050405020304" pitchFamily="18" charset="0"/>
                  <a:cs typeface="Times New Roman" panose="02020603050405020304" pitchFamily="18" charset="0"/>
                </a:endParaRPr>
              </a:p>
            </p:txBody>
          </p:sp>
          <p:sp>
            <p:nvSpPr>
              <p:cNvPr id="30" name="Rectangle 29"/>
              <p:cNvSpPr/>
              <p:nvPr/>
            </p:nvSpPr>
            <p:spPr>
              <a:xfrm>
                <a:off x="8382000" y="1828800"/>
                <a:ext cx="535724"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2</a:t>
                </a:r>
                <a:endParaRPr lang="en-US" dirty="0"/>
              </a:p>
            </p:txBody>
          </p:sp>
          <p:grpSp>
            <p:nvGrpSpPr>
              <p:cNvPr id="31" name="Group 86"/>
              <p:cNvGrpSpPr/>
              <p:nvPr/>
            </p:nvGrpSpPr>
            <p:grpSpPr>
              <a:xfrm rot="5400000">
                <a:off x="9484995" y="2272665"/>
                <a:ext cx="548640" cy="163830"/>
                <a:chOff x="8218873" y="3676650"/>
                <a:chExt cx="548640" cy="163830"/>
              </a:xfrm>
            </p:grpSpPr>
            <p:cxnSp>
              <p:nvCxnSpPr>
                <p:cNvPr id="58" name="Straight Connector 57"/>
                <p:cNvCxnSpPr/>
                <p:nvPr/>
              </p:nvCxnSpPr>
              <p:spPr>
                <a:xfrm>
                  <a:off x="8218873" y="367665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59" name="Straight Connector 58"/>
                <p:cNvCxnSpPr/>
                <p:nvPr/>
              </p:nvCxnSpPr>
              <p:spPr>
                <a:xfrm>
                  <a:off x="8218873" y="3840480"/>
                  <a:ext cx="548640" cy="0"/>
                </a:xfrm>
                <a:prstGeom prst="line">
                  <a:avLst/>
                </a:prstGeom>
              </p:spPr>
              <p:style>
                <a:lnRef idx="3">
                  <a:schemeClr val="dk1"/>
                </a:lnRef>
                <a:fillRef idx="0">
                  <a:schemeClr val="dk1"/>
                </a:fillRef>
                <a:effectRef idx="2">
                  <a:schemeClr val="dk1"/>
                </a:effectRef>
                <a:fontRef idx="minor">
                  <a:schemeClr val="tx1"/>
                </a:fontRef>
              </p:style>
            </p:cxnSp>
          </p:grpSp>
          <p:grpSp>
            <p:nvGrpSpPr>
              <p:cNvPr id="32" name="Group 26"/>
              <p:cNvGrpSpPr/>
              <p:nvPr/>
            </p:nvGrpSpPr>
            <p:grpSpPr>
              <a:xfrm>
                <a:off x="10233660" y="2362200"/>
                <a:ext cx="914400" cy="2758440"/>
                <a:chOff x="7315200" y="3657600"/>
                <a:chExt cx="914400" cy="2758440"/>
              </a:xfrm>
            </p:grpSpPr>
            <p:grpSp>
              <p:nvGrpSpPr>
                <p:cNvPr id="53" name="Group 22"/>
                <p:cNvGrpSpPr/>
                <p:nvPr/>
              </p:nvGrpSpPr>
              <p:grpSpPr>
                <a:xfrm>
                  <a:off x="7315200" y="4495800"/>
                  <a:ext cx="914400" cy="914400"/>
                  <a:chOff x="7238999" y="4114796"/>
                  <a:chExt cx="633046" cy="587828"/>
                </a:xfrm>
              </p:grpSpPr>
              <p:sp>
                <p:nvSpPr>
                  <p:cNvPr id="56"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57" name="Straight Arrow Connector 21"/>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54" name="Straight Connector 24"/>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33" name="Group 46"/>
              <p:cNvGrpSpPr/>
              <p:nvPr/>
            </p:nvGrpSpPr>
            <p:grpSpPr>
              <a:xfrm rot="16200000">
                <a:off x="10370819" y="3581400"/>
                <a:ext cx="2651760" cy="274320"/>
                <a:chOff x="4714875" y="4405992"/>
                <a:chExt cx="1914525" cy="318409"/>
              </a:xfrm>
            </p:grpSpPr>
            <p:grpSp>
              <p:nvGrpSpPr>
                <p:cNvPr id="44" name="Group 42"/>
                <p:cNvGrpSpPr/>
                <p:nvPr/>
              </p:nvGrpSpPr>
              <p:grpSpPr>
                <a:xfrm>
                  <a:off x="5029200" y="4419601"/>
                  <a:ext cx="1295400" cy="304800"/>
                  <a:chOff x="4876800" y="4419600"/>
                  <a:chExt cx="5486400" cy="914401"/>
                </a:xfrm>
              </p:grpSpPr>
              <p:cxnSp>
                <p:nvCxnSpPr>
                  <p:cNvPr id="47" name="Straight Connector 46"/>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48" name="Straight Connector 47"/>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45" name="Straight Connector 44"/>
                <p:cNvCxnSpPr/>
                <p:nvPr/>
              </p:nvCxnSpPr>
              <p:spPr>
                <a:xfrm flipH="1">
                  <a:off x="4714875" y="4405992"/>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grpSp>
            <p:nvGrpSpPr>
              <p:cNvPr id="34" name="Group 104"/>
              <p:cNvGrpSpPr/>
              <p:nvPr/>
            </p:nvGrpSpPr>
            <p:grpSpPr>
              <a:xfrm>
                <a:off x="12329160" y="2362200"/>
                <a:ext cx="548640" cy="2743200"/>
                <a:chOff x="8066473" y="2362200"/>
                <a:chExt cx="548640" cy="2743200"/>
              </a:xfrm>
            </p:grpSpPr>
            <p:cxnSp>
              <p:nvCxnSpPr>
                <p:cNvPr id="40" name="Straight Connector 39"/>
                <p:cNvCxnSpPr/>
                <p:nvPr/>
              </p:nvCxnSpPr>
              <p:spPr>
                <a:xfrm>
                  <a:off x="8333173" y="2362200"/>
                  <a:ext cx="0" cy="1188720"/>
                </a:xfrm>
                <a:prstGeom prst="line">
                  <a:avLst/>
                </a:prstGeom>
                <a:ln/>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a:off x="8333173" y="3733800"/>
                  <a:ext cx="0" cy="1371600"/>
                </a:xfrm>
                <a:prstGeom prst="line">
                  <a:avLst/>
                </a:prstGeom>
                <a:ln/>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8066473" y="352425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a:off x="8066473" y="3688080"/>
                  <a:ext cx="548640" cy="0"/>
                </a:xfrm>
                <a:prstGeom prst="line">
                  <a:avLst/>
                </a:prstGeom>
              </p:spPr>
              <p:style>
                <a:lnRef idx="3">
                  <a:schemeClr val="dk1"/>
                </a:lnRef>
                <a:fillRef idx="0">
                  <a:schemeClr val="dk1"/>
                </a:fillRef>
                <a:effectRef idx="2">
                  <a:schemeClr val="dk1"/>
                </a:effectRef>
                <a:fontRef idx="minor">
                  <a:schemeClr val="tx1"/>
                </a:fontRef>
              </p:style>
            </p:cxnSp>
          </p:grpSp>
          <p:cxnSp>
            <p:nvCxnSpPr>
              <p:cNvPr id="35" name="Straight Connector 34"/>
              <p:cNvCxnSpPr/>
              <p:nvPr/>
            </p:nvCxnSpPr>
            <p:spPr>
              <a:xfrm flipV="1">
                <a:off x="9871710" y="2362200"/>
                <a:ext cx="3566160" cy="0"/>
              </a:xfrm>
              <a:prstGeom prst="line">
                <a:avLst/>
              </a:prstGeom>
            </p:spPr>
            <p:style>
              <a:lnRef idx="3">
                <a:schemeClr val="dk1"/>
              </a:lnRef>
              <a:fillRef idx="0">
                <a:schemeClr val="dk1"/>
              </a:fillRef>
              <a:effectRef idx="2">
                <a:schemeClr val="dk1"/>
              </a:effectRef>
              <a:fontRef idx="minor">
                <a:schemeClr val="tx1"/>
              </a:fontRef>
            </p:style>
          </p:cxnSp>
          <p:sp>
            <p:nvSpPr>
              <p:cNvPr id="36" name="Rectangle 35"/>
              <p:cNvSpPr/>
              <p:nvPr/>
            </p:nvSpPr>
            <p:spPr>
              <a:xfrm>
                <a:off x="12646876" y="3048000"/>
                <a:ext cx="598241"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C</a:t>
                </a:r>
                <a:r>
                  <a:rPr lang="en-US" b="1" baseline="-25000" dirty="0" smtClean="0">
                    <a:latin typeface="Times New Roman" panose="02020603050405020304" pitchFamily="18" charset="0"/>
                    <a:cs typeface="Times New Roman" panose="02020603050405020304" pitchFamily="18" charset="0"/>
                  </a:rPr>
                  <a:t>II</a:t>
                </a:r>
                <a:endParaRPr lang="en-US" dirty="0"/>
              </a:p>
            </p:txBody>
          </p:sp>
          <p:sp>
            <p:nvSpPr>
              <p:cNvPr id="37" name="TextBox 36"/>
              <p:cNvSpPr txBox="1"/>
              <p:nvPr/>
            </p:nvSpPr>
            <p:spPr>
              <a:xfrm>
                <a:off x="10833192" y="5070157"/>
                <a:ext cx="1435008"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ds6</a:t>
                </a:r>
                <a:r>
                  <a:rPr lang="en-US" b="1" dirty="0" smtClean="0">
                    <a:latin typeface="Times New Roman" panose="02020603050405020304" pitchFamily="18" charset="0"/>
                    <a:cs typeface="Times New Roman" panose="02020603050405020304" pitchFamily="18" charset="0"/>
                  </a:rPr>
                  <a:t> || r</a:t>
                </a:r>
                <a:r>
                  <a:rPr lang="en-US" b="1" baseline="-25000" dirty="0" smtClean="0">
                    <a:latin typeface="Times New Roman" panose="02020603050405020304" pitchFamily="18" charset="0"/>
                    <a:cs typeface="Times New Roman" panose="02020603050405020304" pitchFamily="18" charset="0"/>
                  </a:rPr>
                  <a:t>ds7</a:t>
                </a:r>
                <a:endParaRPr lang="en-US" b="1" baseline="-25000"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9667880" y="4308157"/>
                <a:ext cx="107632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m6</a:t>
                </a:r>
                <a:r>
                  <a:rPr lang="en-US" b="1" dirty="0" smtClean="0">
                    <a:latin typeface="Times New Roman" panose="02020603050405020304" pitchFamily="18" charset="0"/>
                    <a:cs typeface="Times New Roman" panose="02020603050405020304" pitchFamily="18" charset="0"/>
                  </a:rPr>
                  <a:t> V</a:t>
                </a:r>
                <a:r>
                  <a:rPr lang="en-US" b="1" baseline="-25000" dirty="0" smtClean="0">
                    <a:latin typeface="Times New Roman" panose="02020603050405020304" pitchFamily="18" charset="0"/>
                    <a:cs typeface="Times New Roman" panose="02020603050405020304" pitchFamily="18" charset="0"/>
                  </a:rPr>
                  <a:t>2</a:t>
                </a:r>
                <a:endParaRPr lang="en-US" b="1" baseline="-25000" dirty="0">
                  <a:latin typeface="Times New Roman" panose="02020603050405020304" pitchFamily="18" charset="0"/>
                  <a:cs typeface="Times New Roman" panose="02020603050405020304" pitchFamily="18" charset="0"/>
                </a:endParaRPr>
              </a:p>
            </p:txBody>
          </p:sp>
          <p:sp>
            <p:nvSpPr>
              <p:cNvPr id="39" name="Rectangle 38"/>
              <p:cNvSpPr/>
              <p:nvPr/>
            </p:nvSpPr>
            <p:spPr>
              <a:xfrm>
                <a:off x="9522676" y="1564957"/>
                <a:ext cx="524503" cy="492443"/>
              </a:xfrm>
              <a:prstGeom prst="rect">
                <a:avLst/>
              </a:prstGeom>
            </p:spPr>
            <p:txBody>
              <a:bodyPr wrap="none">
                <a:spAutoFit/>
              </a:bodyPr>
              <a:lstStyle/>
              <a:p>
                <a:r>
                  <a:rPr lang="en-US" b="1" dirty="0" smtClean="0">
                    <a:solidFill>
                      <a:srgbClr val="FF0000"/>
                    </a:solidFill>
                    <a:latin typeface="Times New Roman" panose="02020603050405020304" pitchFamily="18" charset="0"/>
                    <a:cs typeface="Times New Roman" panose="02020603050405020304" pitchFamily="18" charset="0"/>
                  </a:rPr>
                  <a:t>C</a:t>
                </a:r>
                <a:r>
                  <a:rPr lang="en-US" b="1" baseline="-25000" dirty="0" smtClean="0">
                    <a:solidFill>
                      <a:srgbClr val="FF0000"/>
                    </a:solidFill>
                    <a:latin typeface="Times New Roman" panose="02020603050405020304" pitchFamily="18" charset="0"/>
                    <a:cs typeface="Times New Roman" panose="02020603050405020304" pitchFamily="18" charset="0"/>
                  </a:rPr>
                  <a:t>c</a:t>
                </a:r>
                <a:endParaRPr lang="en-US" dirty="0">
                  <a:solidFill>
                    <a:srgbClr val="FF0000"/>
                  </a:solidFill>
                </a:endParaRPr>
              </a:p>
            </p:txBody>
          </p:sp>
          <p:cxnSp>
            <p:nvCxnSpPr>
              <p:cNvPr id="112" name="Straight Connector 24"/>
              <p:cNvCxnSpPr/>
              <p:nvPr/>
            </p:nvCxnSpPr>
            <p:spPr>
              <a:xfrm>
                <a:off x="3657600" y="23622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113" name="Straight Connector 112"/>
              <p:cNvCxnSpPr/>
              <p:nvPr/>
            </p:nvCxnSpPr>
            <p:spPr>
              <a:xfrm>
                <a:off x="3657600" y="2362200"/>
                <a:ext cx="548640" cy="0"/>
              </a:xfrm>
              <a:prstGeom prst="line">
                <a:avLst/>
              </a:prstGeom>
            </p:spPr>
            <p:style>
              <a:lnRef idx="3">
                <a:schemeClr val="dk1"/>
              </a:lnRef>
              <a:fillRef idx="0">
                <a:schemeClr val="dk1"/>
              </a:fillRef>
              <a:effectRef idx="2">
                <a:schemeClr val="dk1"/>
              </a:effectRef>
              <a:fontRef idx="minor">
                <a:schemeClr val="tx1"/>
              </a:fontRef>
            </p:style>
          </p:cxnSp>
          <p:sp>
            <p:nvSpPr>
              <p:cNvPr id="114" name="Rectangle 113"/>
              <p:cNvSpPr/>
              <p:nvPr/>
            </p:nvSpPr>
            <p:spPr>
              <a:xfrm>
                <a:off x="3276600" y="3165157"/>
                <a:ext cx="598690"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in</a:t>
                </a:r>
                <a:endParaRPr lang="en-US" dirty="0"/>
              </a:p>
            </p:txBody>
          </p:sp>
        </p:grpSp>
        <p:sp>
          <p:nvSpPr>
            <p:cNvPr id="118" name="Rectangle 117"/>
            <p:cNvSpPr/>
            <p:nvPr/>
          </p:nvSpPr>
          <p:spPr>
            <a:xfrm>
              <a:off x="4038600" y="1447800"/>
              <a:ext cx="535724"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N</a:t>
              </a:r>
              <a:r>
                <a:rPr lang="en-US" b="1" baseline="-25000" dirty="0" smtClean="0">
                  <a:latin typeface="Times New Roman" panose="02020603050405020304" pitchFamily="18" charset="0"/>
                  <a:cs typeface="Times New Roman" panose="02020603050405020304" pitchFamily="18" charset="0"/>
                </a:rPr>
                <a:t>1</a:t>
              </a:r>
              <a:endParaRPr lang="en-US" dirty="0"/>
            </a:p>
          </p:txBody>
        </p:sp>
        <p:sp>
          <p:nvSpPr>
            <p:cNvPr id="119" name="Rectangle 118"/>
            <p:cNvSpPr/>
            <p:nvPr/>
          </p:nvSpPr>
          <p:spPr>
            <a:xfrm>
              <a:off x="8305800" y="1447800"/>
              <a:ext cx="535724"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N</a:t>
              </a:r>
              <a:r>
                <a:rPr lang="en-US" b="1" baseline="-25000" dirty="0" smtClean="0">
                  <a:latin typeface="Times New Roman" panose="02020603050405020304" pitchFamily="18" charset="0"/>
                  <a:cs typeface="Times New Roman" panose="02020603050405020304" pitchFamily="18" charset="0"/>
                </a:rPr>
                <a:t>2</a:t>
              </a:r>
              <a:endParaRPr lang="en-US" dirty="0"/>
            </a:p>
          </p:txBody>
        </p:sp>
      </p:grpSp>
      <p:sp>
        <p:nvSpPr>
          <p:cNvPr id="120" name="TextBox 119"/>
          <p:cNvSpPr txBox="1"/>
          <p:nvPr/>
        </p:nvSpPr>
        <p:spPr>
          <a:xfrm>
            <a:off x="457200" y="6231791"/>
            <a:ext cx="12420600" cy="289310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a:r>
              <a:rPr lang="en-US" dirty="0" smtClean="0">
                <a:latin typeface="Times New Roman" pitchFamily="18" charset="0"/>
                <a:cs typeface="Times New Roman" pitchFamily="18" charset="0"/>
              </a:rPr>
              <a:t>Applying Nodal equation,</a:t>
            </a:r>
          </a:p>
          <a:p>
            <a:pPr algn="just"/>
            <a:r>
              <a:rPr lang="en-US" b="1" u="sng" dirty="0" smtClean="0">
                <a:latin typeface="Times New Roman" pitchFamily="18" charset="0"/>
                <a:cs typeface="Times New Roman" pitchFamily="18" charset="0"/>
              </a:rPr>
              <a:t>At N</a:t>
            </a:r>
            <a:r>
              <a:rPr lang="en-US" b="1" u="sng" baseline="-25000" dirty="0" smtClean="0">
                <a:latin typeface="Times New Roman" pitchFamily="18" charset="0"/>
                <a:cs typeface="Times New Roman" pitchFamily="18" charset="0"/>
              </a:rPr>
              <a:t>1</a:t>
            </a:r>
            <a:r>
              <a:rPr lang="en-US" b="1" u="sng"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0 = </a:t>
            </a:r>
            <a:r>
              <a:rPr lang="en-US" dirty="0" err="1" smtClean="0">
                <a:latin typeface="Times New Roman" pitchFamily="18" charset="0"/>
                <a:cs typeface="Times New Roman" pitchFamily="18" charset="0"/>
              </a:rPr>
              <a:t>g</a:t>
            </a:r>
            <a:r>
              <a:rPr lang="en-US" baseline="-25000" dirty="0" err="1" smtClean="0">
                <a:latin typeface="Times New Roman" pitchFamily="18" charset="0"/>
                <a:cs typeface="Times New Roman" pitchFamily="18" charset="0"/>
              </a:rPr>
              <a:t>mI</a:t>
            </a:r>
            <a:r>
              <a:rPr lang="en-US" dirty="0" smtClean="0">
                <a:latin typeface="Times New Roman" pitchFamily="18" charset="0"/>
                <a:cs typeface="Times New Roman" pitchFamily="18" charset="0"/>
              </a:rPr>
              <a:t> V</a:t>
            </a:r>
            <a:r>
              <a:rPr lang="en-US" baseline="-25000" dirty="0" smtClean="0">
                <a:latin typeface="Times New Roman" pitchFamily="18" charset="0"/>
                <a:cs typeface="Times New Roman" pitchFamily="18" charset="0"/>
              </a:rPr>
              <a:t>in</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S C</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G</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out</a:t>
            </a:r>
            <a:r>
              <a:rPr lang="en-US" dirty="0" smtClean="0">
                <a:latin typeface="Times New Roman" pitchFamily="18" charset="0"/>
                <a:cs typeface="Times New Roman" pitchFamily="18" charset="0"/>
              </a:rPr>
              <a:t>)S C</a:t>
            </a:r>
            <a:r>
              <a:rPr lang="en-US" baseline="-25000"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      ((1/R</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 G</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	0 = </a:t>
            </a:r>
            <a:r>
              <a:rPr lang="en-US" dirty="0" err="1" smtClean="0">
                <a:latin typeface="Times New Roman" pitchFamily="18" charset="0"/>
                <a:cs typeface="Times New Roman" pitchFamily="18" charset="0"/>
              </a:rPr>
              <a:t>g</a:t>
            </a:r>
            <a:r>
              <a:rPr lang="en-US" baseline="-25000" dirty="0" err="1" smtClean="0">
                <a:latin typeface="Times New Roman" pitchFamily="18" charset="0"/>
                <a:cs typeface="Times New Roman" pitchFamily="18" charset="0"/>
              </a:rPr>
              <a:t>mI</a:t>
            </a:r>
            <a:r>
              <a:rPr lang="en-US" dirty="0" smtClean="0">
                <a:latin typeface="Times New Roman" pitchFamily="18" charset="0"/>
                <a:cs typeface="Times New Roman" pitchFamily="18" charset="0"/>
              </a:rPr>
              <a:t> V</a:t>
            </a:r>
            <a:r>
              <a:rPr lang="en-US" baseline="-25000" dirty="0" smtClean="0">
                <a:latin typeface="Times New Roman" pitchFamily="18" charset="0"/>
                <a:cs typeface="Times New Roman" pitchFamily="18" charset="0"/>
              </a:rPr>
              <a:t>in</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[S (C</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 C</a:t>
            </a:r>
            <a:r>
              <a:rPr lang="en-US" baseline="-25000"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 + G</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out</a:t>
            </a:r>
            <a:r>
              <a:rPr lang="en-US" baseline="-25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 C</a:t>
            </a:r>
            <a:r>
              <a:rPr lang="en-US" baseline="-25000" dirty="0" smtClean="0">
                <a:latin typeface="Times New Roman" pitchFamily="18" charset="0"/>
                <a:cs typeface="Times New Roman" pitchFamily="18" charset="0"/>
              </a:rPr>
              <a:t>c	</a:t>
            </a:r>
            <a:r>
              <a:rPr lang="en-US" dirty="0" smtClean="0">
                <a:latin typeface="Times New Roman" pitchFamily="18" charset="0"/>
                <a:cs typeface="Times New Roman" pitchFamily="18" charset="0"/>
              </a:rPr>
              <a:t>------- (1)</a:t>
            </a:r>
          </a:p>
          <a:p>
            <a:pPr algn="just"/>
            <a:r>
              <a:rPr lang="en-US" b="1" u="sng" dirty="0" smtClean="0">
                <a:latin typeface="Times New Roman" pitchFamily="18" charset="0"/>
                <a:cs typeface="Times New Roman" pitchFamily="18" charset="0"/>
              </a:rPr>
              <a:t>At N</a:t>
            </a:r>
            <a:r>
              <a:rPr lang="en-US" b="1" u="sng" baseline="-25000" dirty="0" smtClean="0">
                <a:latin typeface="Times New Roman" pitchFamily="18" charset="0"/>
                <a:cs typeface="Times New Roman" pitchFamily="18" charset="0"/>
              </a:rPr>
              <a:t>2</a:t>
            </a:r>
            <a:r>
              <a:rPr lang="en-US" b="1" u="sng"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0 = </a:t>
            </a:r>
            <a:r>
              <a:rPr lang="en-US" dirty="0" err="1" smtClean="0">
                <a:latin typeface="Times New Roman" pitchFamily="18" charset="0"/>
                <a:cs typeface="Times New Roman" pitchFamily="18" charset="0"/>
              </a:rPr>
              <a:t>g</a:t>
            </a:r>
            <a:r>
              <a:rPr lang="en-US" baseline="-25000" dirty="0" err="1" smtClean="0">
                <a:latin typeface="Times New Roman" pitchFamily="18" charset="0"/>
                <a:cs typeface="Times New Roman" pitchFamily="18" charset="0"/>
              </a:rPr>
              <a:t>mII</a:t>
            </a:r>
            <a:r>
              <a:rPr lang="en-US" dirty="0" smtClean="0">
                <a:latin typeface="Times New Roman" pitchFamily="18" charset="0"/>
                <a:cs typeface="Times New Roman" pitchFamily="18" charset="0"/>
              </a:rPr>
              <a:t> V</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out</a:t>
            </a:r>
            <a:r>
              <a:rPr lang="en-US" dirty="0" smtClean="0">
                <a:latin typeface="Times New Roman" pitchFamily="18" charset="0"/>
                <a:cs typeface="Times New Roman" pitchFamily="18" charset="0"/>
              </a:rPr>
              <a:t> G</a:t>
            </a:r>
            <a:r>
              <a:rPr lang="en-US" baseline="-25000" dirty="0" smtClean="0">
                <a:latin typeface="Times New Roman" pitchFamily="18" charset="0"/>
                <a:cs typeface="Times New Roman" pitchFamily="18" charset="0"/>
              </a:rPr>
              <a:t>II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out</a:t>
            </a:r>
            <a:r>
              <a:rPr lang="en-US" dirty="0" smtClean="0">
                <a:latin typeface="Times New Roman" pitchFamily="18" charset="0"/>
                <a:cs typeface="Times New Roman" pitchFamily="18" charset="0"/>
              </a:rPr>
              <a:t> S C</a:t>
            </a:r>
            <a:r>
              <a:rPr lang="en-US" baseline="-25000" dirty="0" smtClean="0">
                <a:latin typeface="Times New Roman" pitchFamily="18" charset="0"/>
                <a:cs typeface="Times New Roman" pitchFamily="18" charset="0"/>
              </a:rPr>
              <a:t>II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out</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)S C</a:t>
            </a:r>
            <a:r>
              <a:rPr lang="en-US" baseline="-25000"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      ((1/R</a:t>
            </a:r>
            <a:r>
              <a:rPr lang="en-US" baseline="-25000" dirty="0" smtClean="0">
                <a:latin typeface="Times New Roman" pitchFamily="18" charset="0"/>
                <a:cs typeface="Times New Roman" pitchFamily="18" charset="0"/>
              </a:rPr>
              <a:t>II</a:t>
            </a:r>
            <a:r>
              <a:rPr lang="en-US" dirty="0" smtClean="0">
                <a:latin typeface="Times New Roman" pitchFamily="18" charset="0"/>
                <a:cs typeface="Times New Roman" pitchFamily="18" charset="0"/>
              </a:rPr>
              <a:t>) = G</a:t>
            </a:r>
            <a:r>
              <a:rPr lang="en-US" baseline="-25000" dirty="0" smtClean="0">
                <a:latin typeface="Times New Roman" pitchFamily="18" charset="0"/>
                <a:cs typeface="Times New Roman" pitchFamily="18" charset="0"/>
              </a:rPr>
              <a:t>II</a:t>
            </a: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	0 = (</a:t>
            </a:r>
            <a:r>
              <a:rPr lang="en-US" dirty="0" err="1" smtClean="0">
                <a:latin typeface="Times New Roman" pitchFamily="18" charset="0"/>
                <a:cs typeface="Times New Roman" pitchFamily="18" charset="0"/>
              </a:rPr>
              <a:t>g</a:t>
            </a:r>
            <a:r>
              <a:rPr lang="en-US" baseline="-25000" dirty="0" err="1" smtClean="0">
                <a:latin typeface="Times New Roman" pitchFamily="18" charset="0"/>
                <a:cs typeface="Times New Roman" pitchFamily="18" charset="0"/>
              </a:rPr>
              <a:t>mII</a:t>
            </a:r>
            <a:r>
              <a:rPr lang="en-US" dirty="0" smtClean="0">
                <a:latin typeface="Times New Roman" pitchFamily="18" charset="0"/>
                <a:cs typeface="Times New Roman" pitchFamily="18" charset="0"/>
              </a:rPr>
              <a:t> – S C</a:t>
            </a:r>
            <a:r>
              <a:rPr lang="en-US" baseline="-25000" dirty="0" smtClean="0">
                <a:latin typeface="Times New Roman" pitchFamily="18" charset="0"/>
                <a:cs typeface="Times New Roman" pitchFamily="18" charset="0"/>
              </a:rPr>
              <a:t>I </a:t>
            </a: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2 </a:t>
            </a:r>
            <a:r>
              <a:rPr lang="en-US" dirty="0" smtClean="0">
                <a:latin typeface="Times New Roman" pitchFamily="18" charset="0"/>
                <a:cs typeface="Times New Roman" pitchFamily="18" charset="0"/>
              </a:rPr>
              <a:t> + [S (C</a:t>
            </a:r>
            <a:r>
              <a:rPr lang="en-US" baseline="-25000" dirty="0" smtClean="0">
                <a:latin typeface="Times New Roman" pitchFamily="18" charset="0"/>
                <a:cs typeface="Times New Roman" pitchFamily="18" charset="0"/>
              </a:rPr>
              <a:t>II</a:t>
            </a:r>
            <a:r>
              <a:rPr lang="en-US" dirty="0" smtClean="0">
                <a:latin typeface="Times New Roman" pitchFamily="18" charset="0"/>
                <a:cs typeface="Times New Roman" pitchFamily="18" charset="0"/>
              </a:rPr>
              <a:t> + C</a:t>
            </a:r>
            <a:r>
              <a:rPr lang="en-US" baseline="-25000"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 + G</a:t>
            </a:r>
            <a:r>
              <a:rPr lang="en-US" baseline="-25000" dirty="0" smtClean="0">
                <a:latin typeface="Times New Roman" pitchFamily="18" charset="0"/>
                <a:cs typeface="Times New Roman" pitchFamily="18" charset="0"/>
              </a:rPr>
              <a:t>II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out</a:t>
            </a:r>
            <a:r>
              <a:rPr lang="en-US" baseline="-25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(2)</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7007244"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Miller Compensation of the two stage Op Amps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0" y="1600200"/>
            <a:ext cx="13716000" cy="369331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a:r>
              <a:rPr lang="en-US" dirty="0" smtClean="0">
                <a:latin typeface="Times New Roman" pitchFamily="18" charset="0"/>
                <a:cs typeface="Times New Roman" pitchFamily="18" charset="0"/>
              </a:rPr>
              <a:t>Rearranging, </a:t>
            </a:r>
          </a:p>
          <a:p>
            <a:pPr algn="just"/>
            <a:r>
              <a:rPr lang="en-US" dirty="0" smtClean="0">
                <a:latin typeface="Times New Roman" pitchFamily="18" charset="0"/>
                <a:cs typeface="Times New Roman" pitchFamily="18" charset="0"/>
              </a:rPr>
              <a:t>	V</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 [S (C</a:t>
            </a:r>
            <a:r>
              <a:rPr lang="en-US" baseline="-25000" dirty="0" smtClean="0">
                <a:latin typeface="Times New Roman" pitchFamily="18" charset="0"/>
                <a:cs typeface="Times New Roman" pitchFamily="18" charset="0"/>
              </a:rPr>
              <a:t>II</a:t>
            </a:r>
            <a:r>
              <a:rPr lang="en-US" dirty="0" smtClean="0">
                <a:latin typeface="Times New Roman" pitchFamily="18" charset="0"/>
                <a:cs typeface="Times New Roman" pitchFamily="18" charset="0"/>
              </a:rPr>
              <a:t> + C</a:t>
            </a:r>
            <a:r>
              <a:rPr lang="en-US" baseline="-25000"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 + G</a:t>
            </a:r>
            <a:r>
              <a:rPr lang="en-US" baseline="-25000" dirty="0" smtClean="0">
                <a:latin typeface="Times New Roman" pitchFamily="18" charset="0"/>
                <a:cs typeface="Times New Roman" pitchFamily="18" charset="0"/>
              </a:rPr>
              <a:t>II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out</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g</a:t>
            </a:r>
            <a:r>
              <a:rPr lang="en-US" baseline="-25000" dirty="0" err="1" smtClean="0">
                <a:latin typeface="Times New Roman" pitchFamily="18" charset="0"/>
                <a:cs typeface="Times New Roman" pitchFamily="18" charset="0"/>
              </a:rPr>
              <a:t>mII</a:t>
            </a:r>
            <a:r>
              <a:rPr lang="en-US" dirty="0" smtClean="0">
                <a:latin typeface="Times New Roman" pitchFamily="18" charset="0"/>
                <a:cs typeface="Times New Roman" pitchFamily="18" charset="0"/>
              </a:rPr>
              <a:t> – S C</a:t>
            </a:r>
            <a:r>
              <a:rPr lang="en-US" baseline="-25000" dirty="0" smtClean="0">
                <a:latin typeface="Times New Roman" pitchFamily="18" charset="0"/>
                <a:cs typeface="Times New Roman" pitchFamily="18" charset="0"/>
              </a:rPr>
              <a:t>I </a:t>
            </a:r>
            <a:r>
              <a:rPr lang="en-US" dirty="0" smtClean="0">
                <a:latin typeface="Times New Roman" pitchFamily="18" charset="0"/>
                <a:cs typeface="Times New Roman" pitchFamily="18" charset="0"/>
              </a:rPr>
              <a:t>)	------- (3)</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Sub. (3) in (1),</a:t>
            </a:r>
          </a:p>
          <a:p>
            <a:pPr algn="just"/>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a:t>
            </a:r>
            <a:r>
              <a:rPr lang="en-US" baseline="-25000" dirty="0" err="1" smtClean="0">
                <a:latin typeface="Times New Roman" pitchFamily="18" charset="0"/>
                <a:cs typeface="Times New Roman" pitchFamily="18" charset="0"/>
              </a:rPr>
              <a:t>mI</a:t>
            </a:r>
            <a:r>
              <a:rPr lang="en-US" dirty="0" smtClean="0">
                <a:latin typeface="Times New Roman" pitchFamily="18" charset="0"/>
                <a:cs typeface="Times New Roman" pitchFamily="18" charset="0"/>
              </a:rPr>
              <a:t> V</a:t>
            </a:r>
            <a:r>
              <a:rPr lang="en-US" baseline="-25000" dirty="0" smtClean="0">
                <a:latin typeface="Times New Roman" pitchFamily="18" charset="0"/>
                <a:cs typeface="Times New Roman" pitchFamily="18" charset="0"/>
              </a:rPr>
              <a:t>in</a:t>
            </a:r>
            <a:r>
              <a:rPr lang="en-US" dirty="0" smtClean="0">
                <a:latin typeface="Times New Roman" pitchFamily="18" charset="0"/>
                <a:cs typeface="Times New Roman" pitchFamily="18" charset="0"/>
              </a:rPr>
              <a:t> - [S (C</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 C</a:t>
            </a:r>
            <a:r>
              <a:rPr lang="en-US" baseline="-25000"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 + G</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[S (C</a:t>
            </a:r>
            <a:r>
              <a:rPr lang="en-US" baseline="-25000" dirty="0" smtClean="0">
                <a:latin typeface="Times New Roman" pitchFamily="18" charset="0"/>
                <a:cs typeface="Times New Roman" pitchFamily="18" charset="0"/>
              </a:rPr>
              <a:t>II</a:t>
            </a:r>
            <a:r>
              <a:rPr lang="en-US" dirty="0" smtClean="0">
                <a:latin typeface="Times New Roman" pitchFamily="18" charset="0"/>
                <a:cs typeface="Times New Roman" pitchFamily="18" charset="0"/>
              </a:rPr>
              <a:t> + C</a:t>
            </a:r>
            <a:r>
              <a:rPr lang="en-US" baseline="-25000"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 + G</a:t>
            </a:r>
            <a:r>
              <a:rPr lang="en-US" baseline="-25000" dirty="0" smtClean="0">
                <a:latin typeface="Times New Roman" pitchFamily="18" charset="0"/>
                <a:cs typeface="Times New Roman" pitchFamily="18" charset="0"/>
              </a:rPr>
              <a:t>II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out</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g</a:t>
            </a:r>
            <a:r>
              <a:rPr lang="en-US" baseline="-25000" dirty="0" err="1" smtClean="0">
                <a:latin typeface="Times New Roman" pitchFamily="18" charset="0"/>
                <a:cs typeface="Times New Roman" pitchFamily="18" charset="0"/>
              </a:rPr>
              <a:t>mII</a:t>
            </a:r>
            <a:r>
              <a:rPr lang="en-US" dirty="0" smtClean="0">
                <a:latin typeface="Times New Roman" pitchFamily="18" charset="0"/>
                <a:cs typeface="Times New Roman" pitchFamily="18" charset="0"/>
              </a:rPr>
              <a:t> – S C</a:t>
            </a:r>
            <a:r>
              <a:rPr lang="en-US" baseline="-25000" dirty="0" smtClean="0">
                <a:latin typeface="Times New Roman" pitchFamily="18" charset="0"/>
                <a:cs typeface="Times New Roman" pitchFamily="18" charset="0"/>
              </a:rPr>
              <a:t>I </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out</a:t>
            </a:r>
            <a:r>
              <a:rPr lang="en-US" baseline="-25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 C</a:t>
            </a:r>
            <a:r>
              <a:rPr lang="en-US" baseline="-25000"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 = 0 ------- (4)</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Simplifying  (4)</a:t>
            </a:r>
          </a:p>
          <a:p>
            <a:pPr algn="just"/>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out</a:t>
            </a:r>
            <a:r>
              <a:rPr lang="en-US" b="1" baseline="-25000"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/V</a:t>
            </a:r>
            <a:r>
              <a:rPr lang="en-US" b="1" baseline="-25000" dirty="0" smtClean="0">
                <a:latin typeface="Times New Roman" pitchFamily="18" charset="0"/>
                <a:cs typeface="Times New Roman" pitchFamily="18" charset="0"/>
              </a:rPr>
              <a:t>in</a:t>
            </a:r>
            <a:r>
              <a:rPr lang="en-US" b="1" dirty="0" smtClean="0">
                <a:latin typeface="Times New Roman" pitchFamily="18" charset="0"/>
                <a:cs typeface="Times New Roman" pitchFamily="18" charset="0"/>
              </a:rPr>
              <a:t> = [(</a:t>
            </a:r>
            <a:r>
              <a:rPr lang="en-US" b="1" dirty="0" err="1" smtClean="0">
                <a:latin typeface="Times New Roman" pitchFamily="18" charset="0"/>
                <a:cs typeface="Times New Roman" pitchFamily="18" charset="0"/>
              </a:rPr>
              <a:t>g</a:t>
            </a:r>
            <a:r>
              <a:rPr lang="en-US" b="1" baseline="-25000" dirty="0" err="1" smtClean="0">
                <a:latin typeface="Times New Roman" pitchFamily="18" charset="0"/>
                <a:cs typeface="Times New Roman" pitchFamily="18" charset="0"/>
              </a:rPr>
              <a:t>mII</a:t>
            </a:r>
            <a:r>
              <a:rPr lang="en-US" b="1" dirty="0" smtClean="0">
                <a:latin typeface="Times New Roman" pitchFamily="18" charset="0"/>
                <a:cs typeface="Times New Roman" pitchFamily="18" charset="0"/>
              </a:rPr>
              <a:t> –SC</a:t>
            </a:r>
            <a:r>
              <a:rPr lang="en-US" b="1" baseline="-25000" dirty="0" smtClean="0">
                <a:latin typeface="Times New Roman" pitchFamily="18" charset="0"/>
                <a:cs typeface="Times New Roman" pitchFamily="18" charset="0"/>
              </a:rPr>
              <a:t>I </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g</a:t>
            </a:r>
            <a:r>
              <a:rPr lang="en-US" b="1" baseline="-25000" dirty="0" err="1" smtClean="0">
                <a:latin typeface="Times New Roman" pitchFamily="18" charset="0"/>
                <a:cs typeface="Times New Roman" pitchFamily="18" charset="0"/>
              </a:rPr>
              <a:t>mI</a:t>
            </a:r>
            <a:r>
              <a:rPr lang="en-US" b="1" dirty="0" smtClean="0">
                <a:latin typeface="Times New Roman" pitchFamily="18" charset="0"/>
                <a:cs typeface="Times New Roman" pitchFamily="18" charset="0"/>
              </a:rPr>
              <a:t>] / [(G</a:t>
            </a:r>
            <a:r>
              <a:rPr lang="en-US" b="1" baseline="-25000" dirty="0" smtClean="0">
                <a:latin typeface="Times New Roman" pitchFamily="18" charset="0"/>
                <a:cs typeface="Times New Roman" pitchFamily="18" charset="0"/>
              </a:rPr>
              <a:t>II</a:t>
            </a:r>
            <a:r>
              <a:rPr lang="en-US" b="1" dirty="0" smtClean="0">
                <a:latin typeface="Times New Roman" pitchFamily="18" charset="0"/>
                <a:cs typeface="Times New Roman" pitchFamily="18" charset="0"/>
              </a:rPr>
              <a:t>G</a:t>
            </a:r>
            <a:r>
              <a:rPr lang="en-US" b="1" baseline="-25000" dirty="0" smtClean="0">
                <a:latin typeface="Times New Roman" pitchFamily="18" charset="0"/>
                <a:cs typeface="Times New Roman" pitchFamily="18" charset="0"/>
              </a:rPr>
              <a:t>I</a:t>
            </a:r>
            <a:r>
              <a:rPr lang="en-US" b="1" dirty="0" smtClean="0">
                <a:latin typeface="Times New Roman" pitchFamily="18" charset="0"/>
                <a:cs typeface="Times New Roman" pitchFamily="18" charset="0"/>
              </a:rPr>
              <a:t>+G</a:t>
            </a:r>
            <a:r>
              <a:rPr lang="en-US" b="1" baseline="-25000" dirty="0" smtClean="0">
                <a:latin typeface="Times New Roman" pitchFamily="18" charset="0"/>
                <a:cs typeface="Times New Roman" pitchFamily="18" charset="0"/>
              </a:rPr>
              <a:t>II</a:t>
            </a:r>
            <a:r>
              <a:rPr lang="en-US" b="1" dirty="0" smtClean="0">
                <a:latin typeface="Times New Roman" pitchFamily="18" charset="0"/>
                <a:cs typeface="Times New Roman" pitchFamily="18" charset="0"/>
              </a:rPr>
              <a:t>S(</a:t>
            </a:r>
            <a:r>
              <a:rPr lang="en-US" b="1" dirty="0" err="1" smtClean="0">
                <a:latin typeface="Times New Roman" pitchFamily="18" charset="0"/>
                <a:cs typeface="Times New Roman" pitchFamily="18" charset="0"/>
              </a:rPr>
              <a:t>C</a:t>
            </a:r>
            <a:r>
              <a:rPr lang="en-US" b="1" baseline="-25000" dirty="0" err="1" smtClean="0">
                <a:latin typeface="Times New Roman" pitchFamily="18" charset="0"/>
                <a:cs typeface="Times New Roman" pitchFamily="18" charset="0"/>
              </a:rPr>
              <a:t>I</a:t>
            </a:r>
            <a:r>
              <a:rPr lang="en-US" b="1" dirty="0" err="1" smtClean="0">
                <a:latin typeface="Times New Roman" pitchFamily="18" charset="0"/>
                <a:cs typeface="Times New Roman" pitchFamily="18" charset="0"/>
              </a:rPr>
              <a:t>+C</a:t>
            </a:r>
            <a:r>
              <a:rPr lang="en-US" b="1" baseline="-25000" dirty="0" err="1" smtClean="0">
                <a:latin typeface="Times New Roman" pitchFamily="18" charset="0"/>
                <a:cs typeface="Times New Roman" pitchFamily="18" charset="0"/>
              </a:rPr>
              <a:t>c</a:t>
            </a:r>
            <a:r>
              <a:rPr lang="en-US" b="1" dirty="0" smtClean="0">
                <a:latin typeface="Times New Roman" pitchFamily="18" charset="0"/>
                <a:cs typeface="Times New Roman" pitchFamily="18" charset="0"/>
              </a:rPr>
              <a:t>)+G</a:t>
            </a:r>
            <a:r>
              <a:rPr lang="en-US" b="1" baseline="-25000" dirty="0" smtClean="0">
                <a:latin typeface="Times New Roman" pitchFamily="18" charset="0"/>
                <a:cs typeface="Times New Roman" pitchFamily="18" charset="0"/>
              </a:rPr>
              <a:t>II</a:t>
            </a:r>
            <a:r>
              <a:rPr lang="en-US" b="1" dirty="0" smtClean="0">
                <a:latin typeface="Times New Roman" pitchFamily="18" charset="0"/>
                <a:cs typeface="Times New Roman" pitchFamily="18" charset="0"/>
              </a:rPr>
              <a:t>S(</a:t>
            </a:r>
            <a:r>
              <a:rPr lang="en-US" b="1" dirty="0" err="1" smtClean="0">
                <a:latin typeface="Times New Roman" pitchFamily="18" charset="0"/>
                <a:cs typeface="Times New Roman" pitchFamily="18" charset="0"/>
              </a:rPr>
              <a:t>C</a:t>
            </a:r>
            <a:r>
              <a:rPr lang="en-US" b="1" baseline="-25000" dirty="0" err="1" smtClean="0">
                <a:latin typeface="Times New Roman" pitchFamily="18" charset="0"/>
                <a:cs typeface="Times New Roman" pitchFamily="18" charset="0"/>
              </a:rPr>
              <a:t>II</a:t>
            </a:r>
            <a:r>
              <a:rPr lang="en-US" b="1" dirty="0" err="1" smtClean="0">
                <a:latin typeface="Times New Roman" pitchFamily="18" charset="0"/>
                <a:cs typeface="Times New Roman" pitchFamily="18" charset="0"/>
              </a:rPr>
              <a:t>+C</a:t>
            </a:r>
            <a:r>
              <a:rPr lang="en-US" b="1" baseline="-25000" dirty="0" err="1" smtClean="0">
                <a:latin typeface="Times New Roman" pitchFamily="18" charset="0"/>
                <a:cs typeface="Times New Roman" pitchFamily="18" charset="0"/>
              </a:rPr>
              <a:t>c</a:t>
            </a:r>
            <a:r>
              <a:rPr lang="en-US" b="1" dirty="0" smtClean="0">
                <a:latin typeface="Times New Roman" pitchFamily="18" charset="0"/>
                <a:cs typeface="Times New Roman" pitchFamily="18" charset="0"/>
              </a:rPr>
              <a:t>)+S</a:t>
            </a:r>
            <a:r>
              <a:rPr lang="en-US" b="1" baseline="30000" dirty="0" smtClean="0">
                <a:latin typeface="Times New Roman" pitchFamily="18" charset="0"/>
                <a:cs typeface="Times New Roman" pitchFamily="18" charset="0"/>
              </a:rPr>
              <a:t>2</a:t>
            </a:r>
            <a:r>
              <a:rPr lang="en-US" b="1" baseline="-25000"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(C</a:t>
            </a:r>
            <a:r>
              <a:rPr lang="en-US" b="1" baseline="-25000" dirty="0" smtClean="0">
                <a:latin typeface="Times New Roman" pitchFamily="18" charset="0"/>
                <a:cs typeface="Times New Roman" pitchFamily="18" charset="0"/>
              </a:rPr>
              <a:t>I</a:t>
            </a:r>
            <a:r>
              <a:rPr lang="en-US" b="1" dirty="0" smtClean="0">
                <a:latin typeface="Times New Roman" pitchFamily="18" charset="0"/>
                <a:cs typeface="Times New Roman" pitchFamily="18" charset="0"/>
              </a:rPr>
              <a:t>C</a:t>
            </a:r>
            <a:r>
              <a:rPr lang="en-US" b="1" baseline="-25000" dirty="0" smtClean="0">
                <a:latin typeface="Times New Roman" pitchFamily="18" charset="0"/>
                <a:cs typeface="Times New Roman" pitchFamily="18" charset="0"/>
              </a:rPr>
              <a:t>II</a:t>
            </a:r>
            <a:r>
              <a:rPr lang="en-US" b="1" dirty="0" smtClean="0">
                <a:latin typeface="Times New Roman" pitchFamily="18" charset="0"/>
                <a:cs typeface="Times New Roman" pitchFamily="18" charset="0"/>
              </a:rPr>
              <a:t>+C</a:t>
            </a:r>
            <a:r>
              <a:rPr lang="en-US" b="1" baseline="-25000" dirty="0" smtClean="0">
                <a:latin typeface="Times New Roman" pitchFamily="18" charset="0"/>
                <a:cs typeface="Times New Roman" pitchFamily="18" charset="0"/>
              </a:rPr>
              <a:t>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a:t>
            </a:r>
            <a:r>
              <a:rPr lang="en-US" b="1" baseline="-25000" dirty="0" err="1" smtClean="0">
                <a:latin typeface="Times New Roman" pitchFamily="18" charset="0"/>
                <a:cs typeface="Times New Roman" pitchFamily="18" charset="0"/>
              </a:rPr>
              <a:t>c</a:t>
            </a:r>
            <a:r>
              <a:rPr lang="en-US" b="1" dirty="0" err="1" smtClean="0">
                <a:latin typeface="Times New Roman" pitchFamily="18" charset="0"/>
                <a:cs typeface="Times New Roman" pitchFamily="18" charset="0"/>
              </a:rPr>
              <a:t>+C</a:t>
            </a:r>
            <a:r>
              <a:rPr lang="en-US" b="1" baseline="-25000" dirty="0" err="1" smtClean="0">
                <a:latin typeface="Times New Roman" pitchFamily="18" charset="0"/>
                <a:cs typeface="Times New Roman" pitchFamily="18" charset="0"/>
              </a:rPr>
              <a:t>II</a:t>
            </a:r>
            <a:r>
              <a:rPr lang="en-US" b="1" dirty="0" err="1" smtClean="0">
                <a:latin typeface="Times New Roman" pitchFamily="18" charset="0"/>
                <a:cs typeface="Times New Roman" pitchFamily="18" charset="0"/>
              </a:rPr>
              <a:t>C</a:t>
            </a:r>
            <a:r>
              <a:rPr lang="en-US" b="1" baseline="-25000" dirty="0" err="1" smtClean="0">
                <a:latin typeface="Times New Roman" pitchFamily="18" charset="0"/>
                <a:cs typeface="Times New Roman" pitchFamily="18" charset="0"/>
              </a:rPr>
              <a:t>c</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g</a:t>
            </a:r>
            <a:r>
              <a:rPr lang="en-US" b="1" baseline="-25000" dirty="0" err="1" smtClean="0">
                <a:latin typeface="Times New Roman" pitchFamily="18" charset="0"/>
                <a:cs typeface="Times New Roman" pitchFamily="18" charset="0"/>
              </a:rPr>
              <a:t>mII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SC</a:t>
            </a:r>
            <a:r>
              <a:rPr lang="en-US" b="1" baseline="-25000" dirty="0" err="1" smtClean="0">
                <a:latin typeface="Times New Roman" pitchFamily="18" charset="0"/>
                <a:cs typeface="Times New Roman" pitchFamily="18" charset="0"/>
              </a:rPr>
              <a:t>c</a:t>
            </a:r>
            <a:r>
              <a:rPr lang="en-US" b="1" dirty="0" smtClean="0">
                <a:latin typeface="Times New Roman" pitchFamily="18" charset="0"/>
                <a:cs typeface="Times New Roman" pitchFamily="18" charset="0"/>
              </a:rPr>
              <a:t>]</a:t>
            </a:r>
          </a:p>
          <a:p>
            <a:pPr algn="just"/>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(5)</a:t>
            </a:r>
            <a:endParaRPr lang="en-US" b="1" dirty="0" smtClean="0">
              <a:latin typeface="Times New Roman" pitchFamily="18" charset="0"/>
              <a:cs typeface="Times New Roman" pitchFamily="18" charset="0"/>
            </a:endParaRPr>
          </a:p>
        </p:txBody>
      </p:sp>
      <p:sp>
        <p:nvSpPr>
          <p:cNvPr id="8" name="TextBox 7"/>
          <p:cNvSpPr txBox="1"/>
          <p:nvPr/>
        </p:nvSpPr>
        <p:spPr>
          <a:xfrm>
            <a:off x="0" y="5410200"/>
            <a:ext cx="13716000" cy="169277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just"/>
            <a:r>
              <a:rPr lang="en-US" dirty="0" smtClean="0">
                <a:latin typeface="Times New Roman" pitchFamily="18" charset="0"/>
                <a:cs typeface="Times New Roman" pitchFamily="18" charset="0"/>
              </a:rPr>
              <a:t>D(s) = (1 – (S/P</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(1 – (S/P</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D(s) = (1 – S((1/P</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)-(1/P</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(S</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/P</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P</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p>
          <a:p>
            <a:pPr algn="just"/>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P</a:t>
            </a:r>
            <a:r>
              <a:rPr lang="en-US" b="1" baseline="-25000"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 = (-1 / (</a:t>
            </a:r>
            <a:r>
              <a:rPr lang="en-US" b="1" dirty="0" err="1" smtClean="0">
                <a:latin typeface="Times New Roman" pitchFamily="18" charset="0"/>
                <a:cs typeface="Times New Roman" pitchFamily="18" charset="0"/>
              </a:rPr>
              <a:t>g</a:t>
            </a:r>
            <a:r>
              <a:rPr lang="en-US" b="1" baseline="-25000" dirty="0" err="1" smtClean="0">
                <a:latin typeface="Times New Roman" pitchFamily="18" charset="0"/>
                <a:cs typeface="Times New Roman" pitchFamily="18" charset="0"/>
              </a:rPr>
              <a:t>mII</a:t>
            </a:r>
            <a:r>
              <a:rPr lang="en-US" b="1" dirty="0" smtClean="0">
                <a:latin typeface="Times New Roman" pitchFamily="18" charset="0"/>
                <a:cs typeface="Times New Roman" pitchFamily="18" charset="0"/>
              </a:rPr>
              <a:t> R</a:t>
            </a:r>
            <a:r>
              <a:rPr lang="en-US" b="1" baseline="-25000" dirty="0" smtClean="0">
                <a:latin typeface="Times New Roman" pitchFamily="18" charset="0"/>
                <a:cs typeface="Times New Roman" pitchFamily="18" charset="0"/>
              </a:rPr>
              <a:t>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R</a:t>
            </a:r>
            <a:r>
              <a:rPr lang="en-US" b="1" baseline="-25000" dirty="0" err="1" smtClean="0">
                <a:latin typeface="Times New Roman" pitchFamily="18" charset="0"/>
                <a:cs typeface="Times New Roman" pitchFamily="18" charset="0"/>
              </a:rPr>
              <a:t>II</a:t>
            </a:r>
            <a:r>
              <a:rPr lang="en-US" b="1" dirty="0" err="1" smtClean="0">
                <a:latin typeface="Times New Roman" pitchFamily="18" charset="0"/>
                <a:cs typeface="Times New Roman" pitchFamily="18" charset="0"/>
              </a:rPr>
              <a:t>C</a:t>
            </a:r>
            <a:r>
              <a:rPr lang="en-US" b="1" baseline="-25000" dirty="0" err="1" smtClean="0">
                <a:latin typeface="Times New Roman" pitchFamily="18" charset="0"/>
                <a:cs typeface="Times New Roman" pitchFamily="18" charset="0"/>
              </a:rPr>
              <a:t>c</a:t>
            </a:r>
            <a:r>
              <a:rPr lang="en-US" b="1" dirty="0" smtClean="0">
                <a:latin typeface="Times New Roman" pitchFamily="18" charset="0"/>
                <a:cs typeface="Times New Roman" pitchFamily="18" charset="0"/>
              </a:rPr>
              <a:t>);	P</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 = (-</a:t>
            </a:r>
            <a:r>
              <a:rPr lang="en-US" b="1" dirty="0" err="1" smtClean="0">
                <a:latin typeface="Times New Roman" pitchFamily="18" charset="0"/>
                <a:cs typeface="Times New Roman" pitchFamily="18" charset="0"/>
              </a:rPr>
              <a:t>g</a:t>
            </a:r>
            <a:r>
              <a:rPr lang="en-US" b="1" baseline="-25000" dirty="0" err="1" smtClean="0">
                <a:latin typeface="Times New Roman" pitchFamily="18" charset="0"/>
                <a:cs typeface="Times New Roman" pitchFamily="18" charset="0"/>
              </a:rPr>
              <a:t>mII</a:t>
            </a:r>
            <a:r>
              <a:rPr lang="en-US" b="1" dirty="0" smtClean="0">
                <a:latin typeface="Times New Roman" pitchFamily="18" charset="0"/>
                <a:cs typeface="Times New Roman" pitchFamily="18" charset="0"/>
              </a:rPr>
              <a:t> / (C</a:t>
            </a:r>
            <a:r>
              <a:rPr lang="en-US" b="1" baseline="-25000" dirty="0" smtClean="0">
                <a:latin typeface="Times New Roman" pitchFamily="18" charset="0"/>
                <a:cs typeface="Times New Roman" pitchFamily="18" charset="0"/>
              </a:rPr>
              <a:t>I</a:t>
            </a:r>
            <a:r>
              <a:rPr lang="en-US" b="1" dirty="0" smtClean="0">
                <a:latin typeface="Times New Roman" pitchFamily="18" charset="0"/>
                <a:cs typeface="Times New Roman" pitchFamily="18" charset="0"/>
              </a:rPr>
              <a:t>C</a:t>
            </a:r>
            <a:r>
              <a:rPr lang="en-US" b="1" baseline="-25000" dirty="0" smtClean="0">
                <a:latin typeface="Times New Roman" pitchFamily="18" charset="0"/>
                <a:cs typeface="Times New Roman" pitchFamily="18" charset="0"/>
              </a:rPr>
              <a:t>II</a:t>
            </a:r>
            <a:r>
              <a:rPr lang="en-US" b="1" dirty="0" smtClean="0">
                <a:latin typeface="Times New Roman" pitchFamily="18" charset="0"/>
                <a:cs typeface="Times New Roman" pitchFamily="18" charset="0"/>
              </a:rPr>
              <a:t>+C</a:t>
            </a:r>
            <a:r>
              <a:rPr lang="en-US" b="1" baseline="-25000" dirty="0" smtClean="0">
                <a:latin typeface="Times New Roman" pitchFamily="18" charset="0"/>
                <a:cs typeface="Times New Roman" pitchFamily="18" charset="0"/>
              </a:rPr>
              <a:t>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a:t>
            </a:r>
            <a:r>
              <a:rPr lang="en-US" b="1" baseline="-25000" dirty="0" err="1" smtClean="0">
                <a:latin typeface="Times New Roman" pitchFamily="18" charset="0"/>
                <a:cs typeface="Times New Roman" pitchFamily="18" charset="0"/>
              </a:rPr>
              <a:t>c</a:t>
            </a:r>
            <a:r>
              <a:rPr lang="en-US" b="1" dirty="0" err="1" smtClean="0">
                <a:latin typeface="Times New Roman" pitchFamily="18" charset="0"/>
                <a:cs typeface="Times New Roman" pitchFamily="18" charset="0"/>
              </a:rPr>
              <a:t>+C</a:t>
            </a:r>
            <a:r>
              <a:rPr lang="en-US" b="1" baseline="-25000" dirty="0" err="1" smtClean="0">
                <a:latin typeface="Times New Roman" pitchFamily="18" charset="0"/>
                <a:cs typeface="Times New Roman" pitchFamily="18" charset="0"/>
              </a:rPr>
              <a:t>II</a:t>
            </a:r>
            <a:r>
              <a:rPr lang="en-US" b="1" dirty="0" err="1" smtClean="0">
                <a:latin typeface="Times New Roman" pitchFamily="18" charset="0"/>
                <a:cs typeface="Times New Roman" pitchFamily="18" charset="0"/>
              </a:rPr>
              <a:t>C</a:t>
            </a:r>
            <a:r>
              <a:rPr lang="en-US" b="1" baseline="-25000" dirty="0" err="1" smtClean="0">
                <a:latin typeface="Times New Roman" pitchFamily="18" charset="0"/>
                <a:cs typeface="Times New Roman" pitchFamily="18" charset="0"/>
              </a:rPr>
              <a:t>c</a:t>
            </a:r>
            <a:r>
              <a:rPr lang="en-US" b="1" dirty="0" smtClean="0">
                <a:latin typeface="Times New Roman" pitchFamily="18" charset="0"/>
                <a:cs typeface="Times New Roman" pitchFamily="18" charset="0"/>
              </a:rPr>
              <a:t>)) =  -</a:t>
            </a:r>
            <a:r>
              <a:rPr lang="en-US" b="1" dirty="0" err="1" smtClean="0">
                <a:latin typeface="Times New Roman" pitchFamily="18" charset="0"/>
                <a:cs typeface="Times New Roman" pitchFamily="18" charset="0"/>
              </a:rPr>
              <a:t>g</a:t>
            </a:r>
            <a:r>
              <a:rPr lang="en-US" b="1" baseline="-25000" dirty="0" err="1" smtClean="0">
                <a:latin typeface="Times New Roman" pitchFamily="18" charset="0"/>
                <a:cs typeface="Times New Roman" pitchFamily="18" charset="0"/>
              </a:rPr>
              <a:t>mII</a:t>
            </a:r>
            <a:r>
              <a:rPr lang="en-US" b="1" dirty="0" smtClean="0">
                <a:latin typeface="Times New Roman" pitchFamily="18" charset="0"/>
                <a:cs typeface="Times New Roman" pitchFamily="18" charset="0"/>
              </a:rPr>
              <a:t> / C</a:t>
            </a:r>
            <a:r>
              <a:rPr lang="en-US" b="1" baseline="-25000" dirty="0" smtClean="0">
                <a:latin typeface="Times New Roman" pitchFamily="18" charset="0"/>
                <a:cs typeface="Times New Roman" pitchFamily="18" charset="0"/>
              </a:rPr>
              <a:t>II</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(Since C</a:t>
            </a:r>
            <a:r>
              <a:rPr lang="en-US" baseline="-25000" dirty="0" smtClean="0">
                <a:latin typeface="Times New Roman" pitchFamily="18" charset="0"/>
                <a:cs typeface="Times New Roman" pitchFamily="18" charset="0"/>
              </a:rPr>
              <a:t>II</a:t>
            </a:r>
            <a:r>
              <a:rPr lang="en-US" dirty="0" smtClean="0">
                <a:latin typeface="Times New Roman" pitchFamily="18" charset="0"/>
                <a:cs typeface="Times New Roman" pitchFamily="18" charset="0"/>
              </a:rPr>
              <a:t> &gt;&gt;C</a:t>
            </a:r>
            <a:r>
              <a:rPr lang="en-US" baseline="-25000"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 &gt;C</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7007244"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Miller Compensation of the two stage Op Amps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1219200"/>
            <a:ext cx="13716000" cy="23596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a:r>
              <a:rPr lang="en-US" dirty="0" smtClean="0">
                <a:latin typeface="Times New Roman" pitchFamily="18" charset="0"/>
                <a:cs typeface="Times New Roman" pitchFamily="18" charset="0"/>
              </a:rPr>
              <a:t>Replacing, </a:t>
            </a:r>
          </a:p>
          <a:p>
            <a:pPr algn="just"/>
            <a:r>
              <a:rPr lang="en-US" dirty="0" smtClean="0">
                <a:latin typeface="Times New Roman" pitchFamily="18" charset="0"/>
                <a:cs typeface="Times New Roman" pitchFamily="18" charset="0"/>
              </a:rPr>
              <a:t> 	 G</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 1/R</a:t>
            </a:r>
            <a:r>
              <a:rPr lang="en-US" baseline="-25000" dirty="0" smtClean="0">
                <a:latin typeface="Times New Roman" pitchFamily="18" charset="0"/>
                <a:cs typeface="Times New Roman" pitchFamily="18" charset="0"/>
              </a:rPr>
              <a:t>I		</a:t>
            </a:r>
            <a:r>
              <a:rPr lang="en-US" dirty="0" smtClean="0">
                <a:latin typeface="Times New Roman" pitchFamily="18" charset="0"/>
                <a:cs typeface="Times New Roman" pitchFamily="18" charset="0"/>
              </a:rPr>
              <a:t> G</a:t>
            </a:r>
            <a:r>
              <a:rPr lang="en-US" baseline="-25000" dirty="0" smtClean="0">
                <a:latin typeface="Times New Roman" pitchFamily="18" charset="0"/>
                <a:cs typeface="Times New Roman" pitchFamily="18" charset="0"/>
              </a:rPr>
              <a:t>II</a:t>
            </a:r>
            <a:r>
              <a:rPr lang="en-US" dirty="0" smtClean="0">
                <a:latin typeface="Times New Roman" pitchFamily="18" charset="0"/>
                <a:cs typeface="Times New Roman" pitchFamily="18" charset="0"/>
              </a:rPr>
              <a:t> = 1/R</a:t>
            </a:r>
            <a:r>
              <a:rPr lang="en-US" baseline="-25000" dirty="0" smtClean="0">
                <a:latin typeface="Times New Roman" pitchFamily="18" charset="0"/>
                <a:cs typeface="Times New Roman" pitchFamily="18" charset="0"/>
              </a:rPr>
              <a:t>II	</a:t>
            </a:r>
            <a:r>
              <a:rPr lang="en-US" dirty="0" smtClean="0">
                <a:latin typeface="Times New Roman" pitchFamily="18" charset="0"/>
                <a:cs typeface="Times New Roman" pitchFamily="18" charset="0"/>
              </a:rPr>
              <a:t> then (5) becomes,</a:t>
            </a:r>
          </a:p>
          <a:p>
            <a:pPr algn="just"/>
            <a:endParaRPr lang="en-US" b="1" baseline="-25000" dirty="0" smtClean="0">
              <a:latin typeface="Times New Roman" pitchFamily="18" charset="0"/>
              <a:cs typeface="Times New Roman" pitchFamily="18" charset="0"/>
            </a:endParaRPr>
          </a:p>
          <a:p>
            <a:pPr algn="just"/>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out</a:t>
            </a:r>
            <a:r>
              <a:rPr lang="en-US" b="1" dirty="0" smtClean="0">
                <a:latin typeface="Times New Roman" pitchFamily="18" charset="0"/>
                <a:cs typeface="Times New Roman" pitchFamily="18" charset="0"/>
              </a:rPr>
              <a:t>(S)</a:t>
            </a:r>
            <a:r>
              <a:rPr lang="en-US" b="1" baseline="-25000"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/V</a:t>
            </a:r>
            <a:r>
              <a:rPr lang="en-US" b="1" baseline="-25000" dirty="0" smtClean="0">
                <a:latin typeface="Times New Roman" pitchFamily="18" charset="0"/>
                <a:cs typeface="Times New Roman" pitchFamily="18" charset="0"/>
              </a:rPr>
              <a:t>in</a:t>
            </a:r>
            <a:r>
              <a:rPr lang="en-US" b="1" dirty="0" smtClean="0">
                <a:latin typeface="Times New Roman" pitchFamily="18" charset="0"/>
                <a:cs typeface="Times New Roman" pitchFamily="18" charset="0"/>
              </a:rPr>
              <a:t>(S) </a:t>
            </a:r>
          </a:p>
          <a:p>
            <a:pPr algn="just"/>
            <a:r>
              <a:rPr lang="en-US" b="1" dirty="0" smtClean="0">
                <a:latin typeface="Times New Roman" pitchFamily="18" charset="0"/>
                <a:cs typeface="Times New Roman" pitchFamily="18" charset="0"/>
              </a:rPr>
              <a:t>  = A</a:t>
            </a:r>
            <a:r>
              <a:rPr lang="en-US" b="1" baseline="-25000" dirty="0" smtClean="0">
                <a:latin typeface="Times New Roman" pitchFamily="18" charset="0"/>
                <a:cs typeface="Times New Roman" pitchFamily="18" charset="0"/>
              </a:rPr>
              <a:t>0</a:t>
            </a:r>
            <a:r>
              <a:rPr lang="en-US" b="1" dirty="0" smtClean="0">
                <a:latin typeface="Times New Roman" pitchFamily="18" charset="0"/>
                <a:cs typeface="Times New Roman" pitchFamily="18" charset="0"/>
              </a:rPr>
              <a:t>[(1–S(C</a:t>
            </a:r>
            <a:r>
              <a:rPr lang="en-US" b="1" baseline="-25000" dirty="0" smtClean="0">
                <a:latin typeface="Times New Roman" pitchFamily="18" charset="0"/>
                <a:cs typeface="Times New Roman" pitchFamily="18" charset="0"/>
              </a:rPr>
              <a:t>c</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g</a:t>
            </a:r>
            <a:r>
              <a:rPr lang="en-US" b="1" baseline="-25000" dirty="0" err="1" smtClean="0">
                <a:latin typeface="Times New Roman" pitchFamily="18" charset="0"/>
                <a:cs typeface="Times New Roman" pitchFamily="18" charset="0"/>
              </a:rPr>
              <a:t>mII</a:t>
            </a:r>
            <a:r>
              <a:rPr lang="en-US" b="1" dirty="0" smtClean="0">
                <a:latin typeface="Times New Roman" pitchFamily="18" charset="0"/>
                <a:cs typeface="Times New Roman" pitchFamily="18" charset="0"/>
              </a:rPr>
              <a:t>)] / [1+S(R</a:t>
            </a:r>
            <a:r>
              <a:rPr lang="en-US" b="1" baseline="-25000" dirty="0" smtClean="0">
                <a:latin typeface="Times New Roman" pitchFamily="18" charset="0"/>
                <a:cs typeface="Times New Roman" pitchFamily="18" charset="0"/>
              </a:rPr>
              <a:t>I</a:t>
            </a:r>
            <a:r>
              <a:rPr lang="en-US" b="1" dirty="0" smtClean="0">
                <a:latin typeface="Times New Roman" pitchFamily="18" charset="0"/>
                <a:cs typeface="Times New Roman" pitchFamily="18" charset="0"/>
              </a:rPr>
              <a:t>(C</a:t>
            </a:r>
            <a:r>
              <a:rPr lang="en-US" b="1" baseline="-25000" dirty="0" smtClean="0">
                <a:latin typeface="Times New Roman" pitchFamily="18" charset="0"/>
                <a:cs typeface="Times New Roman" pitchFamily="18" charset="0"/>
              </a:rPr>
              <a:t>I</a:t>
            </a:r>
            <a:r>
              <a:rPr lang="en-US" b="1" dirty="0" smtClean="0">
                <a:latin typeface="Times New Roman" pitchFamily="18" charset="0"/>
                <a:cs typeface="Times New Roman" pitchFamily="18" charset="0"/>
              </a:rPr>
              <a:t>+C</a:t>
            </a:r>
            <a:r>
              <a:rPr lang="en-US" b="1" baseline="-25000" dirty="0" smtClean="0">
                <a:latin typeface="Times New Roman" pitchFamily="18" charset="0"/>
                <a:cs typeface="Times New Roman" pitchFamily="18" charset="0"/>
              </a:rPr>
              <a:t>II</a:t>
            </a:r>
            <a:r>
              <a:rPr lang="en-US" b="1" dirty="0" smtClean="0">
                <a:latin typeface="Times New Roman" pitchFamily="18" charset="0"/>
                <a:cs typeface="Times New Roman" pitchFamily="18" charset="0"/>
              </a:rPr>
              <a:t>)+R</a:t>
            </a:r>
            <a:r>
              <a:rPr lang="en-US" b="1" baseline="-25000" dirty="0" smtClean="0">
                <a:latin typeface="Times New Roman" pitchFamily="18" charset="0"/>
                <a:cs typeface="Times New Roman" pitchFamily="18" charset="0"/>
              </a:rPr>
              <a:t>II</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C</a:t>
            </a:r>
            <a:r>
              <a:rPr lang="en-US" b="1" baseline="-25000" dirty="0" err="1" smtClean="0">
                <a:latin typeface="Times New Roman" pitchFamily="18" charset="0"/>
                <a:cs typeface="Times New Roman" pitchFamily="18" charset="0"/>
              </a:rPr>
              <a:t>c</a:t>
            </a:r>
            <a:r>
              <a:rPr lang="en-US" b="1" dirty="0" err="1" smtClean="0">
                <a:latin typeface="Times New Roman" pitchFamily="18" charset="0"/>
                <a:cs typeface="Times New Roman" pitchFamily="18" charset="0"/>
              </a:rPr>
              <a:t>+C</a:t>
            </a:r>
            <a:r>
              <a:rPr lang="en-US" b="1" baseline="-25000" dirty="0" err="1" smtClean="0">
                <a:latin typeface="Times New Roman" pitchFamily="18" charset="0"/>
                <a:cs typeface="Times New Roman" pitchFamily="18" charset="0"/>
              </a:rPr>
              <a:t>II</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g</a:t>
            </a:r>
            <a:r>
              <a:rPr lang="en-US" b="1" baseline="-25000" dirty="0" err="1" smtClean="0">
                <a:latin typeface="Times New Roman" pitchFamily="18" charset="0"/>
                <a:cs typeface="Times New Roman" pitchFamily="18" charset="0"/>
              </a:rPr>
              <a:t>mII</a:t>
            </a:r>
            <a:r>
              <a:rPr lang="en-US" b="1" dirty="0" err="1" smtClean="0">
                <a:latin typeface="Times New Roman" pitchFamily="18" charset="0"/>
                <a:cs typeface="Times New Roman" pitchFamily="18" charset="0"/>
              </a:rPr>
              <a:t>R</a:t>
            </a:r>
            <a:r>
              <a:rPr lang="en-US" b="1" baseline="-25000" dirty="0" err="1" smtClean="0">
                <a:latin typeface="Times New Roman" pitchFamily="18" charset="0"/>
                <a:cs typeface="Times New Roman" pitchFamily="18" charset="0"/>
              </a:rPr>
              <a:t>I</a:t>
            </a:r>
            <a:r>
              <a:rPr lang="en-US" b="1" dirty="0" err="1" smtClean="0">
                <a:latin typeface="Times New Roman" pitchFamily="18" charset="0"/>
                <a:cs typeface="Times New Roman" pitchFamily="18" charset="0"/>
              </a:rPr>
              <a:t>R</a:t>
            </a:r>
            <a:r>
              <a:rPr lang="en-US" b="1" baseline="-25000" dirty="0" err="1" smtClean="0">
                <a:latin typeface="Times New Roman" pitchFamily="18" charset="0"/>
                <a:cs typeface="Times New Roman" pitchFamily="18" charset="0"/>
              </a:rPr>
              <a:t>II</a:t>
            </a:r>
            <a:r>
              <a:rPr lang="en-US" b="1" dirty="0" err="1" smtClean="0">
                <a:latin typeface="Times New Roman" pitchFamily="18" charset="0"/>
                <a:cs typeface="Times New Roman" pitchFamily="18" charset="0"/>
              </a:rPr>
              <a:t>C</a:t>
            </a:r>
            <a:r>
              <a:rPr lang="en-US" b="1" baseline="-25000" dirty="0" err="1" smtClean="0">
                <a:latin typeface="Times New Roman" pitchFamily="18" charset="0"/>
                <a:cs typeface="Times New Roman" pitchFamily="18" charset="0"/>
              </a:rPr>
              <a:t>c</a:t>
            </a:r>
            <a:r>
              <a:rPr lang="en-US" b="1" dirty="0" smtClean="0">
                <a:latin typeface="Times New Roman" pitchFamily="18" charset="0"/>
                <a:cs typeface="Times New Roman" pitchFamily="18" charset="0"/>
              </a:rPr>
              <a:t>) +S</a:t>
            </a:r>
            <a:r>
              <a:rPr lang="en-US" b="1" baseline="30000" dirty="0" smtClean="0">
                <a:latin typeface="Times New Roman" pitchFamily="18" charset="0"/>
                <a:cs typeface="Times New Roman" pitchFamily="18" charset="0"/>
              </a:rPr>
              <a:t>2</a:t>
            </a:r>
            <a:r>
              <a:rPr lang="en-US" b="1" baseline="-25000"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(R</a:t>
            </a:r>
            <a:r>
              <a:rPr lang="en-US" b="1" baseline="-25000" dirty="0" smtClean="0">
                <a:latin typeface="Times New Roman" pitchFamily="18" charset="0"/>
                <a:cs typeface="Times New Roman" pitchFamily="18" charset="0"/>
              </a:rPr>
              <a:t>I</a:t>
            </a:r>
            <a:r>
              <a:rPr lang="en-US" b="1" dirty="0" smtClean="0">
                <a:latin typeface="Times New Roman" pitchFamily="18" charset="0"/>
                <a:cs typeface="Times New Roman" pitchFamily="18" charset="0"/>
              </a:rPr>
              <a:t>R</a:t>
            </a:r>
            <a:r>
              <a:rPr lang="en-US" b="1" baseline="-25000" dirty="0" smtClean="0">
                <a:latin typeface="Times New Roman" pitchFamily="18" charset="0"/>
                <a:cs typeface="Times New Roman" pitchFamily="18" charset="0"/>
              </a:rPr>
              <a:t>II</a:t>
            </a:r>
            <a:r>
              <a:rPr lang="en-US" b="1" dirty="0" smtClean="0">
                <a:latin typeface="Times New Roman" pitchFamily="18" charset="0"/>
                <a:cs typeface="Times New Roman" pitchFamily="18" charset="0"/>
              </a:rPr>
              <a:t> (C</a:t>
            </a:r>
            <a:r>
              <a:rPr lang="en-US" b="1" baseline="-25000" dirty="0" smtClean="0">
                <a:latin typeface="Times New Roman" pitchFamily="18" charset="0"/>
                <a:cs typeface="Times New Roman" pitchFamily="18" charset="0"/>
              </a:rPr>
              <a:t>I</a:t>
            </a:r>
            <a:r>
              <a:rPr lang="en-US" b="1" dirty="0" smtClean="0">
                <a:latin typeface="Times New Roman" pitchFamily="18" charset="0"/>
                <a:cs typeface="Times New Roman" pitchFamily="18" charset="0"/>
              </a:rPr>
              <a:t>C</a:t>
            </a:r>
            <a:r>
              <a:rPr lang="en-US" b="1" baseline="-25000" dirty="0" smtClean="0">
                <a:latin typeface="Times New Roman" pitchFamily="18" charset="0"/>
                <a:cs typeface="Times New Roman" pitchFamily="18" charset="0"/>
              </a:rPr>
              <a:t>II</a:t>
            </a:r>
            <a:r>
              <a:rPr lang="en-US" b="1" dirty="0" smtClean="0">
                <a:latin typeface="Times New Roman" pitchFamily="18" charset="0"/>
                <a:cs typeface="Times New Roman" pitchFamily="18" charset="0"/>
              </a:rPr>
              <a:t>+C</a:t>
            </a:r>
            <a:r>
              <a:rPr lang="en-US" b="1" baseline="-25000" dirty="0" smtClean="0">
                <a:latin typeface="Times New Roman" pitchFamily="18" charset="0"/>
                <a:cs typeface="Times New Roman" pitchFamily="18" charset="0"/>
              </a:rPr>
              <a:t>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a:t>
            </a:r>
            <a:r>
              <a:rPr lang="en-US" b="1" baseline="-25000" dirty="0" err="1" smtClean="0">
                <a:latin typeface="Times New Roman" pitchFamily="18" charset="0"/>
                <a:cs typeface="Times New Roman" pitchFamily="18" charset="0"/>
              </a:rPr>
              <a:t>c</a:t>
            </a:r>
            <a:r>
              <a:rPr lang="en-US" b="1" dirty="0" err="1" smtClean="0">
                <a:latin typeface="Times New Roman" pitchFamily="18" charset="0"/>
                <a:cs typeface="Times New Roman" pitchFamily="18" charset="0"/>
              </a:rPr>
              <a:t>+C</a:t>
            </a:r>
            <a:r>
              <a:rPr lang="en-US" b="1" baseline="-25000" dirty="0" err="1" smtClean="0">
                <a:latin typeface="Times New Roman" pitchFamily="18" charset="0"/>
                <a:cs typeface="Times New Roman" pitchFamily="18" charset="0"/>
              </a:rPr>
              <a:t>II</a:t>
            </a:r>
            <a:r>
              <a:rPr lang="en-US" b="1" dirty="0" err="1" smtClean="0">
                <a:latin typeface="Times New Roman" pitchFamily="18" charset="0"/>
                <a:cs typeface="Times New Roman" pitchFamily="18" charset="0"/>
              </a:rPr>
              <a:t>C</a:t>
            </a:r>
            <a:r>
              <a:rPr lang="en-US" b="1" baseline="-25000" dirty="0" err="1" smtClean="0">
                <a:latin typeface="Times New Roman" pitchFamily="18" charset="0"/>
                <a:cs typeface="Times New Roman" pitchFamily="18" charset="0"/>
              </a:rPr>
              <a:t>c</a:t>
            </a:r>
            <a:r>
              <a:rPr lang="en-US" b="1" dirty="0" smtClean="0">
                <a:latin typeface="Times New Roman" pitchFamily="18" charset="0"/>
                <a:cs typeface="Times New Roman" pitchFamily="18" charset="0"/>
              </a:rPr>
              <a:t>))]</a:t>
            </a:r>
          </a:p>
          <a:p>
            <a:pPr algn="just"/>
            <a:r>
              <a:rPr lang="en-US" b="1" baseline="-25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(6)</a:t>
            </a:r>
          </a:p>
        </p:txBody>
      </p:sp>
      <p:pic>
        <p:nvPicPr>
          <p:cNvPr id="2050" name="Picture 2"/>
          <p:cNvPicPr>
            <a:picLocks noChangeAspect="1" noChangeArrowheads="1"/>
          </p:cNvPicPr>
          <p:nvPr/>
        </p:nvPicPr>
        <p:blipFill>
          <a:blip r:embed="rId2" cstate="print"/>
          <a:srcRect/>
          <a:stretch>
            <a:fillRect/>
          </a:stretch>
        </p:blipFill>
        <p:spPr bwMode="auto">
          <a:xfrm>
            <a:off x="762000" y="3734982"/>
            <a:ext cx="6662178" cy="5180418"/>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6096000" y="3165157"/>
            <a:ext cx="2794355" cy="492443"/>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b="1" dirty="0" smtClean="0">
                <a:latin typeface="Times New Roman" pitchFamily="18" charset="0"/>
                <a:cs typeface="Times New Roman" pitchFamily="18" charset="0"/>
              </a:rPr>
              <a:t>A</a:t>
            </a:r>
            <a:r>
              <a:rPr lang="en-US" b="1" baseline="-25000" dirty="0" smtClean="0">
                <a:latin typeface="Times New Roman" pitchFamily="18" charset="0"/>
                <a:cs typeface="Times New Roman" pitchFamily="18" charset="0"/>
              </a:rPr>
              <a:t>0</a:t>
            </a:r>
            <a:r>
              <a:rPr lang="en-US" b="1" dirty="0" smtClean="0">
                <a:latin typeface="Times New Roman" pitchFamily="18" charset="0"/>
                <a:cs typeface="Times New Roman" pitchFamily="18" charset="0"/>
              </a:rPr>
              <a:t> = </a:t>
            </a:r>
            <a:r>
              <a:rPr lang="en-US" b="1" dirty="0" err="1" smtClean="0">
                <a:latin typeface="Times New Roman" pitchFamily="18" charset="0"/>
                <a:cs typeface="Times New Roman" pitchFamily="18" charset="0"/>
              </a:rPr>
              <a:t>g</a:t>
            </a:r>
            <a:r>
              <a:rPr lang="en-US" b="1" baseline="-25000" dirty="0" err="1" smtClean="0">
                <a:latin typeface="Times New Roman" pitchFamily="18" charset="0"/>
                <a:cs typeface="Times New Roman" pitchFamily="18" charset="0"/>
              </a:rPr>
              <a:t>mI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g</a:t>
            </a:r>
            <a:r>
              <a:rPr lang="en-US" b="1" baseline="-25000" dirty="0" err="1" smtClean="0">
                <a:latin typeface="Times New Roman" pitchFamily="18" charset="0"/>
                <a:cs typeface="Times New Roman" pitchFamily="18" charset="0"/>
              </a:rPr>
              <a:t>mII</a:t>
            </a:r>
            <a:r>
              <a:rPr lang="en-US" b="1" baseline="-25000"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R</a:t>
            </a:r>
            <a:r>
              <a:rPr lang="en-US" b="1" baseline="-25000" dirty="0" smtClean="0">
                <a:latin typeface="Times New Roman" pitchFamily="18" charset="0"/>
                <a:cs typeface="Times New Roman" pitchFamily="18" charset="0"/>
              </a:rPr>
              <a:t>I </a:t>
            </a:r>
            <a:r>
              <a:rPr lang="en-US" b="1" dirty="0" smtClean="0">
                <a:latin typeface="Times New Roman" pitchFamily="18" charset="0"/>
                <a:cs typeface="Times New Roman" pitchFamily="18" charset="0"/>
              </a:rPr>
              <a:t>R</a:t>
            </a:r>
            <a:r>
              <a:rPr lang="en-US" b="1" baseline="-25000" dirty="0" smtClean="0">
                <a:latin typeface="Times New Roman" pitchFamily="18" charset="0"/>
                <a:cs typeface="Times New Roman" pitchFamily="18" charset="0"/>
              </a:rPr>
              <a:t>II</a:t>
            </a:r>
            <a:endParaRPr lang="en-US" dirty="0"/>
          </a:p>
        </p:txBody>
      </p:sp>
      <p:sp>
        <p:nvSpPr>
          <p:cNvPr id="10" name="Rectangle 9"/>
          <p:cNvSpPr/>
          <p:nvPr/>
        </p:nvSpPr>
        <p:spPr>
          <a:xfrm>
            <a:off x="7620000" y="4250591"/>
            <a:ext cx="5995293" cy="326243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b="1" dirty="0" smtClean="0">
                <a:latin typeface="Times New Roman" pitchFamily="18" charset="0"/>
                <a:cs typeface="Times New Roman" pitchFamily="18" charset="0"/>
              </a:rPr>
              <a:t>Unity Gain Bandwidth,</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GB = </a:t>
            </a:r>
            <a:r>
              <a:rPr lang="en-US" b="1" dirty="0" err="1" smtClean="0">
                <a:latin typeface="Times New Roman" pitchFamily="18" charset="0"/>
                <a:cs typeface="Times New Roman" pitchFamily="18" charset="0"/>
              </a:rPr>
              <a:t>A</a:t>
            </a:r>
            <a:r>
              <a:rPr lang="en-US" b="1" baseline="-25000" dirty="0" err="1" smtClean="0">
                <a:latin typeface="Times New Roman" pitchFamily="18" charset="0"/>
                <a:cs typeface="Times New Roman" pitchFamily="18" charset="0"/>
              </a:rPr>
              <a:t>vd</a:t>
            </a:r>
            <a:r>
              <a:rPr lang="en-US" b="1" dirty="0" smtClean="0">
                <a:latin typeface="Times New Roman" pitchFamily="18" charset="0"/>
                <a:cs typeface="Times New Roman" pitchFamily="18" charset="0"/>
              </a:rPr>
              <a:t>(0) |P</a:t>
            </a:r>
            <a:r>
              <a:rPr lang="en-US" b="1" baseline="-25000"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a:t>
            </a:r>
          </a:p>
          <a:p>
            <a:r>
              <a:rPr lang="en-US" b="1" dirty="0" smtClean="0">
                <a:solidFill>
                  <a:srgbClr val="0070C0"/>
                </a:solidFill>
                <a:latin typeface="Times New Roman" pitchFamily="18" charset="0"/>
                <a:cs typeface="Times New Roman" pitchFamily="18" charset="0"/>
              </a:rPr>
              <a:t>GB =  (</a:t>
            </a:r>
            <a:r>
              <a:rPr lang="en-US" b="1" dirty="0" err="1" smtClean="0">
                <a:solidFill>
                  <a:srgbClr val="0070C0"/>
                </a:solidFill>
                <a:latin typeface="Times New Roman" pitchFamily="18" charset="0"/>
                <a:cs typeface="Times New Roman" pitchFamily="18" charset="0"/>
              </a:rPr>
              <a:t>g</a:t>
            </a:r>
            <a:r>
              <a:rPr lang="en-US" b="1" baseline="-25000" dirty="0" err="1" smtClean="0">
                <a:solidFill>
                  <a:srgbClr val="0070C0"/>
                </a:solidFill>
                <a:latin typeface="Times New Roman" pitchFamily="18" charset="0"/>
                <a:cs typeface="Times New Roman" pitchFamily="18" charset="0"/>
              </a:rPr>
              <a:t>mI</a:t>
            </a:r>
            <a:r>
              <a:rPr lang="en-US" b="1" dirty="0" smtClean="0">
                <a:solidFill>
                  <a:srgbClr val="0070C0"/>
                </a:solidFill>
                <a:latin typeface="Times New Roman" pitchFamily="18" charset="0"/>
                <a:cs typeface="Times New Roman" pitchFamily="18" charset="0"/>
              </a:rPr>
              <a:t> </a:t>
            </a:r>
            <a:r>
              <a:rPr lang="en-US" b="1" dirty="0" err="1" smtClean="0">
                <a:solidFill>
                  <a:srgbClr val="0070C0"/>
                </a:solidFill>
                <a:latin typeface="Times New Roman" pitchFamily="18" charset="0"/>
                <a:cs typeface="Times New Roman" pitchFamily="18" charset="0"/>
              </a:rPr>
              <a:t>g</a:t>
            </a:r>
            <a:r>
              <a:rPr lang="en-US" b="1" baseline="-25000" dirty="0" err="1" smtClean="0">
                <a:solidFill>
                  <a:srgbClr val="0070C0"/>
                </a:solidFill>
                <a:latin typeface="Times New Roman" pitchFamily="18" charset="0"/>
                <a:cs typeface="Times New Roman" pitchFamily="18" charset="0"/>
              </a:rPr>
              <a:t>mII</a:t>
            </a:r>
            <a:r>
              <a:rPr lang="en-US" b="1" baseline="-25000" dirty="0" smtClean="0">
                <a:solidFill>
                  <a:srgbClr val="0070C0"/>
                </a:solidFill>
                <a:latin typeface="Times New Roman" pitchFamily="18" charset="0"/>
                <a:cs typeface="Times New Roman" pitchFamily="18" charset="0"/>
              </a:rPr>
              <a:t> </a:t>
            </a:r>
            <a:r>
              <a:rPr lang="en-US" b="1" dirty="0" smtClean="0">
                <a:solidFill>
                  <a:srgbClr val="0070C0"/>
                </a:solidFill>
                <a:latin typeface="Times New Roman" pitchFamily="18" charset="0"/>
                <a:cs typeface="Times New Roman" pitchFamily="18" charset="0"/>
              </a:rPr>
              <a:t>R</a:t>
            </a:r>
            <a:r>
              <a:rPr lang="en-US" b="1" baseline="-25000" dirty="0" smtClean="0">
                <a:solidFill>
                  <a:srgbClr val="0070C0"/>
                </a:solidFill>
                <a:latin typeface="Times New Roman" pitchFamily="18" charset="0"/>
                <a:cs typeface="Times New Roman" pitchFamily="18" charset="0"/>
              </a:rPr>
              <a:t>I </a:t>
            </a:r>
            <a:r>
              <a:rPr lang="en-US" b="1" dirty="0" smtClean="0">
                <a:solidFill>
                  <a:srgbClr val="0070C0"/>
                </a:solidFill>
                <a:latin typeface="Times New Roman" pitchFamily="18" charset="0"/>
                <a:cs typeface="Times New Roman" pitchFamily="18" charset="0"/>
              </a:rPr>
              <a:t>R</a:t>
            </a:r>
            <a:r>
              <a:rPr lang="en-US" b="1" baseline="-25000" dirty="0" smtClean="0">
                <a:solidFill>
                  <a:srgbClr val="0070C0"/>
                </a:solidFill>
                <a:latin typeface="Times New Roman" pitchFamily="18" charset="0"/>
                <a:cs typeface="Times New Roman" pitchFamily="18" charset="0"/>
              </a:rPr>
              <a:t>II</a:t>
            </a:r>
            <a:r>
              <a:rPr lang="en-US" b="1" dirty="0" smtClean="0">
                <a:solidFill>
                  <a:srgbClr val="0070C0"/>
                </a:solidFill>
                <a:latin typeface="Times New Roman" pitchFamily="18" charset="0"/>
                <a:cs typeface="Times New Roman" pitchFamily="18" charset="0"/>
              </a:rPr>
              <a:t>) / (C</a:t>
            </a:r>
            <a:r>
              <a:rPr lang="en-US" b="1" baseline="-25000" dirty="0" smtClean="0">
                <a:solidFill>
                  <a:srgbClr val="0070C0"/>
                </a:solidFill>
                <a:latin typeface="Times New Roman" pitchFamily="18" charset="0"/>
                <a:cs typeface="Times New Roman" pitchFamily="18" charset="0"/>
              </a:rPr>
              <a:t>c</a:t>
            </a:r>
            <a:r>
              <a:rPr lang="en-US" b="1" dirty="0" smtClean="0">
                <a:solidFill>
                  <a:srgbClr val="0070C0"/>
                </a:solidFill>
                <a:latin typeface="Times New Roman" pitchFamily="18" charset="0"/>
                <a:cs typeface="Times New Roman" pitchFamily="18" charset="0"/>
              </a:rPr>
              <a:t> </a:t>
            </a:r>
            <a:r>
              <a:rPr lang="en-US" b="1" dirty="0" err="1" smtClean="0">
                <a:solidFill>
                  <a:srgbClr val="0070C0"/>
                </a:solidFill>
                <a:latin typeface="Times New Roman" pitchFamily="18" charset="0"/>
                <a:cs typeface="Times New Roman" pitchFamily="18" charset="0"/>
              </a:rPr>
              <a:t>g</a:t>
            </a:r>
            <a:r>
              <a:rPr lang="en-US" b="1" baseline="-25000" dirty="0" err="1" smtClean="0">
                <a:solidFill>
                  <a:srgbClr val="0070C0"/>
                </a:solidFill>
                <a:latin typeface="Times New Roman" pitchFamily="18" charset="0"/>
                <a:cs typeface="Times New Roman" pitchFamily="18" charset="0"/>
              </a:rPr>
              <a:t>mII</a:t>
            </a:r>
            <a:r>
              <a:rPr lang="en-US" b="1" baseline="-25000" dirty="0" smtClean="0">
                <a:solidFill>
                  <a:srgbClr val="0070C0"/>
                </a:solidFill>
                <a:latin typeface="Times New Roman" pitchFamily="18" charset="0"/>
                <a:cs typeface="Times New Roman" pitchFamily="18" charset="0"/>
              </a:rPr>
              <a:t> </a:t>
            </a:r>
            <a:r>
              <a:rPr lang="en-US" b="1" dirty="0" smtClean="0">
                <a:solidFill>
                  <a:srgbClr val="0070C0"/>
                </a:solidFill>
                <a:latin typeface="Times New Roman" pitchFamily="18" charset="0"/>
                <a:cs typeface="Times New Roman" pitchFamily="18" charset="0"/>
              </a:rPr>
              <a:t>R</a:t>
            </a:r>
            <a:r>
              <a:rPr lang="en-US" b="1" baseline="-25000" dirty="0" smtClean="0">
                <a:solidFill>
                  <a:srgbClr val="0070C0"/>
                </a:solidFill>
                <a:latin typeface="Times New Roman" pitchFamily="18" charset="0"/>
                <a:cs typeface="Times New Roman" pitchFamily="18" charset="0"/>
              </a:rPr>
              <a:t>I </a:t>
            </a:r>
            <a:r>
              <a:rPr lang="en-US" b="1" dirty="0" smtClean="0">
                <a:solidFill>
                  <a:srgbClr val="0070C0"/>
                </a:solidFill>
                <a:latin typeface="Times New Roman" pitchFamily="18" charset="0"/>
                <a:cs typeface="Times New Roman" pitchFamily="18" charset="0"/>
              </a:rPr>
              <a:t>R</a:t>
            </a:r>
            <a:r>
              <a:rPr lang="en-US" b="1" baseline="-25000" dirty="0" smtClean="0">
                <a:solidFill>
                  <a:srgbClr val="0070C0"/>
                </a:solidFill>
                <a:latin typeface="Times New Roman" pitchFamily="18" charset="0"/>
                <a:cs typeface="Times New Roman" pitchFamily="18" charset="0"/>
              </a:rPr>
              <a:t>II</a:t>
            </a:r>
            <a:r>
              <a:rPr lang="en-US" b="1" dirty="0" smtClean="0">
                <a:solidFill>
                  <a:srgbClr val="0070C0"/>
                </a:solidFill>
                <a:latin typeface="Times New Roman" pitchFamily="18" charset="0"/>
                <a:cs typeface="Times New Roman" pitchFamily="18" charset="0"/>
              </a:rPr>
              <a:t>)</a:t>
            </a:r>
            <a:endParaRPr lang="en-US" dirty="0" smtClean="0">
              <a:solidFill>
                <a:srgbClr val="0070C0"/>
              </a:solidFill>
            </a:endParaRPr>
          </a:p>
          <a:p>
            <a:endParaRPr lang="en-US" dirty="0" smtClean="0"/>
          </a:p>
          <a:p>
            <a:pPr algn="ctr"/>
            <a:r>
              <a:rPr lang="en-US" sz="2800" b="1" dirty="0" smtClean="0">
                <a:latin typeface="Times New Roman" pitchFamily="18" charset="0"/>
                <a:cs typeface="Times New Roman" pitchFamily="18" charset="0"/>
              </a:rPr>
              <a:t>GB = </a:t>
            </a:r>
            <a:r>
              <a:rPr lang="en-US" sz="2800" b="1" dirty="0" err="1" smtClean="0">
                <a:latin typeface="Times New Roman" pitchFamily="18" charset="0"/>
                <a:cs typeface="Times New Roman" pitchFamily="18" charset="0"/>
              </a:rPr>
              <a:t>g</a:t>
            </a:r>
            <a:r>
              <a:rPr lang="en-US" sz="2800" b="1" baseline="-25000" dirty="0" err="1" smtClean="0">
                <a:latin typeface="Times New Roman" pitchFamily="18" charset="0"/>
                <a:cs typeface="Times New Roman" pitchFamily="18" charset="0"/>
              </a:rPr>
              <a:t>mI</a:t>
            </a:r>
            <a:r>
              <a:rPr lang="en-US" sz="2800" b="1" dirty="0" smtClean="0">
                <a:latin typeface="Times New Roman" pitchFamily="18" charset="0"/>
                <a:cs typeface="Times New Roman" pitchFamily="18" charset="0"/>
              </a:rPr>
              <a:t> / C</a:t>
            </a:r>
            <a:r>
              <a:rPr lang="en-US" sz="2800" b="1" baseline="-25000" dirty="0" smtClean="0">
                <a:latin typeface="Times New Roman" pitchFamily="18" charset="0"/>
                <a:cs typeface="Times New Roman" pitchFamily="18" charset="0"/>
              </a:rPr>
              <a:t>c  </a:t>
            </a:r>
            <a:r>
              <a:rPr lang="en-US" sz="2800" b="1" dirty="0" smtClean="0">
                <a:latin typeface="Times New Roman" pitchFamily="18" charset="0"/>
                <a:cs typeface="Times New Roman" pitchFamily="18" charset="0"/>
              </a:rPr>
              <a:t>= g</a:t>
            </a:r>
            <a:r>
              <a:rPr lang="en-US" sz="2800" b="1" baseline="-25000" dirty="0" smtClean="0">
                <a:latin typeface="Times New Roman" pitchFamily="18" charset="0"/>
                <a:cs typeface="Times New Roman" pitchFamily="18" charset="0"/>
              </a:rPr>
              <a:t>m1</a:t>
            </a:r>
            <a:r>
              <a:rPr lang="en-US" sz="2800" b="1" dirty="0" smtClean="0">
                <a:latin typeface="Times New Roman" pitchFamily="18" charset="0"/>
                <a:cs typeface="Times New Roman" pitchFamily="18" charset="0"/>
              </a:rPr>
              <a:t> / C</a:t>
            </a:r>
            <a:r>
              <a:rPr lang="en-US" sz="2800" b="1" baseline="-25000" dirty="0" smtClean="0">
                <a:latin typeface="Times New Roman" pitchFamily="18" charset="0"/>
                <a:cs typeface="Times New Roman" pitchFamily="18" charset="0"/>
              </a:rPr>
              <a:t>c  </a:t>
            </a:r>
            <a:r>
              <a:rPr lang="en-US" sz="2800" b="1" dirty="0" smtClean="0">
                <a:latin typeface="Times New Roman" pitchFamily="18" charset="0"/>
                <a:cs typeface="Times New Roman" pitchFamily="18" charset="0"/>
              </a:rPr>
              <a:t>= g</a:t>
            </a:r>
            <a:r>
              <a:rPr lang="en-US" sz="2800" b="1" baseline="-25000" dirty="0" smtClean="0">
                <a:latin typeface="Times New Roman" pitchFamily="18" charset="0"/>
                <a:cs typeface="Times New Roman" pitchFamily="18" charset="0"/>
              </a:rPr>
              <a:t>m2</a:t>
            </a:r>
            <a:r>
              <a:rPr lang="en-US" sz="2800" b="1" dirty="0" smtClean="0">
                <a:latin typeface="Times New Roman" pitchFamily="18" charset="0"/>
                <a:cs typeface="Times New Roman" pitchFamily="18" charset="0"/>
              </a:rPr>
              <a:t> / C</a:t>
            </a:r>
            <a:r>
              <a:rPr lang="en-US" sz="2800" b="1" baseline="-25000" dirty="0" smtClean="0">
                <a:latin typeface="Times New Roman" pitchFamily="18" charset="0"/>
                <a:cs typeface="Times New Roman" pitchFamily="18" charset="0"/>
              </a:rPr>
              <a:t>c</a:t>
            </a:r>
            <a:endParaRPr lang="en-US" sz="2800" dirty="0" smtClean="0"/>
          </a:p>
          <a:p>
            <a:endParaRPr lang="en-US" sz="2400" b="1" dirty="0" smtClean="0">
              <a:latin typeface="Times New Roman" pitchFamily="18" charset="0"/>
              <a:cs typeface="Times New Roman" pitchFamily="18" charset="0"/>
            </a:endParaRPr>
          </a:p>
          <a:p>
            <a:r>
              <a:rPr lang="en-US" sz="2400" b="1" smtClean="0">
                <a:latin typeface="Times New Roman" pitchFamily="18" charset="0"/>
                <a:cs typeface="Times New Roman" pitchFamily="18" charset="0"/>
              </a:rPr>
              <a:t>	A</a:t>
            </a:r>
            <a:r>
              <a:rPr lang="en-US" sz="2400" b="1" baseline="-25000" smtClean="0">
                <a:latin typeface="Times New Roman" pitchFamily="18" charset="0"/>
                <a:cs typeface="Times New Roman" pitchFamily="18" charset="0"/>
              </a:rPr>
              <a:t>vd</a:t>
            </a:r>
            <a:r>
              <a:rPr lang="en-US" sz="2400" b="1" dirty="0" smtClean="0">
                <a:latin typeface="Times New Roman" pitchFamily="18" charset="0"/>
                <a:cs typeface="Times New Roman" pitchFamily="18" charset="0"/>
              </a:rPr>
              <a:t> = Voltage gain of Stage I &amp;II</a:t>
            </a:r>
            <a:endParaRPr 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5167061"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itchFamily="18" charset="0"/>
                <a:cs typeface="Times New Roman" pitchFamily="18" charset="0"/>
              </a:rPr>
              <a:t>Two-stage amplifier with </a:t>
            </a:r>
            <a:r>
              <a:rPr lang="en-US" b="1" dirty="0" err="1" smtClean="0">
                <a:latin typeface="Times New Roman" pitchFamily="18" charset="0"/>
                <a:cs typeface="Times New Roman" pitchFamily="18" charset="0"/>
              </a:rPr>
              <a:t>cascoded</a:t>
            </a:r>
            <a:endParaRPr lang="en-US" b="1" dirty="0">
              <a:latin typeface="Times New Roman" pitchFamily="18" charset="0"/>
              <a:cs typeface="Times New Roman"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pic>
        <p:nvPicPr>
          <p:cNvPr id="1027" name="Picture 3"/>
          <p:cNvPicPr>
            <a:picLocks noChangeAspect="1" noChangeArrowheads="1"/>
          </p:cNvPicPr>
          <p:nvPr/>
        </p:nvPicPr>
        <p:blipFill>
          <a:blip r:embed="rId2" cstate="print"/>
          <a:srcRect/>
          <a:stretch>
            <a:fillRect/>
          </a:stretch>
        </p:blipFill>
        <p:spPr bwMode="auto">
          <a:xfrm>
            <a:off x="152400" y="1295400"/>
            <a:ext cx="5724525" cy="5572125"/>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228600" y="7010400"/>
            <a:ext cx="5867400" cy="492443"/>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b="1" dirty="0" smtClean="0">
                <a:latin typeface="Times New Roman" pitchFamily="18" charset="0"/>
                <a:cs typeface="Times New Roman" pitchFamily="18" charset="0"/>
              </a:rPr>
              <a:t>Two-stage CMOS operational amplifier.</a:t>
            </a:r>
            <a:endParaRPr lang="en-US" b="1" dirty="0">
              <a:latin typeface="Times New Roman" pitchFamily="18" charset="0"/>
              <a:cs typeface="Times New Roman" pitchFamily="18" charset="0"/>
            </a:endParaRPr>
          </a:p>
        </p:txBody>
      </p:sp>
      <p:sp>
        <p:nvSpPr>
          <p:cNvPr id="9" name="Rectangle 8"/>
          <p:cNvSpPr/>
          <p:nvPr/>
        </p:nvSpPr>
        <p:spPr>
          <a:xfrm>
            <a:off x="6096000" y="533400"/>
            <a:ext cx="7543800" cy="5601533"/>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514350" indent="-514350" algn="just">
              <a:buFont typeface="Wingdings" pitchFamily="2" charset="2"/>
              <a:buChar char="v"/>
            </a:pPr>
            <a:r>
              <a:rPr lang="en-US" sz="2400" dirty="0" smtClean="0">
                <a:latin typeface="Times New Roman" pitchFamily="18" charset="0"/>
                <a:cs typeface="Times New Roman" pitchFamily="18" charset="0"/>
              </a:rPr>
              <a:t>The voltage gain that is available from the basic circuit shown in Fig. inadequate in a given application to achieve the required accuracy in the closed-loop gain. </a:t>
            </a:r>
          </a:p>
          <a:p>
            <a:pPr marL="514350" indent="-514350" algn="just">
              <a:buFont typeface="Wingdings" pitchFamily="2" charset="2"/>
              <a:buChar char="v"/>
            </a:pPr>
            <a:r>
              <a:rPr lang="en-US" dirty="0" smtClean="0">
                <a:latin typeface="Times New Roman" pitchFamily="18" charset="0"/>
                <a:cs typeface="Times New Roman" pitchFamily="18" charset="0"/>
              </a:rPr>
              <a:t>For example, suppose the basic op amp uses transistors with </a:t>
            </a:r>
            <a:r>
              <a:rPr lang="en-US" dirty="0" err="1" smtClean="0">
                <a:latin typeface="Times New Roman" pitchFamily="18" charset="0"/>
                <a:cs typeface="Times New Roman" pitchFamily="18" charset="0"/>
              </a:rPr>
              <a:t>g</a:t>
            </a:r>
            <a:r>
              <a:rPr lang="en-US" baseline="-25000" dirty="0" err="1" smtClean="0">
                <a:latin typeface="Times New Roman" pitchFamily="18" charset="0"/>
                <a:cs typeface="Times New Roman" pitchFamily="18" charset="0"/>
              </a:rPr>
              <a:t>m</a:t>
            </a:r>
            <a:r>
              <a:rPr lang="en-US" dirty="0" err="1" smtClean="0">
                <a:latin typeface="Times New Roman" pitchFamily="18" charset="0"/>
                <a:cs typeface="Times New Roman" pitchFamily="18" charset="0"/>
              </a:rPr>
              <a:t>r</a:t>
            </a:r>
            <a:r>
              <a:rPr lang="en-US" baseline="-25000" dirty="0" err="1" smtClean="0">
                <a:latin typeface="Times New Roman" pitchFamily="18" charset="0"/>
                <a:cs typeface="Times New Roman" pitchFamily="18" charset="0"/>
              </a:rPr>
              <a:t>o</a:t>
            </a:r>
            <a:r>
              <a:rPr lang="en-US" dirty="0" smtClean="0">
                <a:latin typeface="Times New Roman" pitchFamily="18" charset="0"/>
                <a:cs typeface="Times New Roman" pitchFamily="18" charset="0"/>
              </a:rPr>
              <a:t> = 20 and is connected in the voltage-follower configuration. </a:t>
            </a:r>
          </a:p>
          <a:p>
            <a:pPr marL="514350" indent="-514350" algn="just">
              <a:buFont typeface="Wingdings" pitchFamily="2" charset="2"/>
              <a:buChar char="v"/>
            </a:pPr>
            <a:r>
              <a:rPr lang="en-US" dirty="0" smtClean="0">
                <a:latin typeface="Times New Roman" pitchFamily="18" charset="0"/>
                <a:cs typeface="Times New Roman" pitchFamily="18" charset="0"/>
              </a:rPr>
              <a:t>The given op-amp gain is less than (</a:t>
            </a:r>
            <a:r>
              <a:rPr lang="en-US" dirty="0" err="1" smtClean="0">
                <a:latin typeface="Times New Roman" pitchFamily="18" charset="0"/>
                <a:cs typeface="Times New Roman" pitchFamily="18" charset="0"/>
              </a:rPr>
              <a:t>g</a:t>
            </a:r>
            <a:r>
              <a:rPr lang="en-US" baseline="-25000" dirty="0" err="1" smtClean="0">
                <a:latin typeface="Times New Roman" pitchFamily="18" charset="0"/>
                <a:cs typeface="Times New Roman" pitchFamily="18" charset="0"/>
              </a:rPr>
              <a:t>m</a:t>
            </a:r>
            <a:r>
              <a:rPr lang="en-US" dirty="0" err="1" smtClean="0">
                <a:latin typeface="Times New Roman" pitchFamily="18" charset="0"/>
                <a:cs typeface="Times New Roman" pitchFamily="18" charset="0"/>
              </a:rPr>
              <a:t>r</a:t>
            </a:r>
            <a:r>
              <a:rPr lang="en-US" baseline="-25000" dirty="0" err="1" smtClean="0">
                <a:latin typeface="Times New Roman" pitchFamily="18" charset="0"/>
                <a:cs typeface="Times New Roman" pitchFamily="18" charset="0"/>
              </a:rPr>
              <a:t>o</a:t>
            </a:r>
            <a:r>
              <a:rPr lang="en-US" dirty="0" smtClean="0">
                <a:latin typeface="Times New Roman" pitchFamily="18" charset="0"/>
                <a:cs typeface="Times New Roman" pitchFamily="18" charset="0"/>
              </a:rPr>
              <a:t>)</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Then the op-amp gain is about (</a:t>
            </a:r>
            <a:r>
              <a:rPr lang="en-US" dirty="0" err="1" smtClean="0">
                <a:latin typeface="Times New Roman" pitchFamily="18" charset="0"/>
                <a:cs typeface="Times New Roman" pitchFamily="18" charset="0"/>
              </a:rPr>
              <a:t>g</a:t>
            </a:r>
            <a:r>
              <a:rPr lang="en-US" baseline="-25000" dirty="0" err="1" smtClean="0">
                <a:latin typeface="Times New Roman" pitchFamily="18" charset="0"/>
                <a:cs typeface="Times New Roman" pitchFamily="18" charset="0"/>
              </a:rPr>
              <a:t>m</a:t>
            </a:r>
            <a:r>
              <a:rPr lang="en-US" dirty="0" err="1" smtClean="0">
                <a:latin typeface="Times New Roman" pitchFamily="18" charset="0"/>
                <a:cs typeface="Times New Roman" pitchFamily="18" charset="0"/>
              </a:rPr>
              <a:t>r</a:t>
            </a:r>
            <a:r>
              <a:rPr lang="en-US" baseline="-25000" dirty="0" err="1" smtClean="0">
                <a:latin typeface="Times New Roman" pitchFamily="18" charset="0"/>
                <a:cs typeface="Times New Roman" pitchFamily="18" charset="0"/>
              </a:rPr>
              <a:t>o</a:t>
            </a:r>
            <a:r>
              <a:rPr lang="en-US" dirty="0" smtClean="0">
                <a:latin typeface="Times New Roman" pitchFamily="18" charset="0"/>
                <a:cs typeface="Times New Roman" pitchFamily="18" charset="0"/>
              </a:rPr>
              <a:t>)</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or 400 in this case. </a:t>
            </a:r>
          </a:p>
          <a:p>
            <a:pPr marL="514350" indent="-514350" algn="just">
              <a:buFont typeface="Wingdings" pitchFamily="2" charset="2"/>
              <a:buChar char="v"/>
            </a:pPr>
            <a:r>
              <a:rPr lang="en-US" sz="2400" dirty="0" smtClean="0">
                <a:latin typeface="Times New Roman" pitchFamily="18" charset="0"/>
                <a:cs typeface="Times New Roman" pitchFamily="18" charset="0"/>
              </a:rPr>
              <a:t>The error in this approximation is one part in the op-amp gain or at least 0.25 percent. </a:t>
            </a:r>
          </a:p>
          <a:p>
            <a:pPr marL="514350" indent="-514350" algn="just">
              <a:buFont typeface="Wingdings" pitchFamily="2" charset="2"/>
              <a:buChar char="v"/>
            </a:pPr>
            <a:r>
              <a:rPr lang="en-US" dirty="0" smtClean="0">
                <a:latin typeface="Times New Roman" pitchFamily="18" charset="0"/>
                <a:cs typeface="Times New Roman" pitchFamily="18" charset="0"/>
              </a:rPr>
              <a:t>In precision applications, this error may be too large to meet the given specifications, requiring an increase in the op-amp gain.</a:t>
            </a:r>
            <a:endParaRPr lang="en-US" dirty="0">
              <a:latin typeface="Times New Roman" pitchFamily="18" charset="0"/>
              <a:cs typeface="Times New Roman" pitchFamily="18" charset="0"/>
            </a:endParaRPr>
          </a:p>
        </p:txBody>
      </p:sp>
      <p:sp>
        <p:nvSpPr>
          <p:cNvPr id="10" name="Rectangle 9"/>
          <p:cNvSpPr/>
          <p:nvPr/>
        </p:nvSpPr>
        <p:spPr>
          <a:xfrm>
            <a:off x="6096000" y="6172200"/>
            <a:ext cx="7620000" cy="289310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One approach to increasing the op-amp gain is to add another common-source gain stage to the op amp so that the overall gain is approximately (</a:t>
            </a:r>
            <a:r>
              <a:rPr lang="en-US" dirty="0" err="1" smtClean="0">
                <a:latin typeface="Times New Roman" pitchFamily="18" charset="0"/>
                <a:cs typeface="Times New Roman" pitchFamily="18" charset="0"/>
              </a:rPr>
              <a:t>g</a:t>
            </a:r>
            <a:r>
              <a:rPr lang="en-US" baseline="-25000" dirty="0" err="1" smtClean="0">
                <a:latin typeface="Times New Roman" pitchFamily="18" charset="0"/>
                <a:cs typeface="Times New Roman" pitchFamily="18" charset="0"/>
              </a:rPr>
              <a:t>m</a:t>
            </a:r>
            <a:r>
              <a:rPr lang="en-US" dirty="0" err="1" smtClean="0">
                <a:latin typeface="Times New Roman" pitchFamily="18" charset="0"/>
                <a:cs typeface="Times New Roman" pitchFamily="18" charset="0"/>
              </a:rPr>
              <a:t>r</a:t>
            </a:r>
            <a:r>
              <a:rPr lang="en-US" baseline="-25000" dirty="0" err="1" smtClean="0">
                <a:latin typeface="Times New Roman" pitchFamily="18" charset="0"/>
                <a:cs typeface="Times New Roman" pitchFamily="18" charset="0"/>
              </a:rPr>
              <a:t>o</a:t>
            </a:r>
            <a:r>
              <a:rPr lang="en-US" dirty="0" smtClean="0">
                <a:latin typeface="Times New Roman" pitchFamily="18" charset="0"/>
                <a:cs typeface="Times New Roman" pitchFamily="18" charset="0"/>
              </a:rPr>
              <a:t>)</a:t>
            </a:r>
            <a:r>
              <a:rPr lang="en-US" baseline="30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instead of (</a:t>
            </a:r>
            <a:r>
              <a:rPr lang="en-US" dirty="0" err="1" smtClean="0">
                <a:latin typeface="Times New Roman" pitchFamily="18" charset="0"/>
                <a:cs typeface="Times New Roman" pitchFamily="18" charset="0"/>
              </a:rPr>
              <a:t>g</a:t>
            </a:r>
            <a:r>
              <a:rPr lang="en-US" baseline="-25000" dirty="0" err="1" smtClean="0">
                <a:latin typeface="Times New Roman" pitchFamily="18" charset="0"/>
                <a:cs typeface="Times New Roman" pitchFamily="18" charset="0"/>
              </a:rPr>
              <a:t>m</a:t>
            </a:r>
            <a:r>
              <a:rPr lang="en-US" dirty="0" err="1" smtClean="0">
                <a:latin typeface="Times New Roman" pitchFamily="18" charset="0"/>
                <a:cs typeface="Times New Roman" pitchFamily="18" charset="0"/>
              </a:rPr>
              <a:t>r</a:t>
            </a:r>
            <a:r>
              <a:rPr lang="en-US" baseline="-25000" dirty="0" err="1" smtClean="0">
                <a:latin typeface="Times New Roman" pitchFamily="18" charset="0"/>
                <a:cs typeface="Times New Roman" pitchFamily="18" charset="0"/>
              </a:rPr>
              <a:t>o</a:t>
            </a:r>
            <a:r>
              <a:rPr lang="en-US" dirty="0" smtClean="0">
                <a:latin typeface="Times New Roman" pitchFamily="18" charset="0"/>
                <a:cs typeface="Times New Roman" pitchFamily="18" charset="0"/>
              </a:rPr>
              <a:t>)</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p>
          <a:p>
            <a:pPr marL="514350" indent="-514350" algn="just">
              <a:buFont typeface="Wingdings" pitchFamily="2" charset="2"/>
              <a:buChar char="Ø"/>
            </a:pPr>
            <a:r>
              <a:rPr lang="en-US" dirty="0" smtClean="0">
                <a:latin typeface="Times New Roman" pitchFamily="18" charset="0"/>
                <a:cs typeface="Times New Roman" pitchFamily="18" charset="0"/>
              </a:rPr>
              <a:t>An important problem with this approach, however, stems from the fact that op amps are intended to be used in negative-feedback configurations.</a:t>
            </a:r>
            <a:endParaRPr lang="en-US"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5167061"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itchFamily="18" charset="0"/>
                <a:cs typeface="Times New Roman" pitchFamily="18" charset="0"/>
              </a:rPr>
              <a:t>Two-stage amplifier with </a:t>
            </a:r>
            <a:r>
              <a:rPr lang="en-US" b="1" dirty="0" err="1" smtClean="0">
                <a:latin typeface="Times New Roman" pitchFamily="18" charset="0"/>
                <a:cs typeface="Times New Roman" pitchFamily="18" charset="0"/>
              </a:rPr>
              <a:t>cascoded</a:t>
            </a:r>
            <a:endParaRPr lang="en-US" b="1" dirty="0">
              <a:latin typeface="Times New Roman" pitchFamily="18" charset="0"/>
              <a:cs typeface="Times New Roman"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240572"/>
            <a:ext cx="13716000" cy="529375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514350" indent="-514350" algn="just"/>
            <a:r>
              <a:rPr lang="en-US" b="1" dirty="0" smtClean="0">
                <a:latin typeface="Times New Roman" pitchFamily="18" charset="0"/>
                <a:cs typeface="Times New Roman" pitchFamily="18" charset="0"/>
              </a:rPr>
              <a:t>Limitations:</a:t>
            </a:r>
            <a:endParaRPr lang="en-US" dirty="0" smtClean="0">
              <a:latin typeface="Times New Roman" pitchFamily="18" charset="0"/>
              <a:cs typeface="Times New Roman" pitchFamily="18" charset="0"/>
            </a:endParaRPr>
          </a:p>
          <a:p>
            <a:pPr marL="514350" indent="-514350" algn="just">
              <a:buFont typeface="Wingdings" pitchFamily="2" charset="2"/>
              <a:buChar char="Ø"/>
            </a:pPr>
            <a:r>
              <a:rPr lang="en-US" dirty="0" smtClean="0">
                <a:latin typeface="Times New Roman" pitchFamily="18" charset="0"/>
                <a:cs typeface="Times New Roman" pitchFamily="18" charset="0"/>
              </a:rPr>
              <a:t>In practice, op-amp frequency response is not constant. </a:t>
            </a:r>
          </a:p>
          <a:p>
            <a:pPr marL="514350" indent="-514350" algn="just">
              <a:buFont typeface="Wingdings" pitchFamily="2" charset="2"/>
              <a:buChar char="Ø"/>
            </a:pPr>
            <a:r>
              <a:rPr lang="en-US" dirty="0" smtClean="0">
                <a:latin typeface="Times New Roman" pitchFamily="18" charset="0"/>
                <a:cs typeface="Times New Roman" pitchFamily="18" charset="0"/>
              </a:rPr>
              <a:t>If the op amp introduces an additional phase shift of 180</a:t>
            </a:r>
            <a:r>
              <a:rPr lang="en-US" baseline="30000" dirty="0" smtClean="0">
                <a:latin typeface="Times New Roman" pitchFamily="18" charset="0"/>
                <a:cs typeface="Times New Roman" pitchFamily="18" charset="0"/>
              </a:rPr>
              <a:t>o</a:t>
            </a:r>
            <a:r>
              <a:rPr lang="en-US" dirty="0" smtClean="0">
                <a:latin typeface="Times New Roman" pitchFamily="18" charset="0"/>
                <a:cs typeface="Times New Roman" pitchFamily="18" charset="0"/>
              </a:rPr>
              <a:t> at some frequency, the negative feedback that was intended becomes positive feedback at that frequency, and the op amp may be unstable. </a:t>
            </a:r>
          </a:p>
          <a:p>
            <a:pPr marL="514350" indent="-514350" algn="just">
              <a:buFont typeface="Wingdings" pitchFamily="2" charset="2"/>
              <a:buChar char="Ø"/>
            </a:pPr>
            <a:r>
              <a:rPr lang="en-US" dirty="0" smtClean="0">
                <a:latin typeface="Times New Roman" pitchFamily="18" charset="0"/>
                <a:cs typeface="Times New Roman" pitchFamily="18" charset="0"/>
              </a:rPr>
              <a:t>The key point here is that if an op amp is unstable in a given feedback configuration, it does not act as an amplifier but as a latch or oscillator. </a:t>
            </a:r>
          </a:p>
          <a:p>
            <a:pPr marL="514350" indent="-514350" algn="just">
              <a:buFont typeface="Wingdings" pitchFamily="2" charset="2"/>
              <a:buChar char="Ø"/>
            </a:pPr>
            <a:r>
              <a:rPr lang="en-US" dirty="0" smtClean="0">
                <a:latin typeface="Times New Roman" pitchFamily="18" charset="0"/>
                <a:cs typeface="Times New Roman" pitchFamily="18" charset="0"/>
              </a:rPr>
              <a:t>To avoid this problem, op amps are usually designed with no more than two gain stages because each stage contains a node for which the impedance to ground is high and as a result contributes a significant pole to the op-amp transfer function. </a:t>
            </a:r>
          </a:p>
          <a:p>
            <a:pPr marL="514350" indent="-514350" algn="just">
              <a:buFont typeface="Wingdings" pitchFamily="2" charset="2"/>
              <a:buChar char="Ø"/>
            </a:pPr>
            <a:r>
              <a:rPr lang="en-US" dirty="0" smtClean="0">
                <a:latin typeface="Times New Roman" pitchFamily="18" charset="0"/>
                <a:cs typeface="Times New Roman" pitchFamily="18" charset="0"/>
              </a:rPr>
              <a:t>Since the phase shift from one pole approaches −90</a:t>
            </a:r>
            <a:r>
              <a:rPr lang="en-US" baseline="30000" dirty="0" smtClean="0">
                <a:latin typeface="Times New Roman" pitchFamily="18" charset="0"/>
                <a:cs typeface="Times New Roman" pitchFamily="18" charset="0"/>
              </a:rPr>
              <a:t>o </a:t>
            </a:r>
            <a:r>
              <a:rPr lang="en-US" dirty="0" smtClean="0">
                <a:latin typeface="Times New Roman" pitchFamily="18" charset="0"/>
                <a:cs typeface="Times New Roman" pitchFamily="18" charset="0"/>
              </a:rPr>
              <a:t>asymptotically, an op amp with no more than two poles cannot provide the 180o phase shift that is required to convert negative feedback into positive feedback.</a:t>
            </a:r>
            <a:endParaRPr lang="en-US" dirty="0">
              <a:latin typeface="Times New Roman" pitchFamily="18" charset="0"/>
              <a:cs typeface="Times New Roman" pitchFamily="18" charset="0"/>
            </a:endParaRPr>
          </a:p>
        </p:txBody>
      </p:sp>
      <p:sp>
        <p:nvSpPr>
          <p:cNvPr id="7" name="Rectangle 6"/>
          <p:cNvSpPr/>
          <p:nvPr/>
        </p:nvSpPr>
        <p:spPr>
          <a:xfrm>
            <a:off x="0" y="6670119"/>
            <a:ext cx="13716000" cy="209288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To increase the voltage gain without adding another common-source gain stage, common gate transistors can be added. </a:t>
            </a:r>
          </a:p>
          <a:p>
            <a:pPr marL="514350" indent="-514350" algn="just">
              <a:buFont typeface="Wingdings" pitchFamily="2" charset="2"/>
              <a:buChar char="Ø"/>
            </a:pPr>
            <a:r>
              <a:rPr lang="en-US" dirty="0" smtClean="0">
                <a:latin typeface="Times New Roman" pitchFamily="18" charset="0"/>
                <a:cs typeface="Times New Roman" pitchFamily="18" charset="0"/>
              </a:rPr>
              <a:t>Together with a common-source transistor, a common-gate transistor forms a </a:t>
            </a:r>
            <a:r>
              <a:rPr lang="en-US" dirty="0" err="1" smtClean="0">
                <a:latin typeface="Times New Roman" pitchFamily="18" charset="0"/>
                <a:cs typeface="Times New Roman" pitchFamily="18" charset="0"/>
              </a:rPr>
              <a:t>cascode</a:t>
            </a:r>
            <a:r>
              <a:rPr lang="en-US" dirty="0" smtClean="0">
                <a:latin typeface="Times New Roman" pitchFamily="18" charset="0"/>
                <a:cs typeface="Times New Roman" pitchFamily="18" charset="0"/>
              </a:rPr>
              <a:t> that increases the output resistance and gain of the stage while contributing a less significant pole to the amplifier transfer function than would be contributed by another common-source stage.</a:t>
            </a:r>
            <a:endParaRPr lang="en-US"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5167061"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itchFamily="18" charset="0"/>
                <a:cs typeface="Times New Roman" pitchFamily="18" charset="0"/>
              </a:rPr>
              <a:t>Two-stage amplifier with </a:t>
            </a:r>
            <a:r>
              <a:rPr lang="en-US" b="1" dirty="0" err="1" smtClean="0">
                <a:latin typeface="Times New Roman" pitchFamily="18" charset="0"/>
                <a:cs typeface="Times New Roman" pitchFamily="18" charset="0"/>
              </a:rPr>
              <a:t>cascoded</a:t>
            </a:r>
            <a:endParaRPr lang="en-US" b="1" dirty="0">
              <a:latin typeface="Times New Roman" pitchFamily="18" charset="0"/>
              <a:cs typeface="Times New Roman"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pic>
        <p:nvPicPr>
          <p:cNvPr id="6" name="Picture 2"/>
          <p:cNvPicPr>
            <a:picLocks noChangeAspect="1" noChangeArrowheads="1"/>
          </p:cNvPicPr>
          <p:nvPr/>
        </p:nvPicPr>
        <p:blipFill>
          <a:blip r:embed="rId2" cstate="print"/>
          <a:srcRect/>
          <a:stretch>
            <a:fillRect/>
          </a:stretch>
        </p:blipFill>
        <p:spPr bwMode="auto">
          <a:xfrm>
            <a:off x="117342" y="1295400"/>
            <a:ext cx="8798058" cy="6400800"/>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9144000" y="1371600"/>
            <a:ext cx="4419600" cy="449353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Figure illustrates the use of </a:t>
            </a:r>
            <a:r>
              <a:rPr lang="en-US" dirty="0" err="1" smtClean="0">
                <a:latin typeface="Times New Roman" pitchFamily="18" charset="0"/>
                <a:cs typeface="Times New Roman" pitchFamily="18" charset="0"/>
              </a:rPr>
              <a:t>cascodes</a:t>
            </a:r>
            <a:r>
              <a:rPr lang="en-US" dirty="0" smtClean="0">
                <a:latin typeface="Times New Roman" pitchFamily="18" charset="0"/>
                <a:cs typeface="Times New Roman" pitchFamily="18" charset="0"/>
              </a:rPr>
              <a:t> to increase the voltage gain of a two-stage amplifier. </a:t>
            </a:r>
          </a:p>
          <a:p>
            <a:pPr marL="514350" indent="-514350" algn="just">
              <a:buFont typeface="Wingdings" pitchFamily="2" charset="2"/>
              <a:buChar char="v"/>
            </a:pPr>
            <a:r>
              <a:rPr lang="en-US" dirty="0" smtClean="0">
                <a:latin typeface="Times New Roman" pitchFamily="18" charset="0"/>
                <a:cs typeface="Times New Roman" pitchFamily="18" charset="0"/>
              </a:rPr>
              <a:t>Here, a series connection of two transistors, one in the common-source connection and one in the common-gate connection, replace each common-source transistor in the first stage.</a:t>
            </a:r>
            <a:endParaRPr lang="en-US"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5167061"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itchFamily="18" charset="0"/>
                <a:cs typeface="Times New Roman" pitchFamily="18" charset="0"/>
              </a:rPr>
              <a:t>Two-stage amplifier with </a:t>
            </a:r>
            <a:r>
              <a:rPr lang="en-US" b="1" dirty="0" err="1" smtClean="0">
                <a:latin typeface="Times New Roman" pitchFamily="18" charset="0"/>
                <a:cs typeface="Times New Roman" pitchFamily="18" charset="0"/>
              </a:rPr>
              <a:t>cascoded</a:t>
            </a:r>
            <a:endParaRPr lang="en-US" b="1" dirty="0">
              <a:latin typeface="Times New Roman" pitchFamily="18" charset="0"/>
              <a:cs typeface="Times New Roman"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219200"/>
            <a:ext cx="1371600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v"/>
            </a:pPr>
            <a:r>
              <a:rPr lang="en-US" sz="2400" dirty="0" smtClean="0">
                <a:latin typeface="Times New Roman" pitchFamily="18" charset="0"/>
                <a:cs typeface="Times New Roman" pitchFamily="18" charset="0"/>
              </a:rPr>
              <a:t>Figure illustrates the use of </a:t>
            </a:r>
            <a:r>
              <a:rPr lang="en-US" sz="2400" dirty="0" err="1" smtClean="0">
                <a:latin typeface="Times New Roman" pitchFamily="18" charset="0"/>
                <a:cs typeface="Times New Roman" pitchFamily="18" charset="0"/>
              </a:rPr>
              <a:t>cascodes</a:t>
            </a:r>
            <a:r>
              <a:rPr lang="en-US" sz="2400" dirty="0" smtClean="0">
                <a:latin typeface="Times New Roman" pitchFamily="18" charset="0"/>
                <a:cs typeface="Times New Roman" pitchFamily="18" charset="0"/>
              </a:rPr>
              <a:t> to increase the voltage gain of a two-stage amplifier. </a:t>
            </a:r>
          </a:p>
          <a:p>
            <a:pPr marL="514350" indent="-514350" algn="just">
              <a:buFont typeface="Wingdings" pitchFamily="2" charset="2"/>
              <a:buChar char="v"/>
            </a:pPr>
            <a:r>
              <a:rPr lang="en-US" sz="2400" dirty="0" smtClean="0">
                <a:latin typeface="Times New Roman" pitchFamily="18" charset="0"/>
                <a:cs typeface="Times New Roman" pitchFamily="18" charset="0"/>
              </a:rPr>
              <a:t>Here, a series connection of two transistors, one in the common-source connection and one in the common-gate connection, replace each common-source transistor in the first stage.</a:t>
            </a:r>
            <a:endParaRPr lang="en-US" sz="2400" dirty="0">
              <a:latin typeface="Times New Roman" pitchFamily="18" charset="0"/>
              <a:cs typeface="Times New Roman" pitchFamily="18" charset="0"/>
            </a:endParaRPr>
          </a:p>
        </p:txBody>
      </p:sp>
      <p:sp>
        <p:nvSpPr>
          <p:cNvPr id="7" name="Rectangle 6"/>
          <p:cNvSpPr/>
          <p:nvPr/>
        </p:nvSpPr>
        <p:spPr>
          <a:xfrm>
            <a:off x="0" y="2514600"/>
            <a:ext cx="13716000" cy="200054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514350" indent="-514350" algn="just">
              <a:buFont typeface="Wingdings" pitchFamily="2" charset="2"/>
              <a:buChar char="Ø"/>
            </a:pPr>
            <a:r>
              <a:rPr lang="en-US" sz="2400" dirty="0" smtClean="0">
                <a:latin typeface="Times New Roman" pitchFamily="18" charset="0"/>
                <a:cs typeface="Times New Roman" pitchFamily="18" charset="0"/>
              </a:rPr>
              <a:t>Therefore,M</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andM</a:t>
            </a:r>
            <a:r>
              <a:rPr lang="en-US" sz="2400" baseline="-25000" dirty="0" smtClean="0">
                <a:latin typeface="Times New Roman" pitchFamily="18" charset="0"/>
                <a:cs typeface="Times New Roman" pitchFamily="18" charset="0"/>
              </a:rPr>
              <a:t>1A</a:t>
            </a:r>
            <a:r>
              <a:rPr lang="en-US" sz="2400" dirty="0" smtClean="0">
                <a:latin typeface="Times New Roman" pitchFamily="18" charset="0"/>
                <a:cs typeface="Times New Roman" pitchFamily="18" charset="0"/>
              </a:rPr>
              <a:t> replace M</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Similarly, M</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and M</a:t>
            </a:r>
            <a:r>
              <a:rPr lang="en-US" sz="2400" baseline="-25000" dirty="0" smtClean="0">
                <a:latin typeface="Times New Roman" pitchFamily="18" charset="0"/>
                <a:cs typeface="Times New Roman" pitchFamily="18" charset="0"/>
              </a:rPr>
              <a:t>2A</a:t>
            </a:r>
            <a:r>
              <a:rPr lang="en-US" sz="2400" dirty="0" smtClean="0">
                <a:latin typeface="Times New Roman" pitchFamily="18" charset="0"/>
                <a:cs typeface="Times New Roman" pitchFamily="18" charset="0"/>
              </a:rPr>
              <a:t> replace M</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a:t>
            </a:r>
          </a:p>
          <a:p>
            <a:pPr marL="514350" indent="-514350" algn="just">
              <a:buFont typeface="Wingdings" pitchFamily="2" charset="2"/>
              <a:buChar char="Ø"/>
            </a:pPr>
            <a:r>
              <a:rPr lang="en-US" sz="2400" dirty="0" smtClean="0">
                <a:latin typeface="Times New Roman" pitchFamily="18" charset="0"/>
                <a:cs typeface="Times New Roman" pitchFamily="18" charset="0"/>
              </a:rPr>
              <a:t>Transistor M</a:t>
            </a:r>
            <a:r>
              <a:rPr lang="en-US" sz="2400" baseline="-25000" dirty="0" smtClean="0">
                <a:latin typeface="Times New Roman" pitchFamily="18" charset="0"/>
                <a:cs typeface="Times New Roman" pitchFamily="18" charset="0"/>
              </a:rPr>
              <a:t>9</a:t>
            </a:r>
            <a:r>
              <a:rPr lang="en-US" sz="2400" dirty="0" smtClean="0">
                <a:latin typeface="Times New Roman" pitchFamily="18" charset="0"/>
                <a:cs typeface="Times New Roman" pitchFamily="18" charset="0"/>
              </a:rPr>
              <a:t> and current source I</a:t>
            </a:r>
            <a:r>
              <a:rPr lang="en-US" sz="2400" baseline="-25000" dirty="0" smtClean="0">
                <a:latin typeface="Times New Roman" pitchFamily="18" charset="0"/>
                <a:cs typeface="Times New Roman" pitchFamily="18" charset="0"/>
              </a:rPr>
              <a:t>C</a:t>
            </a:r>
            <a:r>
              <a:rPr lang="en-US" sz="2400" dirty="0" smtClean="0">
                <a:latin typeface="Times New Roman" pitchFamily="18" charset="0"/>
                <a:cs typeface="Times New Roman" pitchFamily="18" charset="0"/>
              </a:rPr>
              <a:t> have also been added to bias the gates of M</a:t>
            </a:r>
            <a:r>
              <a:rPr lang="en-US" sz="2400" baseline="-25000" dirty="0" smtClean="0">
                <a:latin typeface="Times New Roman" pitchFamily="18" charset="0"/>
                <a:cs typeface="Times New Roman" pitchFamily="18" charset="0"/>
              </a:rPr>
              <a:t>1A</a:t>
            </a:r>
            <a:r>
              <a:rPr lang="en-US" sz="2400" dirty="0" smtClean="0">
                <a:latin typeface="Times New Roman" pitchFamily="18" charset="0"/>
                <a:cs typeface="Times New Roman" pitchFamily="18" charset="0"/>
              </a:rPr>
              <a:t> and M</a:t>
            </a:r>
            <a:r>
              <a:rPr lang="en-US" sz="2400" baseline="-25000" dirty="0" smtClean="0">
                <a:latin typeface="Times New Roman" pitchFamily="18" charset="0"/>
                <a:cs typeface="Times New Roman" pitchFamily="18" charset="0"/>
              </a:rPr>
              <a:t>2A</a:t>
            </a:r>
            <a:r>
              <a:rPr lang="en-US" sz="2400" dirty="0" smtClean="0">
                <a:latin typeface="Times New Roman" pitchFamily="18" charset="0"/>
                <a:cs typeface="Times New Roman" pitchFamily="18" charset="0"/>
              </a:rPr>
              <a:t>. </a:t>
            </a:r>
          </a:p>
          <a:p>
            <a:pPr marL="514350" indent="-514350" algn="just">
              <a:buFont typeface="Wingdings" pitchFamily="2" charset="2"/>
              <a:buChar char="Ø"/>
            </a:pPr>
            <a:r>
              <a:rPr lang="en-US" sz="2400" dirty="0" smtClean="0">
                <a:latin typeface="Times New Roman" pitchFamily="18" charset="0"/>
                <a:cs typeface="Times New Roman" pitchFamily="18" charset="0"/>
              </a:rPr>
              <a:t>In practice, the W/L of M</a:t>
            </a:r>
            <a:r>
              <a:rPr lang="en-US" sz="2400" baseline="-25000" dirty="0" smtClean="0">
                <a:latin typeface="Times New Roman" pitchFamily="18" charset="0"/>
                <a:cs typeface="Times New Roman" pitchFamily="18" charset="0"/>
              </a:rPr>
              <a:t>9</a:t>
            </a:r>
            <a:r>
              <a:rPr lang="en-US" sz="2400" dirty="0" smtClean="0">
                <a:latin typeface="Times New Roman" pitchFamily="18" charset="0"/>
                <a:cs typeface="Times New Roman" pitchFamily="18" charset="0"/>
              </a:rPr>
              <a:t> is chosen so that M</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and M</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are operated barely in the active region. </a:t>
            </a:r>
          </a:p>
          <a:p>
            <a:pPr marL="514350" indent="-514350" algn="just">
              <a:buFont typeface="Wingdings" pitchFamily="2" charset="2"/>
              <a:buChar char="Ø"/>
            </a:pPr>
            <a:r>
              <a:rPr lang="en-US" sz="2400" dirty="0" smtClean="0">
                <a:latin typeface="Times New Roman" pitchFamily="18" charset="0"/>
                <a:cs typeface="Times New Roman" pitchFamily="18" charset="0"/>
              </a:rPr>
              <a:t>The effect of these replacements is to increase the unloaded output impedance of the differential pair by a factor that is approximately equal to </a:t>
            </a:r>
            <a:r>
              <a:rPr lang="en-US" sz="2400" dirty="0" err="1" smtClean="0">
                <a:latin typeface="Times New Roman" pitchFamily="18" charset="0"/>
                <a:cs typeface="Times New Roman" pitchFamily="18" charset="0"/>
              </a:rPr>
              <a:t>g</a:t>
            </a:r>
            <a:r>
              <a:rPr lang="en-US" sz="2400" baseline="-25000" dirty="0" err="1" smtClean="0">
                <a:latin typeface="Times New Roman" pitchFamily="18" charset="0"/>
                <a:cs typeface="Times New Roman" pitchFamily="18" charset="0"/>
              </a:rPr>
              <a:t>m</a:t>
            </a:r>
            <a:r>
              <a:rPr lang="en-US" sz="2400" dirty="0" err="1" smtClean="0">
                <a:latin typeface="Times New Roman" pitchFamily="18" charset="0"/>
                <a:cs typeface="Times New Roman" pitchFamily="18" charset="0"/>
              </a:rPr>
              <a:t>r</a:t>
            </a:r>
            <a:r>
              <a:rPr lang="en-US" sz="2400" baseline="-25000" dirty="0" err="1" smtClean="0">
                <a:latin typeface="Times New Roman" pitchFamily="18" charset="0"/>
                <a:cs typeface="Times New Roman" pitchFamily="18" charset="0"/>
              </a:rPr>
              <a:t>o</a:t>
            </a:r>
            <a:r>
              <a:rPr lang="en-US" sz="2400" dirty="0" smtClean="0">
                <a:latin typeface="Times New Roman" pitchFamily="18" charset="0"/>
                <a:cs typeface="Times New Roman" pitchFamily="18" charset="0"/>
              </a:rPr>
              <a:t> of the </a:t>
            </a:r>
            <a:r>
              <a:rPr lang="en-US" sz="2400" dirty="0" err="1" smtClean="0">
                <a:latin typeface="Times New Roman" pitchFamily="18" charset="0"/>
                <a:cs typeface="Times New Roman" pitchFamily="18" charset="0"/>
              </a:rPr>
              <a:t>cascode</a:t>
            </a:r>
            <a:r>
              <a:rPr lang="en-US" sz="2400" dirty="0" smtClean="0">
                <a:latin typeface="Times New Roman" pitchFamily="18" charset="0"/>
                <a:cs typeface="Times New Roman" pitchFamily="18" charset="0"/>
              </a:rPr>
              <a:t> device.</a:t>
            </a:r>
            <a:endParaRPr lang="en-US" sz="2400" dirty="0">
              <a:latin typeface="Times New Roman" pitchFamily="18" charset="0"/>
              <a:cs typeface="Times New Roman" pitchFamily="18" charset="0"/>
            </a:endParaRPr>
          </a:p>
        </p:txBody>
      </p:sp>
      <p:sp>
        <p:nvSpPr>
          <p:cNvPr id="8" name="Rectangle 7"/>
          <p:cNvSpPr/>
          <p:nvPr/>
        </p:nvSpPr>
        <p:spPr>
          <a:xfrm>
            <a:off x="0" y="4591050"/>
            <a:ext cx="13716000" cy="449353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If the current mirror M</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-M</a:t>
            </a:r>
            <a:r>
              <a:rPr lang="en-US" baseline="-25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 were not also </a:t>
            </a:r>
            <a:r>
              <a:rPr lang="en-US" dirty="0" err="1" smtClean="0">
                <a:latin typeface="Times New Roman" pitchFamily="18" charset="0"/>
                <a:cs typeface="Times New Roman" pitchFamily="18" charset="0"/>
              </a:rPr>
              <a:t>cascoded</a:t>
            </a:r>
            <a:r>
              <a:rPr lang="en-US" dirty="0" smtClean="0">
                <a:latin typeface="Times New Roman" pitchFamily="18" charset="0"/>
                <a:cs typeface="Times New Roman" pitchFamily="18" charset="0"/>
              </a:rPr>
              <a:t>, however, the output resistance of the first stage including the current-mirror load would be limited by the mirror. </a:t>
            </a:r>
          </a:p>
          <a:p>
            <a:pPr marL="514350" indent="-514350" algn="just">
              <a:buFont typeface="Wingdings" pitchFamily="2" charset="2"/>
              <a:buChar char="Ø"/>
            </a:pPr>
            <a:r>
              <a:rPr lang="en-US" dirty="0" smtClean="0">
                <a:latin typeface="Times New Roman" pitchFamily="18" charset="0"/>
                <a:cs typeface="Times New Roman" pitchFamily="18" charset="0"/>
              </a:rPr>
              <a:t>To overcome this limitation, a </a:t>
            </a:r>
            <a:r>
              <a:rPr lang="en-US" dirty="0" err="1" smtClean="0">
                <a:latin typeface="Times New Roman" pitchFamily="18" charset="0"/>
                <a:cs typeface="Times New Roman" pitchFamily="18" charset="0"/>
              </a:rPr>
              <a:t>cascode</a:t>
            </a:r>
            <a:r>
              <a:rPr lang="en-US" dirty="0" smtClean="0">
                <a:latin typeface="Times New Roman" pitchFamily="18" charset="0"/>
                <a:cs typeface="Times New Roman" pitchFamily="18" charset="0"/>
              </a:rPr>
              <a:t> current mirror is used. As a result, the stage gain and output resistance including the load are increased by approximately a factor </a:t>
            </a:r>
            <a:r>
              <a:rPr lang="en-US" b="1" dirty="0" err="1" smtClean="0">
                <a:latin typeface="Times New Roman" pitchFamily="18" charset="0"/>
                <a:cs typeface="Times New Roman" pitchFamily="18" charset="0"/>
              </a:rPr>
              <a:t>g</a:t>
            </a:r>
            <a:r>
              <a:rPr lang="en-US" b="1" baseline="-25000" dirty="0" err="1" smtClean="0">
                <a:latin typeface="Times New Roman" pitchFamily="18" charset="0"/>
                <a:cs typeface="Times New Roman" pitchFamily="18" charset="0"/>
              </a:rPr>
              <a:t>m</a:t>
            </a:r>
            <a:r>
              <a:rPr lang="en-US" b="1" dirty="0" err="1" smtClean="0">
                <a:latin typeface="Times New Roman" pitchFamily="18" charset="0"/>
                <a:cs typeface="Times New Roman" pitchFamily="18" charset="0"/>
              </a:rPr>
              <a:t>r</a:t>
            </a:r>
            <a:r>
              <a:rPr lang="en-US" b="1" baseline="-25000" dirty="0" err="1" smtClean="0">
                <a:latin typeface="Times New Roman" pitchFamily="18" charset="0"/>
                <a:cs typeface="Times New Roman" pitchFamily="18" charset="0"/>
              </a:rPr>
              <a:t>o</a:t>
            </a:r>
            <a:r>
              <a:rPr lang="en-US" dirty="0" smtClean="0">
                <a:latin typeface="Times New Roman" pitchFamily="18" charset="0"/>
                <a:cs typeface="Times New Roman" pitchFamily="18" charset="0"/>
              </a:rPr>
              <a:t>. </a:t>
            </a:r>
          </a:p>
          <a:p>
            <a:pPr marL="514350" indent="-514350" algn="just">
              <a:buFont typeface="Wingdings" pitchFamily="2" charset="2"/>
              <a:buChar char="Ø"/>
            </a:pPr>
            <a:r>
              <a:rPr lang="en-US" dirty="0" smtClean="0">
                <a:latin typeface="Times New Roman" pitchFamily="18" charset="0"/>
                <a:cs typeface="Times New Roman" pitchFamily="18" charset="0"/>
              </a:rPr>
              <a:t>In this circuit, M</a:t>
            </a:r>
            <a:r>
              <a:rPr lang="en-US" baseline="-25000" dirty="0" smtClean="0">
                <a:latin typeface="Times New Roman" pitchFamily="18" charset="0"/>
                <a:cs typeface="Times New Roman" pitchFamily="18" charset="0"/>
              </a:rPr>
              <a:t>10</a:t>
            </a:r>
            <a:r>
              <a:rPr lang="en-US" dirty="0" smtClean="0">
                <a:latin typeface="Times New Roman" pitchFamily="18" charset="0"/>
                <a:cs typeface="Times New Roman" pitchFamily="18" charset="0"/>
              </a:rPr>
              <a:t> and M</a:t>
            </a:r>
            <a:r>
              <a:rPr lang="en-US" baseline="-25000" dirty="0" smtClean="0">
                <a:latin typeface="Times New Roman" pitchFamily="18" charset="0"/>
                <a:cs typeface="Times New Roman" pitchFamily="18" charset="0"/>
              </a:rPr>
              <a:t>11</a:t>
            </a:r>
            <a:r>
              <a:rPr lang="en-US" dirty="0" smtClean="0">
                <a:latin typeface="Times New Roman" pitchFamily="18" charset="0"/>
                <a:cs typeface="Times New Roman" pitchFamily="18" charset="0"/>
              </a:rPr>
              <a:t> are included to level shift the output of the first stage down by V</a:t>
            </a:r>
            <a:r>
              <a:rPr lang="en-US" baseline="-25000" dirty="0" smtClean="0">
                <a:latin typeface="Times New Roman" pitchFamily="18" charset="0"/>
                <a:cs typeface="Times New Roman" pitchFamily="18" charset="0"/>
              </a:rPr>
              <a:t>GS10</a:t>
            </a:r>
            <a:r>
              <a:rPr lang="en-US" dirty="0" smtClean="0">
                <a:latin typeface="Times New Roman" pitchFamily="18" charset="0"/>
                <a:cs typeface="Times New Roman" pitchFamily="18" charset="0"/>
              </a:rPr>
              <a:t> so that the second stage input is driven by a signal whose dc level is V</a:t>
            </a:r>
            <a:r>
              <a:rPr lang="en-US" baseline="-25000" dirty="0" smtClean="0">
                <a:latin typeface="Times New Roman" pitchFamily="18" charset="0"/>
                <a:cs typeface="Times New Roman" pitchFamily="18" charset="0"/>
              </a:rPr>
              <a:t>GS3</a:t>
            </a:r>
            <a:r>
              <a:rPr lang="en-US" dirty="0" smtClean="0">
                <a:latin typeface="Times New Roman" pitchFamily="18" charset="0"/>
                <a:cs typeface="Times New Roman" pitchFamily="18" charset="0"/>
              </a:rPr>
              <a:t> above −V</a:t>
            </a:r>
            <a:r>
              <a:rPr lang="en-US" baseline="-25000" dirty="0" smtClean="0">
                <a:latin typeface="Times New Roman" pitchFamily="18" charset="0"/>
                <a:cs typeface="Times New Roman" pitchFamily="18" charset="0"/>
              </a:rPr>
              <a:t>SS</a:t>
            </a:r>
            <a:r>
              <a:rPr lang="en-US" dirty="0" smtClean="0">
                <a:latin typeface="Times New Roman" pitchFamily="18" charset="0"/>
                <a:cs typeface="Times New Roman" pitchFamily="18" charset="0"/>
              </a:rPr>
              <a:t>. </a:t>
            </a:r>
          </a:p>
          <a:p>
            <a:pPr marL="514350" indent="-514350" algn="just">
              <a:buFont typeface="Wingdings" pitchFamily="2" charset="2"/>
              <a:buChar char="Ø"/>
            </a:pPr>
            <a:r>
              <a:rPr lang="en-US" dirty="0" smtClean="0">
                <a:latin typeface="Times New Roman" pitchFamily="18" charset="0"/>
                <a:cs typeface="Times New Roman" pitchFamily="18" charset="0"/>
              </a:rPr>
              <a:t>Here, the op-amp gain here is on the order of </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g</a:t>
            </a:r>
            <a:r>
              <a:rPr lang="en-US" b="1" baseline="-25000" dirty="0" err="1" smtClean="0">
                <a:latin typeface="Times New Roman" pitchFamily="18" charset="0"/>
                <a:cs typeface="Times New Roman" pitchFamily="18" charset="0"/>
              </a:rPr>
              <a:t>m</a:t>
            </a:r>
            <a:r>
              <a:rPr lang="en-US" b="1" dirty="0" err="1" smtClean="0">
                <a:latin typeface="Times New Roman" pitchFamily="18" charset="0"/>
                <a:cs typeface="Times New Roman" pitchFamily="18" charset="0"/>
              </a:rPr>
              <a:t>r</a:t>
            </a:r>
            <a:r>
              <a:rPr lang="en-US" b="1" baseline="-25000" dirty="0" err="1" smtClean="0">
                <a:latin typeface="Times New Roman" pitchFamily="18" charset="0"/>
                <a:cs typeface="Times New Roman" pitchFamily="18" charset="0"/>
              </a:rPr>
              <a:t>o</a:t>
            </a:r>
            <a:r>
              <a:rPr lang="en-US" b="1" dirty="0" smtClean="0">
                <a:latin typeface="Times New Roman" pitchFamily="18" charset="0"/>
                <a:cs typeface="Times New Roman" pitchFamily="18" charset="0"/>
              </a:rPr>
              <a:t>)</a:t>
            </a:r>
            <a:r>
              <a:rPr lang="en-US" b="1" baseline="30000" dirty="0" smtClean="0">
                <a:latin typeface="Times New Roman" pitchFamily="18" charset="0"/>
                <a:cs typeface="Times New Roman" pitchFamily="18" charset="0"/>
              </a:rPr>
              <a:t>3</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instead of </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g</a:t>
            </a:r>
            <a:r>
              <a:rPr lang="en-US" b="1" baseline="-25000" dirty="0" err="1" smtClean="0">
                <a:latin typeface="Times New Roman" pitchFamily="18" charset="0"/>
                <a:cs typeface="Times New Roman" pitchFamily="18" charset="0"/>
              </a:rPr>
              <a:t>m</a:t>
            </a:r>
            <a:r>
              <a:rPr lang="en-US" b="1" dirty="0" err="1" smtClean="0">
                <a:latin typeface="Times New Roman" pitchFamily="18" charset="0"/>
                <a:cs typeface="Times New Roman" pitchFamily="18" charset="0"/>
              </a:rPr>
              <a:t>r</a:t>
            </a:r>
            <a:r>
              <a:rPr lang="en-US" b="1" baseline="-25000" dirty="0" err="1" smtClean="0">
                <a:latin typeface="Times New Roman" pitchFamily="18" charset="0"/>
                <a:cs typeface="Times New Roman" pitchFamily="18" charset="0"/>
              </a:rPr>
              <a:t>o</a:t>
            </a:r>
            <a:r>
              <a:rPr lang="en-US" b="1" dirty="0" smtClean="0">
                <a:latin typeface="Times New Roman" pitchFamily="18" charset="0"/>
                <a:cs typeface="Times New Roman" pitchFamily="18" charset="0"/>
              </a:rPr>
              <a:t>)</a:t>
            </a:r>
            <a:r>
              <a:rPr lang="en-US" b="1"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p>
          <a:p>
            <a:pPr marL="514350" indent="-514350" algn="just"/>
            <a:r>
              <a:rPr lang="en-US" b="1" dirty="0" smtClean="0">
                <a:latin typeface="Times New Roman" pitchFamily="18" charset="0"/>
                <a:cs typeface="Times New Roman" pitchFamily="18" charset="0"/>
              </a:rPr>
              <a:t>Disadvantage:</a:t>
            </a:r>
          </a:p>
          <a:p>
            <a:pPr marL="514350" indent="-514350" algn="just">
              <a:buFont typeface="Wingdings" pitchFamily="2" charset="2"/>
              <a:buChar char="Ø"/>
            </a:pPr>
            <a:r>
              <a:rPr lang="en-US" dirty="0" smtClean="0">
                <a:latin typeface="Times New Roman" pitchFamily="18" charset="0"/>
                <a:cs typeface="Times New Roman" pitchFamily="18" charset="0"/>
              </a:rPr>
              <a:t>This circuit is a substantial reduction in the common-mode input range. </a:t>
            </a:r>
          </a:p>
          <a:p>
            <a:pPr marL="514350" indent="-514350" algn="just">
              <a:buFont typeface="Wingdings" pitchFamily="2" charset="2"/>
              <a:buChar char="Ø"/>
            </a:pPr>
            <a:r>
              <a:rPr lang="en-US" dirty="0" smtClean="0">
                <a:latin typeface="Times New Roman" pitchFamily="18" charset="0"/>
                <a:cs typeface="Times New Roman" pitchFamily="18" charset="0"/>
              </a:rPr>
              <a:t>To overcome this problem, </a:t>
            </a:r>
            <a:r>
              <a:rPr lang="en-US" dirty="0" err="1" smtClean="0">
                <a:latin typeface="Times New Roman" pitchFamily="18" charset="0"/>
                <a:cs typeface="Times New Roman" pitchFamily="18" charset="0"/>
              </a:rPr>
              <a:t>cascoding</a:t>
            </a:r>
            <a:r>
              <a:rPr lang="en-US" dirty="0" smtClean="0">
                <a:latin typeface="Times New Roman" pitchFamily="18" charset="0"/>
                <a:cs typeface="Times New Roman" pitchFamily="18" charset="0"/>
              </a:rPr>
              <a:t> could be added instead to the second stage. In that case, however, the output swing of the op amp would be degraded by the </a:t>
            </a:r>
            <a:r>
              <a:rPr lang="en-US" dirty="0" err="1" smtClean="0">
                <a:latin typeface="Times New Roman" pitchFamily="18" charset="0"/>
                <a:cs typeface="Times New Roman" pitchFamily="18" charset="0"/>
              </a:rPr>
              <a:t>cascodes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565197"/>
            <a:ext cx="3570021"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Operational Amplifiers</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342900" y="1422400"/>
            <a:ext cx="12915900" cy="1332226"/>
          </a:xfrm>
          <a:prstGeom prst="rect">
            <a:avLst/>
          </a:prstGeom>
        </p:spPr>
        <p:style>
          <a:lnRef idx="1">
            <a:schemeClr val="accent2"/>
          </a:lnRef>
          <a:fillRef idx="2">
            <a:schemeClr val="accent2"/>
          </a:fillRef>
          <a:effectRef idx="1">
            <a:schemeClr val="accent2"/>
          </a:effectRef>
          <a:fontRef idx="minor">
            <a:schemeClr val="dk1"/>
          </a:fontRef>
        </p:style>
        <p:txBody>
          <a:bodyPr wrap="square" lIns="130622" tIns="65311" rIns="130622" bIns="65311">
            <a:spAutoFit/>
          </a:bodyPr>
          <a:lstStyle/>
          <a:p>
            <a:pPr algn="just"/>
            <a:r>
              <a:rPr lang="en-US" b="1" dirty="0" smtClean="0">
                <a:latin typeface="Times New Roman" pitchFamily="18" charset="0"/>
                <a:cs typeface="Times New Roman" pitchFamily="18" charset="0"/>
              </a:rPr>
              <a:t>Ideal Op Amp</a:t>
            </a:r>
          </a:p>
          <a:p>
            <a:pPr algn="just"/>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Ideally, an op amp bas infinite differential-voltage gain, infinite input resistance, and zero output resistance.</a:t>
            </a:r>
            <a:endParaRPr lang="en-US" b="1" dirty="0">
              <a:latin typeface="Times New Roman" pitchFamily="18" charset="0"/>
              <a:cs typeface="Times New Roman" pitchFamily="18" charset="0"/>
            </a:endParaRPr>
          </a:p>
        </p:txBody>
      </p:sp>
      <p:sp>
        <p:nvSpPr>
          <p:cNvPr id="10" name="Rectangle 9"/>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44823" y="7086600"/>
            <a:ext cx="4077340" cy="532007"/>
          </a:xfrm>
          <a:prstGeom prst="rect">
            <a:avLst/>
          </a:prstGeom>
        </p:spPr>
        <p:txBody>
          <a:bodyPr wrap="none" lIns="130622" tIns="65311" rIns="130622" bIns="65311">
            <a:spAutoFit/>
          </a:bodyPr>
          <a:lstStyle/>
          <a:p>
            <a:pPr algn="just"/>
            <a:r>
              <a:rPr lang="en-US" b="1" dirty="0" smtClean="0">
                <a:latin typeface="Times New Roman" pitchFamily="18" charset="0"/>
                <a:cs typeface="Times New Roman" pitchFamily="18" charset="0"/>
              </a:rPr>
              <a:t>General two-stage op amp.</a:t>
            </a:r>
            <a:endParaRPr lang="en-US" b="1" dirty="0">
              <a:latin typeface="Times New Roman" pitchFamily="18" charset="0"/>
              <a:cs typeface="Times New Roman" pitchFamily="18" charset="0"/>
            </a:endParaRPr>
          </a:p>
        </p:txBody>
      </p:sp>
      <p:pic>
        <p:nvPicPr>
          <p:cNvPr id="2" name="Picture 2"/>
          <p:cNvPicPr>
            <a:picLocks noChangeAspect="1" noChangeArrowheads="1"/>
          </p:cNvPicPr>
          <p:nvPr/>
        </p:nvPicPr>
        <p:blipFill>
          <a:blip r:embed="rId2" cstate="print"/>
          <a:srcRect/>
          <a:stretch>
            <a:fillRect/>
          </a:stretch>
        </p:blipFill>
        <p:spPr bwMode="auto">
          <a:xfrm>
            <a:off x="76200" y="3200400"/>
            <a:ext cx="6676667" cy="3886200"/>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6858000" y="2971800"/>
            <a:ext cx="6858000" cy="6093976"/>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Normally, a good portion of the </a:t>
            </a:r>
            <a:r>
              <a:rPr lang="en-US" b="1" dirty="0" smtClean="0">
                <a:latin typeface="Times New Roman" pitchFamily="18" charset="0"/>
                <a:cs typeface="Times New Roman" pitchFamily="18" charset="0"/>
              </a:rPr>
              <a:t>overall gain </a:t>
            </a:r>
            <a:r>
              <a:rPr lang="en-US" dirty="0" smtClean="0">
                <a:latin typeface="Times New Roman" pitchFamily="18" charset="0"/>
                <a:cs typeface="Times New Roman" pitchFamily="18" charset="0"/>
              </a:rPr>
              <a:t>is provided by the differential-input stage, which improves noise and offset performance. </a:t>
            </a:r>
          </a:p>
          <a:p>
            <a:pPr marL="514350" indent="-514350" algn="just">
              <a:buFont typeface="Wingdings" pitchFamily="2" charset="2"/>
              <a:buChar char="v"/>
            </a:pPr>
            <a:r>
              <a:rPr lang="en-US" dirty="0" smtClean="0">
                <a:latin typeface="Times New Roman" pitchFamily="18" charset="0"/>
                <a:cs typeface="Times New Roman" pitchFamily="18" charset="0"/>
              </a:rPr>
              <a:t>If the differential-input stage does not perform the differential-to-single-ended conversion, then it is accomplished in the </a:t>
            </a:r>
            <a:r>
              <a:rPr lang="en-US" b="1" dirty="0" smtClean="0">
                <a:latin typeface="Times New Roman" pitchFamily="18" charset="0"/>
                <a:cs typeface="Times New Roman" pitchFamily="18" charset="0"/>
              </a:rPr>
              <a:t>second-stage inverter</a:t>
            </a:r>
            <a:r>
              <a:rPr lang="en-US" dirty="0" smtClean="0">
                <a:latin typeface="Times New Roman" pitchFamily="18" charset="0"/>
                <a:cs typeface="Times New Roman" pitchFamily="18" charset="0"/>
              </a:rPr>
              <a:t>. </a:t>
            </a:r>
          </a:p>
          <a:p>
            <a:pPr marL="514350" indent="-514350" algn="just">
              <a:buFont typeface="Wingdings" pitchFamily="2" charset="2"/>
              <a:buChar char="v"/>
            </a:pPr>
            <a:r>
              <a:rPr lang="en-US" dirty="0" smtClean="0">
                <a:latin typeface="Times New Roman" pitchFamily="18" charset="0"/>
                <a:cs typeface="Times New Roman" pitchFamily="18" charset="0"/>
              </a:rPr>
              <a:t>If the op amp must drive a low-resistance load, the second stage most be followed by a buffer stage whose objective is to </a:t>
            </a:r>
            <a:r>
              <a:rPr lang="en-US" b="1" dirty="0" smtClean="0">
                <a:latin typeface="Times New Roman" pitchFamily="18" charset="0"/>
                <a:cs typeface="Times New Roman" pitchFamily="18" charset="0"/>
              </a:rPr>
              <a:t>lower the output resistance and maintain a large signal swing. </a:t>
            </a:r>
          </a:p>
          <a:p>
            <a:pPr marL="514350" indent="-514350" algn="just">
              <a:buFont typeface="Wingdings" pitchFamily="2" charset="2"/>
              <a:buChar char="v"/>
            </a:pPr>
            <a:r>
              <a:rPr lang="en-US" dirty="0" smtClean="0">
                <a:latin typeface="Times New Roman" pitchFamily="18" charset="0"/>
                <a:cs typeface="Times New Roman" pitchFamily="18" charset="0"/>
              </a:rPr>
              <a:t>Bias circuits are provided to </a:t>
            </a:r>
            <a:r>
              <a:rPr lang="en-US" b="1" dirty="0" smtClean="0">
                <a:latin typeface="Times New Roman" pitchFamily="18" charset="0"/>
                <a:cs typeface="Times New Roman" pitchFamily="18" charset="0"/>
              </a:rPr>
              <a:t>establish the proper operating point </a:t>
            </a:r>
            <a:r>
              <a:rPr lang="en-US" dirty="0" smtClean="0">
                <a:latin typeface="Times New Roman" pitchFamily="18" charset="0"/>
                <a:cs typeface="Times New Roman" pitchFamily="18" charset="0"/>
              </a:rPr>
              <a:t>for each transistor in its quiescent state.</a:t>
            </a:r>
            <a:endParaRPr lang="en-US"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7236345"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itchFamily="18" charset="0"/>
                <a:cs typeface="Times New Roman" pitchFamily="18" charset="0"/>
              </a:rPr>
              <a:t>MOS Telescopic-</a:t>
            </a:r>
            <a:r>
              <a:rPr lang="en-US" b="1" dirty="0" err="1" smtClean="0">
                <a:latin typeface="Times New Roman" pitchFamily="18" charset="0"/>
                <a:cs typeface="Times New Roman" pitchFamily="18" charset="0"/>
              </a:rPr>
              <a:t>Cascode</a:t>
            </a:r>
            <a:r>
              <a:rPr lang="en-US" b="1" dirty="0" smtClean="0">
                <a:latin typeface="Times New Roman" pitchFamily="18" charset="0"/>
                <a:cs typeface="Times New Roman" pitchFamily="18" charset="0"/>
              </a:rPr>
              <a:t> Operational Amplifiers</a:t>
            </a:r>
            <a:endParaRPr lang="en-US" b="1" dirty="0">
              <a:latin typeface="Times New Roman" pitchFamily="18" charset="0"/>
              <a:cs typeface="Times New Roman"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219200"/>
            <a:ext cx="13716000" cy="369331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Cascode</a:t>
            </a:r>
            <a:r>
              <a:rPr lang="en-US" dirty="0" smtClean="0">
                <a:latin typeface="Times New Roman" pitchFamily="18" charset="0"/>
                <a:cs typeface="Times New Roman" pitchFamily="18" charset="0"/>
              </a:rPr>
              <a:t> configurations may be used to increase the voltage gain of CMOS transistor amplifier stages. </a:t>
            </a:r>
          </a:p>
          <a:p>
            <a:pPr marL="514350" indent="-514350" algn="just">
              <a:buFont typeface="Wingdings" pitchFamily="2" charset="2"/>
              <a:buChar char="v"/>
            </a:pPr>
            <a:r>
              <a:rPr lang="en-US" dirty="0" smtClean="0">
                <a:latin typeface="Times New Roman" pitchFamily="18" charset="0"/>
                <a:cs typeface="Times New Roman" pitchFamily="18" charset="0"/>
              </a:rPr>
              <a:t>In many applications, the stage gain can be increased enough so that a single common-source–common-gate stage can provide enough voltage gain to meet the accuracy requirements. </a:t>
            </a:r>
          </a:p>
          <a:p>
            <a:pPr marL="514350" indent="-514350" algn="just">
              <a:buFont typeface="Wingdings" pitchFamily="2" charset="2"/>
              <a:buChar char="v"/>
            </a:pPr>
            <a:r>
              <a:rPr lang="en-US" dirty="0" smtClean="0">
                <a:latin typeface="Times New Roman" pitchFamily="18" charset="0"/>
                <a:cs typeface="Times New Roman" pitchFamily="18" charset="0"/>
              </a:rPr>
              <a:t>The first stage of Fig. is sometimes used by itself as an op amp and provides a comparable gain. </a:t>
            </a:r>
          </a:p>
          <a:p>
            <a:pPr marL="514350" indent="-514350" algn="just">
              <a:buFont typeface="Wingdings" pitchFamily="2" charset="2"/>
              <a:buChar char="v"/>
            </a:pPr>
            <a:r>
              <a:rPr lang="en-US" dirty="0" smtClean="0">
                <a:latin typeface="Times New Roman" pitchFamily="18" charset="0"/>
                <a:cs typeface="Times New Roman" pitchFamily="18" charset="0"/>
              </a:rPr>
              <a:t>This structure has been called a </a:t>
            </a:r>
            <a:r>
              <a:rPr lang="en-US" i="1" dirty="0" smtClean="0">
                <a:latin typeface="Times New Roman" pitchFamily="18" charset="0"/>
                <a:cs typeface="Times New Roman" pitchFamily="18" charset="0"/>
              </a:rPr>
              <a:t>telescopic-</a:t>
            </a:r>
            <a:r>
              <a:rPr lang="en-US" i="1" dirty="0" err="1" smtClean="0">
                <a:latin typeface="Times New Roman" pitchFamily="18" charset="0"/>
                <a:cs typeface="Times New Roman" pitchFamily="18" charset="0"/>
              </a:rPr>
              <a:t>cascode</a:t>
            </a:r>
            <a:r>
              <a:rPr lang="en-US" i="1" dirty="0" smtClean="0">
                <a:latin typeface="Times New Roman" pitchFamily="18" charset="0"/>
                <a:cs typeface="Times New Roman" pitchFamily="18" charset="0"/>
              </a:rPr>
              <a:t> op amp </a:t>
            </a:r>
            <a:r>
              <a:rPr lang="en-US" dirty="0" smtClean="0">
                <a:latin typeface="Times New Roman" pitchFamily="18" charset="0"/>
                <a:cs typeface="Times New Roman" pitchFamily="18" charset="0"/>
              </a:rPr>
              <a:t>because the </a:t>
            </a:r>
            <a:r>
              <a:rPr lang="en-US" dirty="0" err="1" smtClean="0">
                <a:latin typeface="Times New Roman" pitchFamily="18" charset="0"/>
                <a:cs typeface="Times New Roman" pitchFamily="18" charset="0"/>
              </a:rPr>
              <a:t>cascodes</a:t>
            </a:r>
            <a:r>
              <a:rPr lang="en-US" dirty="0" smtClean="0">
                <a:latin typeface="Times New Roman" pitchFamily="18" charset="0"/>
                <a:cs typeface="Times New Roman" pitchFamily="18" charset="0"/>
              </a:rPr>
              <a:t> are connected between the power supplies in series with the transistors in the differential pair, resulting in a structure in which the transistors in each branch are connected along a straight line like the lenses of a refracting telescope.</a:t>
            </a:r>
          </a:p>
        </p:txBody>
      </p:sp>
      <p:sp>
        <p:nvSpPr>
          <p:cNvPr id="7" name="Rectangle 6"/>
          <p:cNvSpPr/>
          <p:nvPr/>
        </p:nvSpPr>
        <p:spPr>
          <a:xfrm>
            <a:off x="381000" y="5184338"/>
            <a:ext cx="12649200" cy="129266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v"/>
            </a:pPr>
            <a:r>
              <a:rPr lang="en-US" b="1" u="sng" dirty="0" smtClean="0">
                <a:latin typeface="Times New Roman" pitchFamily="18" charset="0"/>
                <a:cs typeface="Times New Roman" pitchFamily="18" charset="0"/>
              </a:rPr>
              <a:t>Advantage </a:t>
            </a:r>
            <a:r>
              <a:rPr lang="en-US" dirty="0" smtClean="0">
                <a:latin typeface="Times New Roman" pitchFamily="18" charset="0"/>
                <a:cs typeface="Times New Roman" pitchFamily="18" charset="0"/>
              </a:rPr>
              <a:t>of telescopic </a:t>
            </a:r>
            <a:r>
              <a:rPr lang="en-US" dirty="0" err="1" smtClean="0">
                <a:latin typeface="Times New Roman" pitchFamily="18" charset="0"/>
                <a:cs typeface="Times New Roman" pitchFamily="18" charset="0"/>
              </a:rPr>
              <a:t>cascode</a:t>
            </a:r>
            <a:r>
              <a:rPr lang="en-US" dirty="0" smtClean="0">
                <a:latin typeface="Times New Roman" pitchFamily="18" charset="0"/>
                <a:cs typeface="Times New Roman" pitchFamily="18" charset="0"/>
              </a:rPr>
              <a:t> op amps is that they can be designed so that the signal variations are entirely handled by the fastest-polarity transistors in a given process.</a:t>
            </a:r>
          </a:p>
          <a:p>
            <a:pPr marL="514350" indent="-514350" algn="just">
              <a:buFont typeface="Wingdings" pitchFamily="2" charset="2"/>
              <a:buChar char="v"/>
            </a:pPr>
            <a:r>
              <a:rPr lang="en-US" b="1" u="sng" dirty="0" smtClean="0">
                <a:latin typeface="Times New Roman" pitchFamily="18" charset="0"/>
                <a:cs typeface="Times New Roman" pitchFamily="18" charset="0"/>
              </a:rPr>
              <a:t>Disadvantage </a:t>
            </a:r>
            <a:r>
              <a:rPr lang="en-US" dirty="0" smtClean="0">
                <a:latin typeface="Times New Roman" pitchFamily="18" charset="0"/>
                <a:cs typeface="Times New Roman" pitchFamily="18" charset="0"/>
              </a:rPr>
              <a:t>of the telescopic-</a:t>
            </a:r>
            <a:r>
              <a:rPr lang="en-US" dirty="0" err="1" smtClean="0">
                <a:latin typeface="Times New Roman" pitchFamily="18" charset="0"/>
                <a:cs typeface="Times New Roman" pitchFamily="18" charset="0"/>
              </a:rPr>
              <a:t>cascode</a:t>
            </a:r>
            <a:r>
              <a:rPr lang="en-US" dirty="0" smtClean="0">
                <a:latin typeface="Times New Roman" pitchFamily="18" charset="0"/>
                <a:cs typeface="Times New Roman" pitchFamily="18" charset="0"/>
              </a:rPr>
              <a:t> configuration is that the output swing is small.</a:t>
            </a:r>
            <a:endParaRPr lang="en-US"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76200" y="1295400"/>
            <a:ext cx="8798058" cy="6400800"/>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1" y="565197"/>
            <a:ext cx="7236345"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itchFamily="18" charset="0"/>
                <a:cs typeface="Times New Roman" pitchFamily="18" charset="0"/>
              </a:rPr>
              <a:t>MOS Telescopic-</a:t>
            </a:r>
            <a:r>
              <a:rPr lang="en-US" b="1" dirty="0" err="1" smtClean="0">
                <a:latin typeface="Times New Roman" pitchFamily="18" charset="0"/>
                <a:cs typeface="Times New Roman" pitchFamily="18" charset="0"/>
              </a:rPr>
              <a:t>Cascode</a:t>
            </a:r>
            <a:r>
              <a:rPr lang="en-US" b="1" dirty="0" smtClean="0">
                <a:latin typeface="Times New Roman" pitchFamily="18" charset="0"/>
                <a:cs typeface="Times New Roman" pitchFamily="18" charset="0"/>
              </a:rPr>
              <a:t> Operational Amplifiers</a:t>
            </a:r>
            <a:endParaRPr lang="en-US" b="1" dirty="0">
              <a:latin typeface="Times New Roman" pitchFamily="18" charset="0"/>
              <a:cs typeface="Times New Roman" pitchFamily="18" charset="0"/>
            </a:endParaRPr>
          </a:p>
        </p:txBody>
      </p:sp>
      <p:sp>
        <p:nvSpPr>
          <p:cNvPr id="6" name="Rectangle 5"/>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9010650" y="1219200"/>
            <a:ext cx="4648200" cy="729430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For example, ignore M</a:t>
            </a:r>
            <a:r>
              <a:rPr lang="en-US" baseline="-25000" dirty="0" smtClean="0">
                <a:latin typeface="Times New Roman" pitchFamily="18" charset="0"/>
                <a:cs typeface="Times New Roman" pitchFamily="18" charset="0"/>
              </a:rPr>
              <a:t>6</a:t>
            </a:r>
            <a:r>
              <a:rPr lang="en-US" dirty="0" smtClean="0">
                <a:latin typeface="Times New Roman" pitchFamily="18" charset="0"/>
                <a:cs typeface="Times New Roman" pitchFamily="18" charset="0"/>
              </a:rPr>
              <a:t>, M</a:t>
            </a:r>
            <a:r>
              <a:rPr lang="en-US" baseline="-25000" dirty="0" smtClean="0">
                <a:latin typeface="Times New Roman" pitchFamily="18" charset="0"/>
                <a:cs typeface="Times New Roman" pitchFamily="18" charset="0"/>
              </a:rPr>
              <a:t>7</a:t>
            </a:r>
            <a:r>
              <a:rPr lang="en-US" dirty="0" smtClean="0">
                <a:latin typeface="Times New Roman" pitchFamily="18" charset="0"/>
                <a:cs typeface="Times New Roman" pitchFamily="18" charset="0"/>
              </a:rPr>
              <a:t>, M</a:t>
            </a:r>
            <a:r>
              <a:rPr lang="en-US" baseline="-25000" dirty="0" smtClean="0">
                <a:latin typeface="Times New Roman" pitchFamily="18" charset="0"/>
                <a:cs typeface="Times New Roman" pitchFamily="18" charset="0"/>
              </a:rPr>
              <a:t>10</a:t>
            </a:r>
            <a:r>
              <a:rPr lang="en-US" dirty="0" smtClean="0">
                <a:latin typeface="Times New Roman" pitchFamily="18" charset="0"/>
                <a:cs typeface="Times New Roman" pitchFamily="18" charset="0"/>
              </a:rPr>
              <a:t>, M</a:t>
            </a:r>
            <a:r>
              <a:rPr lang="en-US" baseline="-25000" dirty="0" smtClean="0">
                <a:latin typeface="Times New Roman" pitchFamily="18" charset="0"/>
                <a:cs typeface="Times New Roman" pitchFamily="18" charset="0"/>
              </a:rPr>
              <a:t>11</a:t>
            </a:r>
            <a:r>
              <a:rPr lang="en-US" dirty="0" smtClean="0">
                <a:latin typeface="Times New Roman" pitchFamily="18" charset="0"/>
                <a:cs typeface="Times New Roman" pitchFamily="18" charset="0"/>
              </a:rPr>
              <a:t>, and C</a:t>
            </a:r>
            <a:r>
              <a:rPr lang="en-US" baseline="-25000"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 in Fig. and define the dc op-amp output voltage as the voltage V</a:t>
            </a:r>
            <a:r>
              <a:rPr lang="en-US" baseline="-25000" dirty="0" smtClean="0">
                <a:latin typeface="Times New Roman" pitchFamily="18" charset="0"/>
                <a:cs typeface="Times New Roman" pitchFamily="18" charset="0"/>
              </a:rPr>
              <a:t>O1</a:t>
            </a:r>
            <a:r>
              <a:rPr lang="en-US" dirty="0" smtClean="0">
                <a:latin typeface="Times New Roman" pitchFamily="18" charset="0"/>
                <a:cs typeface="Times New Roman" pitchFamily="18" charset="0"/>
              </a:rPr>
              <a:t> from the drains of M</a:t>
            </a:r>
            <a:r>
              <a:rPr lang="en-US" baseline="-25000" dirty="0" smtClean="0">
                <a:latin typeface="Times New Roman" pitchFamily="18" charset="0"/>
                <a:cs typeface="Times New Roman" pitchFamily="18" charset="0"/>
              </a:rPr>
              <a:t>2A</a:t>
            </a:r>
            <a:r>
              <a:rPr lang="en-US" dirty="0" smtClean="0">
                <a:latin typeface="Times New Roman" pitchFamily="18" charset="0"/>
                <a:cs typeface="Times New Roman" pitchFamily="18" charset="0"/>
              </a:rPr>
              <a:t> and M</a:t>
            </a:r>
            <a:r>
              <a:rPr lang="en-US" baseline="-25000" dirty="0" smtClean="0">
                <a:latin typeface="Times New Roman" pitchFamily="18" charset="0"/>
                <a:cs typeface="Times New Roman" pitchFamily="18" charset="0"/>
              </a:rPr>
              <a:t>4A</a:t>
            </a:r>
            <a:r>
              <a:rPr lang="en-US" dirty="0" smtClean="0">
                <a:latin typeface="Times New Roman" pitchFamily="18" charset="0"/>
                <a:cs typeface="Times New Roman" pitchFamily="18" charset="0"/>
              </a:rPr>
              <a:t> to ground. </a:t>
            </a:r>
          </a:p>
          <a:p>
            <a:pPr marL="514350" indent="-514350" algn="just">
              <a:buFont typeface="Wingdings" pitchFamily="2" charset="2"/>
              <a:buChar char="Ø"/>
            </a:pPr>
            <a:r>
              <a:rPr lang="en-US" dirty="0" smtClean="0">
                <a:latin typeface="Times New Roman" pitchFamily="18" charset="0"/>
                <a:cs typeface="Times New Roman" pitchFamily="18" charset="0"/>
              </a:rPr>
              <a:t>For simplicity, assume that all transistors are enhancement mode with identical overdrive magnitudes. </a:t>
            </a:r>
          </a:p>
          <a:p>
            <a:pPr marL="514350" indent="-514350" algn="just">
              <a:buFont typeface="Wingdings" pitchFamily="2" charset="2"/>
              <a:buChar char="Ø"/>
            </a:pPr>
            <a:r>
              <a:rPr lang="en-US" dirty="0" smtClean="0">
                <a:latin typeface="Times New Roman" pitchFamily="18" charset="0"/>
                <a:cs typeface="Times New Roman" pitchFamily="18" charset="0"/>
              </a:rPr>
              <a:t>To calculate the output swing, first consider the </a:t>
            </a:r>
            <a:r>
              <a:rPr lang="en-US" dirty="0" err="1" smtClean="0">
                <a:latin typeface="Times New Roman" pitchFamily="18" charset="0"/>
                <a:cs typeface="Times New Roman" pitchFamily="18" charset="0"/>
              </a:rPr>
              <a:t>cascode</a:t>
            </a:r>
            <a:r>
              <a:rPr lang="en-US" dirty="0" smtClean="0">
                <a:latin typeface="Times New Roman" pitchFamily="18" charset="0"/>
                <a:cs typeface="Times New Roman" pitchFamily="18" charset="0"/>
              </a:rPr>
              <a:t> current mirror by itself. If V</a:t>
            </a:r>
            <a:r>
              <a:rPr lang="en-US" baseline="-25000" dirty="0" smtClean="0">
                <a:latin typeface="Times New Roman" pitchFamily="18" charset="0"/>
                <a:cs typeface="Times New Roman" pitchFamily="18" charset="0"/>
              </a:rPr>
              <a:t>SS</a:t>
            </a:r>
            <a:r>
              <a:rPr lang="en-US" dirty="0" smtClean="0">
                <a:latin typeface="Times New Roman" pitchFamily="18" charset="0"/>
                <a:cs typeface="Times New Roman" pitchFamily="18" charset="0"/>
              </a:rPr>
              <a:t> = 0, the minimum output voltage for which M</a:t>
            </a:r>
            <a:r>
              <a:rPr lang="en-US" baseline="-25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 and M</a:t>
            </a:r>
            <a:r>
              <a:rPr lang="en-US" baseline="-25000" dirty="0" smtClean="0">
                <a:latin typeface="Times New Roman" pitchFamily="18" charset="0"/>
                <a:cs typeface="Times New Roman" pitchFamily="18" charset="0"/>
              </a:rPr>
              <a:t>4A</a:t>
            </a:r>
            <a:r>
              <a:rPr lang="en-US" dirty="0" smtClean="0">
                <a:latin typeface="Times New Roman" pitchFamily="18" charset="0"/>
                <a:cs typeface="Times New Roman" pitchFamily="18" charset="0"/>
              </a:rPr>
              <a:t> operate in the active region</a:t>
            </a:r>
            <a:endParaRPr lang="en-US"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7236345"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itchFamily="18" charset="0"/>
                <a:cs typeface="Times New Roman" pitchFamily="18" charset="0"/>
              </a:rPr>
              <a:t>MOS Telescopic-</a:t>
            </a:r>
            <a:r>
              <a:rPr lang="en-US" b="1" dirty="0" err="1" smtClean="0">
                <a:latin typeface="Times New Roman" pitchFamily="18" charset="0"/>
                <a:cs typeface="Times New Roman" pitchFamily="18" charset="0"/>
              </a:rPr>
              <a:t>Cascode</a:t>
            </a:r>
            <a:r>
              <a:rPr lang="en-US" b="1" dirty="0" smtClean="0">
                <a:latin typeface="Times New Roman" pitchFamily="18" charset="0"/>
                <a:cs typeface="Times New Roman" pitchFamily="18" charset="0"/>
              </a:rPr>
              <a:t> Operational Amplifiers</a:t>
            </a:r>
            <a:endParaRPr lang="en-US" b="1" dirty="0">
              <a:latin typeface="Times New Roman" pitchFamily="18" charset="0"/>
              <a:cs typeface="Times New Roman"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447800"/>
            <a:ext cx="5924892" cy="492443"/>
          </a:xfrm>
          <a:prstGeom prst="rect">
            <a:avLst/>
          </a:prstGeom>
        </p:spPr>
        <p:txBody>
          <a:bodyPr wrap="none">
            <a:spAutoFit/>
          </a:bodyPr>
          <a:lstStyle/>
          <a:p>
            <a:r>
              <a:rPr lang="en-US" dirty="0" smtClean="0">
                <a:latin typeface="Times New Roman" pitchFamily="18" charset="0"/>
                <a:cs typeface="Times New Roman" pitchFamily="18" charset="0"/>
              </a:rPr>
              <a:t>With nonzero V</a:t>
            </a:r>
            <a:r>
              <a:rPr lang="en-US" baseline="-25000" dirty="0" smtClean="0">
                <a:latin typeface="Times New Roman" pitchFamily="18" charset="0"/>
                <a:cs typeface="Times New Roman" pitchFamily="18" charset="0"/>
              </a:rPr>
              <a:t>SS</a:t>
            </a:r>
            <a:r>
              <a:rPr lang="en-US" dirty="0" smtClean="0">
                <a:latin typeface="Times New Roman" pitchFamily="18" charset="0"/>
                <a:cs typeface="Times New Roman" pitchFamily="18" charset="0"/>
              </a:rPr>
              <a:t>, this condition becomes</a:t>
            </a:r>
            <a:endParaRPr lang="en-US" dirty="0">
              <a:latin typeface="Times New Roman" pitchFamily="18" charset="0"/>
              <a:cs typeface="Times New Roman" pitchFamily="18" charset="0"/>
            </a:endParaRPr>
          </a:p>
        </p:txBody>
      </p:sp>
      <p:sp>
        <p:nvSpPr>
          <p:cNvPr id="7" name="Rectangle 6"/>
          <p:cNvSpPr/>
          <p:nvPr/>
        </p:nvSpPr>
        <p:spPr>
          <a:xfrm>
            <a:off x="3429000" y="2133600"/>
            <a:ext cx="7418954" cy="1723549"/>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O1(min)</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SS</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ds4A</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ds4	</a:t>
            </a:r>
            <a:r>
              <a:rPr lang="en-US" dirty="0" smtClean="0">
                <a:latin typeface="Times New Roman" pitchFamily="18" charset="0"/>
                <a:cs typeface="Times New Roman" pitchFamily="18" charset="0"/>
              </a:rPr>
              <a:t> ----- (1) </a:t>
            </a:r>
            <a:endParaRPr lang="en-US" baseline="-250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O1(min)</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SS</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gs4A</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gs4</a:t>
            </a:r>
          </a:p>
          <a:p>
            <a:r>
              <a:rPr lang="en-US" dirty="0" smtClean="0">
                <a:latin typeface="Times New Roman" pitchFamily="18" charset="0"/>
                <a:cs typeface="Times New Roman" pitchFamily="18" charset="0"/>
              </a:rPr>
              <a:t>	 (Diode Connected =&gt;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ds</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gs</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tn</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ov</a:t>
            </a:r>
            <a:r>
              <a:rPr lang="en-US" dirty="0" smtClean="0">
                <a:latin typeface="Times New Roman" pitchFamily="18" charset="0"/>
                <a:cs typeface="Times New Roman" pitchFamily="18" charset="0"/>
              </a:rPr>
              <a:t>)</a:t>
            </a:r>
          </a:p>
          <a:p>
            <a:r>
              <a:rPr lang="en-US" sz="2800" b="1" dirty="0" smtClean="0">
                <a:latin typeface="Times New Roman" pitchFamily="18" charset="0"/>
                <a:cs typeface="Times New Roman" pitchFamily="18" charset="0"/>
              </a:rPr>
              <a:t>V</a:t>
            </a:r>
            <a:r>
              <a:rPr lang="en-US" sz="2800" b="1" baseline="-25000" dirty="0" smtClean="0">
                <a:latin typeface="Times New Roman" pitchFamily="18" charset="0"/>
                <a:cs typeface="Times New Roman" pitchFamily="18" charset="0"/>
              </a:rPr>
              <a:t>O1(min)</a:t>
            </a:r>
            <a:r>
              <a:rPr lang="en-US" sz="2800" b="1" dirty="0" smtClean="0">
                <a:latin typeface="Times New Roman" pitchFamily="18" charset="0"/>
                <a:cs typeface="Times New Roman" pitchFamily="18" charset="0"/>
              </a:rPr>
              <a:t> = −V</a:t>
            </a:r>
            <a:r>
              <a:rPr lang="en-US" sz="2800" b="1" baseline="-25000" dirty="0" smtClean="0">
                <a:latin typeface="Times New Roman" pitchFamily="18" charset="0"/>
                <a:cs typeface="Times New Roman" pitchFamily="18" charset="0"/>
              </a:rPr>
              <a:t>SS</a:t>
            </a:r>
            <a:r>
              <a:rPr lang="en-US" sz="2800" b="1" dirty="0" smtClean="0">
                <a:latin typeface="Times New Roman" pitchFamily="18" charset="0"/>
                <a:cs typeface="Times New Roman" pitchFamily="18" charset="0"/>
              </a:rPr>
              <a:t> + </a:t>
            </a:r>
            <a:r>
              <a:rPr lang="en-US" sz="2800" b="1" dirty="0" err="1" smtClean="0">
                <a:latin typeface="Times New Roman" pitchFamily="18" charset="0"/>
                <a:cs typeface="Times New Roman" pitchFamily="18" charset="0"/>
              </a:rPr>
              <a:t>V</a:t>
            </a:r>
            <a:r>
              <a:rPr lang="en-US" sz="2800" b="1" baseline="-25000" dirty="0" err="1" smtClean="0">
                <a:latin typeface="Times New Roman" pitchFamily="18" charset="0"/>
                <a:cs typeface="Times New Roman" pitchFamily="18" charset="0"/>
              </a:rPr>
              <a:t>tn</a:t>
            </a:r>
            <a:r>
              <a:rPr lang="en-US" sz="2800" b="1" dirty="0" smtClean="0">
                <a:latin typeface="Times New Roman" pitchFamily="18" charset="0"/>
                <a:cs typeface="Times New Roman" pitchFamily="18" charset="0"/>
              </a:rPr>
              <a:t> + 2V</a:t>
            </a:r>
            <a:r>
              <a:rPr lang="en-US" sz="2800" b="1" baseline="-25000" dirty="0" smtClean="0">
                <a:latin typeface="Times New Roman" pitchFamily="18" charset="0"/>
                <a:cs typeface="Times New Roman" pitchFamily="18" charset="0"/>
              </a:rPr>
              <a:t>ov	</a:t>
            </a:r>
            <a:r>
              <a:rPr lang="en-US" sz="2800" dirty="0" smtClean="0">
                <a:latin typeface="Times New Roman" pitchFamily="18" charset="0"/>
                <a:cs typeface="Times New Roman" pitchFamily="18" charset="0"/>
              </a:rPr>
              <a:t> ----- (2) </a:t>
            </a:r>
            <a:endParaRPr lang="en-US" sz="2800" b="1" baseline="-25000" dirty="0">
              <a:latin typeface="Times New Roman" pitchFamily="18" charset="0"/>
              <a:cs typeface="Times New Roman" pitchFamily="18" charset="0"/>
            </a:endParaRPr>
          </a:p>
        </p:txBody>
      </p:sp>
      <p:sp>
        <p:nvSpPr>
          <p:cNvPr id="8" name="Rectangle 7"/>
          <p:cNvSpPr/>
          <p:nvPr/>
        </p:nvSpPr>
        <p:spPr>
          <a:xfrm>
            <a:off x="0" y="4038600"/>
            <a:ext cx="13716000" cy="292387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The presence of a threshold term in this equation is an important limitation because it causes a substantial reduction in the allowed output swing. Fortunately, this limitation can be overcome by using one of the high-swing </a:t>
            </a:r>
            <a:r>
              <a:rPr lang="en-US" dirty="0" err="1" smtClean="0">
                <a:latin typeface="Times New Roman" pitchFamily="18" charset="0"/>
                <a:cs typeface="Times New Roman" pitchFamily="18" charset="0"/>
              </a:rPr>
              <a:t>cascode</a:t>
            </a:r>
            <a:r>
              <a:rPr lang="en-US" dirty="0" smtClean="0">
                <a:latin typeface="Times New Roman" pitchFamily="18" charset="0"/>
                <a:cs typeface="Times New Roman" pitchFamily="18" charset="0"/>
              </a:rPr>
              <a:t> current mirrors</a:t>
            </a:r>
          </a:p>
          <a:p>
            <a:pPr marL="514350" indent="-514350" algn="just"/>
            <a:r>
              <a:rPr lang="en-US" sz="2800" b="1" dirty="0" smtClean="0">
                <a:latin typeface="Times New Roman" pitchFamily="18" charset="0"/>
                <a:cs typeface="Times New Roman" pitchFamily="18" charset="0"/>
              </a:rPr>
              <a:t>		V</a:t>
            </a:r>
            <a:r>
              <a:rPr lang="en-US" sz="2800" b="1" baseline="-25000" dirty="0" smtClean="0">
                <a:latin typeface="Times New Roman" pitchFamily="18" charset="0"/>
                <a:cs typeface="Times New Roman" pitchFamily="18" charset="0"/>
              </a:rPr>
              <a:t>O1(min)</a:t>
            </a:r>
            <a:r>
              <a:rPr lang="en-US" sz="2800" b="1" dirty="0" smtClean="0">
                <a:latin typeface="Times New Roman" pitchFamily="18" charset="0"/>
                <a:cs typeface="Times New Roman" pitchFamily="18" charset="0"/>
              </a:rPr>
              <a:t> = −V</a:t>
            </a:r>
            <a:r>
              <a:rPr lang="en-US" sz="2800" b="1" baseline="-25000" dirty="0" smtClean="0">
                <a:latin typeface="Times New Roman" pitchFamily="18" charset="0"/>
                <a:cs typeface="Times New Roman" pitchFamily="18" charset="0"/>
              </a:rPr>
              <a:t>SS</a:t>
            </a:r>
            <a:r>
              <a:rPr lang="en-US" sz="2800" b="1" dirty="0" smtClean="0">
                <a:latin typeface="Times New Roman" pitchFamily="18" charset="0"/>
                <a:cs typeface="Times New Roman" pitchFamily="18" charset="0"/>
              </a:rPr>
              <a:t> + 2V</a:t>
            </a:r>
            <a:r>
              <a:rPr lang="en-US" sz="2800" b="1" baseline="-25000" dirty="0" smtClean="0">
                <a:latin typeface="Times New Roman" pitchFamily="18" charset="0"/>
                <a:cs typeface="Times New Roman" pitchFamily="18" charset="0"/>
              </a:rPr>
              <a:t>ov		</a:t>
            </a:r>
            <a:r>
              <a:rPr lang="en-US" sz="2800" dirty="0" smtClean="0">
                <a:latin typeface="Times New Roman" pitchFamily="18" charset="0"/>
                <a:cs typeface="Times New Roman" pitchFamily="18" charset="0"/>
              </a:rPr>
              <a:t> ----- (3) </a:t>
            </a:r>
            <a:endParaRPr lang="en-US" sz="2800" b="1" baseline="-25000" dirty="0" smtClean="0">
              <a:latin typeface="Times New Roman" pitchFamily="18" charset="0"/>
              <a:cs typeface="Times New Roman" pitchFamily="18" charset="0"/>
            </a:endParaRPr>
          </a:p>
          <a:p>
            <a:pPr marL="514350" indent="-514350" algn="just">
              <a:buFont typeface="Wingdings" pitchFamily="2" charset="2"/>
              <a:buChar char="v"/>
            </a:pPr>
            <a:endParaRPr lang="en-US" dirty="0" smtClean="0">
              <a:latin typeface="Times New Roman" pitchFamily="18" charset="0"/>
              <a:cs typeface="Times New Roman" pitchFamily="18" charset="0"/>
            </a:endParaRPr>
          </a:p>
          <a:p>
            <a:pPr marL="514350" indent="-514350" algn="just">
              <a:buFont typeface="Wingdings" pitchFamily="2" charset="2"/>
              <a:buChar char="v"/>
            </a:pPr>
            <a:r>
              <a:rPr lang="en-US" dirty="0" smtClean="0">
                <a:latin typeface="Times New Roman" pitchFamily="18" charset="0"/>
                <a:cs typeface="Times New Roman" pitchFamily="18" charset="0"/>
              </a:rPr>
              <a:t>With this change, we can see that to achieve a gain comparable to (</a:t>
            </a:r>
            <a:r>
              <a:rPr lang="en-US" dirty="0" err="1" smtClean="0">
                <a:latin typeface="Times New Roman" pitchFamily="18" charset="0"/>
                <a:cs typeface="Times New Roman" pitchFamily="18" charset="0"/>
              </a:rPr>
              <a:t>g</a:t>
            </a:r>
            <a:r>
              <a:rPr lang="en-US" baseline="-25000" dirty="0" err="1" smtClean="0">
                <a:latin typeface="Times New Roman" pitchFamily="18" charset="0"/>
                <a:cs typeface="Times New Roman" pitchFamily="18" charset="0"/>
              </a:rPr>
              <a:t>m</a:t>
            </a:r>
            <a:r>
              <a:rPr lang="en-US" dirty="0" err="1" smtClean="0">
                <a:latin typeface="Times New Roman" pitchFamily="18" charset="0"/>
                <a:cs typeface="Times New Roman" pitchFamily="18" charset="0"/>
              </a:rPr>
              <a:t>r</a:t>
            </a:r>
            <a:r>
              <a:rPr lang="en-US" baseline="-25000" dirty="0" err="1" smtClean="0">
                <a:latin typeface="Times New Roman" pitchFamily="18" charset="0"/>
                <a:cs typeface="Times New Roman" pitchFamily="18" charset="0"/>
              </a:rPr>
              <a:t>o</a:t>
            </a:r>
            <a:r>
              <a:rPr lang="en-US" dirty="0" smtClean="0">
                <a:latin typeface="Times New Roman" pitchFamily="18" charset="0"/>
                <a:cs typeface="Times New Roman" pitchFamily="18" charset="0"/>
              </a:rPr>
              <a:t>)</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in one stage, the swing is limited at best to two overdrives away from the supply.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7236345"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itchFamily="18" charset="0"/>
                <a:cs typeface="Times New Roman" pitchFamily="18" charset="0"/>
              </a:rPr>
              <a:t>MOS Telescopic-</a:t>
            </a:r>
            <a:r>
              <a:rPr lang="en-US" b="1" dirty="0" err="1" smtClean="0">
                <a:latin typeface="Times New Roman" pitchFamily="18" charset="0"/>
                <a:cs typeface="Times New Roman" pitchFamily="18" charset="0"/>
              </a:rPr>
              <a:t>Cascode</a:t>
            </a:r>
            <a:r>
              <a:rPr lang="en-US" b="1" dirty="0" smtClean="0">
                <a:latin typeface="Times New Roman" pitchFamily="18" charset="0"/>
                <a:cs typeface="Times New Roman" pitchFamily="18" charset="0"/>
              </a:rPr>
              <a:t> Operational Amplifiers</a:t>
            </a:r>
            <a:endParaRPr lang="en-US" b="1" dirty="0">
              <a:latin typeface="Times New Roman" pitchFamily="18" charset="0"/>
              <a:cs typeface="Times New Roman"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295400"/>
            <a:ext cx="13716000" cy="129266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To find the </a:t>
            </a:r>
            <a:r>
              <a:rPr lang="en-US" b="1" dirty="0" smtClean="0">
                <a:latin typeface="Times New Roman" pitchFamily="18" charset="0"/>
                <a:cs typeface="Times New Roman" pitchFamily="18" charset="0"/>
              </a:rPr>
              <a:t>maximum output voltage swing </a:t>
            </a:r>
            <a:r>
              <a:rPr lang="en-US" dirty="0" smtClean="0">
                <a:latin typeface="Times New Roman" pitchFamily="18" charset="0"/>
                <a:cs typeface="Times New Roman" pitchFamily="18" charset="0"/>
              </a:rPr>
              <a:t>of the telescopic-</a:t>
            </a:r>
            <a:r>
              <a:rPr lang="en-US" dirty="0" err="1" smtClean="0">
                <a:latin typeface="Times New Roman" pitchFamily="18" charset="0"/>
                <a:cs typeface="Times New Roman" pitchFamily="18" charset="0"/>
              </a:rPr>
              <a:t>cascode</a:t>
            </a:r>
            <a:r>
              <a:rPr lang="en-US" dirty="0" smtClean="0">
                <a:latin typeface="Times New Roman" pitchFamily="18" charset="0"/>
                <a:cs typeface="Times New Roman" pitchFamily="18" charset="0"/>
              </a:rPr>
              <a:t> op amp, Assume that the common-mode input from the gates of 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and M</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to ground is V</a:t>
            </a:r>
            <a:r>
              <a:rPr lang="en-US" baseline="-25000" dirty="0" smtClean="0">
                <a:latin typeface="Times New Roman" pitchFamily="18" charset="0"/>
                <a:cs typeface="Times New Roman" pitchFamily="18" charset="0"/>
              </a:rPr>
              <a:t>IC</a:t>
            </a:r>
            <a:r>
              <a:rPr lang="en-US" dirty="0" smtClean="0">
                <a:latin typeface="Times New Roman" pitchFamily="18" charset="0"/>
                <a:cs typeface="Times New Roman" pitchFamily="18" charset="0"/>
              </a:rPr>
              <a:t>. </a:t>
            </a:r>
          </a:p>
          <a:p>
            <a:pPr marL="514350" indent="-514350" algn="just">
              <a:buFont typeface="Wingdings" pitchFamily="2" charset="2"/>
              <a:buChar char="Ø"/>
            </a:pPr>
            <a:r>
              <a:rPr lang="en-US" dirty="0" smtClean="0">
                <a:latin typeface="Times New Roman" pitchFamily="18" charset="0"/>
                <a:cs typeface="Times New Roman" pitchFamily="18" charset="0"/>
              </a:rPr>
              <a:t>The voltage from the source of 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and M</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to ground is</a:t>
            </a:r>
            <a:endParaRPr lang="en-US" dirty="0">
              <a:latin typeface="Times New Roman" pitchFamily="18" charset="0"/>
              <a:cs typeface="Times New Roman" pitchFamily="18" charset="0"/>
            </a:endParaRPr>
          </a:p>
        </p:txBody>
      </p:sp>
      <p:sp>
        <p:nvSpPr>
          <p:cNvPr id="7" name="Rectangle 6"/>
          <p:cNvSpPr/>
          <p:nvPr/>
        </p:nvSpPr>
        <p:spPr>
          <a:xfrm>
            <a:off x="2513603" y="2667000"/>
            <a:ext cx="7620997" cy="1856919"/>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dirty="0" smtClean="0">
                <a:latin typeface="Times New Roman" pitchFamily="18" charset="0"/>
                <a:cs typeface="Times New Roman" pitchFamily="18" charset="0"/>
              </a:rPr>
              <a:t>0 = V</a:t>
            </a:r>
            <a:r>
              <a:rPr lang="en-US" baseline="-25000" dirty="0" smtClean="0">
                <a:latin typeface="Times New Roman" pitchFamily="18" charset="0"/>
                <a:cs typeface="Times New Roman" pitchFamily="18" charset="0"/>
              </a:rPr>
              <a:t>G</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S</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DS5</a:t>
            </a:r>
          </a:p>
          <a:p>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S</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G</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DS5	</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ds</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gs</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tp</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ov</a:t>
            </a:r>
            <a:r>
              <a:rPr lang="en-US" baseline="-25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and V</a:t>
            </a:r>
            <a:r>
              <a:rPr lang="en-US" baseline="-25000" dirty="0" smtClean="0">
                <a:latin typeface="Times New Roman" pitchFamily="18" charset="0"/>
                <a:cs typeface="Times New Roman" pitchFamily="18" charset="0"/>
              </a:rPr>
              <a:t>G</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IC</a:t>
            </a:r>
            <a:r>
              <a:rPr lang="en-US" dirty="0" smtClean="0">
                <a:latin typeface="Times New Roman" pitchFamily="18" charset="0"/>
                <a:cs typeface="Times New Roman" pitchFamily="18" charset="0"/>
              </a:rPr>
              <a:t>)</a:t>
            </a:r>
            <a:endParaRPr lang="en-US" baseline="-25000" dirty="0" smtClean="0">
              <a:latin typeface="Times New Roman" pitchFamily="18" charset="0"/>
              <a:cs typeface="Times New Roman" pitchFamily="18" charset="0"/>
            </a:endParaRPr>
          </a:p>
          <a:p>
            <a:endParaRPr lang="en-US" baseline="-25000" dirty="0" smtClean="0">
              <a:latin typeface="Times New Roman" pitchFamily="18" charset="0"/>
              <a:cs typeface="Times New Roman" pitchFamily="18" charset="0"/>
            </a:endParaRPr>
          </a:p>
          <a:p>
            <a:endParaRPr lang="en-US" baseline="-25000" dirty="0" smtClean="0">
              <a:latin typeface="Times New Roman" pitchFamily="18" charset="0"/>
              <a:cs typeface="Times New Roman" pitchFamily="18" charset="0"/>
            </a:endParaRPr>
          </a:p>
          <a:p>
            <a:pPr algn="ctr"/>
            <a:r>
              <a:rPr lang="en-US" sz="2800" b="1" dirty="0" smtClean="0">
                <a:latin typeface="Times New Roman" pitchFamily="18" charset="0"/>
                <a:cs typeface="Times New Roman" pitchFamily="18" charset="0"/>
              </a:rPr>
              <a:t>V</a:t>
            </a:r>
            <a:r>
              <a:rPr lang="en-US" sz="2800" b="1" baseline="-25000" dirty="0" smtClean="0">
                <a:latin typeface="Times New Roman" pitchFamily="18" charset="0"/>
                <a:cs typeface="Times New Roman" pitchFamily="18" charset="0"/>
              </a:rPr>
              <a:t>S</a:t>
            </a:r>
            <a:r>
              <a:rPr lang="en-US" sz="2800" b="1" dirty="0" smtClean="0">
                <a:latin typeface="Times New Roman" pitchFamily="18" charset="0"/>
                <a:cs typeface="Times New Roman" pitchFamily="18" charset="0"/>
              </a:rPr>
              <a:t> = V</a:t>
            </a:r>
            <a:r>
              <a:rPr lang="en-US" sz="2800" b="1" baseline="-25000" dirty="0" smtClean="0">
                <a:latin typeface="Times New Roman" pitchFamily="18" charset="0"/>
                <a:cs typeface="Times New Roman" pitchFamily="18" charset="0"/>
              </a:rPr>
              <a:t>IC</a:t>
            </a:r>
            <a:r>
              <a:rPr lang="en-US" sz="2800" b="1" dirty="0" smtClean="0">
                <a:latin typeface="Times New Roman" pitchFamily="18" charset="0"/>
                <a:cs typeface="Times New Roman" pitchFamily="18" charset="0"/>
              </a:rPr>
              <a:t> + |</a:t>
            </a:r>
            <a:r>
              <a:rPr lang="en-US" sz="2800" b="1" dirty="0" err="1" smtClean="0">
                <a:latin typeface="Times New Roman" pitchFamily="18" charset="0"/>
                <a:cs typeface="Times New Roman" pitchFamily="18" charset="0"/>
              </a:rPr>
              <a:t>V</a:t>
            </a:r>
            <a:r>
              <a:rPr lang="en-US" sz="2800" b="1" baseline="-25000" dirty="0" err="1" smtClean="0">
                <a:latin typeface="Times New Roman" pitchFamily="18" charset="0"/>
                <a:cs typeface="Times New Roman" pitchFamily="18" charset="0"/>
              </a:rPr>
              <a:t>tp</a:t>
            </a:r>
            <a:r>
              <a:rPr lang="en-US" sz="2800" b="1" dirty="0" smtClean="0">
                <a:latin typeface="Times New Roman" pitchFamily="18" charset="0"/>
                <a:cs typeface="Times New Roman" pitchFamily="18" charset="0"/>
              </a:rPr>
              <a:t>| + |</a:t>
            </a:r>
            <a:r>
              <a:rPr lang="en-US" sz="2800" b="1" dirty="0" err="1" smtClean="0">
                <a:latin typeface="Times New Roman" pitchFamily="18" charset="0"/>
                <a:cs typeface="Times New Roman" pitchFamily="18" charset="0"/>
              </a:rPr>
              <a:t>V</a:t>
            </a:r>
            <a:r>
              <a:rPr lang="en-US" sz="2800" b="1" baseline="-25000" dirty="0" err="1" smtClean="0">
                <a:latin typeface="Times New Roman" pitchFamily="18" charset="0"/>
                <a:cs typeface="Times New Roman" pitchFamily="18" charset="0"/>
              </a:rPr>
              <a:t>ov</a:t>
            </a: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 (4) </a:t>
            </a:r>
            <a:endParaRPr lang="en-US" sz="2800" b="1" dirty="0">
              <a:latin typeface="Times New Roman" pitchFamily="18" charset="0"/>
              <a:cs typeface="Times New Roman" pitchFamily="18" charset="0"/>
            </a:endParaRPr>
          </a:p>
        </p:txBody>
      </p:sp>
      <p:sp>
        <p:nvSpPr>
          <p:cNvPr id="8" name="Rectangle 7"/>
          <p:cNvSpPr/>
          <p:nvPr/>
        </p:nvSpPr>
        <p:spPr>
          <a:xfrm>
            <a:off x="152400" y="4803338"/>
            <a:ext cx="13258800" cy="492443"/>
          </a:xfrm>
          <a:prstGeom prst="rect">
            <a:avLst/>
          </a:prstGeom>
        </p:spPr>
        <p:txBody>
          <a:bodyPr wrap="square">
            <a:spAutoFit/>
          </a:bodyPr>
          <a:lstStyle/>
          <a:p>
            <a:r>
              <a:rPr lang="en-US" dirty="0" smtClean="0">
                <a:latin typeface="Times New Roman" pitchFamily="18" charset="0"/>
                <a:cs typeface="Times New Roman" pitchFamily="18" charset="0"/>
              </a:rPr>
              <a:t>To operateM</a:t>
            </a:r>
            <a:r>
              <a:rPr lang="en-US" baseline="-25000" dirty="0" smtClean="0">
                <a:latin typeface="Times New Roman" pitchFamily="18" charset="0"/>
                <a:cs typeface="Times New Roman" pitchFamily="18" charset="0"/>
              </a:rPr>
              <a:t>5</a:t>
            </a:r>
            <a:r>
              <a:rPr lang="en-US" dirty="0" smtClean="0">
                <a:latin typeface="Times New Roman" pitchFamily="18" charset="0"/>
                <a:cs typeface="Times New Roman" pitchFamily="18" charset="0"/>
              </a:rPr>
              <a:t> in the active region, its source-drain voltage should be at least |</a:t>
            </a:r>
            <a:r>
              <a:rPr lang="en-US" dirty="0" err="1" smtClean="0">
                <a:latin typeface="Times New Roman" pitchFamily="18" charset="0"/>
                <a:cs typeface="Times New Roman" pitchFamily="18" charset="0"/>
              </a:rPr>
              <a:t>Vov</a:t>
            </a:r>
            <a:r>
              <a:rPr lang="en-US" dirty="0" smtClean="0">
                <a:latin typeface="Times New Roman" pitchFamily="18" charset="0"/>
                <a:cs typeface="Times New Roman" pitchFamily="18" charset="0"/>
              </a:rPr>
              <a:t> |. Therefore,</a:t>
            </a:r>
            <a:endParaRPr lang="en-US" dirty="0">
              <a:latin typeface="Times New Roman" pitchFamily="18" charset="0"/>
              <a:cs typeface="Times New Roman" pitchFamily="18" charset="0"/>
            </a:endParaRPr>
          </a:p>
        </p:txBody>
      </p:sp>
      <p:sp>
        <p:nvSpPr>
          <p:cNvPr id="9" name="Rectangle 8"/>
          <p:cNvSpPr/>
          <p:nvPr/>
        </p:nvSpPr>
        <p:spPr>
          <a:xfrm>
            <a:off x="5540940" y="5257800"/>
            <a:ext cx="4013599" cy="492443"/>
          </a:xfrm>
          <a:prstGeom prst="rect">
            <a:avLst/>
          </a:prstGeom>
        </p:spPr>
        <p:txBody>
          <a:bodyPr wrap="none">
            <a:spAutoFit/>
          </a:bodyPr>
          <a:lstStyle/>
          <a:p>
            <a:r>
              <a:rPr lang="en-US" b="1" dirty="0" smtClean="0">
                <a:latin typeface="Times New Roman" pitchFamily="18" charset="0"/>
                <a:cs typeface="Times New Roman" pitchFamily="18" charset="0"/>
              </a:rPr>
              <a:t>V</a:t>
            </a:r>
            <a:r>
              <a:rPr lang="en-US" b="1" baseline="-25000" dirty="0" smtClean="0">
                <a:latin typeface="Times New Roman" pitchFamily="18" charset="0"/>
                <a:cs typeface="Times New Roman" pitchFamily="18" charset="0"/>
              </a:rPr>
              <a:t>DD</a:t>
            </a:r>
            <a:r>
              <a:rPr lang="en-US" b="1" dirty="0" smtClean="0">
                <a:latin typeface="Times New Roman" pitchFamily="18" charset="0"/>
                <a:cs typeface="Times New Roman" pitchFamily="18" charset="0"/>
              </a:rPr>
              <a:t> − V</a:t>
            </a:r>
            <a:r>
              <a:rPr lang="en-US" b="1" baseline="-25000" dirty="0" smtClean="0">
                <a:latin typeface="Times New Roman" pitchFamily="18" charset="0"/>
                <a:cs typeface="Times New Roman" pitchFamily="18" charset="0"/>
              </a:rPr>
              <a:t>S</a:t>
            </a:r>
            <a:r>
              <a:rPr lang="en-US" b="1" dirty="0" smtClean="0">
                <a:latin typeface="Times New Roman" pitchFamily="18" charset="0"/>
                <a:cs typeface="Times New Roman" pitchFamily="18" charset="0"/>
              </a:rPr>
              <a:t> ≥ |</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ov</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 (5) </a:t>
            </a:r>
            <a:endParaRPr lang="en-US" dirty="0">
              <a:latin typeface="Times New Roman" pitchFamily="18" charset="0"/>
              <a:cs typeface="Times New Roman" pitchFamily="18" charset="0"/>
            </a:endParaRPr>
          </a:p>
        </p:txBody>
      </p:sp>
      <p:sp>
        <p:nvSpPr>
          <p:cNvPr id="10" name="Rectangle 9"/>
          <p:cNvSpPr/>
          <p:nvPr/>
        </p:nvSpPr>
        <p:spPr>
          <a:xfrm>
            <a:off x="152400" y="5791200"/>
            <a:ext cx="3201517" cy="492443"/>
          </a:xfrm>
          <a:prstGeom prst="rect">
            <a:avLst/>
          </a:prstGeom>
        </p:spPr>
        <p:txBody>
          <a:bodyPr wrap="none">
            <a:spAutoFit/>
          </a:bodyPr>
          <a:lstStyle/>
          <a:p>
            <a:r>
              <a:rPr lang="en-US" dirty="0" smtClean="0">
                <a:latin typeface="Times New Roman" pitchFamily="18" charset="0"/>
                <a:cs typeface="Times New Roman" pitchFamily="18" charset="0"/>
              </a:rPr>
              <a:t>Sub. (4) in (5), we get,</a:t>
            </a:r>
            <a:endParaRPr lang="en-US" dirty="0"/>
          </a:p>
        </p:txBody>
      </p:sp>
      <p:sp>
        <p:nvSpPr>
          <p:cNvPr id="11" name="Rectangle 10"/>
          <p:cNvSpPr/>
          <p:nvPr/>
        </p:nvSpPr>
        <p:spPr>
          <a:xfrm>
            <a:off x="3352800" y="5736848"/>
            <a:ext cx="6651501" cy="89255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b="1" dirty="0" smtClean="0">
                <a:latin typeface="Times New Roman" pitchFamily="18" charset="0"/>
                <a:cs typeface="Times New Roman" pitchFamily="18" charset="0"/>
              </a:rPr>
              <a:t>V</a:t>
            </a:r>
            <a:r>
              <a:rPr lang="en-US" b="1" baseline="-25000" dirty="0" smtClean="0">
                <a:latin typeface="Times New Roman" pitchFamily="18" charset="0"/>
                <a:cs typeface="Times New Roman" pitchFamily="18" charset="0"/>
              </a:rPr>
              <a:t>DD</a:t>
            </a:r>
            <a:r>
              <a:rPr lang="en-US" b="1" dirty="0" smtClean="0">
                <a:latin typeface="Times New Roman" pitchFamily="18" charset="0"/>
                <a:cs typeface="Times New Roman" pitchFamily="18" charset="0"/>
              </a:rPr>
              <a:t> − </a:t>
            </a:r>
            <a:r>
              <a:rPr lang="en-US" sz="2400" b="1" dirty="0" smtClean="0">
                <a:latin typeface="Times New Roman" pitchFamily="18" charset="0"/>
                <a:cs typeface="Times New Roman" pitchFamily="18" charset="0"/>
              </a:rPr>
              <a:t>V</a:t>
            </a:r>
            <a:r>
              <a:rPr lang="en-US" sz="2400" b="1" baseline="-25000" dirty="0" smtClean="0">
                <a:latin typeface="Times New Roman" pitchFamily="18" charset="0"/>
                <a:cs typeface="Times New Roman" pitchFamily="18" charset="0"/>
              </a:rPr>
              <a:t>IC</a:t>
            </a:r>
            <a:r>
              <a:rPr lang="en-US" sz="2400" b="1" dirty="0" smtClean="0">
                <a:latin typeface="Times New Roman" pitchFamily="18" charset="0"/>
                <a:cs typeface="Times New Roman" pitchFamily="18" charset="0"/>
              </a:rPr>
              <a:t> − |</a:t>
            </a:r>
            <a:r>
              <a:rPr lang="en-US" sz="2400" b="1" dirty="0" err="1" smtClean="0">
                <a:latin typeface="Times New Roman" pitchFamily="18" charset="0"/>
                <a:cs typeface="Times New Roman" pitchFamily="18" charset="0"/>
              </a:rPr>
              <a:t>V</a:t>
            </a:r>
            <a:r>
              <a:rPr lang="en-US" sz="2400" b="1" baseline="-25000" dirty="0" err="1" smtClean="0">
                <a:latin typeface="Times New Roman" pitchFamily="18" charset="0"/>
                <a:cs typeface="Times New Roman" pitchFamily="18" charset="0"/>
              </a:rPr>
              <a:t>tp</a:t>
            </a:r>
            <a:r>
              <a:rPr lang="en-US" sz="2400" b="1" dirty="0" smtClean="0">
                <a:latin typeface="Times New Roman" pitchFamily="18" charset="0"/>
                <a:cs typeface="Times New Roman" pitchFamily="18" charset="0"/>
              </a:rPr>
              <a:t>| − |</a:t>
            </a:r>
            <a:r>
              <a:rPr lang="en-US" sz="2400" b="1" dirty="0" err="1" smtClean="0">
                <a:latin typeface="Times New Roman" pitchFamily="18" charset="0"/>
                <a:cs typeface="Times New Roman" pitchFamily="18" charset="0"/>
              </a:rPr>
              <a:t>V</a:t>
            </a:r>
            <a:r>
              <a:rPr lang="en-US" sz="2400" b="1" baseline="-25000" dirty="0" err="1" smtClean="0">
                <a:latin typeface="Times New Roman" pitchFamily="18" charset="0"/>
                <a:cs typeface="Times New Roman" pitchFamily="18" charset="0"/>
              </a:rPr>
              <a:t>ov</a:t>
            </a:r>
            <a:r>
              <a:rPr lang="en-US" sz="2400" b="1"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 ≥ |</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ov</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 (6) </a:t>
            </a:r>
          </a:p>
          <a:p>
            <a:r>
              <a:rPr lang="en-US" sz="2400" b="1" dirty="0" smtClean="0">
                <a:latin typeface="Times New Roman" pitchFamily="18" charset="0"/>
                <a:cs typeface="Times New Roman" pitchFamily="18" charset="0"/>
              </a:rPr>
              <a:t>V</a:t>
            </a:r>
            <a:r>
              <a:rPr lang="en-US" sz="2400" b="1" baseline="-25000" dirty="0" smtClean="0">
                <a:latin typeface="Times New Roman" pitchFamily="18" charset="0"/>
                <a:cs typeface="Times New Roman" pitchFamily="18" charset="0"/>
              </a:rPr>
              <a:t>IC</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 V</a:t>
            </a:r>
            <a:r>
              <a:rPr lang="en-US" sz="2400" b="1" baseline="-25000" dirty="0" smtClean="0">
                <a:latin typeface="Times New Roman" pitchFamily="18" charset="0"/>
                <a:cs typeface="Times New Roman" pitchFamily="18" charset="0"/>
              </a:rPr>
              <a:t>DD </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V</a:t>
            </a:r>
            <a:r>
              <a:rPr lang="en-US" sz="2400" b="1" baseline="-25000" dirty="0" err="1" smtClean="0">
                <a:latin typeface="Times New Roman" pitchFamily="18" charset="0"/>
                <a:cs typeface="Times New Roman" pitchFamily="18" charset="0"/>
              </a:rPr>
              <a:t>tp</a:t>
            </a:r>
            <a:r>
              <a:rPr lang="en-US" sz="2400" b="1" dirty="0" smtClean="0">
                <a:latin typeface="Times New Roman" pitchFamily="18" charset="0"/>
                <a:cs typeface="Times New Roman" pitchFamily="18" charset="0"/>
              </a:rPr>
              <a:t>| − 2|V</a:t>
            </a:r>
            <a:r>
              <a:rPr lang="en-US" sz="2400" b="1" baseline="-25000" dirty="0" smtClean="0">
                <a:latin typeface="Times New Roman" pitchFamily="18" charset="0"/>
                <a:cs typeface="Times New Roman" pitchFamily="18" charset="0"/>
              </a:rPr>
              <a:t>ov</a:t>
            </a:r>
            <a:r>
              <a:rPr lang="en-US" sz="2400" b="1"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 (7) </a:t>
            </a:r>
            <a:endParaRPr lang="en-US" dirty="0">
              <a:latin typeface="Times New Roman" pitchFamily="18" charset="0"/>
              <a:cs typeface="Times New Roman" pitchFamily="18" charset="0"/>
            </a:endParaRPr>
          </a:p>
        </p:txBody>
      </p:sp>
      <p:sp>
        <p:nvSpPr>
          <p:cNvPr id="12" name="Rectangle 11"/>
          <p:cNvSpPr/>
          <p:nvPr/>
        </p:nvSpPr>
        <p:spPr>
          <a:xfrm>
            <a:off x="0" y="6803648"/>
            <a:ext cx="13716000" cy="89255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en-US" dirty="0" smtClean="0">
                <a:latin typeface="Times New Roman" pitchFamily="18" charset="0"/>
                <a:cs typeface="Times New Roman" pitchFamily="18" charset="0"/>
              </a:rPr>
              <a:t>If we assume that M</a:t>
            </a:r>
            <a:r>
              <a:rPr lang="en-US" baseline="-25000" dirty="0" smtClean="0">
                <a:latin typeface="Times New Roman" pitchFamily="18" charset="0"/>
                <a:cs typeface="Times New Roman" pitchFamily="18" charset="0"/>
              </a:rPr>
              <a:t>9</a:t>
            </a:r>
            <a:r>
              <a:rPr lang="en-US" dirty="0" smtClean="0">
                <a:latin typeface="Times New Roman" pitchFamily="18" charset="0"/>
                <a:cs typeface="Times New Roman" pitchFamily="18" charset="0"/>
              </a:rPr>
              <a:t> and I</a:t>
            </a:r>
            <a:r>
              <a:rPr lang="en-US" baseline="-25000"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 are chosen to operate 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and M</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the edge of the active region, the maximum output voltage for which M</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and M</a:t>
            </a:r>
            <a:r>
              <a:rPr lang="en-US" baseline="-25000" dirty="0" smtClean="0">
                <a:latin typeface="Times New Roman" pitchFamily="18" charset="0"/>
                <a:cs typeface="Times New Roman" pitchFamily="18" charset="0"/>
              </a:rPr>
              <a:t>2A</a:t>
            </a:r>
            <a:r>
              <a:rPr lang="en-US" dirty="0" smtClean="0">
                <a:latin typeface="Times New Roman" pitchFamily="18" charset="0"/>
                <a:cs typeface="Times New Roman" pitchFamily="18" charset="0"/>
              </a:rPr>
              <a:t> operate in the active region is</a:t>
            </a:r>
            <a:endParaRPr lang="en-US" dirty="0">
              <a:latin typeface="Times New Roman" pitchFamily="18" charset="0"/>
              <a:cs typeface="Times New Roman" pitchFamily="18" charset="0"/>
            </a:endParaRPr>
          </a:p>
        </p:txBody>
      </p:sp>
      <p:sp>
        <p:nvSpPr>
          <p:cNvPr id="13" name="Rectangle 12"/>
          <p:cNvSpPr/>
          <p:nvPr/>
        </p:nvSpPr>
        <p:spPr>
          <a:xfrm>
            <a:off x="3490255" y="7813357"/>
            <a:ext cx="6734857" cy="492443"/>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b="1" dirty="0" smtClean="0">
                <a:latin typeface="Times New Roman" pitchFamily="18" charset="0"/>
                <a:cs typeface="Times New Roman" pitchFamily="18" charset="0"/>
              </a:rPr>
              <a:t>V</a:t>
            </a:r>
            <a:r>
              <a:rPr lang="en-US" b="1" baseline="-25000" dirty="0" smtClean="0">
                <a:latin typeface="Times New Roman" pitchFamily="18" charset="0"/>
                <a:cs typeface="Times New Roman" pitchFamily="18" charset="0"/>
              </a:rPr>
              <a:t>O1(max)</a:t>
            </a:r>
            <a:r>
              <a:rPr lang="en-US" b="1" dirty="0" smtClean="0">
                <a:latin typeface="Times New Roman" pitchFamily="18" charset="0"/>
                <a:cs typeface="Times New Roman" pitchFamily="18" charset="0"/>
              </a:rPr>
              <a:t> = V</a:t>
            </a:r>
            <a:r>
              <a:rPr lang="en-US" b="1" baseline="-25000" dirty="0" smtClean="0">
                <a:latin typeface="Times New Roman" pitchFamily="18" charset="0"/>
                <a:cs typeface="Times New Roman" pitchFamily="18" charset="0"/>
              </a:rPr>
              <a:t>S</a:t>
            </a:r>
            <a:r>
              <a:rPr lang="en-US" b="1" dirty="0" smtClean="0">
                <a:latin typeface="Times New Roman" pitchFamily="18" charset="0"/>
                <a:cs typeface="Times New Roman" pitchFamily="18" charset="0"/>
              </a:rPr>
              <a:t> − 2|V</a:t>
            </a:r>
            <a:r>
              <a:rPr lang="en-US" b="1" baseline="-25000" dirty="0" smtClean="0">
                <a:latin typeface="Times New Roman" pitchFamily="18" charset="0"/>
                <a:cs typeface="Times New Roman" pitchFamily="18" charset="0"/>
              </a:rPr>
              <a:t>ov</a:t>
            </a:r>
            <a:r>
              <a:rPr lang="en-US" b="1" dirty="0" smtClean="0">
                <a:latin typeface="Times New Roman" pitchFamily="18" charset="0"/>
                <a:cs typeface="Times New Roman" pitchFamily="18" charset="0"/>
              </a:rPr>
              <a:t> |		</a:t>
            </a:r>
            <a:r>
              <a:rPr lang="en-US" dirty="0" smtClean="0">
                <a:latin typeface="Times New Roman" pitchFamily="18" charset="0"/>
                <a:cs typeface="Times New Roman" pitchFamily="18" charset="0"/>
              </a:rPr>
              <a:t>----- (8) </a:t>
            </a:r>
          </a:p>
        </p:txBody>
      </p:sp>
      <p:sp>
        <p:nvSpPr>
          <p:cNvPr id="14" name="Rectangle 13"/>
          <p:cNvSpPr/>
          <p:nvPr/>
        </p:nvSpPr>
        <p:spPr>
          <a:xfrm>
            <a:off x="304800" y="8534400"/>
            <a:ext cx="3201517" cy="492443"/>
          </a:xfrm>
          <a:prstGeom prst="rect">
            <a:avLst/>
          </a:prstGeom>
        </p:spPr>
        <p:txBody>
          <a:bodyPr wrap="none">
            <a:spAutoFit/>
          </a:bodyPr>
          <a:lstStyle/>
          <a:p>
            <a:r>
              <a:rPr lang="en-US" dirty="0" smtClean="0">
                <a:latin typeface="Times New Roman" pitchFamily="18" charset="0"/>
                <a:cs typeface="Times New Roman" pitchFamily="18" charset="0"/>
              </a:rPr>
              <a:t>Sub. (4) in (7), we get,</a:t>
            </a:r>
            <a:endParaRPr lang="en-US" dirty="0"/>
          </a:p>
        </p:txBody>
      </p:sp>
      <p:sp>
        <p:nvSpPr>
          <p:cNvPr id="15" name="Rectangle 14"/>
          <p:cNvSpPr/>
          <p:nvPr/>
        </p:nvSpPr>
        <p:spPr>
          <a:xfrm>
            <a:off x="3657600" y="8534400"/>
            <a:ext cx="6568145" cy="492443"/>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b="1" dirty="0" smtClean="0">
                <a:latin typeface="Times New Roman" pitchFamily="18" charset="0"/>
                <a:cs typeface="Times New Roman" pitchFamily="18" charset="0"/>
              </a:rPr>
              <a:t>V</a:t>
            </a:r>
            <a:r>
              <a:rPr lang="en-US" b="1" baseline="-25000" dirty="0" smtClean="0">
                <a:latin typeface="Times New Roman" pitchFamily="18" charset="0"/>
                <a:cs typeface="Times New Roman" pitchFamily="18" charset="0"/>
              </a:rPr>
              <a:t>O1(max)</a:t>
            </a:r>
            <a:r>
              <a:rPr lang="en-US" b="1" dirty="0" smtClean="0">
                <a:latin typeface="Times New Roman" pitchFamily="18" charset="0"/>
                <a:cs typeface="Times New Roman" pitchFamily="18" charset="0"/>
              </a:rPr>
              <a:t> = V</a:t>
            </a:r>
            <a:r>
              <a:rPr lang="en-US" b="1" baseline="-25000" dirty="0" smtClean="0">
                <a:latin typeface="Times New Roman" pitchFamily="18" charset="0"/>
                <a:cs typeface="Times New Roman" pitchFamily="18" charset="0"/>
              </a:rPr>
              <a:t>IC</a:t>
            </a:r>
            <a:r>
              <a:rPr lang="en-US" b="1" dirty="0" smtClean="0">
                <a:latin typeface="Times New Roman" pitchFamily="18" charset="0"/>
                <a:cs typeface="Times New Roman" pitchFamily="18" charset="0"/>
              </a:rPr>
              <a:t> + |</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tp</a:t>
            </a:r>
            <a:r>
              <a:rPr lang="en-US" b="1" dirty="0" smtClean="0">
                <a:latin typeface="Times New Roman" pitchFamily="18" charset="0"/>
                <a:cs typeface="Times New Roman" pitchFamily="18" charset="0"/>
              </a:rPr>
              <a:t>| − |</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ov</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(9)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7236345"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itchFamily="18" charset="0"/>
                <a:cs typeface="Times New Roman" pitchFamily="18" charset="0"/>
              </a:rPr>
              <a:t>MOS Telescopic-</a:t>
            </a:r>
            <a:r>
              <a:rPr lang="en-US" b="1" dirty="0" err="1" smtClean="0">
                <a:latin typeface="Times New Roman" pitchFamily="18" charset="0"/>
                <a:cs typeface="Times New Roman" pitchFamily="18" charset="0"/>
              </a:rPr>
              <a:t>Cascode</a:t>
            </a:r>
            <a:r>
              <a:rPr lang="en-US" b="1" dirty="0" smtClean="0">
                <a:latin typeface="Times New Roman" pitchFamily="18" charset="0"/>
                <a:cs typeface="Times New Roman" pitchFamily="18" charset="0"/>
              </a:rPr>
              <a:t> Operational Amplifiers</a:t>
            </a:r>
            <a:endParaRPr lang="en-US" b="1" dirty="0">
              <a:latin typeface="Times New Roman" pitchFamily="18" charset="0"/>
              <a:cs typeface="Times New Roman"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219200"/>
            <a:ext cx="13716000" cy="249299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The above equation shows another limitation of the telescopic-</a:t>
            </a:r>
            <a:r>
              <a:rPr lang="en-US" dirty="0" err="1" smtClean="0">
                <a:latin typeface="Times New Roman" pitchFamily="18" charset="0"/>
                <a:cs typeface="Times New Roman" pitchFamily="18" charset="0"/>
              </a:rPr>
              <a:t>cascode</a:t>
            </a:r>
            <a:r>
              <a:rPr lang="en-US" dirty="0" smtClean="0">
                <a:latin typeface="Times New Roman" pitchFamily="18" charset="0"/>
                <a:cs typeface="Times New Roman" pitchFamily="18" charset="0"/>
              </a:rPr>
              <a:t> op amp from the standpoint of output swing; that is, the maximum output voltage depends on the common-mode input. </a:t>
            </a:r>
          </a:p>
          <a:p>
            <a:pPr marL="514350" indent="-514350" algn="just">
              <a:buFont typeface="Wingdings" pitchFamily="2" charset="2"/>
              <a:buChar char="v"/>
            </a:pPr>
            <a:r>
              <a:rPr lang="en-US" dirty="0" smtClean="0">
                <a:latin typeface="Times New Roman" pitchFamily="18" charset="0"/>
                <a:cs typeface="Times New Roman" pitchFamily="18" charset="0"/>
              </a:rPr>
              <a:t>Assuming that the op-amp inputs are biased to the maximum common-mode input voltage for which M</a:t>
            </a:r>
            <a:r>
              <a:rPr lang="en-US" baseline="-25000" dirty="0" smtClean="0">
                <a:latin typeface="Times New Roman" pitchFamily="18" charset="0"/>
                <a:cs typeface="Times New Roman" pitchFamily="18" charset="0"/>
              </a:rPr>
              <a:t>5</a:t>
            </a:r>
            <a:r>
              <a:rPr lang="en-US" dirty="0" smtClean="0">
                <a:latin typeface="Times New Roman" pitchFamily="18" charset="0"/>
                <a:cs typeface="Times New Roman" pitchFamily="18" charset="0"/>
              </a:rPr>
              <a:t> operates in the active region, the maximum output voltage can be found by substituting the maximum V</a:t>
            </a:r>
            <a:r>
              <a:rPr lang="en-US" baseline="-25000" dirty="0" smtClean="0">
                <a:latin typeface="Times New Roman" pitchFamily="18" charset="0"/>
                <a:cs typeface="Times New Roman" pitchFamily="18" charset="0"/>
              </a:rPr>
              <a:t>IC</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7" name="Rectangle 6"/>
          <p:cNvSpPr/>
          <p:nvPr/>
        </p:nvSpPr>
        <p:spPr>
          <a:xfrm>
            <a:off x="3581400" y="3810000"/>
            <a:ext cx="6818213" cy="492443"/>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b="1" dirty="0" smtClean="0">
                <a:latin typeface="Times New Roman" pitchFamily="18" charset="0"/>
                <a:cs typeface="Times New Roman" pitchFamily="18" charset="0"/>
              </a:rPr>
              <a:t>V</a:t>
            </a:r>
            <a:r>
              <a:rPr lang="en-US" b="1" baseline="-25000" dirty="0" smtClean="0">
                <a:latin typeface="Times New Roman" pitchFamily="18" charset="0"/>
                <a:cs typeface="Times New Roman" pitchFamily="18" charset="0"/>
              </a:rPr>
              <a:t>O1(max)</a:t>
            </a:r>
            <a:r>
              <a:rPr lang="en-US" b="1" dirty="0" smtClean="0">
                <a:latin typeface="Times New Roman" pitchFamily="18" charset="0"/>
                <a:cs typeface="Times New Roman" pitchFamily="18" charset="0"/>
              </a:rPr>
              <a:t> = V</a:t>
            </a:r>
            <a:r>
              <a:rPr lang="en-US" b="1" baseline="-25000" dirty="0" smtClean="0">
                <a:latin typeface="Times New Roman" pitchFamily="18" charset="0"/>
                <a:cs typeface="Times New Roman" pitchFamily="18" charset="0"/>
              </a:rPr>
              <a:t>DD</a:t>
            </a:r>
            <a:r>
              <a:rPr lang="en-US" b="1" dirty="0" smtClean="0">
                <a:latin typeface="Times New Roman" pitchFamily="18" charset="0"/>
                <a:cs typeface="Times New Roman" pitchFamily="18" charset="0"/>
              </a:rPr>
              <a:t> − 3|V</a:t>
            </a:r>
            <a:r>
              <a:rPr lang="en-US" b="1" baseline="-25000" dirty="0" smtClean="0">
                <a:latin typeface="Times New Roman" pitchFamily="18" charset="0"/>
                <a:cs typeface="Times New Roman" pitchFamily="18" charset="0"/>
              </a:rPr>
              <a:t>ov</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 (10) </a:t>
            </a:r>
          </a:p>
        </p:txBody>
      </p:sp>
      <p:sp>
        <p:nvSpPr>
          <p:cNvPr id="8" name="Rectangle 7"/>
          <p:cNvSpPr/>
          <p:nvPr/>
        </p:nvSpPr>
        <p:spPr>
          <a:xfrm>
            <a:off x="0" y="4495800"/>
            <a:ext cx="13716000" cy="1631216"/>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Ø"/>
            </a:pPr>
            <a:r>
              <a:rPr lang="en-US" sz="2400" dirty="0" smtClean="0">
                <a:latin typeface="Times New Roman" pitchFamily="18" charset="0"/>
                <a:cs typeface="Times New Roman" pitchFamily="18" charset="0"/>
              </a:rPr>
              <a:t>This equation shows that the maximum output voltage of a telescopic op amp that consists of the first stage with optimum common-mode input biasing is three overdrives less than the positive supply. </a:t>
            </a:r>
          </a:p>
          <a:p>
            <a:pPr marL="514350" indent="-514350" algn="just">
              <a:buFont typeface="Wingdings" pitchFamily="2" charset="2"/>
              <a:buChar char="Ø"/>
            </a:pPr>
            <a:r>
              <a:rPr lang="en-US" dirty="0" smtClean="0">
                <a:latin typeface="Times New Roman" pitchFamily="18" charset="0"/>
                <a:cs typeface="Times New Roman" pitchFamily="18" charset="0"/>
              </a:rPr>
              <a:t>This result stems from the observation that three transistors (M</a:t>
            </a:r>
            <a:r>
              <a:rPr lang="en-US" baseline="-25000" dirty="0" smtClean="0">
                <a:latin typeface="Times New Roman" pitchFamily="18" charset="0"/>
                <a:cs typeface="Times New Roman" pitchFamily="18" charset="0"/>
              </a:rPr>
              <a:t>5</a:t>
            </a:r>
            <a:r>
              <a:rPr lang="en-US" dirty="0" smtClean="0">
                <a:latin typeface="Times New Roman" pitchFamily="18" charset="0"/>
                <a:cs typeface="Times New Roman" pitchFamily="18" charset="0"/>
              </a:rPr>
              <a:t>, M</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and M</a:t>
            </a:r>
            <a:r>
              <a:rPr lang="en-US" baseline="-25000" dirty="0" smtClean="0">
                <a:latin typeface="Times New Roman" pitchFamily="18" charset="0"/>
                <a:cs typeface="Times New Roman" pitchFamily="18" charset="0"/>
              </a:rPr>
              <a:t>2A</a:t>
            </a:r>
            <a:r>
              <a:rPr lang="en-US" dirty="0" smtClean="0">
                <a:latin typeface="Times New Roman" pitchFamily="18" charset="0"/>
                <a:cs typeface="Times New Roman" pitchFamily="18" charset="0"/>
              </a:rPr>
              <a:t>) are connected between V</a:t>
            </a:r>
            <a:r>
              <a:rPr lang="en-US" baseline="-25000" dirty="0" smtClean="0">
                <a:latin typeface="Times New Roman" pitchFamily="18" charset="0"/>
                <a:cs typeface="Times New Roman" pitchFamily="18" charset="0"/>
              </a:rPr>
              <a:t>DD</a:t>
            </a:r>
            <a:r>
              <a:rPr lang="en-US" dirty="0" smtClean="0">
                <a:latin typeface="Times New Roman" pitchFamily="18" charset="0"/>
                <a:cs typeface="Times New Roman" pitchFamily="18" charset="0"/>
              </a:rPr>
              <a:t> and the output.</a:t>
            </a:r>
            <a:endParaRPr lang="en-US" dirty="0">
              <a:latin typeface="Times New Roman" pitchFamily="18" charset="0"/>
              <a:cs typeface="Times New Roman" pitchFamily="18" charset="0"/>
            </a:endParaRPr>
          </a:p>
        </p:txBody>
      </p:sp>
      <p:sp>
        <p:nvSpPr>
          <p:cNvPr id="9" name="Rectangle 8"/>
          <p:cNvSpPr/>
          <p:nvPr/>
        </p:nvSpPr>
        <p:spPr>
          <a:xfrm>
            <a:off x="76200" y="6251138"/>
            <a:ext cx="7631769" cy="492443"/>
          </a:xfrm>
          <a:prstGeom prst="rect">
            <a:avLst/>
          </a:prstGeom>
        </p:spPr>
        <p:txBody>
          <a:bodyPr wrap="none">
            <a:spAutoFit/>
          </a:bodyPr>
          <a:lstStyle/>
          <a:p>
            <a:r>
              <a:rPr lang="en-US" b="1" dirty="0" smtClean="0">
                <a:latin typeface="Times New Roman" pitchFamily="18" charset="0"/>
                <a:cs typeface="Times New Roman" pitchFamily="18" charset="0"/>
              </a:rPr>
              <a:t>The minimum required supply voltage difference is ,</a:t>
            </a:r>
            <a:endParaRPr lang="en-US" b="1" dirty="0">
              <a:latin typeface="Times New Roman" pitchFamily="18" charset="0"/>
              <a:cs typeface="Times New Roman" pitchFamily="18" charset="0"/>
            </a:endParaRPr>
          </a:p>
        </p:txBody>
      </p:sp>
      <p:sp>
        <p:nvSpPr>
          <p:cNvPr id="10" name="Rectangle 9"/>
          <p:cNvSpPr/>
          <p:nvPr/>
        </p:nvSpPr>
        <p:spPr>
          <a:xfrm>
            <a:off x="3560046" y="6806386"/>
            <a:ext cx="8137164" cy="89255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b="1" dirty="0" smtClean="0">
                <a:latin typeface="Times New Roman" pitchFamily="18" charset="0"/>
                <a:cs typeface="Times New Roman" pitchFamily="18" charset="0"/>
              </a:rPr>
              <a:t>V</a:t>
            </a:r>
            <a:r>
              <a:rPr lang="en-US" b="1" baseline="-25000" dirty="0" smtClean="0">
                <a:latin typeface="Times New Roman" pitchFamily="18" charset="0"/>
                <a:cs typeface="Times New Roman" pitchFamily="18" charset="0"/>
              </a:rPr>
              <a:t>O1(max)</a:t>
            </a:r>
            <a:r>
              <a:rPr lang="en-US" b="1" dirty="0" smtClean="0">
                <a:latin typeface="Times New Roman" pitchFamily="18" charset="0"/>
                <a:cs typeface="Times New Roman" pitchFamily="18" charset="0"/>
              </a:rPr>
              <a:t> − V</a:t>
            </a:r>
            <a:r>
              <a:rPr lang="en-US" b="1" baseline="-25000" dirty="0" smtClean="0">
                <a:latin typeface="Times New Roman" pitchFamily="18" charset="0"/>
                <a:cs typeface="Times New Roman" pitchFamily="18" charset="0"/>
              </a:rPr>
              <a:t>O1(min)</a:t>
            </a:r>
            <a:r>
              <a:rPr lang="en-US" b="1" dirty="0" smtClean="0">
                <a:latin typeface="Times New Roman" pitchFamily="18" charset="0"/>
                <a:cs typeface="Times New Roman" pitchFamily="18" charset="0"/>
              </a:rPr>
              <a:t> = V</a:t>
            </a:r>
            <a:r>
              <a:rPr lang="en-US" b="1" baseline="-25000" dirty="0" smtClean="0">
                <a:latin typeface="Times New Roman" pitchFamily="18" charset="0"/>
                <a:cs typeface="Times New Roman" pitchFamily="18" charset="0"/>
              </a:rPr>
              <a:t>DD</a:t>
            </a:r>
            <a:r>
              <a:rPr lang="en-US" b="1" dirty="0" smtClean="0">
                <a:latin typeface="Times New Roman" pitchFamily="18" charset="0"/>
                <a:cs typeface="Times New Roman" pitchFamily="18" charset="0"/>
              </a:rPr>
              <a:t> − (−V</a:t>
            </a:r>
            <a:r>
              <a:rPr lang="en-US" b="1" baseline="-25000" dirty="0" smtClean="0">
                <a:latin typeface="Times New Roman" pitchFamily="18" charset="0"/>
                <a:cs typeface="Times New Roman" pitchFamily="18" charset="0"/>
              </a:rPr>
              <a:t>SS</a:t>
            </a:r>
            <a:r>
              <a:rPr lang="en-US" b="1" dirty="0" smtClean="0">
                <a:latin typeface="Times New Roman" pitchFamily="18" charset="0"/>
                <a:cs typeface="Times New Roman" pitchFamily="18" charset="0"/>
              </a:rPr>
              <a:t>) − 5|V</a:t>
            </a:r>
            <a:r>
              <a:rPr lang="en-US" b="1" baseline="-25000" dirty="0" smtClean="0">
                <a:latin typeface="Times New Roman" pitchFamily="18" charset="0"/>
                <a:cs typeface="Times New Roman" pitchFamily="18" charset="0"/>
              </a:rPr>
              <a:t>ov</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 (11) </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V</a:t>
            </a:r>
            <a:r>
              <a:rPr lang="en-US" b="1" baseline="-25000" dirty="0" smtClean="0">
                <a:latin typeface="Times New Roman" pitchFamily="18" charset="0"/>
                <a:cs typeface="Times New Roman" pitchFamily="18" charset="0"/>
              </a:rPr>
              <a:t>DD</a:t>
            </a:r>
            <a:r>
              <a:rPr lang="en-US" b="1" dirty="0" smtClean="0">
                <a:latin typeface="Times New Roman" pitchFamily="18" charset="0"/>
                <a:cs typeface="Times New Roman" pitchFamily="18" charset="0"/>
              </a:rPr>
              <a:t> − (−V</a:t>
            </a:r>
            <a:r>
              <a:rPr lang="en-US" b="1" baseline="-25000" dirty="0" smtClean="0">
                <a:latin typeface="Times New Roman" pitchFamily="18" charset="0"/>
                <a:cs typeface="Times New Roman" pitchFamily="18" charset="0"/>
              </a:rPr>
              <a:t>SS</a:t>
            </a:r>
            <a:r>
              <a:rPr lang="en-US" b="1" dirty="0" smtClean="0">
                <a:latin typeface="Times New Roman" pitchFamily="18" charset="0"/>
                <a:cs typeface="Times New Roman" pitchFamily="18" charset="0"/>
              </a:rPr>
              <a:t>) = V</a:t>
            </a:r>
            <a:r>
              <a:rPr lang="en-US" b="1" baseline="-25000" dirty="0" smtClean="0">
                <a:latin typeface="Times New Roman" pitchFamily="18" charset="0"/>
                <a:cs typeface="Times New Roman" pitchFamily="18" charset="0"/>
              </a:rPr>
              <a:t>O1(max)</a:t>
            </a:r>
            <a:r>
              <a:rPr lang="en-US" b="1" dirty="0" smtClean="0">
                <a:latin typeface="Times New Roman" pitchFamily="18" charset="0"/>
                <a:cs typeface="Times New Roman" pitchFamily="18" charset="0"/>
              </a:rPr>
              <a:t> − V</a:t>
            </a:r>
            <a:r>
              <a:rPr lang="en-US" b="1" baseline="-25000" dirty="0" smtClean="0">
                <a:latin typeface="Times New Roman" pitchFamily="18" charset="0"/>
                <a:cs typeface="Times New Roman" pitchFamily="18" charset="0"/>
              </a:rPr>
              <a:t>O1(min)</a:t>
            </a:r>
            <a:r>
              <a:rPr lang="en-US" b="1" dirty="0" smtClean="0">
                <a:latin typeface="Times New Roman" pitchFamily="18" charset="0"/>
                <a:cs typeface="Times New Roman" pitchFamily="18" charset="0"/>
              </a:rPr>
              <a:t> + 5|V</a:t>
            </a:r>
            <a:r>
              <a:rPr lang="en-US" b="1" baseline="-25000" dirty="0" smtClean="0">
                <a:latin typeface="Times New Roman" pitchFamily="18" charset="0"/>
                <a:cs typeface="Times New Roman" pitchFamily="18" charset="0"/>
              </a:rPr>
              <a:t>ov</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 (12) </a:t>
            </a:r>
          </a:p>
        </p:txBody>
      </p:sp>
      <p:sp>
        <p:nvSpPr>
          <p:cNvPr id="11" name="Rectangle 10"/>
          <p:cNvSpPr/>
          <p:nvPr/>
        </p:nvSpPr>
        <p:spPr>
          <a:xfrm>
            <a:off x="0" y="7775138"/>
            <a:ext cx="13716000" cy="129266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514350" indent="-514350" algn="just">
              <a:buFont typeface="Wingdings" pitchFamily="2" charset="2"/>
              <a:buChar char="ü"/>
            </a:pPr>
            <a:r>
              <a:rPr lang="en-US" dirty="0" smtClean="0">
                <a:latin typeface="Times New Roman" pitchFamily="18" charset="0"/>
                <a:cs typeface="Times New Roman" pitchFamily="18" charset="0"/>
              </a:rPr>
              <a:t>This equation shows that the minimum difference between the supply voltages in a telescopic </a:t>
            </a:r>
            <a:r>
              <a:rPr lang="en-US" dirty="0" err="1" smtClean="0">
                <a:latin typeface="Times New Roman" pitchFamily="18" charset="0"/>
                <a:cs typeface="Times New Roman" pitchFamily="18" charset="0"/>
              </a:rPr>
              <a:t>cascode</a:t>
            </a:r>
            <a:r>
              <a:rPr lang="en-US" dirty="0" smtClean="0">
                <a:latin typeface="Times New Roman" pitchFamily="18" charset="0"/>
                <a:cs typeface="Times New Roman" pitchFamily="18" charset="0"/>
              </a:rPr>
              <a:t> op amp must be at least equal to the</a:t>
            </a:r>
            <a:r>
              <a:rPr lang="en-US" b="1" dirty="0" smtClean="0">
                <a:latin typeface="Times New Roman" pitchFamily="18" charset="0"/>
                <a:cs typeface="Times New Roman" pitchFamily="18" charset="0"/>
              </a:rPr>
              <a:t> peak-to-peak output signal swing plus five overdrive voltages to operate all transistors in the active region.</a:t>
            </a:r>
            <a:endParaRPr lang="en-US" b="1" dirty="0">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7236345"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itchFamily="18" charset="0"/>
                <a:cs typeface="Times New Roman" pitchFamily="18" charset="0"/>
              </a:rPr>
              <a:t>MOS Telescopic-</a:t>
            </a:r>
            <a:r>
              <a:rPr lang="en-US" b="1" dirty="0" err="1" smtClean="0">
                <a:latin typeface="Times New Roman" pitchFamily="18" charset="0"/>
                <a:cs typeface="Times New Roman" pitchFamily="18" charset="0"/>
              </a:rPr>
              <a:t>Cascode</a:t>
            </a:r>
            <a:r>
              <a:rPr lang="en-US" b="1" dirty="0" smtClean="0">
                <a:latin typeface="Times New Roman" pitchFamily="18" charset="0"/>
                <a:cs typeface="Times New Roman" pitchFamily="18" charset="0"/>
              </a:rPr>
              <a:t> Operational Amplifiers</a:t>
            </a:r>
            <a:endParaRPr lang="en-US" b="1" dirty="0">
              <a:latin typeface="Times New Roman" pitchFamily="18" charset="0"/>
              <a:cs typeface="Times New Roman"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412081"/>
            <a:ext cx="13716000" cy="647818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514350" indent="-514350" algn="just">
              <a:lnSpc>
                <a:spcPct val="150000"/>
              </a:lnSpc>
            </a:pPr>
            <a:r>
              <a:rPr lang="en-US" sz="2800" b="1" u="sng" dirty="0" smtClean="0">
                <a:latin typeface="Times New Roman" pitchFamily="18" charset="0"/>
                <a:cs typeface="Times New Roman" pitchFamily="18" charset="0"/>
              </a:rPr>
              <a:t>Two main limitations:</a:t>
            </a:r>
          </a:p>
          <a:p>
            <a:pPr marL="514350" indent="-514350" algn="just">
              <a:lnSpc>
                <a:spcPct val="150000"/>
              </a:lnSpc>
              <a:buFont typeface="+mj-lt"/>
              <a:buAutoNum type="arabicPeriod"/>
            </a:pPr>
            <a:r>
              <a:rPr lang="en-US" sz="2800" dirty="0" smtClean="0">
                <a:latin typeface="Times New Roman" pitchFamily="18" charset="0"/>
                <a:cs typeface="Times New Roman" pitchFamily="18" charset="0"/>
              </a:rPr>
              <a:t>First, if transistors are deliberately biased at the edge of the active region, a small change in the process, supply, or temperature may cause one or more transistors to operate in the triode region, reducing the output resistance and gain of the op amp. To avoid this problem, transistors in practical op amps are usually biased so that the magnitude of the drain-source voltage of each transistor is more than the corresponding overdrive by a margin of typically at least one hundred </a:t>
            </a:r>
            <a:r>
              <a:rPr lang="en-US" sz="2800" dirty="0" err="1" smtClean="0">
                <a:latin typeface="Times New Roman" pitchFamily="18" charset="0"/>
                <a:cs typeface="Times New Roman" pitchFamily="18" charset="0"/>
              </a:rPr>
              <a:t>millivolts</a:t>
            </a:r>
            <a:r>
              <a:rPr lang="en-US" sz="2800" dirty="0" smtClean="0">
                <a:latin typeface="Times New Roman" pitchFamily="18" charset="0"/>
                <a:cs typeface="Times New Roman" pitchFamily="18" charset="0"/>
              </a:rPr>
              <a:t>. The margin allowed for each transistor directly adds to the minimum required supply voltage difference.</a:t>
            </a:r>
          </a:p>
          <a:p>
            <a:pPr marL="514350" indent="-514350" algn="just">
              <a:lnSpc>
                <a:spcPct val="150000"/>
              </a:lnSpc>
              <a:buFont typeface="+mj-lt"/>
              <a:buAutoNum type="arabicPeriod"/>
            </a:pPr>
            <a:r>
              <a:rPr lang="en-US" sz="2800" dirty="0" smtClean="0">
                <a:latin typeface="Times New Roman" pitchFamily="18" charset="0"/>
                <a:cs typeface="Times New Roman" pitchFamily="18" charset="0"/>
              </a:rPr>
              <a:t>Second, this calculation determines the supply requirements only for transistors between the output node and each supply, and other branches may require a larger supply difference</a:t>
            </a:r>
            <a:endParaRPr lang="en-US" sz="2800" dirty="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6774424"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itchFamily="18" charset="0"/>
                <a:cs typeface="Times New Roman" pitchFamily="18" charset="0"/>
              </a:rPr>
              <a:t>MOS Folded-</a:t>
            </a:r>
            <a:r>
              <a:rPr lang="en-US" b="1" dirty="0" err="1" smtClean="0">
                <a:latin typeface="Times New Roman" pitchFamily="18" charset="0"/>
                <a:cs typeface="Times New Roman" pitchFamily="18" charset="0"/>
              </a:rPr>
              <a:t>Cascode</a:t>
            </a:r>
            <a:r>
              <a:rPr lang="en-US" b="1" dirty="0" smtClean="0">
                <a:latin typeface="Times New Roman" pitchFamily="18" charset="0"/>
                <a:cs typeface="Times New Roman" pitchFamily="18" charset="0"/>
              </a:rPr>
              <a:t> Operational Amplifiers</a:t>
            </a:r>
            <a:endParaRPr lang="en-US" b="1" dirty="0">
              <a:latin typeface="Times New Roman" pitchFamily="18" charset="0"/>
              <a:cs typeface="Times New Roman"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152400" y="1295400"/>
            <a:ext cx="4022985" cy="4343400"/>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pic>
        <p:nvPicPr>
          <p:cNvPr id="1027" name="Picture 3"/>
          <p:cNvPicPr>
            <a:picLocks noChangeAspect="1" noChangeArrowheads="1"/>
          </p:cNvPicPr>
          <p:nvPr/>
        </p:nvPicPr>
        <p:blipFill>
          <a:blip r:embed="rId3" cstate="print"/>
          <a:srcRect/>
          <a:stretch>
            <a:fillRect/>
          </a:stretch>
        </p:blipFill>
        <p:spPr bwMode="auto">
          <a:xfrm>
            <a:off x="7848600" y="1371600"/>
            <a:ext cx="5767754" cy="4267200"/>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0" y="5867400"/>
            <a:ext cx="4788490"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b="1" dirty="0" smtClean="0">
                <a:latin typeface="Times New Roman" pitchFamily="18" charset="0"/>
                <a:cs typeface="Times New Roman" pitchFamily="18" charset="0"/>
              </a:rPr>
              <a:t>Standard </a:t>
            </a:r>
            <a:r>
              <a:rPr lang="en-US" b="1" dirty="0" err="1" smtClean="0">
                <a:latin typeface="Times New Roman" pitchFamily="18" charset="0"/>
                <a:cs typeface="Times New Roman" pitchFamily="18" charset="0"/>
              </a:rPr>
              <a:t>cascode</a:t>
            </a:r>
            <a:r>
              <a:rPr lang="en-US" b="1" dirty="0" smtClean="0">
                <a:latin typeface="Times New Roman" pitchFamily="18" charset="0"/>
                <a:cs typeface="Times New Roman" pitchFamily="18" charset="0"/>
              </a:rPr>
              <a:t> configuration.</a:t>
            </a:r>
            <a:endParaRPr lang="en-US" b="1" dirty="0">
              <a:latin typeface="Times New Roman" pitchFamily="18" charset="0"/>
              <a:cs typeface="Times New Roman" pitchFamily="18" charset="0"/>
            </a:endParaRPr>
          </a:p>
        </p:txBody>
      </p:sp>
      <p:sp>
        <p:nvSpPr>
          <p:cNvPr id="9" name="Rectangle 8"/>
          <p:cNvSpPr/>
          <p:nvPr/>
        </p:nvSpPr>
        <p:spPr>
          <a:xfrm>
            <a:off x="8839200" y="5867400"/>
            <a:ext cx="4463081"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b="1" dirty="0" smtClean="0">
                <a:latin typeface="Times New Roman" pitchFamily="18" charset="0"/>
                <a:cs typeface="Times New Roman" pitchFamily="18" charset="0"/>
              </a:rPr>
              <a:t>Folded-</a:t>
            </a:r>
            <a:r>
              <a:rPr lang="en-US" b="1" dirty="0" err="1" smtClean="0">
                <a:latin typeface="Times New Roman" pitchFamily="18" charset="0"/>
                <a:cs typeface="Times New Roman" pitchFamily="18" charset="0"/>
              </a:rPr>
              <a:t>cascode</a:t>
            </a:r>
            <a:r>
              <a:rPr lang="en-US" b="1" dirty="0" smtClean="0">
                <a:latin typeface="Times New Roman" pitchFamily="18" charset="0"/>
                <a:cs typeface="Times New Roman" pitchFamily="18" charset="0"/>
              </a:rPr>
              <a:t> configuration.</a:t>
            </a:r>
            <a:endParaRPr lang="en-US" b="1" dirty="0">
              <a:latin typeface="Times New Roman" pitchFamily="18" charset="0"/>
              <a:cs typeface="Times New Roman" pitchFamily="18" charset="0"/>
            </a:endParaRPr>
          </a:p>
        </p:txBody>
      </p:sp>
      <p:sp>
        <p:nvSpPr>
          <p:cNvPr id="10" name="Rectangle 9"/>
          <p:cNvSpPr/>
          <p:nvPr/>
        </p:nvSpPr>
        <p:spPr>
          <a:xfrm>
            <a:off x="4419600" y="2209800"/>
            <a:ext cx="3124201" cy="1292662"/>
          </a:xfrm>
          <a:prstGeom prst="rect">
            <a:avLst/>
          </a:prstGeom>
        </p:spPr>
        <p:txBody>
          <a:bodyPr wrap="square">
            <a:spAutoFit/>
          </a:bodyPr>
          <a:lstStyle/>
          <a:p>
            <a:pPr algn="just"/>
            <a:r>
              <a:rPr lang="en-US" b="1" dirty="0" smtClean="0">
                <a:latin typeface="Times New Roman" pitchFamily="18" charset="0"/>
                <a:cs typeface="Times New Roman" pitchFamily="18" charset="0"/>
              </a:rPr>
              <a:t>Two </a:t>
            </a:r>
            <a:r>
              <a:rPr lang="en-US" b="1" dirty="0" err="1" smtClean="0">
                <a:latin typeface="Times New Roman" pitchFamily="18" charset="0"/>
                <a:cs typeface="Times New Roman" pitchFamily="18" charset="0"/>
              </a:rPr>
              <a:t>cascode</a:t>
            </a:r>
            <a:r>
              <a:rPr lang="en-US" b="1" dirty="0" smtClean="0">
                <a:latin typeface="Times New Roman" pitchFamily="18" charset="0"/>
                <a:cs typeface="Times New Roman" pitchFamily="18" charset="0"/>
              </a:rPr>
              <a:t> circuits where V</a:t>
            </a:r>
            <a:r>
              <a:rPr lang="en-US" b="1" baseline="-25000" dirty="0" smtClean="0">
                <a:latin typeface="Times New Roman" pitchFamily="18" charset="0"/>
                <a:cs typeface="Times New Roman" pitchFamily="18" charset="0"/>
              </a:rPr>
              <a:t>DD</a:t>
            </a:r>
            <a:r>
              <a:rPr lang="en-US" b="1" dirty="0" smtClean="0">
                <a:latin typeface="Times New Roman" pitchFamily="18" charset="0"/>
                <a:cs typeface="Times New Roman" pitchFamily="18" charset="0"/>
              </a:rPr>
              <a:t> = 0 for simplicity.</a:t>
            </a:r>
            <a:endParaRPr lang="en-US" b="1" dirty="0">
              <a:latin typeface="Times New Roman" pitchFamily="18" charset="0"/>
              <a:cs typeface="Times New Roman" pitchFamily="18" charset="0"/>
            </a:endParaRPr>
          </a:p>
        </p:txBody>
      </p:sp>
      <p:sp>
        <p:nvSpPr>
          <p:cNvPr id="12" name="Rectangle 11"/>
          <p:cNvSpPr/>
          <p:nvPr/>
        </p:nvSpPr>
        <p:spPr>
          <a:xfrm>
            <a:off x="0" y="6400800"/>
            <a:ext cx="5181600" cy="892552"/>
          </a:xfrm>
          <a:prstGeom prst="rect">
            <a:avLst/>
          </a:prstGeom>
        </p:spPr>
        <p:txBody>
          <a:bodyPr wrap="square">
            <a:spAutoFit/>
          </a:bodyPr>
          <a:lstStyle/>
          <a:p>
            <a:pPr algn="just"/>
            <a:r>
              <a:rPr lang="en-US" b="1" dirty="0" smtClean="0">
                <a:latin typeface="Times New Roman" pitchFamily="18" charset="0"/>
                <a:cs typeface="Times New Roman" pitchFamily="18" charset="0"/>
              </a:rPr>
              <a:t>Both M</a:t>
            </a:r>
            <a:r>
              <a:rPr lang="en-US" b="1" baseline="-25000"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 and M</a:t>
            </a:r>
            <a:r>
              <a:rPr lang="en-US" b="1" baseline="-25000" dirty="0" smtClean="0">
                <a:latin typeface="Times New Roman" pitchFamily="18" charset="0"/>
                <a:cs typeface="Times New Roman" pitchFamily="18" charset="0"/>
              </a:rPr>
              <a:t>1A</a:t>
            </a:r>
            <a:r>
              <a:rPr lang="en-US" b="1" dirty="0" smtClean="0">
                <a:latin typeface="Times New Roman" pitchFamily="18" charset="0"/>
                <a:cs typeface="Times New Roman" pitchFamily="18" charset="0"/>
              </a:rPr>
              <a:t> are p-channel devices.</a:t>
            </a:r>
            <a:endParaRPr lang="en-US" b="1" dirty="0">
              <a:latin typeface="Times New Roman" pitchFamily="18" charset="0"/>
              <a:cs typeface="Times New Roman" pitchFamily="18" charset="0"/>
            </a:endParaRPr>
          </a:p>
        </p:txBody>
      </p:sp>
      <p:sp>
        <p:nvSpPr>
          <p:cNvPr id="13" name="Rectangle 12"/>
          <p:cNvSpPr/>
          <p:nvPr/>
        </p:nvSpPr>
        <p:spPr>
          <a:xfrm>
            <a:off x="7010400" y="6324600"/>
            <a:ext cx="6781800" cy="892552"/>
          </a:xfrm>
          <a:prstGeom prst="rect">
            <a:avLst/>
          </a:prstGeom>
        </p:spPr>
        <p:txBody>
          <a:bodyPr wrap="square">
            <a:spAutoFit/>
          </a:bodyPr>
          <a:lstStyle/>
          <a:p>
            <a:pPr algn="just"/>
            <a:r>
              <a:rPr lang="en-US" b="1" dirty="0" smtClean="0">
                <a:latin typeface="Times New Roman" pitchFamily="18" charset="0"/>
                <a:cs typeface="Times New Roman" pitchFamily="18" charset="0"/>
              </a:rPr>
              <a:t>M</a:t>
            </a:r>
            <a:r>
              <a:rPr lang="en-US" b="1" baseline="-25000"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 is a p-channel device but M</a:t>
            </a:r>
            <a:r>
              <a:rPr lang="en-US" b="1" baseline="-25000" dirty="0" smtClean="0">
                <a:latin typeface="Times New Roman" pitchFamily="18" charset="0"/>
                <a:cs typeface="Times New Roman" pitchFamily="18" charset="0"/>
              </a:rPr>
              <a:t>1A</a:t>
            </a:r>
            <a:r>
              <a:rPr lang="en-US" b="1" dirty="0" smtClean="0">
                <a:latin typeface="Times New Roman" pitchFamily="18" charset="0"/>
                <a:cs typeface="Times New Roman" pitchFamily="18" charset="0"/>
              </a:rPr>
              <a:t> is an n-channel device.</a:t>
            </a:r>
            <a:endParaRPr lang="en-US" b="1" dirty="0">
              <a:latin typeface="Times New Roman" pitchFamily="18" charset="0"/>
              <a:cs typeface="Times New Roman" pitchFamily="18" charset="0"/>
            </a:endParaRPr>
          </a:p>
        </p:txBody>
      </p:sp>
      <p:sp>
        <p:nvSpPr>
          <p:cNvPr id="14" name="Rectangle 13"/>
          <p:cNvSpPr/>
          <p:nvPr/>
        </p:nvSpPr>
        <p:spPr>
          <a:xfrm>
            <a:off x="533400" y="7375029"/>
            <a:ext cx="12192000" cy="169277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just"/>
            <a:r>
              <a:rPr lang="en-US" b="1" dirty="0" smtClean="0">
                <a:latin typeface="Times New Roman" pitchFamily="18" charset="0"/>
                <a:cs typeface="Times New Roman" pitchFamily="18" charset="0"/>
              </a:rPr>
              <a:t>In both cases, however,M1 is connected in a common-source configuration, and M</a:t>
            </a:r>
            <a:r>
              <a:rPr lang="en-US" b="1" baseline="-25000" dirty="0" smtClean="0">
                <a:latin typeface="Times New Roman" pitchFamily="18" charset="0"/>
                <a:cs typeface="Times New Roman" pitchFamily="18" charset="0"/>
              </a:rPr>
              <a:t>1A</a:t>
            </a:r>
            <a:r>
              <a:rPr lang="en-US" b="1" dirty="0" smtClean="0">
                <a:latin typeface="Times New Roman" pitchFamily="18" charset="0"/>
                <a:cs typeface="Times New Roman" pitchFamily="18" charset="0"/>
              </a:rPr>
              <a:t> is connected in a common-gate configuration. Small-signal variations in the drain current of M1 are conducted primarily through M</a:t>
            </a:r>
            <a:r>
              <a:rPr lang="en-US" b="1" baseline="-25000" dirty="0" smtClean="0">
                <a:latin typeface="Times New Roman" pitchFamily="18" charset="0"/>
                <a:cs typeface="Times New Roman" pitchFamily="18" charset="0"/>
              </a:rPr>
              <a:t>1A</a:t>
            </a:r>
            <a:r>
              <a:rPr lang="en-US" b="1" dirty="0" smtClean="0">
                <a:latin typeface="Times New Roman" pitchFamily="18" charset="0"/>
                <a:cs typeface="Times New Roman" pitchFamily="18" charset="0"/>
              </a:rPr>
              <a:t> in both cases because I</a:t>
            </a:r>
            <a:r>
              <a:rPr lang="en-US" b="1" baseline="-25000" dirty="0" smtClean="0">
                <a:latin typeface="Times New Roman" pitchFamily="18" charset="0"/>
                <a:cs typeface="Times New Roman" pitchFamily="18" charset="0"/>
              </a:rPr>
              <a:t>BIAS</a:t>
            </a:r>
            <a:r>
              <a:rPr lang="en-US" b="1" dirty="0" smtClean="0">
                <a:latin typeface="Times New Roman" pitchFamily="18" charset="0"/>
                <a:cs typeface="Times New Roman" pitchFamily="18" charset="0"/>
              </a:rPr>
              <a:t> is a constant current source. Therefore, both circuits are examples of </a:t>
            </a:r>
            <a:r>
              <a:rPr lang="en-US" b="1" dirty="0" err="1" smtClean="0">
                <a:latin typeface="Times New Roman" pitchFamily="18" charset="0"/>
                <a:cs typeface="Times New Roman" pitchFamily="18" charset="0"/>
              </a:rPr>
              <a:t>cascodes</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6774424"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itchFamily="18" charset="0"/>
                <a:cs typeface="Times New Roman" pitchFamily="18" charset="0"/>
              </a:rPr>
              <a:t>MOS Folded-</a:t>
            </a:r>
            <a:r>
              <a:rPr lang="en-US" b="1" dirty="0" err="1" smtClean="0">
                <a:latin typeface="Times New Roman" pitchFamily="18" charset="0"/>
                <a:cs typeface="Times New Roman" pitchFamily="18" charset="0"/>
              </a:rPr>
              <a:t>Cascode</a:t>
            </a:r>
            <a:r>
              <a:rPr lang="en-US" b="1" dirty="0" smtClean="0">
                <a:latin typeface="Times New Roman" pitchFamily="18" charset="0"/>
                <a:cs typeface="Times New Roman" pitchFamily="18" charset="0"/>
              </a:rPr>
              <a:t> Operational Amplifiers</a:t>
            </a:r>
            <a:endParaRPr lang="en-US" b="1" dirty="0">
              <a:latin typeface="Times New Roman" pitchFamily="18" charset="0"/>
              <a:cs typeface="Times New Roman"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143000"/>
            <a:ext cx="13716000" cy="209288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buFont typeface="Wingdings" pitchFamily="2" charset="2"/>
              <a:buChar char="ü"/>
            </a:pP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cascode</a:t>
            </a:r>
            <a:r>
              <a:rPr lang="en-US" dirty="0" smtClean="0">
                <a:latin typeface="Times New Roman" pitchFamily="18" charset="0"/>
                <a:cs typeface="Times New Roman" pitchFamily="18" charset="0"/>
              </a:rPr>
              <a:t> in previous </a:t>
            </a:r>
            <a:r>
              <a:rPr lang="en-US" dirty="0" err="1" smtClean="0">
                <a:latin typeface="Times New Roman" pitchFamily="18" charset="0"/>
                <a:cs typeface="Times New Roman" pitchFamily="18" charset="0"/>
              </a:rPr>
              <a:t>Fig.b</a:t>
            </a:r>
            <a:r>
              <a:rPr lang="en-US" dirty="0" smtClean="0">
                <a:latin typeface="Times New Roman" pitchFamily="18" charset="0"/>
                <a:cs typeface="Times New Roman" pitchFamily="18" charset="0"/>
              </a:rPr>
              <a:t> is said to be </a:t>
            </a:r>
            <a:r>
              <a:rPr lang="en-US" b="1" dirty="0" smtClean="0">
                <a:latin typeface="Times New Roman" pitchFamily="18" charset="0"/>
                <a:cs typeface="Times New Roman" pitchFamily="18" charset="0"/>
              </a:rPr>
              <a:t>folded </a:t>
            </a:r>
            <a:r>
              <a:rPr lang="en-US" dirty="0" smtClean="0">
                <a:latin typeface="Times New Roman" pitchFamily="18" charset="0"/>
                <a:cs typeface="Times New Roman" pitchFamily="18" charset="0"/>
              </a:rPr>
              <a:t>in the sense that it reverses the direction of the signal flow back toward ground. </a:t>
            </a:r>
          </a:p>
          <a:p>
            <a:pPr marL="514350" indent="-514350">
              <a:buFont typeface="Wingdings" pitchFamily="2" charset="2"/>
              <a:buChar char="ü"/>
            </a:pPr>
            <a:r>
              <a:rPr lang="en-US" dirty="0" smtClean="0">
                <a:latin typeface="Times New Roman" pitchFamily="18" charset="0"/>
                <a:cs typeface="Times New Roman" pitchFamily="18" charset="0"/>
              </a:rPr>
              <a:t>This reversal has two main advantages when used with a differential pair. </a:t>
            </a:r>
          </a:p>
          <a:p>
            <a:pPr marL="1820545" lvl="2" indent="-514350">
              <a:buFont typeface="+mj-lt"/>
              <a:buAutoNum type="arabicPeriod"/>
            </a:pPr>
            <a:r>
              <a:rPr lang="en-US" dirty="0" smtClean="0">
                <a:latin typeface="Times New Roman" pitchFamily="18" charset="0"/>
                <a:cs typeface="Times New Roman" pitchFamily="18" charset="0"/>
              </a:rPr>
              <a:t>It increases the output swing. </a:t>
            </a:r>
          </a:p>
          <a:p>
            <a:pPr marL="1820545" lvl="2" indent="-514350">
              <a:buFont typeface="+mj-lt"/>
              <a:buAutoNum type="arabicPeriod"/>
            </a:pPr>
            <a:r>
              <a:rPr lang="en-US" dirty="0" smtClean="0">
                <a:latin typeface="Times New Roman" pitchFamily="18" charset="0"/>
                <a:cs typeface="Times New Roman" pitchFamily="18" charset="0"/>
              </a:rPr>
              <a:t>It increases the common-mode input range.</a:t>
            </a:r>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133350" y="3352800"/>
            <a:ext cx="6191250" cy="5657850"/>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21439" y="7855803"/>
            <a:ext cx="3331361" cy="830997"/>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sz="2400" b="1" dirty="0" smtClean="0">
                <a:latin typeface="Times New Roman" pitchFamily="18" charset="0"/>
                <a:cs typeface="Times New Roman" pitchFamily="18" charset="0"/>
              </a:rPr>
              <a:t>Simplified</a:t>
            </a:r>
          </a:p>
          <a:p>
            <a:r>
              <a:rPr lang="en-US" sz="2400" b="1" dirty="0" smtClean="0">
                <a:latin typeface="Times New Roman" pitchFamily="18" charset="0"/>
                <a:cs typeface="Times New Roman" pitchFamily="18" charset="0"/>
              </a:rPr>
              <a:t> folded-</a:t>
            </a:r>
            <a:r>
              <a:rPr lang="en-US" sz="2400" b="1" dirty="0" err="1" smtClean="0">
                <a:latin typeface="Times New Roman" pitchFamily="18" charset="0"/>
                <a:cs typeface="Times New Roman" pitchFamily="18" charset="0"/>
              </a:rPr>
              <a:t>cascode</a:t>
            </a:r>
            <a:r>
              <a:rPr lang="en-US" sz="2400" b="1" dirty="0" smtClean="0">
                <a:latin typeface="Times New Roman" pitchFamily="18" charset="0"/>
                <a:cs typeface="Times New Roman" pitchFamily="18" charset="0"/>
              </a:rPr>
              <a:t> op amp.</a:t>
            </a:r>
            <a:endParaRPr lang="en-US" sz="2400" b="1" dirty="0">
              <a:latin typeface="Times New Roman" pitchFamily="18" charset="0"/>
              <a:cs typeface="Times New Roman" pitchFamily="18" charset="0"/>
            </a:endParaRPr>
          </a:p>
        </p:txBody>
      </p:sp>
      <p:sp>
        <p:nvSpPr>
          <p:cNvPr id="9" name="Rectangle 8"/>
          <p:cNvSpPr/>
          <p:nvPr/>
        </p:nvSpPr>
        <p:spPr>
          <a:xfrm>
            <a:off x="6629400" y="3276600"/>
            <a:ext cx="6858000" cy="4893647"/>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Figure shows a simplified schematic of a circuit that applies the folded-</a:t>
            </a:r>
            <a:r>
              <a:rPr lang="en-US" dirty="0" err="1" smtClean="0">
                <a:latin typeface="Times New Roman" pitchFamily="18" charset="0"/>
                <a:cs typeface="Times New Roman" pitchFamily="18" charset="0"/>
              </a:rPr>
              <a:t>cascode</a:t>
            </a:r>
            <a:r>
              <a:rPr lang="en-US" dirty="0" smtClean="0">
                <a:latin typeface="Times New Roman" pitchFamily="18" charset="0"/>
                <a:cs typeface="Times New Roman" pitchFamily="18" charset="0"/>
              </a:rPr>
              <a:t> structure to both sides of a differential pair. </a:t>
            </a:r>
          </a:p>
          <a:p>
            <a:pPr marL="514350" indent="-514350" algn="just">
              <a:buFont typeface="Wingdings" pitchFamily="2" charset="2"/>
              <a:buChar char="v"/>
            </a:pPr>
            <a:r>
              <a:rPr lang="en-US" dirty="0" smtClean="0">
                <a:latin typeface="Times New Roman" pitchFamily="18" charset="0"/>
                <a:cs typeface="Times New Roman" pitchFamily="18" charset="0"/>
              </a:rPr>
              <a:t>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and M</a:t>
            </a:r>
            <a:r>
              <a:rPr lang="en-US" baseline="-25000" dirty="0" smtClean="0">
                <a:latin typeface="Times New Roman" pitchFamily="18" charset="0"/>
                <a:cs typeface="Times New Roman" pitchFamily="18" charset="0"/>
              </a:rPr>
              <a:t>1A</a:t>
            </a:r>
            <a:r>
              <a:rPr lang="en-US" dirty="0" smtClean="0">
                <a:latin typeface="Times New Roman" pitchFamily="18" charset="0"/>
                <a:cs typeface="Times New Roman" pitchFamily="18" charset="0"/>
              </a:rPr>
              <a:t> form one </a:t>
            </a:r>
            <a:r>
              <a:rPr lang="en-US" dirty="0" err="1" smtClean="0">
                <a:latin typeface="Times New Roman" pitchFamily="18" charset="0"/>
                <a:cs typeface="Times New Roman" pitchFamily="18" charset="0"/>
              </a:rPr>
              <a:t>cascode</a:t>
            </a:r>
            <a:r>
              <a:rPr lang="en-US" dirty="0" smtClean="0">
                <a:latin typeface="Times New Roman" pitchFamily="18" charset="0"/>
                <a:cs typeface="Times New Roman" pitchFamily="18" charset="0"/>
              </a:rPr>
              <a:t> structure; Also, M</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and M</a:t>
            </a:r>
            <a:r>
              <a:rPr lang="en-US" baseline="-25000" dirty="0" smtClean="0">
                <a:latin typeface="Times New Roman" pitchFamily="18" charset="0"/>
                <a:cs typeface="Times New Roman" pitchFamily="18" charset="0"/>
              </a:rPr>
              <a:t>2A</a:t>
            </a:r>
            <a:r>
              <a:rPr lang="en-US" dirty="0" smtClean="0">
                <a:latin typeface="Times New Roman" pitchFamily="18" charset="0"/>
                <a:cs typeface="Times New Roman" pitchFamily="18" charset="0"/>
              </a:rPr>
              <a:t> form another. </a:t>
            </a:r>
          </a:p>
          <a:p>
            <a:pPr marL="514350" indent="-514350" algn="just">
              <a:buFont typeface="Wingdings" pitchFamily="2" charset="2"/>
              <a:buChar char="v"/>
            </a:pPr>
            <a:r>
              <a:rPr lang="en-US" dirty="0" smtClean="0">
                <a:latin typeface="Times New Roman" pitchFamily="18" charset="0"/>
                <a:cs typeface="Times New Roman" pitchFamily="18" charset="0"/>
              </a:rPr>
              <a:t>The current mirror converts the differential signal into a single-ended output by sending variations in the drain current of M</a:t>
            </a:r>
            <a:r>
              <a:rPr lang="en-US" baseline="-25000" dirty="0" smtClean="0">
                <a:latin typeface="Times New Roman" pitchFamily="18" charset="0"/>
                <a:cs typeface="Times New Roman" pitchFamily="18" charset="0"/>
              </a:rPr>
              <a:t>1A</a:t>
            </a:r>
            <a:r>
              <a:rPr lang="en-US" dirty="0" smtClean="0">
                <a:latin typeface="Times New Roman" pitchFamily="18" charset="0"/>
                <a:cs typeface="Times New Roman" pitchFamily="18" charset="0"/>
              </a:rPr>
              <a:t> to the output. The resulting op amp is called a folded-</a:t>
            </a:r>
            <a:r>
              <a:rPr lang="en-US" dirty="0" err="1" smtClean="0">
                <a:latin typeface="Times New Roman" pitchFamily="18" charset="0"/>
                <a:cs typeface="Times New Roman" pitchFamily="18" charset="0"/>
              </a:rPr>
              <a:t>cascode</a:t>
            </a:r>
            <a:r>
              <a:rPr lang="en-US" dirty="0" smtClean="0">
                <a:latin typeface="Times New Roman" pitchFamily="18" charset="0"/>
                <a:cs typeface="Times New Roman" pitchFamily="18" charset="0"/>
              </a:rPr>
              <a:t> op amp. </a:t>
            </a:r>
          </a:p>
          <a:p>
            <a:pPr marL="514350" indent="-514350" algn="just">
              <a:buFont typeface="Wingdings" pitchFamily="2" charset="2"/>
              <a:buChar char="v"/>
            </a:pPr>
            <a:r>
              <a:rPr lang="en-US" dirty="0" smtClean="0">
                <a:latin typeface="Times New Roman" pitchFamily="18" charset="0"/>
                <a:cs typeface="Times New Roman" pitchFamily="18" charset="0"/>
              </a:rPr>
              <a:t>Bias is realized by making the currents in current sources M</a:t>
            </a:r>
            <a:r>
              <a:rPr lang="en-US" baseline="-25000" dirty="0" smtClean="0">
                <a:latin typeface="Times New Roman" pitchFamily="18" charset="0"/>
                <a:cs typeface="Times New Roman" pitchFamily="18" charset="0"/>
              </a:rPr>
              <a:t>11</a:t>
            </a:r>
            <a:r>
              <a:rPr lang="en-US" dirty="0" smtClean="0">
                <a:latin typeface="Times New Roman" pitchFamily="18" charset="0"/>
                <a:cs typeface="Times New Roman" pitchFamily="18" charset="0"/>
              </a:rPr>
              <a:t> and M</a:t>
            </a:r>
            <a:r>
              <a:rPr lang="en-US" baseline="-25000" dirty="0" smtClean="0">
                <a:latin typeface="Times New Roman" pitchFamily="18" charset="0"/>
                <a:cs typeface="Times New Roman" pitchFamily="18" charset="0"/>
              </a:rPr>
              <a:t>12 </a:t>
            </a:r>
            <a:r>
              <a:rPr lang="en-US" dirty="0" smtClean="0">
                <a:latin typeface="Times New Roman" pitchFamily="18" charset="0"/>
                <a:cs typeface="Times New Roman" pitchFamily="18" charset="0"/>
              </a:rPr>
              <a:t>larger than |I</a:t>
            </a:r>
            <a:r>
              <a:rPr lang="en-US" baseline="-25000" dirty="0" smtClean="0">
                <a:latin typeface="Times New Roman" pitchFamily="18" charset="0"/>
                <a:cs typeface="Times New Roman" pitchFamily="18" charset="0"/>
              </a:rPr>
              <a:t>D5</a:t>
            </a:r>
            <a:r>
              <a:rPr lang="en-US" dirty="0" smtClean="0">
                <a:latin typeface="Times New Roman" pitchFamily="18" charset="0"/>
                <a:cs typeface="Times New Roman" pitchFamily="18" charset="0"/>
              </a:rPr>
              <a:t>|/2.</a:t>
            </a:r>
            <a:endParaRPr lang="en-US"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3" cstate="print"/>
          <a:srcRect/>
          <a:stretch>
            <a:fillRect/>
          </a:stretch>
        </p:blipFill>
        <p:spPr bwMode="auto">
          <a:xfrm>
            <a:off x="6934200" y="8305799"/>
            <a:ext cx="6171556" cy="731520"/>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6774424"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itchFamily="18" charset="0"/>
                <a:cs typeface="Times New Roman" pitchFamily="18" charset="0"/>
              </a:rPr>
              <a:t>MOS Folded-</a:t>
            </a:r>
            <a:r>
              <a:rPr lang="en-US" b="1" dirty="0" err="1" smtClean="0">
                <a:latin typeface="Times New Roman" pitchFamily="18" charset="0"/>
                <a:cs typeface="Times New Roman" pitchFamily="18" charset="0"/>
              </a:rPr>
              <a:t>Cascode</a:t>
            </a:r>
            <a:r>
              <a:rPr lang="en-US" b="1" dirty="0" smtClean="0">
                <a:latin typeface="Times New Roman" pitchFamily="18" charset="0"/>
                <a:cs typeface="Times New Roman" pitchFamily="18" charset="0"/>
              </a:rPr>
              <a:t> Operational Amplifiers</a:t>
            </a:r>
            <a:endParaRPr lang="en-US" b="1" dirty="0">
              <a:latin typeface="Times New Roman" pitchFamily="18" charset="0"/>
              <a:cs typeface="Times New Roman"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152400" y="1295400"/>
            <a:ext cx="7309979" cy="6172200"/>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1447800" y="7584757"/>
            <a:ext cx="4860626"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b="1" dirty="0" smtClean="0">
                <a:latin typeface="Times New Roman" pitchFamily="18" charset="0"/>
                <a:cs typeface="Times New Roman" pitchFamily="18" charset="0"/>
              </a:rPr>
              <a:t>Detailed folded-</a:t>
            </a:r>
            <a:r>
              <a:rPr lang="en-US" b="1" dirty="0" err="1" smtClean="0">
                <a:latin typeface="Times New Roman" pitchFamily="18" charset="0"/>
                <a:cs typeface="Times New Roman" pitchFamily="18" charset="0"/>
              </a:rPr>
              <a:t>cascode</a:t>
            </a:r>
            <a:r>
              <a:rPr lang="en-US" b="1" dirty="0" smtClean="0">
                <a:latin typeface="Times New Roman" pitchFamily="18" charset="0"/>
                <a:cs typeface="Times New Roman" pitchFamily="18" charset="0"/>
              </a:rPr>
              <a:t> op amp.</a:t>
            </a:r>
            <a:endParaRPr lang="en-US" b="1" dirty="0">
              <a:latin typeface="Times New Roman" pitchFamily="18" charset="0"/>
              <a:cs typeface="Times New Roman" pitchFamily="18" charset="0"/>
            </a:endParaRPr>
          </a:p>
        </p:txBody>
      </p:sp>
      <p:sp>
        <p:nvSpPr>
          <p:cNvPr id="8" name="Rectangle 7"/>
          <p:cNvSpPr/>
          <p:nvPr/>
        </p:nvSpPr>
        <p:spPr>
          <a:xfrm>
            <a:off x="7772400" y="1219200"/>
            <a:ext cx="5791200" cy="729430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Compared to the other op-amp configurations we have considered, the folded-</a:t>
            </a:r>
            <a:r>
              <a:rPr lang="en-US" dirty="0" err="1" smtClean="0">
                <a:latin typeface="Times New Roman" pitchFamily="18" charset="0"/>
                <a:cs typeface="Times New Roman" pitchFamily="18" charset="0"/>
              </a:rPr>
              <a:t>cascode</a:t>
            </a:r>
            <a:r>
              <a:rPr lang="en-US" dirty="0" smtClean="0">
                <a:latin typeface="Times New Roman" pitchFamily="18" charset="0"/>
                <a:cs typeface="Times New Roman" pitchFamily="18" charset="0"/>
              </a:rPr>
              <a:t> configuration improves the common-mode input range. </a:t>
            </a:r>
          </a:p>
          <a:p>
            <a:pPr marL="514350" indent="-514350" algn="just">
              <a:buFont typeface="Wingdings" pitchFamily="2" charset="2"/>
              <a:buChar char="Ø"/>
            </a:pPr>
            <a:r>
              <a:rPr lang="en-US" dirty="0" smtClean="0">
                <a:latin typeface="Times New Roman" pitchFamily="18" charset="0"/>
                <a:cs typeface="Times New Roman" pitchFamily="18" charset="0"/>
              </a:rPr>
              <a:t>The upper end of the range is the same as in the basic two-stage op amp and the telescopic </a:t>
            </a:r>
            <a:r>
              <a:rPr lang="en-US" dirty="0" err="1" smtClean="0">
                <a:latin typeface="Times New Roman" pitchFamily="18" charset="0"/>
                <a:cs typeface="Times New Roman" pitchFamily="18" charset="0"/>
              </a:rPr>
              <a:t>cascode</a:t>
            </a:r>
            <a:r>
              <a:rPr lang="en-US" dirty="0" smtClean="0">
                <a:latin typeface="Times New Roman" pitchFamily="18" charset="0"/>
                <a:cs typeface="Times New Roman" pitchFamily="18" charset="0"/>
              </a:rPr>
              <a:t> op amp. </a:t>
            </a:r>
          </a:p>
          <a:p>
            <a:pPr marL="514350" indent="-514350" algn="just">
              <a:buFont typeface="Wingdings" pitchFamily="2" charset="2"/>
              <a:buChar char="Ø"/>
            </a:pPr>
            <a:r>
              <a:rPr lang="en-US" dirty="0" smtClean="0">
                <a:latin typeface="Times New Roman" pitchFamily="18" charset="0"/>
                <a:cs typeface="Times New Roman" pitchFamily="18" charset="0"/>
              </a:rPr>
              <a:t>On the other hand, the lower end of the range can be reduced significantly compared to both of the other configurations if V</a:t>
            </a:r>
            <a:r>
              <a:rPr lang="en-US" baseline="-25000" dirty="0" smtClean="0">
                <a:latin typeface="Times New Roman" pitchFamily="18" charset="0"/>
                <a:cs typeface="Times New Roman" pitchFamily="18" charset="0"/>
              </a:rPr>
              <a:t>BIAS2</a:t>
            </a:r>
            <a:r>
              <a:rPr lang="en-US" dirty="0" smtClean="0">
                <a:latin typeface="Times New Roman" pitchFamily="18" charset="0"/>
                <a:cs typeface="Times New Roman" pitchFamily="18" charset="0"/>
              </a:rPr>
              <a:t> is adjusted so that M</a:t>
            </a:r>
            <a:r>
              <a:rPr lang="en-US" baseline="-25000" dirty="0" smtClean="0">
                <a:latin typeface="Times New Roman" pitchFamily="18" charset="0"/>
                <a:cs typeface="Times New Roman" pitchFamily="18" charset="0"/>
              </a:rPr>
              <a:t>11</a:t>
            </a:r>
            <a:r>
              <a:rPr lang="en-US" dirty="0" smtClean="0">
                <a:latin typeface="Times New Roman" pitchFamily="18" charset="0"/>
                <a:cs typeface="Times New Roman" pitchFamily="18" charset="0"/>
              </a:rPr>
              <a:t> and M</a:t>
            </a:r>
            <a:r>
              <a:rPr lang="en-US" baseline="-25000" dirty="0" smtClean="0">
                <a:latin typeface="Times New Roman" pitchFamily="18" charset="0"/>
                <a:cs typeface="Times New Roman" pitchFamily="18" charset="0"/>
              </a:rPr>
              <a:t>12</a:t>
            </a:r>
            <a:r>
              <a:rPr lang="en-US" dirty="0" smtClean="0">
                <a:latin typeface="Times New Roman" pitchFamily="18" charset="0"/>
                <a:cs typeface="Times New Roman" pitchFamily="18" charset="0"/>
              </a:rPr>
              <a:t> operate at the edge of the active region. </a:t>
            </a:r>
          </a:p>
          <a:p>
            <a:pPr marL="514350" indent="-514350" algn="just">
              <a:buFont typeface="Wingdings" pitchFamily="2" charset="2"/>
              <a:buChar char="Ø"/>
            </a:pPr>
            <a:r>
              <a:rPr lang="en-US" dirty="0" smtClean="0">
                <a:latin typeface="Times New Roman" pitchFamily="18" charset="0"/>
                <a:cs typeface="Times New Roman" pitchFamily="18" charset="0"/>
              </a:rPr>
              <a:t>Under this condition, the bias voltage from the drain of 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to −V</a:t>
            </a:r>
            <a:r>
              <a:rPr lang="en-US" baseline="-25000" dirty="0" smtClean="0">
                <a:latin typeface="Times New Roman" pitchFamily="18" charset="0"/>
                <a:cs typeface="Times New Roman" pitchFamily="18" charset="0"/>
              </a:rPr>
              <a:t>SS</a:t>
            </a:r>
            <a:r>
              <a:rPr lang="en-US" dirty="0" smtClean="0">
                <a:latin typeface="Times New Roman" pitchFamily="18" charset="0"/>
                <a:cs typeface="Times New Roman" pitchFamily="18" charset="0"/>
              </a:rPr>
              <a:t> is V</a:t>
            </a:r>
            <a:r>
              <a:rPr lang="en-US" baseline="-25000" dirty="0" smtClean="0">
                <a:latin typeface="Times New Roman" pitchFamily="18" charset="0"/>
                <a:cs typeface="Times New Roman" pitchFamily="18" charset="0"/>
              </a:rPr>
              <a:t>ov11</a:t>
            </a:r>
            <a:r>
              <a:rPr lang="en-US" dirty="0" smtClean="0">
                <a:latin typeface="Times New Roman" pitchFamily="18" charset="0"/>
                <a:cs typeface="Times New Roman" pitchFamily="18" charset="0"/>
              </a:rPr>
              <a:t>, which can be much less than in the other configurations.</a:t>
            </a:r>
            <a:endParaRPr lang="en-US" dirty="0">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6774424"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itchFamily="18" charset="0"/>
                <a:cs typeface="Times New Roman" pitchFamily="18" charset="0"/>
              </a:rPr>
              <a:t>MOS Folded-</a:t>
            </a:r>
            <a:r>
              <a:rPr lang="en-US" b="1" dirty="0" err="1" smtClean="0">
                <a:latin typeface="Times New Roman" pitchFamily="18" charset="0"/>
                <a:cs typeface="Times New Roman" pitchFamily="18" charset="0"/>
              </a:rPr>
              <a:t>Cascode</a:t>
            </a:r>
            <a:r>
              <a:rPr lang="en-US" b="1" dirty="0" smtClean="0">
                <a:latin typeface="Times New Roman" pitchFamily="18" charset="0"/>
                <a:cs typeface="Times New Roman" pitchFamily="18" charset="0"/>
              </a:rPr>
              <a:t> Operational Amplifiers</a:t>
            </a:r>
            <a:endParaRPr lang="en-US" b="1" dirty="0">
              <a:latin typeface="Times New Roman" pitchFamily="18" charset="0"/>
              <a:cs typeface="Times New Roman"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202829"/>
            <a:ext cx="13716000" cy="329320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buFont typeface="Wingdings" pitchFamily="2" charset="2"/>
              <a:buChar char="Ø"/>
            </a:pPr>
            <a:r>
              <a:rPr lang="en-US" dirty="0" smtClean="0">
                <a:latin typeface="Times New Roman" pitchFamily="18" charset="0"/>
                <a:cs typeface="Times New Roman" pitchFamily="18" charset="0"/>
              </a:rPr>
              <a:t>To calculate the output swing, first consider the p-type </a:t>
            </a:r>
            <a:r>
              <a:rPr lang="en-US" dirty="0" err="1" smtClean="0">
                <a:latin typeface="Times New Roman" pitchFamily="18" charset="0"/>
                <a:cs typeface="Times New Roman" pitchFamily="18" charset="0"/>
              </a:rPr>
              <a:t>cascode</a:t>
            </a:r>
            <a:r>
              <a:rPr lang="en-US" dirty="0" smtClean="0">
                <a:latin typeface="Times New Roman" pitchFamily="18" charset="0"/>
                <a:cs typeface="Times New Roman" pitchFamily="18" charset="0"/>
              </a:rPr>
              <a:t> current mirror by itself. </a:t>
            </a:r>
          </a:p>
          <a:p>
            <a:pPr marL="514350" indent="-514350">
              <a:buFont typeface="Wingdings" pitchFamily="2" charset="2"/>
              <a:buChar char="Ø"/>
            </a:pPr>
            <a:r>
              <a:rPr lang="en-US" dirty="0" smtClean="0">
                <a:latin typeface="Times New Roman" pitchFamily="18" charset="0"/>
                <a:cs typeface="Times New Roman" pitchFamily="18" charset="0"/>
              </a:rPr>
              <a:t>Since M</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and M</a:t>
            </a:r>
            <a:r>
              <a:rPr lang="en-US" baseline="-25000" dirty="0" smtClean="0">
                <a:latin typeface="Times New Roman" pitchFamily="18" charset="0"/>
                <a:cs typeface="Times New Roman" pitchFamily="18" charset="0"/>
              </a:rPr>
              <a:t>3A</a:t>
            </a:r>
            <a:r>
              <a:rPr lang="en-US" dirty="0" smtClean="0">
                <a:latin typeface="Times New Roman" pitchFamily="18" charset="0"/>
                <a:cs typeface="Times New Roman" pitchFamily="18" charset="0"/>
              </a:rPr>
              <a:t> are diode connected, the voltage from V</a:t>
            </a:r>
            <a:r>
              <a:rPr lang="en-US" baseline="-25000" dirty="0" smtClean="0">
                <a:latin typeface="Times New Roman" pitchFamily="18" charset="0"/>
                <a:cs typeface="Times New Roman" pitchFamily="18" charset="0"/>
              </a:rPr>
              <a:t>DD</a:t>
            </a:r>
            <a:r>
              <a:rPr lang="en-US" dirty="0" smtClean="0">
                <a:latin typeface="Times New Roman" pitchFamily="18" charset="0"/>
                <a:cs typeface="Times New Roman" pitchFamily="18" charset="0"/>
              </a:rPr>
              <a:t> to the gate of  M</a:t>
            </a:r>
            <a:r>
              <a:rPr lang="en-US" baseline="-25000" dirty="0" smtClean="0">
                <a:latin typeface="Times New Roman" pitchFamily="18" charset="0"/>
                <a:cs typeface="Times New Roman" pitchFamily="18" charset="0"/>
              </a:rPr>
              <a:t>4A </a:t>
            </a:r>
            <a:r>
              <a:rPr lang="en-US" dirty="0" smtClean="0">
                <a:latin typeface="Times New Roman" pitchFamily="18" charset="0"/>
                <a:cs typeface="Times New Roman" pitchFamily="18" charset="0"/>
              </a:rPr>
              <a:t>is </a:t>
            </a:r>
            <a:r>
              <a:rPr lang="en-US" b="1" dirty="0" smtClean="0">
                <a:latin typeface="Times New Roman" pitchFamily="18" charset="0"/>
                <a:cs typeface="Times New Roman" pitchFamily="18" charset="0"/>
              </a:rPr>
              <a:t>2|V</a:t>
            </a:r>
            <a:r>
              <a:rPr lang="en-US" b="1" baseline="-25000" dirty="0" smtClean="0">
                <a:latin typeface="Times New Roman" pitchFamily="18" charset="0"/>
                <a:cs typeface="Times New Roman" pitchFamily="18" charset="0"/>
              </a:rPr>
              <a:t>tp</a:t>
            </a:r>
            <a:r>
              <a:rPr lang="en-US" b="1" dirty="0" smtClean="0">
                <a:latin typeface="Times New Roman" pitchFamily="18" charset="0"/>
                <a:cs typeface="Times New Roman" pitchFamily="18" charset="0"/>
              </a:rPr>
              <a:t>| + 2|V</a:t>
            </a:r>
            <a:r>
              <a:rPr lang="en-US" b="1" baseline="-25000" dirty="0" smtClean="0">
                <a:latin typeface="Times New Roman" pitchFamily="18" charset="0"/>
                <a:cs typeface="Times New Roman" pitchFamily="18" charset="0"/>
              </a:rPr>
              <a:t>ov</a:t>
            </a:r>
            <a:r>
              <a:rPr lang="en-US" b="1" dirty="0" smtClean="0">
                <a:latin typeface="Times New Roman" pitchFamily="18" charset="0"/>
                <a:cs typeface="Times New Roman" pitchFamily="18" charset="0"/>
              </a:rPr>
              <a:t> |. </a:t>
            </a:r>
          </a:p>
          <a:p>
            <a:pPr marL="514350" indent="-514350">
              <a:buFont typeface="Wingdings" pitchFamily="2" charset="2"/>
              <a:buChar char="Ø"/>
            </a:pPr>
            <a:r>
              <a:rPr lang="en-US" dirty="0" smtClean="0">
                <a:latin typeface="Times New Roman" pitchFamily="18" charset="0"/>
                <a:cs typeface="Times New Roman" pitchFamily="18" charset="0"/>
              </a:rPr>
              <a:t>Therefore, the source-drain voltage of M</a:t>
            </a:r>
            <a:r>
              <a:rPr lang="en-US" baseline="-25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 is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tp</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ov</a:t>
            </a:r>
            <a:r>
              <a:rPr lang="en-US" dirty="0" smtClean="0">
                <a:latin typeface="Times New Roman" pitchFamily="18" charset="0"/>
                <a:cs typeface="Times New Roman" pitchFamily="18" charset="0"/>
              </a:rPr>
              <a:t>|, and the maximum output for which both M</a:t>
            </a:r>
            <a:r>
              <a:rPr lang="en-US" baseline="-25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 and M</a:t>
            </a:r>
            <a:r>
              <a:rPr lang="en-US" baseline="-25000" dirty="0" smtClean="0">
                <a:latin typeface="Times New Roman" pitchFamily="18" charset="0"/>
                <a:cs typeface="Times New Roman" pitchFamily="18" charset="0"/>
              </a:rPr>
              <a:t>4A</a:t>
            </a:r>
            <a:r>
              <a:rPr lang="en-US" dirty="0" smtClean="0">
                <a:latin typeface="Times New Roman" pitchFamily="18" charset="0"/>
                <a:cs typeface="Times New Roman" pitchFamily="18" charset="0"/>
              </a:rPr>
              <a:t> operate in the active region is,</a:t>
            </a:r>
          </a:p>
          <a:p>
            <a:pPr marL="1167765" lvl="1" indent="-514350"/>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V</a:t>
            </a:r>
            <a:r>
              <a:rPr lang="en-US" b="1" baseline="-25000" dirty="0" smtClean="0">
                <a:latin typeface="Times New Roman" pitchFamily="18" charset="0"/>
                <a:cs typeface="Times New Roman" pitchFamily="18" charset="0"/>
              </a:rPr>
              <a:t>OUT(max)</a:t>
            </a:r>
            <a:r>
              <a:rPr lang="en-US" b="1" dirty="0" smtClean="0">
                <a:latin typeface="Times New Roman" pitchFamily="18" charset="0"/>
                <a:cs typeface="Times New Roman" pitchFamily="18" charset="0"/>
              </a:rPr>
              <a:t> = V</a:t>
            </a:r>
            <a:r>
              <a:rPr lang="en-US" b="1" baseline="-25000" dirty="0" smtClean="0">
                <a:latin typeface="Times New Roman" pitchFamily="18" charset="0"/>
                <a:cs typeface="Times New Roman" pitchFamily="18" charset="0"/>
              </a:rPr>
              <a:t>DD</a:t>
            </a:r>
            <a:r>
              <a:rPr lang="en-US" b="1" dirty="0" smtClean="0">
                <a:latin typeface="Times New Roman" pitchFamily="18" charset="0"/>
                <a:cs typeface="Times New Roman" pitchFamily="18" charset="0"/>
              </a:rPr>
              <a:t> − |</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tp</a:t>
            </a:r>
            <a:r>
              <a:rPr lang="en-US" b="1" dirty="0" smtClean="0">
                <a:latin typeface="Times New Roman" pitchFamily="18" charset="0"/>
                <a:cs typeface="Times New Roman" pitchFamily="18" charset="0"/>
              </a:rPr>
              <a:t>| − 2|V</a:t>
            </a:r>
            <a:r>
              <a:rPr lang="en-US" b="1" baseline="-25000" dirty="0" smtClean="0">
                <a:latin typeface="Times New Roman" pitchFamily="18" charset="0"/>
                <a:cs typeface="Times New Roman" pitchFamily="18" charset="0"/>
              </a:rPr>
              <a:t>ov</a:t>
            </a:r>
            <a:r>
              <a:rPr lang="en-US" b="1" dirty="0" smtClean="0">
                <a:latin typeface="Times New Roman" pitchFamily="18" charset="0"/>
                <a:cs typeface="Times New Roman" pitchFamily="18" charset="0"/>
              </a:rPr>
              <a:t>|</a:t>
            </a:r>
          </a:p>
          <a:p>
            <a:pPr marL="514350" indent="-514350" algn="just">
              <a:buFont typeface="Wingdings" pitchFamily="2" charset="2"/>
              <a:buChar char="Ø"/>
            </a:pPr>
            <a:r>
              <a:rPr lang="en-US" dirty="0" smtClean="0">
                <a:latin typeface="Times New Roman" pitchFamily="18" charset="0"/>
                <a:cs typeface="Times New Roman" pitchFamily="18" charset="0"/>
              </a:rPr>
              <a:t>The threshold term in this equation can be eliminated by using a p-type version of one of the high-swing </a:t>
            </a:r>
            <a:r>
              <a:rPr lang="en-US" dirty="0" err="1" smtClean="0">
                <a:latin typeface="Times New Roman" pitchFamily="18" charset="0"/>
                <a:cs typeface="Times New Roman" pitchFamily="18" charset="0"/>
              </a:rPr>
              <a:t>cascode</a:t>
            </a:r>
            <a:r>
              <a:rPr lang="en-US" dirty="0" smtClean="0">
                <a:latin typeface="Times New Roman" pitchFamily="18" charset="0"/>
                <a:cs typeface="Times New Roman" pitchFamily="18" charset="0"/>
              </a:rPr>
              <a:t> current mirrors,</a:t>
            </a:r>
          </a:p>
          <a:p>
            <a:pPr marL="514350" lvl="1" indent="-514350" algn="just"/>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V</a:t>
            </a:r>
            <a:r>
              <a:rPr lang="en-US" b="1" baseline="-25000" dirty="0" smtClean="0">
                <a:latin typeface="Times New Roman" pitchFamily="18" charset="0"/>
                <a:cs typeface="Times New Roman" pitchFamily="18" charset="0"/>
              </a:rPr>
              <a:t>OUT(max)</a:t>
            </a:r>
            <a:r>
              <a:rPr lang="en-US" b="1" dirty="0" smtClean="0">
                <a:latin typeface="Times New Roman" pitchFamily="18" charset="0"/>
                <a:cs typeface="Times New Roman" pitchFamily="18" charset="0"/>
              </a:rPr>
              <a:t> = V</a:t>
            </a:r>
            <a:r>
              <a:rPr lang="en-US" b="1" baseline="-25000" dirty="0" smtClean="0">
                <a:latin typeface="Times New Roman" pitchFamily="18" charset="0"/>
                <a:cs typeface="Times New Roman" pitchFamily="18" charset="0"/>
              </a:rPr>
              <a:t>DD</a:t>
            </a:r>
            <a:r>
              <a:rPr lang="en-US" b="1" dirty="0" smtClean="0">
                <a:latin typeface="Times New Roman" pitchFamily="18" charset="0"/>
                <a:cs typeface="Times New Roman" pitchFamily="18" charset="0"/>
              </a:rPr>
              <a:t> − 2|V</a:t>
            </a:r>
            <a:r>
              <a:rPr lang="en-US" b="1" baseline="-25000" dirty="0" smtClean="0">
                <a:latin typeface="Times New Roman" pitchFamily="18" charset="0"/>
                <a:cs typeface="Times New Roman" pitchFamily="18" charset="0"/>
              </a:rPr>
              <a:t>ov</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
        <p:nvSpPr>
          <p:cNvPr id="7" name="Rectangle 6"/>
          <p:cNvSpPr/>
          <p:nvPr/>
        </p:nvSpPr>
        <p:spPr>
          <a:xfrm>
            <a:off x="0" y="4803338"/>
            <a:ext cx="13716000" cy="289310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the minimum output voltage, assume that V</a:t>
            </a:r>
            <a:r>
              <a:rPr lang="en-US" baseline="-25000" dirty="0" smtClean="0">
                <a:latin typeface="Times New Roman" pitchFamily="18" charset="0"/>
                <a:cs typeface="Times New Roman" pitchFamily="18" charset="0"/>
              </a:rPr>
              <a:t>BIAS2</a:t>
            </a:r>
            <a:r>
              <a:rPr lang="en-US" dirty="0" smtClean="0">
                <a:latin typeface="Times New Roman" pitchFamily="18" charset="0"/>
                <a:cs typeface="Times New Roman" pitchFamily="18" charset="0"/>
              </a:rPr>
              <a:t> is adjusted so that M</a:t>
            </a:r>
            <a:r>
              <a:rPr lang="en-US" baseline="-25000" dirty="0" smtClean="0">
                <a:latin typeface="Times New Roman" pitchFamily="18" charset="0"/>
                <a:cs typeface="Times New Roman" pitchFamily="18" charset="0"/>
              </a:rPr>
              <a:t>12</a:t>
            </a:r>
            <a:r>
              <a:rPr lang="en-US" dirty="0" smtClean="0">
                <a:latin typeface="Times New Roman" pitchFamily="18" charset="0"/>
                <a:cs typeface="Times New Roman" pitchFamily="18" charset="0"/>
              </a:rPr>
              <a:t> operates at the edge of the active region. Then the drain-source voltage of M</a:t>
            </a:r>
            <a:r>
              <a:rPr lang="en-US" baseline="-25000" dirty="0" smtClean="0">
                <a:latin typeface="Times New Roman" pitchFamily="18" charset="0"/>
                <a:cs typeface="Times New Roman" pitchFamily="18" charset="0"/>
              </a:rPr>
              <a:t>12</a:t>
            </a:r>
            <a:r>
              <a:rPr lang="en-US" dirty="0" smtClean="0">
                <a:latin typeface="Times New Roman" pitchFamily="18" charset="0"/>
                <a:cs typeface="Times New Roman" pitchFamily="18" charset="0"/>
              </a:rPr>
              <a:t> is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ov</a:t>
            </a:r>
            <a:r>
              <a:rPr lang="en-US" dirty="0" smtClean="0">
                <a:latin typeface="Times New Roman" pitchFamily="18" charset="0"/>
                <a:cs typeface="Times New Roman" pitchFamily="18" charset="0"/>
              </a:rPr>
              <a:t> and the minimum output voltage for which both M</a:t>
            </a:r>
            <a:r>
              <a:rPr lang="en-US" baseline="-25000" dirty="0" smtClean="0">
                <a:latin typeface="Times New Roman" pitchFamily="18" charset="0"/>
                <a:cs typeface="Times New Roman" pitchFamily="18" charset="0"/>
              </a:rPr>
              <a:t>2A</a:t>
            </a:r>
            <a:r>
              <a:rPr lang="en-US" dirty="0" smtClean="0">
                <a:latin typeface="Times New Roman" pitchFamily="18" charset="0"/>
                <a:cs typeface="Times New Roman" pitchFamily="18" charset="0"/>
              </a:rPr>
              <a:t> and M</a:t>
            </a:r>
            <a:r>
              <a:rPr lang="en-US" baseline="-25000" dirty="0" smtClean="0">
                <a:latin typeface="Times New Roman" pitchFamily="18" charset="0"/>
                <a:cs typeface="Times New Roman" pitchFamily="18" charset="0"/>
              </a:rPr>
              <a:t>12</a:t>
            </a:r>
            <a:r>
              <a:rPr lang="en-US" dirty="0" smtClean="0">
                <a:latin typeface="Times New Roman" pitchFamily="18" charset="0"/>
                <a:cs typeface="Times New Roman" pitchFamily="18" charset="0"/>
              </a:rPr>
              <a:t> operate in the active region is,</a:t>
            </a:r>
          </a:p>
          <a:p>
            <a:pPr marL="514350" lvl="1" indent="-514350" algn="just"/>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V</a:t>
            </a:r>
            <a:r>
              <a:rPr lang="en-US" b="1" baseline="-25000" dirty="0" smtClean="0">
                <a:latin typeface="Times New Roman" pitchFamily="18" charset="0"/>
                <a:cs typeface="Times New Roman" pitchFamily="18" charset="0"/>
              </a:rPr>
              <a:t>OUT(min)</a:t>
            </a:r>
            <a:r>
              <a:rPr lang="en-US" b="1" dirty="0" smtClean="0">
                <a:latin typeface="Times New Roman" pitchFamily="18" charset="0"/>
                <a:cs typeface="Times New Roman" pitchFamily="18" charset="0"/>
              </a:rPr>
              <a:t> = −V</a:t>
            </a:r>
            <a:r>
              <a:rPr lang="en-US" b="1" baseline="-25000" dirty="0" smtClean="0">
                <a:latin typeface="Times New Roman" pitchFamily="18" charset="0"/>
                <a:cs typeface="Times New Roman" pitchFamily="18" charset="0"/>
              </a:rPr>
              <a:t>SS</a:t>
            </a:r>
            <a:r>
              <a:rPr lang="en-US" b="1" dirty="0" smtClean="0">
                <a:latin typeface="Times New Roman" pitchFamily="18" charset="0"/>
                <a:cs typeface="Times New Roman" pitchFamily="18" charset="0"/>
              </a:rPr>
              <a:t> + 2V</a:t>
            </a:r>
            <a:r>
              <a:rPr lang="en-US" b="1" baseline="-25000" dirty="0" smtClean="0">
                <a:latin typeface="Times New Roman" pitchFamily="18" charset="0"/>
                <a:cs typeface="Times New Roman" pitchFamily="18" charset="0"/>
              </a:rPr>
              <a:t>ov</a:t>
            </a:r>
          </a:p>
          <a:p>
            <a:pPr marL="514350" indent="-514350" algn="just"/>
            <a:endParaRPr lang="en-US" dirty="0" smtClean="0">
              <a:latin typeface="Times New Roman" pitchFamily="18" charset="0"/>
              <a:cs typeface="Times New Roman" pitchFamily="18" charset="0"/>
            </a:endParaRPr>
          </a:p>
          <a:p>
            <a:pPr marL="514350" indent="-514350" algn="just">
              <a:buFont typeface="Wingdings" pitchFamily="2" charset="2"/>
              <a:buChar char="Ø"/>
            </a:pPr>
            <a:r>
              <a:rPr lang="en-US" dirty="0" smtClean="0">
                <a:latin typeface="Times New Roman" pitchFamily="18" charset="0"/>
                <a:cs typeface="Times New Roman" pitchFamily="18" charset="0"/>
              </a:rPr>
              <a:t>The small-signal voltage gain of this circuit at low frequencies is</a:t>
            </a:r>
          </a:p>
          <a:p>
            <a:pPr marL="514350" indent="-514350" algn="just"/>
            <a:r>
              <a:rPr lang="en-US" b="1" dirty="0" smtClean="0">
                <a:latin typeface="Times New Roman" pitchFamily="18" charset="0"/>
                <a:cs typeface="Times New Roman" pitchFamily="18" charset="0"/>
              </a:rPr>
              <a:t>			Av </a:t>
            </a:r>
            <a:r>
              <a:rPr lang="en-US" b="1" smtClean="0">
                <a:latin typeface="Times New Roman" pitchFamily="18" charset="0"/>
                <a:cs typeface="Times New Roman" pitchFamily="18" charset="0"/>
              </a:rPr>
              <a:t>= G</a:t>
            </a:r>
            <a:r>
              <a:rPr lang="en-US" b="1" baseline="-25000" smtClean="0">
                <a:latin typeface="Times New Roman" pitchFamily="18" charset="0"/>
                <a:cs typeface="Times New Roman" pitchFamily="18" charset="0"/>
              </a:rPr>
              <a:t>=</a:t>
            </a:r>
            <a:r>
              <a:rPr lang="en-US" b="1" smtClean="0">
                <a:latin typeface="Times New Roman" pitchFamily="18" charset="0"/>
                <a:cs typeface="Times New Roman" pitchFamily="18" charset="0"/>
              </a:rPr>
              <a:t>R</a:t>
            </a:r>
            <a:r>
              <a:rPr lang="en-US" b="1" baseline="-25000" smtClean="0">
                <a:latin typeface="Times New Roman" pitchFamily="18" charset="0"/>
                <a:cs typeface="Times New Roman" pitchFamily="18" charset="0"/>
              </a:rPr>
              <a:t>o</a:t>
            </a:r>
            <a:endParaRPr lang="en-US" b="1" baseline="-25000" dirty="0" smtClean="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3570021"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Operational Amplifiers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4267200" y="1371600"/>
            <a:ext cx="5552546" cy="523220"/>
          </a:xfrm>
          <a:prstGeom prst="rect">
            <a:avLst/>
          </a:prstGeom>
        </p:spPr>
        <p:txBody>
          <a:bodyPr wrap="none">
            <a:spAutoFit/>
          </a:bodyPr>
          <a:lstStyle/>
          <a:p>
            <a:r>
              <a:rPr lang="en-US" sz="2800" b="1" dirty="0" smtClean="0">
                <a:solidFill>
                  <a:srgbClr val="00B050"/>
                </a:solidFill>
                <a:latin typeface="Times New Roman" pitchFamily="18" charset="0"/>
                <a:cs typeface="Times New Roman" pitchFamily="18" charset="0"/>
              </a:rPr>
              <a:t>Categorization of CMOS Op Amps</a:t>
            </a:r>
            <a:endParaRPr lang="en-US" sz="2800" b="1" dirty="0">
              <a:solidFill>
                <a:srgbClr val="00B050"/>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152400" y="2438400"/>
            <a:ext cx="13378938" cy="5852160"/>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6774424"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itchFamily="18" charset="0"/>
                <a:cs typeface="Times New Roman" pitchFamily="18" charset="0"/>
              </a:rPr>
              <a:t>MOS Active-</a:t>
            </a:r>
            <a:r>
              <a:rPr lang="en-US" b="1" dirty="0" err="1" smtClean="0">
                <a:latin typeface="Times New Roman" pitchFamily="18" charset="0"/>
                <a:cs typeface="Times New Roman" pitchFamily="18" charset="0"/>
              </a:rPr>
              <a:t>Cascode</a:t>
            </a:r>
            <a:r>
              <a:rPr lang="en-US" b="1" dirty="0" smtClean="0">
                <a:latin typeface="Times New Roman" pitchFamily="18" charset="0"/>
                <a:cs typeface="Times New Roman" pitchFamily="18" charset="0"/>
              </a:rPr>
              <a:t> Operational Amplifiers</a:t>
            </a:r>
            <a:endParaRPr lang="en-US" b="1" dirty="0">
              <a:latin typeface="Times New Roman" pitchFamily="18" charset="0"/>
              <a:cs typeface="Times New Roman"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219200"/>
            <a:ext cx="13716000" cy="329320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One way to increase the gain of the folded-</a:t>
            </a:r>
            <a:r>
              <a:rPr lang="en-US" dirty="0" err="1" smtClean="0">
                <a:latin typeface="Times New Roman" pitchFamily="18" charset="0"/>
                <a:cs typeface="Times New Roman" pitchFamily="18" charset="0"/>
              </a:rPr>
              <a:t>cascode</a:t>
            </a:r>
            <a:r>
              <a:rPr lang="en-US" dirty="0" smtClean="0">
                <a:latin typeface="Times New Roman" pitchFamily="18" charset="0"/>
                <a:cs typeface="Times New Roman" pitchFamily="18" charset="0"/>
              </a:rPr>
              <a:t> op amp without cascading additional stages is to add another layer of </a:t>
            </a:r>
            <a:r>
              <a:rPr lang="en-US" dirty="0" err="1" smtClean="0">
                <a:latin typeface="Times New Roman" pitchFamily="18" charset="0"/>
                <a:cs typeface="Times New Roman" pitchFamily="18" charset="0"/>
              </a:rPr>
              <a:t>cascodes</a:t>
            </a:r>
            <a:r>
              <a:rPr lang="en-US" dirty="0" smtClean="0">
                <a:latin typeface="Times New Roman" pitchFamily="18" charset="0"/>
                <a:cs typeface="Times New Roman" pitchFamily="18" charset="0"/>
              </a:rPr>
              <a:t>. </a:t>
            </a:r>
          </a:p>
          <a:p>
            <a:pPr marL="514350" indent="-514350" algn="just">
              <a:buFont typeface="Wingdings" pitchFamily="2" charset="2"/>
              <a:buChar char="v"/>
            </a:pPr>
            <a:r>
              <a:rPr lang="en-US" dirty="0" smtClean="0">
                <a:latin typeface="Times New Roman" pitchFamily="18" charset="0"/>
                <a:cs typeface="Times New Roman" pitchFamily="18" charset="0"/>
              </a:rPr>
              <a:t>Although this approach gives a gain on the order of (</a:t>
            </a:r>
            <a:r>
              <a:rPr lang="en-US" dirty="0" err="1" smtClean="0">
                <a:latin typeface="Times New Roman" pitchFamily="18" charset="0"/>
                <a:cs typeface="Times New Roman" pitchFamily="18" charset="0"/>
              </a:rPr>
              <a:t>g</a:t>
            </a:r>
            <a:r>
              <a:rPr lang="en-US" baseline="-25000" dirty="0" err="1" smtClean="0">
                <a:latin typeface="Times New Roman" pitchFamily="18" charset="0"/>
                <a:cs typeface="Times New Roman" pitchFamily="18" charset="0"/>
              </a:rPr>
              <a:t>m</a:t>
            </a:r>
            <a:r>
              <a:rPr lang="en-US" dirty="0" err="1" smtClean="0">
                <a:latin typeface="Times New Roman" pitchFamily="18" charset="0"/>
                <a:cs typeface="Times New Roman" pitchFamily="18" charset="0"/>
              </a:rPr>
              <a:t>r</a:t>
            </a:r>
            <a:r>
              <a:rPr lang="en-US" baseline="-25000" dirty="0" err="1" smtClean="0">
                <a:latin typeface="Times New Roman" pitchFamily="18" charset="0"/>
                <a:cs typeface="Times New Roman" pitchFamily="18" charset="0"/>
              </a:rPr>
              <a:t>o</a:t>
            </a:r>
            <a:r>
              <a:rPr lang="en-US" dirty="0" smtClean="0">
                <a:latin typeface="Times New Roman" pitchFamily="18" charset="0"/>
                <a:cs typeface="Times New Roman" pitchFamily="18" charset="0"/>
              </a:rPr>
              <a:t>)</a:t>
            </a:r>
            <a:r>
              <a:rPr lang="en-US" baseline="30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it reduces the output swing by at least another overdrive in each direction.</a:t>
            </a:r>
          </a:p>
          <a:p>
            <a:pPr marL="514350" indent="-514350" algn="just">
              <a:buFont typeface="Wingdings" pitchFamily="2" charset="2"/>
              <a:buChar char="v"/>
            </a:pPr>
            <a:r>
              <a:rPr lang="en-US" dirty="0" smtClean="0">
                <a:latin typeface="Times New Roman" pitchFamily="18" charset="0"/>
                <a:cs typeface="Times New Roman" pitchFamily="18" charset="0"/>
              </a:rPr>
              <a:t>This reduction becomes increasingly important as the difference between the power-supply voltages is reduced in scaled technologies. </a:t>
            </a:r>
          </a:p>
          <a:p>
            <a:pPr marL="514350" indent="-514350" algn="just">
              <a:buFont typeface="Wingdings" pitchFamily="2" charset="2"/>
              <a:buChar char="v"/>
            </a:pPr>
            <a:r>
              <a:rPr lang="en-US" dirty="0" smtClean="0">
                <a:latin typeface="Times New Roman" pitchFamily="18" charset="0"/>
                <a:cs typeface="Times New Roman" pitchFamily="18" charset="0"/>
              </a:rPr>
              <a:t>To increase the op-amp gain without reducing the output swing, the </a:t>
            </a:r>
            <a:r>
              <a:rPr lang="en-US" b="1" dirty="0" smtClean="0">
                <a:latin typeface="Times New Roman" pitchFamily="18" charset="0"/>
                <a:cs typeface="Times New Roman" pitchFamily="18" charset="0"/>
              </a:rPr>
              <a:t>active-</a:t>
            </a:r>
            <a:r>
              <a:rPr lang="en-US" b="1" dirty="0" err="1" smtClean="0">
                <a:latin typeface="Times New Roman" pitchFamily="18" charset="0"/>
                <a:cs typeface="Times New Roman" pitchFamily="18" charset="0"/>
              </a:rPr>
              <a:t>cascode</a:t>
            </a:r>
            <a:r>
              <a:rPr lang="en-US" b="1" dirty="0" smtClean="0">
                <a:latin typeface="Times New Roman" pitchFamily="18" charset="0"/>
                <a:cs typeface="Times New Roman" pitchFamily="18" charset="0"/>
              </a:rPr>
              <a:t> technique </a:t>
            </a:r>
            <a:r>
              <a:rPr lang="en-US" dirty="0" smtClean="0">
                <a:latin typeface="Times New Roman" pitchFamily="18" charset="0"/>
                <a:cs typeface="Times New Roman" pitchFamily="18" charset="0"/>
              </a:rPr>
              <a:t>can be used.</a:t>
            </a:r>
            <a:endParaRPr lang="en-US" dirty="0">
              <a:latin typeface="Times New Roman" pitchFamily="18" charset="0"/>
              <a:cs typeface="Times New Roman" pitchFamily="18" charset="0"/>
            </a:endParaRPr>
          </a:p>
        </p:txBody>
      </p:sp>
      <p:pic>
        <p:nvPicPr>
          <p:cNvPr id="7" name="Picture 2"/>
          <p:cNvPicPr>
            <a:picLocks noChangeAspect="1" noChangeArrowheads="1"/>
          </p:cNvPicPr>
          <p:nvPr/>
        </p:nvPicPr>
        <p:blipFill>
          <a:blip r:embed="rId2" cstate="print"/>
          <a:srcRect/>
          <a:stretch>
            <a:fillRect/>
          </a:stretch>
        </p:blipFill>
        <p:spPr bwMode="auto">
          <a:xfrm>
            <a:off x="533400" y="4648200"/>
            <a:ext cx="3733800" cy="4371278"/>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4343400" y="4658380"/>
            <a:ext cx="2874761" cy="400110"/>
          </a:xfrm>
          <a:prstGeom prst="rect">
            <a:avLst/>
          </a:prstGeom>
        </p:spPr>
        <p:txBody>
          <a:bodyPr wrap="none">
            <a:spAutoFit/>
          </a:bodyPr>
          <a:lstStyle/>
          <a:p>
            <a:pPr marL="514350" indent="-514350"/>
            <a:r>
              <a:rPr lang="en-US" sz="2000" b="1" dirty="0" err="1" smtClean="0">
                <a:latin typeface="Times New Roman" panose="02020603050405020304" pitchFamily="18" charset="0"/>
                <a:cs typeface="Times New Roman" panose="02020603050405020304" pitchFamily="18" charset="0"/>
                <a:sym typeface="+mn-ea"/>
              </a:rPr>
              <a:t>Cascode</a:t>
            </a:r>
            <a:r>
              <a:rPr lang="en-US" sz="2000" b="1" dirty="0" smtClean="0">
                <a:latin typeface="Times New Roman" panose="02020603050405020304" pitchFamily="18" charset="0"/>
                <a:cs typeface="Times New Roman" panose="02020603050405020304" pitchFamily="18" charset="0"/>
                <a:sym typeface="+mn-ea"/>
              </a:rPr>
              <a:t> Stage Amplifier</a:t>
            </a:r>
            <a:endParaRPr lang="en-US" sz="2000" b="1" dirty="0" smtClean="0">
              <a:latin typeface="Times New Roman" panose="02020603050405020304" pitchFamily="18" charset="0"/>
              <a:cs typeface="Times New Roman" panose="02020603050405020304" pitchFamily="18" charset="0"/>
            </a:endParaRPr>
          </a:p>
        </p:txBody>
      </p:sp>
      <p:grpSp>
        <p:nvGrpSpPr>
          <p:cNvPr id="9" name="Group 8"/>
          <p:cNvGrpSpPr/>
          <p:nvPr/>
        </p:nvGrpSpPr>
        <p:grpSpPr>
          <a:xfrm>
            <a:off x="7010400" y="4495800"/>
            <a:ext cx="6477000" cy="4419600"/>
            <a:chOff x="1741161" y="1634811"/>
            <a:chExt cx="7385065" cy="5604189"/>
          </a:xfrm>
        </p:grpSpPr>
        <p:grpSp>
          <p:nvGrpSpPr>
            <p:cNvPr id="10" name="Group 131"/>
            <p:cNvGrpSpPr/>
            <p:nvPr/>
          </p:nvGrpSpPr>
          <p:grpSpPr>
            <a:xfrm>
              <a:off x="1741161" y="1634811"/>
              <a:ext cx="7385065" cy="5604189"/>
              <a:chOff x="1741161" y="1634811"/>
              <a:chExt cx="7385065" cy="5604189"/>
            </a:xfrm>
          </p:grpSpPr>
          <p:cxnSp>
            <p:nvCxnSpPr>
              <p:cNvPr id="14" name="Straight Connector 13"/>
              <p:cNvCxnSpPr/>
              <p:nvPr/>
            </p:nvCxnSpPr>
            <p:spPr>
              <a:xfrm flipV="1">
                <a:off x="3538551" y="2166257"/>
                <a:ext cx="5184000" cy="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flipV="1">
                <a:off x="3538551" y="4557765"/>
                <a:ext cx="3938043" cy="0"/>
              </a:xfrm>
              <a:prstGeom prst="line">
                <a:avLst/>
              </a:prstGeom>
            </p:spPr>
            <p:style>
              <a:lnRef idx="3">
                <a:schemeClr val="dk1"/>
              </a:lnRef>
              <a:fillRef idx="0">
                <a:schemeClr val="dk1"/>
              </a:fillRef>
              <a:effectRef idx="2">
                <a:schemeClr val="dk1"/>
              </a:effectRef>
              <a:fontRef idx="minor">
                <a:schemeClr val="tx1"/>
              </a:fontRef>
            </p:style>
          </p:cxnSp>
          <p:grpSp>
            <p:nvGrpSpPr>
              <p:cNvPr id="16" name="Group 26"/>
              <p:cNvGrpSpPr/>
              <p:nvPr/>
            </p:nvGrpSpPr>
            <p:grpSpPr>
              <a:xfrm>
                <a:off x="4495714" y="2166257"/>
                <a:ext cx="820426" cy="2404794"/>
                <a:chOff x="7315200" y="3657600"/>
                <a:chExt cx="914400" cy="2758440"/>
              </a:xfrm>
            </p:grpSpPr>
            <p:grpSp>
              <p:nvGrpSpPr>
                <p:cNvPr id="100" name="Group 22"/>
                <p:cNvGrpSpPr/>
                <p:nvPr/>
              </p:nvGrpSpPr>
              <p:grpSpPr>
                <a:xfrm>
                  <a:off x="7315200" y="4495800"/>
                  <a:ext cx="914400" cy="914400"/>
                  <a:chOff x="7238999" y="4114796"/>
                  <a:chExt cx="633046" cy="587828"/>
                </a:xfrm>
              </p:grpSpPr>
              <p:sp>
                <p:nvSpPr>
                  <p:cNvPr id="103"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104" name="Straight Arrow Connector 21"/>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101" name="Straight Connector 24"/>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102"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17" name="Group 27"/>
              <p:cNvGrpSpPr/>
              <p:nvPr/>
            </p:nvGrpSpPr>
            <p:grpSpPr>
              <a:xfrm>
                <a:off x="6136565" y="2152971"/>
                <a:ext cx="820426" cy="2404794"/>
                <a:chOff x="7315200" y="3657600"/>
                <a:chExt cx="914400" cy="2758440"/>
              </a:xfrm>
            </p:grpSpPr>
            <p:grpSp>
              <p:nvGrpSpPr>
                <p:cNvPr id="95" name="Group 22"/>
                <p:cNvGrpSpPr/>
                <p:nvPr/>
              </p:nvGrpSpPr>
              <p:grpSpPr>
                <a:xfrm>
                  <a:off x="7315200" y="4495800"/>
                  <a:ext cx="914400" cy="914400"/>
                  <a:chOff x="7238999" y="4114796"/>
                  <a:chExt cx="633046" cy="587828"/>
                </a:xfrm>
              </p:grpSpPr>
              <p:sp>
                <p:nvSpPr>
                  <p:cNvPr id="98" name="Oval 97"/>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99" name="Straight Arrow Connector 98"/>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96" name="Straight Connector 95"/>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97" name="Straight Connector 96"/>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18" name="Group 46"/>
              <p:cNvGrpSpPr/>
              <p:nvPr/>
            </p:nvGrpSpPr>
            <p:grpSpPr>
              <a:xfrm rot="16200000">
                <a:off x="6388597" y="3246165"/>
                <a:ext cx="2346448" cy="239782"/>
                <a:chOff x="4686173" y="4414202"/>
                <a:chExt cx="1943227" cy="310199"/>
              </a:xfrm>
            </p:grpSpPr>
            <p:grpSp>
              <p:nvGrpSpPr>
                <p:cNvPr id="86" name="Group 42"/>
                <p:cNvGrpSpPr/>
                <p:nvPr/>
              </p:nvGrpSpPr>
              <p:grpSpPr>
                <a:xfrm>
                  <a:off x="5029200" y="4419601"/>
                  <a:ext cx="1295400" cy="304800"/>
                  <a:chOff x="4876800" y="4419600"/>
                  <a:chExt cx="5486400" cy="914401"/>
                </a:xfrm>
              </p:grpSpPr>
              <p:cxnSp>
                <p:nvCxnSpPr>
                  <p:cNvPr id="89" name="Straight Connector 88"/>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90" name="Straight Connector 89"/>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91" name="Straight Connector 90"/>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92"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93" name="Straight Connector 92"/>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94" name="Straight Connector 5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87" name="Straight Connector 86"/>
                <p:cNvCxnSpPr/>
                <p:nvPr/>
              </p:nvCxnSpPr>
              <p:spPr>
                <a:xfrm flipH="1">
                  <a:off x="4686173" y="4414202"/>
                  <a:ext cx="357764" cy="0"/>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grpSp>
            <p:nvGrpSpPr>
              <p:cNvPr id="19" name="Group 68"/>
              <p:cNvGrpSpPr/>
              <p:nvPr/>
            </p:nvGrpSpPr>
            <p:grpSpPr>
              <a:xfrm>
                <a:off x="4495800" y="6973277"/>
                <a:ext cx="820426" cy="265723"/>
                <a:chOff x="4572000" y="5091952"/>
                <a:chExt cx="914400" cy="304800"/>
              </a:xfrm>
            </p:grpSpPr>
            <p:cxnSp>
              <p:nvCxnSpPr>
                <p:cNvPr id="83" name="Straight Connector 28"/>
                <p:cNvCxnSpPr/>
                <p:nvPr/>
              </p:nvCxnSpPr>
              <p:spPr>
                <a:xfrm>
                  <a:off x="4572000" y="5091952"/>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84" name="Straight Connector 29"/>
                <p:cNvCxnSpPr/>
                <p:nvPr/>
              </p:nvCxnSpPr>
              <p:spPr>
                <a:xfrm>
                  <a:off x="4785360" y="5244351"/>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85" name="Straight Connector 84"/>
                <p:cNvCxnSpPr/>
                <p:nvPr/>
              </p:nvCxnSpPr>
              <p:spPr>
                <a:xfrm>
                  <a:off x="4907280" y="5396752"/>
                  <a:ext cx="274320" cy="0"/>
                </a:xfrm>
                <a:prstGeom prst="line">
                  <a:avLst/>
                </a:prstGeom>
              </p:spPr>
              <p:style>
                <a:lnRef idx="3">
                  <a:schemeClr val="dk1"/>
                </a:lnRef>
                <a:fillRef idx="0">
                  <a:schemeClr val="dk1"/>
                </a:fillRef>
                <a:effectRef idx="2">
                  <a:schemeClr val="dk1"/>
                </a:effectRef>
                <a:fontRef idx="minor">
                  <a:schemeClr val="tx1"/>
                </a:fontRef>
              </p:style>
            </p:cxnSp>
          </p:grpSp>
          <p:sp>
            <p:nvSpPr>
              <p:cNvPr id="20" name="TextBox 18"/>
              <p:cNvSpPr txBox="1"/>
              <p:nvPr/>
            </p:nvSpPr>
            <p:spPr>
              <a:xfrm>
                <a:off x="4724624" y="1666570"/>
                <a:ext cx="535724"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D</a:t>
                </a:r>
                <a:r>
                  <a:rPr lang="en-US" b="1" baseline="-25000" dirty="0" smtClean="0">
                    <a:latin typeface="Times New Roman" panose="02020603050405020304" pitchFamily="18" charset="0"/>
                    <a:cs typeface="Times New Roman" panose="02020603050405020304" pitchFamily="18" charset="0"/>
                  </a:rPr>
                  <a:t>2</a:t>
                </a:r>
                <a:endParaRPr lang="en-US" b="1" baseline="-250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3657600" y="3530579"/>
                <a:ext cx="127349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m2</a:t>
                </a:r>
                <a:r>
                  <a:rPr lang="en-US" b="1" dirty="0" smtClean="0">
                    <a:latin typeface="Times New Roman" panose="02020603050405020304" pitchFamily="18" charset="0"/>
                    <a:cs typeface="Times New Roman" panose="02020603050405020304" pitchFamily="18" charset="0"/>
                  </a:rPr>
                  <a:t> V</a:t>
                </a:r>
                <a:r>
                  <a:rPr lang="en-US" b="1" baseline="-25000" dirty="0" smtClean="0">
                    <a:latin typeface="Times New Roman" panose="02020603050405020304" pitchFamily="18" charset="0"/>
                    <a:cs typeface="Times New Roman" panose="02020603050405020304" pitchFamily="18" charset="0"/>
                  </a:rPr>
                  <a:t>gs2</a:t>
                </a:r>
                <a:endParaRPr lang="en-US" b="1" baseline="-250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5181600" y="3561303"/>
                <a:ext cx="1409745"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mb2</a:t>
                </a:r>
                <a:r>
                  <a:rPr lang="en-US" b="1" dirty="0" smtClean="0">
                    <a:latin typeface="Times New Roman" panose="02020603050405020304" pitchFamily="18" charset="0"/>
                    <a:cs typeface="Times New Roman" panose="02020603050405020304" pitchFamily="18" charset="0"/>
                  </a:rPr>
                  <a:t> V</a:t>
                </a:r>
                <a:r>
                  <a:rPr lang="en-US" b="1" baseline="-25000" dirty="0" smtClean="0">
                    <a:latin typeface="Times New Roman" panose="02020603050405020304" pitchFamily="18" charset="0"/>
                    <a:cs typeface="Times New Roman" panose="02020603050405020304" pitchFamily="18" charset="0"/>
                  </a:rPr>
                  <a:t>bs2</a:t>
                </a:r>
                <a:endParaRPr lang="en-US" b="1" baseline="-250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7709048" y="3096288"/>
                <a:ext cx="547329"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o2</a:t>
                </a:r>
                <a:endParaRPr lang="en-US" b="1" baseline="-25000"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6019800" y="5656862"/>
                <a:ext cx="553357"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01</a:t>
                </a:r>
                <a:endParaRPr lang="en-US" b="1" baseline="-25000" dirty="0">
                  <a:latin typeface="Times New Roman" panose="02020603050405020304" pitchFamily="18" charset="0"/>
                  <a:cs typeface="Times New Roman" panose="02020603050405020304" pitchFamily="18" charset="0"/>
                </a:endParaRPr>
              </a:p>
            </p:txBody>
          </p:sp>
          <p:cxnSp>
            <p:nvCxnSpPr>
              <p:cNvPr id="25" name="Straight Connector 27"/>
              <p:cNvCxnSpPr/>
              <p:nvPr/>
            </p:nvCxnSpPr>
            <p:spPr>
              <a:xfrm>
                <a:off x="2171175" y="2166257"/>
                <a:ext cx="0" cy="797169"/>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2171175" y="2166257"/>
                <a:ext cx="820426" cy="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p:nvPr/>
            </p:nvCxnSpPr>
            <p:spPr>
              <a:xfrm>
                <a:off x="2171175" y="2697703"/>
                <a:ext cx="0" cy="797169"/>
              </a:xfrm>
              <a:prstGeom prst="line">
                <a:avLst/>
              </a:prstGeom>
            </p:spPr>
            <p:style>
              <a:lnRef idx="3">
                <a:schemeClr val="dk1"/>
              </a:lnRef>
              <a:fillRef idx="0">
                <a:schemeClr val="dk1"/>
              </a:fillRef>
              <a:effectRef idx="2">
                <a:schemeClr val="dk1"/>
              </a:effectRef>
              <a:fontRef idx="minor">
                <a:schemeClr val="tx1"/>
              </a:fontRef>
            </p:style>
          </p:cxnSp>
          <p:grpSp>
            <p:nvGrpSpPr>
              <p:cNvPr id="28" name="Group 56"/>
              <p:cNvGrpSpPr/>
              <p:nvPr/>
            </p:nvGrpSpPr>
            <p:grpSpPr>
              <a:xfrm>
                <a:off x="1760962" y="3130947"/>
                <a:ext cx="820426" cy="696079"/>
                <a:chOff x="4572000" y="3773556"/>
                <a:chExt cx="914400" cy="798444"/>
              </a:xfrm>
            </p:grpSpPr>
            <p:cxnSp>
              <p:nvCxnSpPr>
                <p:cNvPr id="79" name="Straight Connector 78"/>
                <p:cNvCxnSpPr/>
                <p:nvPr/>
              </p:nvCxnSpPr>
              <p:spPr>
                <a:xfrm>
                  <a:off x="4572000" y="42672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80" name="Straight Connector 79"/>
                <p:cNvCxnSpPr/>
                <p:nvPr/>
              </p:nvCxnSpPr>
              <p:spPr>
                <a:xfrm>
                  <a:off x="4785360" y="44196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81" name="Straight Connector 80"/>
                <p:cNvCxnSpPr/>
                <p:nvPr/>
              </p:nvCxnSpPr>
              <p:spPr>
                <a:xfrm>
                  <a:off x="4907280" y="4572000"/>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82" name="Straight Connector 81"/>
                <p:cNvCxnSpPr/>
                <p:nvPr/>
              </p:nvCxnSpPr>
              <p:spPr>
                <a:xfrm>
                  <a:off x="5029200" y="3773556"/>
                  <a:ext cx="0" cy="457200"/>
                </a:xfrm>
                <a:prstGeom prst="line">
                  <a:avLst/>
                </a:prstGeom>
              </p:spPr>
              <p:style>
                <a:lnRef idx="3">
                  <a:schemeClr val="dk1"/>
                </a:lnRef>
                <a:fillRef idx="0">
                  <a:schemeClr val="dk1"/>
                </a:fillRef>
                <a:effectRef idx="2">
                  <a:schemeClr val="dk1"/>
                </a:effectRef>
                <a:fontRef idx="minor">
                  <a:schemeClr val="tx1"/>
                </a:fontRef>
              </p:style>
            </p:cxnSp>
          </p:grpSp>
          <p:grpSp>
            <p:nvGrpSpPr>
              <p:cNvPr id="29" name="Group 46"/>
              <p:cNvGrpSpPr/>
              <p:nvPr/>
            </p:nvGrpSpPr>
            <p:grpSpPr>
              <a:xfrm rot="16200000">
                <a:off x="5058805" y="5827967"/>
                <a:ext cx="1548000" cy="235609"/>
                <a:chOff x="4686173" y="4419600"/>
                <a:chExt cx="1943227" cy="304801"/>
              </a:xfrm>
            </p:grpSpPr>
            <p:grpSp>
              <p:nvGrpSpPr>
                <p:cNvPr id="70" name="Group 52"/>
                <p:cNvGrpSpPr/>
                <p:nvPr/>
              </p:nvGrpSpPr>
              <p:grpSpPr>
                <a:xfrm>
                  <a:off x="5029200" y="4419601"/>
                  <a:ext cx="1295400" cy="304800"/>
                  <a:chOff x="4876800" y="4419600"/>
                  <a:chExt cx="5486400" cy="914401"/>
                </a:xfrm>
              </p:grpSpPr>
              <p:cxnSp>
                <p:nvCxnSpPr>
                  <p:cNvPr id="73" name="Straight Connector 72"/>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74" name="Straight Connector 73"/>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75" name="Straight Connector 74"/>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76"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71" name="Straight Connector 70"/>
                <p:cNvCxnSpPr/>
                <p:nvPr/>
              </p:nvCxnSpPr>
              <p:spPr>
                <a:xfrm flipH="1">
                  <a:off x="4686173" y="4424765"/>
                  <a:ext cx="330090" cy="0"/>
                </a:xfrm>
                <a:prstGeom prst="line">
                  <a:avLst/>
                </a:prstGeom>
              </p:spPr>
              <p:style>
                <a:lnRef idx="3">
                  <a:schemeClr val="dk1"/>
                </a:lnRef>
                <a:fillRef idx="0">
                  <a:schemeClr val="dk1"/>
                </a:fillRef>
                <a:effectRef idx="2">
                  <a:schemeClr val="dk1"/>
                </a:effectRef>
                <a:fontRef idx="minor">
                  <a:schemeClr val="tx1"/>
                </a:fontRef>
              </p:style>
            </p:cxnSp>
            <p:cxnSp>
              <p:nvCxnSpPr>
                <p:cNvPr id="72" name="Straight Connector 71"/>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sp>
            <p:nvSpPr>
              <p:cNvPr id="30" name="TextBox 29"/>
              <p:cNvSpPr txBox="1"/>
              <p:nvPr/>
            </p:nvSpPr>
            <p:spPr>
              <a:xfrm>
                <a:off x="6341672" y="1701242"/>
                <a:ext cx="315266" cy="429309"/>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x</a:t>
                </a:r>
                <a:endParaRPr lang="en-US" b="1" baseline="-25000" dirty="0">
                  <a:latin typeface="Times New Roman" panose="02020603050405020304" pitchFamily="18" charset="0"/>
                  <a:cs typeface="Times New Roman" panose="02020603050405020304" pitchFamily="18" charset="0"/>
                </a:endParaRPr>
              </a:p>
            </p:txBody>
          </p:sp>
          <p:grpSp>
            <p:nvGrpSpPr>
              <p:cNvPr id="31" name="Group 86"/>
              <p:cNvGrpSpPr/>
              <p:nvPr/>
            </p:nvGrpSpPr>
            <p:grpSpPr>
              <a:xfrm rot="16200000" flipV="1">
                <a:off x="7369529" y="2296793"/>
                <a:ext cx="159433" cy="164084"/>
                <a:chOff x="5010978" y="4315437"/>
                <a:chExt cx="299038" cy="488312"/>
              </a:xfrm>
            </p:grpSpPr>
            <p:cxnSp>
              <p:nvCxnSpPr>
                <p:cNvPr id="68" name="Straight Connector 67"/>
                <p:cNvCxnSpPr/>
                <p:nvPr/>
              </p:nvCxnSpPr>
              <p:spPr>
                <a:xfrm flipH="1" flipV="1">
                  <a:off x="5010978" y="4541155"/>
                  <a:ext cx="299038" cy="262594"/>
                </a:xfrm>
                <a:prstGeom prst="line">
                  <a:avLst/>
                </a:prstGeom>
              </p:spPr>
              <p:style>
                <a:lnRef idx="3">
                  <a:schemeClr val="dk1"/>
                </a:lnRef>
                <a:fillRef idx="0">
                  <a:schemeClr val="dk1"/>
                </a:fillRef>
                <a:effectRef idx="2">
                  <a:schemeClr val="dk1"/>
                </a:effectRef>
                <a:fontRef idx="minor">
                  <a:schemeClr val="tx1"/>
                </a:fontRef>
              </p:style>
            </p:cxnSp>
            <p:cxnSp>
              <p:nvCxnSpPr>
                <p:cNvPr id="69" name="Straight Connector 68"/>
                <p:cNvCxnSpPr/>
                <p:nvPr/>
              </p:nvCxnSpPr>
              <p:spPr>
                <a:xfrm rot="16200000" flipH="1" flipV="1">
                  <a:off x="5029201" y="4297215"/>
                  <a:ext cx="262594" cy="299037"/>
                </a:xfrm>
                <a:prstGeom prst="line">
                  <a:avLst/>
                </a:prstGeom>
              </p:spPr>
              <p:style>
                <a:lnRef idx="3">
                  <a:schemeClr val="dk1"/>
                </a:lnRef>
                <a:fillRef idx="0">
                  <a:schemeClr val="dk1"/>
                </a:fillRef>
                <a:effectRef idx="2">
                  <a:schemeClr val="dk1"/>
                </a:effectRef>
                <a:fontRef idx="minor">
                  <a:schemeClr val="tx1"/>
                </a:fontRef>
              </p:style>
            </p:cxnSp>
          </p:grpSp>
          <p:grpSp>
            <p:nvGrpSpPr>
              <p:cNvPr id="32" name="Group 86"/>
              <p:cNvGrpSpPr/>
              <p:nvPr/>
            </p:nvGrpSpPr>
            <p:grpSpPr>
              <a:xfrm flipV="1">
                <a:off x="7845785" y="2082497"/>
                <a:ext cx="164084" cy="159433"/>
                <a:chOff x="5010978" y="4315437"/>
                <a:chExt cx="299038" cy="488312"/>
              </a:xfrm>
            </p:grpSpPr>
            <p:cxnSp>
              <p:nvCxnSpPr>
                <p:cNvPr id="66" name="Straight Connector 65"/>
                <p:cNvCxnSpPr/>
                <p:nvPr/>
              </p:nvCxnSpPr>
              <p:spPr>
                <a:xfrm flipH="1" flipV="1">
                  <a:off x="5010978" y="4541155"/>
                  <a:ext cx="299038" cy="262594"/>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Connector 66"/>
                <p:cNvCxnSpPr/>
                <p:nvPr/>
              </p:nvCxnSpPr>
              <p:spPr>
                <a:xfrm rot="16200000" flipH="1" flipV="1">
                  <a:off x="5029201" y="4297215"/>
                  <a:ext cx="262594" cy="299037"/>
                </a:xfrm>
                <a:prstGeom prst="line">
                  <a:avLst/>
                </a:prstGeom>
              </p:spPr>
              <p:style>
                <a:lnRef idx="3">
                  <a:schemeClr val="dk1"/>
                </a:lnRef>
                <a:fillRef idx="0">
                  <a:schemeClr val="dk1"/>
                </a:fillRef>
                <a:effectRef idx="2">
                  <a:schemeClr val="dk1"/>
                </a:effectRef>
                <a:fontRef idx="minor">
                  <a:schemeClr val="tx1"/>
                </a:fontRef>
              </p:style>
            </p:cxnSp>
          </p:grpSp>
          <p:grpSp>
            <p:nvGrpSpPr>
              <p:cNvPr id="33" name="Group 86"/>
              <p:cNvGrpSpPr/>
              <p:nvPr/>
            </p:nvGrpSpPr>
            <p:grpSpPr>
              <a:xfrm rot="16200000" flipV="1">
                <a:off x="4812536" y="4661729"/>
                <a:ext cx="159433" cy="164084"/>
                <a:chOff x="5010978" y="4315437"/>
                <a:chExt cx="299038" cy="488312"/>
              </a:xfrm>
            </p:grpSpPr>
            <p:cxnSp>
              <p:nvCxnSpPr>
                <p:cNvPr id="64" name="Straight Connector 63"/>
                <p:cNvCxnSpPr/>
                <p:nvPr/>
              </p:nvCxnSpPr>
              <p:spPr>
                <a:xfrm flipH="1" flipV="1">
                  <a:off x="5010978" y="4541155"/>
                  <a:ext cx="299038" cy="262594"/>
                </a:xfrm>
                <a:prstGeom prst="line">
                  <a:avLst/>
                </a:prstGeom>
              </p:spPr>
              <p:style>
                <a:lnRef idx="3">
                  <a:schemeClr val="dk1"/>
                </a:lnRef>
                <a:fillRef idx="0">
                  <a:schemeClr val="dk1"/>
                </a:fillRef>
                <a:effectRef idx="2">
                  <a:schemeClr val="dk1"/>
                </a:effectRef>
                <a:fontRef idx="minor">
                  <a:schemeClr val="tx1"/>
                </a:fontRef>
              </p:style>
            </p:cxnSp>
            <p:cxnSp>
              <p:nvCxnSpPr>
                <p:cNvPr id="65" name="Straight Connector 47"/>
                <p:cNvCxnSpPr/>
                <p:nvPr/>
              </p:nvCxnSpPr>
              <p:spPr>
                <a:xfrm rot="16200000" flipH="1" flipV="1">
                  <a:off x="5029201" y="4297215"/>
                  <a:ext cx="262594" cy="299037"/>
                </a:xfrm>
                <a:prstGeom prst="line">
                  <a:avLst/>
                </a:prstGeom>
              </p:spPr>
              <p:style>
                <a:lnRef idx="3">
                  <a:schemeClr val="dk1"/>
                </a:lnRef>
                <a:fillRef idx="0">
                  <a:schemeClr val="dk1"/>
                </a:fillRef>
                <a:effectRef idx="2">
                  <a:schemeClr val="dk1"/>
                </a:effectRef>
                <a:fontRef idx="minor">
                  <a:schemeClr val="tx1"/>
                </a:fontRef>
              </p:style>
            </p:cxnSp>
          </p:grpSp>
          <p:sp>
            <p:nvSpPr>
              <p:cNvPr id="34" name="TextBox 33"/>
              <p:cNvSpPr txBox="1"/>
              <p:nvPr/>
            </p:nvSpPr>
            <p:spPr>
              <a:xfrm>
                <a:off x="7796844" y="1634811"/>
                <a:ext cx="381426" cy="429309"/>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x</a:t>
                </a:r>
                <a:endParaRPr lang="en-US" b="1" baseline="-25000"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7503941" y="2268394"/>
                <a:ext cx="470599" cy="429309"/>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r0</a:t>
                </a:r>
                <a:endParaRPr lang="en-US" b="1" baseline="-25000"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5179402" y="4593471"/>
                <a:ext cx="558333" cy="429309"/>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I</a:t>
                </a:r>
                <a:r>
                  <a:rPr lang="en-US" b="1" baseline="-25000" dirty="0" err="1" smtClean="0">
                    <a:latin typeface="Times New Roman" panose="02020603050405020304" pitchFamily="18" charset="0"/>
                    <a:cs typeface="Times New Roman" panose="02020603050405020304" pitchFamily="18" charset="0"/>
                  </a:rPr>
                  <a:t>out</a:t>
                </a:r>
                <a:endParaRPr lang="en-US" b="1" baseline="-25000"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1844142" y="1666571"/>
                <a:ext cx="55496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2</a:t>
                </a:r>
                <a:endParaRPr lang="en-US" b="1" baseline="-25000" dirty="0">
                  <a:latin typeface="Times New Roman" panose="02020603050405020304" pitchFamily="18" charset="0"/>
                  <a:cs typeface="Times New Roman" panose="02020603050405020304" pitchFamily="18" charset="0"/>
                </a:endParaRPr>
              </a:p>
            </p:txBody>
          </p:sp>
          <p:sp>
            <p:nvSpPr>
              <p:cNvPr id="38" name="Oval 19"/>
              <p:cNvSpPr/>
              <p:nvPr/>
            </p:nvSpPr>
            <p:spPr>
              <a:xfrm>
                <a:off x="8305800" y="2963428"/>
                <a:ext cx="820426" cy="797169"/>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39" name="Straight Connector 10"/>
              <p:cNvCxnSpPr/>
              <p:nvPr/>
            </p:nvCxnSpPr>
            <p:spPr>
              <a:xfrm>
                <a:off x="8724900" y="3760598"/>
                <a:ext cx="0" cy="797169"/>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11"/>
              <p:cNvCxnSpPr/>
              <p:nvPr/>
            </p:nvCxnSpPr>
            <p:spPr>
              <a:xfrm>
                <a:off x="8305800" y="4624198"/>
                <a:ext cx="820426" cy="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a:off x="8497233" y="4757059"/>
                <a:ext cx="492256" cy="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8606623" y="4889921"/>
                <a:ext cx="246128" cy="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a:off x="8735891" y="4225613"/>
                <a:ext cx="0" cy="398585"/>
              </a:xfrm>
              <a:prstGeom prst="line">
                <a:avLst/>
              </a:prstGeom>
            </p:spPr>
            <p:style>
              <a:lnRef idx="3">
                <a:schemeClr val="dk1"/>
              </a:lnRef>
              <a:fillRef idx="0">
                <a:schemeClr val="dk1"/>
              </a:fillRef>
              <a:effectRef idx="2">
                <a:schemeClr val="dk1"/>
              </a:effectRef>
              <a:fontRef idx="minor">
                <a:schemeClr val="tx1"/>
              </a:fontRef>
            </p:style>
          </p:cxnSp>
          <p:sp>
            <p:nvSpPr>
              <p:cNvPr id="44" name="Rectangle 43"/>
              <p:cNvSpPr/>
              <p:nvPr/>
            </p:nvSpPr>
            <p:spPr>
              <a:xfrm>
                <a:off x="8452326" y="3131996"/>
                <a:ext cx="535724" cy="492443"/>
              </a:xfrm>
              <a:prstGeom prst="rect">
                <a:avLst/>
              </a:prstGeom>
            </p:spPr>
            <p:txBody>
              <a:bodyPr wrap="none">
                <a:spAutoFit/>
              </a:bodyPr>
              <a:lstStyle/>
              <a:p>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x</a:t>
                </a:r>
                <a:endParaRPr lang="en-US" dirty="0"/>
              </a:p>
            </p:txBody>
          </p:sp>
          <p:cxnSp>
            <p:nvCxnSpPr>
              <p:cNvPr id="45" name="Straight Connector 44"/>
              <p:cNvCxnSpPr/>
              <p:nvPr/>
            </p:nvCxnSpPr>
            <p:spPr>
              <a:xfrm>
                <a:off x="8716013" y="2166259"/>
                <a:ext cx="0" cy="797169"/>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27"/>
              <p:cNvCxnSpPr/>
              <p:nvPr/>
            </p:nvCxnSpPr>
            <p:spPr>
              <a:xfrm>
                <a:off x="2151374" y="5416002"/>
                <a:ext cx="0" cy="797169"/>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Connector 46"/>
              <p:cNvCxnSpPr/>
              <p:nvPr/>
            </p:nvCxnSpPr>
            <p:spPr>
              <a:xfrm>
                <a:off x="2151374" y="5416002"/>
                <a:ext cx="820426" cy="0"/>
              </a:xfrm>
              <a:prstGeom prst="line">
                <a:avLst/>
              </a:prstGeom>
            </p:spPr>
            <p:style>
              <a:lnRef idx="3">
                <a:schemeClr val="dk1"/>
              </a:lnRef>
              <a:fillRef idx="0">
                <a:schemeClr val="dk1"/>
              </a:fillRef>
              <a:effectRef idx="2">
                <a:schemeClr val="dk1"/>
              </a:effectRef>
              <a:fontRef idx="minor">
                <a:schemeClr val="tx1"/>
              </a:fontRef>
            </p:style>
          </p:cxnSp>
          <p:cxnSp>
            <p:nvCxnSpPr>
              <p:cNvPr id="48" name="Straight Connector 47"/>
              <p:cNvCxnSpPr/>
              <p:nvPr/>
            </p:nvCxnSpPr>
            <p:spPr>
              <a:xfrm>
                <a:off x="2151374" y="5947448"/>
                <a:ext cx="0" cy="797169"/>
              </a:xfrm>
              <a:prstGeom prst="line">
                <a:avLst/>
              </a:prstGeom>
            </p:spPr>
            <p:style>
              <a:lnRef idx="3">
                <a:schemeClr val="dk1"/>
              </a:lnRef>
              <a:fillRef idx="0">
                <a:schemeClr val="dk1"/>
              </a:fillRef>
              <a:effectRef idx="2">
                <a:schemeClr val="dk1"/>
              </a:effectRef>
              <a:fontRef idx="minor">
                <a:schemeClr val="tx1"/>
              </a:fontRef>
            </p:style>
          </p:cxnSp>
          <p:grpSp>
            <p:nvGrpSpPr>
              <p:cNvPr id="49" name="Group 56"/>
              <p:cNvGrpSpPr/>
              <p:nvPr/>
            </p:nvGrpSpPr>
            <p:grpSpPr>
              <a:xfrm>
                <a:off x="1741161" y="6380692"/>
                <a:ext cx="820426" cy="696079"/>
                <a:chOff x="4572000" y="3773556"/>
                <a:chExt cx="914400" cy="798444"/>
              </a:xfrm>
            </p:grpSpPr>
            <p:cxnSp>
              <p:nvCxnSpPr>
                <p:cNvPr id="60" name="Straight Connector 59"/>
                <p:cNvCxnSpPr/>
                <p:nvPr/>
              </p:nvCxnSpPr>
              <p:spPr>
                <a:xfrm>
                  <a:off x="4572000" y="42672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a:off x="4785360" y="44196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62" name="Straight Connector 61"/>
                <p:cNvCxnSpPr/>
                <p:nvPr/>
              </p:nvCxnSpPr>
              <p:spPr>
                <a:xfrm>
                  <a:off x="4907280" y="4572000"/>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63" name="Straight Connector 62"/>
                <p:cNvCxnSpPr/>
                <p:nvPr/>
              </p:nvCxnSpPr>
              <p:spPr>
                <a:xfrm>
                  <a:off x="5029200" y="3773556"/>
                  <a:ext cx="0" cy="457200"/>
                </a:xfrm>
                <a:prstGeom prst="line">
                  <a:avLst/>
                </a:prstGeom>
              </p:spPr>
              <p:style>
                <a:lnRef idx="3">
                  <a:schemeClr val="dk1"/>
                </a:lnRef>
                <a:fillRef idx="0">
                  <a:schemeClr val="dk1"/>
                </a:fillRef>
                <a:effectRef idx="2">
                  <a:schemeClr val="dk1"/>
                </a:effectRef>
                <a:fontRef idx="minor">
                  <a:schemeClr val="tx1"/>
                </a:fontRef>
              </p:style>
            </p:cxnSp>
          </p:grpSp>
          <p:sp>
            <p:nvSpPr>
              <p:cNvPr id="50" name="TextBox 49"/>
              <p:cNvSpPr txBox="1"/>
              <p:nvPr/>
            </p:nvSpPr>
            <p:spPr>
              <a:xfrm>
                <a:off x="1824341" y="4916316"/>
                <a:ext cx="55496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1</a:t>
                </a:r>
                <a:endParaRPr lang="en-US" b="1" baseline="-25000" dirty="0">
                  <a:latin typeface="Times New Roman" panose="02020603050405020304" pitchFamily="18" charset="0"/>
                  <a:cs typeface="Times New Roman" panose="02020603050405020304" pitchFamily="18" charset="0"/>
                </a:endParaRPr>
              </a:p>
            </p:txBody>
          </p:sp>
          <p:grpSp>
            <p:nvGrpSpPr>
              <p:cNvPr id="51" name="Group 26"/>
              <p:cNvGrpSpPr/>
              <p:nvPr/>
            </p:nvGrpSpPr>
            <p:grpSpPr>
              <a:xfrm>
                <a:off x="4508500" y="4562171"/>
                <a:ext cx="820426" cy="2404794"/>
                <a:chOff x="7315200" y="3657600"/>
                <a:chExt cx="914400" cy="2758440"/>
              </a:xfrm>
            </p:grpSpPr>
            <p:grpSp>
              <p:nvGrpSpPr>
                <p:cNvPr id="55" name="Group 22"/>
                <p:cNvGrpSpPr/>
                <p:nvPr/>
              </p:nvGrpSpPr>
              <p:grpSpPr>
                <a:xfrm>
                  <a:off x="7315200" y="4495800"/>
                  <a:ext cx="914400" cy="914400"/>
                  <a:chOff x="7238999" y="4114796"/>
                  <a:chExt cx="633046" cy="587828"/>
                </a:xfrm>
              </p:grpSpPr>
              <p:sp>
                <p:nvSpPr>
                  <p:cNvPr id="58"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59" name="Straight Arrow Connector 21"/>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56" name="Straight Connector 24"/>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57"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cxnSp>
            <p:nvCxnSpPr>
              <p:cNvPr id="52" name="Straight Connector 28"/>
              <p:cNvCxnSpPr/>
              <p:nvPr/>
            </p:nvCxnSpPr>
            <p:spPr>
              <a:xfrm>
                <a:off x="4905828" y="5162537"/>
                <a:ext cx="820426" cy="0"/>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28"/>
              <p:cNvCxnSpPr/>
              <p:nvPr/>
            </p:nvCxnSpPr>
            <p:spPr>
              <a:xfrm>
                <a:off x="4910307" y="6699651"/>
                <a:ext cx="820426" cy="0"/>
              </a:xfrm>
              <a:prstGeom prst="line">
                <a:avLst/>
              </a:prstGeom>
            </p:spPr>
            <p:style>
              <a:lnRef idx="3">
                <a:schemeClr val="dk1"/>
              </a:lnRef>
              <a:fillRef idx="0">
                <a:schemeClr val="dk1"/>
              </a:fillRef>
              <a:effectRef idx="2">
                <a:schemeClr val="dk1"/>
              </a:effectRef>
              <a:fontRef idx="minor">
                <a:schemeClr val="tx1"/>
              </a:fontRef>
            </p:style>
          </p:cxnSp>
          <p:sp>
            <p:nvSpPr>
              <p:cNvPr id="54" name="TextBox 20"/>
              <p:cNvSpPr txBox="1"/>
              <p:nvPr/>
            </p:nvSpPr>
            <p:spPr>
              <a:xfrm>
                <a:off x="3527110" y="6102535"/>
                <a:ext cx="127349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m1</a:t>
                </a:r>
                <a:r>
                  <a:rPr lang="en-US" b="1" dirty="0" smtClean="0">
                    <a:latin typeface="Times New Roman" panose="02020603050405020304" pitchFamily="18" charset="0"/>
                    <a:cs typeface="Times New Roman" panose="02020603050405020304" pitchFamily="18" charset="0"/>
                  </a:rPr>
                  <a:t> V</a:t>
                </a:r>
                <a:r>
                  <a:rPr lang="en-US" b="1" baseline="-25000" dirty="0" smtClean="0">
                    <a:latin typeface="Times New Roman" panose="02020603050405020304" pitchFamily="18" charset="0"/>
                    <a:cs typeface="Times New Roman" panose="02020603050405020304" pitchFamily="18" charset="0"/>
                  </a:rPr>
                  <a:t>gs1</a:t>
                </a:r>
                <a:endParaRPr lang="en-US" b="1" baseline="-25000" dirty="0">
                  <a:latin typeface="Times New Roman" panose="02020603050405020304" pitchFamily="18" charset="0"/>
                  <a:cs typeface="Times New Roman" panose="02020603050405020304" pitchFamily="18" charset="0"/>
                </a:endParaRPr>
              </a:p>
            </p:txBody>
          </p:sp>
        </p:grpSp>
        <p:sp>
          <p:nvSpPr>
            <p:cNvPr id="11" name="TextBox 19"/>
            <p:cNvSpPr txBox="1"/>
            <p:nvPr/>
          </p:nvSpPr>
          <p:spPr>
            <a:xfrm>
              <a:off x="4395578" y="4062025"/>
              <a:ext cx="481222"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S</a:t>
              </a:r>
              <a:r>
                <a:rPr lang="en-US" b="1" baseline="-25000" dirty="0" smtClean="0">
                  <a:latin typeface="Times New Roman" panose="02020603050405020304" pitchFamily="18" charset="0"/>
                  <a:cs typeface="Times New Roman" panose="02020603050405020304" pitchFamily="18" charset="0"/>
                </a:rPr>
                <a:t>2</a:t>
              </a:r>
              <a:endParaRPr lang="en-US" b="1" baseline="-25000" dirty="0">
                <a:latin typeface="Times New Roman" panose="02020603050405020304" pitchFamily="18" charset="0"/>
                <a:cs typeface="Times New Roman" panose="02020603050405020304" pitchFamily="18" charset="0"/>
              </a:endParaRPr>
            </a:p>
          </p:txBody>
        </p:sp>
        <p:sp>
          <p:nvSpPr>
            <p:cNvPr id="12" name="TextBox 18"/>
            <p:cNvSpPr txBox="1"/>
            <p:nvPr/>
          </p:nvSpPr>
          <p:spPr>
            <a:xfrm>
              <a:off x="4417276" y="4724400"/>
              <a:ext cx="535724"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D</a:t>
              </a:r>
              <a:r>
                <a:rPr lang="en-US" b="1" baseline="-25000" dirty="0" smtClean="0">
                  <a:latin typeface="Times New Roman" panose="02020603050405020304" pitchFamily="18" charset="0"/>
                  <a:cs typeface="Times New Roman" panose="02020603050405020304" pitchFamily="18" charset="0"/>
                </a:rPr>
                <a:t>1</a:t>
              </a:r>
              <a:endParaRPr lang="en-US" b="1" baseline="-25000" dirty="0">
                <a:latin typeface="Times New Roman" panose="02020603050405020304" pitchFamily="18" charset="0"/>
                <a:cs typeface="Times New Roman" panose="02020603050405020304" pitchFamily="18" charset="0"/>
              </a:endParaRPr>
            </a:p>
          </p:txBody>
        </p:sp>
        <p:sp>
          <p:nvSpPr>
            <p:cNvPr id="13" name="TextBox 19"/>
            <p:cNvSpPr txBox="1"/>
            <p:nvPr/>
          </p:nvSpPr>
          <p:spPr>
            <a:xfrm>
              <a:off x="4852778" y="6248400"/>
              <a:ext cx="481222"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S</a:t>
              </a:r>
              <a:r>
                <a:rPr lang="en-US" b="1" baseline="-25000" dirty="0" smtClean="0">
                  <a:latin typeface="Times New Roman" panose="02020603050405020304" pitchFamily="18" charset="0"/>
                  <a:cs typeface="Times New Roman" panose="02020603050405020304" pitchFamily="18" charset="0"/>
                </a:rPr>
                <a:t>1</a:t>
              </a:r>
              <a:endParaRPr lang="en-US" b="1" baseline="-25000" dirty="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6774424"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itchFamily="18" charset="0"/>
                <a:cs typeface="Times New Roman" pitchFamily="18" charset="0"/>
              </a:rPr>
              <a:t>MOS Active-</a:t>
            </a:r>
            <a:r>
              <a:rPr lang="en-US" b="1" dirty="0" err="1" smtClean="0">
                <a:latin typeface="Times New Roman" pitchFamily="18" charset="0"/>
                <a:cs typeface="Times New Roman" pitchFamily="18" charset="0"/>
              </a:rPr>
              <a:t>Cascode</a:t>
            </a:r>
            <a:r>
              <a:rPr lang="en-US" b="1" dirty="0" smtClean="0">
                <a:latin typeface="Times New Roman" pitchFamily="18" charset="0"/>
                <a:cs typeface="Times New Roman" pitchFamily="18" charset="0"/>
              </a:rPr>
              <a:t> Operational Amplifiers</a:t>
            </a:r>
            <a:endParaRPr lang="en-US" b="1" dirty="0">
              <a:latin typeface="Times New Roman" pitchFamily="18" charset="0"/>
              <a:cs typeface="Times New Roman"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48301" y="1693069"/>
            <a:ext cx="13255873" cy="655564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800" dirty="0" smtClean="0">
                <a:latin typeface="Times New Roman" pitchFamily="18" charset="0"/>
                <a:cs typeface="Times New Roman" pitchFamily="18" charset="0"/>
              </a:rPr>
              <a:t>To find Trans-conductance,</a:t>
            </a:r>
          </a:p>
          <a:p>
            <a:r>
              <a:rPr lang="en-US" sz="2800" dirty="0" smtClean="0">
                <a:latin typeface="Times New Roman" pitchFamily="18" charset="0"/>
                <a:cs typeface="Times New Roman" pitchFamily="18" charset="0"/>
              </a:rPr>
              <a:t>	V</a:t>
            </a:r>
            <a:r>
              <a:rPr lang="en-US" sz="2800" baseline="-25000" dirty="0" smtClean="0">
                <a:latin typeface="Times New Roman" pitchFamily="18" charset="0"/>
                <a:cs typeface="Times New Roman" pitchFamily="18" charset="0"/>
              </a:rPr>
              <a:t>o</a:t>
            </a:r>
            <a:r>
              <a:rPr lang="en-US" sz="2800" dirty="0" smtClean="0">
                <a:latin typeface="Times New Roman" pitchFamily="18" charset="0"/>
                <a:cs typeface="Times New Roman" pitchFamily="18" charset="0"/>
              </a:rPr>
              <a:t> = Voltage drop in r</a:t>
            </a:r>
            <a:r>
              <a:rPr lang="en-US" sz="2800" baseline="-25000" dirty="0" smtClean="0">
                <a:latin typeface="Times New Roman" pitchFamily="18" charset="0"/>
                <a:cs typeface="Times New Roman" pitchFamily="18" charset="0"/>
              </a:rPr>
              <a:t>o1</a:t>
            </a:r>
            <a:r>
              <a:rPr lang="en-US" sz="2800" dirty="0" smtClean="0">
                <a:latin typeface="Times New Roman" pitchFamily="18" charset="0"/>
                <a:cs typeface="Times New Roman" pitchFamily="18" charset="0"/>
              </a:rPr>
              <a:t> + Voltage drop in r</a:t>
            </a:r>
            <a:r>
              <a:rPr lang="en-US" sz="2800" baseline="-25000" dirty="0" smtClean="0">
                <a:latin typeface="Times New Roman" pitchFamily="18" charset="0"/>
                <a:cs typeface="Times New Roman" pitchFamily="18" charset="0"/>
              </a:rPr>
              <a:t>o2</a:t>
            </a:r>
          </a:p>
          <a:p>
            <a:r>
              <a:rPr lang="en-US" sz="2800" baseline="-250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I</a:t>
            </a:r>
            <a:r>
              <a:rPr lang="en-US" sz="2800" baseline="-25000" dirty="0" smtClean="0">
                <a:latin typeface="Times New Roman" pitchFamily="18" charset="0"/>
                <a:cs typeface="Times New Roman" pitchFamily="18" charset="0"/>
              </a:rPr>
              <a:t>o</a:t>
            </a:r>
            <a:r>
              <a:rPr lang="en-US" sz="2800" dirty="0" smtClean="0">
                <a:latin typeface="Times New Roman" pitchFamily="18" charset="0"/>
                <a:cs typeface="Times New Roman" pitchFamily="18" charset="0"/>
              </a:rPr>
              <a:t> = g</a:t>
            </a:r>
            <a:r>
              <a:rPr lang="en-US" sz="2800" baseline="-25000" dirty="0" smtClean="0">
                <a:latin typeface="Times New Roman" pitchFamily="18" charset="0"/>
                <a:cs typeface="Times New Roman" pitchFamily="18" charset="0"/>
              </a:rPr>
              <a:t>m2</a:t>
            </a:r>
            <a:r>
              <a:rPr lang="en-US" sz="2800" dirty="0" smtClean="0">
                <a:latin typeface="Times New Roman" pitchFamily="18" charset="0"/>
                <a:cs typeface="Times New Roman" pitchFamily="18" charset="0"/>
              </a:rPr>
              <a:t> V</a:t>
            </a:r>
            <a:r>
              <a:rPr lang="en-US" sz="2800" baseline="-25000" dirty="0" smtClean="0">
                <a:latin typeface="Times New Roman" pitchFamily="18" charset="0"/>
                <a:cs typeface="Times New Roman" pitchFamily="18" charset="0"/>
              </a:rPr>
              <a:t>gs2</a:t>
            </a:r>
            <a:r>
              <a:rPr lang="en-US" sz="2800" dirty="0" smtClean="0">
                <a:latin typeface="Times New Roman" pitchFamily="18" charset="0"/>
                <a:cs typeface="Times New Roman" pitchFamily="18" charset="0"/>
              </a:rPr>
              <a:t> + g</a:t>
            </a:r>
            <a:r>
              <a:rPr lang="en-US" sz="2800" baseline="-25000" dirty="0" smtClean="0">
                <a:latin typeface="Times New Roman" pitchFamily="18" charset="0"/>
                <a:cs typeface="Times New Roman" pitchFamily="18" charset="0"/>
              </a:rPr>
              <a:t>mb2</a:t>
            </a:r>
            <a:r>
              <a:rPr lang="en-US" sz="2800" dirty="0" smtClean="0">
                <a:latin typeface="Times New Roman" pitchFamily="18" charset="0"/>
                <a:cs typeface="Times New Roman" pitchFamily="18" charset="0"/>
              </a:rPr>
              <a:t> V</a:t>
            </a:r>
            <a:r>
              <a:rPr lang="en-US" sz="2800" baseline="-25000" dirty="0" smtClean="0">
                <a:latin typeface="Times New Roman" pitchFamily="18" charset="0"/>
                <a:cs typeface="Times New Roman" pitchFamily="18" charset="0"/>
              </a:rPr>
              <a:t>bs2 </a:t>
            </a:r>
            <a:r>
              <a:rPr lang="en-US" sz="2800" dirty="0" smtClean="0">
                <a:latin typeface="Times New Roman" pitchFamily="18" charset="0"/>
                <a:cs typeface="Times New Roman" pitchFamily="18" charset="0"/>
              </a:rPr>
              <a:t>+ (-V</a:t>
            </a:r>
            <a:r>
              <a:rPr lang="en-US" sz="2800" baseline="-25000" dirty="0" smtClean="0">
                <a:latin typeface="Times New Roman" pitchFamily="18" charset="0"/>
                <a:cs typeface="Times New Roman" pitchFamily="18" charset="0"/>
              </a:rPr>
              <a:t>s2</a:t>
            </a:r>
            <a:r>
              <a:rPr lang="en-US" sz="2800" dirty="0" smtClean="0">
                <a:latin typeface="Times New Roman" pitchFamily="18" charset="0"/>
                <a:cs typeface="Times New Roman" pitchFamily="18" charset="0"/>
              </a:rPr>
              <a:t>/ r</a:t>
            </a:r>
            <a:r>
              <a:rPr lang="en-US" sz="2800" baseline="-25000" dirty="0" smtClean="0">
                <a:latin typeface="Times New Roman" pitchFamily="18" charset="0"/>
                <a:cs typeface="Times New Roman" pitchFamily="18" charset="0"/>
              </a:rPr>
              <a:t>o2</a:t>
            </a:r>
            <a:r>
              <a:rPr lang="en-US" sz="2800" dirty="0" smtClean="0">
                <a:latin typeface="Times New Roman" pitchFamily="18" charset="0"/>
                <a:cs typeface="Times New Roman" pitchFamily="18" charset="0"/>
              </a:rPr>
              <a:t>)</a:t>
            </a:r>
          </a:p>
          <a:p>
            <a:r>
              <a:rPr lang="en-US" sz="2800" baseline="-250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I</a:t>
            </a:r>
            <a:r>
              <a:rPr lang="en-US" sz="2800" baseline="-25000" dirty="0" smtClean="0">
                <a:latin typeface="Times New Roman" pitchFamily="18" charset="0"/>
                <a:cs typeface="Times New Roman" pitchFamily="18" charset="0"/>
              </a:rPr>
              <a:t>o</a:t>
            </a:r>
            <a:r>
              <a:rPr lang="en-US" sz="2800" dirty="0" smtClean="0">
                <a:latin typeface="Times New Roman" pitchFamily="18" charset="0"/>
                <a:cs typeface="Times New Roman" pitchFamily="18" charset="0"/>
              </a:rPr>
              <a:t> = g</a:t>
            </a:r>
            <a:r>
              <a:rPr lang="en-US" sz="2800" baseline="-25000" dirty="0" smtClean="0">
                <a:latin typeface="Times New Roman" pitchFamily="18" charset="0"/>
                <a:cs typeface="Times New Roman" pitchFamily="18" charset="0"/>
              </a:rPr>
              <a:t>m2</a:t>
            </a:r>
            <a:r>
              <a:rPr lang="en-US" sz="2800" dirty="0" smtClean="0">
                <a:latin typeface="Times New Roman" pitchFamily="18" charset="0"/>
                <a:cs typeface="Times New Roman" pitchFamily="18" charset="0"/>
              </a:rPr>
              <a:t> (-V</a:t>
            </a:r>
            <a:r>
              <a:rPr lang="en-US" sz="2800" baseline="-25000" dirty="0" smtClean="0">
                <a:latin typeface="Times New Roman" pitchFamily="18" charset="0"/>
                <a:cs typeface="Times New Roman" pitchFamily="18" charset="0"/>
              </a:rPr>
              <a:t>s2</a:t>
            </a:r>
            <a:r>
              <a:rPr lang="en-US" sz="2800" dirty="0" smtClean="0">
                <a:latin typeface="Times New Roman" pitchFamily="18" charset="0"/>
                <a:cs typeface="Times New Roman" pitchFamily="18" charset="0"/>
              </a:rPr>
              <a:t>) + g</a:t>
            </a:r>
            <a:r>
              <a:rPr lang="en-US" sz="2800" baseline="-25000" dirty="0" smtClean="0">
                <a:latin typeface="Times New Roman" pitchFamily="18" charset="0"/>
                <a:cs typeface="Times New Roman" pitchFamily="18" charset="0"/>
              </a:rPr>
              <a:t>mb2</a:t>
            </a:r>
            <a:r>
              <a:rPr lang="en-US" sz="2800" dirty="0" smtClean="0">
                <a:latin typeface="Times New Roman" pitchFamily="18" charset="0"/>
                <a:cs typeface="Times New Roman" pitchFamily="18" charset="0"/>
              </a:rPr>
              <a:t> (-V</a:t>
            </a:r>
            <a:r>
              <a:rPr lang="en-US" sz="2800" baseline="-25000" dirty="0" smtClean="0">
                <a:latin typeface="Times New Roman" pitchFamily="18" charset="0"/>
                <a:cs typeface="Times New Roman" pitchFamily="18" charset="0"/>
              </a:rPr>
              <a:t>s2</a:t>
            </a:r>
            <a:r>
              <a:rPr lang="en-US" sz="2800" dirty="0" smtClean="0">
                <a:latin typeface="Times New Roman" pitchFamily="18" charset="0"/>
                <a:cs typeface="Times New Roman" pitchFamily="18" charset="0"/>
              </a:rPr>
              <a:t>)</a:t>
            </a:r>
            <a:r>
              <a:rPr lang="en-US" sz="2800" baseline="-250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(-V</a:t>
            </a:r>
            <a:r>
              <a:rPr lang="en-US" sz="2800" baseline="-25000" dirty="0" smtClean="0">
                <a:latin typeface="Times New Roman" pitchFamily="18" charset="0"/>
                <a:cs typeface="Times New Roman" pitchFamily="18" charset="0"/>
              </a:rPr>
              <a:t>s2</a:t>
            </a:r>
            <a:r>
              <a:rPr lang="en-US" sz="2800" dirty="0" smtClean="0">
                <a:latin typeface="Times New Roman" pitchFamily="18" charset="0"/>
                <a:cs typeface="Times New Roman" pitchFamily="18" charset="0"/>
              </a:rPr>
              <a:t>/ r</a:t>
            </a:r>
            <a:r>
              <a:rPr lang="en-US" sz="2800" baseline="-25000" dirty="0" smtClean="0">
                <a:latin typeface="Times New Roman" pitchFamily="18" charset="0"/>
                <a:cs typeface="Times New Roman" pitchFamily="18" charset="0"/>
              </a:rPr>
              <a:t>o2</a:t>
            </a:r>
            <a:r>
              <a:rPr lang="en-US" sz="2800" dirty="0" smtClean="0">
                <a:latin typeface="Times New Roman" pitchFamily="18" charset="0"/>
                <a:cs typeface="Times New Roman" pitchFamily="18" charset="0"/>
              </a:rPr>
              <a:t>)</a:t>
            </a:r>
          </a:p>
          <a:p>
            <a:r>
              <a:rPr lang="en-US" sz="2800" baseline="-250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I</a:t>
            </a:r>
            <a:r>
              <a:rPr lang="en-US" sz="2800" baseline="-25000" dirty="0" smtClean="0">
                <a:latin typeface="Times New Roman" pitchFamily="18" charset="0"/>
                <a:cs typeface="Times New Roman" pitchFamily="18" charset="0"/>
              </a:rPr>
              <a:t>o</a:t>
            </a:r>
            <a:r>
              <a:rPr lang="en-US" sz="2800" dirty="0" smtClean="0">
                <a:latin typeface="Times New Roman" pitchFamily="18" charset="0"/>
                <a:cs typeface="Times New Roman" pitchFamily="18" charset="0"/>
              </a:rPr>
              <a:t> = (-V</a:t>
            </a:r>
            <a:r>
              <a:rPr lang="en-US" sz="2800" baseline="-25000" dirty="0" smtClean="0">
                <a:latin typeface="Times New Roman" pitchFamily="18" charset="0"/>
                <a:cs typeface="Times New Roman" pitchFamily="18" charset="0"/>
              </a:rPr>
              <a:t>s2</a:t>
            </a:r>
            <a:r>
              <a:rPr lang="en-US" sz="2800" dirty="0" smtClean="0">
                <a:latin typeface="Times New Roman" pitchFamily="18" charset="0"/>
                <a:cs typeface="Times New Roman" pitchFamily="18" charset="0"/>
              </a:rPr>
              <a:t>) [(g</a:t>
            </a:r>
            <a:r>
              <a:rPr lang="en-US" sz="2800" baseline="-25000" dirty="0" smtClean="0">
                <a:latin typeface="Times New Roman" pitchFamily="18" charset="0"/>
                <a:cs typeface="Times New Roman" pitchFamily="18" charset="0"/>
              </a:rPr>
              <a:t>m2 </a:t>
            </a:r>
            <a:r>
              <a:rPr lang="en-US" sz="2800" dirty="0" smtClean="0">
                <a:latin typeface="Times New Roman" pitchFamily="18" charset="0"/>
                <a:cs typeface="Times New Roman" pitchFamily="18" charset="0"/>
              </a:rPr>
              <a:t>+ g</a:t>
            </a:r>
            <a:r>
              <a:rPr lang="en-US" sz="2800" baseline="-25000" dirty="0" smtClean="0">
                <a:latin typeface="Times New Roman" pitchFamily="18" charset="0"/>
                <a:cs typeface="Times New Roman" pitchFamily="18" charset="0"/>
              </a:rPr>
              <a:t>mb2</a:t>
            </a:r>
            <a:r>
              <a:rPr lang="en-US" sz="2800" dirty="0" smtClean="0">
                <a:latin typeface="Times New Roman" pitchFamily="18" charset="0"/>
                <a:cs typeface="Times New Roman" pitchFamily="18" charset="0"/>
              </a:rPr>
              <a:t> + (1/ r</a:t>
            </a:r>
            <a:r>
              <a:rPr lang="en-US" sz="2800" baseline="-25000" dirty="0" smtClean="0">
                <a:latin typeface="Times New Roman" pitchFamily="18" charset="0"/>
                <a:cs typeface="Times New Roman" pitchFamily="18" charset="0"/>
              </a:rPr>
              <a:t>o2</a:t>
            </a:r>
            <a:r>
              <a:rPr lang="en-US" sz="2800" dirty="0" smtClean="0">
                <a:latin typeface="Times New Roman" pitchFamily="18" charset="0"/>
                <a:cs typeface="Times New Roman" pitchFamily="18" charset="0"/>
              </a:rPr>
              <a:t>)]	----- (1)</a:t>
            </a:r>
          </a:p>
          <a:p>
            <a:r>
              <a:rPr lang="en-US" sz="2800" dirty="0" smtClean="0">
                <a:latin typeface="Times New Roman" pitchFamily="18" charset="0"/>
                <a:cs typeface="Times New Roman" pitchFamily="18" charset="0"/>
              </a:rPr>
              <a:t>	 </a:t>
            </a:r>
          </a:p>
          <a:p>
            <a:r>
              <a:rPr lang="en-US" sz="2800" dirty="0" smtClean="0">
                <a:latin typeface="Times New Roman" pitchFamily="18" charset="0"/>
                <a:cs typeface="Times New Roman" pitchFamily="18" charset="0"/>
              </a:rPr>
              <a:t>	V</a:t>
            </a:r>
            <a:r>
              <a:rPr lang="en-US" sz="2800" baseline="-25000" dirty="0" smtClean="0">
                <a:latin typeface="Times New Roman" pitchFamily="18" charset="0"/>
                <a:cs typeface="Times New Roman" pitchFamily="18" charset="0"/>
              </a:rPr>
              <a:t>s2</a:t>
            </a:r>
            <a:r>
              <a:rPr lang="en-US" sz="2800" dirty="0" smtClean="0">
                <a:latin typeface="Times New Roman" pitchFamily="18" charset="0"/>
                <a:cs typeface="Times New Roman" pitchFamily="18" charset="0"/>
              </a:rPr>
              <a:t> = I</a:t>
            </a:r>
            <a:r>
              <a:rPr lang="en-US" sz="2800" baseline="-25000" dirty="0" smtClean="0">
                <a:latin typeface="Times New Roman" pitchFamily="18" charset="0"/>
                <a:cs typeface="Times New Roman" pitchFamily="18" charset="0"/>
              </a:rPr>
              <a:t>o</a:t>
            </a:r>
            <a:r>
              <a:rPr lang="en-US" sz="2800" dirty="0" smtClean="0">
                <a:latin typeface="Times New Roman" pitchFamily="18" charset="0"/>
                <a:cs typeface="Times New Roman" pitchFamily="18" charset="0"/>
              </a:rPr>
              <a:t> – (g</a:t>
            </a:r>
            <a:r>
              <a:rPr lang="en-US" sz="2800" baseline="-25000" dirty="0" smtClean="0">
                <a:latin typeface="Times New Roman" pitchFamily="18" charset="0"/>
                <a:cs typeface="Times New Roman" pitchFamily="18" charset="0"/>
              </a:rPr>
              <a:t>m1</a:t>
            </a:r>
            <a:r>
              <a:rPr lang="en-US" sz="2800" dirty="0" smtClean="0">
                <a:latin typeface="Times New Roman" pitchFamily="18" charset="0"/>
                <a:cs typeface="Times New Roman" pitchFamily="18" charset="0"/>
              </a:rPr>
              <a:t> V</a:t>
            </a:r>
            <a:r>
              <a:rPr lang="en-US" sz="2800" baseline="-25000" dirty="0"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 r</a:t>
            </a:r>
            <a:r>
              <a:rPr lang="en-US" sz="2800" baseline="-25000" dirty="0" smtClean="0">
                <a:latin typeface="Times New Roman" pitchFamily="18" charset="0"/>
                <a:cs typeface="Times New Roman" pitchFamily="18" charset="0"/>
              </a:rPr>
              <a:t>o1	</a:t>
            </a:r>
            <a:r>
              <a:rPr lang="en-US" sz="2800" dirty="0" smtClean="0">
                <a:latin typeface="Times New Roman" pitchFamily="18" charset="0"/>
                <a:cs typeface="Times New Roman" pitchFamily="18" charset="0"/>
              </a:rPr>
              <a:t>	----- (2)</a:t>
            </a:r>
          </a:p>
          <a:p>
            <a:r>
              <a:rPr lang="en-US" sz="2800" dirty="0" smtClean="0">
                <a:latin typeface="Times New Roman" pitchFamily="18" charset="0"/>
                <a:cs typeface="Times New Roman" pitchFamily="18" charset="0"/>
              </a:rPr>
              <a:t>	g</a:t>
            </a:r>
            <a:r>
              <a:rPr lang="en-US" sz="2800" baseline="-25000" dirty="0" smtClean="0">
                <a:latin typeface="Times New Roman" pitchFamily="18" charset="0"/>
                <a:cs typeface="Times New Roman" pitchFamily="18" charset="0"/>
              </a:rPr>
              <a:t>mb2</a:t>
            </a:r>
            <a:r>
              <a:rPr lang="en-US" sz="2800" dirty="0" smtClean="0">
                <a:latin typeface="Times New Roman" pitchFamily="18" charset="0"/>
                <a:cs typeface="Times New Roman" pitchFamily="18" charset="0"/>
              </a:rPr>
              <a:t> = </a:t>
            </a:r>
            <a:r>
              <a:rPr lang="el-GR" sz="2800" dirty="0" smtClean="0">
                <a:latin typeface="Times New Roman" panose="02020603050405020304" pitchFamily="18" charset="0"/>
                <a:cs typeface="Times New Roman" panose="02020603050405020304" pitchFamily="18" charset="0"/>
              </a:rPr>
              <a:t>η </a:t>
            </a:r>
            <a:r>
              <a:rPr lang="en-US" sz="2800" dirty="0" smtClean="0">
                <a:latin typeface="Times New Roman" panose="02020603050405020304" pitchFamily="18" charset="0"/>
                <a:cs typeface="Times New Roman" panose="02020603050405020304" pitchFamily="18" charset="0"/>
              </a:rPr>
              <a:t>g</a:t>
            </a:r>
            <a:r>
              <a:rPr lang="en-US" sz="2800" baseline="-25000" dirty="0" smtClean="0">
                <a:latin typeface="Times New Roman" panose="02020603050405020304" pitchFamily="18" charset="0"/>
                <a:cs typeface="Times New Roman" panose="02020603050405020304" pitchFamily="18" charset="0"/>
              </a:rPr>
              <a:t>m2	</a:t>
            </a:r>
            <a:r>
              <a:rPr lang="en-US" sz="2800" dirty="0" smtClean="0">
                <a:latin typeface="Times New Roman" pitchFamily="18" charset="0"/>
                <a:cs typeface="Times New Roman" pitchFamily="18" charset="0"/>
              </a:rPr>
              <a:t>		----- (3)</a:t>
            </a:r>
          </a:p>
          <a:p>
            <a:r>
              <a:rPr lang="en-US" sz="2800" dirty="0" smtClean="0">
                <a:latin typeface="Times New Roman" pitchFamily="18" charset="0"/>
                <a:cs typeface="Times New Roman" pitchFamily="18" charset="0"/>
              </a:rPr>
              <a:t>Sub. (2) &amp; (3) in (1),</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	I</a:t>
            </a:r>
            <a:r>
              <a:rPr lang="en-US" sz="2800" baseline="-25000" dirty="0" smtClean="0">
                <a:latin typeface="Times New Roman" pitchFamily="18" charset="0"/>
                <a:cs typeface="Times New Roman" pitchFamily="18" charset="0"/>
              </a:rPr>
              <a:t>o</a:t>
            </a:r>
            <a:r>
              <a:rPr lang="en-US" sz="2800" dirty="0" smtClean="0">
                <a:latin typeface="Times New Roman" pitchFamily="18" charset="0"/>
                <a:cs typeface="Times New Roman" pitchFamily="18" charset="0"/>
              </a:rPr>
              <a:t> = – (I</a:t>
            </a:r>
            <a:r>
              <a:rPr lang="en-US" sz="2800" baseline="-25000" dirty="0" smtClean="0">
                <a:latin typeface="Times New Roman" pitchFamily="18" charset="0"/>
                <a:cs typeface="Times New Roman" pitchFamily="18" charset="0"/>
              </a:rPr>
              <a:t>o</a:t>
            </a:r>
            <a:r>
              <a:rPr lang="en-US" sz="2800" dirty="0" smtClean="0">
                <a:latin typeface="Times New Roman" pitchFamily="18" charset="0"/>
                <a:cs typeface="Times New Roman" pitchFamily="18" charset="0"/>
              </a:rPr>
              <a:t> – (g</a:t>
            </a:r>
            <a:r>
              <a:rPr lang="en-US" sz="2800" baseline="-25000" dirty="0" smtClean="0">
                <a:latin typeface="Times New Roman" pitchFamily="18" charset="0"/>
                <a:cs typeface="Times New Roman" pitchFamily="18" charset="0"/>
              </a:rPr>
              <a:t>m1</a:t>
            </a:r>
            <a:r>
              <a:rPr lang="en-US" sz="2800" dirty="0" smtClean="0">
                <a:latin typeface="Times New Roman" pitchFamily="18" charset="0"/>
                <a:cs typeface="Times New Roman" pitchFamily="18" charset="0"/>
              </a:rPr>
              <a:t> V</a:t>
            </a:r>
            <a:r>
              <a:rPr lang="en-US" sz="2800" baseline="-25000" dirty="0"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 r</a:t>
            </a:r>
            <a:r>
              <a:rPr lang="en-US" sz="2800" baseline="-25000" dirty="0" smtClean="0">
                <a:latin typeface="Times New Roman" pitchFamily="18" charset="0"/>
                <a:cs typeface="Times New Roman" pitchFamily="18" charset="0"/>
              </a:rPr>
              <a:t>o1</a:t>
            </a:r>
            <a:r>
              <a:rPr lang="en-US" sz="2800" dirty="0" smtClean="0">
                <a:latin typeface="Times New Roman" pitchFamily="18" charset="0"/>
                <a:cs typeface="Times New Roman" pitchFamily="18" charset="0"/>
              </a:rPr>
              <a:t>) [(g</a:t>
            </a:r>
            <a:r>
              <a:rPr lang="en-US" sz="2800" baseline="-25000" dirty="0" smtClean="0">
                <a:latin typeface="Times New Roman" pitchFamily="18" charset="0"/>
                <a:cs typeface="Times New Roman" pitchFamily="18" charset="0"/>
              </a:rPr>
              <a:t>m2 </a:t>
            </a:r>
            <a:r>
              <a:rPr lang="en-US" sz="2800" dirty="0" smtClean="0">
                <a:latin typeface="Times New Roman" pitchFamily="18" charset="0"/>
                <a:cs typeface="Times New Roman" pitchFamily="18" charset="0"/>
              </a:rPr>
              <a:t>+ </a:t>
            </a:r>
            <a:r>
              <a:rPr lang="el-GR" sz="2800" dirty="0" smtClean="0">
                <a:latin typeface="Times New Roman" panose="02020603050405020304" pitchFamily="18" charset="0"/>
                <a:cs typeface="Times New Roman" panose="02020603050405020304" pitchFamily="18" charset="0"/>
              </a:rPr>
              <a:t>η </a:t>
            </a:r>
            <a:r>
              <a:rPr lang="en-US" sz="2800" dirty="0" smtClean="0">
                <a:latin typeface="Times New Roman" panose="02020603050405020304" pitchFamily="18" charset="0"/>
                <a:cs typeface="Times New Roman" panose="02020603050405020304" pitchFamily="18" charset="0"/>
              </a:rPr>
              <a:t>g</a:t>
            </a:r>
            <a:r>
              <a:rPr lang="en-US" sz="2800" baseline="-25000" dirty="0" smtClean="0">
                <a:latin typeface="Times New Roman" panose="02020603050405020304" pitchFamily="18" charset="0"/>
                <a:cs typeface="Times New Roman" panose="02020603050405020304" pitchFamily="18" charset="0"/>
              </a:rPr>
              <a:t>m2</a:t>
            </a:r>
            <a:r>
              <a:rPr lang="en-US" sz="2800" dirty="0" smtClean="0">
                <a:latin typeface="Times New Roman" pitchFamily="18" charset="0"/>
                <a:cs typeface="Times New Roman" pitchFamily="18" charset="0"/>
              </a:rPr>
              <a:t> + (1/ r</a:t>
            </a:r>
            <a:r>
              <a:rPr lang="en-US" sz="2800" baseline="-25000" dirty="0" smtClean="0">
                <a:latin typeface="Times New Roman" pitchFamily="18" charset="0"/>
                <a:cs typeface="Times New Roman" pitchFamily="18" charset="0"/>
              </a:rPr>
              <a:t>o2</a:t>
            </a:r>
            <a:r>
              <a:rPr lang="en-US" sz="2800" dirty="0" smtClean="0">
                <a:latin typeface="Times New Roman" pitchFamily="18" charset="0"/>
                <a:cs typeface="Times New Roman" pitchFamily="18" charset="0"/>
              </a:rPr>
              <a:t>)]	----- (4)</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Simplifying the above (4),</a:t>
            </a:r>
          </a:p>
          <a:p>
            <a:endParaRPr lang="en-US" sz="2800" b="1"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g</a:t>
            </a:r>
            <a:r>
              <a:rPr lang="en-US" sz="2800" b="1" baseline="-25000" dirty="0" smtClean="0">
                <a:latin typeface="Times New Roman" pitchFamily="18" charset="0"/>
                <a:cs typeface="Times New Roman" pitchFamily="18" charset="0"/>
              </a:rPr>
              <a:t>m</a:t>
            </a:r>
            <a:r>
              <a:rPr lang="en-US" sz="2800" b="1" dirty="0" smtClean="0">
                <a:latin typeface="Times New Roman" pitchFamily="18" charset="0"/>
                <a:cs typeface="Times New Roman" pitchFamily="18" charset="0"/>
              </a:rPr>
              <a:t> = I</a:t>
            </a:r>
            <a:r>
              <a:rPr lang="en-US" sz="2800" b="1" baseline="-25000" dirty="0" smtClean="0">
                <a:latin typeface="Times New Roman" pitchFamily="18" charset="0"/>
                <a:cs typeface="Times New Roman" pitchFamily="18" charset="0"/>
              </a:rPr>
              <a:t>o</a:t>
            </a:r>
            <a:r>
              <a:rPr lang="en-US" sz="2800" b="1" dirty="0" smtClean="0">
                <a:latin typeface="Times New Roman" pitchFamily="18" charset="0"/>
                <a:cs typeface="Times New Roman" pitchFamily="18" charset="0"/>
              </a:rPr>
              <a:t>/V</a:t>
            </a:r>
            <a:r>
              <a:rPr lang="en-US" sz="2800" b="1" baseline="-25000" dirty="0" smtClean="0">
                <a:latin typeface="Times New Roman" pitchFamily="18" charset="0"/>
                <a:cs typeface="Times New Roman" pitchFamily="18" charset="0"/>
              </a:rPr>
              <a:t>i</a:t>
            </a:r>
            <a:r>
              <a:rPr lang="en-US" sz="2800" b="1" dirty="0" smtClean="0">
                <a:latin typeface="Times New Roman" pitchFamily="18" charset="0"/>
                <a:cs typeface="Times New Roman" pitchFamily="18" charset="0"/>
              </a:rPr>
              <a:t> = [(g</a:t>
            </a:r>
            <a:r>
              <a:rPr lang="en-US" sz="2800" b="1" baseline="-25000" dirty="0" smtClean="0">
                <a:latin typeface="Times New Roman" pitchFamily="18" charset="0"/>
                <a:cs typeface="Times New Roman" pitchFamily="18" charset="0"/>
              </a:rPr>
              <a:t>m1</a:t>
            </a:r>
            <a:r>
              <a:rPr lang="en-US" sz="2800" b="1" dirty="0" smtClean="0">
                <a:latin typeface="Times New Roman" pitchFamily="18" charset="0"/>
                <a:cs typeface="Times New Roman" pitchFamily="18" charset="0"/>
              </a:rPr>
              <a:t> r</a:t>
            </a:r>
            <a:r>
              <a:rPr lang="en-US" sz="2800" b="1" baseline="-25000" dirty="0" smtClean="0">
                <a:latin typeface="Times New Roman" pitchFamily="18" charset="0"/>
                <a:cs typeface="Times New Roman" pitchFamily="18" charset="0"/>
              </a:rPr>
              <a:t>o1</a:t>
            </a:r>
            <a:r>
              <a:rPr lang="en-US" sz="2800" b="1" dirty="0" smtClean="0">
                <a:latin typeface="Times New Roman" pitchFamily="18" charset="0"/>
                <a:cs typeface="Times New Roman" pitchFamily="18" charset="0"/>
              </a:rPr>
              <a:t> /r</a:t>
            </a:r>
            <a:r>
              <a:rPr lang="en-US" sz="2800" b="1" baseline="-25000" dirty="0" smtClean="0">
                <a:latin typeface="Times New Roman" pitchFamily="18" charset="0"/>
                <a:cs typeface="Times New Roman" pitchFamily="18" charset="0"/>
              </a:rPr>
              <a:t>o2</a:t>
            </a:r>
            <a:r>
              <a:rPr lang="en-US" sz="2800" b="1" dirty="0" smtClean="0">
                <a:latin typeface="Times New Roman" pitchFamily="18" charset="0"/>
                <a:cs typeface="Times New Roman" pitchFamily="18" charset="0"/>
              </a:rPr>
              <a:t>) +(g</a:t>
            </a:r>
            <a:r>
              <a:rPr lang="en-US" sz="2800" b="1" baseline="-25000" dirty="0" smtClean="0">
                <a:latin typeface="Times New Roman" pitchFamily="18" charset="0"/>
                <a:cs typeface="Times New Roman" pitchFamily="18" charset="0"/>
              </a:rPr>
              <a:t>m2 </a:t>
            </a:r>
            <a:r>
              <a:rPr lang="en-US" sz="2800" b="1" dirty="0" smtClean="0">
                <a:latin typeface="Times New Roman" pitchFamily="18" charset="0"/>
                <a:cs typeface="Times New Roman" pitchFamily="18" charset="0"/>
              </a:rPr>
              <a:t>(1+ </a:t>
            </a:r>
            <a:r>
              <a:rPr lang="el-GR" sz="2800" b="1" dirty="0" smtClean="0">
                <a:latin typeface="Times New Roman" panose="02020603050405020304" pitchFamily="18" charset="0"/>
                <a:cs typeface="Times New Roman" panose="02020603050405020304" pitchFamily="18" charset="0"/>
              </a:rPr>
              <a:t>η</a:t>
            </a:r>
            <a:r>
              <a:rPr lang="en-US" sz="2800" b="1" dirty="0" smtClean="0">
                <a:latin typeface="Times New Roman" panose="02020603050405020304" pitchFamily="18" charset="0"/>
                <a:cs typeface="Times New Roman" panose="02020603050405020304" pitchFamily="18" charset="0"/>
              </a:rPr>
              <a:t>)</a:t>
            </a:r>
            <a:r>
              <a:rPr lang="el-GR" sz="2800" b="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g</a:t>
            </a:r>
            <a:r>
              <a:rPr lang="en-US" sz="2800" b="1" baseline="-25000" dirty="0" smtClean="0">
                <a:latin typeface="Times New Roman" panose="02020603050405020304" pitchFamily="18" charset="0"/>
                <a:cs typeface="Times New Roman" panose="02020603050405020304" pitchFamily="18" charset="0"/>
              </a:rPr>
              <a:t>m1</a:t>
            </a:r>
            <a:r>
              <a:rPr lang="en-US" sz="2800" b="1" dirty="0" smtClean="0">
                <a:latin typeface="Times New Roman" pitchFamily="18" charset="0"/>
                <a:cs typeface="Times New Roman" pitchFamily="18" charset="0"/>
              </a:rPr>
              <a:t> r</a:t>
            </a:r>
            <a:r>
              <a:rPr lang="en-US" sz="2800" b="1" baseline="-25000" dirty="0" smtClean="0">
                <a:latin typeface="Times New Roman" pitchFamily="18" charset="0"/>
                <a:cs typeface="Times New Roman" pitchFamily="18" charset="0"/>
              </a:rPr>
              <a:t>o1</a:t>
            </a:r>
            <a:r>
              <a:rPr lang="en-US" sz="2800" b="1" dirty="0" smtClean="0">
                <a:latin typeface="Times New Roman" pitchFamily="18" charset="0"/>
                <a:cs typeface="Times New Roman" pitchFamily="18" charset="0"/>
              </a:rPr>
              <a:t>)] / [(r</a:t>
            </a:r>
            <a:r>
              <a:rPr lang="en-US" sz="2800" b="1" baseline="-25000" dirty="0" smtClean="0">
                <a:latin typeface="Times New Roman" pitchFamily="18" charset="0"/>
                <a:cs typeface="Times New Roman" pitchFamily="18" charset="0"/>
              </a:rPr>
              <a:t>o1</a:t>
            </a:r>
            <a:r>
              <a:rPr lang="en-US" sz="2800" b="1" dirty="0" smtClean="0">
                <a:latin typeface="Times New Roman" pitchFamily="18" charset="0"/>
                <a:cs typeface="Times New Roman" pitchFamily="18" charset="0"/>
              </a:rPr>
              <a:t> /r</a:t>
            </a:r>
            <a:r>
              <a:rPr lang="en-US" sz="2800" b="1" baseline="-25000" dirty="0" smtClean="0">
                <a:latin typeface="Times New Roman" pitchFamily="18" charset="0"/>
                <a:cs typeface="Times New Roman" pitchFamily="18" charset="0"/>
              </a:rPr>
              <a:t>o2</a:t>
            </a:r>
            <a:r>
              <a:rPr lang="en-US" sz="2800" b="1" dirty="0" smtClean="0">
                <a:latin typeface="Times New Roman" pitchFamily="18" charset="0"/>
                <a:cs typeface="Times New Roman" pitchFamily="18" charset="0"/>
              </a:rPr>
              <a:t>)+(1+ </a:t>
            </a:r>
            <a:r>
              <a:rPr lang="el-GR" sz="2800" b="1" dirty="0" smtClean="0">
                <a:latin typeface="Times New Roman" panose="02020603050405020304" pitchFamily="18" charset="0"/>
                <a:cs typeface="Times New Roman" panose="02020603050405020304" pitchFamily="18" charset="0"/>
              </a:rPr>
              <a:t>η</a:t>
            </a:r>
            <a:r>
              <a:rPr lang="en-US" sz="2800" b="1" dirty="0" smtClean="0">
                <a:latin typeface="Times New Roman" panose="02020603050405020304" pitchFamily="18" charset="0"/>
                <a:cs typeface="Times New Roman" panose="02020603050405020304" pitchFamily="18" charset="0"/>
              </a:rPr>
              <a:t>)</a:t>
            </a:r>
            <a:r>
              <a:rPr lang="el-GR" sz="2800" b="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g</a:t>
            </a:r>
            <a:r>
              <a:rPr lang="en-US" sz="2800" b="1" baseline="-25000" dirty="0" smtClean="0">
                <a:latin typeface="Times New Roman" panose="02020603050405020304" pitchFamily="18" charset="0"/>
                <a:cs typeface="Times New Roman" panose="02020603050405020304" pitchFamily="18" charset="0"/>
              </a:rPr>
              <a:t>m2</a:t>
            </a:r>
            <a:r>
              <a:rPr lang="en-US" sz="2800" b="1" dirty="0" smtClean="0">
                <a:latin typeface="Times New Roman" pitchFamily="18" charset="0"/>
                <a:cs typeface="Times New Roman" pitchFamily="18" charset="0"/>
              </a:rPr>
              <a:t> r</a:t>
            </a:r>
            <a:r>
              <a:rPr lang="en-US" sz="2800" b="1" baseline="-25000" dirty="0" smtClean="0">
                <a:latin typeface="Times New Roman" pitchFamily="18" charset="0"/>
                <a:cs typeface="Times New Roman" pitchFamily="18" charset="0"/>
              </a:rPr>
              <a:t>o1</a:t>
            </a: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 (5)</a:t>
            </a:r>
            <a:endParaRPr lang="en-US" sz="2800" dirty="0">
              <a:latin typeface="Times New Roman" pitchFamily="18" charset="0"/>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6774424"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itchFamily="18" charset="0"/>
                <a:cs typeface="Times New Roman" pitchFamily="18" charset="0"/>
              </a:rPr>
              <a:t>MOS Active-</a:t>
            </a:r>
            <a:r>
              <a:rPr lang="en-US" b="1" dirty="0" err="1" smtClean="0">
                <a:latin typeface="Times New Roman" pitchFamily="18" charset="0"/>
                <a:cs typeface="Times New Roman" pitchFamily="18" charset="0"/>
              </a:rPr>
              <a:t>Cascode</a:t>
            </a:r>
            <a:r>
              <a:rPr lang="en-US" b="1" dirty="0" smtClean="0">
                <a:latin typeface="Times New Roman" pitchFamily="18" charset="0"/>
                <a:cs typeface="Times New Roman" pitchFamily="18" charset="0"/>
              </a:rPr>
              <a:t> Operational Amplifiers</a:t>
            </a:r>
            <a:endParaRPr lang="en-US" b="1" dirty="0">
              <a:latin typeface="Times New Roman" pitchFamily="18" charset="0"/>
              <a:cs typeface="Times New Roman"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48301" y="1693069"/>
            <a:ext cx="11847154" cy="647356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800" dirty="0" smtClean="0">
                <a:latin typeface="Times New Roman" pitchFamily="18" charset="0"/>
                <a:cs typeface="Times New Roman" pitchFamily="18" charset="0"/>
              </a:rPr>
              <a:t>To find output resistance,</a:t>
            </a:r>
          </a:p>
          <a:p>
            <a:r>
              <a:rPr lang="en-US" sz="2800" dirty="0" smtClean="0">
                <a:latin typeface="Times New Roman" pitchFamily="18" charset="0"/>
                <a:cs typeface="Times New Roman" pitchFamily="18" charset="0"/>
              </a:rPr>
              <a:t>	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 g</a:t>
            </a:r>
            <a:r>
              <a:rPr lang="en-US" sz="2800" baseline="-25000" dirty="0" smtClean="0">
                <a:latin typeface="Times New Roman" panose="02020603050405020304" pitchFamily="18" charset="0"/>
                <a:cs typeface="Times New Roman" panose="02020603050405020304" pitchFamily="18" charset="0"/>
              </a:rPr>
              <a:t>m2</a:t>
            </a:r>
            <a:r>
              <a:rPr lang="en-US" sz="2800" dirty="0" smtClean="0">
                <a:latin typeface="Times New Roman" panose="02020603050405020304" pitchFamily="18" charset="0"/>
                <a:cs typeface="Times New Roman" panose="02020603050405020304" pitchFamily="18" charset="0"/>
              </a:rPr>
              <a:t> V</a:t>
            </a:r>
            <a:r>
              <a:rPr lang="en-US" sz="2800" baseline="-25000" dirty="0" smtClean="0">
                <a:latin typeface="Times New Roman" panose="02020603050405020304" pitchFamily="18" charset="0"/>
                <a:cs typeface="Times New Roman" panose="02020603050405020304" pitchFamily="18" charset="0"/>
              </a:rPr>
              <a:t>gs2</a:t>
            </a:r>
            <a:r>
              <a:rPr lang="en-US" sz="2800" dirty="0" smtClean="0">
                <a:latin typeface="Times New Roman" panose="02020603050405020304" pitchFamily="18" charset="0"/>
                <a:cs typeface="Times New Roman" panose="02020603050405020304" pitchFamily="18" charset="0"/>
              </a:rPr>
              <a:t> + g</a:t>
            </a:r>
            <a:r>
              <a:rPr lang="en-US" sz="2800" baseline="-25000" dirty="0" smtClean="0">
                <a:latin typeface="Times New Roman" panose="02020603050405020304" pitchFamily="18" charset="0"/>
                <a:cs typeface="Times New Roman" panose="02020603050405020304" pitchFamily="18" charset="0"/>
              </a:rPr>
              <a:t>mb2</a:t>
            </a:r>
            <a:r>
              <a:rPr lang="en-US" sz="2800" dirty="0" smtClean="0">
                <a:latin typeface="Times New Roman" panose="02020603050405020304" pitchFamily="18" charset="0"/>
                <a:cs typeface="Times New Roman" panose="02020603050405020304" pitchFamily="18" charset="0"/>
              </a:rPr>
              <a:t> V</a:t>
            </a:r>
            <a:r>
              <a:rPr lang="en-US" sz="2800" baseline="-25000" dirty="0" smtClean="0">
                <a:latin typeface="Times New Roman" panose="02020603050405020304" pitchFamily="18" charset="0"/>
                <a:cs typeface="Times New Roman" panose="02020603050405020304" pitchFamily="18" charset="0"/>
              </a:rPr>
              <a:t>bs2</a:t>
            </a:r>
            <a:r>
              <a:rPr lang="en-US" sz="2800" dirty="0" smtClean="0">
                <a:latin typeface="Times New Roman" panose="02020603050405020304" pitchFamily="18" charset="0"/>
                <a:cs typeface="Times New Roman" panose="02020603050405020304" pitchFamily="18" charset="0"/>
              </a:rPr>
              <a:t> + (</a:t>
            </a:r>
            <a:r>
              <a:rPr lang="en-US" sz="2800" dirty="0" err="1" smtClean="0">
                <a:latin typeface="Times New Roman" panose="02020603050405020304" pitchFamily="18" charset="0"/>
                <a:cs typeface="Times New Roman" panose="02020603050405020304" pitchFamily="18" charset="0"/>
              </a:rPr>
              <a:t>V</a:t>
            </a:r>
            <a:r>
              <a:rPr lang="en-US" sz="2800" baseline="-25000" dirty="0" err="1"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 V</a:t>
            </a:r>
            <a:r>
              <a:rPr lang="en-US" sz="2800" baseline="-25000" dirty="0" smtClean="0">
                <a:latin typeface="Times New Roman" panose="02020603050405020304" pitchFamily="18" charset="0"/>
                <a:cs typeface="Times New Roman" panose="02020603050405020304" pitchFamily="18" charset="0"/>
              </a:rPr>
              <a:t>s2</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o2		</a:t>
            </a:r>
            <a:r>
              <a:rPr lang="en-US" sz="2800" dirty="0" smtClean="0">
                <a:latin typeface="Times New Roman" pitchFamily="18" charset="0"/>
                <a:cs typeface="Times New Roman" pitchFamily="18" charset="0"/>
              </a:rPr>
              <a:t>----- (6)</a:t>
            </a:r>
          </a:p>
          <a:p>
            <a:endParaRPr lang="en-US" sz="2800" baseline="-250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 g</a:t>
            </a:r>
            <a:r>
              <a:rPr lang="en-US" sz="2800" baseline="-25000" dirty="0" smtClean="0">
                <a:latin typeface="Times New Roman" panose="02020603050405020304" pitchFamily="18" charset="0"/>
                <a:cs typeface="Times New Roman" panose="02020603050405020304" pitchFamily="18" charset="0"/>
              </a:rPr>
              <a:t>m2</a:t>
            </a:r>
            <a:r>
              <a:rPr lang="en-US" sz="2800" dirty="0" smtClean="0">
                <a:latin typeface="Times New Roman" panose="02020603050405020304" pitchFamily="18" charset="0"/>
                <a:cs typeface="Times New Roman" panose="02020603050405020304" pitchFamily="18" charset="0"/>
              </a:rPr>
              <a:t> (V</a:t>
            </a:r>
            <a:r>
              <a:rPr lang="en-US" sz="2800" baseline="-25000" dirty="0" smtClean="0">
                <a:latin typeface="Times New Roman" panose="02020603050405020304" pitchFamily="18" charset="0"/>
                <a:cs typeface="Times New Roman" panose="02020603050405020304" pitchFamily="18" charset="0"/>
              </a:rPr>
              <a:t>g2</a:t>
            </a:r>
            <a:r>
              <a:rPr lang="en-US" sz="2800" dirty="0" smtClean="0">
                <a:latin typeface="Times New Roman" panose="02020603050405020304" pitchFamily="18" charset="0"/>
                <a:cs typeface="Times New Roman" panose="02020603050405020304" pitchFamily="18" charset="0"/>
              </a:rPr>
              <a:t> –V</a:t>
            </a:r>
            <a:r>
              <a:rPr lang="en-US" sz="2800" baseline="-25000" dirty="0" smtClean="0">
                <a:latin typeface="Times New Roman" panose="02020603050405020304" pitchFamily="18" charset="0"/>
                <a:cs typeface="Times New Roman" panose="02020603050405020304" pitchFamily="18" charset="0"/>
              </a:rPr>
              <a:t>s2</a:t>
            </a:r>
            <a:r>
              <a:rPr lang="en-US" sz="2800" dirty="0" smtClean="0">
                <a:latin typeface="Times New Roman" panose="02020603050405020304" pitchFamily="18" charset="0"/>
                <a:cs typeface="Times New Roman" panose="02020603050405020304" pitchFamily="18" charset="0"/>
              </a:rPr>
              <a:t>) + </a:t>
            </a:r>
            <a:r>
              <a:rPr lang="el-GR" sz="2800" dirty="0" smtClean="0">
                <a:latin typeface="Times New Roman" panose="02020603050405020304" pitchFamily="18" charset="0"/>
                <a:cs typeface="Times New Roman" panose="02020603050405020304" pitchFamily="18" charset="0"/>
              </a:rPr>
              <a:t>η</a:t>
            </a:r>
            <a:r>
              <a:rPr lang="en-US" sz="2800" dirty="0" smtClean="0">
                <a:latin typeface="Times New Roman" panose="02020603050405020304" pitchFamily="18" charset="0"/>
                <a:cs typeface="Times New Roman" panose="02020603050405020304" pitchFamily="18" charset="0"/>
              </a:rPr>
              <a:t>g</a:t>
            </a:r>
            <a:r>
              <a:rPr lang="en-US" sz="2800" baseline="-25000" dirty="0" smtClean="0">
                <a:latin typeface="Times New Roman" panose="02020603050405020304" pitchFamily="18" charset="0"/>
                <a:cs typeface="Times New Roman" panose="02020603050405020304" pitchFamily="18" charset="0"/>
              </a:rPr>
              <a:t>m</a:t>
            </a:r>
            <a:r>
              <a:rPr lang="en-US" sz="2800" dirty="0" smtClean="0">
                <a:latin typeface="Times New Roman" panose="02020603050405020304" pitchFamily="18" charset="0"/>
                <a:cs typeface="Times New Roman" panose="02020603050405020304" pitchFamily="18" charset="0"/>
              </a:rPr>
              <a:t> (V</a:t>
            </a:r>
            <a:r>
              <a:rPr lang="en-US" sz="2800" baseline="-25000" dirty="0" smtClean="0">
                <a:latin typeface="Times New Roman" panose="02020603050405020304" pitchFamily="18" charset="0"/>
                <a:cs typeface="Times New Roman" panose="02020603050405020304" pitchFamily="18" charset="0"/>
              </a:rPr>
              <a:t>b2</a:t>
            </a:r>
            <a:r>
              <a:rPr lang="en-US" sz="2800" dirty="0" smtClean="0">
                <a:latin typeface="Times New Roman" panose="02020603050405020304" pitchFamily="18" charset="0"/>
                <a:cs typeface="Times New Roman" panose="02020603050405020304" pitchFamily="18" charset="0"/>
              </a:rPr>
              <a:t>-V</a:t>
            </a:r>
            <a:r>
              <a:rPr lang="en-US" sz="2800" baseline="-25000" dirty="0" smtClean="0">
                <a:latin typeface="Times New Roman" panose="02020603050405020304" pitchFamily="18" charset="0"/>
                <a:cs typeface="Times New Roman" panose="02020603050405020304" pitchFamily="18" charset="0"/>
              </a:rPr>
              <a:t>s2</a:t>
            </a:r>
            <a:r>
              <a:rPr lang="en-US" sz="2800" dirty="0" smtClean="0">
                <a:latin typeface="Times New Roman" panose="02020603050405020304" pitchFamily="18" charset="0"/>
                <a:cs typeface="Times New Roman" panose="02020603050405020304" pitchFamily="18" charset="0"/>
              </a:rPr>
              <a:t>) + (</a:t>
            </a:r>
            <a:r>
              <a:rPr lang="en-US" sz="2800" dirty="0" err="1" smtClean="0">
                <a:latin typeface="Times New Roman" panose="02020603050405020304" pitchFamily="18" charset="0"/>
                <a:cs typeface="Times New Roman" panose="02020603050405020304" pitchFamily="18" charset="0"/>
              </a:rPr>
              <a:t>V</a:t>
            </a:r>
            <a:r>
              <a:rPr lang="en-US" sz="2800" baseline="-25000" dirty="0" err="1"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 V</a:t>
            </a:r>
            <a:r>
              <a:rPr lang="en-US" sz="2800" baseline="-25000" dirty="0" smtClean="0">
                <a:latin typeface="Times New Roman" panose="02020603050405020304" pitchFamily="18" charset="0"/>
                <a:cs typeface="Times New Roman" panose="02020603050405020304" pitchFamily="18" charset="0"/>
              </a:rPr>
              <a:t>s2</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o2	</a:t>
            </a:r>
            <a:r>
              <a:rPr lang="en-US" sz="2800" dirty="0" smtClean="0">
                <a:latin typeface="Times New Roman" pitchFamily="18" charset="0"/>
                <a:cs typeface="Times New Roman" pitchFamily="18" charset="0"/>
              </a:rPr>
              <a:t>----- (7)</a:t>
            </a:r>
            <a:endParaRPr lang="en-US" sz="2800" baseline="-25000" dirty="0" smtClean="0">
              <a:latin typeface="Times New Roman" panose="02020603050405020304" pitchFamily="18" charset="0"/>
              <a:cs typeface="Times New Roman" panose="02020603050405020304" pitchFamily="18" charset="0"/>
            </a:endParaRP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V</a:t>
            </a:r>
            <a:r>
              <a:rPr lang="en-US" sz="2800" baseline="-25000" dirty="0" smtClean="0">
                <a:latin typeface="Times New Roman" panose="02020603050405020304" pitchFamily="18" charset="0"/>
                <a:cs typeface="Times New Roman" panose="02020603050405020304" pitchFamily="18" charset="0"/>
              </a:rPr>
              <a:t>s2</a:t>
            </a:r>
            <a:r>
              <a:rPr lang="en-US" sz="2800" dirty="0" smtClean="0">
                <a:latin typeface="Times New Roman" panose="02020603050405020304" pitchFamily="18" charset="0"/>
                <a:cs typeface="Times New Roman" panose="02020603050405020304" pitchFamily="18" charset="0"/>
              </a:rPr>
              <a:t> = 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o1</a:t>
            </a:r>
            <a:r>
              <a:rPr lang="en-US" sz="2800" dirty="0" smtClean="0">
                <a:latin typeface="Times New Roman" panose="02020603050405020304" pitchFamily="18" charset="0"/>
                <a:cs typeface="Times New Roman" panose="02020603050405020304" pitchFamily="18" charset="0"/>
              </a:rPr>
              <a:t>; R</a:t>
            </a:r>
            <a:r>
              <a:rPr lang="en-US" sz="2800" baseline="-25000" dirty="0" smtClean="0">
                <a:latin typeface="Times New Roman" panose="02020603050405020304" pitchFamily="18" charset="0"/>
                <a:cs typeface="Times New Roman" panose="02020603050405020304" pitchFamily="18" charset="0"/>
              </a:rPr>
              <a:t>0</a:t>
            </a:r>
            <a:r>
              <a:rPr lang="en-US" sz="2800" dirty="0" smtClean="0">
                <a:latin typeface="Times New Roman" panose="02020603050405020304" pitchFamily="18" charset="0"/>
                <a:cs typeface="Times New Roman" panose="02020603050405020304" pitchFamily="18" charset="0"/>
              </a:rPr>
              <a:t> = </a:t>
            </a:r>
            <a:r>
              <a:rPr lang="en-US" sz="2800" dirty="0" err="1" smtClean="0">
                <a:latin typeface="Times New Roman" panose="02020603050405020304" pitchFamily="18" charset="0"/>
                <a:cs typeface="Times New Roman" panose="02020603050405020304" pitchFamily="18" charset="0"/>
              </a:rPr>
              <a:t>V</a:t>
            </a:r>
            <a:r>
              <a:rPr lang="en-US" sz="2800" baseline="-25000" dirty="0" err="1"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 V</a:t>
            </a:r>
            <a:r>
              <a:rPr lang="en-US" sz="2800" baseline="-25000" dirty="0" smtClean="0">
                <a:latin typeface="Times New Roman" panose="02020603050405020304" pitchFamily="18" charset="0"/>
                <a:cs typeface="Times New Roman" panose="02020603050405020304" pitchFamily="18" charset="0"/>
              </a:rPr>
              <a:t>b2</a:t>
            </a:r>
            <a:r>
              <a:rPr lang="en-US" sz="2800" dirty="0" smtClean="0">
                <a:latin typeface="Times New Roman" panose="02020603050405020304" pitchFamily="18" charset="0"/>
                <a:cs typeface="Times New Roman" panose="02020603050405020304" pitchFamily="18" charset="0"/>
              </a:rPr>
              <a:t> = V</a:t>
            </a:r>
            <a:r>
              <a:rPr lang="en-US" sz="2800" baseline="-25000" dirty="0" smtClean="0">
                <a:latin typeface="Times New Roman" panose="02020603050405020304" pitchFamily="18" charset="0"/>
                <a:cs typeface="Times New Roman" panose="02020603050405020304" pitchFamily="18" charset="0"/>
              </a:rPr>
              <a:t>g2</a:t>
            </a:r>
            <a:r>
              <a:rPr lang="en-US" sz="2800" dirty="0" smtClean="0">
                <a:latin typeface="Times New Roman" panose="02020603050405020304" pitchFamily="18" charset="0"/>
                <a:cs typeface="Times New Roman" panose="02020603050405020304" pitchFamily="18" charset="0"/>
              </a:rPr>
              <a:t> =0</a:t>
            </a:r>
          </a:p>
          <a:p>
            <a:endParaRPr lang="en-US" sz="2800" baseline="-250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 g</a:t>
            </a:r>
            <a:r>
              <a:rPr lang="en-US" sz="2800" baseline="-25000" dirty="0" smtClean="0">
                <a:latin typeface="Times New Roman" panose="02020603050405020304" pitchFamily="18" charset="0"/>
                <a:cs typeface="Times New Roman" panose="02020603050405020304" pitchFamily="18" charset="0"/>
              </a:rPr>
              <a:t>m2</a:t>
            </a:r>
            <a:r>
              <a:rPr lang="en-US" sz="2800" dirty="0" smtClean="0">
                <a:latin typeface="Times New Roman" panose="02020603050405020304" pitchFamily="18" charset="0"/>
                <a:cs typeface="Times New Roman" panose="02020603050405020304" pitchFamily="18" charset="0"/>
              </a:rPr>
              <a:t> (0 – 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o1</a:t>
            </a:r>
            <a:r>
              <a:rPr lang="en-US" sz="2800" dirty="0" smtClean="0">
                <a:latin typeface="Times New Roman" panose="02020603050405020304" pitchFamily="18" charset="0"/>
                <a:cs typeface="Times New Roman" panose="02020603050405020304" pitchFamily="18" charset="0"/>
              </a:rPr>
              <a:t>) + </a:t>
            </a:r>
            <a:r>
              <a:rPr lang="el-GR" sz="2800" dirty="0" smtClean="0">
                <a:latin typeface="Times New Roman" panose="02020603050405020304" pitchFamily="18" charset="0"/>
                <a:cs typeface="Times New Roman" panose="02020603050405020304" pitchFamily="18" charset="0"/>
              </a:rPr>
              <a:t>η</a:t>
            </a:r>
            <a:r>
              <a:rPr lang="en-US" sz="2800" dirty="0" smtClean="0">
                <a:latin typeface="Times New Roman" panose="02020603050405020304" pitchFamily="18" charset="0"/>
                <a:cs typeface="Times New Roman" panose="02020603050405020304" pitchFamily="18" charset="0"/>
              </a:rPr>
              <a:t>g</a:t>
            </a:r>
            <a:r>
              <a:rPr lang="en-US" sz="2800" baseline="-25000" dirty="0" smtClean="0">
                <a:latin typeface="Times New Roman" panose="02020603050405020304" pitchFamily="18" charset="0"/>
                <a:cs typeface="Times New Roman" panose="02020603050405020304" pitchFamily="18" charset="0"/>
              </a:rPr>
              <a:t>m</a:t>
            </a:r>
            <a:r>
              <a:rPr lang="en-US" sz="2800" dirty="0" smtClean="0">
                <a:latin typeface="Times New Roman" panose="02020603050405020304" pitchFamily="18" charset="0"/>
                <a:cs typeface="Times New Roman" panose="02020603050405020304" pitchFamily="18" charset="0"/>
              </a:rPr>
              <a:t> (0 - 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o1</a:t>
            </a:r>
            <a:r>
              <a:rPr lang="en-US" sz="2800" dirty="0" smtClean="0">
                <a:latin typeface="Times New Roman" panose="02020603050405020304" pitchFamily="18" charset="0"/>
                <a:cs typeface="Times New Roman" panose="02020603050405020304" pitchFamily="18" charset="0"/>
              </a:rPr>
              <a:t>) + (</a:t>
            </a:r>
            <a:r>
              <a:rPr lang="en-US" sz="2800" dirty="0" err="1" smtClean="0">
                <a:latin typeface="Times New Roman" panose="02020603050405020304" pitchFamily="18" charset="0"/>
                <a:cs typeface="Times New Roman" panose="02020603050405020304" pitchFamily="18" charset="0"/>
              </a:rPr>
              <a:t>V</a:t>
            </a:r>
            <a:r>
              <a:rPr lang="en-US" sz="2800" baseline="-25000" dirty="0" err="1"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 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o1</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o2</a:t>
            </a:r>
          </a:p>
          <a:p>
            <a:endParaRPr lang="en-US" sz="2800" baseline="-250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 g</a:t>
            </a:r>
            <a:r>
              <a:rPr lang="en-US" sz="2800" baseline="-25000" dirty="0" smtClean="0">
                <a:latin typeface="Times New Roman" panose="02020603050405020304" pitchFamily="18" charset="0"/>
                <a:cs typeface="Times New Roman" panose="02020603050405020304" pitchFamily="18" charset="0"/>
              </a:rPr>
              <a:t>m2</a:t>
            </a:r>
            <a:r>
              <a:rPr lang="en-US" sz="2800" dirty="0" smtClean="0">
                <a:latin typeface="Times New Roman" panose="02020603050405020304" pitchFamily="18" charset="0"/>
                <a:cs typeface="Times New Roman" panose="02020603050405020304" pitchFamily="18" charset="0"/>
              </a:rPr>
              <a:t>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o1 </a:t>
            </a:r>
            <a:r>
              <a:rPr lang="en-US" sz="2800" dirty="0" smtClean="0">
                <a:latin typeface="Times New Roman" panose="02020603050405020304" pitchFamily="18" charset="0"/>
                <a:cs typeface="Times New Roman" panose="02020603050405020304" pitchFamily="18" charset="0"/>
              </a:rPr>
              <a:t>+ </a:t>
            </a:r>
            <a:r>
              <a:rPr lang="el-GR" sz="2800" dirty="0" smtClean="0">
                <a:latin typeface="Times New Roman" panose="02020603050405020304" pitchFamily="18" charset="0"/>
                <a:cs typeface="Times New Roman" panose="02020603050405020304" pitchFamily="18" charset="0"/>
              </a:rPr>
              <a:t>η</a:t>
            </a:r>
            <a:r>
              <a:rPr lang="en-US" sz="2800" dirty="0" smtClean="0">
                <a:latin typeface="Times New Roman" panose="02020603050405020304" pitchFamily="18" charset="0"/>
                <a:cs typeface="Times New Roman" panose="02020603050405020304" pitchFamily="18" charset="0"/>
              </a:rPr>
              <a:t>g</a:t>
            </a:r>
            <a:r>
              <a:rPr lang="en-US" sz="2800" baseline="-25000" dirty="0" smtClean="0">
                <a:latin typeface="Times New Roman" panose="02020603050405020304" pitchFamily="18" charset="0"/>
                <a:cs typeface="Times New Roman" panose="02020603050405020304" pitchFamily="18" charset="0"/>
              </a:rPr>
              <a:t>m</a:t>
            </a:r>
            <a:r>
              <a:rPr lang="en-US" sz="2800" dirty="0" smtClean="0">
                <a:latin typeface="Times New Roman" panose="02020603050405020304" pitchFamily="18" charset="0"/>
                <a:cs typeface="Times New Roman" panose="02020603050405020304" pitchFamily="18" charset="0"/>
              </a:rPr>
              <a:t>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o1 </a:t>
            </a:r>
            <a:r>
              <a:rPr lang="en-US" sz="2800" dirty="0" smtClean="0">
                <a:latin typeface="Times New Roman" panose="02020603050405020304" pitchFamily="18" charset="0"/>
                <a:cs typeface="Times New Roman" panose="02020603050405020304" pitchFamily="18" charset="0"/>
              </a:rPr>
              <a:t>+ 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o1</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02 </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a:t>
            </a:r>
            <a:r>
              <a:rPr lang="en-US" sz="2800" baseline="-25000" dirty="0" err="1"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o2</a:t>
            </a:r>
          </a:p>
          <a:p>
            <a:endParaRPr lang="en-US" sz="2800" baseline="-25000" dirty="0" smtClean="0"/>
          </a:p>
          <a:p>
            <a:r>
              <a:rPr lang="en-US" sz="2800" dirty="0" smtClean="0">
                <a:latin typeface="Times New Roman" pitchFamily="18" charset="0"/>
                <a:cs typeface="Times New Roman" pitchFamily="18" charset="0"/>
              </a:rPr>
              <a:t>	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(1 + g</a:t>
            </a:r>
            <a:r>
              <a:rPr lang="en-US" sz="2800" baseline="-25000" dirty="0" smtClean="0">
                <a:latin typeface="Times New Roman" panose="02020603050405020304" pitchFamily="18" charset="0"/>
                <a:cs typeface="Times New Roman" panose="02020603050405020304" pitchFamily="18" charset="0"/>
              </a:rPr>
              <a:t>m2</a:t>
            </a:r>
            <a:r>
              <a:rPr lang="en-US" sz="2800" dirty="0" smtClean="0">
                <a:latin typeface="Times New Roman" panose="02020603050405020304" pitchFamily="18" charset="0"/>
                <a:cs typeface="Times New Roman" panose="02020603050405020304" pitchFamily="18" charset="0"/>
              </a:rPr>
              <a:t> r</a:t>
            </a:r>
            <a:r>
              <a:rPr lang="en-US" sz="2800" baseline="-25000" dirty="0" smtClean="0">
                <a:latin typeface="Times New Roman" panose="02020603050405020304" pitchFamily="18" charset="0"/>
                <a:cs typeface="Times New Roman" panose="02020603050405020304" pitchFamily="18" charset="0"/>
              </a:rPr>
              <a:t>o1</a:t>
            </a:r>
            <a:r>
              <a:rPr lang="en-US" sz="2800" dirty="0" smtClean="0">
                <a:latin typeface="Times New Roman" panose="02020603050405020304" pitchFamily="18" charset="0"/>
                <a:cs typeface="Times New Roman" panose="02020603050405020304" pitchFamily="18" charset="0"/>
              </a:rPr>
              <a:t> + </a:t>
            </a:r>
            <a:r>
              <a:rPr lang="el-GR" sz="2800" dirty="0" smtClean="0">
                <a:latin typeface="Times New Roman" panose="02020603050405020304" pitchFamily="18" charset="0"/>
                <a:cs typeface="Times New Roman" panose="02020603050405020304" pitchFamily="18" charset="0"/>
              </a:rPr>
              <a:t>η</a:t>
            </a:r>
            <a:r>
              <a:rPr lang="en-US" sz="2800" dirty="0" smtClean="0">
                <a:latin typeface="Times New Roman" panose="02020603050405020304" pitchFamily="18" charset="0"/>
                <a:cs typeface="Times New Roman" panose="02020603050405020304" pitchFamily="18" charset="0"/>
              </a:rPr>
              <a:t>g</a:t>
            </a:r>
            <a:r>
              <a:rPr lang="en-US" sz="2800" baseline="-25000" dirty="0" smtClean="0">
                <a:latin typeface="Times New Roman" panose="02020603050405020304" pitchFamily="18" charset="0"/>
                <a:cs typeface="Times New Roman" panose="02020603050405020304" pitchFamily="18" charset="0"/>
              </a:rPr>
              <a:t>m</a:t>
            </a:r>
            <a:r>
              <a:rPr lang="en-US" sz="2800" dirty="0" smtClean="0">
                <a:latin typeface="Times New Roman" panose="02020603050405020304" pitchFamily="18" charset="0"/>
                <a:cs typeface="Times New Roman" panose="02020603050405020304" pitchFamily="18" charset="0"/>
              </a:rPr>
              <a:t> r</a:t>
            </a:r>
            <a:r>
              <a:rPr lang="en-US" sz="2800" baseline="-25000" dirty="0" smtClean="0">
                <a:latin typeface="Times New Roman" panose="02020603050405020304" pitchFamily="18" charset="0"/>
                <a:cs typeface="Times New Roman" panose="02020603050405020304" pitchFamily="18" charset="0"/>
              </a:rPr>
              <a:t>o1</a:t>
            </a:r>
            <a:r>
              <a:rPr lang="en-US" sz="2800" dirty="0" smtClean="0">
                <a:latin typeface="Times New Roman" panose="02020603050405020304" pitchFamily="18" charset="0"/>
                <a:cs typeface="Times New Roman" panose="02020603050405020304" pitchFamily="18" charset="0"/>
              </a:rPr>
              <a:t> + r</a:t>
            </a:r>
            <a:r>
              <a:rPr lang="en-US" sz="2800" baseline="-25000" dirty="0" smtClean="0">
                <a:latin typeface="Times New Roman" panose="02020603050405020304" pitchFamily="18" charset="0"/>
                <a:cs typeface="Times New Roman" panose="02020603050405020304" pitchFamily="18" charset="0"/>
              </a:rPr>
              <a:t>o1</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02</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a:t>
            </a:r>
            <a:r>
              <a:rPr lang="en-US" sz="2800" baseline="-25000" dirty="0" err="1"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o2</a:t>
            </a:r>
            <a:r>
              <a:rPr lang="en-US" sz="2800" dirty="0" smtClean="0">
                <a:latin typeface="Times New Roman" panose="02020603050405020304" pitchFamily="18" charset="0"/>
                <a:cs typeface="Times New Roman" panose="02020603050405020304" pitchFamily="18" charset="0"/>
              </a:rPr>
              <a:t> </a:t>
            </a:r>
            <a:endParaRPr lang="en-US" sz="2800" baseline="-25000" dirty="0" smtClean="0">
              <a:latin typeface="Times New Roman" panose="02020603050405020304" pitchFamily="18" charset="0"/>
              <a:cs typeface="Times New Roman" panose="02020603050405020304" pitchFamily="18" charset="0"/>
            </a:endParaRP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	R</a:t>
            </a:r>
            <a:r>
              <a:rPr lang="en-US" sz="2800" baseline="-25000" dirty="0" smtClean="0">
                <a:latin typeface="Times New Roman" panose="02020603050405020304" pitchFamily="18" charset="0"/>
                <a:cs typeface="Times New Roman" panose="02020603050405020304" pitchFamily="18" charset="0"/>
              </a:rPr>
              <a:t>0</a:t>
            </a:r>
            <a:r>
              <a:rPr lang="en-US" sz="2800" dirty="0" smtClean="0">
                <a:latin typeface="Times New Roman" panose="02020603050405020304" pitchFamily="18" charset="0"/>
                <a:cs typeface="Times New Roman" panose="02020603050405020304" pitchFamily="18" charset="0"/>
              </a:rPr>
              <a:t> = </a:t>
            </a:r>
            <a:r>
              <a:rPr lang="en-US" sz="2800" dirty="0" err="1" smtClean="0">
                <a:latin typeface="Times New Roman" panose="02020603050405020304" pitchFamily="18" charset="0"/>
                <a:cs typeface="Times New Roman" panose="02020603050405020304" pitchFamily="18" charset="0"/>
              </a:rPr>
              <a:t>V</a:t>
            </a:r>
            <a:r>
              <a:rPr lang="en-US" sz="2800" baseline="-25000" dirty="0" err="1"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 (1 + g</a:t>
            </a:r>
            <a:r>
              <a:rPr lang="en-US" sz="2800" baseline="-25000" dirty="0" smtClean="0">
                <a:latin typeface="Times New Roman" panose="02020603050405020304" pitchFamily="18" charset="0"/>
                <a:cs typeface="Times New Roman" panose="02020603050405020304" pitchFamily="18" charset="0"/>
              </a:rPr>
              <a:t>m2</a:t>
            </a:r>
            <a:r>
              <a:rPr lang="en-US" sz="2800" dirty="0" smtClean="0">
                <a:latin typeface="Times New Roman" panose="02020603050405020304" pitchFamily="18" charset="0"/>
                <a:cs typeface="Times New Roman" panose="02020603050405020304" pitchFamily="18" charset="0"/>
              </a:rPr>
              <a:t> r</a:t>
            </a:r>
            <a:r>
              <a:rPr lang="en-US" sz="2800" baseline="-25000" dirty="0" smtClean="0">
                <a:latin typeface="Times New Roman" panose="02020603050405020304" pitchFamily="18" charset="0"/>
                <a:cs typeface="Times New Roman" panose="02020603050405020304" pitchFamily="18" charset="0"/>
              </a:rPr>
              <a:t>o1</a:t>
            </a:r>
            <a:r>
              <a:rPr lang="en-US" sz="2800" dirty="0" smtClean="0">
                <a:latin typeface="Times New Roman" panose="02020603050405020304" pitchFamily="18" charset="0"/>
                <a:cs typeface="Times New Roman" panose="02020603050405020304" pitchFamily="18" charset="0"/>
              </a:rPr>
              <a:t> + </a:t>
            </a:r>
            <a:r>
              <a:rPr lang="el-GR" sz="2800" dirty="0" smtClean="0">
                <a:latin typeface="Times New Roman" panose="02020603050405020304" pitchFamily="18" charset="0"/>
                <a:cs typeface="Times New Roman" panose="02020603050405020304" pitchFamily="18" charset="0"/>
              </a:rPr>
              <a:t>η</a:t>
            </a:r>
            <a:r>
              <a:rPr lang="en-US" sz="2800" dirty="0" smtClean="0">
                <a:latin typeface="Times New Roman" panose="02020603050405020304" pitchFamily="18" charset="0"/>
                <a:cs typeface="Times New Roman" panose="02020603050405020304" pitchFamily="18" charset="0"/>
              </a:rPr>
              <a:t>g</a:t>
            </a:r>
            <a:r>
              <a:rPr lang="en-US" sz="2800" baseline="-25000" dirty="0" smtClean="0">
                <a:latin typeface="Times New Roman" panose="02020603050405020304" pitchFamily="18" charset="0"/>
                <a:cs typeface="Times New Roman" panose="02020603050405020304" pitchFamily="18" charset="0"/>
              </a:rPr>
              <a:t>m</a:t>
            </a:r>
            <a:r>
              <a:rPr lang="en-US" sz="2800" dirty="0" smtClean="0">
                <a:latin typeface="Times New Roman" panose="02020603050405020304" pitchFamily="18" charset="0"/>
                <a:cs typeface="Times New Roman" panose="02020603050405020304" pitchFamily="18" charset="0"/>
              </a:rPr>
              <a:t> r</a:t>
            </a:r>
            <a:r>
              <a:rPr lang="en-US" sz="2800" baseline="-25000" dirty="0" smtClean="0">
                <a:latin typeface="Times New Roman" panose="02020603050405020304" pitchFamily="18" charset="0"/>
                <a:cs typeface="Times New Roman" panose="02020603050405020304" pitchFamily="18" charset="0"/>
              </a:rPr>
              <a:t>o1</a:t>
            </a:r>
            <a:r>
              <a:rPr lang="en-US" sz="2800" dirty="0" smtClean="0">
                <a:latin typeface="Times New Roman" panose="02020603050405020304" pitchFamily="18" charset="0"/>
                <a:cs typeface="Times New Roman" panose="02020603050405020304" pitchFamily="18" charset="0"/>
              </a:rPr>
              <a:t> + r</a:t>
            </a:r>
            <a:r>
              <a:rPr lang="en-US" sz="2800" baseline="-25000" dirty="0" smtClean="0">
                <a:latin typeface="Times New Roman" panose="02020603050405020304" pitchFamily="18" charset="0"/>
                <a:cs typeface="Times New Roman" panose="02020603050405020304" pitchFamily="18" charset="0"/>
              </a:rPr>
              <a:t>o1</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o2</a:t>
            </a:r>
            <a:r>
              <a:rPr lang="en-US" sz="2800" dirty="0" smtClean="0">
                <a:latin typeface="Times New Roman" panose="02020603050405020304" pitchFamily="18" charset="0"/>
                <a:cs typeface="Times New Roman" panose="02020603050405020304" pitchFamily="18" charset="0"/>
              </a:rPr>
              <a:t>) r</a:t>
            </a:r>
            <a:r>
              <a:rPr lang="en-US" sz="2800" baseline="-25000" dirty="0" smtClean="0">
                <a:latin typeface="Times New Roman" panose="02020603050405020304" pitchFamily="18" charset="0"/>
                <a:cs typeface="Times New Roman" panose="02020603050405020304" pitchFamily="18" charset="0"/>
              </a:rPr>
              <a:t>o2</a:t>
            </a:r>
          </a:p>
          <a:p>
            <a:endParaRPr lang="en-US" sz="2800" b="1" dirty="0" smtClean="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R</a:t>
            </a:r>
            <a:r>
              <a:rPr lang="en-US" sz="3200" b="1" baseline="-25000" dirty="0" smtClean="0">
                <a:latin typeface="Times New Roman" panose="02020603050405020304" pitchFamily="18" charset="0"/>
                <a:cs typeface="Times New Roman" panose="02020603050405020304" pitchFamily="18" charset="0"/>
              </a:rPr>
              <a:t>0</a:t>
            </a:r>
            <a:r>
              <a:rPr lang="en-US" sz="3200" b="1" dirty="0" smtClean="0">
                <a:latin typeface="Times New Roman" panose="02020603050405020304" pitchFamily="18" charset="0"/>
                <a:cs typeface="Times New Roman" panose="02020603050405020304" pitchFamily="18" charset="0"/>
              </a:rPr>
              <a:t> = </a:t>
            </a:r>
            <a:r>
              <a:rPr lang="en-US" sz="3200" b="1" dirty="0" err="1" smtClean="0">
                <a:latin typeface="Times New Roman" panose="02020603050405020304" pitchFamily="18" charset="0"/>
                <a:cs typeface="Times New Roman" panose="02020603050405020304" pitchFamily="18" charset="0"/>
              </a:rPr>
              <a:t>V</a:t>
            </a:r>
            <a:r>
              <a:rPr lang="en-US" sz="3200" b="1" baseline="-25000" dirty="0" err="1" smtClean="0">
                <a:latin typeface="Times New Roman" panose="02020603050405020304" pitchFamily="18" charset="0"/>
                <a:cs typeface="Times New Roman" panose="02020603050405020304" pitchFamily="18" charset="0"/>
              </a:rPr>
              <a:t>x</a:t>
            </a:r>
            <a:r>
              <a:rPr lang="en-US" sz="3200" b="1" dirty="0" smtClean="0">
                <a:latin typeface="Times New Roman" panose="02020603050405020304" pitchFamily="18" charset="0"/>
                <a:cs typeface="Times New Roman" panose="02020603050405020304" pitchFamily="18" charset="0"/>
              </a:rPr>
              <a:t>/I</a:t>
            </a:r>
            <a:r>
              <a:rPr lang="en-US" sz="3200" b="1" baseline="-25000" dirty="0" smtClean="0">
                <a:latin typeface="Times New Roman" panose="02020603050405020304" pitchFamily="18" charset="0"/>
                <a:cs typeface="Times New Roman" panose="02020603050405020304" pitchFamily="18" charset="0"/>
              </a:rPr>
              <a:t>x</a:t>
            </a:r>
            <a:r>
              <a:rPr lang="en-US" sz="3200" b="1" dirty="0" smtClean="0">
                <a:latin typeface="Times New Roman" panose="02020603050405020304" pitchFamily="18" charset="0"/>
                <a:cs typeface="Times New Roman" panose="02020603050405020304" pitchFamily="18" charset="0"/>
              </a:rPr>
              <a:t> = (r</a:t>
            </a:r>
            <a:r>
              <a:rPr lang="en-US" sz="3200" b="1" baseline="-25000" dirty="0" smtClean="0">
                <a:latin typeface="Times New Roman" panose="02020603050405020304" pitchFamily="18" charset="0"/>
                <a:cs typeface="Times New Roman" panose="02020603050405020304" pitchFamily="18" charset="0"/>
              </a:rPr>
              <a:t>o2</a:t>
            </a:r>
            <a:r>
              <a:rPr lang="en-US" sz="3200" b="1" dirty="0" smtClean="0">
                <a:latin typeface="Times New Roman" panose="02020603050405020304" pitchFamily="18" charset="0"/>
                <a:cs typeface="Times New Roman" panose="02020603050405020304" pitchFamily="18" charset="0"/>
              </a:rPr>
              <a:t> + g</a:t>
            </a:r>
            <a:r>
              <a:rPr lang="en-US" sz="3200" b="1" baseline="-25000" dirty="0" smtClean="0">
                <a:latin typeface="Times New Roman" panose="02020603050405020304" pitchFamily="18" charset="0"/>
                <a:cs typeface="Times New Roman" panose="02020603050405020304" pitchFamily="18" charset="0"/>
              </a:rPr>
              <a:t>m2</a:t>
            </a:r>
            <a:r>
              <a:rPr lang="en-US" sz="3200" b="1" dirty="0" smtClean="0">
                <a:latin typeface="Times New Roman" panose="02020603050405020304" pitchFamily="18" charset="0"/>
                <a:cs typeface="Times New Roman" panose="02020603050405020304" pitchFamily="18" charset="0"/>
              </a:rPr>
              <a:t> r</a:t>
            </a:r>
            <a:r>
              <a:rPr lang="en-US" sz="3200" b="1" baseline="-25000" dirty="0" smtClean="0">
                <a:latin typeface="Times New Roman" panose="02020603050405020304" pitchFamily="18" charset="0"/>
                <a:cs typeface="Times New Roman" panose="02020603050405020304" pitchFamily="18" charset="0"/>
              </a:rPr>
              <a:t>o1</a:t>
            </a:r>
            <a:r>
              <a:rPr lang="en-US" sz="3200" b="1" dirty="0" smtClean="0">
                <a:latin typeface="Times New Roman" panose="02020603050405020304" pitchFamily="18" charset="0"/>
                <a:cs typeface="Times New Roman" panose="02020603050405020304" pitchFamily="18" charset="0"/>
              </a:rPr>
              <a:t> r</a:t>
            </a:r>
            <a:r>
              <a:rPr lang="en-US" sz="3200" b="1" baseline="-25000" dirty="0" smtClean="0">
                <a:latin typeface="Times New Roman" panose="02020603050405020304" pitchFamily="18" charset="0"/>
                <a:cs typeface="Times New Roman" panose="02020603050405020304" pitchFamily="18" charset="0"/>
              </a:rPr>
              <a:t>o2</a:t>
            </a:r>
            <a:r>
              <a:rPr lang="en-US" sz="3200" b="1" dirty="0" smtClean="0">
                <a:latin typeface="Times New Roman" panose="02020603050405020304" pitchFamily="18" charset="0"/>
                <a:cs typeface="Times New Roman" panose="02020603050405020304" pitchFamily="18" charset="0"/>
              </a:rPr>
              <a:t> + </a:t>
            </a:r>
            <a:r>
              <a:rPr lang="el-GR" sz="3200" b="1" dirty="0" smtClean="0">
                <a:latin typeface="Times New Roman" panose="02020603050405020304" pitchFamily="18" charset="0"/>
                <a:cs typeface="Times New Roman" panose="02020603050405020304" pitchFamily="18" charset="0"/>
              </a:rPr>
              <a:t>η</a:t>
            </a:r>
            <a:r>
              <a:rPr lang="en-US" sz="3200" b="1" dirty="0" smtClean="0">
                <a:latin typeface="Times New Roman" panose="02020603050405020304" pitchFamily="18" charset="0"/>
                <a:cs typeface="Times New Roman" panose="02020603050405020304" pitchFamily="18" charset="0"/>
              </a:rPr>
              <a:t>g</a:t>
            </a:r>
            <a:r>
              <a:rPr lang="en-US" sz="3200" b="1" baseline="-25000" dirty="0" smtClean="0">
                <a:latin typeface="Times New Roman" panose="02020603050405020304" pitchFamily="18" charset="0"/>
                <a:cs typeface="Times New Roman" panose="02020603050405020304" pitchFamily="18" charset="0"/>
              </a:rPr>
              <a:t>m</a:t>
            </a:r>
            <a:r>
              <a:rPr lang="en-US" sz="3200" b="1" dirty="0" smtClean="0">
                <a:latin typeface="Times New Roman" panose="02020603050405020304" pitchFamily="18" charset="0"/>
                <a:cs typeface="Times New Roman" panose="02020603050405020304" pitchFamily="18" charset="0"/>
              </a:rPr>
              <a:t> r</a:t>
            </a:r>
            <a:r>
              <a:rPr lang="en-US" sz="3200" b="1" baseline="-25000" dirty="0" smtClean="0">
                <a:latin typeface="Times New Roman" panose="02020603050405020304" pitchFamily="18" charset="0"/>
                <a:cs typeface="Times New Roman" panose="02020603050405020304" pitchFamily="18" charset="0"/>
              </a:rPr>
              <a:t>o1</a:t>
            </a:r>
            <a:r>
              <a:rPr lang="en-US" sz="3200" b="1" dirty="0" smtClean="0">
                <a:latin typeface="Times New Roman" panose="02020603050405020304" pitchFamily="18" charset="0"/>
                <a:cs typeface="Times New Roman" panose="02020603050405020304" pitchFamily="18" charset="0"/>
              </a:rPr>
              <a:t> r</a:t>
            </a:r>
            <a:r>
              <a:rPr lang="en-US" sz="3200" b="1" baseline="-25000" dirty="0" smtClean="0">
                <a:latin typeface="Times New Roman" panose="02020603050405020304" pitchFamily="18" charset="0"/>
                <a:cs typeface="Times New Roman" panose="02020603050405020304" pitchFamily="18" charset="0"/>
              </a:rPr>
              <a:t>o2</a:t>
            </a:r>
            <a:r>
              <a:rPr lang="en-US" sz="3200" b="1" dirty="0" smtClean="0">
                <a:latin typeface="Times New Roman" panose="02020603050405020304" pitchFamily="18" charset="0"/>
                <a:cs typeface="Times New Roman" panose="02020603050405020304" pitchFamily="18" charset="0"/>
              </a:rPr>
              <a:t> + r</a:t>
            </a:r>
            <a:r>
              <a:rPr lang="en-US" sz="3200" b="1" baseline="-25000" dirty="0" smtClean="0">
                <a:latin typeface="Times New Roman" panose="02020603050405020304" pitchFamily="18" charset="0"/>
                <a:cs typeface="Times New Roman" panose="02020603050405020304" pitchFamily="18" charset="0"/>
              </a:rPr>
              <a:t>o1</a:t>
            </a:r>
            <a:r>
              <a:rPr lang="en-US" sz="3200" b="1" dirty="0" smtClean="0">
                <a:latin typeface="Times New Roman" panose="02020603050405020304" pitchFamily="18" charset="0"/>
                <a:cs typeface="Times New Roman" panose="02020603050405020304" pitchFamily="18" charset="0"/>
              </a:rPr>
              <a:t>)</a:t>
            </a:r>
            <a:r>
              <a:rPr lang="en-US" sz="2800" b="1" dirty="0" smtClean="0">
                <a:latin typeface="Times New Roman" panose="02020603050405020304" pitchFamily="18" charset="0"/>
                <a:cs typeface="Times New Roman" panose="02020603050405020304" pitchFamily="18" charset="0"/>
              </a:rPr>
              <a:t>	</a:t>
            </a:r>
            <a:r>
              <a:rPr lang="en-US" sz="2800" dirty="0" smtClean="0">
                <a:latin typeface="Times New Roman" pitchFamily="18" charset="0"/>
                <a:cs typeface="Times New Roman" pitchFamily="18" charset="0"/>
              </a:rPr>
              <a:t>----- (8)</a:t>
            </a:r>
            <a:endParaRPr lang="en-US" sz="2800" dirty="0">
              <a:latin typeface="Times New Roman"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6774424"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itchFamily="18" charset="0"/>
                <a:cs typeface="Times New Roman" pitchFamily="18" charset="0"/>
              </a:rPr>
              <a:t>MOS Active-</a:t>
            </a:r>
            <a:r>
              <a:rPr lang="en-US" b="1" dirty="0" err="1" smtClean="0">
                <a:latin typeface="Times New Roman" pitchFamily="18" charset="0"/>
                <a:cs typeface="Times New Roman" pitchFamily="18" charset="0"/>
              </a:rPr>
              <a:t>Cascode</a:t>
            </a:r>
            <a:r>
              <a:rPr lang="en-US" b="1" dirty="0" smtClean="0">
                <a:latin typeface="Times New Roman" pitchFamily="18" charset="0"/>
                <a:cs typeface="Times New Roman" pitchFamily="18" charset="0"/>
              </a:rPr>
              <a:t> Operational Amplifiers</a:t>
            </a:r>
            <a:endParaRPr lang="en-US" b="1" dirty="0">
              <a:latin typeface="Times New Roman" pitchFamily="18" charset="0"/>
              <a:cs typeface="Times New Roman"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pic>
        <p:nvPicPr>
          <p:cNvPr id="1026" name="Picture 2" descr="C:\Users\Administrator\Desktop\19EC786\Unit PPT\Unit III\2-Figure2-1.png"/>
          <p:cNvPicPr>
            <a:picLocks noChangeAspect="1" noChangeArrowheads="1"/>
          </p:cNvPicPr>
          <p:nvPr/>
        </p:nvPicPr>
        <p:blipFill>
          <a:blip r:embed="rId2" cstate="print"/>
          <a:srcRect l="16053" r="17057" b="55556"/>
          <a:stretch>
            <a:fillRect/>
          </a:stretch>
        </p:blipFill>
        <p:spPr bwMode="auto">
          <a:xfrm>
            <a:off x="152400" y="1371600"/>
            <a:ext cx="4343400" cy="3995928"/>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5562600" y="1413570"/>
            <a:ext cx="6215099" cy="3539430"/>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2800" dirty="0" smtClean="0">
                <a:latin typeface="Times New Roman" pitchFamily="18" charset="0"/>
                <a:cs typeface="Times New Roman" pitchFamily="18" charset="0"/>
              </a:rPr>
              <a:t>In previous CS-CG configuration V</a:t>
            </a:r>
            <a:r>
              <a:rPr lang="en-US" sz="2800" baseline="-25000" dirty="0" smtClean="0">
                <a:latin typeface="Times New Roman" pitchFamily="18" charset="0"/>
                <a:cs typeface="Times New Roman" pitchFamily="18" charset="0"/>
              </a:rPr>
              <a:t>g2</a:t>
            </a:r>
            <a:r>
              <a:rPr lang="en-US" sz="2800" dirty="0" smtClean="0">
                <a:latin typeface="Times New Roman" pitchFamily="18" charset="0"/>
                <a:cs typeface="Times New Roman" pitchFamily="18" charset="0"/>
              </a:rPr>
              <a:t> = 0.</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Here,</a:t>
            </a:r>
          </a:p>
          <a:p>
            <a:r>
              <a:rPr lang="en-US" sz="2800" dirty="0" smtClean="0">
                <a:latin typeface="Times New Roman" pitchFamily="18" charset="0"/>
                <a:cs typeface="Times New Roman" pitchFamily="18" charset="0"/>
              </a:rPr>
              <a:t>	 V</a:t>
            </a:r>
            <a:r>
              <a:rPr lang="en-US" sz="2800" baseline="-25000" dirty="0" smtClean="0">
                <a:latin typeface="Times New Roman" pitchFamily="18" charset="0"/>
                <a:cs typeface="Times New Roman" pitchFamily="18" charset="0"/>
              </a:rPr>
              <a:t>gs2</a:t>
            </a:r>
            <a:r>
              <a:rPr lang="en-US" sz="2800" dirty="0" smtClean="0">
                <a:latin typeface="Times New Roman" pitchFamily="18" charset="0"/>
                <a:cs typeface="Times New Roman" pitchFamily="18" charset="0"/>
              </a:rPr>
              <a:t> = V</a:t>
            </a:r>
            <a:r>
              <a:rPr lang="en-US" sz="2800" baseline="-25000" dirty="0" smtClean="0">
                <a:latin typeface="Times New Roman" pitchFamily="18" charset="0"/>
                <a:cs typeface="Times New Roman" pitchFamily="18" charset="0"/>
              </a:rPr>
              <a:t>g2</a:t>
            </a:r>
            <a:r>
              <a:rPr lang="en-US" sz="2800" dirty="0" smtClean="0">
                <a:latin typeface="Times New Roman" pitchFamily="18" charset="0"/>
                <a:cs typeface="Times New Roman" pitchFamily="18" charset="0"/>
              </a:rPr>
              <a:t> - V</a:t>
            </a:r>
            <a:r>
              <a:rPr lang="en-US" sz="2800" baseline="-25000" dirty="0" smtClean="0">
                <a:latin typeface="Times New Roman" pitchFamily="18" charset="0"/>
                <a:cs typeface="Times New Roman" pitchFamily="18" charset="0"/>
              </a:rPr>
              <a:t>s2</a:t>
            </a:r>
            <a:r>
              <a:rPr lang="en-US" sz="2800" dirty="0" smtClean="0">
                <a:latin typeface="Times New Roman" pitchFamily="18" charset="0"/>
                <a:cs typeface="Times New Roman" pitchFamily="18" charset="0"/>
              </a:rPr>
              <a:t> = -aV</a:t>
            </a:r>
            <a:r>
              <a:rPr lang="en-US" sz="2800" baseline="-25000" dirty="0" smtClean="0">
                <a:latin typeface="Times New Roman" pitchFamily="18" charset="0"/>
                <a:cs typeface="Times New Roman" pitchFamily="18" charset="0"/>
              </a:rPr>
              <a:t>s2</a:t>
            </a:r>
            <a:r>
              <a:rPr lang="en-US" sz="2800" dirty="0" smtClean="0">
                <a:latin typeface="Times New Roman" pitchFamily="18" charset="0"/>
                <a:cs typeface="Times New Roman" pitchFamily="18" charset="0"/>
              </a:rPr>
              <a:t> - V</a:t>
            </a:r>
            <a:r>
              <a:rPr lang="en-US" sz="2800" baseline="-25000" dirty="0" smtClean="0">
                <a:latin typeface="Times New Roman" pitchFamily="18" charset="0"/>
                <a:cs typeface="Times New Roman" pitchFamily="18" charset="0"/>
              </a:rPr>
              <a:t>s2</a:t>
            </a:r>
          </a:p>
          <a:p>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 V</a:t>
            </a:r>
            <a:r>
              <a:rPr lang="en-US" sz="2800" b="1" baseline="-25000" dirty="0" smtClean="0">
                <a:latin typeface="Times New Roman" pitchFamily="18" charset="0"/>
                <a:cs typeface="Times New Roman" pitchFamily="18" charset="0"/>
              </a:rPr>
              <a:t>gs2</a:t>
            </a:r>
            <a:r>
              <a:rPr lang="en-US" sz="2800" b="1" dirty="0" smtClean="0">
                <a:latin typeface="Times New Roman" pitchFamily="18" charset="0"/>
                <a:cs typeface="Times New Roman" pitchFamily="18" charset="0"/>
              </a:rPr>
              <a:t> = - (1+a) V</a:t>
            </a:r>
            <a:r>
              <a:rPr lang="en-US" sz="2800" b="1" baseline="-25000" dirty="0" smtClean="0">
                <a:latin typeface="Times New Roman" pitchFamily="18" charset="0"/>
                <a:cs typeface="Times New Roman" pitchFamily="18" charset="0"/>
              </a:rPr>
              <a:t>s2</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‘a’ is the gain of the active op-amp.</a:t>
            </a:r>
          </a:p>
          <a:p>
            <a:r>
              <a:rPr lang="en-US" sz="2800" dirty="0" smtClean="0">
                <a:latin typeface="Times New Roman" pitchFamily="18" charset="0"/>
                <a:cs typeface="Times New Roman" pitchFamily="18" charset="0"/>
              </a:rPr>
              <a:t>(-) sign indicates the negative feedback.</a:t>
            </a:r>
            <a:endParaRPr lang="en-US" sz="2800" dirty="0">
              <a:latin typeface="Times New Roman" pitchFamily="18" charset="0"/>
              <a:cs typeface="Times New Roman" pitchFamily="18" charset="0"/>
            </a:endParaRPr>
          </a:p>
        </p:txBody>
      </p:sp>
      <p:sp>
        <p:nvSpPr>
          <p:cNvPr id="6" name="TextBox 5"/>
          <p:cNvSpPr txBox="1"/>
          <p:nvPr/>
        </p:nvSpPr>
        <p:spPr>
          <a:xfrm>
            <a:off x="1981200" y="5648980"/>
            <a:ext cx="10591800" cy="230832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457200" indent="-457200" algn="just">
              <a:buFont typeface="Wingdings" pitchFamily="2" charset="2"/>
              <a:buChar char="Ø"/>
            </a:pPr>
            <a:r>
              <a:rPr lang="en-US" sz="2400" dirty="0" smtClean="0">
                <a:latin typeface="Times New Roman" pitchFamily="18" charset="0"/>
                <a:cs typeface="Times New Roman" pitchFamily="18" charset="0"/>
              </a:rPr>
              <a:t>When V</a:t>
            </a:r>
            <a:r>
              <a:rPr lang="en-US" sz="2400" baseline="-25000" dirty="0" smtClean="0">
                <a:latin typeface="Times New Roman" pitchFamily="18" charset="0"/>
                <a:cs typeface="Times New Roman" pitchFamily="18" charset="0"/>
              </a:rPr>
              <a:t>o</a:t>
            </a:r>
            <a:r>
              <a:rPr lang="en-US" sz="2400" dirty="0" smtClean="0">
                <a:latin typeface="Times New Roman" pitchFamily="18" charset="0"/>
                <a:cs typeface="Times New Roman" pitchFamily="18" charset="0"/>
              </a:rPr>
              <a:t> increasing, I</a:t>
            </a:r>
            <a:r>
              <a:rPr lang="en-US" sz="2400" baseline="-25000" dirty="0" smtClean="0">
                <a:latin typeface="Times New Roman" pitchFamily="18" charset="0"/>
                <a:cs typeface="Times New Roman" pitchFamily="18" charset="0"/>
              </a:rPr>
              <a:t>D2</a:t>
            </a:r>
            <a:r>
              <a:rPr lang="en-US" sz="2400" dirty="0" smtClean="0">
                <a:latin typeface="Times New Roman" pitchFamily="18" charset="0"/>
                <a:cs typeface="Times New Roman" pitchFamily="18" charset="0"/>
              </a:rPr>
              <a:t> also increasing, which increases the I</a:t>
            </a:r>
            <a:r>
              <a:rPr lang="en-US" sz="2400" baseline="-25000" dirty="0" smtClean="0">
                <a:latin typeface="Times New Roman" pitchFamily="18" charset="0"/>
                <a:cs typeface="Times New Roman" pitchFamily="18" charset="0"/>
              </a:rPr>
              <a:t>D1</a:t>
            </a:r>
            <a:r>
              <a:rPr lang="en-US" sz="2400" dirty="0" smtClean="0">
                <a:latin typeface="Times New Roman" pitchFamily="18" charset="0"/>
                <a:cs typeface="Times New Roman" pitchFamily="18" charset="0"/>
              </a:rPr>
              <a:t>+V</a:t>
            </a:r>
            <a:r>
              <a:rPr lang="en-US" sz="2400" baseline="-25000" dirty="0" smtClean="0">
                <a:latin typeface="Times New Roman" pitchFamily="18" charset="0"/>
                <a:cs typeface="Times New Roman" pitchFamily="18" charset="0"/>
              </a:rPr>
              <a:t>DS1</a:t>
            </a:r>
            <a:r>
              <a:rPr lang="en-US" sz="2400" dirty="0" smtClean="0">
                <a:latin typeface="Times New Roman" pitchFamily="18" charset="0"/>
                <a:cs typeface="Times New Roman" pitchFamily="18" charset="0"/>
              </a:rPr>
              <a:t>. This potential is amplified by “-a”, due to which the voltage from gate of M</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tends to fall. </a:t>
            </a:r>
          </a:p>
          <a:p>
            <a:pPr marL="457200" indent="-457200" algn="just">
              <a:buFont typeface="Wingdings" pitchFamily="2" charset="2"/>
              <a:buChar char="Ø"/>
            </a:pPr>
            <a:endParaRPr lang="en-US" sz="2400" dirty="0">
              <a:latin typeface="Times New Roman" pitchFamily="18" charset="0"/>
              <a:cs typeface="Times New Roman" pitchFamily="18" charset="0"/>
            </a:endParaRPr>
          </a:p>
          <a:p>
            <a:pPr marL="457200" indent="-457200" algn="just">
              <a:buFont typeface="Wingdings" pitchFamily="2" charset="2"/>
              <a:buChar char="Ø"/>
            </a:pPr>
            <a:r>
              <a:rPr lang="en-US" sz="2400" dirty="0" smtClean="0">
                <a:latin typeface="Times New Roman" pitchFamily="18" charset="0"/>
                <a:cs typeface="Times New Roman" pitchFamily="18" charset="0"/>
              </a:rPr>
              <a:t>Reduction of gate voltage of M</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causes reduction in drain current and also R</a:t>
            </a:r>
            <a:r>
              <a:rPr lang="en-US" sz="2400" b="1" baseline="-25000" dirty="0" smtClean="0">
                <a:latin typeface="Times New Roman" pitchFamily="18" charset="0"/>
                <a:cs typeface="Times New Roman" pitchFamily="18" charset="0"/>
              </a:rPr>
              <a:t>o</a:t>
            </a:r>
            <a:r>
              <a:rPr lang="en-US" sz="2400" b="1" dirty="0" smtClean="0">
                <a:latin typeface="Times New Roman" pitchFamily="18" charset="0"/>
                <a:cs typeface="Times New Roman" pitchFamily="18" charset="0"/>
              </a:rPr>
              <a:t> increases.</a:t>
            </a:r>
            <a:endParaRPr lang="en-US" sz="2400" b="1" dirty="0">
              <a:latin typeface="Times New Roman"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96000" y="1193473"/>
            <a:ext cx="7259874" cy="5512127"/>
          </a:xfrm>
          <a:prstGeom prst="rect">
            <a:avLst/>
          </a:prstGeom>
          <a:ln w="9525">
            <a:solidFill>
              <a:srgbClr val="00B050"/>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chemeClr val="accent1"/>
                </a:solidFill>
              </a14:hiddenFill>
            </a:ext>
          </a:extLst>
        </p:spPr>
      </p:pic>
      <p:sp>
        <p:nvSpPr>
          <p:cNvPr id="5" name="Rectangle 4"/>
          <p:cNvSpPr/>
          <p:nvPr/>
        </p:nvSpPr>
        <p:spPr>
          <a:xfrm>
            <a:off x="1" y="565197"/>
            <a:ext cx="6774424"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itchFamily="18" charset="0"/>
                <a:cs typeface="Times New Roman" pitchFamily="18" charset="0"/>
              </a:rPr>
              <a:t>MOS Active-</a:t>
            </a:r>
            <a:r>
              <a:rPr lang="en-US" b="1" dirty="0" err="1" smtClean="0">
                <a:latin typeface="Times New Roman" pitchFamily="18" charset="0"/>
                <a:cs typeface="Times New Roman" pitchFamily="18" charset="0"/>
              </a:rPr>
              <a:t>Cascode</a:t>
            </a:r>
            <a:r>
              <a:rPr lang="en-US" b="1" dirty="0" smtClean="0">
                <a:latin typeface="Times New Roman" pitchFamily="18" charset="0"/>
                <a:cs typeface="Times New Roman" pitchFamily="18" charset="0"/>
              </a:rPr>
              <a:t> Operational Amplifiers</a:t>
            </a:r>
            <a:endParaRPr lang="en-US" b="1" dirty="0">
              <a:latin typeface="Times New Roman" pitchFamily="18" charset="0"/>
              <a:cs typeface="Times New Roman" pitchFamily="18" charset="0"/>
            </a:endParaRPr>
          </a:p>
        </p:txBody>
      </p:sp>
      <p:sp>
        <p:nvSpPr>
          <p:cNvPr id="6" name="Rectangle 5"/>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40575" y="6759476"/>
            <a:ext cx="13467699"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800" dirty="0" smtClean="0">
                <a:latin typeface="Times New Roman" pitchFamily="18" charset="0"/>
                <a:cs typeface="Times New Roman" pitchFamily="18" charset="0"/>
              </a:rPr>
              <a:t>For the MOS active </a:t>
            </a:r>
            <a:r>
              <a:rPr lang="en-US" sz="2800" dirty="0" err="1" smtClean="0">
                <a:latin typeface="Times New Roman" pitchFamily="18" charset="0"/>
                <a:cs typeface="Times New Roman" pitchFamily="18" charset="0"/>
              </a:rPr>
              <a:t>cascode</a:t>
            </a:r>
            <a:r>
              <a:rPr lang="en-US" sz="2800" dirty="0" smtClean="0">
                <a:latin typeface="Times New Roman" pitchFamily="18" charset="0"/>
                <a:cs typeface="Times New Roman" pitchFamily="18" charset="0"/>
              </a:rPr>
              <a:t>, the </a:t>
            </a:r>
            <a:r>
              <a:rPr lang="en-US" sz="2800" dirty="0" err="1" smtClean="0">
                <a:latin typeface="Times New Roman" pitchFamily="18" charset="0"/>
                <a:cs typeface="Times New Roman" pitchFamily="18" charset="0"/>
              </a:rPr>
              <a:t>g</a:t>
            </a:r>
            <a:r>
              <a:rPr lang="en-US" sz="2800" baseline="-25000" dirty="0" err="1" smtClean="0">
                <a:latin typeface="Times New Roman" pitchFamily="18" charset="0"/>
                <a:cs typeface="Times New Roman" pitchFamily="18" charset="0"/>
              </a:rPr>
              <a:t>m</a:t>
            </a:r>
            <a:r>
              <a:rPr lang="en-US" sz="2800" dirty="0" smtClean="0">
                <a:latin typeface="Times New Roman" pitchFamily="18" charset="0"/>
                <a:cs typeface="Times New Roman" pitchFamily="18" charset="0"/>
              </a:rPr>
              <a:t> is,</a:t>
            </a:r>
          </a:p>
          <a:p>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replace g</a:t>
            </a:r>
            <a:r>
              <a:rPr lang="en-US" sz="2800" baseline="-25000" dirty="0" smtClean="0">
                <a:latin typeface="Times New Roman" pitchFamily="18" charset="0"/>
                <a:cs typeface="Times New Roman" pitchFamily="18" charset="0"/>
              </a:rPr>
              <a:t>m2</a:t>
            </a:r>
            <a:r>
              <a:rPr lang="en-US" sz="2800" dirty="0" smtClean="0">
                <a:latin typeface="Times New Roman" pitchFamily="18" charset="0"/>
                <a:cs typeface="Times New Roman" pitchFamily="18" charset="0"/>
              </a:rPr>
              <a:t> = (1+a)</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g</a:t>
            </a:r>
            <a:r>
              <a:rPr lang="en-US" sz="2800" baseline="-25000" dirty="0" smtClean="0">
                <a:latin typeface="Times New Roman" pitchFamily="18" charset="0"/>
                <a:cs typeface="Times New Roman" pitchFamily="18" charset="0"/>
              </a:rPr>
              <a:t>m2</a:t>
            </a:r>
            <a:r>
              <a:rPr lang="en-US" sz="2800" dirty="0" smtClean="0">
                <a:latin typeface="Times New Roman" pitchFamily="18" charset="0"/>
                <a:cs typeface="Times New Roman" pitchFamily="18" charset="0"/>
              </a:rPr>
              <a:t> in eqn. (5),</a:t>
            </a:r>
          </a:p>
          <a:p>
            <a:r>
              <a:rPr lang="en-US" sz="2800" dirty="0" smtClean="0">
                <a:latin typeface="Times New Roman" pitchFamily="18" charset="0"/>
                <a:cs typeface="Times New Roman" pitchFamily="18" charset="0"/>
              </a:rPr>
              <a:t>Hence, </a:t>
            </a:r>
          </a:p>
          <a:p>
            <a:r>
              <a:rPr lang="en-US" sz="2800" b="1" dirty="0" err="1" smtClean="0">
                <a:latin typeface="Times New Roman" pitchFamily="18" charset="0"/>
                <a:cs typeface="Times New Roman" pitchFamily="18" charset="0"/>
              </a:rPr>
              <a:t>g</a:t>
            </a:r>
            <a:r>
              <a:rPr lang="en-US" sz="2800" b="1" baseline="-25000" dirty="0" err="1" smtClean="0">
                <a:latin typeface="Times New Roman" pitchFamily="18" charset="0"/>
                <a:cs typeface="Times New Roman" pitchFamily="18" charset="0"/>
              </a:rPr>
              <a:t>m</a:t>
            </a:r>
            <a:r>
              <a:rPr lang="en-US" sz="2800" b="1" dirty="0" smtClean="0">
                <a:latin typeface="Times New Roman" pitchFamily="18" charset="0"/>
                <a:cs typeface="Times New Roman" pitchFamily="18" charset="0"/>
              </a:rPr>
              <a:t>=I</a:t>
            </a:r>
            <a:r>
              <a:rPr lang="en-US" sz="2800" b="1" baseline="-25000" dirty="0" smtClean="0">
                <a:latin typeface="Times New Roman" pitchFamily="18" charset="0"/>
                <a:cs typeface="Times New Roman" pitchFamily="18" charset="0"/>
              </a:rPr>
              <a:t>o</a:t>
            </a:r>
            <a:r>
              <a:rPr lang="en-US" sz="2800" b="1" dirty="0" smtClean="0">
                <a:latin typeface="Times New Roman" pitchFamily="18" charset="0"/>
                <a:cs typeface="Times New Roman" pitchFamily="18" charset="0"/>
              </a:rPr>
              <a:t>/V</a:t>
            </a:r>
            <a:r>
              <a:rPr lang="en-US" sz="2800" b="1" baseline="-25000" dirty="0" smtClean="0">
                <a:latin typeface="Times New Roman" pitchFamily="18" charset="0"/>
                <a:cs typeface="Times New Roman" pitchFamily="18" charset="0"/>
              </a:rPr>
              <a:t>i</a:t>
            </a:r>
            <a:r>
              <a:rPr lang="en-US" sz="2800" b="1" dirty="0" smtClean="0">
                <a:latin typeface="Times New Roman" pitchFamily="18" charset="0"/>
                <a:cs typeface="Times New Roman" pitchFamily="18" charset="0"/>
              </a:rPr>
              <a:t>=[(g</a:t>
            </a:r>
            <a:r>
              <a:rPr lang="en-US" sz="2800" b="1" baseline="-25000" dirty="0" smtClean="0">
                <a:latin typeface="Times New Roman" pitchFamily="18" charset="0"/>
                <a:cs typeface="Times New Roman" pitchFamily="18" charset="0"/>
              </a:rPr>
              <a:t>m1</a:t>
            </a:r>
            <a:r>
              <a:rPr lang="en-US" sz="2800" b="1" dirty="0" smtClean="0">
                <a:latin typeface="Times New Roman" pitchFamily="18" charset="0"/>
                <a:cs typeface="Times New Roman" pitchFamily="18" charset="0"/>
              </a:rPr>
              <a:t>r</a:t>
            </a:r>
            <a:r>
              <a:rPr lang="en-US" sz="2800" b="1" baseline="-25000" dirty="0" smtClean="0">
                <a:latin typeface="Times New Roman" pitchFamily="18" charset="0"/>
                <a:cs typeface="Times New Roman" pitchFamily="18" charset="0"/>
              </a:rPr>
              <a:t>o1</a:t>
            </a:r>
            <a:r>
              <a:rPr lang="en-US" sz="2800" b="1" dirty="0" smtClean="0">
                <a:latin typeface="Times New Roman" pitchFamily="18" charset="0"/>
                <a:cs typeface="Times New Roman" pitchFamily="18" charset="0"/>
              </a:rPr>
              <a:t>/r</a:t>
            </a:r>
            <a:r>
              <a:rPr lang="en-US" sz="2800" b="1" baseline="-25000" dirty="0" smtClean="0">
                <a:latin typeface="Times New Roman" pitchFamily="18" charset="0"/>
                <a:cs typeface="Times New Roman" pitchFamily="18" charset="0"/>
              </a:rPr>
              <a:t>o2</a:t>
            </a:r>
            <a:r>
              <a:rPr lang="en-US" sz="2800" b="1" dirty="0">
                <a:latin typeface="Times New Roman" pitchFamily="18" charset="0"/>
                <a:cs typeface="Times New Roman" pitchFamily="18" charset="0"/>
              </a:rPr>
              <a:t>) +(</a:t>
            </a:r>
            <a:r>
              <a:rPr lang="en-US" sz="2800" b="1" dirty="0" smtClean="0">
                <a:latin typeface="Times New Roman" pitchFamily="18" charset="0"/>
                <a:cs typeface="Times New Roman" pitchFamily="18" charset="0"/>
              </a:rPr>
              <a:t>g</a:t>
            </a:r>
            <a:r>
              <a:rPr lang="en-US" sz="2800" b="1" baseline="-25000" dirty="0" smtClean="0">
                <a:latin typeface="Times New Roman" pitchFamily="18" charset="0"/>
                <a:cs typeface="Times New Roman" pitchFamily="18" charset="0"/>
              </a:rPr>
              <a:t>m2</a:t>
            </a:r>
            <a:r>
              <a:rPr lang="en-US" sz="2800" b="1" dirty="0" smtClean="0">
                <a:latin typeface="Times New Roman" pitchFamily="18" charset="0"/>
                <a:cs typeface="Times New Roman" pitchFamily="18" charset="0"/>
              </a:rPr>
              <a:t>(1+</a:t>
            </a:r>
            <a:r>
              <a:rPr lang="en-IN" sz="2800" b="1" dirty="0" smtClean="0">
                <a:latin typeface="Times New Roman" panose="02020603050405020304" pitchFamily="18" charset="0"/>
                <a:cs typeface="Times New Roman" panose="02020603050405020304" pitchFamily="18" charset="0"/>
              </a:rPr>
              <a:t>a</a:t>
            </a:r>
            <a:r>
              <a:rPr lang="en-US" sz="2800" b="1" dirty="0" smtClean="0">
                <a:latin typeface="Times New Roman" panose="02020603050405020304" pitchFamily="18" charset="0"/>
                <a:cs typeface="Times New Roman" panose="02020603050405020304" pitchFamily="18" charset="0"/>
              </a:rPr>
              <a:t>)g</a:t>
            </a:r>
            <a:r>
              <a:rPr lang="en-US" sz="2800" b="1" baseline="-25000" dirty="0" smtClean="0">
                <a:latin typeface="Times New Roman" panose="02020603050405020304" pitchFamily="18" charset="0"/>
                <a:cs typeface="Times New Roman" panose="02020603050405020304" pitchFamily="18" charset="0"/>
              </a:rPr>
              <a:t>m1</a:t>
            </a:r>
            <a:r>
              <a:rPr lang="en-US" sz="2800" b="1" dirty="0" smtClean="0">
                <a:latin typeface="Times New Roman" pitchFamily="18" charset="0"/>
                <a:cs typeface="Times New Roman" pitchFamily="18" charset="0"/>
              </a:rPr>
              <a:t>r</a:t>
            </a:r>
            <a:r>
              <a:rPr lang="en-US" sz="2800" b="1" baseline="-25000" dirty="0" smtClean="0">
                <a:latin typeface="Times New Roman" pitchFamily="18" charset="0"/>
                <a:cs typeface="Times New Roman" pitchFamily="18" charset="0"/>
              </a:rPr>
              <a:t>o1</a:t>
            </a:r>
            <a:r>
              <a:rPr lang="en-US" sz="2800" b="1" dirty="0" smtClean="0">
                <a:latin typeface="Times New Roman" pitchFamily="18" charset="0"/>
                <a:cs typeface="Times New Roman" pitchFamily="18" charset="0"/>
              </a:rPr>
              <a:t>)+(g</a:t>
            </a:r>
            <a:r>
              <a:rPr lang="en-US" sz="2800" b="1" baseline="-25000" dirty="0" smtClean="0">
                <a:latin typeface="Times New Roman" pitchFamily="18" charset="0"/>
                <a:cs typeface="Times New Roman" pitchFamily="18" charset="0"/>
              </a:rPr>
              <a:t>mb2</a:t>
            </a:r>
            <a:r>
              <a:rPr lang="en-US" sz="2800" b="1" dirty="0" smtClean="0">
                <a:latin typeface="Times New Roman" panose="02020603050405020304" pitchFamily="18" charset="0"/>
                <a:cs typeface="Times New Roman" panose="02020603050405020304" pitchFamily="18" charset="0"/>
              </a:rPr>
              <a:t>g</a:t>
            </a:r>
            <a:r>
              <a:rPr lang="en-US" sz="2800" b="1" baseline="-25000" dirty="0" smtClean="0">
                <a:latin typeface="Times New Roman" panose="02020603050405020304" pitchFamily="18" charset="0"/>
                <a:cs typeface="Times New Roman" panose="02020603050405020304" pitchFamily="18" charset="0"/>
              </a:rPr>
              <a:t>m1</a:t>
            </a:r>
            <a:r>
              <a:rPr lang="en-US" sz="2800" b="1" dirty="0" smtClean="0">
                <a:latin typeface="Times New Roman" pitchFamily="18" charset="0"/>
                <a:cs typeface="Times New Roman" pitchFamily="18" charset="0"/>
              </a:rPr>
              <a:t>r</a:t>
            </a:r>
            <a:r>
              <a:rPr lang="en-US" sz="2800" b="1" baseline="-25000" dirty="0" smtClean="0">
                <a:latin typeface="Times New Roman" pitchFamily="18" charset="0"/>
                <a:cs typeface="Times New Roman" pitchFamily="18" charset="0"/>
              </a:rPr>
              <a:t>o1</a:t>
            </a:r>
            <a:r>
              <a:rPr lang="en-US" sz="2800" b="1" dirty="0" smtClean="0">
                <a:latin typeface="Times New Roman" pitchFamily="18" charset="0"/>
                <a:cs typeface="Times New Roman" pitchFamily="18" charset="0"/>
              </a:rPr>
              <a:t>)] </a:t>
            </a:r>
            <a:r>
              <a:rPr lang="en-US" sz="2800" b="1" dirty="0">
                <a:latin typeface="Times New Roman" pitchFamily="18" charset="0"/>
                <a:cs typeface="Times New Roman" pitchFamily="18" charset="0"/>
              </a:rPr>
              <a:t>/ [(</a:t>
            </a:r>
            <a:r>
              <a:rPr lang="en-US" sz="2800" b="1" dirty="0" smtClean="0">
                <a:latin typeface="Times New Roman" pitchFamily="18" charset="0"/>
                <a:cs typeface="Times New Roman" pitchFamily="18" charset="0"/>
              </a:rPr>
              <a:t>r</a:t>
            </a:r>
            <a:r>
              <a:rPr lang="en-US" sz="2800" b="1" baseline="-25000" dirty="0" smtClean="0">
                <a:latin typeface="Times New Roman" pitchFamily="18" charset="0"/>
                <a:cs typeface="Times New Roman" pitchFamily="18" charset="0"/>
              </a:rPr>
              <a:t>o1</a:t>
            </a:r>
            <a:r>
              <a:rPr lang="en-US" sz="2800" b="1" dirty="0" smtClean="0">
                <a:latin typeface="Times New Roman" pitchFamily="18" charset="0"/>
                <a:cs typeface="Times New Roman" pitchFamily="18" charset="0"/>
              </a:rPr>
              <a:t>/r</a:t>
            </a:r>
            <a:r>
              <a:rPr lang="en-US" sz="2800" b="1" baseline="-25000" dirty="0" smtClean="0">
                <a:latin typeface="Times New Roman" pitchFamily="18" charset="0"/>
                <a:cs typeface="Times New Roman" pitchFamily="18" charset="0"/>
              </a:rPr>
              <a:t>o2</a:t>
            </a:r>
            <a:r>
              <a:rPr lang="en-US" sz="2800" b="1" dirty="0" smtClean="0">
                <a:latin typeface="Times New Roman" pitchFamily="18" charset="0"/>
                <a:cs typeface="Times New Roman" pitchFamily="18" charset="0"/>
              </a:rPr>
              <a:t>)+((</a:t>
            </a:r>
            <a:r>
              <a:rPr lang="en-US" sz="2800" b="1" dirty="0">
                <a:latin typeface="Times New Roman" pitchFamily="18" charset="0"/>
                <a:cs typeface="Times New Roman" pitchFamily="18" charset="0"/>
              </a:rPr>
              <a:t>1+ </a:t>
            </a:r>
            <a:r>
              <a:rPr lang="en-US" sz="2800" b="1" dirty="0" smtClean="0">
                <a:latin typeface="Times New Roman" pitchFamily="18" charset="0"/>
                <a:cs typeface="Times New Roman" pitchFamily="18" charset="0"/>
              </a:rPr>
              <a:t>a)g</a:t>
            </a:r>
            <a:r>
              <a:rPr lang="en-US" sz="2800" b="1" baseline="-25000" dirty="0" smtClean="0">
                <a:latin typeface="Times New Roman" panose="02020603050405020304" pitchFamily="18" charset="0"/>
                <a:cs typeface="Times New Roman" panose="02020603050405020304" pitchFamily="18" charset="0"/>
              </a:rPr>
              <a:t>m2</a:t>
            </a:r>
            <a:r>
              <a:rPr lang="en-US" sz="2800" b="1" dirty="0" smtClean="0">
                <a:latin typeface="Times New Roman" pitchFamily="18" charset="0"/>
                <a:cs typeface="Times New Roman" pitchFamily="18" charset="0"/>
              </a:rPr>
              <a:t> </a:t>
            </a:r>
            <a:r>
              <a:rPr lang="en-US" sz="2800" b="1" dirty="0">
                <a:latin typeface="Times New Roman" pitchFamily="18" charset="0"/>
                <a:cs typeface="Times New Roman" pitchFamily="18" charset="0"/>
              </a:rPr>
              <a:t>r</a:t>
            </a:r>
            <a:r>
              <a:rPr lang="en-US" sz="2800" b="1" baseline="-25000" dirty="0">
                <a:latin typeface="Times New Roman" pitchFamily="18" charset="0"/>
                <a:cs typeface="Times New Roman" pitchFamily="18" charset="0"/>
              </a:rPr>
              <a:t>o1</a:t>
            </a:r>
            <a:r>
              <a:rPr lang="en-US" sz="2800" b="1" dirty="0" smtClean="0">
                <a:latin typeface="Times New Roman" pitchFamily="18" charset="0"/>
                <a:cs typeface="Times New Roman" pitchFamily="18" charset="0"/>
              </a:rPr>
              <a:t>)+</a:t>
            </a: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g</a:t>
            </a:r>
            <a:r>
              <a:rPr lang="en-US" sz="2800" b="1" baseline="-25000" dirty="0" smtClean="0">
                <a:latin typeface="Times New Roman" panose="02020603050405020304" pitchFamily="18" charset="0"/>
                <a:cs typeface="Times New Roman" panose="02020603050405020304" pitchFamily="18" charset="0"/>
              </a:rPr>
              <a:t>mb2</a:t>
            </a:r>
            <a:r>
              <a:rPr lang="en-US" sz="2800" b="1" dirty="0" smtClean="0">
                <a:latin typeface="Times New Roman" pitchFamily="18" charset="0"/>
                <a:cs typeface="Times New Roman" pitchFamily="18" charset="0"/>
              </a:rPr>
              <a:t> </a:t>
            </a:r>
            <a:r>
              <a:rPr lang="en-US" sz="2800" b="1" dirty="0">
                <a:latin typeface="Times New Roman" pitchFamily="18" charset="0"/>
                <a:cs typeface="Times New Roman" pitchFamily="18" charset="0"/>
              </a:rPr>
              <a:t>r</a:t>
            </a:r>
            <a:r>
              <a:rPr lang="en-US" sz="2800" b="1" baseline="-25000" dirty="0">
                <a:latin typeface="Times New Roman" pitchFamily="18" charset="0"/>
                <a:cs typeface="Times New Roman" pitchFamily="18" charset="0"/>
              </a:rPr>
              <a:t>o1</a:t>
            </a:r>
            <a:r>
              <a:rPr lang="en-US" sz="2800" b="1" dirty="0" smtClean="0">
                <a:latin typeface="Times New Roman" pitchFamily="18" charset="0"/>
                <a:cs typeface="Times New Roman" pitchFamily="18" charset="0"/>
              </a:rPr>
              <a:t>]</a:t>
            </a:r>
          </a:p>
          <a:p>
            <a:r>
              <a:rPr lang="en-US" sz="2800" b="1" dirty="0">
                <a:latin typeface="Times New Roman" panose="02020603050405020304" pitchFamily="18" charset="0"/>
                <a:cs typeface="Times New Roman" panose="02020603050405020304" pitchFamily="18" charset="0"/>
              </a:rPr>
              <a:t>R</a:t>
            </a:r>
            <a:r>
              <a:rPr lang="en-US" sz="2800" b="1" baseline="-25000" dirty="0">
                <a:latin typeface="Times New Roman" panose="02020603050405020304" pitchFamily="18" charset="0"/>
                <a:cs typeface="Times New Roman" panose="02020603050405020304" pitchFamily="18" charset="0"/>
              </a:rPr>
              <a:t>0</a:t>
            </a:r>
            <a:r>
              <a:rPr lang="en-US" sz="2800" b="1" dirty="0">
                <a:latin typeface="Times New Roman" panose="02020603050405020304" pitchFamily="18" charset="0"/>
                <a:cs typeface="Times New Roman" panose="02020603050405020304" pitchFamily="18" charset="0"/>
              </a:rPr>
              <a:t> = </a:t>
            </a:r>
            <a:r>
              <a:rPr lang="en-US" sz="2800" b="1" dirty="0" err="1">
                <a:latin typeface="Times New Roman" panose="02020603050405020304" pitchFamily="18" charset="0"/>
                <a:cs typeface="Times New Roman" panose="02020603050405020304" pitchFamily="18" charset="0"/>
              </a:rPr>
              <a:t>V</a:t>
            </a:r>
            <a:r>
              <a:rPr lang="en-US" sz="2800" b="1" baseline="-25000" dirty="0" err="1">
                <a:latin typeface="Times New Roman" panose="02020603050405020304" pitchFamily="18" charset="0"/>
                <a:cs typeface="Times New Roman" panose="02020603050405020304" pitchFamily="18" charset="0"/>
              </a:rPr>
              <a:t>x</a:t>
            </a:r>
            <a:r>
              <a:rPr lang="en-US" sz="2800" b="1" dirty="0">
                <a:latin typeface="Times New Roman" panose="02020603050405020304" pitchFamily="18" charset="0"/>
                <a:cs typeface="Times New Roman" panose="02020603050405020304" pitchFamily="18" charset="0"/>
              </a:rPr>
              <a:t>/I</a:t>
            </a:r>
            <a:r>
              <a:rPr lang="en-US" sz="2800" b="1" baseline="-25000" dirty="0">
                <a:latin typeface="Times New Roman" panose="02020603050405020304" pitchFamily="18" charset="0"/>
                <a:cs typeface="Times New Roman" panose="02020603050405020304" pitchFamily="18" charset="0"/>
              </a:rPr>
              <a:t>x</a:t>
            </a:r>
            <a:r>
              <a:rPr lang="en-US" sz="2800" b="1" dirty="0">
                <a:latin typeface="Times New Roman" panose="02020603050405020304" pitchFamily="18" charset="0"/>
                <a:cs typeface="Times New Roman" panose="02020603050405020304" pitchFamily="18" charset="0"/>
              </a:rPr>
              <a:t> = (r</a:t>
            </a:r>
            <a:r>
              <a:rPr lang="en-US" sz="2800" b="1" baseline="-25000" dirty="0">
                <a:latin typeface="Times New Roman" panose="02020603050405020304" pitchFamily="18" charset="0"/>
                <a:cs typeface="Times New Roman" panose="02020603050405020304" pitchFamily="18" charset="0"/>
              </a:rPr>
              <a:t>o2</a:t>
            </a:r>
            <a:r>
              <a:rPr lang="en-US" sz="2800" b="1" dirty="0">
                <a:latin typeface="Times New Roman" panose="02020603050405020304" pitchFamily="18" charset="0"/>
                <a:cs typeface="Times New Roman" panose="02020603050405020304" pitchFamily="18" charset="0"/>
              </a:rPr>
              <a:t> + </a:t>
            </a:r>
            <a:r>
              <a:rPr lang="en-US" sz="2800" b="1" dirty="0" smtClean="0">
                <a:latin typeface="Times New Roman" panose="02020603050405020304" pitchFamily="18" charset="0"/>
                <a:cs typeface="Times New Roman" panose="02020603050405020304" pitchFamily="18" charset="0"/>
              </a:rPr>
              <a:t>(g</a:t>
            </a:r>
            <a:r>
              <a:rPr lang="en-US" sz="2800" b="1" baseline="-25000" dirty="0" smtClean="0">
                <a:latin typeface="Times New Roman" panose="02020603050405020304" pitchFamily="18" charset="0"/>
                <a:cs typeface="Times New Roman" panose="02020603050405020304" pitchFamily="18" charset="0"/>
              </a:rPr>
              <a:t>m2</a:t>
            </a:r>
            <a:r>
              <a:rPr lang="en-US" sz="2800" b="1" dirty="0" smtClean="0">
                <a:latin typeface="Times New Roman" panose="02020603050405020304" pitchFamily="18" charset="0"/>
                <a:cs typeface="Times New Roman" panose="02020603050405020304" pitchFamily="18" charset="0"/>
              </a:rPr>
              <a:t> (1+a) </a:t>
            </a: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g</a:t>
            </a:r>
            <a:r>
              <a:rPr lang="en-US" sz="2800" b="1" baseline="-25000" dirty="0" smtClean="0">
                <a:latin typeface="Times New Roman" panose="02020603050405020304" pitchFamily="18" charset="0"/>
                <a:cs typeface="Times New Roman" panose="02020603050405020304" pitchFamily="18" charset="0"/>
              </a:rPr>
              <a:t>mb2</a:t>
            </a:r>
            <a:r>
              <a:rPr lang="en-US" sz="2800" b="1" dirty="0" smtClean="0">
                <a:latin typeface="Times New Roman" panose="02020603050405020304" pitchFamily="18" charset="0"/>
                <a:cs typeface="Times New Roman" panose="02020603050405020304" pitchFamily="18" charset="0"/>
              </a:rPr>
              <a:t>) r</a:t>
            </a:r>
            <a:r>
              <a:rPr lang="en-US" sz="2800" b="1" baseline="-25000" dirty="0" smtClean="0">
                <a:latin typeface="Times New Roman" panose="02020603050405020304" pitchFamily="18" charset="0"/>
                <a:cs typeface="Times New Roman" panose="02020603050405020304" pitchFamily="18" charset="0"/>
              </a:rPr>
              <a:t>o1</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r</a:t>
            </a:r>
            <a:r>
              <a:rPr lang="en-US" sz="2800" b="1" baseline="-25000" dirty="0">
                <a:latin typeface="Times New Roman" panose="02020603050405020304" pitchFamily="18" charset="0"/>
                <a:cs typeface="Times New Roman" panose="02020603050405020304" pitchFamily="18" charset="0"/>
              </a:rPr>
              <a:t>o2</a:t>
            </a:r>
            <a:r>
              <a:rPr lang="en-US" sz="2800" b="1" dirty="0">
                <a:latin typeface="Times New Roman" panose="02020603050405020304" pitchFamily="18" charset="0"/>
                <a:cs typeface="Times New Roman" panose="02020603050405020304" pitchFamily="18" charset="0"/>
              </a:rPr>
              <a:t> + r</a:t>
            </a:r>
            <a:r>
              <a:rPr lang="en-US" sz="2800" b="1" baseline="-25000" dirty="0">
                <a:latin typeface="Times New Roman" panose="02020603050405020304" pitchFamily="18" charset="0"/>
                <a:cs typeface="Times New Roman" panose="02020603050405020304" pitchFamily="18" charset="0"/>
              </a:rPr>
              <a:t>o1</a:t>
            </a:r>
            <a:r>
              <a:rPr lang="en-US" sz="2800" b="1" dirty="0">
                <a:latin typeface="Times New Roman" panose="02020603050405020304" pitchFamily="18" charset="0"/>
                <a:cs typeface="Times New Roman" panose="02020603050405020304" pitchFamily="18" charset="0"/>
              </a:rPr>
              <a:t>)</a:t>
            </a:r>
            <a:endParaRPr lang="en-US" sz="2800" dirty="0">
              <a:latin typeface="Times New Roman" pitchFamily="18" charset="0"/>
              <a:cs typeface="Times New Roman" pitchFamily="18" charset="0"/>
            </a:endParaRPr>
          </a:p>
        </p:txBody>
      </p:sp>
      <p:sp>
        <p:nvSpPr>
          <p:cNvPr id="4" name="Rectangle 3"/>
          <p:cNvSpPr/>
          <p:nvPr/>
        </p:nvSpPr>
        <p:spPr>
          <a:xfrm>
            <a:off x="76200" y="1214021"/>
            <a:ext cx="5867400" cy="526297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514350" indent="-514350" algn="just">
              <a:buFont typeface="Wingdings" pitchFamily="2" charset="2"/>
              <a:buChar char="Ø"/>
            </a:pPr>
            <a:r>
              <a:rPr lang="en-IN"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gates </a:t>
            </a:r>
            <a:r>
              <a:rPr lang="en-US" sz="2400" dirty="0">
                <a:latin typeface="Times New Roman" pitchFamily="18" charset="0"/>
                <a:cs typeface="Times New Roman" pitchFamily="18" charset="0"/>
              </a:rPr>
              <a:t>of each of the four </a:t>
            </a:r>
            <a:r>
              <a:rPr lang="en-US" sz="2400" dirty="0" err="1">
                <a:latin typeface="Times New Roman" pitchFamily="18" charset="0"/>
                <a:cs typeface="Times New Roman" pitchFamily="18" charset="0"/>
              </a:rPr>
              <a:t>cascode</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transistors M</a:t>
            </a:r>
            <a:r>
              <a:rPr lang="en-US" sz="2400" baseline="-25000" dirty="0" smtClean="0">
                <a:latin typeface="Times New Roman" pitchFamily="18" charset="0"/>
                <a:cs typeface="Times New Roman" pitchFamily="18" charset="0"/>
              </a:rPr>
              <a:t>1A</a:t>
            </a:r>
            <a:r>
              <a:rPr lang="en-US" sz="2400" dirty="0" smtClean="0">
                <a:latin typeface="Times New Roman" pitchFamily="18" charset="0"/>
                <a:cs typeface="Times New Roman" pitchFamily="18" charset="0"/>
              </a:rPr>
              <a:t>, M</a:t>
            </a:r>
            <a:r>
              <a:rPr lang="en-US" sz="2400" baseline="-25000" dirty="0" smtClean="0">
                <a:latin typeface="Times New Roman" pitchFamily="18" charset="0"/>
                <a:cs typeface="Times New Roman" pitchFamily="18" charset="0"/>
              </a:rPr>
              <a:t>2A</a:t>
            </a:r>
            <a:r>
              <a:rPr lang="en-US" sz="2400" dirty="0" smtClean="0">
                <a:latin typeface="Times New Roman" pitchFamily="18" charset="0"/>
                <a:cs typeface="Times New Roman" pitchFamily="18" charset="0"/>
              </a:rPr>
              <a:t>, M</a:t>
            </a:r>
            <a:r>
              <a:rPr lang="en-US" sz="2400" baseline="-25000" dirty="0" smtClean="0">
                <a:latin typeface="Times New Roman" pitchFamily="18" charset="0"/>
                <a:cs typeface="Times New Roman" pitchFamily="18" charset="0"/>
              </a:rPr>
              <a:t>3A</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and M</a:t>
            </a:r>
            <a:r>
              <a:rPr lang="en-US" sz="2400" baseline="-25000" dirty="0" smtClean="0">
                <a:latin typeface="Times New Roman" pitchFamily="18" charset="0"/>
                <a:cs typeface="Times New Roman" pitchFamily="18" charset="0"/>
              </a:rPr>
              <a:t>4A</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are </a:t>
            </a:r>
            <a:r>
              <a:rPr lang="en-US" sz="2400" dirty="0" smtClean="0">
                <a:latin typeface="Times New Roman" pitchFamily="18" charset="0"/>
                <a:cs typeface="Times New Roman" pitchFamily="18" charset="0"/>
              </a:rPr>
              <a:t>connected to the </a:t>
            </a:r>
            <a:r>
              <a:rPr lang="en-US" sz="2400" dirty="0">
                <a:latin typeface="Times New Roman" pitchFamily="18" charset="0"/>
                <a:cs typeface="Times New Roman" pitchFamily="18" charset="0"/>
              </a:rPr>
              <a:t>output of an amplifier. </a:t>
            </a:r>
            <a:endParaRPr lang="en-US" sz="2400" dirty="0" smtClean="0">
              <a:latin typeface="Times New Roman" pitchFamily="18" charset="0"/>
              <a:cs typeface="Times New Roman" pitchFamily="18" charset="0"/>
            </a:endParaRPr>
          </a:p>
          <a:p>
            <a:pPr marL="514350" indent="-514350" algn="just">
              <a:buFont typeface="Wingdings" pitchFamily="2" charset="2"/>
              <a:buChar char="Ø"/>
            </a:pPr>
            <a:r>
              <a:rPr lang="en-US" sz="2400" dirty="0" smtClean="0">
                <a:latin typeface="Times New Roman" pitchFamily="18" charset="0"/>
                <a:cs typeface="Times New Roman" pitchFamily="18" charset="0"/>
              </a:rPr>
              <a:t>These </a:t>
            </a:r>
            <a:r>
              <a:rPr lang="en-US" sz="2400" dirty="0">
                <a:latin typeface="Times New Roman" pitchFamily="18" charset="0"/>
                <a:cs typeface="Times New Roman" pitchFamily="18" charset="0"/>
              </a:rPr>
              <a:t>auxiliary </a:t>
            </a:r>
            <a:r>
              <a:rPr lang="en-US" sz="2400" dirty="0" smtClean="0">
                <a:latin typeface="Times New Roman" pitchFamily="18" charset="0"/>
                <a:cs typeface="Times New Roman" pitchFamily="18" charset="0"/>
              </a:rPr>
              <a:t>amplifiers are </a:t>
            </a:r>
            <a:r>
              <a:rPr lang="en-US" sz="2400" dirty="0">
                <a:latin typeface="Times New Roman" pitchFamily="18" charset="0"/>
                <a:cs typeface="Times New Roman" pitchFamily="18" charset="0"/>
              </a:rPr>
              <a:t>themselves connected in negative feedback loops to increase the resistance looking </a:t>
            </a:r>
            <a:r>
              <a:rPr lang="en-US" sz="2400" dirty="0" smtClean="0">
                <a:latin typeface="Times New Roman" pitchFamily="18" charset="0"/>
                <a:cs typeface="Times New Roman" pitchFamily="18" charset="0"/>
              </a:rPr>
              <a:t>into the </a:t>
            </a:r>
            <a:r>
              <a:rPr lang="en-US" sz="2400" dirty="0">
                <a:latin typeface="Times New Roman" pitchFamily="18" charset="0"/>
                <a:cs typeface="Times New Roman" pitchFamily="18" charset="0"/>
              </a:rPr>
              <a:t>drain of each </a:t>
            </a:r>
            <a:r>
              <a:rPr lang="en-US" sz="2400" dirty="0" err="1">
                <a:latin typeface="Times New Roman" pitchFamily="18" charset="0"/>
                <a:cs typeface="Times New Roman" pitchFamily="18" charset="0"/>
              </a:rPr>
              <a:t>cascode</a:t>
            </a:r>
            <a:r>
              <a:rPr lang="en-US" sz="2400" dirty="0">
                <a:latin typeface="Times New Roman" pitchFamily="18" charset="0"/>
                <a:cs typeface="Times New Roman" pitchFamily="18" charset="0"/>
              </a:rPr>
              <a:t> transistor</a:t>
            </a:r>
            <a:r>
              <a:rPr lang="en-US" sz="2400" dirty="0" smtClean="0">
                <a:latin typeface="Times New Roman" pitchFamily="18" charset="0"/>
                <a:cs typeface="Times New Roman" pitchFamily="18" charset="0"/>
              </a:rPr>
              <a:t>. </a:t>
            </a:r>
          </a:p>
          <a:p>
            <a:pPr marL="514350" indent="-514350" algn="just">
              <a:buFont typeface="Wingdings" pitchFamily="2" charset="2"/>
              <a:buChar char="Ø"/>
            </a:pPr>
            <a:r>
              <a:rPr lang="en-US" sz="2400" dirty="0" smtClean="0">
                <a:latin typeface="Times New Roman" pitchFamily="18" charset="0"/>
                <a:cs typeface="Times New Roman" pitchFamily="18" charset="0"/>
              </a:rPr>
              <a:t>T</a:t>
            </a:r>
            <a:r>
              <a:rPr lang="en-IN" sz="2400" dirty="0" smtClean="0">
                <a:latin typeface="Times New Roman" pitchFamily="18" charset="0"/>
                <a:cs typeface="Times New Roman" pitchFamily="18" charset="0"/>
              </a:rPr>
              <a:t>he </a:t>
            </a:r>
            <a:r>
              <a:rPr lang="en-IN" sz="2400" dirty="0">
                <a:latin typeface="Times New Roman" pitchFamily="18" charset="0"/>
                <a:cs typeface="Times New Roman" pitchFamily="18" charset="0"/>
              </a:rPr>
              <a:t>active-</a:t>
            </a:r>
            <a:r>
              <a:rPr lang="en-IN" sz="2400" dirty="0" err="1">
                <a:latin typeface="Times New Roman" pitchFamily="18" charset="0"/>
                <a:cs typeface="Times New Roman" pitchFamily="18" charset="0"/>
              </a:rPr>
              <a:t>cascode</a:t>
            </a: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configuration </a:t>
            </a:r>
            <a:r>
              <a:rPr lang="en-US" sz="2400" dirty="0" smtClean="0">
                <a:latin typeface="Times New Roman" pitchFamily="18" charset="0"/>
                <a:cs typeface="Times New Roman" pitchFamily="18" charset="0"/>
              </a:rPr>
              <a:t>increases </a:t>
            </a:r>
            <a:r>
              <a:rPr lang="en-US" sz="2400" dirty="0">
                <a:latin typeface="Times New Roman" pitchFamily="18" charset="0"/>
                <a:cs typeface="Times New Roman" pitchFamily="18" charset="0"/>
              </a:rPr>
              <a:t>the output resistance by increasing the effective </a:t>
            </a:r>
            <a:r>
              <a:rPr lang="en-US" sz="2400" dirty="0" err="1">
                <a:latin typeface="Times New Roman" pitchFamily="18" charset="0"/>
                <a:cs typeface="Times New Roman" pitchFamily="18" charset="0"/>
              </a:rPr>
              <a:t>transconductance</a:t>
            </a:r>
            <a:r>
              <a:rPr lang="en-US" sz="2400" dirty="0">
                <a:latin typeface="Times New Roman" pitchFamily="18" charset="0"/>
                <a:cs typeface="Times New Roman" pitchFamily="18" charset="0"/>
              </a:rPr>
              <a:t> of the </a:t>
            </a:r>
            <a:r>
              <a:rPr lang="en-US" sz="2400" dirty="0" err="1" smtClean="0">
                <a:latin typeface="Times New Roman" pitchFamily="18" charset="0"/>
                <a:cs typeface="Times New Roman" pitchFamily="18" charset="0"/>
              </a:rPr>
              <a:t>cascode</a:t>
            </a:r>
            <a:r>
              <a:rPr lang="en-US" sz="2400" dirty="0" smtClean="0">
                <a:latin typeface="Times New Roman" pitchFamily="18" charset="0"/>
                <a:cs typeface="Times New Roman" pitchFamily="18" charset="0"/>
              </a:rPr>
              <a:t> transistor </a:t>
            </a:r>
            <a:r>
              <a:rPr lang="en-US" sz="2400" dirty="0">
                <a:latin typeface="Times New Roman" pitchFamily="18" charset="0"/>
                <a:cs typeface="Times New Roman" pitchFamily="18" charset="0"/>
              </a:rPr>
              <a:t>by </a:t>
            </a:r>
            <a:r>
              <a:rPr lang="en-US" sz="2400" b="1" dirty="0">
                <a:latin typeface="Times New Roman" pitchFamily="18" charset="0"/>
                <a:cs typeface="Times New Roman" pitchFamily="18" charset="0"/>
              </a:rPr>
              <a:t>(a + 1)</a:t>
            </a:r>
            <a:r>
              <a:rPr lang="en-US" sz="2400" dirty="0">
                <a:latin typeface="Times New Roman" pitchFamily="18" charset="0"/>
                <a:cs typeface="Times New Roman" pitchFamily="18" charset="0"/>
              </a:rPr>
              <a:t>, where a is the voltage gain of the </a:t>
            </a:r>
            <a:r>
              <a:rPr lang="en-US" sz="2400" dirty="0" smtClean="0">
                <a:latin typeface="Times New Roman" pitchFamily="18" charset="0"/>
                <a:cs typeface="Times New Roman" pitchFamily="18" charset="0"/>
              </a:rPr>
              <a:t>amplifier</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514350" indent="-514350" algn="just">
              <a:buFont typeface="Wingdings" pitchFamily="2" charset="2"/>
              <a:buChar char="Ø"/>
            </a:pPr>
            <a:r>
              <a:rPr lang="en-US" sz="2400" dirty="0" smtClean="0">
                <a:latin typeface="Times New Roman" pitchFamily="18" charset="0"/>
                <a:cs typeface="Times New Roman" pitchFamily="18" charset="0"/>
              </a:rPr>
              <a:t>Let </a:t>
            </a:r>
            <a:r>
              <a:rPr lang="en-US" sz="2400" dirty="0">
                <a:latin typeface="Times New Roman" pitchFamily="18" charset="0"/>
                <a:cs typeface="Times New Roman" pitchFamily="18" charset="0"/>
              </a:rPr>
              <a:t>the gains </a:t>
            </a:r>
            <a:r>
              <a:rPr lang="en-US" sz="2400" dirty="0" smtClean="0">
                <a:latin typeface="Times New Roman" pitchFamily="18" charset="0"/>
                <a:cs typeface="Times New Roman" pitchFamily="18" charset="0"/>
              </a:rPr>
              <a:t>of the </a:t>
            </a:r>
            <a:r>
              <a:rPr lang="en-US" sz="2400" dirty="0">
                <a:latin typeface="Times New Roman" pitchFamily="18" charset="0"/>
                <a:cs typeface="Times New Roman" pitchFamily="18" charset="0"/>
              </a:rPr>
              <a:t>auxiliary amplifiers driving M</a:t>
            </a:r>
            <a:r>
              <a:rPr lang="en-US" sz="2400" baseline="-25000" dirty="0">
                <a:latin typeface="Times New Roman" pitchFamily="18" charset="0"/>
                <a:cs typeface="Times New Roman" pitchFamily="18" charset="0"/>
              </a:rPr>
              <a:t>3A</a:t>
            </a:r>
            <a:r>
              <a:rPr lang="en-US" sz="2400" dirty="0">
                <a:latin typeface="Times New Roman" pitchFamily="18" charset="0"/>
                <a:cs typeface="Times New Roman" pitchFamily="18" charset="0"/>
              </a:rPr>
              <a:t> and M</a:t>
            </a:r>
            <a:r>
              <a:rPr lang="en-US" sz="2400" baseline="-25000" dirty="0">
                <a:latin typeface="Times New Roman" pitchFamily="18" charset="0"/>
                <a:cs typeface="Times New Roman" pitchFamily="18" charset="0"/>
              </a:rPr>
              <a:t>4A</a:t>
            </a:r>
            <a:r>
              <a:rPr lang="en-US" sz="2400" dirty="0">
                <a:latin typeface="Times New Roman" pitchFamily="18" charset="0"/>
                <a:cs typeface="Times New Roman" pitchFamily="18" charset="0"/>
              </a:rPr>
              <a:t> be A</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0026064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6774424"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itchFamily="18" charset="0"/>
                <a:cs typeface="Times New Roman" pitchFamily="18" charset="0"/>
              </a:rPr>
              <a:t>MOS Active-</a:t>
            </a:r>
            <a:r>
              <a:rPr lang="en-US" b="1" dirty="0" err="1" smtClean="0">
                <a:latin typeface="Times New Roman" pitchFamily="18" charset="0"/>
                <a:cs typeface="Times New Roman" pitchFamily="18" charset="0"/>
              </a:rPr>
              <a:t>Cascode</a:t>
            </a:r>
            <a:r>
              <a:rPr lang="en-US" b="1" dirty="0" smtClean="0">
                <a:latin typeface="Times New Roman" pitchFamily="18" charset="0"/>
                <a:cs typeface="Times New Roman" pitchFamily="18" charset="0"/>
              </a:rPr>
              <a:t> Operational Amplifiers</a:t>
            </a:r>
            <a:endParaRPr lang="en-US" b="1" dirty="0">
              <a:latin typeface="Times New Roman" pitchFamily="18" charset="0"/>
              <a:cs typeface="Times New Roman"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152400" y="1278632"/>
            <a:ext cx="12801600" cy="493468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800" dirty="0">
                <a:latin typeface="Times New Roman" pitchFamily="18" charset="0"/>
                <a:cs typeface="Times New Roman" pitchFamily="18" charset="0"/>
              </a:rPr>
              <a:t>The </a:t>
            </a:r>
            <a:r>
              <a:rPr lang="en-US" sz="2800" dirty="0" smtClean="0">
                <a:latin typeface="Times New Roman" pitchFamily="18" charset="0"/>
                <a:cs typeface="Times New Roman" pitchFamily="18" charset="0"/>
              </a:rPr>
              <a:t>output </a:t>
            </a:r>
            <a:r>
              <a:rPr lang="en-US" sz="2800" dirty="0">
                <a:latin typeface="Times New Roman" pitchFamily="18" charset="0"/>
                <a:cs typeface="Times New Roman" pitchFamily="18" charset="0"/>
              </a:rPr>
              <a:t>resistance looking into the drain of M4A gives</a:t>
            </a:r>
          </a:p>
          <a:p>
            <a:pPr lvl="1"/>
            <a:r>
              <a:rPr lang="pt-BR" sz="2800" dirty="0">
                <a:latin typeface="Times New Roman" pitchFamily="18" charset="0"/>
                <a:cs typeface="Times New Roman" pitchFamily="18" charset="0"/>
              </a:rPr>
              <a:t>R</a:t>
            </a:r>
            <a:r>
              <a:rPr lang="pt-BR" sz="2800" baseline="-25000" dirty="0">
                <a:latin typeface="Times New Roman" pitchFamily="18" charset="0"/>
                <a:cs typeface="Times New Roman" pitchFamily="18" charset="0"/>
              </a:rPr>
              <a:t>out|M4A</a:t>
            </a:r>
            <a:r>
              <a:rPr lang="pt-BR" sz="2800" dirty="0">
                <a:latin typeface="Times New Roman" pitchFamily="18" charset="0"/>
                <a:cs typeface="Times New Roman" pitchFamily="18" charset="0"/>
              </a:rPr>
              <a:t> = r</a:t>
            </a:r>
            <a:r>
              <a:rPr lang="pt-BR" sz="2800" baseline="-25000" dirty="0">
                <a:latin typeface="Times New Roman" pitchFamily="18" charset="0"/>
                <a:cs typeface="Times New Roman" pitchFamily="18" charset="0"/>
              </a:rPr>
              <a:t>o4</a:t>
            </a:r>
            <a:r>
              <a:rPr lang="pt-BR" sz="2800" dirty="0">
                <a:latin typeface="Times New Roman" pitchFamily="18" charset="0"/>
                <a:cs typeface="Times New Roman" pitchFamily="18" charset="0"/>
              </a:rPr>
              <a:t> + r</a:t>
            </a:r>
            <a:r>
              <a:rPr lang="pt-BR" sz="2800" baseline="-25000" dirty="0">
                <a:latin typeface="Times New Roman" pitchFamily="18" charset="0"/>
                <a:cs typeface="Times New Roman" pitchFamily="18" charset="0"/>
              </a:rPr>
              <a:t>o4A</a:t>
            </a:r>
            <a:r>
              <a:rPr lang="pt-BR" sz="2800" dirty="0">
                <a:latin typeface="Times New Roman" pitchFamily="18" charset="0"/>
                <a:cs typeface="Times New Roman" pitchFamily="18" charset="0"/>
              </a:rPr>
              <a:t>{1 + [g</a:t>
            </a:r>
            <a:r>
              <a:rPr lang="pt-BR" sz="2800" baseline="-25000" dirty="0">
                <a:latin typeface="Times New Roman" pitchFamily="18" charset="0"/>
                <a:cs typeface="Times New Roman" pitchFamily="18" charset="0"/>
              </a:rPr>
              <a:t>m4A</a:t>
            </a:r>
            <a:r>
              <a:rPr lang="pt-BR" sz="2800" dirty="0">
                <a:latin typeface="Times New Roman" pitchFamily="18" charset="0"/>
                <a:cs typeface="Times New Roman" pitchFamily="18" charset="0"/>
              </a:rPr>
              <a:t>(A</a:t>
            </a:r>
            <a:r>
              <a:rPr lang="pt-BR" sz="2800" baseline="-25000" dirty="0">
                <a:latin typeface="Times New Roman" pitchFamily="18" charset="0"/>
                <a:cs typeface="Times New Roman" pitchFamily="18" charset="0"/>
              </a:rPr>
              <a:t>1</a:t>
            </a:r>
            <a:r>
              <a:rPr lang="pt-BR" sz="2800" dirty="0">
                <a:latin typeface="Times New Roman" pitchFamily="18" charset="0"/>
                <a:cs typeface="Times New Roman" pitchFamily="18" charset="0"/>
              </a:rPr>
              <a:t> + 1) + g</a:t>
            </a:r>
            <a:r>
              <a:rPr lang="pt-BR" sz="2800" baseline="-25000" dirty="0">
                <a:latin typeface="Times New Roman" pitchFamily="18" charset="0"/>
                <a:cs typeface="Times New Roman" pitchFamily="18" charset="0"/>
              </a:rPr>
              <a:t>mb4A</a:t>
            </a:r>
            <a:r>
              <a:rPr lang="pt-BR" sz="2800" dirty="0">
                <a:latin typeface="Times New Roman" pitchFamily="18" charset="0"/>
                <a:cs typeface="Times New Roman" pitchFamily="18" charset="0"/>
              </a:rPr>
              <a:t>](r</a:t>
            </a:r>
            <a:r>
              <a:rPr lang="pt-BR" sz="2800" baseline="-25000" dirty="0">
                <a:latin typeface="Times New Roman" pitchFamily="18" charset="0"/>
                <a:cs typeface="Times New Roman" pitchFamily="18" charset="0"/>
              </a:rPr>
              <a:t>o4</a:t>
            </a:r>
            <a:r>
              <a:rPr lang="pt-BR" sz="2800" dirty="0" smtClean="0">
                <a:latin typeface="Times New Roman" pitchFamily="18" charset="0"/>
                <a:cs typeface="Times New Roman" pitchFamily="18" charset="0"/>
              </a:rPr>
              <a:t>)}</a:t>
            </a:r>
          </a:p>
          <a:p>
            <a:pPr lvl="1"/>
            <a:r>
              <a:rPr lang="pt-BR" sz="3200" b="1" dirty="0" smtClean="0">
                <a:latin typeface="Times New Roman" pitchFamily="18" charset="0"/>
                <a:cs typeface="Times New Roman" pitchFamily="18" charset="0"/>
              </a:rPr>
              <a:t> </a:t>
            </a:r>
            <a:r>
              <a:rPr lang="pt-BR" sz="3200" b="1" dirty="0">
                <a:latin typeface="Times New Roman" pitchFamily="18" charset="0"/>
                <a:cs typeface="Times New Roman" pitchFamily="18" charset="0"/>
              </a:rPr>
              <a:t>R</a:t>
            </a:r>
            <a:r>
              <a:rPr lang="pt-BR" sz="3200" b="1" baseline="-25000" dirty="0">
                <a:latin typeface="Times New Roman" pitchFamily="18" charset="0"/>
                <a:cs typeface="Times New Roman" pitchFamily="18" charset="0"/>
              </a:rPr>
              <a:t>out|M4A</a:t>
            </a:r>
            <a:r>
              <a:rPr lang="en-IN" sz="3200" b="1" dirty="0" smtClean="0">
                <a:latin typeface="Times New Roman" pitchFamily="18" charset="0"/>
                <a:cs typeface="Times New Roman" pitchFamily="18" charset="0"/>
              </a:rPr>
              <a:t> </a:t>
            </a:r>
            <a:r>
              <a:rPr lang="pt-BR" sz="3200" b="1" dirty="0" smtClean="0">
                <a:latin typeface="Times New Roman" pitchFamily="18" charset="0"/>
                <a:cs typeface="Times New Roman" pitchFamily="18" charset="0"/>
              </a:rPr>
              <a:t>= </a:t>
            </a:r>
            <a:r>
              <a:rPr lang="en-IN" sz="3200" b="1" dirty="0" smtClean="0">
                <a:latin typeface="Times New Roman" pitchFamily="18" charset="0"/>
                <a:cs typeface="Times New Roman" pitchFamily="18" charset="0"/>
              </a:rPr>
              <a:t>(</a:t>
            </a:r>
            <a:r>
              <a:rPr lang="en-IN" sz="3200" b="1" dirty="0">
                <a:latin typeface="Times New Roman" pitchFamily="18" charset="0"/>
                <a:cs typeface="Times New Roman" pitchFamily="18" charset="0"/>
              </a:rPr>
              <a:t>A</a:t>
            </a:r>
            <a:r>
              <a:rPr lang="en-IN" sz="3200" b="1" baseline="-25000" dirty="0">
                <a:latin typeface="Times New Roman" pitchFamily="18" charset="0"/>
                <a:cs typeface="Times New Roman" pitchFamily="18" charset="0"/>
              </a:rPr>
              <a:t>1</a:t>
            </a:r>
            <a:r>
              <a:rPr lang="en-IN" sz="3200" b="1" dirty="0">
                <a:latin typeface="Times New Roman" pitchFamily="18" charset="0"/>
                <a:cs typeface="Times New Roman" pitchFamily="18" charset="0"/>
              </a:rPr>
              <a:t> + 1)(</a:t>
            </a:r>
            <a:r>
              <a:rPr lang="en-IN" sz="3200" b="1" dirty="0" smtClean="0">
                <a:latin typeface="Times New Roman" pitchFamily="18" charset="0"/>
                <a:cs typeface="Times New Roman" pitchFamily="18" charset="0"/>
              </a:rPr>
              <a:t>g</a:t>
            </a:r>
            <a:r>
              <a:rPr lang="en-IN" sz="3200" b="1" baseline="-25000" dirty="0" smtClean="0">
                <a:latin typeface="Times New Roman" pitchFamily="18" charset="0"/>
                <a:cs typeface="Times New Roman" pitchFamily="18" charset="0"/>
              </a:rPr>
              <a:t>m4</a:t>
            </a:r>
            <a:r>
              <a:rPr lang="en-IN" sz="3200" b="1" dirty="0" smtClean="0">
                <a:latin typeface="Times New Roman" pitchFamily="18" charset="0"/>
                <a:cs typeface="Times New Roman" pitchFamily="18" charset="0"/>
              </a:rPr>
              <a:t>Ar</a:t>
            </a:r>
            <a:r>
              <a:rPr lang="en-IN" sz="3200" b="1" baseline="-25000" dirty="0" smtClean="0">
                <a:latin typeface="Times New Roman" pitchFamily="18" charset="0"/>
                <a:cs typeface="Times New Roman" pitchFamily="18" charset="0"/>
              </a:rPr>
              <a:t>o4</a:t>
            </a:r>
            <a:r>
              <a:rPr lang="en-IN" sz="3200" b="1" dirty="0" smtClean="0">
                <a:latin typeface="Times New Roman" pitchFamily="18" charset="0"/>
                <a:cs typeface="Times New Roman" pitchFamily="18" charset="0"/>
              </a:rPr>
              <a:t>)r</a:t>
            </a:r>
            <a:r>
              <a:rPr lang="en-IN" sz="3200" b="1" baseline="-25000" dirty="0" smtClean="0">
                <a:latin typeface="Times New Roman" pitchFamily="18" charset="0"/>
                <a:cs typeface="Times New Roman" pitchFamily="18" charset="0"/>
              </a:rPr>
              <a:t>o4A</a:t>
            </a:r>
          </a:p>
          <a:p>
            <a:endParaRPr lang="en-IN" sz="3200" b="1" baseline="-250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 output </a:t>
            </a:r>
            <a:r>
              <a:rPr lang="en-US" sz="2800" dirty="0">
                <a:latin typeface="Times New Roman" pitchFamily="18" charset="0"/>
                <a:cs typeface="Times New Roman" pitchFamily="18" charset="0"/>
              </a:rPr>
              <a:t>resistance looking into the drain of M2A gives</a:t>
            </a:r>
          </a:p>
          <a:p>
            <a:pPr lvl="1"/>
            <a:r>
              <a:rPr lang="pt-BR" sz="2800" dirty="0">
                <a:latin typeface="Times New Roman" pitchFamily="18" charset="0"/>
                <a:cs typeface="Times New Roman" pitchFamily="18" charset="0"/>
              </a:rPr>
              <a:t>R</a:t>
            </a:r>
            <a:r>
              <a:rPr lang="pt-BR" sz="2800" baseline="-25000" dirty="0">
                <a:latin typeface="Times New Roman" pitchFamily="18" charset="0"/>
                <a:cs typeface="Times New Roman" pitchFamily="18" charset="0"/>
              </a:rPr>
              <a:t>out|M2A</a:t>
            </a:r>
            <a:r>
              <a:rPr lang="pt-BR" sz="2800" dirty="0">
                <a:latin typeface="Times New Roman" pitchFamily="18" charset="0"/>
                <a:cs typeface="Times New Roman" pitchFamily="18" charset="0"/>
              </a:rPr>
              <a:t> = (r</a:t>
            </a:r>
            <a:r>
              <a:rPr lang="pt-BR" sz="2800" baseline="-25000" dirty="0">
                <a:latin typeface="Times New Roman" pitchFamily="18" charset="0"/>
                <a:cs typeface="Times New Roman" pitchFamily="18" charset="0"/>
              </a:rPr>
              <a:t>o2</a:t>
            </a:r>
            <a:r>
              <a:rPr lang="pt-BR" sz="2800" dirty="0">
                <a:latin typeface="Times New Roman" pitchFamily="18" charset="0"/>
                <a:cs typeface="Times New Roman" pitchFamily="18" charset="0"/>
              </a:rPr>
              <a:t>||r</a:t>
            </a:r>
            <a:r>
              <a:rPr lang="pt-BR" sz="2800" baseline="-25000" dirty="0">
                <a:latin typeface="Times New Roman" pitchFamily="18" charset="0"/>
                <a:cs typeface="Times New Roman" pitchFamily="18" charset="0"/>
              </a:rPr>
              <a:t>o12</a:t>
            </a:r>
            <a:r>
              <a:rPr lang="pt-BR" sz="2800" dirty="0">
                <a:latin typeface="Times New Roman" pitchFamily="18" charset="0"/>
                <a:cs typeface="Times New Roman" pitchFamily="18" charset="0"/>
              </a:rPr>
              <a:t>) + r</a:t>
            </a:r>
            <a:r>
              <a:rPr lang="pt-BR" sz="2800" baseline="-25000" dirty="0">
                <a:latin typeface="Times New Roman" pitchFamily="18" charset="0"/>
                <a:cs typeface="Times New Roman" pitchFamily="18" charset="0"/>
              </a:rPr>
              <a:t>o2A</a:t>
            </a:r>
            <a:r>
              <a:rPr lang="pt-BR" sz="2800" dirty="0">
                <a:latin typeface="Times New Roman" pitchFamily="18" charset="0"/>
                <a:cs typeface="Times New Roman" pitchFamily="18" charset="0"/>
              </a:rPr>
              <a:t>{1 + [g</a:t>
            </a:r>
            <a:r>
              <a:rPr lang="pt-BR" sz="2800" baseline="-25000" dirty="0">
                <a:latin typeface="Times New Roman" pitchFamily="18" charset="0"/>
                <a:cs typeface="Times New Roman" pitchFamily="18" charset="0"/>
              </a:rPr>
              <a:t>m2A</a:t>
            </a:r>
            <a:r>
              <a:rPr lang="pt-BR" sz="2800" dirty="0">
                <a:latin typeface="Times New Roman" pitchFamily="18" charset="0"/>
                <a:cs typeface="Times New Roman" pitchFamily="18" charset="0"/>
              </a:rPr>
              <a:t>(A</a:t>
            </a:r>
            <a:r>
              <a:rPr lang="pt-BR" sz="2800" baseline="-25000" dirty="0">
                <a:latin typeface="Times New Roman" pitchFamily="18" charset="0"/>
                <a:cs typeface="Times New Roman" pitchFamily="18" charset="0"/>
              </a:rPr>
              <a:t>2</a:t>
            </a:r>
            <a:r>
              <a:rPr lang="pt-BR" sz="2800" dirty="0">
                <a:latin typeface="Times New Roman" pitchFamily="18" charset="0"/>
                <a:cs typeface="Times New Roman" pitchFamily="18" charset="0"/>
              </a:rPr>
              <a:t> + 1) + g</a:t>
            </a:r>
            <a:r>
              <a:rPr lang="pt-BR" sz="2800" baseline="-25000" dirty="0">
                <a:latin typeface="Times New Roman" pitchFamily="18" charset="0"/>
                <a:cs typeface="Times New Roman" pitchFamily="18" charset="0"/>
              </a:rPr>
              <a:t>mb2A</a:t>
            </a:r>
            <a:r>
              <a:rPr lang="pt-BR" sz="2800" dirty="0">
                <a:latin typeface="Times New Roman" pitchFamily="18" charset="0"/>
                <a:cs typeface="Times New Roman" pitchFamily="18" charset="0"/>
              </a:rPr>
              <a:t>](r</a:t>
            </a:r>
            <a:r>
              <a:rPr lang="pt-BR" sz="2800" baseline="-25000" dirty="0">
                <a:latin typeface="Times New Roman" pitchFamily="18" charset="0"/>
                <a:cs typeface="Times New Roman" pitchFamily="18" charset="0"/>
              </a:rPr>
              <a:t>o2</a:t>
            </a:r>
            <a:r>
              <a:rPr lang="pt-BR" sz="2800" dirty="0">
                <a:latin typeface="Times New Roman" pitchFamily="18" charset="0"/>
                <a:cs typeface="Times New Roman" pitchFamily="18" charset="0"/>
              </a:rPr>
              <a:t>||r</a:t>
            </a:r>
            <a:r>
              <a:rPr lang="pt-BR" sz="2800" baseline="-25000" dirty="0">
                <a:latin typeface="Times New Roman" pitchFamily="18" charset="0"/>
                <a:cs typeface="Times New Roman" pitchFamily="18" charset="0"/>
              </a:rPr>
              <a:t>o12</a:t>
            </a:r>
            <a:r>
              <a:rPr lang="pt-BR" sz="2800" dirty="0">
                <a:latin typeface="Times New Roman" pitchFamily="18" charset="0"/>
                <a:cs typeface="Times New Roman" pitchFamily="18" charset="0"/>
              </a:rPr>
              <a:t>)}</a:t>
            </a:r>
          </a:p>
          <a:p>
            <a:pPr lvl="1"/>
            <a:r>
              <a:rPr lang="pt-BR" sz="3200" b="1" dirty="0" smtClean="0">
                <a:latin typeface="Times New Roman" pitchFamily="18" charset="0"/>
                <a:cs typeface="Times New Roman" pitchFamily="18" charset="0"/>
              </a:rPr>
              <a:t>R</a:t>
            </a:r>
            <a:r>
              <a:rPr lang="pt-BR" sz="3200" b="1" baseline="-25000" dirty="0" smtClean="0">
                <a:latin typeface="Times New Roman" pitchFamily="18" charset="0"/>
                <a:cs typeface="Times New Roman" pitchFamily="18" charset="0"/>
              </a:rPr>
              <a:t>out|M2A</a:t>
            </a:r>
            <a:r>
              <a:rPr lang="pt-BR" sz="3200" b="1" dirty="0" smtClean="0">
                <a:latin typeface="Times New Roman" pitchFamily="18" charset="0"/>
                <a:cs typeface="Times New Roman" pitchFamily="18" charset="0"/>
              </a:rPr>
              <a:t> </a:t>
            </a:r>
            <a:r>
              <a:rPr lang="pt-BR" sz="3200" b="1" dirty="0">
                <a:latin typeface="Times New Roman" pitchFamily="18" charset="0"/>
                <a:cs typeface="Times New Roman" pitchFamily="18" charset="0"/>
              </a:rPr>
              <a:t>=</a:t>
            </a:r>
            <a:r>
              <a:rPr lang="en-IN" sz="3200" b="1" dirty="0" smtClean="0">
                <a:latin typeface="Times New Roman" pitchFamily="18" charset="0"/>
                <a:cs typeface="Times New Roman" pitchFamily="18" charset="0"/>
              </a:rPr>
              <a:t>  </a:t>
            </a:r>
            <a:r>
              <a:rPr lang="en-IN" sz="3200" b="1" dirty="0">
                <a:latin typeface="Times New Roman" pitchFamily="18" charset="0"/>
                <a:cs typeface="Times New Roman" pitchFamily="18" charset="0"/>
              </a:rPr>
              <a:t>(A</a:t>
            </a:r>
            <a:r>
              <a:rPr lang="en-IN" sz="3200" b="1" baseline="-25000" dirty="0">
                <a:latin typeface="Times New Roman" pitchFamily="18" charset="0"/>
                <a:cs typeface="Times New Roman" pitchFamily="18" charset="0"/>
              </a:rPr>
              <a:t>2</a:t>
            </a:r>
            <a:r>
              <a:rPr lang="en-IN" sz="3200" b="1" dirty="0">
                <a:latin typeface="Times New Roman" pitchFamily="18" charset="0"/>
                <a:cs typeface="Times New Roman" pitchFamily="18" charset="0"/>
              </a:rPr>
              <a:t> + 1)[g</a:t>
            </a:r>
            <a:r>
              <a:rPr lang="en-IN" sz="3200" b="1" baseline="-25000" dirty="0">
                <a:latin typeface="Times New Roman" pitchFamily="18" charset="0"/>
                <a:cs typeface="Times New Roman" pitchFamily="18" charset="0"/>
              </a:rPr>
              <a:t>m2A</a:t>
            </a:r>
            <a:r>
              <a:rPr lang="en-IN" sz="3200" b="1" dirty="0">
                <a:latin typeface="Times New Roman" pitchFamily="18" charset="0"/>
                <a:cs typeface="Times New Roman" pitchFamily="18" charset="0"/>
              </a:rPr>
              <a:t>(r</a:t>
            </a:r>
            <a:r>
              <a:rPr lang="en-IN" sz="3200" b="1" baseline="-25000" dirty="0">
                <a:latin typeface="Times New Roman" pitchFamily="18" charset="0"/>
                <a:cs typeface="Times New Roman" pitchFamily="18" charset="0"/>
              </a:rPr>
              <a:t>o2</a:t>
            </a:r>
            <a:r>
              <a:rPr lang="en-IN" sz="3200" b="1" dirty="0">
                <a:latin typeface="Times New Roman" pitchFamily="18" charset="0"/>
                <a:cs typeface="Times New Roman" pitchFamily="18" charset="0"/>
              </a:rPr>
              <a:t> </a:t>
            </a:r>
            <a:r>
              <a:rPr lang="en-IN" sz="3200" b="1" dirty="0" smtClean="0">
                <a:latin typeface="Times New Roman" pitchFamily="18" charset="0"/>
                <a:cs typeface="Times New Roman" pitchFamily="18" charset="0"/>
              </a:rPr>
              <a:t>|| </a:t>
            </a:r>
            <a:r>
              <a:rPr lang="en-IN" sz="3200" b="1" dirty="0">
                <a:latin typeface="Times New Roman" pitchFamily="18" charset="0"/>
                <a:cs typeface="Times New Roman" pitchFamily="18" charset="0"/>
              </a:rPr>
              <a:t>r</a:t>
            </a:r>
            <a:r>
              <a:rPr lang="en-IN" sz="3200" b="1" baseline="-25000" dirty="0">
                <a:latin typeface="Times New Roman" pitchFamily="18" charset="0"/>
                <a:cs typeface="Times New Roman" pitchFamily="18" charset="0"/>
              </a:rPr>
              <a:t>o12</a:t>
            </a:r>
            <a:r>
              <a:rPr lang="en-IN" sz="3200" b="1" dirty="0">
                <a:latin typeface="Times New Roman" pitchFamily="18" charset="0"/>
                <a:cs typeface="Times New Roman" pitchFamily="18" charset="0"/>
              </a:rPr>
              <a:t>)]</a:t>
            </a:r>
            <a:r>
              <a:rPr lang="en-IN" sz="3200" b="1" dirty="0" smtClean="0">
                <a:latin typeface="Times New Roman" pitchFamily="18" charset="0"/>
                <a:cs typeface="Times New Roman" pitchFamily="18" charset="0"/>
              </a:rPr>
              <a:t>r</a:t>
            </a:r>
            <a:r>
              <a:rPr lang="en-IN" sz="3200" b="1" baseline="-25000" dirty="0" smtClean="0">
                <a:latin typeface="Times New Roman" pitchFamily="18" charset="0"/>
                <a:cs typeface="Times New Roman" pitchFamily="18" charset="0"/>
              </a:rPr>
              <a:t>o2A</a:t>
            </a:r>
          </a:p>
          <a:p>
            <a:endParaRPr lang="en-IN" sz="3200" b="1" baseline="-25000" dirty="0">
              <a:latin typeface="Times New Roman" pitchFamily="18" charset="0"/>
              <a:cs typeface="Times New Roman" pitchFamily="18" charset="0"/>
            </a:endParaRPr>
          </a:p>
          <a:p>
            <a:r>
              <a:rPr lang="en-US" sz="3200" dirty="0" smtClean="0">
                <a:latin typeface="Times New Roman" pitchFamily="18" charset="0"/>
                <a:cs typeface="Times New Roman" pitchFamily="18" charset="0"/>
              </a:rPr>
              <a:t>The overall gain is,</a:t>
            </a:r>
          </a:p>
          <a:p>
            <a:r>
              <a:rPr lang="en-IN" sz="3200" b="1" dirty="0" smtClean="0">
                <a:latin typeface="Times New Roman" pitchFamily="18" charset="0"/>
                <a:cs typeface="Times New Roman" pitchFamily="18" charset="0"/>
              </a:rPr>
              <a:t>A</a:t>
            </a:r>
            <a:r>
              <a:rPr lang="en-IN" sz="3200" b="1" baseline="-25000" dirty="0" smtClean="0">
                <a:latin typeface="Times New Roman" pitchFamily="18" charset="0"/>
                <a:cs typeface="Times New Roman" pitchFamily="18" charset="0"/>
              </a:rPr>
              <a:t>V</a:t>
            </a:r>
            <a:r>
              <a:rPr lang="en-IN" sz="3200" b="1" dirty="0" smtClean="0">
                <a:latin typeface="Times New Roman" pitchFamily="18" charset="0"/>
                <a:cs typeface="Times New Roman" pitchFamily="18" charset="0"/>
              </a:rPr>
              <a:t> = </a:t>
            </a:r>
            <a:r>
              <a:rPr lang="en-IN" sz="3200" b="1" dirty="0" err="1" smtClean="0">
                <a:latin typeface="Times New Roman" pitchFamily="18" charset="0"/>
                <a:cs typeface="Times New Roman" pitchFamily="18" charset="0"/>
              </a:rPr>
              <a:t>G</a:t>
            </a:r>
            <a:r>
              <a:rPr lang="en-IN" sz="3200" b="1" baseline="-25000" dirty="0" err="1" smtClean="0">
                <a:latin typeface="Times New Roman" pitchFamily="18" charset="0"/>
                <a:cs typeface="Times New Roman" pitchFamily="18" charset="0"/>
              </a:rPr>
              <a:t>m</a:t>
            </a:r>
            <a:r>
              <a:rPr lang="en-IN" sz="3200" b="1" dirty="0" smtClean="0">
                <a:latin typeface="Times New Roman" pitchFamily="18" charset="0"/>
                <a:cs typeface="Times New Roman" pitchFamily="18" charset="0"/>
              </a:rPr>
              <a:t> R</a:t>
            </a:r>
            <a:r>
              <a:rPr lang="en-IN" sz="3200" b="1" baseline="-25000" dirty="0" smtClean="0">
                <a:latin typeface="Times New Roman" pitchFamily="18" charset="0"/>
                <a:cs typeface="Times New Roman" pitchFamily="18" charset="0"/>
              </a:rPr>
              <a:t>o</a:t>
            </a:r>
          </a:p>
          <a:p>
            <a:r>
              <a:rPr lang="en-IN" sz="3200" b="1" dirty="0" smtClean="0">
                <a:latin typeface="Times New Roman" pitchFamily="18" charset="0"/>
                <a:cs typeface="Times New Roman" pitchFamily="18" charset="0"/>
              </a:rPr>
              <a:t>	A</a:t>
            </a:r>
            <a:r>
              <a:rPr lang="en-IN" sz="3200" b="1" baseline="-25000" dirty="0" smtClean="0">
                <a:latin typeface="Times New Roman" pitchFamily="18" charset="0"/>
                <a:cs typeface="Times New Roman" pitchFamily="18" charset="0"/>
              </a:rPr>
              <a:t>V</a:t>
            </a:r>
            <a:r>
              <a:rPr lang="en-IN" sz="3200" b="1" dirty="0" smtClean="0">
                <a:latin typeface="Times New Roman" pitchFamily="18" charset="0"/>
                <a:cs typeface="Times New Roman" pitchFamily="18" charset="0"/>
              </a:rPr>
              <a:t> = </a:t>
            </a:r>
            <a:r>
              <a:rPr lang="en-IN" sz="3200" b="1" dirty="0" err="1">
                <a:latin typeface="Times New Roman" pitchFamily="18" charset="0"/>
                <a:cs typeface="Times New Roman" pitchFamily="18" charset="0"/>
              </a:rPr>
              <a:t>G</a:t>
            </a:r>
            <a:r>
              <a:rPr lang="en-IN" sz="3200" b="1" baseline="-25000" dirty="0" err="1">
                <a:latin typeface="Times New Roman" pitchFamily="18" charset="0"/>
                <a:cs typeface="Times New Roman" pitchFamily="18" charset="0"/>
              </a:rPr>
              <a:t>m</a:t>
            </a:r>
            <a:r>
              <a:rPr lang="en-IN" sz="3200" b="1" dirty="0">
                <a:latin typeface="Times New Roman" pitchFamily="18" charset="0"/>
                <a:cs typeface="Times New Roman" pitchFamily="18" charset="0"/>
              </a:rPr>
              <a:t> </a:t>
            </a:r>
            <a:r>
              <a:rPr lang="en-IN" sz="3200" b="1" dirty="0" smtClean="0">
                <a:latin typeface="Times New Roman" pitchFamily="18" charset="0"/>
                <a:cs typeface="Times New Roman" pitchFamily="18" charset="0"/>
              </a:rPr>
              <a:t>[R</a:t>
            </a:r>
            <a:r>
              <a:rPr lang="en-IN" sz="3200" b="1" baseline="-25000" dirty="0" smtClean="0">
                <a:latin typeface="Times New Roman" pitchFamily="18" charset="0"/>
                <a:cs typeface="Times New Roman" pitchFamily="18" charset="0"/>
              </a:rPr>
              <a:t>out</a:t>
            </a:r>
            <a:r>
              <a:rPr lang="en-IN" sz="3200" b="1" dirty="0" smtClean="0">
                <a:latin typeface="Times New Roman" pitchFamily="18" charset="0"/>
                <a:cs typeface="Times New Roman" pitchFamily="18" charset="0"/>
              </a:rPr>
              <a:t> at M</a:t>
            </a:r>
            <a:r>
              <a:rPr lang="en-IN" sz="3200" b="1" baseline="-25000" dirty="0" smtClean="0">
                <a:latin typeface="Times New Roman" pitchFamily="18" charset="0"/>
                <a:cs typeface="Times New Roman" pitchFamily="18" charset="0"/>
              </a:rPr>
              <a:t>2A</a:t>
            </a:r>
            <a:r>
              <a:rPr lang="en-IN" sz="3200" b="1" dirty="0" smtClean="0">
                <a:latin typeface="Times New Roman" pitchFamily="18" charset="0"/>
                <a:cs typeface="Times New Roman" pitchFamily="18" charset="0"/>
              </a:rPr>
              <a:t>  || </a:t>
            </a:r>
            <a:r>
              <a:rPr lang="en-IN" sz="3200" b="1" dirty="0">
                <a:latin typeface="Times New Roman" pitchFamily="18" charset="0"/>
                <a:cs typeface="Times New Roman" pitchFamily="18" charset="0"/>
              </a:rPr>
              <a:t>R</a:t>
            </a:r>
            <a:r>
              <a:rPr lang="en-IN" sz="3200" b="1" baseline="-25000" dirty="0">
                <a:latin typeface="Times New Roman" pitchFamily="18" charset="0"/>
                <a:cs typeface="Times New Roman" pitchFamily="18" charset="0"/>
              </a:rPr>
              <a:t>out</a:t>
            </a:r>
            <a:r>
              <a:rPr lang="en-IN" sz="3200" b="1" dirty="0">
                <a:latin typeface="Times New Roman" pitchFamily="18" charset="0"/>
                <a:cs typeface="Times New Roman" pitchFamily="18" charset="0"/>
              </a:rPr>
              <a:t> at </a:t>
            </a:r>
            <a:r>
              <a:rPr lang="en-IN" sz="3200" b="1" dirty="0" smtClean="0">
                <a:latin typeface="Times New Roman" pitchFamily="18" charset="0"/>
                <a:cs typeface="Times New Roman" pitchFamily="18" charset="0"/>
              </a:rPr>
              <a:t>M</a:t>
            </a:r>
            <a:r>
              <a:rPr lang="en-IN" sz="3200" b="1" baseline="-25000" dirty="0" smtClean="0">
                <a:latin typeface="Times New Roman" pitchFamily="18" charset="0"/>
                <a:cs typeface="Times New Roman" pitchFamily="18" charset="0"/>
              </a:rPr>
              <a:t>4A</a:t>
            </a:r>
            <a:r>
              <a:rPr lang="en-IN" sz="3200" b="1" dirty="0" smtClean="0">
                <a:latin typeface="Times New Roman" pitchFamily="18" charset="0"/>
                <a:cs typeface="Times New Roman" pitchFamily="18" charset="0"/>
              </a:rPr>
              <a:t>]</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11478014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6774424"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itchFamily="18" charset="0"/>
                <a:cs typeface="Times New Roman" pitchFamily="18" charset="0"/>
              </a:rPr>
              <a:t>MOS Active-</a:t>
            </a:r>
            <a:r>
              <a:rPr lang="en-US" b="1" dirty="0" err="1" smtClean="0">
                <a:latin typeface="Times New Roman" pitchFamily="18" charset="0"/>
                <a:cs typeface="Times New Roman" pitchFamily="18" charset="0"/>
              </a:rPr>
              <a:t>Cascode</a:t>
            </a:r>
            <a:r>
              <a:rPr lang="en-US" b="1" dirty="0" smtClean="0">
                <a:latin typeface="Times New Roman" pitchFamily="18" charset="0"/>
                <a:cs typeface="Times New Roman" pitchFamily="18" charset="0"/>
              </a:rPr>
              <a:t> Operational Amplifiers</a:t>
            </a:r>
            <a:endParaRPr lang="en-US" b="1" dirty="0">
              <a:latin typeface="Times New Roman" pitchFamily="18" charset="0"/>
              <a:cs typeface="Times New Roman"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pic>
        <p:nvPicPr>
          <p:cNvPr id="2053"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467600" y="954770"/>
            <a:ext cx="4210050" cy="5045980"/>
          </a:xfrm>
          <a:prstGeom prst="rect">
            <a:avLst/>
          </a:prstGeom>
          <a:noFill/>
          <a:ln w="9525">
            <a:solidFill>
              <a:srgbClr val="00B05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7200" y="1466850"/>
            <a:ext cx="4051124" cy="4533900"/>
          </a:xfrm>
          <a:prstGeom prst="rect">
            <a:avLst/>
          </a:prstGeom>
          <a:noFill/>
          <a:ln w="9525">
            <a:solidFill>
              <a:srgbClr val="00B05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5"/>
          <p:cNvSpPr/>
          <p:nvPr/>
        </p:nvSpPr>
        <p:spPr>
          <a:xfrm>
            <a:off x="152400" y="6059329"/>
            <a:ext cx="4811317" cy="492443"/>
          </a:xfrm>
          <a:prstGeom prst="rect">
            <a:avLst/>
          </a:prstGeom>
        </p:spPr>
        <p:txBody>
          <a:bodyPr wrap="none">
            <a:spAutoFit/>
          </a:bodyPr>
          <a:lstStyle/>
          <a:p>
            <a:r>
              <a:rPr lang="en-US" b="1" dirty="0">
                <a:latin typeface="Times New Roman" pitchFamily="18" charset="0"/>
                <a:cs typeface="Times New Roman" pitchFamily="18" charset="0"/>
              </a:rPr>
              <a:t>Auxiliary amplifier with gain A</a:t>
            </a:r>
            <a:r>
              <a:rPr lang="en-US" b="1" baseline="-25000" dirty="0">
                <a:latin typeface="Times New Roman" pitchFamily="18" charset="0"/>
                <a:cs typeface="Times New Roman" pitchFamily="18" charset="0"/>
              </a:rPr>
              <a:t>1</a:t>
            </a:r>
            <a:endParaRPr lang="en-IN" b="1" baseline="-25000" dirty="0">
              <a:latin typeface="Times New Roman" pitchFamily="18" charset="0"/>
              <a:cs typeface="Times New Roman" pitchFamily="18" charset="0"/>
            </a:endParaRPr>
          </a:p>
        </p:txBody>
      </p:sp>
      <p:sp>
        <p:nvSpPr>
          <p:cNvPr id="7" name="Rectangle 6"/>
          <p:cNvSpPr/>
          <p:nvPr/>
        </p:nvSpPr>
        <p:spPr>
          <a:xfrm>
            <a:off x="7278432" y="6059329"/>
            <a:ext cx="4811317" cy="492443"/>
          </a:xfrm>
          <a:prstGeom prst="rect">
            <a:avLst/>
          </a:prstGeom>
        </p:spPr>
        <p:txBody>
          <a:bodyPr wrap="none">
            <a:spAutoFit/>
          </a:bodyPr>
          <a:lstStyle/>
          <a:p>
            <a:r>
              <a:rPr lang="en-US" b="1" dirty="0">
                <a:latin typeface="Times New Roman" pitchFamily="18" charset="0"/>
                <a:cs typeface="Times New Roman" pitchFamily="18" charset="0"/>
              </a:rPr>
              <a:t>Auxiliary amplifier with gain A</a:t>
            </a:r>
            <a:r>
              <a:rPr lang="en-US" b="1" baseline="-25000" dirty="0">
                <a:latin typeface="Times New Roman" pitchFamily="18" charset="0"/>
                <a:cs typeface="Times New Roman" pitchFamily="18" charset="0"/>
              </a:rPr>
              <a:t>2</a:t>
            </a:r>
            <a:endParaRPr lang="en-IN" b="1" baseline="-25000" dirty="0">
              <a:latin typeface="Times New Roman" pitchFamily="18" charset="0"/>
              <a:cs typeface="Times New Roman" pitchFamily="18" charset="0"/>
            </a:endParaRPr>
          </a:p>
        </p:txBody>
      </p:sp>
      <p:sp>
        <p:nvSpPr>
          <p:cNvPr id="13" name="Rectangle 12"/>
          <p:cNvSpPr/>
          <p:nvPr/>
        </p:nvSpPr>
        <p:spPr>
          <a:xfrm>
            <a:off x="457200" y="6781800"/>
            <a:ext cx="12801600" cy="210314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800" dirty="0" smtClean="0">
                <a:latin typeface="Times New Roman" pitchFamily="18" charset="0"/>
                <a:cs typeface="Times New Roman" pitchFamily="18" charset="0"/>
              </a:rPr>
              <a:t>A</a:t>
            </a:r>
            <a:r>
              <a:rPr lang="en-US" sz="2800" baseline="-25000" dirty="0" smtClean="0">
                <a:latin typeface="Times New Roman" pitchFamily="18" charset="0"/>
                <a:cs typeface="Times New Roman" pitchFamily="18" charset="0"/>
              </a:rPr>
              <a:t>1</a:t>
            </a:r>
            <a:r>
              <a:rPr lang="en-US" sz="2800" dirty="0" smtClean="0">
                <a:latin typeface="Times New Roman" pitchFamily="18" charset="0"/>
                <a:cs typeface="Times New Roman" pitchFamily="18" charset="0"/>
              </a:rPr>
              <a:t> transistors (amplifier) operates with P-channel differential input pair, then,</a:t>
            </a:r>
          </a:p>
          <a:p>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Common mode input voltage </a:t>
            </a:r>
            <a:r>
              <a:rPr lang="en-US" sz="2800" b="1" dirty="0" smtClean="0">
                <a:latin typeface="Times New Roman" pitchFamily="18" charset="0"/>
                <a:cs typeface="Times New Roman" pitchFamily="18" charset="0"/>
              </a:rPr>
              <a:t>V</a:t>
            </a:r>
            <a:r>
              <a:rPr lang="en-US" sz="2800" b="1" baseline="-25000" dirty="0" smtClean="0">
                <a:latin typeface="Times New Roman" pitchFamily="18" charset="0"/>
                <a:cs typeface="Times New Roman" pitchFamily="18" charset="0"/>
              </a:rPr>
              <a:t>IC</a:t>
            </a:r>
            <a:r>
              <a:rPr lang="en-US" sz="2800" b="1" dirty="0" smtClean="0">
                <a:latin typeface="Times New Roman" pitchFamily="18" charset="0"/>
                <a:cs typeface="Times New Roman" pitchFamily="18" charset="0"/>
              </a:rPr>
              <a:t> = V</a:t>
            </a:r>
            <a:r>
              <a:rPr lang="en-US" sz="2800" b="1" baseline="-25000" dirty="0" smtClean="0">
                <a:latin typeface="Times New Roman" pitchFamily="18" charset="0"/>
                <a:cs typeface="Times New Roman" pitchFamily="18" charset="0"/>
              </a:rPr>
              <a:t>DD</a:t>
            </a:r>
            <a:r>
              <a:rPr lang="en-US" sz="2800" b="1" dirty="0" smtClean="0">
                <a:latin typeface="Times New Roman" pitchFamily="18" charset="0"/>
                <a:cs typeface="Times New Roman" pitchFamily="18" charset="0"/>
              </a:rPr>
              <a:t> – </a:t>
            </a:r>
            <a:r>
              <a:rPr lang="en-US" sz="2800" b="1" dirty="0" err="1" smtClean="0">
                <a:latin typeface="Times New Roman" pitchFamily="18" charset="0"/>
                <a:cs typeface="Times New Roman" pitchFamily="18" charset="0"/>
              </a:rPr>
              <a:t>V</a:t>
            </a:r>
            <a:r>
              <a:rPr lang="en-US" sz="2800" b="1" baseline="-25000" dirty="0" err="1" smtClean="0">
                <a:latin typeface="Times New Roman" pitchFamily="18" charset="0"/>
                <a:cs typeface="Times New Roman" pitchFamily="18" charset="0"/>
              </a:rPr>
              <a:t>tp</a:t>
            </a:r>
            <a:r>
              <a:rPr lang="en-US" sz="2800" b="1" dirty="0" smtClean="0">
                <a:latin typeface="Times New Roman" pitchFamily="18" charset="0"/>
                <a:cs typeface="Times New Roman" pitchFamily="18" charset="0"/>
              </a:rPr>
              <a:t> – 2V</a:t>
            </a:r>
            <a:r>
              <a:rPr lang="en-US" sz="2800" b="1" baseline="-25000" dirty="0" smtClean="0">
                <a:latin typeface="Times New Roman" pitchFamily="18" charset="0"/>
                <a:cs typeface="Times New Roman" pitchFamily="18" charset="0"/>
              </a:rPr>
              <a:t>ovp</a:t>
            </a:r>
          </a:p>
          <a:p>
            <a:endParaRPr lang="en-US" sz="2800" baseline="-250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If A</a:t>
            </a:r>
            <a:r>
              <a:rPr lang="en-US" sz="2800" baseline="-25000" dirty="0" smtClean="0">
                <a:latin typeface="Times New Roman" pitchFamily="18" charset="0"/>
                <a:cs typeface="Times New Roman" pitchFamily="18" charset="0"/>
              </a:rPr>
              <a:t>1</a:t>
            </a:r>
            <a:r>
              <a:rPr lang="en-US" sz="2800" dirty="0" smtClean="0">
                <a:latin typeface="Times New Roman" pitchFamily="18" charset="0"/>
                <a:cs typeface="Times New Roman" pitchFamily="18" charset="0"/>
              </a:rPr>
              <a:t> transistors </a:t>
            </a:r>
            <a:r>
              <a:rPr lang="en-US" sz="2800" dirty="0">
                <a:latin typeface="Times New Roman" pitchFamily="18" charset="0"/>
                <a:cs typeface="Times New Roman" pitchFamily="18" charset="0"/>
              </a:rPr>
              <a:t>(amplifier) operates with </a:t>
            </a:r>
            <a:r>
              <a:rPr lang="en-US" sz="2800" dirty="0" smtClean="0">
                <a:latin typeface="Times New Roman" pitchFamily="18" charset="0"/>
                <a:cs typeface="Times New Roman" pitchFamily="18" charset="0"/>
              </a:rPr>
              <a:t>N-channel </a:t>
            </a:r>
            <a:r>
              <a:rPr lang="en-US" sz="2800" dirty="0">
                <a:latin typeface="Times New Roman" pitchFamily="18" charset="0"/>
                <a:cs typeface="Times New Roman" pitchFamily="18" charset="0"/>
              </a:rPr>
              <a:t>differential input pair, then,</a:t>
            </a:r>
          </a:p>
          <a:p>
            <a:r>
              <a:rPr lang="en-US" sz="2800" dirty="0">
                <a:latin typeface="Times New Roman" pitchFamily="18" charset="0"/>
                <a:cs typeface="Times New Roman" pitchFamily="18" charset="0"/>
              </a:rPr>
              <a:t>	Common mode input voltage </a:t>
            </a:r>
            <a:r>
              <a:rPr lang="en-US" sz="2800" b="1" dirty="0">
                <a:latin typeface="Times New Roman" pitchFamily="18" charset="0"/>
                <a:cs typeface="Times New Roman" pitchFamily="18" charset="0"/>
              </a:rPr>
              <a:t>V</a:t>
            </a:r>
            <a:r>
              <a:rPr lang="en-US" sz="2800" b="1" baseline="-25000" dirty="0">
                <a:latin typeface="Times New Roman" pitchFamily="18" charset="0"/>
                <a:cs typeface="Times New Roman" pitchFamily="18" charset="0"/>
              </a:rPr>
              <a:t>IC</a:t>
            </a:r>
            <a:r>
              <a:rPr lang="en-US" sz="2800" b="1" dirty="0">
                <a:latin typeface="Times New Roman" pitchFamily="18" charset="0"/>
                <a:cs typeface="Times New Roman" pitchFamily="18" charset="0"/>
              </a:rPr>
              <a:t> = V</a:t>
            </a:r>
            <a:r>
              <a:rPr lang="en-US" sz="2800" b="1" baseline="-25000" dirty="0">
                <a:latin typeface="Times New Roman" pitchFamily="18" charset="0"/>
                <a:cs typeface="Times New Roman" pitchFamily="18" charset="0"/>
              </a:rPr>
              <a:t>DD</a:t>
            </a:r>
            <a:r>
              <a:rPr lang="en-US" sz="2800" b="1" dirty="0">
                <a:latin typeface="Times New Roman" pitchFamily="18" charset="0"/>
                <a:cs typeface="Times New Roman" pitchFamily="18" charset="0"/>
              </a:rPr>
              <a:t> </a:t>
            </a:r>
            <a:r>
              <a:rPr lang="en-US" sz="2800" b="1" dirty="0" smtClean="0">
                <a:latin typeface="Times New Roman" pitchFamily="18" charset="0"/>
                <a:cs typeface="Times New Roman" pitchFamily="18" charset="0"/>
              </a:rPr>
              <a:t>+ </a:t>
            </a:r>
            <a:r>
              <a:rPr lang="en-US" sz="2800" b="1" dirty="0" err="1">
                <a:latin typeface="Times New Roman" pitchFamily="18" charset="0"/>
                <a:cs typeface="Times New Roman" pitchFamily="18" charset="0"/>
              </a:rPr>
              <a:t>V</a:t>
            </a:r>
            <a:r>
              <a:rPr lang="en-US" sz="2800" b="1" baseline="-25000" dirty="0" err="1">
                <a:latin typeface="Times New Roman" pitchFamily="18" charset="0"/>
                <a:cs typeface="Times New Roman" pitchFamily="18" charset="0"/>
              </a:rPr>
              <a:t>tp</a:t>
            </a:r>
            <a:r>
              <a:rPr lang="en-US" sz="2800" b="1" dirty="0">
                <a:latin typeface="Times New Roman" pitchFamily="18" charset="0"/>
                <a:cs typeface="Times New Roman" pitchFamily="18" charset="0"/>
              </a:rPr>
              <a:t> </a:t>
            </a:r>
            <a:r>
              <a:rPr lang="en-US" sz="2800" b="1" dirty="0" smtClean="0">
                <a:latin typeface="Times New Roman" pitchFamily="18" charset="0"/>
                <a:cs typeface="Times New Roman" pitchFamily="18" charset="0"/>
              </a:rPr>
              <a:t>+ 2V</a:t>
            </a:r>
            <a:r>
              <a:rPr lang="en-US" sz="2800" b="1" baseline="-25000" dirty="0" smtClean="0">
                <a:latin typeface="Times New Roman" pitchFamily="18" charset="0"/>
                <a:cs typeface="Times New Roman" pitchFamily="18" charset="0"/>
              </a:rPr>
              <a:t>ovp</a:t>
            </a:r>
            <a:endParaRPr lang="en-US" sz="2800" b="1" baseline="-25000" dirty="0">
              <a:latin typeface="Times New Roman" pitchFamily="18" charset="0"/>
              <a:cs typeface="Times New Roman" pitchFamily="18" charset="0"/>
            </a:endParaRPr>
          </a:p>
        </p:txBody>
      </p:sp>
    </p:spTree>
    <p:extLst>
      <p:ext uri="{BB962C8B-B14F-4D97-AF65-F5344CB8AC3E}">
        <p14:creationId xmlns:p14="http://schemas.microsoft.com/office/powerpoint/2010/main" xmlns="" val="41791247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4237640"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itchFamily="18" charset="0"/>
                <a:cs typeface="Times New Roman" pitchFamily="18" charset="0"/>
              </a:rPr>
              <a:t>Low Noise CMOS Op-amps</a:t>
            </a:r>
            <a:endParaRPr lang="en-US" b="1" dirty="0">
              <a:latin typeface="Times New Roman" pitchFamily="18" charset="0"/>
              <a:cs typeface="Times New Roman"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38100" y="1289537"/>
            <a:ext cx="13677899" cy="169277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457200" indent="-457200" algn="just">
              <a:buFont typeface="Wingdings" pitchFamily="2" charset="2"/>
              <a:buChar char="Ø"/>
            </a:pPr>
            <a:r>
              <a:rPr lang="en-US" dirty="0">
                <a:latin typeface="Times New Roman" pitchFamily="18" charset="0"/>
                <a:cs typeface="Times New Roman" pitchFamily="18" charset="0"/>
              </a:rPr>
              <a:t>Low-noise op amps are important in applications where a large dynamic range is required.</a:t>
            </a:r>
          </a:p>
          <a:p>
            <a:pPr marL="457200" indent="-457200" algn="just">
              <a:buFont typeface="Wingdings" pitchFamily="2" charset="2"/>
              <a:buChar char="Ø"/>
            </a:pPr>
            <a:r>
              <a:rPr lang="en-US" dirty="0">
                <a:latin typeface="Times New Roman" pitchFamily="18" charset="0"/>
                <a:cs typeface="Times New Roman" pitchFamily="18" charset="0"/>
              </a:rPr>
              <a:t>The dynamic range can be expressed as the </a:t>
            </a:r>
            <a:r>
              <a:rPr lang="en-US" b="1" dirty="0">
                <a:latin typeface="Times New Roman" pitchFamily="18" charset="0"/>
                <a:cs typeface="Times New Roman" pitchFamily="18" charset="0"/>
              </a:rPr>
              <a:t>signal-to-noise ratio (SNR)</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457200" indent="-457200" algn="just">
              <a:buFont typeface="Wingdings" pitchFamily="2" charset="2"/>
              <a:buChar char="Ø"/>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significance </a:t>
            </a:r>
            <a:r>
              <a:rPr lang="en-US" dirty="0" smtClean="0">
                <a:latin typeface="Times New Roman" pitchFamily="18" charset="0"/>
                <a:cs typeface="Times New Roman" pitchFamily="18" charset="0"/>
              </a:rPr>
              <a:t>of dynamic </a:t>
            </a:r>
            <a:r>
              <a:rPr lang="en-US" dirty="0">
                <a:latin typeface="Times New Roman" pitchFamily="18" charset="0"/>
                <a:cs typeface="Times New Roman" pitchFamily="18" charset="0"/>
              </a:rPr>
              <a:t>range can be appreciated when considering </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dynamic range necessary for </a:t>
            </a:r>
            <a:r>
              <a:rPr lang="en-US" dirty="0" smtClean="0">
                <a:latin typeface="Times New Roman" pitchFamily="18" charset="0"/>
                <a:cs typeface="Times New Roman" pitchFamily="18" charset="0"/>
              </a:rPr>
              <a:t>signal resolution </a:t>
            </a:r>
            <a:r>
              <a:rPr lang="en-US" dirty="0">
                <a:latin typeface="Times New Roman" pitchFamily="18" charset="0"/>
                <a:cs typeface="Times New Roman" pitchFamily="18" charset="0"/>
              </a:rPr>
              <a:t>in terms of digital bits.</a:t>
            </a:r>
            <a:endParaRPr lang="en-IN" dirty="0">
              <a:latin typeface="Times New Roman" pitchFamily="18" charset="0"/>
              <a:cs typeface="Times New Roman" pitchFamily="18" charset="0"/>
            </a:endParaRPr>
          </a:p>
        </p:txBody>
      </p:sp>
      <p:sp>
        <p:nvSpPr>
          <p:cNvPr id="7" name="Rectangle 6"/>
          <p:cNvSpPr/>
          <p:nvPr/>
        </p:nvSpPr>
        <p:spPr>
          <a:xfrm>
            <a:off x="38100" y="3200400"/>
            <a:ext cx="13449300" cy="4093428"/>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457200" indent="-457200" algn="just">
              <a:buFont typeface="Wingdings" pitchFamily="2" charset="2"/>
              <a:buChar char="Ø"/>
            </a:pPr>
            <a:r>
              <a:rPr lang="en-US" dirty="0">
                <a:latin typeface="Times New Roman" pitchFamily="18" charset="0"/>
                <a:cs typeface="Times New Roman" pitchFamily="18" charset="0"/>
              </a:rPr>
              <a:t>In addition to noise as a lower limit, one must also consider the linearity of the op </a:t>
            </a:r>
            <a:r>
              <a:rPr lang="en-US" dirty="0" smtClean="0">
                <a:latin typeface="Times New Roman" pitchFamily="18" charset="0"/>
                <a:cs typeface="Times New Roman" pitchFamily="18" charset="0"/>
              </a:rPr>
              <a:t>amp. If </a:t>
            </a:r>
            <a:r>
              <a:rPr lang="en-US" dirty="0">
                <a:latin typeface="Times New Roman" pitchFamily="18" charset="0"/>
                <a:cs typeface="Times New Roman" pitchFamily="18" charset="0"/>
              </a:rPr>
              <a:t>the op amp is nonlinear, then a pure sinusoidal signal will generate harmonics. If the </a:t>
            </a:r>
            <a:r>
              <a:rPr lang="en-US" dirty="0" smtClean="0">
                <a:latin typeface="Times New Roman" pitchFamily="18" charset="0"/>
                <a:cs typeface="Times New Roman" pitchFamily="18" charset="0"/>
              </a:rPr>
              <a:t>total harmonic </a:t>
            </a:r>
            <a:r>
              <a:rPr lang="en-US" dirty="0">
                <a:latin typeface="Times New Roman" pitchFamily="18" charset="0"/>
                <a:cs typeface="Times New Roman" pitchFamily="18" charset="0"/>
              </a:rPr>
              <a:t>distortion (</a:t>
            </a:r>
            <a:r>
              <a:rPr lang="en-US" dirty="0" smtClean="0">
                <a:latin typeface="Times New Roman" pitchFamily="18" charset="0"/>
                <a:cs typeface="Times New Roman" pitchFamily="18" charset="0"/>
              </a:rPr>
              <a:t>THD</a:t>
            </a:r>
            <a:r>
              <a:rPr lang="en-US" dirty="0">
                <a:latin typeface="Times New Roman" pitchFamily="18" charset="0"/>
                <a:cs typeface="Times New Roman" pitchFamily="18" charset="0"/>
              </a:rPr>
              <a:t>) of these harmonics exceeds the noise, then </a:t>
            </a:r>
            <a:r>
              <a:rPr lang="en-US" b="1" dirty="0">
                <a:latin typeface="Times New Roman" pitchFamily="18" charset="0"/>
                <a:cs typeface="Times New Roman" pitchFamily="18" charset="0"/>
              </a:rPr>
              <a:t>nonlinearity </a:t>
            </a:r>
            <a:r>
              <a:rPr lang="en-US" b="1" dirty="0" smtClean="0">
                <a:latin typeface="Times New Roman" pitchFamily="18" charset="0"/>
                <a:cs typeface="Times New Roman" pitchFamily="18" charset="0"/>
              </a:rPr>
              <a:t>becomes the </a:t>
            </a:r>
            <a:r>
              <a:rPr lang="en-US" b="1" dirty="0">
                <a:latin typeface="Times New Roman" pitchFamily="18" charset="0"/>
                <a:cs typeface="Times New Roman" pitchFamily="18" charset="0"/>
              </a:rPr>
              <a:t>limiting factor. </a:t>
            </a:r>
            <a:endParaRPr lang="en-US" b="1" dirty="0" smtClean="0">
              <a:latin typeface="Times New Roman" pitchFamily="18" charset="0"/>
              <a:cs typeface="Times New Roman" pitchFamily="18" charset="0"/>
            </a:endParaRPr>
          </a:p>
          <a:p>
            <a:pPr marL="457200" indent="-457200" algn="just">
              <a:buFont typeface="Wingdings" pitchFamily="2" charset="2"/>
              <a:buChar char="Ø"/>
            </a:pPr>
            <a:r>
              <a:rPr lang="en-US" dirty="0" smtClean="0">
                <a:latin typeface="Times New Roman" pitchFamily="18" charset="0"/>
                <a:cs typeface="Times New Roman" pitchFamily="18" charset="0"/>
              </a:rPr>
              <a:t>Sometimes </a:t>
            </a:r>
            <a:r>
              <a:rPr lang="en-US" dirty="0">
                <a:latin typeface="Times New Roman" pitchFamily="18" charset="0"/>
                <a:cs typeface="Times New Roman" pitchFamily="18" charset="0"/>
              </a:rPr>
              <a:t>the notation of </a:t>
            </a:r>
            <a:r>
              <a:rPr lang="en-US" b="1" dirty="0">
                <a:latin typeface="Times New Roman" pitchFamily="18" charset="0"/>
                <a:cs typeface="Times New Roman" pitchFamily="18" charset="0"/>
              </a:rPr>
              <a:t>signal-to-noise plus distortion (SNDR)</a:t>
            </a:r>
            <a:r>
              <a:rPr lang="en-US" dirty="0">
                <a:latin typeface="Times New Roman" pitchFamily="18" charset="0"/>
                <a:cs typeface="Times New Roman" pitchFamily="18" charset="0"/>
              </a:rPr>
              <a:t> is </a:t>
            </a:r>
            <a:r>
              <a:rPr lang="en-US" dirty="0" smtClean="0">
                <a:latin typeface="Times New Roman" pitchFamily="18" charset="0"/>
                <a:cs typeface="Times New Roman" pitchFamily="18" charset="0"/>
              </a:rPr>
              <a:t>used to </a:t>
            </a:r>
            <a:r>
              <a:rPr lang="en-US" dirty="0">
                <a:latin typeface="Times New Roman" pitchFamily="18" charset="0"/>
                <a:cs typeface="Times New Roman" pitchFamily="18" charset="0"/>
              </a:rPr>
              <a:t>include both noise and distortion in the dynamic range consideration. </a:t>
            </a:r>
            <a:endParaRPr lang="en-US" dirty="0" smtClean="0">
              <a:latin typeface="Times New Roman" pitchFamily="18" charset="0"/>
              <a:cs typeface="Times New Roman" pitchFamily="18" charset="0"/>
            </a:endParaRPr>
          </a:p>
          <a:p>
            <a:pPr marL="457200" indent="-457200" algn="just">
              <a:buFont typeface="Wingdings" pitchFamily="2" charset="2"/>
              <a:buChar char="Ø"/>
            </a:pPr>
            <a:r>
              <a:rPr lang="en-US" dirty="0" smtClean="0">
                <a:latin typeface="Times New Roman" pitchFamily="18" charset="0"/>
                <a:cs typeface="Times New Roman" pitchFamily="18" charset="0"/>
              </a:rPr>
              <a:t>One </a:t>
            </a:r>
            <a:r>
              <a:rPr lang="en-US" dirty="0">
                <a:latin typeface="Times New Roman" pitchFamily="18" charset="0"/>
                <a:cs typeface="Times New Roman" pitchFamily="18" charset="0"/>
              </a:rPr>
              <a:t>should </a:t>
            </a:r>
            <a:r>
              <a:rPr lang="en-US" dirty="0" smtClean="0">
                <a:latin typeface="Times New Roman" pitchFamily="18" charset="0"/>
                <a:cs typeface="Times New Roman" pitchFamily="18" charset="0"/>
              </a:rPr>
              <a:t>also consider </a:t>
            </a:r>
            <a:r>
              <a:rPr lang="en-US" dirty="0">
                <a:latin typeface="Times New Roman" pitchFamily="18" charset="0"/>
                <a:cs typeface="Times New Roman" pitchFamily="18" charset="0"/>
              </a:rPr>
              <a:t>the </a:t>
            </a:r>
            <a:r>
              <a:rPr lang="en-US" dirty="0" smtClean="0">
                <a:latin typeface="Times New Roman" pitchFamily="18" charset="0"/>
                <a:cs typeface="Times New Roman" pitchFamily="18" charset="0"/>
              </a:rPr>
              <a:t>influence </a:t>
            </a:r>
            <a:r>
              <a:rPr lang="en-US" dirty="0">
                <a:latin typeface="Times New Roman" pitchFamily="18" charset="0"/>
                <a:cs typeface="Times New Roman" pitchFamily="18" charset="0"/>
              </a:rPr>
              <a:t>of unwanted signals such as power-supply injection or charge </a:t>
            </a:r>
            <a:r>
              <a:rPr lang="en-US" dirty="0" smtClean="0">
                <a:latin typeface="Times New Roman" pitchFamily="18" charset="0"/>
                <a:cs typeface="Times New Roman" pitchFamily="18" charset="0"/>
              </a:rPr>
              <a:t>injection </a:t>
            </a:r>
            <a:r>
              <a:rPr lang="en-US" dirty="0">
                <a:latin typeface="Times New Roman" pitchFamily="18" charset="0"/>
                <a:cs typeface="Times New Roman" pitchFamily="18" charset="0"/>
              </a:rPr>
              <a:t>(</a:t>
            </a:r>
            <a:r>
              <a:rPr lang="en-US" b="1" dirty="0">
                <a:latin typeface="Times New Roman" pitchFamily="18" charset="0"/>
                <a:cs typeface="Times New Roman" pitchFamily="18" charset="0"/>
              </a:rPr>
              <a:t>due to switches</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457200" indent="-457200" algn="just">
              <a:buFont typeface="Wingdings" pitchFamily="2" charset="2"/>
              <a:buChar char="Ø"/>
            </a:pPr>
            <a:r>
              <a:rPr lang="en-US" dirty="0" smtClean="0">
                <a:latin typeface="Times New Roman" pitchFamily="18" charset="0"/>
                <a:cs typeface="Times New Roman" pitchFamily="18" charset="0"/>
              </a:rPr>
              <a:t>Low-noise </a:t>
            </a:r>
            <a:r>
              <a:rPr lang="en-US" dirty="0">
                <a:latin typeface="Times New Roman" pitchFamily="18" charset="0"/>
                <a:cs typeface="Times New Roman" pitchFamily="18" charset="0"/>
              </a:rPr>
              <a:t>op amps must have a sufficiently </a:t>
            </a:r>
            <a:r>
              <a:rPr lang="en-US" b="1" dirty="0">
                <a:latin typeface="Times New Roman" pitchFamily="18" charset="0"/>
                <a:cs typeface="Times New Roman" pitchFamily="18" charset="0"/>
              </a:rPr>
              <a:t>high PSRR </a:t>
            </a:r>
            <a:r>
              <a:rPr lang="en-US" dirty="0">
                <a:latin typeface="Times New Roman" pitchFamily="18" charset="0"/>
                <a:cs typeface="Times New Roman" pitchFamily="18" charset="0"/>
              </a:rPr>
              <a:t>in order </a:t>
            </a:r>
            <a:r>
              <a:rPr lang="en-US" dirty="0" smtClean="0">
                <a:latin typeface="Times New Roman" pitchFamily="18" charset="0"/>
                <a:cs typeface="Times New Roman" pitchFamily="18" charset="0"/>
              </a:rPr>
              <a:t>to achieve </a:t>
            </a:r>
            <a:r>
              <a:rPr lang="en-US" dirty="0">
                <a:latin typeface="Times New Roman" pitchFamily="18" charset="0"/>
                <a:cs typeface="Times New Roman" pitchFamily="18" charset="0"/>
              </a:rPr>
              <a:t>the desired lower limit of the dynamic range.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32787988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1524000"/>
            <a:ext cx="13715999" cy="492443"/>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IN" dirty="0">
                <a:latin typeface="Times New Roman" pitchFamily="18" charset="0"/>
                <a:cs typeface="Times New Roman" pitchFamily="18" charset="0"/>
              </a:rPr>
              <a:t>The noise in </a:t>
            </a:r>
            <a:r>
              <a:rPr lang="en-IN" dirty="0" smtClean="0">
                <a:latin typeface="Times New Roman" pitchFamily="18" charset="0"/>
                <a:cs typeface="Times New Roman" pitchFamily="18" charset="0"/>
              </a:rPr>
              <a:t>a </a:t>
            </a:r>
            <a:r>
              <a:rPr lang="en-US" dirty="0" smtClean="0">
                <a:latin typeface="Times New Roman" pitchFamily="18" charset="0"/>
                <a:cs typeface="Times New Roman" pitchFamily="18" charset="0"/>
              </a:rPr>
              <a:t>MOSFET </a:t>
            </a:r>
            <a:r>
              <a:rPr lang="en-US" dirty="0">
                <a:latin typeface="Times New Roman" pitchFamily="18" charset="0"/>
                <a:cs typeface="Times New Roman" pitchFamily="18" charset="0"/>
              </a:rPr>
              <a:t>was modeled as a mean-square current generator in the channel</a:t>
            </a:r>
            <a:endParaRPr lang="en-IN" dirty="0">
              <a:latin typeface="Times New Roman" pitchFamily="18" charset="0"/>
              <a:cs typeface="Times New Roman" pitchFamily="18" charset="0"/>
            </a:endParaRPr>
          </a:p>
        </p:txBody>
      </p:sp>
      <p:sp>
        <p:nvSpPr>
          <p:cNvPr id="5" name="Rectangle 4"/>
          <p:cNvSpPr/>
          <p:nvPr/>
        </p:nvSpPr>
        <p:spPr>
          <a:xfrm>
            <a:off x="1" y="565197"/>
            <a:ext cx="4237640"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itchFamily="18" charset="0"/>
                <a:cs typeface="Times New Roman" pitchFamily="18" charset="0"/>
              </a:rPr>
              <a:t>Low Noise CMOS Op-amps</a:t>
            </a:r>
            <a:endParaRPr lang="en-US" b="1" dirty="0">
              <a:latin typeface="Times New Roman" pitchFamily="18" charset="0"/>
              <a:cs typeface="Times New Roman" pitchFamily="18" charset="0"/>
            </a:endParaRPr>
          </a:p>
        </p:txBody>
      </p:sp>
      <p:sp>
        <p:nvSpPr>
          <p:cNvPr id="6" name="Rectangle 5"/>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657600" y="2286000"/>
            <a:ext cx="5122445" cy="990600"/>
          </a:xfrm>
          <a:prstGeom prst="rect">
            <a:avLst/>
          </a:prstGeom>
          <a:noFill/>
          <a:ln w="9525">
            <a:solidFill>
              <a:srgbClr val="00B05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Rectangle 6"/>
          <p:cNvSpPr/>
          <p:nvPr/>
        </p:nvSpPr>
        <p:spPr>
          <a:xfrm>
            <a:off x="19051" y="3505200"/>
            <a:ext cx="13696950" cy="209288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457200" indent="-457200" algn="just">
              <a:buFont typeface="Wingdings" pitchFamily="2" charset="2"/>
              <a:buChar char="Ø"/>
            </a:pPr>
            <a:r>
              <a:rPr lang="en-US" dirty="0">
                <a:latin typeface="Times New Roman" pitchFamily="18" charset="0"/>
                <a:cs typeface="Times New Roman" pitchFamily="18" charset="0"/>
              </a:rPr>
              <a:t>The noise of the MOSFET consists of two </a:t>
            </a:r>
            <a:r>
              <a:rPr lang="en-US" dirty="0" smtClean="0">
                <a:latin typeface="Times New Roman" pitchFamily="18" charset="0"/>
                <a:cs typeface="Times New Roman" pitchFamily="18" charset="0"/>
              </a:rPr>
              <a:t>parts. </a:t>
            </a:r>
          </a:p>
          <a:p>
            <a:pPr marL="457200" indent="-457200" algn="just">
              <a:buFont typeface="Wingdings" pitchFamily="2" charset="2"/>
              <a:buChar char="Ø"/>
            </a:pPr>
            <a:r>
              <a:rPr lang="en-IN"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first </a:t>
            </a:r>
            <a:r>
              <a:rPr lang="en-US" dirty="0">
                <a:latin typeface="Times New Roman" pitchFamily="18" charset="0"/>
                <a:cs typeface="Times New Roman" pitchFamily="18" charset="0"/>
              </a:rPr>
              <a:t>part is the </a:t>
            </a:r>
            <a:r>
              <a:rPr lang="en-US" b="1" dirty="0">
                <a:latin typeface="Times New Roman" pitchFamily="18" charset="0"/>
                <a:cs typeface="Times New Roman" pitchFamily="18" charset="0"/>
              </a:rPr>
              <a:t>thermal noise </a:t>
            </a:r>
            <a:r>
              <a:rPr lang="en-US" dirty="0">
                <a:latin typeface="Times New Roman" pitchFamily="18" charset="0"/>
                <a:cs typeface="Times New Roman" pitchFamily="18" charset="0"/>
              </a:rPr>
              <a:t>and the second is </a:t>
            </a:r>
            <a:r>
              <a:rPr lang="en-US" dirty="0" smtClean="0">
                <a:latin typeface="Times New Roman" pitchFamily="18" charset="0"/>
                <a:cs typeface="Times New Roman" pitchFamily="18" charset="0"/>
              </a:rPr>
              <a:t>called </a:t>
            </a:r>
            <a:r>
              <a:rPr lang="en-US" dirty="0">
                <a:latin typeface="Times New Roman" pitchFamily="18" charset="0"/>
                <a:cs typeface="Times New Roman" pitchFamily="18" charset="0"/>
              </a:rPr>
              <a:t>the </a:t>
            </a:r>
            <a:r>
              <a:rPr lang="en-US" b="1" dirty="0" smtClean="0">
                <a:latin typeface="Times New Roman" pitchFamily="18" charset="0"/>
                <a:cs typeface="Times New Roman" pitchFamily="18" charset="0"/>
              </a:rPr>
              <a:t>1/f </a:t>
            </a:r>
            <a:r>
              <a:rPr lang="en-US" b="1" dirty="0">
                <a:latin typeface="Times New Roman" pitchFamily="18" charset="0"/>
                <a:cs typeface="Times New Roman" pitchFamily="18" charset="0"/>
              </a:rPr>
              <a:t>noise</a:t>
            </a:r>
            <a:r>
              <a:rPr lang="en-US" dirty="0" smtClean="0">
                <a:latin typeface="Times New Roman" pitchFamily="18" charset="0"/>
                <a:cs typeface="Times New Roman" pitchFamily="18" charset="0"/>
              </a:rPr>
              <a:t>.</a:t>
            </a:r>
          </a:p>
          <a:p>
            <a:pPr marL="457200" indent="-457200" algn="just">
              <a:buFont typeface="Wingdings" pitchFamily="2" charset="2"/>
              <a:buChar char="Ø"/>
            </a:pPr>
            <a:r>
              <a:rPr lang="en-IN" dirty="0" smtClean="0">
                <a:latin typeface="Times New Roman" pitchFamily="18" charset="0"/>
                <a:cs typeface="Times New Roman" pitchFamily="18" charset="0"/>
              </a:rPr>
              <a:t>The </a:t>
            </a:r>
            <a:r>
              <a:rPr lang="en-IN" b="1" dirty="0" smtClean="0">
                <a:latin typeface="Times New Roman" pitchFamily="18" charset="0"/>
                <a:cs typeface="Times New Roman" pitchFamily="18" charset="0"/>
              </a:rPr>
              <a:t>1/f </a:t>
            </a:r>
            <a:r>
              <a:rPr lang="en-US" b="1" dirty="0" smtClean="0">
                <a:latin typeface="Times New Roman" pitchFamily="18" charset="0"/>
                <a:cs typeface="Times New Roman" pitchFamily="18" charset="0"/>
              </a:rPr>
              <a:t>noise </a:t>
            </a:r>
            <a:r>
              <a:rPr lang="en-US" dirty="0">
                <a:latin typeface="Times New Roman" pitchFamily="18" charset="0"/>
                <a:cs typeface="Times New Roman" pitchFamily="18" charset="0"/>
              </a:rPr>
              <a:t>is only important at low frequencies because it varies inversely with frequency</a:t>
            </a:r>
            <a:r>
              <a:rPr lang="en-US"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However, </a:t>
            </a:r>
            <a:r>
              <a:rPr lang="en-US" dirty="0" smtClean="0">
                <a:latin typeface="Times New Roman" pitchFamily="18" charset="0"/>
                <a:cs typeface="Times New Roman" pitchFamily="18" charset="0"/>
              </a:rPr>
              <a:t>the 1/f </a:t>
            </a:r>
            <a:r>
              <a:rPr lang="en-US" dirty="0">
                <a:latin typeface="Times New Roman" pitchFamily="18" charset="0"/>
                <a:cs typeface="Times New Roman" pitchFamily="18" charset="0"/>
              </a:rPr>
              <a:t>noise is aliased around clock frequencies and therefore becomes significant </a:t>
            </a:r>
            <a:r>
              <a:rPr lang="en-US" dirty="0" smtClean="0">
                <a:latin typeface="Times New Roman" pitchFamily="18" charset="0"/>
                <a:cs typeface="Times New Roman" pitchFamily="18" charset="0"/>
              </a:rPr>
              <a:t>even </a:t>
            </a:r>
            <a:r>
              <a:rPr lang="en-IN" dirty="0" smtClean="0">
                <a:latin typeface="Times New Roman" pitchFamily="18" charset="0"/>
                <a:cs typeface="Times New Roman" pitchFamily="18" charset="0"/>
              </a:rPr>
              <a:t>at </a:t>
            </a:r>
            <a:r>
              <a:rPr lang="en-IN" dirty="0">
                <a:latin typeface="Times New Roman" pitchFamily="18" charset="0"/>
                <a:cs typeface="Times New Roman" pitchFamily="18" charset="0"/>
              </a:rPr>
              <a:t>higher frequencies.</a:t>
            </a:r>
          </a:p>
        </p:txBody>
      </p:sp>
      <p:sp>
        <p:nvSpPr>
          <p:cNvPr id="9" name="Rectangle 8"/>
          <p:cNvSpPr/>
          <p:nvPr/>
        </p:nvSpPr>
        <p:spPr>
          <a:xfrm>
            <a:off x="228600" y="5791200"/>
            <a:ext cx="12801600" cy="296491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800" dirty="0" smtClean="0">
                <a:latin typeface="Times New Roman" pitchFamily="18" charset="0"/>
                <a:cs typeface="Times New Roman" pitchFamily="18" charset="0"/>
              </a:rPr>
              <a:t>Minimizing noise in Op-amps:</a:t>
            </a:r>
            <a:endParaRPr lang="en-US" sz="2800" b="1" baseline="-25000" dirty="0" smtClean="0">
              <a:latin typeface="Times New Roman" pitchFamily="18" charset="0"/>
              <a:cs typeface="Times New Roman" pitchFamily="18" charset="0"/>
            </a:endParaRPr>
          </a:p>
          <a:p>
            <a:endParaRPr lang="en-US" sz="2800" b="1" baseline="-25000" dirty="0">
              <a:latin typeface="Times New Roman" pitchFamily="18" charset="0"/>
              <a:cs typeface="Times New Roman" pitchFamily="18" charset="0"/>
            </a:endParaRPr>
          </a:p>
          <a:p>
            <a:pPr marL="457200" indent="-457200">
              <a:buFont typeface="Wingdings" pitchFamily="2" charset="2"/>
              <a:buChar char="Ø"/>
            </a:pPr>
            <a:r>
              <a:rPr lang="en-US" sz="2800" b="1" dirty="0" smtClean="0">
                <a:latin typeface="Times New Roman" pitchFamily="18" charset="0"/>
                <a:cs typeface="Times New Roman" pitchFamily="18" charset="0"/>
              </a:rPr>
              <a:t>Maximize the signal gain as close to the input as possible.</a:t>
            </a:r>
          </a:p>
          <a:p>
            <a:pPr marL="457200" indent="-457200">
              <a:buFont typeface="Wingdings" pitchFamily="2" charset="2"/>
              <a:buChar char="Ø"/>
            </a:pPr>
            <a:r>
              <a:rPr lang="en-US" sz="2800" b="1" dirty="0" smtClean="0">
                <a:latin typeface="Times New Roman" pitchFamily="18" charset="0"/>
                <a:cs typeface="Times New Roman" pitchFamily="18" charset="0"/>
              </a:rPr>
              <a:t>To minimize the 1/f noise,</a:t>
            </a:r>
          </a:p>
          <a:p>
            <a:pPr marL="1167765" lvl="1" indent="-514350">
              <a:buFont typeface="+mj-lt"/>
              <a:buAutoNum type="arabicPeriod"/>
            </a:pPr>
            <a:r>
              <a:rPr lang="en-US" sz="2800" b="1" dirty="0" smtClean="0">
                <a:latin typeface="Times New Roman" pitchFamily="18" charset="0"/>
                <a:cs typeface="Times New Roman" pitchFamily="18" charset="0"/>
              </a:rPr>
              <a:t>Use PMOS input with appropriate (W/L).</a:t>
            </a:r>
          </a:p>
          <a:p>
            <a:pPr marL="1167765" lvl="1" indent="-514350">
              <a:buFont typeface="+mj-lt"/>
              <a:buAutoNum type="arabicPeriod"/>
            </a:pPr>
            <a:r>
              <a:rPr lang="en-US" sz="2800" b="1" dirty="0" smtClean="0">
                <a:latin typeface="Times New Roman" pitchFamily="18" charset="0"/>
                <a:cs typeface="Times New Roman" pitchFamily="18" charset="0"/>
              </a:rPr>
              <a:t>Use lateral BJT to eliminate 1/f noise</a:t>
            </a:r>
            <a:r>
              <a:rPr lang="en-US" sz="2800" dirty="0" smtClean="0">
                <a:latin typeface="Times New Roman" pitchFamily="18" charset="0"/>
                <a:cs typeface="Times New Roman" pitchFamily="18" charset="0"/>
              </a:rPr>
              <a:t>.</a:t>
            </a:r>
          </a:p>
          <a:p>
            <a:pPr marL="1167765" lvl="1" indent="-514350">
              <a:buFont typeface="+mj-lt"/>
              <a:buAutoNum type="arabicPeriod"/>
            </a:pPr>
            <a:r>
              <a:rPr lang="en-US" sz="2800" b="1" dirty="0" smtClean="0">
                <a:latin typeface="Times New Roman" pitchFamily="18" charset="0"/>
                <a:cs typeface="Times New Roman" pitchFamily="18" charset="0"/>
              </a:rPr>
              <a:t>Use Chopper Stabilization.</a:t>
            </a:r>
          </a:p>
        </p:txBody>
      </p:sp>
    </p:spTree>
    <p:extLst>
      <p:ext uri="{BB962C8B-B14F-4D97-AF65-F5344CB8AC3E}">
        <p14:creationId xmlns:p14="http://schemas.microsoft.com/office/powerpoint/2010/main" xmlns="" val="8597386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4237640"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itchFamily="18" charset="0"/>
                <a:cs typeface="Times New Roman" pitchFamily="18" charset="0"/>
              </a:rPr>
              <a:t>Low Noise CMOS Op-amps</a:t>
            </a:r>
            <a:endParaRPr lang="en-US" b="1" dirty="0">
              <a:latin typeface="Times New Roman" pitchFamily="18" charset="0"/>
              <a:cs typeface="Times New Roman"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6700" y="1371600"/>
            <a:ext cx="5829300" cy="5276522"/>
          </a:xfrm>
          <a:prstGeom prst="rect">
            <a:avLst/>
          </a:prstGeom>
          <a:ln w="9525">
            <a:solidFill>
              <a:srgbClr val="00B050"/>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chemeClr val="accent1"/>
                </a:solidFill>
              </a14:hiddenFill>
            </a:ext>
          </a:extLst>
        </p:spPr>
      </p:pic>
      <p:sp>
        <p:nvSpPr>
          <p:cNvPr id="2" name="Rectangle 1"/>
          <p:cNvSpPr/>
          <p:nvPr/>
        </p:nvSpPr>
        <p:spPr>
          <a:xfrm>
            <a:off x="6324600" y="590550"/>
            <a:ext cx="7315200" cy="409342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457200" indent="-457200" algn="just">
              <a:buFont typeface="Wingdings" pitchFamily="2" charset="2"/>
              <a:buChar char="Ø"/>
            </a:pPr>
            <a:r>
              <a:rPr lang="en-US" dirty="0">
                <a:latin typeface="Times New Roman" pitchFamily="18" charset="0"/>
                <a:cs typeface="Times New Roman" pitchFamily="18" charset="0"/>
              </a:rPr>
              <a:t>PMOS transistors have about two to five times </a:t>
            </a:r>
            <a:r>
              <a:rPr lang="en-US" dirty="0" smtClean="0">
                <a:latin typeface="Times New Roman" pitchFamily="18" charset="0"/>
                <a:cs typeface="Times New Roman" pitchFamily="18" charset="0"/>
              </a:rPr>
              <a:t>less l/f noise than </a:t>
            </a:r>
            <a:r>
              <a:rPr lang="en-US" dirty="0">
                <a:latin typeface="Times New Roman" pitchFamily="18" charset="0"/>
                <a:cs typeface="Times New Roman" pitchFamily="18" charset="0"/>
              </a:rPr>
              <a:t>NMOS transistors</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Therefore, PMOS transistors should be used where it is </a:t>
            </a:r>
            <a:r>
              <a:rPr lang="en-US" dirty="0" smtClean="0">
                <a:latin typeface="Times New Roman" pitchFamily="18" charset="0"/>
                <a:cs typeface="Times New Roman" pitchFamily="18" charset="0"/>
              </a:rPr>
              <a:t>important to </a:t>
            </a:r>
            <a:r>
              <a:rPr lang="en-US" dirty="0">
                <a:latin typeface="Times New Roman" pitchFamily="18" charset="0"/>
                <a:cs typeface="Times New Roman" pitchFamily="18" charset="0"/>
              </a:rPr>
              <a:t>reduce the </a:t>
            </a:r>
            <a:r>
              <a:rPr lang="en-US" dirty="0" smtClean="0">
                <a:latin typeface="Times New Roman" pitchFamily="18" charset="0"/>
                <a:cs typeface="Times New Roman" pitchFamily="18" charset="0"/>
              </a:rPr>
              <a:t>l/f noise</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457200" indent="-457200" algn="just">
              <a:buFont typeface="Wingdings" pitchFamily="2" charset="2"/>
              <a:buChar char="Ø"/>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one </a:t>
            </a:r>
            <a:r>
              <a:rPr lang="en-US" dirty="0" smtClean="0">
                <a:latin typeface="Times New Roman" pitchFamily="18" charset="0"/>
                <a:cs typeface="Times New Roman" pitchFamily="18" charset="0"/>
              </a:rPr>
              <a:t>principle that </a:t>
            </a:r>
            <a:r>
              <a:rPr lang="en-US" dirty="0">
                <a:latin typeface="Times New Roman" pitchFamily="18" charset="0"/>
                <a:cs typeface="Times New Roman" pitchFamily="18" charset="0"/>
              </a:rPr>
              <a:t>is key in minimizing noise is to </a:t>
            </a:r>
            <a:r>
              <a:rPr lang="en-US" dirty="0" smtClean="0">
                <a:latin typeface="Times New Roman" pitchFamily="18" charset="0"/>
                <a:cs typeface="Times New Roman" pitchFamily="18" charset="0"/>
              </a:rPr>
              <a:t>make the </a:t>
            </a:r>
            <a:r>
              <a:rPr lang="en-US" dirty="0">
                <a:latin typeface="Times New Roman" pitchFamily="18" charset="0"/>
                <a:cs typeface="Times New Roman" pitchFamily="18" charset="0"/>
              </a:rPr>
              <a:t>first </a:t>
            </a:r>
            <a:r>
              <a:rPr lang="en-US" dirty="0" smtClean="0">
                <a:latin typeface="Times New Roman" pitchFamily="18" charset="0"/>
                <a:cs typeface="Times New Roman" pitchFamily="18" charset="0"/>
              </a:rPr>
              <a:t>stage gain </a:t>
            </a:r>
            <a:r>
              <a:rPr lang="en-US" dirty="0">
                <a:latin typeface="Times New Roman" pitchFamily="18" charset="0"/>
                <a:cs typeface="Times New Roman" pitchFamily="18" charset="0"/>
              </a:rPr>
              <a:t>as high as possible. </a:t>
            </a:r>
            <a:endParaRPr lang="en-US" dirty="0" smtClean="0">
              <a:latin typeface="Times New Roman" pitchFamily="18" charset="0"/>
              <a:cs typeface="Times New Roman" pitchFamily="18" charset="0"/>
            </a:endParaRPr>
          </a:p>
          <a:p>
            <a:pPr marL="457200" indent="-457200" algn="just">
              <a:buFont typeface="Wingdings" pitchFamily="2" charset="2"/>
              <a:buChar char="Ø"/>
            </a:pPr>
            <a:r>
              <a:rPr lang="en-US" dirty="0" smtClean="0">
                <a:latin typeface="Times New Roman" pitchFamily="18" charset="0"/>
                <a:cs typeface="Times New Roman" pitchFamily="18" charset="0"/>
              </a:rPr>
              <a:t>This means that </a:t>
            </a:r>
            <a:r>
              <a:rPr lang="en-US" dirty="0">
                <a:latin typeface="Times New Roman" pitchFamily="18" charset="0"/>
                <a:cs typeface="Times New Roman" pitchFamily="18" charset="0"/>
              </a:rPr>
              <a:t>if the input is a differential amplifier, the source-coupled transistors should be PMOS </a:t>
            </a:r>
            <a:r>
              <a:rPr lang="en-US" dirty="0" smtClean="0">
                <a:latin typeface="Times New Roman" pitchFamily="18" charset="0"/>
                <a:cs typeface="Times New Roman" pitchFamily="18" charset="0"/>
              </a:rPr>
              <a:t>and the </a:t>
            </a:r>
            <a:r>
              <a:rPr lang="en-US" dirty="0">
                <a:latin typeface="Times New Roman" pitchFamily="18" charset="0"/>
                <a:cs typeface="Times New Roman" pitchFamily="18" charset="0"/>
              </a:rPr>
              <a:t>gain of the differential amplifier must be as large as possible.</a:t>
            </a:r>
            <a:endParaRPr lang="en-IN" dirty="0">
              <a:latin typeface="Times New Roman" pitchFamily="18" charset="0"/>
              <a:cs typeface="Times New Roman" pitchFamily="18" charset="0"/>
            </a:endParaRPr>
          </a:p>
        </p:txBody>
      </p:sp>
      <p:sp>
        <p:nvSpPr>
          <p:cNvPr id="3" name="Rectangle 2"/>
          <p:cNvSpPr/>
          <p:nvPr/>
        </p:nvSpPr>
        <p:spPr>
          <a:xfrm>
            <a:off x="6324600" y="4781550"/>
            <a:ext cx="7315200" cy="329320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457200" indent="-457200" algn="just">
              <a:buFont typeface="Wingdings" pitchFamily="2" charset="2"/>
              <a:buChar char="Ø"/>
            </a:pPr>
            <a:r>
              <a:rPr lang="en-US" dirty="0">
                <a:latin typeface="Times New Roman" pitchFamily="18" charset="0"/>
                <a:cs typeface="Times New Roman" pitchFamily="18" charset="0"/>
              </a:rPr>
              <a:t>This op amp is similar to the two-stage op </a:t>
            </a:r>
            <a:r>
              <a:rPr lang="en-US" dirty="0" smtClean="0">
                <a:latin typeface="Times New Roman" pitchFamily="18" charset="0"/>
                <a:cs typeface="Times New Roman" pitchFamily="18" charset="0"/>
              </a:rPr>
              <a:t>amp, except </a:t>
            </a:r>
            <a:r>
              <a:rPr lang="en-US" dirty="0">
                <a:latin typeface="Times New Roman" pitchFamily="18" charset="0"/>
                <a:cs typeface="Times New Roman" pitchFamily="18" charset="0"/>
              </a:rPr>
              <a:t>for </a:t>
            </a: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cascode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devices, M8 and M9, which are used to improve the </a:t>
            </a:r>
            <a:r>
              <a:rPr lang="en-US" dirty="0" smtClean="0">
                <a:latin typeface="Times New Roman" pitchFamily="18" charset="0"/>
                <a:cs typeface="Times New Roman" pitchFamily="18" charset="0"/>
              </a:rPr>
              <a:t>PSRR. </a:t>
            </a:r>
          </a:p>
          <a:p>
            <a:pPr marL="457200" indent="-457200" algn="just">
              <a:buFont typeface="Wingdings" pitchFamily="2" charset="2"/>
              <a:buChar char="Ø"/>
            </a:pPr>
            <a:r>
              <a:rPr lang="en-US" dirty="0" smtClean="0">
                <a:latin typeface="Times New Roman" pitchFamily="18" charset="0"/>
                <a:cs typeface="Times New Roman" pitchFamily="18" charset="0"/>
              </a:rPr>
              <a:t>Also</a:t>
            </a:r>
            <a:r>
              <a:rPr lang="en-US" dirty="0">
                <a:latin typeface="Times New Roman" pitchFamily="18" charset="0"/>
                <a:cs typeface="Times New Roman" pitchFamily="18" charset="0"/>
              </a:rPr>
              <a:t>, returning the compensation capacitor to the source of M9 allows the output pole to </a:t>
            </a:r>
            <a:r>
              <a:rPr lang="en-US" dirty="0" smtClean="0">
                <a:latin typeface="Times New Roman" pitchFamily="18" charset="0"/>
                <a:cs typeface="Times New Roman" pitchFamily="18" charset="0"/>
              </a:rPr>
              <a:t>be </a:t>
            </a:r>
            <a:r>
              <a:rPr lang="en-IN" dirty="0" smtClean="0">
                <a:latin typeface="Times New Roman" pitchFamily="18" charset="0"/>
                <a:cs typeface="Times New Roman" pitchFamily="18" charset="0"/>
              </a:rPr>
              <a:t>increased. </a:t>
            </a:r>
            <a:r>
              <a:rPr lang="en-US" dirty="0">
                <a:latin typeface="Times New Roman" pitchFamily="18" charset="0"/>
                <a:cs typeface="Times New Roman" pitchFamily="18" charset="0"/>
              </a:rPr>
              <a:t>PMOS devices are selected for the input of the differential </a:t>
            </a:r>
            <a:r>
              <a:rPr lang="en-US" dirty="0" smtClean="0">
                <a:latin typeface="Times New Roman" pitchFamily="18" charset="0"/>
                <a:cs typeface="Times New Roman" pitchFamily="18" charset="0"/>
              </a:rPr>
              <a:t>stage </a:t>
            </a:r>
            <a:r>
              <a:rPr lang="en-IN" dirty="0" smtClean="0">
                <a:latin typeface="Times New Roman" pitchFamily="18" charset="0"/>
                <a:cs typeface="Times New Roman" pitchFamily="18" charset="0"/>
              </a:rPr>
              <a:t>because of their </a:t>
            </a:r>
            <a:r>
              <a:rPr lang="en-IN" dirty="0">
                <a:latin typeface="Times New Roman" pitchFamily="18" charset="0"/>
                <a:cs typeface="Times New Roman" pitchFamily="18" charset="0"/>
              </a:rPr>
              <a:t>lower </a:t>
            </a:r>
            <a:r>
              <a:rPr lang="en-IN" dirty="0" smtClean="0">
                <a:latin typeface="Times New Roman" pitchFamily="18" charset="0"/>
                <a:cs typeface="Times New Roman" pitchFamily="18" charset="0"/>
              </a:rPr>
              <a:t>l/f noise</a:t>
            </a:r>
            <a:r>
              <a:rPr lang="en-IN" dirty="0">
                <a:latin typeface="Times New Roman" pitchFamily="18" charset="0"/>
                <a:cs typeface="Times New Roman" pitchFamily="18" charset="0"/>
              </a:rPr>
              <a:t>.</a:t>
            </a:r>
          </a:p>
        </p:txBody>
      </p:sp>
      <p:sp>
        <p:nvSpPr>
          <p:cNvPr id="7" name="Rectangle 6"/>
          <p:cNvSpPr/>
          <p:nvPr/>
        </p:nvSpPr>
        <p:spPr>
          <a:xfrm>
            <a:off x="-19050" y="7677090"/>
            <a:ext cx="6858000" cy="400110"/>
          </a:xfrm>
          <a:prstGeom prst="rect">
            <a:avLst/>
          </a:prstGeom>
        </p:spPr>
        <p:txBody>
          <a:bodyPr>
            <a:spAutoFit/>
          </a:bodyPr>
          <a:lstStyle/>
          <a:p>
            <a:r>
              <a:rPr lang="en-US" sz="2000" b="1" dirty="0">
                <a:latin typeface="Times New Roman" pitchFamily="18" charset="0"/>
                <a:cs typeface="Times New Roman" pitchFamily="18" charset="0"/>
              </a:rPr>
              <a:t>The total output-voltage-noise spectral density, </a:t>
            </a:r>
            <a:r>
              <a:rPr lang="en-US" sz="2000" b="1" dirty="0" smtClean="0">
                <a:latin typeface="Times New Roman" pitchFamily="18" charset="0"/>
                <a:cs typeface="Times New Roman" pitchFamily="18" charset="0"/>
              </a:rPr>
              <a:t>e</a:t>
            </a:r>
            <a:r>
              <a:rPr lang="en-US" sz="2000" b="1" baseline="-25000" dirty="0" smtClean="0">
                <a:latin typeface="Times New Roman" pitchFamily="18" charset="0"/>
                <a:cs typeface="Times New Roman" pitchFamily="18" charset="0"/>
              </a:rPr>
              <a:t>to</a:t>
            </a:r>
            <a:r>
              <a:rPr lang="en-US" sz="2000" b="1" baseline="30000" dirty="0" smtClean="0">
                <a:latin typeface="Times New Roman" pitchFamily="18" charset="0"/>
                <a:cs typeface="Times New Roman" pitchFamily="18" charset="0"/>
              </a:rPr>
              <a:t>2</a:t>
            </a:r>
            <a:r>
              <a:rPr lang="en-US" sz="2000" b="1" dirty="0" smtClean="0">
                <a:latin typeface="Times New Roman" pitchFamily="18" charset="0"/>
                <a:cs typeface="Times New Roman" pitchFamily="18" charset="0"/>
              </a:rPr>
              <a:t> is, </a:t>
            </a:r>
            <a:endParaRPr lang="en-IN" sz="2000" b="1"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80975" y="8086725"/>
            <a:ext cx="9801225" cy="1019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8845869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3570021"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Operational Amplifiers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3886200" y="1295400"/>
            <a:ext cx="4596130" cy="584775"/>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n-US" sz="3200" b="1" dirty="0" smtClean="0">
                <a:latin typeface="Times New Roman" pitchFamily="18" charset="0"/>
                <a:cs typeface="Times New Roman" pitchFamily="18" charset="0"/>
              </a:rPr>
              <a:t>Performance Parameters</a:t>
            </a:r>
            <a:endParaRPr lang="en-US" sz="3200" dirty="0">
              <a:latin typeface="Times New Roman" pitchFamily="18" charset="0"/>
              <a:cs typeface="Times New Roman" pitchFamily="18" charset="0"/>
            </a:endParaRPr>
          </a:p>
        </p:txBody>
      </p:sp>
      <p:sp>
        <p:nvSpPr>
          <p:cNvPr id="7" name="Rectangle 6"/>
          <p:cNvSpPr/>
          <p:nvPr/>
        </p:nvSpPr>
        <p:spPr>
          <a:xfrm>
            <a:off x="1600200" y="2525286"/>
            <a:ext cx="8686800" cy="501675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514350" indent="-514350">
              <a:buFont typeface="Wingdings" pitchFamily="2" charset="2"/>
              <a:buChar char="v"/>
            </a:pPr>
            <a:r>
              <a:rPr lang="en-US" sz="3200" dirty="0" smtClean="0">
                <a:latin typeface="Times New Roman" pitchFamily="18" charset="0"/>
                <a:cs typeface="Times New Roman" pitchFamily="18" charset="0"/>
              </a:rPr>
              <a:t>Gain(Precision)</a:t>
            </a:r>
          </a:p>
          <a:p>
            <a:pPr marL="514350" indent="-514350">
              <a:buFont typeface="Wingdings" pitchFamily="2" charset="2"/>
              <a:buChar char="v"/>
            </a:pPr>
            <a:r>
              <a:rPr lang="en-US" sz="3200" b="1" dirty="0" smtClean="0">
                <a:latin typeface="Times New Roman" pitchFamily="18" charset="0"/>
                <a:cs typeface="Times New Roman" pitchFamily="18" charset="0"/>
              </a:rPr>
              <a:t>Small-signal Bandwidth(Speed): 3-dB/fu</a:t>
            </a:r>
          </a:p>
          <a:p>
            <a:pPr marL="514350" indent="-514350">
              <a:buFont typeface="Wingdings" pitchFamily="2" charset="2"/>
              <a:buChar char="v"/>
            </a:pPr>
            <a:r>
              <a:rPr lang="en-US" sz="3200" b="1" dirty="0" smtClean="0">
                <a:latin typeface="Times New Roman" pitchFamily="18" charset="0"/>
                <a:cs typeface="Times New Roman" pitchFamily="18" charset="0"/>
              </a:rPr>
              <a:t>Large-Signal behavior (e.g. slew rate)</a:t>
            </a:r>
          </a:p>
          <a:p>
            <a:pPr marL="514350" indent="-514350">
              <a:buFont typeface="Wingdings" pitchFamily="2" charset="2"/>
              <a:buChar char="v"/>
            </a:pPr>
            <a:r>
              <a:rPr lang="en-US" sz="3200" dirty="0" smtClean="0">
                <a:latin typeface="Times New Roman" pitchFamily="18" charset="0"/>
                <a:cs typeface="Times New Roman" pitchFamily="18" charset="0"/>
              </a:rPr>
              <a:t>Output Swing (especially for Low supply voltage)</a:t>
            </a:r>
          </a:p>
          <a:p>
            <a:pPr marL="514350" indent="-514350">
              <a:buFont typeface="Wingdings" pitchFamily="2" charset="2"/>
              <a:buChar char="v"/>
            </a:pPr>
            <a:r>
              <a:rPr lang="en-US" sz="3200" dirty="0" smtClean="0">
                <a:latin typeface="Times New Roman" pitchFamily="18" charset="0"/>
                <a:cs typeface="Times New Roman" pitchFamily="18" charset="0"/>
              </a:rPr>
              <a:t>Linearity </a:t>
            </a:r>
          </a:p>
          <a:p>
            <a:pPr marL="514350" indent="-514350">
              <a:buFont typeface="Wingdings" pitchFamily="2" charset="2"/>
              <a:buChar char="v"/>
            </a:pPr>
            <a:r>
              <a:rPr lang="en-US" sz="3200" dirty="0" smtClean="0">
                <a:latin typeface="Times New Roman" pitchFamily="18" charset="0"/>
                <a:cs typeface="Times New Roman" pitchFamily="18" charset="0"/>
              </a:rPr>
              <a:t>Noise and offset</a:t>
            </a:r>
          </a:p>
          <a:p>
            <a:pPr marL="514350" indent="-514350">
              <a:buFont typeface="Wingdings" pitchFamily="2" charset="2"/>
              <a:buChar char="v"/>
            </a:pPr>
            <a:r>
              <a:rPr lang="en-US" sz="3200" dirty="0" smtClean="0">
                <a:latin typeface="Times New Roman" pitchFamily="18" charset="0"/>
                <a:cs typeface="Times New Roman" pitchFamily="18" charset="0"/>
              </a:rPr>
              <a:t>Supply Rejection</a:t>
            </a:r>
          </a:p>
          <a:p>
            <a:pPr marL="514350" indent="-514350">
              <a:buFont typeface="Wingdings" pitchFamily="2" charset="2"/>
              <a:buChar char="v"/>
            </a:pPr>
            <a:r>
              <a:rPr lang="en-US" sz="3200" dirty="0" smtClean="0">
                <a:latin typeface="Times New Roman" pitchFamily="18" charset="0"/>
                <a:cs typeface="Times New Roman" pitchFamily="18" charset="0"/>
              </a:rPr>
              <a:t>Input CM Range, </a:t>
            </a:r>
            <a:r>
              <a:rPr lang="en-US" sz="3200" dirty="0" err="1" smtClean="0">
                <a:latin typeface="Times New Roman" pitchFamily="18" charset="0"/>
                <a:cs typeface="Times New Roman" pitchFamily="18" charset="0"/>
              </a:rPr>
              <a:t>Input/Output</a:t>
            </a:r>
            <a:r>
              <a:rPr lang="en-US" sz="3200" dirty="0" smtClean="0">
                <a:latin typeface="Times New Roman" pitchFamily="18" charset="0"/>
                <a:cs typeface="Times New Roman" pitchFamily="18" charset="0"/>
              </a:rPr>
              <a:t> Impedance</a:t>
            </a:r>
          </a:p>
          <a:p>
            <a:pPr marL="514350" indent="-514350">
              <a:buFont typeface="Wingdings" pitchFamily="2" charset="2"/>
              <a:buChar char="v"/>
            </a:pPr>
            <a:r>
              <a:rPr lang="en-US" sz="3200" dirty="0" smtClean="0">
                <a:latin typeface="Times New Roman" pitchFamily="18" charset="0"/>
                <a:cs typeface="Times New Roman" pitchFamily="18" charset="0"/>
              </a:rPr>
              <a:t>Power dissipation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565197"/>
            <a:ext cx="4237640"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itchFamily="18" charset="0"/>
                <a:cs typeface="Times New Roman" pitchFamily="18" charset="0"/>
              </a:rPr>
              <a:t>Low Noise CMOS Op-amps</a:t>
            </a:r>
            <a:endParaRPr lang="en-US" b="1" dirty="0">
              <a:latin typeface="Times New Roman" pitchFamily="18" charset="0"/>
              <a:cs typeface="Times New Roman" pitchFamily="18" charset="0"/>
            </a:endParaRPr>
          </a:p>
        </p:txBody>
      </p:sp>
      <p:sp>
        <p:nvSpPr>
          <p:cNvPr id="6" name="Rectangle 5"/>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9550" y="3258978"/>
            <a:ext cx="6934200" cy="5334000"/>
          </a:xfrm>
          <a:prstGeom prst="rect">
            <a:avLst/>
          </a:prstGeom>
          <a:ln w="9525">
            <a:solidFill>
              <a:srgbClr val="00B050"/>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chemeClr val="accent1"/>
                </a:solidFill>
              </a14:hiddenFill>
            </a:ext>
          </a:extLst>
        </p:spPr>
      </p:pic>
      <p:sp>
        <p:nvSpPr>
          <p:cNvPr id="3" name="Rectangle 2"/>
          <p:cNvSpPr/>
          <p:nvPr/>
        </p:nvSpPr>
        <p:spPr>
          <a:xfrm>
            <a:off x="609600" y="8613457"/>
            <a:ext cx="4972836" cy="492443"/>
          </a:xfrm>
          <a:prstGeom prst="rect">
            <a:avLst/>
          </a:prstGeom>
        </p:spPr>
        <p:txBody>
          <a:bodyPr wrap="none">
            <a:spAutoFit/>
          </a:bodyPr>
          <a:lstStyle/>
          <a:p>
            <a:r>
              <a:rPr lang="en-IN" b="1" dirty="0" smtClean="0">
                <a:latin typeface="Times New Roman" pitchFamily="18" charset="0"/>
                <a:cs typeface="Times New Roman" pitchFamily="18" charset="0"/>
              </a:rPr>
              <a:t>Noise model of Low noise op-amp</a:t>
            </a:r>
            <a:endParaRPr lang="en-IN" b="1" dirty="0">
              <a:latin typeface="Times New Roman" pitchFamily="18" charset="0"/>
              <a:cs typeface="Times New Roman" pitchFamily="18" charset="0"/>
            </a:endParaRPr>
          </a:p>
        </p:txBody>
      </p:sp>
      <p:sp>
        <p:nvSpPr>
          <p:cNvPr id="7" name="Rectangle 6"/>
          <p:cNvSpPr/>
          <p:nvPr/>
        </p:nvSpPr>
        <p:spPr>
          <a:xfrm>
            <a:off x="86118" y="1099585"/>
            <a:ext cx="13553682" cy="156966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457200" indent="-457200" algn="just">
              <a:buFont typeface="Wingdings" pitchFamily="2" charset="2"/>
              <a:buChar char="Ø"/>
            </a:pPr>
            <a:r>
              <a:rPr lang="en-IN" sz="2400" dirty="0" smtClean="0">
                <a:latin typeface="Times New Roman" pitchFamily="18" charset="0"/>
                <a:cs typeface="Times New Roman" pitchFamily="18" charset="0"/>
              </a:rPr>
              <a:t>The noise </a:t>
            </a:r>
            <a:r>
              <a:rPr lang="en-US" sz="2400" dirty="0" smtClean="0">
                <a:latin typeface="Times New Roman" pitchFamily="18" charset="0"/>
                <a:cs typeface="Times New Roman" pitchFamily="18" charset="0"/>
              </a:rPr>
              <a:t>contribution </a:t>
            </a:r>
            <a:r>
              <a:rPr lang="en-US" sz="2400" dirty="0">
                <a:latin typeface="Times New Roman" pitchFamily="18" charset="0"/>
                <a:cs typeface="Times New Roman" pitchFamily="18" charset="0"/>
              </a:rPr>
              <a:t>of the second stage is divided by the gain of the first stage and can therefore </a:t>
            </a:r>
            <a:r>
              <a:rPr lang="en-US" sz="2400" dirty="0" smtClean="0">
                <a:latin typeface="Times New Roman" pitchFamily="18" charset="0"/>
                <a:cs typeface="Times New Roman" pitchFamily="18" charset="0"/>
              </a:rPr>
              <a:t>be neglected</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457200" indent="-457200" algn="just">
              <a:buFont typeface="Wingdings" pitchFamily="2" charset="2"/>
              <a:buChar char="Ø"/>
            </a:pPr>
            <a:r>
              <a:rPr lang="en-US" sz="2400" dirty="0" smtClean="0">
                <a:latin typeface="Times New Roman" pitchFamily="18" charset="0"/>
                <a:cs typeface="Times New Roman" pitchFamily="18" charset="0"/>
              </a:rPr>
              <a:t>Also</a:t>
            </a:r>
            <a:r>
              <a:rPr lang="en-US" sz="2400" dirty="0">
                <a:latin typeface="Times New Roman" pitchFamily="18" charset="0"/>
                <a:cs typeface="Times New Roman" pitchFamily="18" charset="0"/>
              </a:rPr>
              <a:t>, the noise of the </a:t>
            </a:r>
            <a:r>
              <a:rPr lang="en-US" sz="2400" dirty="0" err="1">
                <a:latin typeface="Times New Roman" pitchFamily="18" charset="0"/>
                <a:cs typeface="Times New Roman" pitchFamily="18" charset="0"/>
              </a:rPr>
              <a:t>cascode</a:t>
            </a:r>
            <a:r>
              <a:rPr lang="en-US" sz="2400" dirty="0">
                <a:latin typeface="Times New Roman" pitchFamily="18" charset="0"/>
                <a:cs typeface="Times New Roman" pitchFamily="18" charset="0"/>
              </a:rPr>
              <a:t> transistors, M8 and M9, is divided by (</a:t>
            </a:r>
            <a:r>
              <a:rPr lang="en-US" sz="2400" dirty="0" smtClean="0">
                <a:latin typeface="Times New Roman" pitchFamily="18" charset="0"/>
                <a:cs typeface="Times New Roman" pitchFamily="18" charset="0"/>
              </a:rPr>
              <a:t>g</a:t>
            </a:r>
            <a:r>
              <a:rPr lang="en-US" sz="2400" baseline="-25000" dirty="0" smtClean="0">
                <a:latin typeface="Times New Roman" pitchFamily="18" charset="0"/>
                <a:cs typeface="Times New Roman" pitchFamily="18" charset="0"/>
              </a:rPr>
              <a:t>m1</a:t>
            </a:r>
            <a:r>
              <a:rPr lang="en-US" sz="2400" dirty="0" smtClean="0">
                <a:latin typeface="Times New Roman" pitchFamily="18" charset="0"/>
                <a:cs typeface="Times New Roman" pitchFamily="18" charset="0"/>
              </a:rPr>
              <a:t>r</a:t>
            </a:r>
            <a:r>
              <a:rPr lang="en-US" sz="2400" baseline="-25000" dirty="0" smtClean="0">
                <a:latin typeface="Times New Roman" pitchFamily="18" charset="0"/>
                <a:cs typeface="Times New Roman" pitchFamily="18" charset="0"/>
              </a:rPr>
              <a:t>ds1</a:t>
            </a:r>
            <a:r>
              <a:rPr lang="en-US" sz="2400" dirty="0" smtClean="0">
                <a:latin typeface="Times New Roman" pitchFamily="18" charset="0"/>
                <a:cs typeface="Times New Roman" pitchFamily="18" charset="0"/>
              </a:rPr>
              <a:t>)</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which </a:t>
            </a:r>
            <a:r>
              <a:rPr lang="en-US" sz="2400" dirty="0">
                <a:latin typeface="Times New Roman" pitchFamily="18" charset="0"/>
                <a:cs typeface="Times New Roman" pitchFamily="18" charset="0"/>
              </a:rPr>
              <a:t>means that their contribution can be neglected. </a:t>
            </a:r>
            <a:endParaRPr lang="en-IN" sz="2400" dirty="0">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876800" y="2362200"/>
            <a:ext cx="8426450" cy="1172576"/>
          </a:xfrm>
          <a:prstGeom prst="rect">
            <a:avLst/>
          </a:prstGeom>
          <a:ln w="9525">
            <a:solidFill>
              <a:srgbClr val="00B05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sp>
        <p:nvSpPr>
          <p:cNvPr id="8" name="Rectangle 7"/>
          <p:cNvSpPr/>
          <p:nvPr/>
        </p:nvSpPr>
        <p:spPr>
          <a:xfrm>
            <a:off x="7391400" y="3984188"/>
            <a:ext cx="6248400" cy="1292662"/>
          </a:xfrm>
          <a:prstGeom prst="rect">
            <a:avLst/>
          </a:prstGeom>
        </p:spPr>
        <p:txBody>
          <a:bodyPr wrap="square">
            <a:spAutoFit/>
          </a:bodyPr>
          <a:lstStyle/>
          <a:p>
            <a:pPr algn="just"/>
            <a:r>
              <a:rPr lang="en-IN" b="1" dirty="0">
                <a:latin typeface="Times New Roman" pitchFamily="18" charset="0"/>
                <a:cs typeface="Times New Roman" pitchFamily="18" charset="0"/>
              </a:rPr>
              <a:t>The resulting equivalent </a:t>
            </a:r>
            <a:r>
              <a:rPr lang="en-IN" b="1" dirty="0" smtClean="0">
                <a:latin typeface="Times New Roman" pitchFamily="18" charset="0"/>
                <a:cs typeface="Times New Roman" pitchFamily="18" charset="0"/>
              </a:rPr>
              <a:t>input-voltage noise </a:t>
            </a:r>
            <a:r>
              <a:rPr lang="en-US" b="1" dirty="0" smtClean="0">
                <a:latin typeface="Times New Roman" pitchFamily="18" charset="0"/>
                <a:cs typeface="Times New Roman" pitchFamily="18" charset="0"/>
              </a:rPr>
              <a:t>spectral </a:t>
            </a:r>
            <a:r>
              <a:rPr lang="en-US" b="1" dirty="0">
                <a:latin typeface="Times New Roman" pitchFamily="18" charset="0"/>
                <a:cs typeface="Times New Roman" pitchFamily="18" charset="0"/>
              </a:rPr>
              <a:t>density can be approximately expressed as</a:t>
            </a:r>
            <a:endParaRPr lang="en-IN" b="1" dirty="0">
              <a:latin typeface="Times New Roman" pitchFamily="18" charset="0"/>
              <a:cs typeface="Times New Roman" pitchFamily="18" charset="0"/>
            </a:endParaRPr>
          </a:p>
        </p:txBody>
      </p:sp>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848600" y="5295900"/>
            <a:ext cx="4871711" cy="10748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5165541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4237640"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itchFamily="18" charset="0"/>
                <a:cs typeface="Times New Roman" pitchFamily="18" charset="0"/>
              </a:rPr>
              <a:t>Low Noise CMOS Op-amps</a:t>
            </a:r>
            <a:endParaRPr lang="en-US" b="1" dirty="0">
              <a:latin typeface="Times New Roman" pitchFamily="18" charset="0"/>
              <a:cs typeface="Times New Roman"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4790185" y="2483404"/>
            <a:ext cx="3226268" cy="492443"/>
          </a:xfrm>
          <a:prstGeom prst="rect">
            <a:avLst/>
          </a:prstGeom>
        </p:spPr>
        <p:txBody>
          <a:bodyPr wrap="none">
            <a:spAutoFit/>
          </a:bodyPr>
          <a:lstStyle/>
          <a:p>
            <a:r>
              <a:rPr lang="en-US" dirty="0">
                <a:latin typeface="Times New Roman" pitchFamily="18" charset="0"/>
                <a:cs typeface="Times New Roman" pitchFamily="18" charset="0"/>
              </a:rPr>
              <a:t>if the source is </a:t>
            </a:r>
            <a:r>
              <a:rPr lang="en-US" dirty="0" smtClean="0">
                <a:latin typeface="Times New Roman" pitchFamily="18" charset="0"/>
                <a:cs typeface="Times New Roman" pitchFamily="18" charset="0"/>
              </a:rPr>
              <a:t>Voltage</a:t>
            </a:r>
            <a:endParaRPr lang="en-IN" dirty="0">
              <a:latin typeface="Times New Roman" pitchFamily="18" charset="0"/>
              <a:cs typeface="Times New Roman" pitchFamily="18" charset="0"/>
            </a:endParaRPr>
          </a:p>
        </p:txBody>
      </p:sp>
      <p:sp>
        <p:nvSpPr>
          <p:cNvPr id="7" name="Rectangle 6"/>
          <p:cNvSpPr/>
          <p:nvPr/>
        </p:nvSpPr>
        <p:spPr>
          <a:xfrm>
            <a:off x="152400" y="1257301"/>
            <a:ext cx="13258800" cy="89255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en-US" dirty="0">
                <a:latin typeface="Times New Roman" pitchFamily="18" charset="0"/>
                <a:cs typeface="Times New Roman" pitchFamily="18" charset="0"/>
              </a:rPr>
              <a:t>Now we must select the model to be inserted in the spectral density noise sources in </a:t>
            </a:r>
            <a:r>
              <a:rPr lang="en-US" dirty="0" smtClean="0">
                <a:latin typeface="Times New Roman" pitchFamily="18" charset="0"/>
                <a:cs typeface="Times New Roman" pitchFamily="18" charset="0"/>
              </a:rPr>
              <a:t>low noise op-amp. </a:t>
            </a:r>
            <a:r>
              <a:rPr lang="en-US" dirty="0">
                <a:latin typeface="Times New Roman" pitchFamily="18" charset="0"/>
                <a:cs typeface="Times New Roman" pitchFamily="18" charset="0"/>
              </a:rPr>
              <a:t>Because we are focusing on </a:t>
            </a:r>
            <a:r>
              <a:rPr lang="en-US" dirty="0" smtClean="0">
                <a:latin typeface="Times New Roman" pitchFamily="18" charset="0"/>
                <a:cs typeface="Times New Roman" pitchFamily="18" charset="0"/>
              </a:rPr>
              <a:t>1/f noise </a:t>
            </a:r>
            <a:r>
              <a:rPr lang="en-US" dirty="0">
                <a:latin typeface="Times New Roman" pitchFamily="18" charset="0"/>
                <a:cs typeface="Times New Roman" pitchFamily="18" charset="0"/>
              </a:rPr>
              <a:t>we will replace these sources by</a:t>
            </a:r>
            <a:endParaRPr lang="en-IN" dirty="0">
              <a:latin typeface="Times New Roman" pitchFamily="18" charset="0"/>
              <a:cs typeface="Times New Roman" pitchFamily="18" charset="0"/>
            </a:endParaRPr>
          </a:p>
        </p:txBody>
      </p:sp>
      <p:pic>
        <p:nvPicPr>
          <p:cNvPr id="8"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43049" y="2258853"/>
            <a:ext cx="3149313" cy="941547"/>
          </a:xfrm>
          <a:prstGeom prst="rect">
            <a:avLst/>
          </a:prstGeom>
          <a:noFill/>
          <a:ln w="9525">
            <a:solidFill>
              <a:srgbClr val="00B05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08030" y="3505200"/>
            <a:ext cx="2054370" cy="1099978"/>
          </a:xfrm>
          <a:prstGeom prst="rect">
            <a:avLst/>
          </a:prstGeom>
          <a:noFill/>
          <a:ln w="9525">
            <a:solidFill>
              <a:srgbClr val="00B05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Rectangle 9"/>
          <p:cNvSpPr/>
          <p:nvPr/>
        </p:nvSpPr>
        <p:spPr>
          <a:xfrm>
            <a:off x="4343400" y="3733800"/>
            <a:ext cx="3238387" cy="492443"/>
          </a:xfrm>
          <a:prstGeom prst="rect">
            <a:avLst/>
          </a:prstGeom>
        </p:spPr>
        <p:txBody>
          <a:bodyPr wrap="none">
            <a:spAutoFit/>
          </a:bodyPr>
          <a:lstStyle/>
          <a:p>
            <a:r>
              <a:rPr lang="en-US" dirty="0">
                <a:latin typeface="Times New Roman" pitchFamily="18" charset="0"/>
                <a:cs typeface="Times New Roman" pitchFamily="18" charset="0"/>
              </a:rPr>
              <a:t>if the source is </a:t>
            </a:r>
            <a:r>
              <a:rPr lang="en-US" dirty="0" smtClean="0">
                <a:latin typeface="Times New Roman" pitchFamily="18" charset="0"/>
                <a:cs typeface="Times New Roman" pitchFamily="18" charset="0"/>
              </a:rPr>
              <a:t>Current</a:t>
            </a:r>
            <a:endParaRPr lang="en-IN" dirty="0">
              <a:latin typeface="Times New Roman" pitchFamily="18" charset="0"/>
              <a:cs typeface="Times New Roman" pitchFamily="18" charset="0"/>
            </a:endParaRPr>
          </a:p>
        </p:txBody>
      </p:sp>
      <p:sp>
        <p:nvSpPr>
          <p:cNvPr id="9" name="Rectangle 8"/>
          <p:cNvSpPr/>
          <p:nvPr/>
        </p:nvSpPr>
        <p:spPr>
          <a:xfrm>
            <a:off x="0" y="4724400"/>
            <a:ext cx="10287000" cy="492443"/>
          </a:xfrm>
          <a:prstGeom prst="rect">
            <a:avLst/>
          </a:prstGeom>
        </p:spPr>
        <p:txBody>
          <a:bodyPr wrap="square">
            <a:spAutoFit/>
          </a:bodyPr>
          <a:lstStyle/>
          <a:p>
            <a:r>
              <a:rPr lang="en-IN" dirty="0">
                <a:latin typeface="Times New Roman" pitchFamily="18" charset="0"/>
                <a:cs typeface="Times New Roman" pitchFamily="18" charset="0"/>
              </a:rPr>
              <a:t>Substituting the </a:t>
            </a:r>
            <a:r>
              <a:rPr lang="en-IN" dirty="0" smtClean="0">
                <a:latin typeface="Times New Roman" pitchFamily="18" charset="0"/>
                <a:cs typeface="Times New Roman" pitchFamily="18" charset="0"/>
              </a:rPr>
              <a:t>appropriate </a:t>
            </a:r>
            <a:r>
              <a:rPr lang="en-US" dirty="0" smtClean="0">
                <a:latin typeface="Times New Roman" pitchFamily="18" charset="0"/>
                <a:cs typeface="Times New Roman" pitchFamily="18" charset="0"/>
              </a:rPr>
              <a:t>choice </a:t>
            </a:r>
            <a:r>
              <a:rPr lang="en-US" dirty="0">
                <a:latin typeface="Times New Roman" pitchFamily="18" charset="0"/>
                <a:cs typeface="Times New Roman" pitchFamily="18" charset="0"/>
              </a:rPr>
              <a:t>for the spectral density noise sources</a:t>
            </a:r>
            <a:endParaRPr lang="en-IN" dirty="0">
              <a:latin typeface="Times New Roman" pitchFamily="18" charset="0"/>
              <a:cs typeface="Times New Roman" pitchFamily="18" charset="0"/>
            </a:endParaRPr>
          </a:p>
        </p:txBody>
      </p:sp>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650594" y="5345431"/>
            <a:ext cx="4989654" cy="1294893"/>
          </a:xfrm>
          <a:prstGeom prst="rect">
            <a:avLst/>
          </a:prstGeom>
          <a:noFill/>
          <a:ln w="9525">
            <a:solidFill>
              <a:srgbClr val="00B05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 name="Rectangle 10"/>
          <p:cNvSpPr/>
          <p:nvPr/>
        </p:nvSpPr>
        <p:spPr>
          <a:xfrm>
            <a:off x="171450" y="6934200"/>
            <a:ext cx="13411200" cy="209288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457200" indent="-457200" algn="just">
              <a:buFont typeface="Wingdings" pitchFamily="2" charset="2"/>
              <a:buChar char="Ø"/>
            </a:pPr>
            <a:r>
              <a:rPr lang="en-IN" dirty="0">
                <a:latin typeface="Times New Roman" pitchFamily="18" charset="0"/>
                <a:cs typeface="Times New Roman" pitchFamily="18" charset="0"/>
              </a:rPr>
              <a:t>Because we have </a:t>
            </a:r>
            <a:r>
              <a:rPr lang="en-IN" dirty="0" smtClean="0">
                <a:latin typeface="Times New Roman" pitchFamily="18" charset="0"/>
                <a:cs typeface="Times New Roman" pitchFamily="18" charset="0"/>
              </a:rPr>
              <a:t>selected </a:t>
            </a:r>
            <a:r>
              <a:rPr lang="en-US" dirty="0" smtClean="0">
                <a:latin typeface="Times New Roman" pitchFamily="18" charset="0"/>
                <a:cs typeface="Times New Roman" pitchFamily="18" charset="0"/>
              </a:rPr>
              <a:t>PMOS </a:t>
            </a:r>
            <a:r>
              <a:rPr lang="en-US" dirty="0">
                <a:latin typeface="Times New Roman" pitchFamily="18" charset="0"/>
                <a:cs typeface="Times New Roman" pitchFamily="18" charset="0"/>
              </a:rPr>
              <a:t>devices as the input (M</a:t>
            </a:r>
            <a:r>
              <a:rPr lang="en-US" baseline="-25000" dirty="0">
                <a:latin typeface="Times New Roman" pitchFamily="18" charset="0"/>
                <a:cs typeface="Times New Roman" pitchFamily="18" charset="0"/>
              </a:rPr>
              <a:t>I</a:t>
            </a:r>
            <a:r>
              <a:rPr lang="en-US" dirty="0">
                <a:latin typeface="Times New Roman" pitchFamily="18" charset="0"/>
                <a:cs typeface="Times New Roman" pitchFamily="18" charset="0"/>
              </a:rPr>
              <a:t> and M</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the value of </a:t>
            </a:r>
            <a:r>
              <a:rPr lang="en-US" dirty="0" smtClean="0">
                <a:latin typeface="Times New Roman" pitchFamily="18" charset="0"/>
                <a:cs typeface="Times New Roman" pitchFamily="18" charset="0"/>
              </a:rPr>
              <a:t>e</a:t>
            </a:r>
            <a:r>
              <a:rPr lang="en-US" baseline="-25000" dirty="0" smtClean="0">
                <a:latin typeface="Times New Roman" pitchFamily="18" charset="0"/>
                <a:cs typeface="Times New Roman" pitchFamily="18" charset="0"/>
              </a:rPr>
              <a:t>n1</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been minimized if </a:t>
            </a:r>
            <a:r>
              <a:rPr lang="en-US" dirty="0" smtClean="0">
                <a:latin typeface="Times New Roman" pitchFamily="18" charset="0"/>
                <a:cs typeface="Times New Roman" pitchFamily="18" charset="0"/>
              </a:rPr>
              <a:t>we choose the </a:t>
            </a:r>
            <a:r>
              <a:rPr lang="en-US" dirty="0">
                <a:latin typeface="Times New Roman" pitchFamily="18" charset="0"/>
                <a:cs typeface="Times New Roman" pitchFamily="18" charset="0"/>
              </a:rPr>
              <a:t>product of </a:t>
            </a:r>
            <a:r>
              <a:rPr lang="en-US" dirty="0" smtClean="0">
                <a:latin typeface="Times New Roman" pitchFamily="18" charset="0"/>
                <a:cs typeface="Times New Roman" pitchFamily="18" charset="0"/>
              </a:rPr>
              <a:t>W</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and </a:t>
            </a:r>
            <a:r>
              <a:rPr lang="en-US" dirty="0" smtClean="0">
                <a:latin typeface="Times New Roman" pitchFamily="18" charset="0"/>
                <a:cs typeface="Times New Roman" pitchFamily="18" charset="0"/>
              </a:rPr>
              <a:t>L</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(W</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and </a:t>
            </a:r>
            <a:r>
              <a:rPr lang="en-US" dirty="0" smtClean="0">
                <a:latin typeface="Times New Roman" pitchFamily="18" charset="0"/>
                <a:cs typeface="Times New Roman" pitchFamily="18" charset="0"/>
              </a:rPr>
              <a:t>L</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large</a:t>
            </a:r>
            <a:r>
              <a:rPr lang="en-US" dirty="0">
                <a:latin typeface="Times New Roman" pitchFamily="18" charset="0"/>
                <a:cs typeface="Times New Roman" pitchFamily="18" charset="0"/>
              </a:rPr>
              <a:t>. Next, we </a:t>
            </a:r>
            <a:r>
              <a:rPr lang="en-US" dirty="0" smtClean="0">
                <a:latin typeface="Times New Roman" pitchFamily="18" charset="0"/>
                <a:cs typeface="Times New Roman" pitchFamily="18" charset="0"/>
              </a:rPr>
              <a:t>have to </a:t>
            </a:r>
            <a:r>
              <a:rPr lang="en-US" dirty="0">
                <a:latin typeface="Times New Roman" pitchFamily="18" charset="0"/>
                <a:cs typeface="Times New Roman" pitchFamily="18" charset="0"/>
              </a:rPr>
              <a:t>reduce the value of the </a:t>
            </a:r>
            <a:r>
              <a:rPr lang="en-US" dirty="0" smtClean="0">
                <a:latin typeface="Times New Roman" pitchFamily="18" charset="0"/>
                <a:cs typeface="Times New Roman" pitchFamily="18" charset="0"/>
              </a:rPr>
              <a:t>term in </a:t>
            </a:r>
            <a:r>
              <a:rPr lang="en-US" dirty="0">
                <a:latin typeface="Times New Roman" pitchFamily="18" charset="0"/>
                <a:cs typeface="Times New Roman" pitchFamily="18" charset="0"/>
              </a:rPr>
              <a:t>the square brackets </a:t>
            </a:r>
            <a:r>
              <a:rPr lang="en-US" dirty="0" smtClean="0">
                <a:latin typeface="Times New Roman" pitchFamily="18" charset="0"/>
                <a:cs typeface="Times New Roman" pitchFamily="18" charset="0"/>
              </a:rPr>
              <a:t>of the above Eqn.</a:t>
            </a:r>
          </a:p>
          <a:p>
            <a:pPr marL="457200" indent="-457200" algn="just">
              <a:buFont typeface="Wingdings" pitchFamily="2" charset="2"/>
              <a:buChar char="Ø"/>
            </a:pPr>
            <a:r>
              <a:rPr lang="en-US" dirty="0">
                <a:latin typeface="Times New Roman" pitchFamily="18" charset="0"/>
                <a:cs typeface="Times New Roman" pitchFamily="18" charset="0"/>
              </a:rPr>
              <a:t>The only variable available to do so is the ratios of L</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to </a:t>
            </a:r>
            <a:r>
              <a:rPr lang="en-US" dirty="0" smtClean="0">
                <a:latin typeface="Times New Roman" pitchFamily="18" charset="0"/>
                <a:cs typeface="Times New Roman" pitchFamily="18" charset="0"/>
              </a:rPr>
              <a:t>L</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Selecting </a:t>
            </a:r>
            <a:r>
              <a:rPr lang="en-US" dirty="0">
                <a:latin typeface="Times New Roman" pitchFamily="18" charset="0"/>
                <a:cs typeface="Times New Roman" pitchFamily="18" charset="0"/>
              </a:rPr>
              <a:t>these ratios less than one gives an equivalent input spectral noise density </a:t>
            </a:r>
            <a:r>
              <a:rPr lang="en-US" dirty="0" smtClean="0">
                <a:latin typeface="Times New Roman" pitchFamily="18" charset="0"/>
                <a:cs typeface="Times New Roman" pitchFamily="18" charset="0"/>
              </a:rPr>
              <a:t>of 2</a:t>
            </a:r>
            <a:r>
              <a:rPr lang="en-US" dirty="0">
                <a:latin typeface="Times New Roman" pitchFamily="18" charset="0"/>
                <a:cs typeface="Times New Roman" pitchFamily="18" charset="0"/>
              </a:rPr>
              <a:t> e</a:t>
            </a:r>
            <a:r>
              <a:rPr lang="en-US" baseline="-25000" dirty="0">
                <a:latin typeface="Times New Roman" pitchFamily="18" charset="0"/>
                <a:cs typeface="Times New Roman" pitchFamily="18" charset="0"/>
              </a:rPr>
              <a:t>n1</a:t>
            </a:r>
            <a:r>
              <a:rPr lang="en-US" baseline="30000" dirty="0">
                <a:latin typeface="Times New Roman" pitchFamily="18" charset="0"/>
                <a:cs typeface="Times New Roman" pitchFamily="18" charset="0"/>
              </a:rPr>
              <a:t>2 </a:t>
            </a:r>
            <a:r>
              <a:rPr lang="en-US" baseline="-25000" dirty="0" smtClean="0">
                <a:latin typeface="Times New Roman" pitchFamily="18" charset="0"/>
                <a:cs typeface="Times New Roman" pitchFamily="18" charset="0"/>
              </a:rPr>
              <a:t>.</a:t>
            </a:r>
            <a:endParaRPr lang="en-IN" baseline="-25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2447216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4237640"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itchFamily="18" charset="0"/>
                <a:cs typeface="Times New Roman" pitchFamily="18" charset="0"/>
              </a:rPr>
              <a:t>Low Noise CMOS Op-amps</a:t>
            </a:r>
            <a:endParaRPr lang="en-US" b="1" dirty="0">
              <a:latin typeface="Times New Roman" pitchFamily="18" charset="0"/>
              <a:cs typeface="Times New Roman"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38100" y="1295400"/>
            <a:ext cx="13525499" cy="892552"/>
          </a:xfrm>
          <a:prstGeom prst="rect">
            <a:avLst/>
          </a:prstGeom>
        </p:spPr>
        <p:txBody>
          <a:bodyPr wrap="square">
            <a:spAutoFit/>
          </a:bodyPr>
          <a:lstStyle/>
          <a:p>
            <a:pPr algn="just"/>
            <a:r>
              <a:rPr lang="en-US" b="1" dirty="0">
                <a:latin typeface="Times New Roman" pitchFamily="18" charset="0"/>
                <a:cs typeface="Times New Roman" pitchFamily="18" charset="0"/>
              </a:rPr>
              <a:t>For completeness sake, let us find the equivalent input spectral noise density if </a:t>
            </a:r>
            <a:r>
              <a:rPr lang="en-US" b="1" dirty="0" smtClean="0">
                <a:latin typeface="Times New Roman" pitchFamily="18" charset="0"/>
                <a:cs typeface="Times New Roman" pitchFamily="18" charset="0"/>
              </a:rPr>
              <a:t>thermal noise </a:t>
            </a:r>
            <a:r>
              <a:rPr lang="en-US" b="1" dirty="0">
                <a:latin typeface="Times New Roman" pitchFamily="18" charset="0"/>
                <a:cs typeface="Times New Roman" pitchFamily="18" charset="0"/>
              </a:rPr>
              <a:t>is of concern.</a:t>
            </a:r>
            <a:endParaRPr lang="en-IN"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42605" y="2209800"/>
            <a:ext cx="2824595" cy="1066800"/>
          </a:xfrm>
          <a:prstGeom prst="rect">
            <a:avLst/>
          </a:prstGeom>
          <a:noFill/>
          <a:ln w="9525">
            <a:solidFill>
              <a:srgbClr val="00B05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14870" y="3576637"/>
            <a:ext cx="3288674" cy="981075"/>
          </a:xfrm>
          <a:prstGeom prst="rect">
            <a:avLst/>
          </a:prstGeom>
          <a:noFill/>
          <a:ln w="9525">
            <a:solidFill>
              <a:srgbClr val="00B05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Rectangle 8"/>
          <p:cNvSpPr/>
          <p:nvPr/>
        </p:nvSpPr>
        <p:spPr>
          <a:xfrm>
            <a:off x="4790185" y="2483404"/>
            <a:ext cx="3226268" cy="492443"/>
          </a:xfrm>
          <a:prstGeom prst="rect">
            <a:avLst/>
          </a:prstGeom>
        </p:spPr>
        <p:txBody>
          <a:bodyPr wrap="none">
            <a:spAutoFit/>
          </a:bodyPr>
          <a:lstStyle/>
          <a:p>
            <a:r>
              <a:rPr lang="en-US" dirty="0">
                <a:latin typeface="Times New Roman" pitchFamily="18" charset="0"/>
                <a:cs typeface="Times New Roman" pitchFamily="18" charset="0"/>
              </a:rPr>
              <a:t>if the source is </a:t>
            </a:r>
            <a:r>
              <a:rPr lang="en-US" dirty="0" smtClean="0">
                <a:latin typeface="Times New Roman" pitchFamily="18" charset="0"/>
                <a:cs typeface="Times New Roman" pitchFamily="18" charset="0"/>
              </a:rPr>
              <a:t>Voltage</a:t>
            </a:r>
            <a:endParaRPr lang="en-IN" dirty="0">
              <a:latin typeface="Times New Roman" pitchFamily="18" charset="0"/>
              <a:cs typeface="Times New Roman" pitchFamily="18" charset="0"/>
            </a:endParaRPr>
          </a:p>
        </p:txBody>
      </p:sp>
      <p:sp>
        <p:nvSpPr>
          <p:cNvPr id="10" name="Rectangle 9"/>
          <p:cNvSpPr/>
          <p:nvPr/>
        </p:nvSpPr>
        <p:spPr>
          <a:xfrm>
            <a:off x="4686413" y="3733800"/>
            <a:ext cx="3238387" cy="492443"/>
          </a:xfrm>
          <a:prstGeom prst="rect">
            <a:avLst/>
          </a:prstGeom>
        </p:spPr>
        <p:txBody>
          <a:bodyPr wrap="none">
            <a:spAutoFit/>
          </a:bodyPr>
          <a:lstStyle/>
          <a:p>
            <a:r>
              <a:rPr lang="en-US" dirty="0">
                <a:latin typeface="Times New Roman" pitchFamily="18" charset="0"/>
                <a:cs typeface="Times New Roman" pitchFamily="18" charset="0"/>
              </a:rPr>
              <a:t>if the source is </a:t>
            </a:r>
            <a:r>
              <a:rPr lang="en-US" dirty="0" smtClean="0">
                <a:latin typeface="Times New Roman" pitchFamily="18" charset="0"/>
                <a:cs typeface="Times New Roman" pitchFamily="18" charset="0"/>
              </a:rPr>
              <a:t>Current</a:t>
            </a:r>
            <a:endParaRPr lang="en-IN" dirty="0">
              <a:latin typeface="Times New Roman" pitchFamily="18" charset="0"/>
              <a:cs typeface="Times New Roman" pitchFamily="18" charset="0"/>
            </a:endParaRPr>
          </a:p>
        </p:txBody>
      </p:sp>
      <p:sp>
        <p:nvSpPr>
          <p:cNvPr id="7" name="Rectangle 6"/>
          <p:cNvSpPr/>
          <p:nvPr/>
        </p:nvSpPr>
        <p:spPr>
          <a:xfrm>
            <a:off x="-76202" y="4953000"/>
            <a:ext cx="10820401" cy="492443"/>
          </a:xfrm>
          <a:prstGeom prst="rect">
            <a:avLst/>
          </a:prstGeom>
        </p:spPr>
        <p:txBody>
          <a:bodyPr wrap="square">
            <a:spAutoFit/>
          </a:bodyPr>
          <a:lstStyle/>
          <a:p>
            <a:r>
              <a:rPr lang="en-IN" b="1" dirty="0">
                <a:solidFill>
                  <a:srgbClr val="00B050"/>
                </a:solidFill>
                <a:latin typeface="Times New Roman" pitchFamily="18" charset="0"/>
                <a:cs typeface="Times New Roman" pitchFamily="18" charset="0"/>
              </a:rPr>
              <a:t>Substituting </a:t>
            </a:r>
            <a:r>
              <a:rPr lang="en-IN" b="1" dirty="0" smtClean="0">
                <a:solidFill>
                  <a:srgbClr val="00B050"/>
                </a:solidFill>
                <a:latin typeface="Times New Roman" pitchFamily="18" charset="0"/>
                <a:cs typeface="Times New Roman" pitchFamily="18" charset="0"/>
              </a:rPr>
              <a:t>the </a:t>
            </a:r>
            <a:r>
              <a:rPr lang="en-US" b="1" dirty="0" smtClean="0">
                <a:solidFill>
                  <a:srgbClr val="00B050"/>
                </a:solidFill>
                <a:latin typeface="Times New Roman" pitchFamily="18" charset="0"/>
                <a:cs typeface="Times New Roman" pitchFamily="18" charset="0"/>
              </a:rPr>
              <a:t>appropriate </a:t>
            </a:r>
            <a:r>
              <a:rPr lang="en-US" b="1" dirty="0">
                <a:solidFill>
                  <a:srgbClr val="00B050"/>
                </a:solidFill>
                <a:latin typeface="Times New Roman" pitchFamily="18" charset="0"/>
                <a:cs typeface="Times New Roman" pitchFamily="18" charset="0"/>
              </a:rPr>
              <a:t>choice for the spectral density noise </a:t>
            </a:r>
            <a:r>
              <a:rPr lang="en-US" b="1" dirty="0" smtClean="0">
                <a:solidFill>
                  <a:srgbClr val="00B050"/>
                </a:solidFill>
                <a:latin typeface="Times New Roman" pitchFamily="18" charset="0"/>
                <a:cs typeface="Times New Roman" pitchFamily="18" charset="0"/>
              </a:rPr>
              <a:t>sources, </a:t>
            </a:r>
            <a:endParaRPr lang="en-IN" b="1" dirty="0">
              <a:solidFill>
                <a:srgbClr val="00B050"/>
              </a:solidFill>
              <a:latin typeface="Times New Roman" pitchFamily="18" charset="0"/>
              <a:cs typeface="Times New Roman" pitchFamily="18" charset="0"/>
            </a:endParaRPr>
          </a:p>
        </p:txBody>
      </p:sp>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118821" y="5638800"/>
            <a:ext cx="9966696" cy="1260157"/>
          </a:xfrm>
          <a:prstGeom prst="rect">
            <a:avLst/>
          </a:prstGeom>
          <a:ln w="9525">
            <a:solidFill>
              <a:srgbClr val="00B050"/>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chemeClr val="accent1"/>
                </a:solidFill>
              </a14:hiddenFill>
            </a:ext>
          </a:extLst>
        </p:spPr>
      </p:pic>
      <p:sp>
        <p:nvSpPr>
          <p:cNvPr id="8" name="Rectangle 7"/>
          <p:cNvSpPr/>
          <p:nvPr/>
        </p:nvSpPr>
        <p:spPr>
          <a:xfrm>
            <a:off x="694340" y="7354669"/>
            <a:ext cx="11954859" cy="892552"/>
          </a:xfrm>
          <a:prstGeom prst="rect">
            <a:avLst/>
          </a:prstGeom>
        </p:spPr>
        <p:txBody>
          <a:bodyPr wrap="square">
            <a:spAutoFit/>
          </a:bodyPr>
          <a:lstStyle/>
          <a:p>
            <a:pPr algn="just"/>
            <a:r>
              <a:rPr lang="en-IN" b="1" dirty="0">
                <a:solidFill>
                  <a:srgbClr val="00B0F0"/>
                </a:solidFill>
                <a:latin typeface="Times New Roman" pitchFamily="18" charset="0"/>
                <a:cs typeface="Times New Roman" pitchFamily="18" charset="0"/>
              </a:rPr>
              <a:t>The noise </a:t>
            </a:r>
            <a:r>
              <a:rPr lang="en-IN" b="1" dirty="0" smtClean="0">
                <a:solidFill>
                  <a:srgbClr val="00B0F0"/>
                </a:solidFill>
                <a:latin typeface="Times New Roman" pitchFamily="18" charset="0"/>
                <a:cs typeface="Times New Roman" pitchFamily="18" charset="0"/>
              </a:rPr>
              <a:t>concern </a:t>
            </a:r>
            <a:r>
              <a:rPr lang="en-US" b="1" dirty="0" smtClean="0">
                <a:solidFill>
                  <a:srgbClr val="00B0F0"/>
                </a:solidFill>
                <a:latin typeface="Times New Roman" pitchFamily="18" charset="0"/>
                <a:cs typeface="Times New Roman" pitchFamily="18" charset="0"/>
              </a:rPr>
              <a:t>where </a:t>
            </a:r>
            <a:r>
              <a:rPr lang="en-US" b="1" dirty="0">
                <a:solidFill>
                  <a:srgbClr val="00B0F0"/>
                </a:solidFill>
                <a:latin typeface="Times New Roman" pitchFamily="18" charset="0"/>
                <a:cs typeface="Times New Roman" pitchFamily="18" charset="0"/>
              </a:rPr>
              <a:t>the thermal noise </a:t>
            </a:r>
            <a:r>
              <a:rPr lang="en-US" b="1" dirty="0" smtClean="0">
                <a:solidFill>
                  <a:srgbClr val="00B0F0"/>
                </a:solidFill>
                <a:latin typeface="Times New Roman" pitchFamily="18" charset="0"/>
                <a:cs typeface="Times New Roman" pitchFamily="18" charset="0"/>
              </a:rPr>
              <a:t>is equal </a:t>
            </a:r>
            <a:r>
              <a:rPr lang="en-US" b="1" dirty="0">
                <a:solidFill>
                  <a:srgbClr val="00B0F0"/>
                </a:solidFill>
                <a:latin typeface="Times New Roman" pitchFamily="18" charset="0"/>
                <a:cs typeface="Times New Roman" pitchFamily="18" charset="0"/>
              </a:rPr>
              <a:t>to the </a:t>
            </a:r>
            <a:r>
              <a:rPr lang="en-US" b="1" dirty="0" smtClean="0">
                <a:solidFill>
                  <a:srgbClr val="00B0F0"/>
                </a:solidFill>
                <a:latin typeface="Times New Roman" pitchFamily="18" charset="0"/>
                <a:cs typeface="Times New Roman" pitchFamily="18" charset="0"/>
              </a:rPr>
              <a:t>1/f </a:t>
            </a:r>
            <a:r>
              <a:rPr lang="en-US" b="1" dirty="0">
                <a:solidFill>
                  <a:srgbClr val="00B0F0"/>
                </a:solidFill>
                <a:latin typeface="Times New Roman" pitchFamily="18" charset="0"/>
                <a:cs typeface="Times New Roman" pitchFamily="18" charset="0"/>
              </a:rPr>
              <a:t>noise can be found for a single </a:t>
            </a:r>
            <a:r>
              <a:rPr lang="en-US" b="1" dirty="0" smtClean="0">
                <a:solidFill>
                  <a:srgbClr val="00B0F0"/>
                </a:solidFill>
                <a:latin typeface="Times New Roman" pitchFamily="18" charset="0"/>
                <a:cs typeface="Times New Roman" pitchFamily="18" charset="0"/>
              </a:rPr>
              <a:t>transistor as, </a:t>
            </a:r>
            <a:endParaRPr lang="en-IN" b="1" dirty="0">
              <a:solidFill>
                <a:srgbClr val="00B0F0"/>
              </a:solidFill>
              <a:latin typeface="Times New Roman" pitchFamily="18" charset="0"/>
              <a:cs typeface="Times New Roman" pitchFamily="18" charset="0"/>
            </a:endParaRPr>
          </a:p>
        </p:txBody>
      </p:sp>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123335" y="7981950"/>
            <a:ext cx="2241884" cy="990600"/>
          </a:xfrm>
          <a:prstGeom prst="rect">
            <a:avLst/>
          </a:prstGeom>
          <a:ln w="9525">
            <a:solidFill>
              <a:srgbClr val="00B050"/>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384482877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4515215"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itchFamily="18" charset="0"/>
                <a:cs typeface="Times New Roman" pitchFamily="18" charset="0"/>
              </a:rPr>
              <a:t>Low Voltage CMOS Op-amps</a:t>
            </a:r>
            <a:endParaRPr lang="en-US" b="1" dirty="0">
              <a:latin typeface="Times New Roman" pitchFamily="18" charset="0"/>
              <a:cs typeface="Times New Roman"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76200" y="1221462"/>
            <a:ext cx="13411200" cy="4493538"/>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457200" indent="-457200" algn="just">
              <a:buFont typeface="Wingdings" pitchFamily="2" charset="2"/>
              <a:buChar char="Ø"/>
            </a:pPr>
            <a:r>
              <a:rPr lang="en-US" dirty="0">
                <a:latin typeface="Times New Roman" pitchFamily="18" charset="0"/>
                <a:cs typeface="Times New Roman" pitchFamily="18" charset="0"/>
              </a:rPr>
              <a:t>As CMOS technology continues to shrink in size, there are several important implications </a:t>
            </a:r>
            <a:r>
              <a:rPr lang="en-US" dirty="0" smtClean="0">
                <a:latin typeface="Times New Roman" pitchFamily="18" charset="0"/>
                <a:cs typeface="Times New Roman" pitchFamily="18" charset="0"/>
              </a:rPr>
              <a:t>that </a:t>
            </a:r>
            <a:r>
              <a:rPr lang="en-IN" dirty="0" smtClean="0">
                <a:latin typeface="Times New Roman" pitchFamily="18" charset="0"/>
                <a:cs typeface="Times New Roman" pitchFamily="18" charset="0"/>
              </a:rPr>
              <a:t>result. </a:t>
            </a:r>
          </a:p>
          <a:p>
            <a:pPr marL="457200" indent="-457200" algn="just">
              <a:buFont typeface="Wingdings" pitchFamily="2" charset="2"/>
              <a:buChar char="Ø"/>
            </a:pPr>
            <a:r>
              <a:rPr lang="en-IN" dirty="0" smtClean="0">
                <a:latin typeface="Times New Roman" pitchFamily="18" charset="0"/>
                <a:cs typeface="Times New Roman" pitchFamily="18" charset="0"/>
              </a:rPr>
              <a:t>The motivation </a:t>
            </a:r>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decreasing the channel length is to increase the MOSFET </a:t>
            </a:r>
            <a:r>
              <a:rPr lang="en-US" dirty="0" smtClean="0">
                <a:latin typeface="Times New Roman" pitchFamily="18" charset="0"/>
                <a:cs typeface="Times New Roman" pitchFamily="18" charset="0"/>
              </a:rPr>
              <a:t>frequency</a:t>
            </a:r>
            <a:r>
              <a:rPr lang="en-US" i="1" dirty="0" smtClean="0">
                <a:latin typeface="Times New Roman" pitchFamily="18" charset="0"/>
                <a:cs typeface="Times New Roman" pitchFamily="18" charset="0"/>
              </a:rPr>
              <a:t> </a:t>
            </a:r>
            <a:r>
              <a:rPr lang="en-US" dirty="0">
                <a:latin typeface="Times New Roman" pitchFamily="18" charset="0"/>
                <a:cs typeface="Times New Roman" pitchFamily="18" charset="0"/>
              </a:rPr>
              <a:t>and to allow more circuits </a:t>
            </a:r>
            <a:r>
              <a:rPr lang="en-US" dirty="0" smtClean="0">
                <a:latin typeface="Times New Roman" pitchFamily="18" charset="0"/>
                <a:cs typeface="Times New Roman" pitchFamily="18" charset="0"/>
              </a:rPr>
              <a:t>to be </a:t>
            </a:r>
            <a:r>
              <a:rPr lang="en-US" dirty="0">
                <a:latin typeface="Times New Roman" pitchFamily="18" charset="0"/>
                <a:cs typeface="Times New Roman" pitchFamily="18" charset="0"/>
              </a:rPr>
              <a:t>implemented in the same physical area, which sustains the move from very large-scale </a:t>
            </a:r>
            <a:r>
              <a:rPr lang="en-US" dirty="0" smtClean="0">
                <a:latin typeface="Times New Roman" pitchFamily="18" charset="0"/>
                <a:cs typeface="Times New Roman" pitchFamily="18" charset="0"/>
              </a:rPr>
              <a:t>integrated (VLSI) </a:t>
            </a:r>
            <a:r>
              <a:rPr lang="en-US" dirty="0">
                <a:latin typeface="Times New Roman" pitchFamily="18" charset="0"/>
                <a:cs typeface="Times New Roman" pitchFamily="18" charset="0"/>
              </a:rPr>
              <a:t>circuits to ultra large-scale integrated (</a:t>
            </a:r>
            <a:r>
              <a:rPr lang="en-US" dirty="0" smtClean="0">
                <a:latin typeface="Times New Roman" pitchFamily="18" charset="0"/>
                <a:cs typeface="Times New Roman" pitchFamily="18" charset="0"/>
              </a:rPr>
              <a:t>ULSI) </a:t>
            </a:r>
            <a:r>
              <a:rPr lang="en-US" dirty="0">
                <a:latin typeface="Times New Roman" pitchFamily="18" charset="0"/>
                <a:cs typeface="Times New Roman" pitchFamily="18" charset="0"/>
              </a:rPr>
              <a:t>circuits. </a:t>
            </a:r>
            <a:endParaRPr lang="en-US" dirty="0" smtClean="0">
              <a:latin typeface="Times New Roman" pitchFamily="18" charset="0"/>
              <a:cs typeface="Times New Roman" pitchFamily="18" charset="0"/>
            </a:endParaRPr>
          </a:p>
          <a:p>
            <a:pPr marL="457200" indent="-457200" algn="just">
              <a:buFont typeface="Wingdings" pitchFamily="2" charset="2"/>
              <a:buChar char="Ø"/>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reduction in </a:t>
            </a:r>
            <a:r>
              <a:rPr lang="en-US" dirty="0" smtClean="0">
                <a:latin typeface="Times New Roman" pitchFamily="18" charset="0"/>
                <a:cs typeface="Times New Roman" pitchFamily="18" charset="0"/>
              </a:rPr>
              <a:t>voltage comes </a:t>
            </a:r>
            <a:r>
              <a:rPr lang="en-US" dirty="0">
                <a:latin typeface="Times New Roman" pitchFamily="18" charset="0"/>
                <a:cs typeface="Times New Roman" pitchFamily="18" charset="0"/>
              </a:rPr>
              <a:t>about because the reduced dimensions reduce the voltage breakdowns of the technology.</a:t>
            </a:r>
          </a:p>
          <a:p>
            <a:pPr marL="457200" indent="-457200" algn="just">
              <a:buFont typeface="Wingdings" pitchFamily="2" charset="2"/>
              <a:buChar char="Ø"/>
            </a:pPr>
            <a:r>
              <a:rPr lang="en-US" dirty="0">
                <a:latin typeface="Times New Roman" pitchFamily="18" charset="0"/>
                <a:cs typeface="Times New Roman" pitchFamily="18" charset="0"/>
              </a:rPr>
              <a:t>In addition, the power dissipation in digital circuits in proportional to the square of </a:t>
            </a:r>
            <a:r>
              <a:rPr lang="en-US" dirty="0" smtClean="0">
                <a:latin typeface="Times New Roman" pitchFamily="18" charset="0"/>
                <a:cs typeface="Times New Roman" pitchFamily="18" charset="0"/>
              </a:rPr>
              <a:t>the power </a:t>
            </a:r>
            <a:r>
              <a:rPr lang="en-US" dirty="0">
                <a:latin typeface="Times New Roman" pitchFamily="18" charset="0"/>
                <a:cs typeface="Times New Roman" pitchFamily="18" charset="0"/>
              </a:rPr>
              <a:t>supply. </a:t>
            </a:r>
            <a:endParaRPr lang="en-US" dirty="0" smtClean="0">
              <a:latin typeface="Times New Roman" pitchFamily="18" charset="0"/>
              <a:cs typeface="Times New Roman" pitchFamily="18" charset="0"/>
            </a:endParaRPr>
          </a:p>
          <a:p>
            <a:pPr marL="457200" indent="-457200" algn="just">
              <a:buFont typeface="Wingdings" pitchFamily="2" charset="2"/>
              <a:buChar char="Ø"/>
            </a:pPr>
            <a:r>
              <a:rPr lang="en-US" b="1" dirty="0" smtClean="0">
                <a:latin typeface="Times New Roman" pitchFamily="18" charset="0"/>
                <a:cs typeface="Times New Roman" pitchFamily="18" charset="0"/>
              </a:rPr>
              <a:t>In </a:t>
            </a:r>
            <a:r>
              <a:rPr lang="en-US" b="1" dirty="0">
                <a:latin typeface="Times New Roman" pitchFamily="18" charset="0"/>
                <a:cs typeface="Times New Roman" pitchFamily="18" charset="0"/>
              </a:rPr>
              <a:t>order to reduce the power dissipation in </a:t>
            </a:r>
            <a:r>
              <a:rPr lang="en-US" b="1" dirty="0" err="1">
                <a:latin typeface="Times New Roman" pitchFamily="18" charset="0"/>
                <a:cs typeface="Times New Roman" pitchFamily="18" charset="0"/>
              </a:rPr>
              <a:t>ULSl</a:t>
            </a:r>
            <a:r>
              <a:rPr lang="en-US" b="1" dirty="0">
                <a:latin typeface="Times New Roman" pitchFamily="18" charset="0"/>
                <a:cs typeface="Times New Roman" pitchFamily="18" charset="0"/>
              </a:rPr>
              <a:t> circuits, it is necessary </a:t>
            </a:r>
            <a:r>
              <a:rPr lang="en-US" b="1" dirty="0" smtClean="0">
                <a:latin typeface="Times New Roman" pitchFamily="18" charset="0"/>
                <a:cs typeface="Times New Roman" pitchFamily="18" charset="0"/>
              </a:rPr>
              <a:t>to either </a:t>
            </a:r>
            <a:r>
              <a:rPr lang="en-US" b="1" dirty="0">
                <a:latin typeface="Times New Roman" pitchFamily="18" charset="0"/>
                <a:cs typeface="Times New Roman" pitchFamily="18" charset="0"/>
              </a:rPr>
              <a:t>cool the chip</a:t>
            </a:r>
            <a:r>
              <a:rPr lang="en-US" b="1" i="1" dirty="0">
                <a:latin typeface="Times New Roman" pitchFamily="18" charset="0"/>
                <a:cs typeface="Times New Roman" pitchFamily="18" charset="0"/>
              </a:rPr>
              <a:t> </a:t>
            </a:r>
            <a:r>
              <a:rPr lang="en-US" b="1" dirty="0">
                <a:latin typeface="Times New Roman" pitchFamily="18" charset="0"/>
                <a:cs typeface="Times New Roman" pitchFamily="18" charset="0"/>
              </a:rPr>
              <a:t>or to reduce the power supply or both.</a:t>
            </a:r>
            <a:endParaRPr lang="en-IN" b="1" dirty="0">
              <a:latin typeface="Times New Roman" pitchFamily="18" charset="0"/>
              <a:cs typeface="Times New Roman" pitchFamily="18" charset="0"/>
            </a:endParaRPr>
          </a:p>
        </p:txBody>
      </p:sp>
      <p:sp>
        <p:nvSpPr>
          <p:cNvPr id="7" name="Rectangle 6"/>
          <p:cNvSpPr/>
          <p:nvPr/>
        </p:nvSpPr>
        <p:spPr>
          <a:xfrm>
            <a:off x="1" y="5774591"/>
            <a:ext cx="13487399" cy="329320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457200" indent="-457200" algn="just">
              <a:buFont typeface="Wingdings" pitchFamily="2" charset="2"/>
              <a:buChar char="Ø"/>
            </a:pPr>
            <a:r>
              <a:rPr lang="en-US" dirty="0">
                <a:latin typeface="Times New Roman" pitchFamily="18" charset="0"/>
                <a:cs typeface="Times New Roman" pitchFamily="18" charset="0"/>
              </a:rPr>
              <a:t>As the power-supply voltages are decreased, the dynamic range of </a:t>
            </a:r>
            <a:r>
              <a:rPr lang="en-US" dirty="0" smtClean="0">
                <a:latin typeface="Times New Roman" pitchFamily="18" charset="0"/>
                <a:cs typeface="Times New Roman" pitchFamily="18" charset="0"/>
              </a:rPr>
              <a:t>the analog </a:t>
            </a:r>
            <a:r>
              <a:rPr lang="en-US" dirty="0">
                <a:latin typeface="Times New Roman" pitchFamily="18" charset="0"/>
                <a:cs typeface="Times New Roman" pitchFamily="18" charset="0"/>
              </a:rPr>
              <a:t>signals is </a:t>
            </a:r>
            <a:r>
              <a:rPr lang="en-US" dirty="0" smtClean="0">
                <a:latin typeface="Times New Roman" pitchFamily="18" charset="0"/>
                <a:cs typeface="Times New Roman" pitchFamily="18" charset="0"/>
              </a:rPr>
              <a:t>decreased. </a:t>
            </a:r>
          </a:p>
          <a:p>
            <a:pPr marL="457200" indent="-457200" algn="just">
              <a:buFont typeface="Wingdings" pitchFamily="2" charset="2"/>
              <a:buChar char="Ø"/>
            </a:pPr>
            <a:r>
              <a:rPr lang="en-US" dirty="0" smtClean="0">
                <a:latin typeface="Times New Roman" pitchFamily="18" charset="0"/>
                <a:cs typeface="Times New Roman" pitchFamily="18" charset="0"/>
              </a:rPr>
              <a:t>If the threshold voltage is scaled with the power-supply voltage, the dynamic range would not be strongly affected. </a:t>
            </a:r>
          </a:p>
          <a:p>
            <a:pPr marL="457200" indent="-457200" algn="just">
              <a:buFont typeface="Wingdings" pitchFamily="2" charset="2"/>
              <a:buChar char="Ø"/>
            </a:pPr>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the threshold </a:t>
            </a:r>
            <a:r>
              <a:rPr lang="en-US" dirty="0" smtClean="0">
                <a:latin typeface="Times New Roman" pitchFamily="18" charset="0"/>
                <a:cs typeface="Times New Roman" pitchFamily="18" charset="0"/>
              </a:rPr>
              <a:t>voltage is </a:t>
            </a:r>
            <a:r>
              <a:rPr lang="en-US" dirty="0">
                <a:latin typeface="Times New Roman" pitchFamily="18" charset="0"/>
                <a:cs typeface="Times New Roman" pitchFamily="18" charset="0"/>
              </a:rPr>
              <a:t>too close to zero, appreciable current would flow in the MOSFET logic devices even </a:t>
            </a:r>
            <a:r>
              <a:rPr lang="en-US" dirty="0" smtClean="0">
                <a:latin typeface="Times New Roman" pitchFamily="18" charset="0"/>
                <a:cs typeface="Times New Roman" pitchFamily="18" charset="0"/>
              </a:rPr>
              <a:t>when they </a:t>
            </a:r>
            <a:r>
              <a:rPr lang="en-US" dirty="0">
                <a:latin typeface="Times New Roman" pitchFamily="18" charset="0"/>
                <a:cs typeface="Times New Roman" pitchFamily="18" charset="0"/>
              </a:rPr>
              <a:t>are off. </a:t>
            </a:r>
            <a:endParaRPr lang="en-US" dirty="0" smtClean="0">
              <a:latin typeface="Times New Roman" pitchFamily="18" charset="0"/>
              <a:cs typeface="Times New Roman" pitchFamily="18" charset="0"/>
            </a:endParaRPr>
          </a:p>
          <a:p>
            <a:pPr marL="457200" indent="-457200" algn="just">
              <a:buFont typeface="Wingdings" pitchFamily="2" charset="2"/>
              <a:buChar char="Ø"/>
            </a:pPr>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this small current is multiplied by thousands of devices, it becomes a </a:t>
            </a:r>
            <a:r>
              <a:rPr lang="en-US" dirty="0" smtClean="0">
                <a:latin typeface="Times New Roman" pitchFamily="18" charset="0"/>
                <a:cs typeface="Times New Roman" pitchFamily="18" charset="0"/>
              </a:rPr>
              <a:t>significant s</a:t>
            </a:r>
            <a:r>
              <a:rPr lang="en-IN" dirty="0" smtClean="0">
                <a:latin typeface="Times New Roman" pitchFamily="18" charset="0"/>
                <a:cs typeface="Times New Roman" pitchFamily="18" charset="0"/>
              </a:rPr>
              <a:t>amount </a:t>
            </a:r>
            <a:r>
              <a:rPr lang="en-IN" dirty="0">
                <a:latin typeface="Times New Roman" pitchFamily="18" charset="0"/>
                <a:cs typeface="Times New Roman" pitchFamily="18" charset="0"/>
              </a:rPr>
              <a:t>of power dissipation.</a:t>
            </a:r>
          </a:p>
        </p:txBody>
      </p:sp>
    </p:spTree>
    <p:extLst>
      <p:ext uri="{BB962C8B-B14F-4D97-AF65-F5344CB8AC3E}">
        <p14:creationId xmlns:p14="http://schemas.microsoft.com/office/powerpoint/2010/main" xmlns="" val="379882207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278791"/>
            <a:ext cx="13411200" cy="209288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457200" indent="-457200" algn="just">
              <a:buFont typeface="Wingdings" pitchFamily="2" charset="2"/>
              <a:buChar char="Ø"/>
            </a:pPr>
            <a:r>
              <a:rPr lang="en-US" dirty="0">
                <a:latin typeface="Times New Roman" pitchFamily="18" charset="0"/>
                <a:cs typeface="Times New Roman" pitchFamily="18" charset="0"/>
              </a:rPr>
              <a:t>The best threshold for logic to give the </a:t>
            </a:r>
            <a:r>
              <a:rPr lang="en-US" dirty="0" smtClean="0">
                <a:latin typeface="Times New Roman" pitchFamily="18" charset="0"/>
                <a:cs typeface="Times New Roman" pitchFamily="18" charset="0"/>
              </a:rPr>
              <a:t>highest noise </a:t>
            </a:r>
            <a:r>
              <a:rPr lang="en-US" dirty="0">
                <a:latin typeface="Times New Roman" pitchFamily="18" charset="0"/>
                <a:cs typeface="Times New Roman" pitchFamily="18" charset="0"/>
              </a:rPr>
              <a:t>margin is approximately halfway between power supply. </a:t>
            </a:r>
            <a:endParaRPr lang="en-US" dirty="0" smtClean="0">
              <a:latin typeface="Times New Roman" pitchFamily="18" charset="0"/>
              <a:cs typeface="Times New Roman" pitchFamily="18" charset="0"/>
            </a:endParaRPr>
          </a:p>
          <a:p>
            <a:pPr marL="457200" indent="-457200" algn="just">
              <a:buFont typeface="Wingdings" pitchFamily="2" charset="2"/>
              <a:buChar char="Ø"/>
            </a:pPr>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a 1.5 V power supply </a:t>
            </a:r>
            <a:r>
              <a:rPr lang="en-US" dirty="0" smtClean="0">
                <a:latin typeface="Times New Roman" pitchFamily="18" charset="0"/>
                <a:cs typeface="Times New Roman" pitchFamily="18" charset="0"/>
              </a:rPr>
              <a:t>is used</a:t>
            </a:r>
            <a:r>
              <a:rPr lang="en-US" dirty="0">
                <a:latin typeface="Times New Roman" pitchFamily="18" charset="0"/>
                <a:cs typeface="Times New Roman" pitchFamily="18" charset="0"/>
              </a:rPr>
              <a:t>, then 0.75 V thresholds give more noise margin. </a:t>
            </a:r>
            <a:endParaRPr lang="en-US" dirty="0" smtClean="0">
              <a:latin typeface="Times New Roman" pitchFamily="18" charset="0"/>
              <a:cs typeface="Times New Roman" pitchFamily="18" charset="0"/>
            </a:endParaRPr>
          </a:p>
          <a:p>
            <a:pPr marL="457200" indent="-457200" algn="just">
              <a:buFont typeface="Wingdings" pitchFamily="2" charset="2"/>
              <a:buChar char="Ø"/>
            </a:pPr>
            <a:r>
              <a:rPr lang="en-US" dirty="0" smtClean="0">
                <a:latin typeface="Times New Roman" pitchFamily="18" charset="0"/>
                <a:cs typeface="Times New Roman" pitchFamily="18" charset="0"/>
              </a:rPr>
              <a:t>Consequently</a:t>
            </a:r>
            <a:r>
              <a:rPr lang="en-US" dirty="0">
                <a:latin typeface="Times New Roman" pitchFamily="18" charset="0"/>
                <a:cs typeface="Times New Roman" pitchFamily="18" charset="0"/>
              </a:rPr>
              <a:t>, the analog designer </a:t>
            </a:r>
            <a:r>
              <a:rPr lang="en-US" dirty="0" smtClean="0">
                <a:latin typeface="Times New Roman" pitchFamily="18" charset="0"/>
                <a:cs typeface="Times New Roman" pitchFamily="18" charset="0"/>
              </a:rPr>
              <a:t>will have </a:t>
            </a:r>
            <a:r>
              <a:rPr lang="en-US" dirty="0">
                <a:latin typeface="Times New Roman" pitchFamily="18" charset="0"/>
                <a:cs typeface="Times New Roman" pitchFamily="18" charset="0"/>
              </a:rPr>
              <a:t>to face the issue of </a:t>
            </a:r>
            <a:r>
              <a:rPr lang="en-US" dirty="0" err="1" smtClean="0">
                <a:latin typeface="Times New Roman" pitchFamily="18" charset="0"/>
                <a:cs typeface="Times New Roman" pitchFamily="18" charset="0"/>
              </a:rPr>
              <a:t>decresing</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power supplies with approximately constant </a:t>
            </a:r>
            <a:r>
              <a:rPr lang="en-US" dirty="0" smtClean="0">
                <a:latin typeface="Times New Roman" pitchFamily="18" charset="0"/>
                <a:cs typeface="Times New Roman" pitchFamily="18" charset="0"/>
              </a:rPr>
              <a:t>threshold </a:t>
            </a:r>
            <a:r>
              <a:rPr lang="en-IN" dirty="0" smtClean="0">
                <a:latin typeface="Times New Roman" pitchFamily="18" charset="0"/>
                <a:cs typeface="Times New Roman" pitchFamily="18" charset="0"/>
              </a:rPr>
              <a:t>voltages</a:t>
            </a:r>
            <a:r>
              <a:rPr lang="en-IN" dirty="0">
                <a:latin typeface="Times New Roman" pitchFamily="18" charset="0"/>
                <a:cs typeface="Times New Roman" pitchFamily="18" charset="0"/>
              </a:rPr>
              <a:t>.</a:t>
            </a:r>
          </a:p>
        </p:txBody>
      </p:sp>
      <p:sp>
        <p:nvSpPr>
          <p:cNvPr id="5" name="Rectangle 4"/>
          <p:cNvSpPr/>
          <p:nvPr/>
        </p:nvSpPr>
        <p:spPr>
          <a:xfrm>
            <a:off x="1" y="565197"/>
            <a:ext cx="4515215"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itchFamily="18" charset="0"/>
                <a:cs typeface="Times New Roman" pitchFamily="18" charset="0"/>
              </a:rPr>
              <a:t>Low Voltage CMOS Op-amps</a:t>
            </a:r>
            <a:endParaRPr lang="en-US" b="1" dirty="0">
              <a:latin typeface="Times New Roman" pitchFamily="18" charset="0"/>
              <a:cs typeface="Times New Roman" pitchFamily="18" charset="0"/>
            </a:endParaRPr>
          </a:p>
        </p:txBody>
      </p:sp>
      <p:sp>
        <p:nvSpPr>
          <p:cNvPr id="6" name="Rectangle 5"/>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7" name="AutoShape 2" descr="https://www.researchgate.net/profile/Sergio-Bampi/publication/220886177/figure/fig2/AS:362215975735303@1463370426545/Evolution-of-CMOS-technology-the-minimum-supply-voltage-oxide-thickness-and-junction.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https://www.researchgate.net/profile/Sergio-Bampi/publication/220886177/figure/fig2/AS:362215975735303@1463370426545/Evolution-of-CMOS-technology-the-minimum-supply-voltage-oxide-thickness-and-junction.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3"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1" y="3581400"/>
            <a:ext cx="7572375" cy="5000625"/>
          </a:xfrm>
          <a:prstGeom prst="rect">
            <a:avLst/>
          </a:prstGeom>
          <a:noFill/>
          <a:ln w="9525">
            <a:solidFill>
              <a:srgbClr val="00B05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Rectangle 9"/>
          <p:cNvSpPr/>
          <p:nvPr/>
        </p:nvSpPr>
        <p:spPr>
          <a:xfrm>
            <a:off x="7772400" y="3574732"/>
            <a:ext cx="5791200" cy="5416868"/>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Ø"/>
            </a:pPr>
            <a:r>
              <a:rPr lang="en-US" dirty="0">
                <a:latin typeface="Times New Roman" pitchFamily="18" charset="0"/>
                <a:cs typeface="Times New Roman" pitchFamily="18" charset="0"/>
              </a:rPr>
              <a:t>As the power supply decreases, the dynamic range will decrease. </a:t>
            </a:r>
            <a:endParaRPr lang="en-US" dirty="0" smtClean="0">
              <a:latin typeface="Times New Roman" pitchFamily="18" charset="0"/>
              <a:cs typeface="Times New Roman" pitchFamily="18" charset="0"/>
            </a:endParaRPr>
          </a:p>
          <a:p>
            <a:pPr marL="514350" indent="-514350" algn="just">
              <a:buFont typeface="Wingdings" pitchFamily="2" charset="2"/>
              <a:buChar char="Ø"/>
            </a:pPr>
            <a:r>
              <a:rPr lang="en-US" dirty="0" smtClean="0">
                <a:latin typeface="Times New Roman" pitchFamily="18" charset="0"/>
                <a:cs typeface="Times New Roman" pitchFamily="18" charset="0"/>
              </a:rPr>
              <a:t>Use </a:t>
            </a:r>
            <a:r>
              <a:rPr lang="en-US" dirty="0">
                <a:latin typeface="Times New Roman" pitchFamily="18" charset="0"/>
                <a:cs typeface="Times New Roman" pitchFamily="18" charset="0"/>
              </a:rPr>
              <a:t>of differential </a:t>
            </a:r>
            <a:r>
              <a:rPr lang="en-US" dirty="0" smtClean="0">
                <a:latin typeface="Times New Roman" pitchFamily="18" charset="0"/>
                <a:cs typeface="Times New Roman" pitchFamily="18" charset="0"/>
              </a:rPr>
              <a:t>operation will </a:t>
            </a:r>
            <a:r>
              <a:rPr lang="en-US" dirty="0">
                <a:latin typeface="Times New Roman" pitchFamily="18" charset="0"/>
                <a:cs typeface="Times New Roman" pitchFamily="18" charset="0"/>
              </a:rPr>
              <a:t>help to increase the signal swing. </a:t>
            </a:r>
            <a:endParaRPr lang="en-US" dirty="0" smtClean="0">
              <a:latin typeface="Times New Roman" pitchFamily="18" charset="0"/>
              <a:cs typeface="Times New Roman" pitchFamily="18" charset="0"/>
            </a:endParaRPr>
          </a:p>
          <a:p>
            <a:pPr marL="514350" indent="-514350" algn="just">
              <a:buFont typeface="Wingdings" pitchFamily="2" charset="2"/>
              <a:buChar char="Ø"/>
            </a:pPr>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the dynamic range to </a:t>
            </a:r>
            <a:r>
              <a:rPr lang="en-US" dirty="0" smtClean="0">
                <a:latin typeface="Times New Roman" pitchFamily="18" charset="0"/>
                <a:cs typeface="Times New Roman" pitchFamily="18" charset="0"/>
              </a:rPr>
              <a:t>decrease </a:t>
            </a:r>
            <a:r>
              <a:rPr lang="en-US" dirty="0">
                <a:latin typeface="Times New Roman" pitchFamily="18" charset="0"/>
                <a:cs typeface="Times New Roman" pitchFamily="18" charset="0"/>
              </a:rPr>
              <a:t>proportionally with the power supply. </a:t>
            </a:r>
            <a:endParaRPr lang="en-US" dirty="0" smtClean="0">
              <a:latin typeface="Times New Roman" pitchFamily="18" charset="0"/>
              <a:cs typeface="Times New Roman" pitchFamily="18" charset="0"/>
            </a:endParaRPr>
          </a:p>
          <a:p>
            <a:pPr marL="514350" indent="-514350" algn="just">
              <a:buFont typeface="Wingdings" pitchFamily="2" charset="2"/>
              <a:buChar char="Ø"/>
            </a:pPr>
            <a:r>
              <a:rPr lang="en-US" dirty="0" smtClean="0">
                <a:latin typeface="Times New Roman" pitchFamily="18" charset="0"/>
                <a:cs typeface="Times New Roman" pitchFamily="18" charset="0"/>
              </a:rPr>
              <a:t>The noise and </a:t>
            </a:r>
            <a:r>
              <a:rPr lang="en-US" dirty="0">
                <a:latin typeface="Times New Roman" pitchFamily="18" charset="0"/>
                <a:cs typeface="Times New Roman" pitchFamily="18" charset="0"/>
              </a:rPr>
              <a:t>nonlinearity must remain constant. </a:t>
            </a:r>
            <a:endParaRPr lang="en-US" dirty="0" smtClean="0">
              <a:latin typeface="Times New Roman" pitchFamily="18" charset="0"/>
              <a:cs typeface="Times New Roman" pitchFamily="18" charset="0"/>
            </a:endParaRPr>
          </a:p>
          <a:p>
            <a:pPr marL="514350" indent="-514350" algn="just">
              <a:buFont typeface="Wingdings" pitchFamily="2" charset="2"/>
              <a:buChar char="Ø"/>
            </a:pPr>
            <a:r>
              <a:rPr lang="en-US" dirty="0" smtClean="0">
                <a:latin typeface="Times New Roman" pitchFamily="18" charset="0"/>
                <a:cs typeface="Times New Roman" pitchFamily="18" charset="0"/>
              </a:rPr>
              <a:t>Unfortunately</a:t>
            </a:r>
            <a:r>
              <a:rPr lang="en-US" dirty="0">
                <a:latin typeface="Times New Roman" pitchFamily="18" charset="0"/>
                <a:cs typeface="Times New Roman" pitchFamily="18" charset="0"/>
              </a:rPr>
              <a:t>, with reduced power supply, the </a:t>
            </a:r>
            <a:r>
              <a:rPr lang="en-US" dirty="0" smtClean="0">
                <a:latin typeface="Times New Roman" pitchFamily="18" charset="0"/>
                <a:cs typeface="Times New Roman" pitchFamily="18" charset="0"/>
              </a:rPr>
              <a:t>nonlinearity </a:t>
            </a:r>
            <a:r>
              <a:rPr lang="en-US" dirty="0">
                <a:latin typeface="Times New Roman" pitchFamily="18" charset="0"/>
                <a:cs typeface="Times New Roman" pitchFamily="18" charset="0"/>
              </a:rPr>
              <a:t>will general increase. </a:t>
            </a:r>
            <a:endParaRPr lang="en-US" dirty="0" smtClean="0">
              <a:latin typeface="Times New Roman" pitchFamily="18" charset="0"/>
              <a:cs typeface="Times New Roman" pitchFamily="18" charset="0"/>
            </a:endParaRPr>
          </a:p>
          <a:p>
            <a:pPr marL="514350" indent="-514350" algn="just">
              <a:buFont typeface="Wingdings" pitchFamily="2" charset="2"/>
              <a:buChar char="Ø"/>
            </a:pPr>
            <a:r>
              <a:rPr lang="en-US" sz="2000" b="1" dirty="0" smtClean="0">
                <a:latin typeface="Times New Roman" pitchFamily="18" charset="0"/>
                <a:cs typeface="Times New Roman" pitchFamily="18" charset="0"/>
              </a:rPr>
              <a:t>The </a:t>
            </a:r>
            <a:r>
              <a:rPr lang="en-US" sz="2000" b="1" i="1" dirty="0" smtClean="0">
                <a:latin typeface="Times New Roman" pitchFamily="18" charset="0"/>
                <a:cs typeface="Times New Roman" pitchFamily="18" charset="0"/>
              </a:rPr>
              <a:t>W/L </a:t>
            </a:r>
            <a:r>
              <a:rPr lang="en-US" sz="2000" b="1" dirty="0">
                <a:latin typeface="Times New Roman" pitchFamily="18" charset="0"/>
                <a:cs typeface="Times New Roman" pitchFamily="18" charset="0"/>
              </a:rPr>
              <a:t>values of MOSFETs are very large in order </a:t>
            </a:r>
            <a:r>
              <a:rPr lang="en-US" sz="2000" b="1" dirty="0" smtClean="0">
                <a:latin typeface="Times New Roman" pitchFamily="18" charset="0"/>
                <a:cs typeface="Times New Roman" pitchFamily="18" charset="0"/>
              </a:rPr>
              <a:t>to make V</a:t>
            </a:r>
            <a:r>
              <a:rPr lang="en-US" sz="2000" b="1" baseline="-25000" dirty="0" smtClean="0">
                <a:latin typeface="Times New Roman" pitchFamily="18" charset="0"/>
                <a:cs typeface="Times New Roman" pitchFamily="18" charset="0"/>
              </a:rPr>
              <a:t>DS</a:t>
            </a:r>
            <a:r>
              <a:rPr lang="en-US" sz="2000" b="1" dirty="0" smtClean="0">
                <a:latin typeface="Times New Roman" pitchFamily="18" charset="0"/>
                <a:cs typeface="Times New Roman" pitchFamily="18" charset="0"/>
              </a:rPr>
              <a:t>(sat</a:t>
            </a:r>
            <a:r>
              <a:rPr lang="en-US" sz="2000" b="1" dirty="0">
                <a:latin typeface="Times New Roman" pitchFamily="18" charset="0"/>
                <a:cs typeface="Times New Roman" pitchFamily="18" charset="0"/>
              </a:rPr>
              <a:t>) small so that the noise tends to remain constant or decrease.</a:t>
            </a:r>
            <a:endParaRPr lang="en-IN" sz="2000" b="1" dirty="0">
              <a:latin typeface="Times New Roman" pitchFamily="18" charset="0"/>
              <a:cs typeface="Times New Roman" pitchFamily="18" charset="0"/>
            </a:endParaRPr>
          </a:p>
        </p:txBody>
      </p:sp>
      <p:sp>
        <p:nvSpPr>
          <p:cNvPr id="11" name="Rectangle 10"/>
          <p:cNvSpPr/>
          <p:nvPr/>
        </p:nvSpPr>
        <p:spPr>
          <a:xfrm>
            <a:off x="6781800" y="3200400"/>
            <a:ext cx="6858000" cy="400110"/>
          </a:xfrm>
          <a:prstGeom prst="rect">
            <a:avLst/>
          </a:prstGeom>
        </p:spPr>
        <p:style>
          <a:lnRef idx="0">
            <a:schemeClr val="accent3"/>
          </a:lnRef>
          <a:fillRef idx="3">
            <a:schemeClr val="accent3"/>
          </a:fillRef>
          <a:effectRef idx="3">
            <a:schemeClr val="accent3"/>
          </a:effectRef>
          <a:fontRef idx="minor">
            <a:schemeClr val="lt1"/>
          </a:fontRef>
        </p:style>
        <p:txBody>
          <a:bodyPr>
            <a:spAutoFit/>
          </a:bodyPr>
          <a:lstStyle/>
          <a:p>
            <a:pPr algn="ctr"/>
            <a:r>
              <a:rPr lang="en-US" sz="2000" b="1" dirty="0">
                <a:solidFill>
                  <a:srgbClr val="FFFF00"/>
                </a:solidFill>
                <a:latin typeface="Times New Roman" pitchFamily="18" charset="0"/>
                <a:cs typeface="Times New Roman" pitchFamily="18" charset="0"/>
              </a:rPr>
              <a:t>Implications of Low-Voltage, Strong Inversion Operation</a:t>
            </a:r>
            <a:endParaRPr lang="en-IN" sz="2000" b="1"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5021757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4515215"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itchFamily="18" charset="0"/>
                <a:cs typeface="Times New Roman" pitchFamily="18" charset="0"/>
              </a:rPr>
              <a:t>Low Voltage CMOS Op-amps</a:t>
            </a:r>
            <a:endParaRPr lang="en-US" b="1" dirty="0">
              <a:latin typeface="Times New Roman" pitchFamily="18" charset="0"/>
              <a:cs typeface="Times New Roman"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4553316" y="1371600"/>
            <a:ext cx="3858620" cy="492443"/>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n-IN" b="1" dirty="0">
                <a:latin typeface="Times New Roman" pitchFamily="18" charset="0"/>
                <a:cs typeface="Times New Roman" pitchFamily="18" charset="0"/>
              </a:rPr>
              <a:t>Low-Voltage Input Stages</a:t>
            </a:r>
            <a:endParaRPr lang="en-IN" dirty="0">
              <a:latin typeface="Times New Roman" pitchFamily="18" charset="0"/>
              <a:cs typeface="Times New Roman" pitchFamily="18" charset="0"/>
            </a:endParaRPr>
          </a:p>
        </p:txBody>
      </p:sp>
      <p:sp>
        <p:nvSpPr>
          <p:cNvPr id="7" name="Rectangle 6"/>
          <p:cNvSpPr/>
          <p:nvPr/>
        </p:nvSpPr>
        <p:spPr>
          <a:xfrm>
            <a:off x="38100" y="2062759"/>
            <a:ext cx="13449300" cy="892552"/>
          </a:xfrm>
          <a:prstGeom prst="rect">
            <a:avLst/>
          </a:prstGeom>
        </p:spPr>
        <p:txBody>
          <a:bodyPr wrap="square">
            <a:spAutoFit/>
          </a:bodyPr>
          <a:lstStyle/>
          <a:p>
            <a:pPr algn="just"/>
            <a:r>
              <a:rPr lang="en-US" dirty="0">
                <a:latin typeface="Times New Roman" pitchFamily="18" charset="0"/>
                <a:cs typeface="Times New Roman" pitchFamily="18" charset="0"/>
              </a:rPr>
              <a:t>Probably the most serious influence of low-voltage power supplies is on the input stage of </a:t>
            </a:r>
            <a:r>
              <a:rPr lang="en-US" dirty="0" smtClean="0">
                <a:latin typeface="Times New Roman" pitchFamily="18" charset="0"/>
                <a:cs typeface="Times New Roman" pitchFamily="18" charset="0"/>
              </a:rPr>
              <a:t>the </a:t>
            </a:r>
            <a:r>
              <a:rPr lang="en-IN" dirty="0" smtClean="0">
                <a:latin typeface="Times New Roman" pitchFamily="18" charset="0"/>
                <a:cs typeface="Times New Roman" pitchFamily="18" charset="0"/>
              </a:rPr>
              <a:t>op amp. </a:t>
            </a:r>
            <a:r>
              <a:rPr lang="en-US" dirty="0">
                <a:latin typeface="Times New Roman" pitchFamily="18" charset="0"/>
                <a:cs typeface="Times New Roman" pitchFamily="18" charset="0"/>
              </a:rPr>
              <a:t>The minimum value of power supply </a:t>
            </a:r>
            <a:r>
              <a:rPr lang="en-US" dirty="0" smtClean="0">
                <a:latin typeface="Times New Roman" pitchFamily="18" charset="0"/>
                <a:cs typeface="Times New Roman" pitchFamily="18" charset="0"/>
              </a:rPr>
              <a:t>that can </a:t>
            </a:r>
            <a:r>
              <a:rPr lang="en-US" dirty="0">
                <a:latin typeface="Times New Roman" pitchFamily="18" charset="0"/>
                <a:cs typeface="Times New Roman" pitchFamily="18" charset="0"/>
              </a:rPr>
              <a:t>be used is given </a:t>
            </a:r>
            <a:r>
              <a:rPr lang="en-US" dirty="0" smtClean="0">
                <a:latin typeface="Times New Roman" pitchFamily="18" charset="0"/>
                <a:cs typeface="Times New Roman" pitchFamily="18" charset="0"/>
              </a:rPr>
              <a:t>as, </a:t>
            </a:r>
            <a:endParaRPr lang="en-IN"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14816" y="3200400"/>
            <a:ext cx="9810384" cy="919724"/>
          </a:xfrm>
          <a:prstGeom prst="rect">
            <a:avLst/>
          </a:prstGeom>
          <a:ln w="9525">
            <a:solidFill>
              <a:srgbClr val="00B050"/>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chemeClr val="accent1"/>
                </a:solidFill>
              </a14:hiddenFill>
            </a:ext>
          </a:extLst>
        </p:spPr>
      </p:pic>
      <p:sp>
        <p:nvSpPr>
          <p:cNvPr id="8" name="Rectangle 7"/>
          <p:cNvSpPr/>
          <p:nvPr/>
        </p:nvSpPr>
        <p:spPr>
          <a:xfrm>
            <a:off x="0" y="4289048"/>
            <a:ext cx="13487400" cy="892552"/>
          </a:xfrm>
          <a:prstGeom prst="rect">
            <a:avLst/>
          </a:prstGeom>
        </p:spPr>
        <p:txBody>
          <a:bodyPr wrap="square">
            <a:spAutoFit/>
          </a:bodyPr>
          <a:lstStyle/>
          <a:p>
            <a:pPr algn="just"/>
            <a:r>
              <a:rPr lang="en-US" dirty="0">
                <a:latin typeface="Times New Roman" pitchFamily="18" charset="0"/>
                <a:cs typeface="Times New Roman" pitchFamily="18" charset="0"/>
              </a:rPr>
              <a:t>Assuming equal saturation voltages of 0.3 V and a threshold voltage of 0. 7 V gives a </a:t>
            </a:r>
            <a:r>
              <a:rPr lang="en-US" dirty="0" smtClean="0">
                <a:latin typeface="Times New Roman" pitchFamily="18" charset="0"/>
                <a:cs typeface="Times New Roman" pitchFamily="18" charset="0"/>
              </a:rPr>
              <a:t>power </a:t>
            </a:r>
            <a:r>
              <a:rPr lang="en-IN" dirty="0" smtClean="0">
                <a:latin typeface="Times New Roman" pitchFamily="18" charset="0"/>
                <a:cs typeface="Times New Roman" pitchFamily="18" charset="0"/>
              </a:rPr>
              <a:t>supply </a:t>
            </a:r>
            <a:r>
              <a:rPr lang="en-IN" dirty="0">
                <a:latin typeface="Times New Roman" pitchFamily="18" charset="0"/>
                <a:cs typeface="Times New Roman" pitchFamily="18" charset="0"/>
              </a:rPr>
              <a:t>of 0.9 V</a:t>
            </a:r>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16228" y="6064790"/>
            <a:ext cx="5797976" cy="609600"/>
          </a:xfrm>
          <a:prstGeom prst="rect">
            <a:avLst/>
          </a:prstGeom>
          <a:noFill/>
          <a:ln w="9525">
            <a:solidFill>
              <a:srgbClr val="00B05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198284" y="6957448"/>
            <a:ext cx="4514484" cy="715503"/>
          </a:xfrm>
          <a:prstGeom prst="rect">
            <a:avLst/>
          </a:prstGeom>
          <a:noFill/>
          <a:ln w="9525">
            <a:solidFill>
              <a:srgbClr val="00B05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Rectangle 8"/>
          <p:cNvSpPr/>
          <p:nvPr/>
        </p:nvSpPr>
        <p:spPr>
          <a:xfrm>
            <a:off x="457200" y="6934200"/>
            <a:ext cx="2702984" cy="492443"/>
          </a:xfrm>
          <a:prstGeom prst="rect">
            <a:avLst/>
          </a:prstGeom>
        </p:spPr>
        <p:txBody>
          <a:bodyPr wrap="none">
            <a:spAutoFit/>
          </a:bodyPr>
          <a:lstStyle/>
          <a:p>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lower limit </a:t>
            </a:r>
            <a:r>
              <a:rPr lang="en-IN" dirty="0" smtClean="0">
                <a:latin typeface="Times New Roman" pitchFamily="18" charset="0"/>
                <a:cs typeface="Times New Roman" pitchFamily="18" charset="0"/>
              </a:rPr>
              <a:t>as,</a:t>
            </a:r>
            <a:endParaRPr lang="en-IN" dirty="0">
              <a:latin typeface="Times New Roman" pitchFamily="18" charset="0"/>
              <a:cs typeface="Times New Roman" pitchFamily="18" charset="0"/>
            </a:endParaRPr>
          </a:p>
        </p:txBody>
      </p:sp>
      <p:sp>
        <p:nvSpPr>
          <p:cNvPr id="10" name="Rectangle 9"/>
          <p:cNvSpPr/>
          <p:nvPr/>
        </p:nvSpPr>
        <p:spPr>
          <a:xfrm>
            <a:off x="136456" y="5527357"/>
            <a:ext cx="3749744" cy="492443"/>
          </a:xfrm>
          <a:prstGeom prst="rect">
            <a:avLst/>
          </a:prstGeom>
        </p:spPr>
        <p:txBody>
          <a:bodyPr wrap="none">
            <a:spAutoFit/>
          </a:bodyPr>
          <a:lstStyle/>
          <a:p>
            <a:pPr algn="just"/>
            <a:r>
              <a:rPr lang="en-US" dirty="0">
                <a:latin typeface="Times New Roman" pitchFamily="18" charset="0"/>
                <a:cs typeface="Times New Roman" pitchFamily="18" charset="0"/>
              </a:rPr>
              <a:t>The upper limit is given as</a:t>
            </a:r>
            <a:endParaRPr lang="en-IN" dirty="0">
              <a:latin typeface="Times New Roman" pitchFamily="18" charset="0"/>
              <a:cs typeface="Times New Roman" pitchFamily="18" charset="0"/>
            </a:endParaRPr>
          </a:p>
        </p:txBody>
      </p:sp>
      <p:pic>
        <p:nvPicPr>
          <p:cNvPr id="4101"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153400" y="4963924"/>
            <a:ext cx="5436087" cy="4103876"/>
          </a:xfrm>
          <a:prstGeom prst="round2DiagRect">
            <a:avLst>
              <a:gd name="adj1" fmla="val 16667"/>
              <a:gd name="adj2" fmla="val 0"/>
            </a:avLst>
          </a:prstGeom>
          <a:ln w="9525">
            <a:solidFill>
              <a:srgbClr val="00B050"/>
            </a:solidFill>
            <a:miter lim="800000"/>
            <a:headEnd/>
            <a:tailEnd/>
          </a:ln>
          <a:effectLst>
            <a:outerShdw blurRad="254000" algn="tl" rotWithShape="0">
              <a:srgbClr val="000000">
                <a:alpha val="43000"/>
              </a:srgbClr>
            </a:outerShdw>
          </a:effectLst>
          <a:extLst>
            <a:ext uri="{909E8E84-426E-40DD-AFC4-6F175D3DCCD1}">
              <a14:hiddenFill xmlns:a14="http://schemas.microsoft.com/office/drawing/2010/main" xmlns="">
                <a:solidFill>
                  <a:schemeClr val="accent1"/>
                </a:solidFill>
              </a14:hiddenFill>
            </a:ext>
          </a:extLst>
        </p:spPr>
      </p:pic>
      <p:sp>
        <p:nvSpPr>
          <p:cNvPr id="11" name="Rectangle 10"/>
          <p:cNvSpPr/>
          <p:nvPr/>
        </p:nvSpPr>
        <p:spPr>
          <a:xfrm>
            <a:off x="1980142" y="8686800"/>
            <a:ext cx="8535458" cy="461665"/>
          </a:xfrm>
          <a:prstGeom prst="rect">
            <a:avLst/>
          </a:prstGeom>
        </p:spPr>
        <p:txBody>
          <a:bodyPr wrap="square">
            <a:spAutoFit/>
          </a:bodyPr>
          <a:lstStyle/>
          <a:p>
            <a:pPr algn="ctr"/>
            <a:r>
              <a:rPr lang="en-US" sz="2400" b="1" dirty="0">
                <a:solidFill>
                  <a:srgbClr val="00B050"/>
                </a:solidFill>
                <a:latin typeface="Times New Roman" pitchFamily="18" charset="0"/>
                <a:cs typeface="Times New Roman" pitchFamily="18" charset="0"/>
              </a:rPr>
              <a:t>Input common-mode range of </a:t>
            </a:r>
            <a:r>
              <a:rPr lang="en-US" sz="2400" b="1" dirty="0" smtClean="0">
                <a:solidFill>
                  <a:srgbClr val="00B050"/>
                </a:solidFill>
                <a:latin typeface="Times New Roman" pitchFamily="18" charset="0"/>
                <a:cs typeface="Times New Roman" pitchFamily="18" charset="0"/>
              </a:rPr>
              <a:t>a </a:t>
            </a:r>
            <a:r>
              <a:rPr lang="en-IN" sz="2400" b="1" dirty="0" smtClean="0">
                <a:solidFill>
                  <a:srgbClr val="00B050"/>
                </a:solidFill>
                <a:latin typeface="Times New Roman" pitchFamily="18" charset="0"/>
                <a:cs typeface="Times New Roman" pitchFamily="18" charset="0"/>
              </a:rPr>
              <a:t>differential </a:t>
            </a:r>
            <a:r>
              <a:rPr lang="en-IN" sz="2400" b="1" dirty="0">
                <a:solidFill>
                  <a:srgbClr val="00B050"/>
                </a:solidFill>
                <a:latin typeface="Times New Roman" pitchFamily="18" charset="0"/>
                <a:cs typeface="Times New Roman" pitchFamily="18" charset="0"/>
              </a:rPr>
              <a:t>input stage.</a:t>
            </a:r>
          </a:p>
        </p:txBody>
      </p:sp>
    </p:spTree>
    <p:extLst>
      <p:ext uri="{BB962C8B-B14F-4D97-AF65-F5344CB8AC3E}">
        <p14:creationId xmlns:p14="http://schemas.microsoft.com/office/powerpoint/2010/main" xmlns="" val="62023038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6215" y="1295400"/>
            <a:ext cx="13411200" cy="89255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457200" indent="-457200" algn="just">
              <a:buFont typeface="Wingdings" pitchFamily="2" charset="2"/>
              <a:buChar char="Ø"/>
            </a:pPr>
            <a:r>
              <a:rPr lang="en-US" dirty="0">
                <a:latin typeface="Times New Roman" pitchFamily="18" charset="0"/>
                <a:cs typeface="Times New Roman" pitchFamily="18" charset="0"/>
              </a:rPr>
              <a:t>One of the solutions to this problem is to use both an n-channel differential input </a:t>
            </a:r>
            <a:r>
              <a:rPr lang="en-US" dirty="0" smtClean="0">
                <a:latin typeface="Times New Roman" pitchFamily="18" charset="0"/>
                <a:cs typeface="Times New Roman" pitchFamily="18" charset="0"/>
              </a:rPr>
              <a:t>stage and </a:t>
            </a:r>
            <a:r>
              <a:rPr lang="en-US" dirty="0">
                <a:latin typeface="Times New Roman" pitchFamily="18" charset="0"/>
                <a:cs typeface="Times New Roman" pitchFamily="18" charset="0"/>
              </a:rPr>
              <a:t>a p-channel differential input stage in parallel.</a:t>
            </a:r>
            <a:endParaRPr lang="en-IN" dirty="0">
              <a:latin typeface="Times New Roman" pitchFamily="18" charset="0"/>
              <a:cs typeface="Times New Roman" pitchFamily="18" charset="0"/>
            </a:endParaRPr>
          </a:p>
        </p:txBody>
      </p:sp>
      <p:sp>
        <p:nvSpPr>
          <p:cNvPr id="5" name="Rectangle 4"/>
          <p:cNvSpPr/>
          <p:nvPr/>
        </p:nvSpPr>
        <p:spPr>
          <a:xfrm>
            <a:off x="1" y="565197"/>
            <a:ext cx="4515215"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itchFamily="18" charset="0"/>
                <a:cs typeface="Times New Roman" pitchFamily="18" charset="0"/>
              </a:rPr>
              <a:t>Low Voltage CMOS Op-amps</a:t>
            </a:r>
            <a:endParaRPr lang="en-US" b="1" dirty="0">
              <a:latin typeface="Times New Roman" pitchFamily="18" charset="0"/>
              <a:cs typeface="Times New Roman" pitchFamily="18" charset="0"/>
            </a:endParaRPr>
          </a:p>
        </p:txBody>
      </p:sp>
      <p:sp>
        <p:nvSpPr>
          <p:cNvPr id="6" name="Rectangle 5"/>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6915150" y="2384048"/>
            <a:ext cx="6582265" cy="649408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457200" indent="-457200" algn="just">
              <a:buFont typeface="Wingdings" pitchFamily="2" charset="2"/>
              <a:buChar char="Ø"/>
            </a:pPr>
            <a:r>
              <a:rPr lang="en-US" dirty="0">
                <a:latin typeface="Times New Roman" pitchFamily="18" charset="0"/>
                <a:cs typeface="Times New Roman" pitchFamily="18" charset="0"/>
              </a:rPr>
              <a:t>if we carefully examine the operation of Fig. </a:t>
            </a:r>
            <a:r>
              <a:rPr lang="en-US" dirty="0" smtClean="0">
                <a:latin typeface="Times New Roman" pitchFamily="18" charset="0"/>
                <a:cs typeface="Times New Roman" pitchFamily="18" charset="0"/>
              </a:rPr>
              <a:t>over </a:t>
            </a:r>
            <a:r>
              <a:rPr lang="en-US" dirty="0">
                <a:latin typeface="Times New Roman" pitchFamily="18" charset="0"/>
                <a:cs typeface="Times New Roman" pitchFamily="18" charset="0"/>
              </a:rPr>
              <a:t>the input common-mode range, </a:t>
            </a:r>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find that there are three regions of operation. </a:t>
            </a:r>
            <a:endParaRPr lang="en-US" dirty="0" smtClean="0">
              <a:latin typeface="Times New Roman" pitchFamily="18" charset="0"/>
              <a:cs typeface="Times New Roman" pitchFamily="18" charset="0"/>
            </a:endParaRPr>
          </a:p>
          <a:p>
            <a:pPr marL="457200" indent="-457200" algn="just">
              <a:buFont typeface="Wingdings" pitchFamily="2" charset="2"/>
              <a:buChar char="Ø"/>
            </a:pPr>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example, when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icm</a:t>
            </a:r>
            <a:r>
              <a:rPr lang="en-US" i="1" dirty="0" smtClean="0">
                <a:latin typeface="Times New Roman" pitchFamily="18" charset="0"/>
                <a:cs typeface="Times New Roman" pitchFamily="18" charset="0"/>
              </a:rPr>
              <a:t> </a:t>
            </a:r>
            <a:r>
              <a:rPr lang="en-US" dirty="0">
                <a:latin typeface="Times New Roman" pitchFamily="18" charset="0"/>
                <a:cs typeface="Times New Roman" pitchFamily="18" charset="0"/>
              </a:rPr>
              <a:t>is less than </a:t>
            </a:r>
            <a:r>
              <a:rPr lang="en-US" i="1" dirty="0" smtClean="0">
                <a:latin typeface="Times New Roman" pitchFamily="18" charset="0"/>
                <a:cs typeface="Times New Roman" pitchFamily="18" charset="0"/>
              </a:rPr>
              <a:t>V</a:t>
            </a:r>
            <a:r>
              <a:rPr lang="en-US" i="1" baseline="-25000" dirty="0" smtClean="0">
                <a:latin typeface="Times New Roman" pitchFamily="18" charset="0"/>
                <a:cs typeface="Times New Roman" pitchFamily="18" charset="0"/>
              </a:rPr>
              <a:t>DS</a:t>
            </a:r>
            <a:r>
              <a:rPr lang="en-US" dirty="0" smtClean="0">
                <a:latin typeface="Times New Roman" pitchFamily="18" charset="0"/>
                <a:cs typeface="Times New Roman" pitchFamily="18" charset="0"/>
              </a:rPr>
              <a:t>(sat)+V</a:t>
            </a:r>
            <a:r>
              <a:rPr lang="en-US" baseline="-25000" dirty="0" smtClean="0">
                <a:latin typeface="Times New Roman" pitchFamily="18" charset="0"/>
                <a:cs typeface="Times New Roman" pitchFamily="18" charset="0"/>
              </a:rPr>
              <a:t>GS,</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not </a:t>
            </a:r>
            <a:r>
              <a:rPr lang="en-US" dirty="0">
                <a:latin typeface="Times New Roman" pitchFamily="18" charset="0"/>
                <a:cs typeface="Times New Roman" pitchFamily="18" charset="0"/>
              </a:rPr>
              <a:t>all of the transistors in the n-channel input are operating in saturation. </a:t>
            </a:r>
            <a:endParaRPr lang="en-US" dirty="0" smtClean="0">
              <a:latin typeface="Times New Roman" pitchFamily="18" charset="0"/>
              <a:cs typeface="Times New Roman" pitchFamily="18" charset="0"/>
            </a:endParaRPr>
          </a:p>
          <a:p>
            <a:pPr marL="457200" indent="-457200" algn="just">
              <a:buFont typeface="Wingdings" pitchFamily="2" charset="2"/>
              <a:buChar char="Ø"/>
            </a:pPr>
            <a:r>
              <a:rPr lang="en-US" dirty="0" smtClean="0">
                <a:latin typeface="Times New Roman" pitchFamily="18" charset="0"/>
                <a:cs typeface="Times New Roman" pitchFamily="18" charset="0"/>
              </a:rPr>
              <a:t>In fact the current in MN1 </a:t>
            </a:r>
            <a:r>
              <a:rPr lang="en-US" dirty="0">
                <a:latin typeface="Times New Roman" pitchFamily="18" charset="0"/>
                <a:cs typeface="Times New Roman" pitchFamily="18" charset="0"/>
              </a:rPr>
              <a:t>and MN2 continue to flow because of the current </a:t>
            </a:r>
            <a:r>
              <a:rPr lang="en-US" dirty="0" smtClean="0">
                <a:latin typeface="Times New Roman" pitchFamily="18" charset="0"/>
                <a:cs typeface="Times New Roman" pitchFamily="18" charset="0"/>
              </a:rPr>
              <a:t>sources MN3 </a:t>
            </a:r>
            <a:r>
              <a:rPr lang="en-US" dirty="0">
                <a:latin typeface="Times New Roman" pitchFamily="18" charset="0"/>
                <a:cs typeface="Times New Roman" pitchFamily="18" charset="0"/>
              </a:rPr>
              <a:t>and MN4. </a:t>
            </a:r>
            <a:endParaRPr lang="en-US" dirty="0" smtClean="0">
              <a:latin typeface="Times New Roman" pitchFamily="18" charset="0"/>
              <a:cs typeface="Times New Roman" pitchFamily="18" charset="0"/>
            </a:endParaRPr>
          </a:p>
          <a:p>
            <a:pPr marL="457200" indent="-457200" algn="just">
              <a:buFont typeface="Wingdings" pitchFamily="2" charset="2"/>
              <a:buChar char="Ø"/>
            </a:pPr>
            <a:r>
              <a:rPr lang="en-US" dirty="0" smtClean="0">
                <a:latin typeface="Times New Roman" pitchFamily="18" charset="0"/>
                <a:cs typeface="Times New Roman" pitchFamily="18" charset="0"/>
              </a:rPr>
              <a:t>Thus</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GSNI</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remains constant and the current sink of the n-channel </a:t>
            </a:r>
            <a:r>
              <a:rPr lang="en-US" dirty="0" smtClean="0">
                <a:latin typeface="Times New Roman" pitchFamily="18" charset="0"/>
                <a:cs typeface="Times New Roman" pitchFamily="18" charset="0"/>
              </a:rPr>
              <a:t>differential </a:t>
            </a:r>
            <a:r>
              <a:rPr lang="en-US" dirty="0">
                <a:latin typeface="Times New Roman" pitchFamily="18" charset="0"/>
                <a:cs typeface="Times New Roman" pitchFamily="18" charset="0"/>
              </a:rPr>
              <a:t>amplifier, </a:t>
            </a:r>
            <a:r>
              <a:rPr lang="en-US" dirty="0" smtClean="0">
                <a:latin typeface="Times New Roman" pitchFamily="18" charset="0"/>
                <a:cs typeface="Times New Roman" pitchFamily="18" charset="0"/>
              </a:rPr>
              <a:t>MN5, </a:t>
            </a:r>
            <a:r>
              <a:rPr lang="en-US" dirty="0">
                <a:latin typeface="Times New Roman" pitchFamily="18" charset="0"/>
                <a:cs typeface="Times New Roman" pitchFamily="18" charset="0"/>
              </a:rPr>
              <a:t>goes into the active </a:t>
            </a:r>
            <a:r>
              <a:rPr lang="en-US" dirty="0" smtClean="0">
                <a:latin typeface="Times New Roman" pitchFamily="18" charset="0"/>
                <a:cs typeface="Times New Roman" pitchFamily="18" charset="0"/>
              </a:rPr>
              <a:t>region. </a:t>
            </a:r>
          </a:p>
          <a:p>
            <a:pPr marL="457200" indent="-457200" algn="just">
              <a:buFont typeface="Wingdings" pitchFamily="2" charset="2"/>
              <a:buChar char="Ø"/>
            </a:pPr>
            <a:r>
              <a:rPr lang="en-US" dirty="0" smtClean="0">
                <a:latin typeface="Times New Roman" pitchFamily="18" charset="0"/>
                <a:cs typeface="Times New Roman" pitchFamily="18" charset="0"/>
              </a:rPr>
              <a:t>As </a:t>
            </a:r>
            <a:r>
              <a:rPr lang="en-US" dirty="0">
                <a:latin typeface="Times New Roman" pitchFamily="18" charset="0"/>
                <a:cs typeface="Times New Roman" pitchFamily="18" charset="0"/>
              </a:rPr>
              <a:t>this </a:t>
            </a:r>
            <a:r>
              <a:rPr lang="en-US" dirty="0" smtClean="0">
                <a:latin typeface="Times New Roman" pitchFamily="18" charset="0"/>
                <a:cs typeface="Times New Roman" pitchFamily="18" charset="0"/>
              </a:rPr>
              <a:t>happens </a:t>
            </a:r>
            <a:r>
              <a:rPr lang="en-US" dirty="0">
                <a:latin typeface="Times New Roman" pitchFamily="18" charset="0"/>
                <a:cs typeface="Times New Roman" pitchFamily="18" charset="0"/>
              </a:rPr>
              <a:t>the current in </a:t>
            </a:r>
            <a:r>
              <a:rPr lang="en-US" dirty="0" smtClean="0">
                <a:latin typeface="Times New Roman" pitchFamily="18" charset="0"/>
                <a:cs typeface="Times New Roman" pitchFamily="18" charset="0"/>
              </a:rPr>
              <a:t>MN1 </a:t>
            </a:r>
            <a:r>
              <a:rPr lang="en-US" dirty="0">
                <a:latin typeface="Times New Roman" pitchFamily="18" charset="0"/>
                <a:cs typeface="Times New Roman" pitchFamily="18" charset="0"/>
              </a:rPr>
              <a:t>and </a:t>
            </a:r>
            <a:r>
              <a:rPr lang="en-US" dirty="0" smtClean="0">
                <a:latin typeface="Times New Roman" pitchFamily="18" charset="0"/>
                <a:cs typeface="Times New Roman" pitchFamily="18" charset="0"/>
              </a:rPr>
              <a:t>MN2 decreases</a:t>
            </a:r>
            <a:r>
              <a:rPr lang="en-US" dirty="0">
                <a:latin typeface="Times New Roman" pitchFamily="18" charset="0"/>
                <a:cs typeface="Times New Roman" pitchFamily="18" charset="0"/>
              </a:rPr>
              <a:t>, causing the drains </a:t>
            </a:r>
            <a:r>
              <a:rPr lang="en-US" dirty="0" smtClean="0">
                <a:latin typeface="Times New Roman" pitchFamily="18" charset="0"/>
                <a:cs typeface="Times New Roman" pitchFamily="18" charset="0"/>
              </a:rPr>
              <a:t>of MN1 </a:t>
            </a:r>
            <a:r>
              <a:rPr lang="en-US" dirty="0">
                <a:latin typeface="Times New Roman" pitchFamily="18" charset="0"/>
                <a:cs typeface="Times New Roman" pitchFamily="18" charset="0"/>
              </a:rPr>
              <a:t>and MN2 (MN3 and MN4) to go to </a:t>
            </a:r>
            <a:r>
              <a:rPr lang="en-US" i="1" dirty="0" smtClean="0">
                <a:latin typeface="Times New Roman" pitchFamily="18" charset="0"/>
                <a:cs typeface="Times New Roman" pitchFamily="18" charset="0"/>
              </a:rPr>
              <a:t>V</a:t>
            </a:r>
            <a:r>
              <a:rPr lang="en-US" i="1" baseline="-25000" dirty="0" smtClean="0">
                <a:latin typeface="Times New Roman" pitchFamily="18" charset="0"/>
                <a:cs typeface="Times New Roman" pitchFamily="18" charset="0"/>
              </a:rPr>
              <a:t>DD</a:t>
            </a:r>
            <a:r>
              <a:rPr lang="en-US" i="1" dirty="0" smtClean="0">
                <a:latin typeface="Times New Roman" pitchFamily="18" charset="0"/>
                <a:cs typeface="Times New Roman" pitchFamily="18" charset="0"/>
              </a:rPr>
              <a:t>. </a:t>
            </a:r>
            <a:r>
              <a:rPr lang="en-US" dirty="0">
                <a:latin typeface="Times New Roman" pitchFamily="18" charset="0"/>
                <a:cs typeface="Times New Roman" pitchFamily="18" charset="0"/>
              </a:rPr>
              <a:t>turning off </a:t>
            </a:r>
            <a:r>
              <a:rPr lang="en-US" dirty="0" smtClean="0">
                <a:latin typeface="Times New Roman" pitchFamily="18" charset="0"/>
                <a:cs typeface="Times New Roman" pitchFamily="18" charset="0"/>
              </a:rPr>
              <a:t>the n-channel </a:t>
            </a:r>
            <a:r>
              <a:rPr lang="en-US" dirty="0">
                <a:latin typeface="Times New Roman" pitchFamily="18" charset="0"/>
                <a:cs typeface="Times New Roman" pitchFamily="18" charset="0"/>
              </a:rPr>
              <a:t>stage</a:t>
            </a:r>
            <a:r>
              <a:rPr lang="en-US" dirty="0" smtClean="0">
                <a:latin typeface="Times New Roman" pitchFamily="18" charset="0"/>
                <a:cs typeface="Times New Roman" pitchFamily="18" charset="0"/>
              </a:rPr>
              <a:t>.</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6215" y="2362200"/>
            <a:ext cx="6619385" cy="4120962"/>
          </a:xfrm>
          <a:prstGeom prst="rect">
            <a:avLst/>
          </a:prstGeom>
          <a:ln w="9525">
            <a:solidFill>
              <a:srgbClr val="00B050"/>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chemeClr val="accent1"/>
                </a:solidFill>
              </a14:hiddenFill>
            </a:ext>
          </a:extLst>
        </p:spPr>
      </p:pic>
      <p:sp>
        <p:nvSpPr>
          <p:cNvPr id="9" name="Rectangle 8"/>
          <p:cNvSpPr/>
          <p:nvPr/>
        </p:nvSpPr>
        <p:spPr>
          <a:xfrm>
            <a:off x="152400" y="6621216"/>
            <a:ext cx="6705600" cy="400110"/>
          </a:xfrm>
          <a:prstGeom prst="rect">
            <a:avLst/>
          </a:prstGeom>
        </p:spPr>
        <p:txBody>
          <a:bodyPr wrap="square">
            <a:spAutoFit/>
          </a:bodyPr>
          <a:lstStyle/>
          <a:p>
            <a:pPr algn="ctr"/>
            <a:r>
              <a:rPr lang="en-US" sz="2000" b="1" dirty="0">
                <a:solidFill>
                  <a:srgbClr val="00B050"/>
                </a:solidFill>
                <a:latin typeface="Times New Roman" pitchFamily="18" charset="0"/>
                <a:cs typeface="Times New Roman" pitchFamily="18" charset="0"/>
              </a:rPr>
              <a:t>Parallel </a:t>
            </a:r>
            <a:r>
              <a:rPr lang="en-US" sz="2000" b="1" dirty="0" smtClean="0">
                <a:solidFill>
                  <a:srgbClr val="00B050"/>
                </a:solidFill>
                <a:latin typeface="Times New Roman" pitchFamily="18" charset="0"/>
                <a:cs typeface="Times New Roman" pitchFamily="18" charset="0"/>
              </a:rPr>
              <a:t>n-channel and </a:t>
            </a:r>
            <a:r>
              <a:rPr lang="en-US" sz="2000" b="1" dirty="0">
                <a:solidFill>
                  <a:srgbClr val="00B050"/>
                </a:solidFill>
                <a:latin typeface="Times New Roman" pitchFamily="18" charset="0"/>
                <a:cs typeface="Times New Roman" pitchFamily="18" charset="0"/>
              </a:rPr>
              <a:t>p-channel differential </a:t>
            </a:r>
            <a:r>
              <a:rPr lang="en-US" sz="2000" b="1" dirty="0" smtClean="0">
                <a:solidFill>
                  <a:srgbClr val="00B050"/>
                </a:solidFill>
                <a:latin typeface="Times New Roman" pitchFamily="18" charset="0"/>
                <a:cs typeface="Times New Roman" pitchFamily="18" charset="0"/>
              </a:rPr>
              <a:t>input stage</a:t>
            </a:r>
            <a:r>
              <a:rPr lang="en-US" sz="2000" b="1" dirty="0">
                <a:solidFill>
                  <a:srgbClr val="00B050"/>
                </a:solidFill>
                <a:latin typeface="Times New Roman" pitchFamily="18" charset="0"/>
                <a:cs typeface="Times New Roman" pitchFamily="18" charset="0"/>
              </a:rPr>
              <a:t>.</a:t>
            </a:r>
            <a:endParaRPr lang="en-IN" sz="2000" b="1" dirty="0">
              <a:solidFill>
                <a:srgbClr val="00B050"/>
              </a:solidFill>
              <a:latin typeface="Times New Roman" pitchFamily="18" charset="0"/>
              <a:cs typeface="Times New Roman" pitchFamily="18" charset="0"/>
            </a:endParaRPr>
          </a:p>
        </p:txBody>
      </p:sp>
      <p:sp>
        <p:nvSpPr>
          <p:cNvPr id="8" name="Rectangle 7"/>
          <p:cNvSpPr/>
          <p:nvPr/>
        </p:nvSpPr>
        <p:spPr>
          <a:xfrm>
            <a:off x="152400" y="7315200"/>
            <a:ext cx="6400800" cy="892552"/>
          </a:xfrm>
          <a:prstGeom prst="rect">
            <a:avLst/>
          </a:prstGeom>
        </p:spPr>
        <p:txBody>
          <a:bodyPr wrap="square">
            <a:spAutoFit/>
          </a:bodyPr>
          <a:lstStyle/>
          <a:p>
            <a:pPr algn="just"/>
            <a:r>
              <a:rPr lang="en-US" dirty="0">
                <a:latin typeface="Times New Roman" pitchFamily="18" charset="0"/>
                <a:cs typeface="Times New Roman" pitchFamily="18" charset="0"/>
              </a:rPr>
              <a:t>T</a:t>
            </a:r>
            <a:r>
              <a:rPr lang="en-US" dirty="0" smtClean="0">
                <a:latin typeface="Times New Roman" pitchFamily="18" charset="0"/>
                <a:cs typeface="Times New Roman" pitchFamily="18" charset="0"/>
              </a:rPr>
              <a:t>he </a:t>
            </a:r>
            <a:r>
              <a:rPr lang="en-US" dirty="0">
                <a:latin typeface="Times New Roman" pitchFamily="18" charset="0"/>
                <a:cs typeface="Times New Roman" pitchFamily="18" charset="0"/>
              </a:rPr>
              <a:t>tum-on voltage for </a:t>
            </a:r>
            <a:r>
              <a:rPr lang="en-US" dirty="0" smtClean="0">
                <a:latin typeface="Times New Roman" pitchFamily="18" charset="0"/>
                <a:cs typeface="Times New Roman" pitchFamily="18" charset="0"/>
              </a:rPr>
              <a:t>the </a:t>
            </a:r>
            <a:r>
              <a:rPr lang="en-IN" dirty="0" smtClean="0">
                <a:latin typeface="Times New Roman" pitchFamily="18" charset="0"/>
                <a:cs typeface="Times New Roman" pitchFamily="18" charset="0"/>
              </a:rPr>
              <a:t>n-channel </a:t>
            </a:r>
            <a:r>
              <a:rPr lang="en-IN" dirty="0">
                <a:latin typeface="Times New Roman" pitchFamily="18" charset="0"/>
                <a:cs typeface="Times New Roman" pitchFamily="18" charset="0"/>
              </a:rPr>
              <a:t>differential input </a:t>
            </a:r>
            <a:r>
              <a:rPr lang="en-IN" dirty="0" smtClean="0">
                <a:latin typeface="Times New Roman" pitchFamily="18" charset="0"/>
                <a:cs typeface="Times New Roman" pitchFamily="18" charset="0"/>
              </a:rPr>
              <a:t>stage is, </a:t>
            </a:r>
            <a:endParaRPr lang="en-IN" dirty="0">
              <a:latin typeface="Times New Roman" pitchFamily="18" charset="0"/>
              <a:cs typeface="Times New Roman" pitchFamily="18" charset="0"/>
            </a:endParaRPr>
          </a:p>
        </p:txBody>
      </p:sp>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62212" y="8187869"/>
            <a:ext cx="3983232" cy="727531"/>
          </a:xfrm>
          <a:prstGeom prst="rect">
            <a:avLst/>
          </a:prstGeom>
          <a:noFill/>
          <a:ln w="9525">
            <a:solidFill>
              <a:srgbClr val="00B05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642204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4515215"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itchFamily="18" charset="0"/>
                <a:cs typeface="Times New Roman" pitchFamily="18" charset="0"/>
              </a:rPr>
              <a:t>Low Voltage CMOS Op-amps</a:t>
            </a:r>
            <a:endParaRPr lang="en-US" b="1" dirty="0">
              <a:latin typeface="Times New Roman" pitchFamily="18" charset="0"/>
              <a:cs typeface="Times New Roman"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295400"/>
            <a:ext cx="13106399" cy="892552"/>
          </a:xfrm>
          <a:prstGeom prst="rect">
            <a:avLst/>
          </a:prstGeom>
        </p:spPr>
        <p:txBody>
          <a:bodyPr wrap="square">
            <a:spAutoFit/>
          </a:bodyPr>
          <a:lstStyle/>
          <a:p>
            <a:r>
              <a:rPr lang="en-US" dirty="0">
                <a:latin typeface="Times New Roman" pitchFamily="18" charset="0"/>
                <a:cs typeface="Times New Roman" pitchFamily="18" charset="0"/>
              </a:rPr>
              <a:t>A similar occurrence happens to the </a:t>
            </a:r>
            <a:r>
              <a:rPr lang="en-US" dirty="0" smtClean="0">
                <a:latin typeface="Times New Roman" pitchFamily="18" charset="0"/>
                <a:cs typeface="Times New Roman" pitchFamily="18" charset="0"/>
              </a:rPr>
              <a:t>p-channel input </a:t>
            </a:r>
            <a:r>
              <a:rPr lang="en-US" dirty="0">
                <a:latin typeface="Times New Roman" pitchFamily="18" charset="0"/>
                <a:cs typeface="Times New Roman" pitchFamily="18" charset="0"/>
              </a:rPr>
              <a:t>differential </a:t>
            </a:r>
            <a:r>
              <a:rPr lang="en-US" dirty="0" smtClean="0">
                <a:latin typeface="Times New Roman" pitchFamily="18" charset="0"/>
                <a:cs typeface="Times New Roman" pitchFamily="18" charset="0"/>
              </a:rPr>
              <a:t>amplifier and </a:t>
            </a:r>
            <a:r>
              <a:rPr lang="en-US" dirty="0">
                <a:latin typeface="Times New Roman" pitchFamily="18" charset="0"/>
                <a:cs typeface="Times New Roman" pitchFamily="18" charset="0"/>
              </a:rPr>
              <a:t>the </a:t>
            </a:r>
            <a:r>
              <a:rPr lang="en-US" i="1" dirty="0">
                <a:latin typeface="Times New Roman" pitchFamily="18" charset="0"/>
                <a:cs typeface="Times New Roman" pitchFamily="18" charset="0"/>
              </a:rPr>
              <a:t>turn-on </a:t>
            </a:r>
            <a:r>
              <a:rPr lang="en-US" dirty="0">
                <a:latin typeface="Times New Roman" pitchFamily="18" charset="0"/>
                <a:cs typeface="Times New Roman" pitchFamily="18" charset="0"/>
              </a:rPr>
              <a:t>voltage for </a:t>
            </a:r>
            <a:r>
              <a:rPr lang="en-US" dirty="0" smtClean="0">
                <a:latin typeface="Times New Roman" pitchFamily="18" charset="0"/>
                <a:cs typeface="Times New Roman" pitchFamily="18" charset="0"/>
              </a:rPr>
              <a:t>the p-channel </a:t>
            </a:r>
            <a:r>
              <a:rPr lang="en-US" dirty="0">
                <a:latin typeface="Times New Roman" pitchFamily="18" charset="0"/>
                <a:cs typeface="Times New Roman" pitchFamily="18" charset="0"/>
              </a:rPr>
              <a:t>differential input stage and is given </a:t>
            </a:r>
            <a:r>
              <a:rPr lang="en-US" dirty="0" smtClean="0">
                <a:latin typeface="Times New Roman" pitchFamily="18" charset="0"/>
                <a:cs typeface="Times New Roman" pitchFamily="18" charset="0"/>
              </a:rPr>
              <a:t>as,</a:t>
            </a:r>
            <a:endParaRPr lang="en-IN"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393206" y="2228433"/>
            <a:ext cx="6319986" cy="766763"/>
          </a:xfrm>
          <a:prstGeom prst="rect">
            <a:avLst/>
          </a:prstGeom>
          <a:noFill/>
          <a:ln w="9525">
            <a:solidFill>
              <a:srgbClr val="00B05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Rectangle 6"/>
          <p:cNvSpPr/>
          <p:nvPr/>
        </p:nvSpPr>
        <p:spPr>
          <a:xfrm>
            <a:off x="21356" y="3276600"/>
            <a:ext cx="13694643" cy="1292662"/>
          </a:xfrm>
          <a:prstGeom prst="rect">
            <a:avLst/>
          </a:prstGeom>
        </p:spPr>
        <p:txBody>
          <a:bodyPr wrap="square">
            <a:spAutoFit/>
          </a:bodyPr>
          <a:lstStyle/>
          <a:p>
            <a:pPr algn="just"/>
            <a:r>
              <a:rPr lang="en-US" dirty="0">
                <a:latin typeface="Times New Roman" pitchFamily="18" charset="0"/>
                <a:cs typeface="Times New Roman" pitchFamily="18" charset="0"/>
              </a:rPr>
              <a:t>Between these voltages, all transistors of both differential inputs are in saturation. The </a:t>
            </a:r>
            <a:r>
              <a:rPr lang="en-US" dirty="0" smtClean="0">
                <a:latin typeface="Times New Roman" pitchFamily="18" charset="0"/>
                <a:cs typeface="Times New Roman" pitchFamily="18" charset="0"/>
              </a:rPr>
              <a:t>difficulty with </a:t>
            </a:r>
            <a:r>
              <a:rPr lang="en-US" dirty="0">
                <a:latin typeface="Times New Roman" pitchFamily="18" charset="0"/>
                <a:cs typeface="Times New Roman" pitchFamily="18" charset="0"/>
              </a:rPr>
              <a:t>this result is that the small-signal input </a:t>
            </a:r>
            <a:r>
              <a:rPr lang="en-US" dirty="0" err="1">
                <a:latin typeface="Times New Roman" pitchFamily="18" charset="0"/>
                <a:cs typeface="Times New Roman" pitchFamily="18" charset="0"/>
              </a:rPr>
              <a:t>transconductance</a:t>
            </a:r>
            <a:r>
              <a:rPr lang="en-US" dirty="0">
                <a:latin typeface="Times New Roman" pitchFamily="18" charset="0"/>
                <a:cs typeface="Times New Roman" pitchFamily="18" charset="0"/>
              </a:rPr>
              <a:t> varies as a function of </a:t>
            </a:r>
            <a:r>
              <a:rPr lang="en-US" dirty="0" smtClean="0">
                <a:latin typeface="Times New Roman" pitchFamily="18" charset="0"/>
                <a:cs typeface="Times New Roman" pitchFamily="18" charset="0"/>
              </a:rPr>
              <a:t>the </a:t>
            </a:r>
            <a:r>
              <a:rPr lang="en-IN" dirty="0" smtClean="0">
                <a:latin typeface="Times New Roman" pitchFamily="18" charset="0"/>
                <a:cs typeface="Times New Roman" pitchFamily="18" charset="0"/>
              </a:rPr>
              <a:t>common-mode </a:t>
            </a:r>
            <a:r>
              <a:rPr lang="en-IN" dirty="0">
                <a:latin typeface="Times New Roman" pitchFamily="18" charset="0"/>
                <a:cs typeface="Times New Roman" pitchFamily="18" charset="0"/>
              </a:rPr>
              <a:t>input signal, </a:t>
            </a:r>
            <a:r>
              <a:rPr lang="en-IN" dirty="0" err="1" smtClean="0">
                <a:latin typeface="Times New Roman" pitchFamily="18" charset="0"/>
                <a:cs typeface="Times New Roman" pitchFamily="18" charset="0"/>
              </a:rPr>
              <a:t>V</a:t>
            </a:r>
            <a:r>
              <a:rPr lang="en-IN" baseline="-25000" dirty="0" err="1" smtClean="0">
                <a:latin typeface="Times New Roman" pitchFamily="18" charset="0"/>
                <a:cs typeface="Times New Roman" pitchFamily="18" charset="0"/>
              </a:rPr>
              <a:t>icm</a:t>
            </a:r>
            <a:r>
              <a:rPr lang="en-IN" baseline="-25000" dirty="0" smtClean="0">
                <a:latin typeface="Times New Roman" pitchFamily="18" charset="0"/>
                <a:cs typeface="Times New Roman" pitchFamily="18" charset="0"/>
              </a:rPr>
              <a:t>.</a:t>
            </a:r>
            <a:endParaRPr lang="en-IN" baseline="-25000" dirty="0">
              <a:latin typeface="Times New Roman" pitchFamily="18" charset="0"/>
              <a:cs typeface="Times New Roman" pitchFamily="18" charset="0"/>
            </a:endParaRPr>
          </a:p>
        </p:txBody>
      </p:sp>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357" y="4588312"/>
            <a:ext cx="5769844" cy="4174688"/>
          </a:xfrm>
          <a:prstGeom prst="round2DiagRect">
            <a:avLst>
              <a:gd name="adj1" fmla="val 16667"/>
              <a:gd name="adj2" fmla="val 0"/>
            </a:avLst>
          </a:prstGeom>
          <a:ln w="9525">
            <a:solidFill>
              <a:srgbClr val="00B050"/>
            </a:solidFill>
            <a:miter lim="800000"/>
            <a:headEnd/>
            <a:tailEnd/>
          </a:ln>
          <a:effectLst>
            <a:outerShdw blurRad="254000" algn="tl" rotWithShape="0">
              <a:srgbClr val="000000">
                <a:alpha val="43000"/>
              </a:srgbClr>
            </a:outerShdw>
          </a:effectLst>
          <a:extLst>
            <a:ext uri="{909E8E84-426E-40DD-AFC4-6F175D3DCCD1}">
              <a14:hiddenFill xmlns:a14="http://schemas.microsoft.com/office/drawing/2010/main" xmlns="">
                <a:solidFill>
                  <a:schemeClr val="accent1"/>
                </a:solidFill>
              </a14:hiddenFill>
            </a:ext>
          </a:extLst>
        </p:spPr>
      </p:pic>
      <p:pic>
        <p:nvPicPr>
          <p:cNvPr id="6148"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867400" y="5181600"/>
            <a:ext cx="7769525" cy="2133600"/>
          </a:xfrm>
          <a:prstGeom prst="rect">
            <a:avLst/>
          </a:prstGeom>
          <a:ln>
            <a:solidFill>
              <a:srgbClr val="00B050"/>
            </a:solidFill>
          </a:ln>
          <a:effectLst>
            <a:outerShdw blurRad="190500" algn="tl" rotWithShape="0">
              <a:srgbClr val="000000">
                <a:alpha val="70000"/>
              </a:srgbClr>
            </a:outerShdw>
          </a:effectLst>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36214026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4515215"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itchFamily="18" charset="0"/>
                <a:cs typeface="Times New Roman" pitchFamily="18" charset="0"/>
              </a:rPr>
              <a:t>Low Voltage CMOS Op-amps</a:t>
            </a:r>
            <a:endParaRPr lang="en-US" b="1" dirty="0">
              <a:latin typeface="Times New Roman" pitchFamily="18" charset="0"/>
              <a:cs typeface="Times New Roman"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4191000" y="1219200"/>
            <a:ext cx="5354607" cy="492443"/>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n-US" b="1" dirty="0">
                <a:latin typeface="Times New Roman" pitchFamily="18" charset="0"/>
                <a:cs typeface="Times New Roman" pitchFamily="18" charset="0"/>
              </a:rPr>
              <a:t>Low-Voltage Bias and Load Circuits</a:t>
            </a:r>
            <a:endParaRPr lang="en-IN" dirty="0">
              <a:latin typeface="Times New Roman" pitchFamily="18" charset="0"/>
              <a:cs typeface="Times New Roman" pitchFamily="18" charset="0"/>
            </a:endParaRPr>
          </a:p>
        </p:txBody>
      </p:sp>
      <p:sp>
        <p:nvSpPr>
          <p:cNvPr id="7" name="Rectangle 6"/>
          <p:cNvSpPr/>
          <p:nvPr/>
        </p:nvSpPr>
        <p:spPr>
          <a:xfrm>
            <a:off x="1" y="1869519"/>
            <a:ext cx="13715999" cy="249299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457200" indent="-457200" algn="just">
              <a:buFont typeface="Wingdings" pitchFamily="2" charset="2"/>
              <a:buChar char="Ø"/>
            </a:pPr>
            <a:r>
              <a:rPr lang="en-US" dirty="0">
                <a:latin typeface="Times New Roman" pitchFamily="18" charset="0"/>
                <a:cs typeface="Times New Roman" pitchFamily="18" charset="0"/>
              </a:rPr>
              <a:t>In addition to the input stage of an op amp, the biasing and load </a:t>
            </a:r>
            <a:r>
              <a:rPr lang="en-US" dirty="0" smtClean="0">
                <a:latin typeface="Times New Roman" pitchFamily="18" charset="0"/>
                <a:cs typeface="Times New Roman" pitchFamily="18" charset="0"/>
              </a:rPr>
              <a:t>circuits can </a:t>
            </a:r>
            <a:r>
              <a:rPr lang="en-US" dirty="0">
                <a:latin typeface="Times New Roman" pitchFamily="18" charset="0"/>
                <a:cs typeface="Times New Roman" pitchFamily="18" charset="0"/>
              </a:rPr>
              <a:t>become a limit </a:t>
            </a:r>
            <a:r>
              <a:rPr lang="en-US" dirty="0" smtClean="0">
                <a:latin typeface="Times New Roman" pitchFamily="18" charset="0"/>
                <a:cs typeface="Times New Roman" pitchFamily="18" charset="0"/>
              </a:rPr>
              <a:t>to </a:t>
            </a:r>
            <a:r>
              <a:rPr lang="en-IN" dirty="0" smtClean="0">
                <a:latin typeface="Times New Roman" pitchFamily="18" charset="0"/>
                <a:cs typeface="Times New Roman" pitchFamily="18" charset="0"/>
              </a:rPr>
              <a:t>power-supply </a:t>
            </a:r>
            <a:r>
              <a:rPr lang="en-IN" dirty="0">
                <a:latin typeface="Times New Roman" pitchFamily="18" charset="0"/>
                <a:cs typeface="Times New Roman" pitchFamily="18" charset="0"/>
              </a:rPr>
              <a:t>reduction</a:t>
            </a:r>
            <a:r>
              <a:rPr lang="en-IN" dirty="0" smtClean="0">
                <a:latin typeface="Times New Roman" pitchFamily="18" charset="0"/>
                <a:cs typeface="Times New Roman" pitchFamily="18" charset="0"/>
              </a:rPr>
              <a:t>. </a:t>
            </a:r>
          </a:p>
          <a:p>
            <a:pPr marL="457200" indent="-457200" algn="just">
              <a:buFont typeface="Wingdings" pitchFamily="2" charset="2"/>
              <a:buChar char="Ø"/>
            </a:pPr>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have seen that the simple current mirror </a:t>
            </a:r>
            <a:r>
              <a:rPr lang="en-US" dirty="0" smtClean="0">
                <a:latin typeface="Times New Roman" pitchFamily="18" charset="0"/>
                <a:cs typeface="Times New Roman" pitchFamily="18" charset="0"/>
              </a:rPr>
              <a:t>requires a </a:t>
            </a:r>
            <a:r>
              <a:rPr lang="en-US" dirty="0">
                <a:latin typeface="Times New Roman" pitchFamily="18" charset="0"/>
                <a:cs typeface="Times New Roman" pitchFamily="18" charset="0"/>
              </a:rPr>
              <a:t>gate-source voltage drop at the input to function properly. </a:t>
            </a:r>
            <a:endParaRPr lang="en-US" dirty="0" smtClean="0">
              <a:latin typeface="Times New Roman" pitchFamily="18" charset="0"/>
              <a:cs typeface="Times New Roman" pitchFamily="18" charset="0"/>
            </a:endParaRPr>
          </a:p>
          <a:p>
            <a:pPr marL="457200" indent="-457200" algn="just">
              <a:buFont typeface="Wingdings" pitchFamily="2" charset="2"/>
              <a:buChar char="Ø"/>
            </a:pPr>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voltage can be </a:t>
            </a:r>
            <a:r>
              <a:rPr lang="en-US" dirty="0" smtClean="0">
                <a:latin typeface="Times New Roman" pitchFamily="18" charset="0"/>
                <a:cs typeface="Times New Roman" pitchFamily="18" charset="0"/>
              </a:rPr>
              <a:t>as much 1 </a:t>
            </a:r>
            <a:r>
              <a:rPr lang="en-US" dirty="0">
                <a:latin typeface="Times New Roman" pitchFamily="18" charset="0"/>
                <a:cs typeface="Times New Roman" pitchFamily="18" charset="0"/>
              </a:rPr>
              <a:t>V or more depending on the </a:t>
            </a:r>
            <a:r>
              <a:rPr lang="en-US" i="1" dirty="0">
                <a:latin typeface="Times New Roman" pitchFamily="18" charset="0"/>
                <a:cs typeface="Times New Roman" pitchFamily="18" charset="0"/>
              </a:rPr>
              <a:t>WIL </a:t>
            </a:r>
            <a:r>
              <a:rPr lang="en-US" dirty="0">
                <a:latin typeface="Times New Roman" pitchFamily="18" charset="0"/>
                <a:cs typeface="Times New Roman" pitchFamily="18" charset="0"/>
              </a:rPr>
              <a:t>and the </a:t>
            </a:r>
            <a:r>
              <a:rPr lang="en-US" dirty="0" smtClean="0">
                <a:latin typeface="Times New Roman" pitchFamily="18" charset="0"/>
                <a:cs typeface="Times New Roman" pitchFamily="18" charset="0"/>
              </a:rPr>
              <a:t>current. </a:t>
            </a:r>
            <a:r>
              <a:rPr lang="en-US" dirty="0">
                <a:latin typeface="Times New Roman" pitchFamily="18" charset="0"/>
                <a:cs typeface="Times New Roman" pitchFamily="18" charset="0"/>
              </a:rPr>
              <a:t>The minimum power </a:t>
            </a:r>
            <a:r>
              <a:rPr lang="en-US" dirty="0" smtClean="0">
                <a:latin typeface="Times New Roman" pitchFamily="18" charset="0"/>
                <a:cs typeface="Times New Roman" pitchFamily="18" charset="0"/>
              </a:rPr>
              <a:t>supply would </a:t>
            </a:r>
            <a:r>
              <a:rPr lang="en-US" dirty="0">
                <a:latin typeface="Times New Roman" pitchFamily="18" charset="0"/>
                <a:cs typeface="Times New Roman" pitchFamily="18" charset="0"/>
              </a:rPr>
              <a:t>be the voltage plus a saturation voltage of a current source or sink.</a:t>
            </a:r>
            <a:endParaRPr lang="en-IN"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50167" y="4476750"/>
            <a:ext cx="4503208" cy="704850"/>
          </a:xfrm>
          <a:prstGeom prst="rect">
            <a:avLst/>
          </a:prstGeom>
          <a:noFill/>
          <a:ln w="9525">
            <a:solidFill>
              <a:srgbClr val="00B05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Rectangle 7"/>
          <p:cNvSpPr/>
          <p:nvPr/>
        </p:nvSpPr>
        <p:spPr>
          <a:xfrm>
            <a:off x="0" y="5486400"/>
            <a:ext cx="13487400" cy="129266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457200" indent="-457200" algn="just">
              <a:buFont typeface="Wingdings" pitchFamily="2" charset="2"/>
              <a:buChar char="Ø"/>
            </a:pPr>
            <a:r>
              <a:rPr lang="en-US" dirty="0">
                <a:latin typeface="Times New Roman" pitchFamily="18" charset="0"/>
                <a:cs typeface="Times New Roman" pitchFamily="18" charset="0"/>
              </a:rPr>
              <a:t>There are two ways of decreasing the voltage required across the input of the current mirror.</a:t>
            </a:r>
          </a:p>
          <a:p>
            <a:pPr marL="457200" indent="-457200" algn="just">
              <a:buFont typeface="Wingdings" pitchFamily="2" charset="2"/>
              <a:buChar char="Ø"/>
            </a:pPr>
            <a:r>
              <a:rPr lang="en-US" b="1" dirty="0">
                <a:latin typeface="Times New Roman" pitchFamily="18" charset="0"/>
                <a:cs typeface="Times New Roman" pitchFamily="18" charset="0"/>
              </a:rPr>
              <a:t>One</a:t>
            </a:r>
            <a:r>
              <a:rPr lang="en-US" dirty="0">
                <a:latin typeface="Times New Roman" pitchFamily="18" charset="0"/>
                <a:cs typeface="Times New Roman" pitchFamily="18" charset="0"/>
              </a:rPr>
              <a:t> is to use bulk-driven devices and the </a:t>
            </a:r>
            <a:r>
              <a:rPr lang="en-US" b="1" dirty="0">
                <a:latin typeface="Times New Roman" pitchFamily="18" charset="0"/>
                <a:cs typeface="Times New Roman" pitchFamily="18" charset="0"/>
              </a:rPr>
              <a:t>other</a:t>
            </a:r>
            <a:r>
              <a:rPr lang="en-US" dirty="0">
                <a:latin typeface="Times New Roman" pitchFamily="18" charset="0"/>
                <a:cs typeface="Times New Roman" pitchFamily="18" charset="0"/>
              </a:rPr>
              <a:t> is to level shift the drain voltage below the </a:t>
            </a:r>
            <a:r>
              <a:rPr lang="en-US" dirty="0" smtClean="0">
                <a:latin typeface="Times New Roman" pitchFamily="18" charset="0"/>
                <a:cs typeface="Times New Roman" pitchFamily="18" charset="0"/>
              </a:rPr>
              <a:t>gate </a:t>
            </a:r>
            <a:r>
              <a:rPr lang="en-IN" dirty="0" smtClean="0">
                <a:latin typeface="Times New Roman" pitchFamily="18" charset="0"/>
                <a:cs typeface="Times New Roman" pitchFamily="18" charset="0"/>
              </a:rPr>
              <a:t>voltage</a:t>
            </a:r>
            <a:r>
              <a:rPr lang="en-IN" dirty="0">
                <a:latin typeface="Times New Roman" pitchFamily="18" charset="0"/>
                <a:cs typeface="Times New Roman" pitchFamily="18" charset="0"/>
              </a:rPr>
              <a:t>.</a:t>
            </a:r>
          </a:p>
        </p:txBody>
      </p:sp>
    </p:spTree>
    <p:extLst>
      <p:ext uri="{BB962C8B-B14F-4D97-AF65-F5344CB8AC3E}">
        <p14:creationId xmlns:p14="http://schemas.microsoft.com/office/powerpoint/2010/main" xmlns="" val="373706142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8600" y="1135304"/>
            <a:ext cx="3095442" cy="3909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p:cNvSpPr/>
          <p:nvPr/>
        </p:nvSpPr>
        <p:spPr>
          <a:xfrm>
            <a:off x="1" y="565197"/>
            <a:ext cx="4515215"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itchFamily="18" charset="0"/>
                <a:cs typeface="Times New Roman" pitchFamily="18" charset="0"/>
              </a:rPr>
              <a:t>Low Voltage CMOS Op-amps</a:t>
            </a:r>
            <a:endParaRPr lang="en-US" b="1" dirty="0">
              <a:latin typeface="Times New Roman" pitchFamily="18" charset="0"/>
              <a:cs typeface="Times New Roman" pitchFamily="18" charset="0"/>
            </a:endParaRPr>
          </a:p>
        </p:txBody>
      </p:sp>
      <p:sp>
        <p:nvSpPr>
          <p:cNvPr id="6" name="Rectangle 5"/>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686800" y="831200"/>
            <a:ext cx="3476625" cy="44331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19051" y="5264357"/>
            <a:ext cx="5029200" cy="461665"/>
          </a:xfrm>
          <a:prstGeom prst="rect">
            <a:avLst/>
          </a:prstGeom>
        </p:spPr>
        <p:txBody>
          <a:bodyPr wrap="square">
            <a:spAutoFit/>
          </a:bodyPr>
          <a:lstStyle/>
          <a:p>
            <a:pPr algn="just"/>
            <a:r>
              <a:rPr lang="en-IN" sz="2400" b="1" dirty="0">
                <a:solidFill>
                  <a:srgbClr val="00B050"/>
                </a:solidFill>
                <a:latin typeface="Times New Roman" pitchFamily="18" charset="0"/>
                <a:cs typeface="Times New Roman" pitchFamily="18" charset="0"/>
              </a:rPr>
              <a:t>Simple bulk-driven </a:t>
            </a:r>
            <a:r>
              <a:rPr lang="en-IN" sz="2400" b="1" dirty="0" smtClean="0">
                <a:solidFill>
                  <a:srgbClr val="00B050"/>
                </a:solidFill>
                <a:latin typeface="Times New Roman" pitchFamily="18" charset="0"/>
                <a:cs typeface="Times New Roman" pitchFamily="18" charset="0"/>
              </a:rPr>
              <a:t>current mirror</a:t>
            </a:r>
            <a:endParaRPr lang="en-IN" sz="2400" b="1" dirty="0">
              <a:solidFill>
                <a:srgbClr val="00B050"/>
              </a:solidFill>
              <a:latin typeface="Times New Roman" pitchFamily="18" charset="0"/>
              <a:cs typeface="Times New Roman" pitchFamily="18" charset="0"/>
            </a:endParaRPr>
          </a:p>
        </p:txBody>
      </p:sp>
      <p:sp>
        <p:nvSpPr>
          <p:cNvPr id="9" name="Rectangle 8"/>
          <p:cNvSpPr/>
          <p:nvPr/>
        </p:nvSpPr>
        <p:spPr>
          <a:xfrm>
            <a:off x="7910512" y="5309013"/>
            <a:ext cx="5029200" cy="461665"/>
          </a:xfrm>
          <a:prstGeom prst="rect">
            <a:avLst/>
          </a:prstGeom>
        </p:spPr>
        <p:txBody>
          <a:bodyPr wrap="square">
            <a:spAutoFit/>
          </a:bodyPr>
          <a:lstStyle/>
          <a:p>
            <a:pPr algn="just"/>
            <a:r>
              <a:rPr lang="en-IN" sz="2400" b="1" dirty="0" err="1">
                <a:solidFill>
                  <a:srgbClr val="00B050"/>
                </a:solidFill>
                <a:latin typeface="Times New Roman" pitchFamily="18" charset="0"/>
                <a:cs typeface="Times New Roman" pitchFamily="18" charset="0"/>
              </a:rPr>
              <a:t>Cascode</a:t>
            </a:r>
            <a:r>
              <a:rPr lang="en-IN" sz="2400" b="1" dirty="0">
                <a:solidFill>
                  <a:srgbClr val="00B050"/>
                </a:solidFill>
                <a:latin typeface="Times New Roman" pitchFamily="18" charset="0"/>
                <a:cs typeface="Times New Roman" pitchFamily="18" charset="0"/>
              </a:rPr>
              <a:t> bulk-driven current mirror</a:t>
            </a:r>
          </a:p>
        </p:txBody>
      </p:sp>
      <p:sp>
        <p:nvSpPr>
          <p:cNvPr id="7" name="Rectangle 6"/>
          <p:cNvSpPr/>
          <p:nvPr/>
        </p:nvSpPr>
        <p:spPr>
          <a:xfrm>
            <a:off x="228600" y="5774591"/>
            <a:ext cx="4819651" cy="329320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457200" indent="-457200" algn="just">
              <a:buFont typeface="Wingdings" pitchFamily="2" charset="2"/>
              <a:buChar char="ü"/>
            </a:pPr>
            <a:r>
              <a:rPr lang="en-US" dirty="0">
                <a:latin typeface="Times New Roman" pitchFamily="18" charset="0"/>
                <a:cs typeface="Times New Roman" pitchFamily="18" charset="0"/>
              </a:rPr>
              <a:t>The gates are taken </a:t>
            </a:r>
            <a:r>
              <a:rPr lang="en-US" dirty="0" smtClean="0">
                <a:latin typeface="Times New Roman" pitchFamily="18" charset="0"/>
                <a:cs typeface="Times New Roman" pitchFamily="18" charset="0"/>
              </a:rPr>
              <a:t>to </a:t>
            </a:r>
            <a:r>
              <a:rPr lang="en-US" i="1" dirty="0" smtClean="0">
                <a:latin typeface="Times New Roman" pitchFamily="18" charset="0"/>
                <a:cs typeface="Times New Roman" pitchFamily="18" charset="0"/>
              </a:rPr>
              <a:t>V</a:t>
            </a:r>
            <a:r>
              <a:rPr lang="en-US" i="1" baseline="-25000" dirty="0" smtClean="0">
                <a:latin typeface="Times New Roman" pitchFamily="18" charset="0"/>
                <a:cs typeface="Times New Roman" pitchFamily="18" charset="0"/>
              </a:rPr>
              <a:t>DD</a:t>
            </a:r>
            <a:r>
              <a:rPr lang="en-US" i="1" dirty="0" smtClean="0">
                <a:latin typeface="Times New Roman" pitchFamily="18" charset="0"/>
                <a:cs typeface="Times New Roman" pitchFamily="18" charset="0"/>
              </a:rPr>
              <a:t>  </a:t>
            </a:r>
            <a:r>
              <a:rPr lang="en-US" dirty="0">
                <a:latin typeface="Times New Roman" pitchFamily="18" charset="0"/>
                <a:cs typeface="Times New Roman" pitchFamily="18" charset="0"/>
              </a:rPr>
              <a:t>to </a:t>
            </a:r>
            <a:r>
              <a:rPr lang="en-US" dirty="0" smtClean="0">
                <a:latin typeface="Times New Roman" pitchFamily="18" charset="0"/>
                <a:cs typeface="Times New Roman" pitchFamily="18" charset="0"/>
              </a:rPr>
              <a:t>form </a:t>
            </a:r>
            <a:r>
              <a:rPr lang="en-US" dirty="0">
                <a:latin typeface="Times New Roman" pitchFamily="18" charset="0"/>
                <a:cs typeface="Times New Roman" pitchFamily="18" charset="0"/>
              </a:rPr>
              <a:t>the channels in </a:t>
            </a:r>
            <a:r>
              <a:rPr lang="en-US" dirty="0" smtClean="0">
                <a:latin typeface="Times New Roman" pitchFamily="18" charset="0"/>
                <a:cs typeface="Times New Roman" pitchFamily="18" charset="0"/>
              </a:rPr>
              <a:t>Ml </a:t>
            </a:r>
            <a:r>
              <a:rPr lang="en-US" dirty="0">
                <a:latin typeface="Times New Roman" pitchFamily="18" charset="0"/>
                <a:cs typeface="Times New Roman" pitchFamily="18" charset="0"/>
              </a:rPr>
              <a:t>and M2. </a:t>
            </a:r>
            <a:endParaRPr lang="en-US" dirty="0" smtClean="0">
              <a:latin typeface="Times New Roman" pitchFamily="18" charset="0"/>
              <a:cs typeface="Times New Roman" pitchFamily="18" charset="0"/>
            </a:endParaRPr>
          </a:p>
          <a:p>
            <a:pPr marL="457200" indent="-457200" algn="just">
              <a:buFont typeface="Wingdings" pitchFamily="2" charset="2"/>
              <a:buChar char="ü"/>
            </a:pPr>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the value of </a:t>
            </a:r>
            <a:r>
              <a:rPr lang="en-US" dirty="0" err="1" smtClean="0">
                <a:latin typeface="Times New Roman" pitchFamily="18" charset="0"/>
                <a:cs typeface="Times New Roman" pitchFamily="18" charset="0"/>
              </a:rPr>
              <a:t>i</a:t>
            </a:r>
            <a:r>
              <a:rPr lang="en-US" baseline="-25000" dirty="0" err="1" smtClean="0">
                <a:latin typeface="Times New Roman" pitchFamily="18" charset="0"/>
                <a:cs typeface="Times New Roman" pitchFamily="18" charset="0"/>
              </a:rPr>
              <a:t>IN</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is greater than </a:t>
            </a:r>
            <a:r>
              <a:rPr lang="en-US" i="1" dirty="0" smtClean="0">
                <a:latin typeface="Times New Roman" pitchFamily="18" charset="0"/>
                <a:cs typeface="Times New Roman" pitchFamily="18" charset="0"/>
              </a:rPr>
              <a:t>I</a:t>
            </a:r>
            <a:r>
              <a:rPr lang="en-US" i="1" baseline="-25000" dirty="0" smtClean="0">
                <a:latin typeface="Times New Roman" pitchFamily="18" charset="0"/>
                <a:cs typeface="Times New Roman" pitchFamily="18" charset="0"/>
              </a:rPr>
              <a:t>DSS</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then </a:t>
            </a:r>
            <a:r>
              <a:rPr lang="en-US" i="1" dirty="0" smtClean="0">
                <a:latin typeface="Times New Roman" pitchFamily="18" charset="0"/>
                <a:cs typeface="Times New Roman" pitchFamily="18" charset="0"/>
              </a:rPr>
              <a:t>V</a:t>
            </a:r>
            <a:r>
              <a:rPr lang="en-US" i="1" baseline="-25000" dirty="0" smtClean="0">
                <a:latin typeface="Times New Roman" pitchFamily="18" charset="0"/>
                <a:cs typeface="Times New Roman" pitchFamily="18" charset="0"/>
              </a:rPr>
              <a:t>DS</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is greater </a:t>
            </a:r>
            <a:r>
              <a:rPr lang="en-US" dirty="0">
                <a:latin typeface="Times New Roman" pitchFamily="18" charset="0"/>
                <a:cs typeface="Times New Roman" pitchFamily="18" charset="0"/>
              </a:rPr>
              <a:t>than zero and the current mirror functions as a normal current mirror.</a:t>
            </a:r>
            <a:endParaRPr lang="en-IN" dirty="0">
              <a:latin typeface="Times New Roman" pitchFamily="18" charset="0"/>
              <a:cs typeface="Times New Roman" pitchFamily="18" charset="0"/>
            </a:endParaRPr>
          </a:p>
        </p:txBody>
      </p:sp>
      <p:sp>
        <p:nvSpPr>
          <p:cNvPr id="8" name="Rectangle 7"/>
          <p:cNvSpPr/>
          <p:nvPr/>
        </p:nvSpPr>
        <p:spPr>
          <a:xfrm>
            <a:off x="7872412" y="5974645"/>
            <a:ext cx="5105400" cy="289310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457200" indent="-457200" algn="just">
              <a:buFont typeface="Wingdings" pitchFamily="2" charset="2"/>
              <a:buChar char="ü"/>
            </a:pPr>
            <a:r>
              <a:rPr lang="en-IN" dirty="0">
                <a:latin typeface="Times New Roman" pitchFamily="18" charset="0"/>
                <a:cs typeface="Times New Roman" pitchFamily="18" charset="0"/>
              </a:rPr>
              <a:t>The </a:t>
            </a:r>
            <a:r>
              <a:rPr lang="en-IN" dirty="0" smtClean="0">
                <a:latin typeface="Times New Roman" pitchFamily="18" charset="0"/>
                <a:cs typeface="Times New Roman" pitchFamily="18" charset="0"/>
              </a:rPr>
              <a:t>minimum </a:t>
            </a:r>
            <a:r>
              <a:rPr lang="en-US" dirty="0" smtClean="0">
                <a:latin typeface="Times New Roman" pitchFamily="18" charset="0"/>
                <a:cs typeface="Times New Roman" pitchFamily="18" charset="0"/>
              </a:rPr>
              <a:t>input </a:t>
            </a:r>
            <a:r>
              <a:rPr lang="en-US" dirty="0">
                <a:latin typeface="Times New Roman" pitchFamily="18" charset="0"/>
                <a:cs typeface="Times New Roman" pitchFamily="18" charset="0"/>
              </a:rPr>
              <a:t>voltage of the current mirror is equal to the sum of the bulk-source voltages </a:t>
            </a:r>
            <a:r>
              <a:rPr lang="en-US" dirty="0" smtClean="0">
                <a:latin typeface="Times New Roman" pitchFamily="18" charset="0"/>
                <a:cs typeface="Times New Roman" pitchFamily="18" charset="0"/>
              </a:rPr>
              <a:t>for Ml </a:t>
            </a:r>
            <a:r>
              <a:rPr lang="en-US" dirty="0">
                <a:latin typeface="Times New Roman" pitchFamily="18" charset="0"/>
                <a:cs typeface="Times New Roman" pitchFamily="18" charset="0"/>
              </a:rPr>
              <a:t>and M3. </a:t>
            </a:r>
            <a:endParaRPr lang="en-US" dirty="0" smtClean="0">
              <a:latin typeface="Times New Roman" pitchFamily="18" charset="0"/>
              <a:cs typeface="Times New Roman" pitchFamily="18" charset="0"/>
            </a:endParaRPr>
          </a:p>
          <a:p>
            <a:pPr marL="457200" indent="-457200" algn="just">
              <a:buFont typeface="Wingdings" pitchFamily="2" charset="2"/>
              <a:buChar char="ü"/>
            </a:pPr>
            <a:r>
              <a:rPr lang="en-US" dirty="0" smtClean="0">
                <a:latin typeface="Times New Roman" pitchFamily="18" charset="0"/>
                <a:cs typeface="Times New Roman" pitchFamily="18" charset="0"/>
              </a:rPr>
              <a:t>Again</a:t>
            </a:r>
            <a:r>
              <a:rPr lang="en-US" dirty="0">
                <a:latin typeface="Times New Roman" pitchFamily="18" charset="0"/>
                <a:cs typeface="Times New Roman" pitchFamily="18" charset="0"/>
              </a:rPr>
              <a:t>, the value of </a:t>
            </a:r>
            <a:r>
              <a:rPr lang="en-US" i="1" dirty="0" err="1" smtClean="0">
                <a:latin typeface="Times New Roman" pitchFamily="18" charset="0"/>
                <a:cs typeface="Times New Roman" pitchFamily="18" charset="0"/>
              </a:rPr>
              <a:t>i</a:t>
            </a:r>
            <a:r>
              <a:rPr lang="en-US" i="1" baseline="-25000" dirty="0" err="1" smtClean="0">
                <a:latin typeface="Times New Roman" pitchFamily="18" charset="0"/>
                <a:cs typeface="Times New Roman" pitchFamily="18" charset="0"/>
              </a:rPr>
              <a:t>IN</a:t>
            </a:r>
            <a:r>
              <a:rPr lang="en-US" i="1" dirty="0" smtClean="0">
                <a:latin typeface="Times New Roman" pitchFamily="18" charset="0"/>
                <a:cs typeface="Times New Roman" pitchFamily="18" charset="0"/>
              </a:rPr>
              <a:t> </a:t>
            </a:r>
            <a:r>
              <a:rPr lang="en-US" dirty="0">
                <a:latin typeface="Times New Roman" pitchFamily="18" charset="0"/>
                <a:cs typeface="Times New Roman" pitchFamily="18" charset="0"/>
              </a:rPr>
              <a:t>must be greater than </a:t>
            </a:r>
            <a:r>
              <a:rPr lang="en-US" i="1" dirty="0">
                <a:latin typeface="Times New Roman" pitchFamily="18" charset="0"/>
                <a:cs typeface="Times New Roman" pitchFamily="18" charset="0"/>
              </a:rPr>
              <a:t>I</a:t>
            </a:r>
            <a:r>
              <a:rPr lang="en-US" i="1" baseline="-25000" dirty="0">
                <a:latin typeface="Times New Roman" pitchFamily="18" charset="0"/>
                <a:cs typeface="Times New Roman" pitchFamily="18" charset="0"/>
              </a:rPr>
              <a:t>DSS</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of </a:t>
            </a:r>
            <a:r>
              <a:rPr lang="en-US" dirty="0">
                <a:latin typeface="Times New Roman" pitchFamily="18" charset="0"/>
                <a:cs typeface="Times New Roman" pitchFamily="18" charset="0"/>
              </a:rPr>
              <a:t>the transistors.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331333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3570021"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Operational Amplifiers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4467926" y="1219200"/>
            <a:ext cx="3319563" cy="523220"/>
          </a:xfrm>
          <a:prstGeom prst="rect">
            <a:avLst/>
          </a:prstGeom>
        </p:spPr>
        <p:txBody>
          <a:bodyPr wrap="none">
            <a:spAutoFit/>
          </a:bodyPr>
          <a:lstStyle/>
          <a:p>
            <a:pPr algn="just"/>
            <a:r>
              <a:rPr lang="en-US" sz="2800" b="1" dirty="0" smtClean="0">
                <a:solidFill>
                  <a:srgbClr val="00B050"/>
                </a:solidFill>
                <a:latin typeface="Times New Roman" pitchFamily="18" charset="0"/>
                <a:cs typeface="Times New Roman" pitchFamily="18" charset="0"/>
              </a:rPr>
              <a:t>One-Stage Op Amps</a:t>
            </a:r>
            <a:endParaRPr lang="en-US" sz="2800" dirty="0">
              <a:solidFill>
                <a:srgbClr val="00B050"/>
              </a:solidFill>
              <a:latin typeface="Times New Roman" pitchFamily="18" charset="0"/>
              <a:cs typeface="Times New Roman" pitchFamily="18" charset="0"/>
            </a:endParaRPr>
          </a:p>
        </p:txBody>
      </p:sp>
      <p:sp>
        <p:nvSpPr>
          <p:cNvPr id="7" name="Rectangle 6"/>
          <p:cNvSpPr/>
          <p:nvPr/>
        </p:nvSpPr>
        <p:spPr>
          <a:xfrm>
            <a:off x="4724400" y="2133600"/>
            <a:ext cx="8305800" cy="209288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Low-frequency gain: </a:t>
            </a:r>
            <a:r>
              <a:rPr lang="en-US" b="1" dirty="0" smtClean="0">
                <a:latin typeface="Times New Roman" pitchFamily="18" charset="0"/>
                <a:cs typeface="Times New Roman" pitchFamily="18" charset="0"/>
              </a:rPr>
              <a:t>Av = </a:t>
            </a:r>
            <a:r>
              <a:rPr lang="en-US" b="1" dirty="0" err="1" smtClean="0">
                <a:latin typeface="Times New Roman" pitchFamily="18" charset="0"/>
                <a:cs typeface="Times New Roman" pitchFamily="18" charset="0"/>
              </a:rPr>
              <a:t>g</a:t>
            </a:r>
            <a:r>
              <a:rPr lang="en-US" b="1" baseline="-25000" dirty="0" err="1" smtClean="0">
                <a:latin typeface="Times New Roman" pitchFamily="18" charset="0"/>
                <a:cs typeface="Times New Roman" pitchFamily="18" charset="0"/>
              </a:rPr>
              <a:t>mN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r</a:t>
            </a:r>
            <a:r>
              <a:rPr lang="en-US" b="1" baseline="-25000" dirty="0" err="1" smtClean="0">
                <a:latin typeface="Times New Roman" pitchFamily="18" charset="0"/>
                <a:cs typeface="Times New Roman" pitchFamily="18" charset="0"/>
              </a:rPr>
              <a:t>oN</a:t>
            </a:r>
            <a:r>
              <a:rPr lang="en-US" b="1" dirty="0" smtClean="0">
                <a:latin typeface="Times New Roman" pitchFamily="18" charset="0"/>
                <a:cs typeface="Times New Roman" pitchFamily="18" charset="0"/>
              </a:rPr>
              <a:t> || </a:t>
            </a:r>
            <a:r>
              <a:rPr lang="en-US" b="1" dirty="0" err="1" smtClean="0">
                <a:latin typeface="Times New Roman" pitchFamily="18" charset="0"/>
                <a:cs typeface="Times New Roman" pitchFamily="18" charset="0"/>
              </a:rPr>
              <a:t>r</a:t>
            </a:r>
            <a:r>
              <a:rPr lang="en-US" b="1" baseline="-25000" dirty="0" err="1" smtClean="0">
                <a:latin typeface="Times New Roman" pitchFamily="18" charset="0"/>
                <a:cs typeface="Times New Roman" pitchFamily="18" charset="0"/>
              </a:rPr>
              <a:t>oP</a:t>
            </a:r>
            <a:r>
              <a:rPr lang="en-US" b="1" dirty="0" smtClean="0">
                <a:latin typeface="Times New Roman" pitchFamily="18" charset="0"/>
                <a:cs typeface="Times New Roman" pitchFamily="18" charset="0"/>
              </a:rPr>
              <a:t>)</a:t>
            </a:r>
          </a:p>
          <a:p>
            <a:pPr marL="514350" indent="-514350" algn="just">
              <a:buFont typeface="Wingdings" pitchFamily="2" charset="2"/>
              <a:buChar char="v"/>
            </a:pPr>
            <a:r>
              <a:rPr lang="en-US" dirty="0" smtClean="0">
                <a:latin typeface="Times New Roman" pitchFamily="18" charset="0"/>
                <a:cs typeface="Times New Roman" pitchFamily="18" charset="0"/>
              </a:rPr>
              <a:t>Bandwidth: usually proportional to 1/(CL*Rout)</a:t>
            </a:r>
          </a:p>
          <a:p>
            <a:pPr marL="514350" indent="-514350" algn="just">
              <a:buFont typeface="Wingdings" pitchFamily="2" charset="2"/>
              <a:buChar char="v"/>
            </a:pPr>
            <a:r>
              <a:rPr lang="en-US" dirty="0" smtClean="0">
                <a:latin typeface="Times New Roman" pitchFamily="18" charset="0"/>
                <a:cs typeface="Times New Roman" pitchFamily="18" charset="0"/>
              </a:rPr>
              <a:t>Output Swing (single-side): V</a:t>
            </a:r>
            <a:r>
              <a:rPr lang="en-US" baseline="-25000" dirty="0" smtClean="0">
                <a:latin typeface="Times New Roman" pitchFamily="18" charset="0"/>
                <a:cs typeface="Times New Roman" pitchFamily="18" charset="0"/>
              </a:rPr>
              <a:t>DD</a:t>
            </a:r>
            <a:r>
              <a:rPr lang="en-US" dirty="0" smtClean="0">
                <a:latin typeface="Times New Roman" pitchFamily="18" charset="0"/>
                <a:cs typeface="Times New Roman" pitchFamily="18" charset="0"/>
              </a:rPr>
              <a:t>-3V</a:t>
            </a:r>
            <a:r>
              <a:rPr lang="en-US" baseline="-25000" dirty="0" smtClean="0">
                <a:latin typeface="Times New Roman" pitchFamily="18" charset="0"/>
                <a:cs typeface="Times New Roman" pitchFamily="18" charset="0"/>
              </a:rPr>
              <a:t>OV</a:t>
            </a:r>
          </a:p>
          <a:p>
            <a:pPr marL="514350" indent="-514350" algn="just">
              <a:buFont typeface="Wingdings" pitchFamily="2" charset="2"/>
              <a:buChar char="v"/>
            </a:pPr>
            <a:r>
              <a:rPr lang="en-US" dirty="0" smtClean="0">
                <a:latin typeface="Times New Roman" pitchFamily="18" charset="0"/>
                <a:cs typeface="Times New Roman" pitchFamily="18" charset="0"/>
              </a:rPr>
              <a:t>Mirror pole in single-ended circuit</a:t>
            </a:r>
          </a:p>
          <a:p>
            <a:pPr marL="514350" indent="-514350" algn="just">
              <a:buFont typeface="Wingdings" pitchFamily="2" charset="2"/>
              <a:buChar char="v"/>
            </a:pPr>
            <a:r>
              <a:rPr lang="en-US" dirty="0" smtClean="0">
                <a:latin typeface="Times New Roman" pitchFamily="18" charset="0"/>
                <a:cs typeface="Times New Roman" pitchFamily="18" charset="0"/>
              </a:rPr>
              <a:t>Noise: two input devices and two “load’ devices</a:t>
            </a:r>
          </a:p>
        </p:txBody>
      </p:sp>
      <p:pic>
        <p:nvPicPr>
          <p:cNvPr id="3074" name="Picture 2"/>
          <p:cNvPicPr>
            <a:picLocks noChangeAspect="1" noChangeArrowheads="1"/>
          </p:cNvPicPr>
          <p:nvPr/>
        </p:nvPicPr>
        <p:blipFill>
          <a:blip r:embed="rId2" cstate="print"/>
          <a:srcRect/>
          <a:stretch>
            <a:fillRect/>
          </a:stretch>
        </p:blipFill>
        <p:spPr bwMode="auto">
          <a:xfrm>
            <a:off x="76200" y="1676400"/>
            <a:ext cx="4360844" cy="3810000"/>
          </a:xfrm>
          <a:prstGeom prst="rect">
            <a:avLst/>
          </a:prstGeom>
          <a:ln w="38100" cap="sq">
            <a:solidFill>
              <a:srgbClr val="FFFF00"/>
            </a:solidFill>
            <a:prstDash val="solid"/>
            <a:miter lim="800000"/>
          </a:ln>
          <a:effectLst>
            <a:outerShdw blurRad="50800" dist="38100" dir="2700000" algn="tl" rotWithShape="0">
              <a:srgbClr val="000000">
                <a:alpha val="43000"/>
              </a:srgbClr>
            </a:outerShdw>
          </a:effectLst>
        </p:spPr>
      </p:pic>
      <p:pic>
        <p:nvPicPr>
          <p:cNvPr id="3075" name="Picture 3"/>
          <p:cNvPicPr>
            <a:picLocks noChangeAspect="1" noChangeArrowheads="1"/>
          </p:cNvPicPr>
          <p:nvPr/>
        </p:nvPicPr>
        <p:blipFill>
          <a:blip r:embed="rId3" cstate="print"/>
          <a:srcRect/>
          <a:stretch>
            <a:fillRect/>
          </a:stretch>
        </p:blipFill>
        <p:spPr bwMode="auto">
          <a:xfrm>
            <a:off x="5105399" y="5410200"/>
            <a:ext cx="5793639" cy="3657600"/>
          </a:xfrm>
          <a:prstGeom prst="rect">
            <a:avLst/>
          </a:prstGeom>
          <a:ln w="38100" cap="sq">
            <a:solidFill>
              <a:srgbClr val="FFFF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4515215"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itchFamily="18" charset="0"/>
                <a:cs typeface="Times New Roman" pitchFamily="18" charset="0"/>
              </a:rPr>
              <a:t>Low Voltage CMOS Op-amps</a:t>
            </a:r>
            <a:endParaRPr lang="en-US" b="1" dirty="0">
              <a:latin typeface="Times New Roman" pitchFamily="18" charset="0"/>
              <a:cs typeface="Times New Roman"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3843" y="1143000"/>
            <a:ext cx="9384957" cy="4267200"/>
          </a:xfrm>
          <a:prstGeom prst="rect">
            <a:avLst/>
          </a:prstGeom>
          <a:noFill/>
          <a:ln w="9525">
            <a:solidFill>
              <a:srgbClr val="00B05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5"/>
          <p:cNvSpPr/>
          <p:nvPr/>
        </p:nvSpPr>
        <p:spPr>
          <a:xfrm>
            <a:off x="5105400" y="609600"/>
            <a:ext cx="7530928" cy="492443"/>
          </a:xfrm>
          <a:prstGeom prst="rect">
            <a:avLst/>
          </a:prstGeom>
        </p:spPr>
        <p:txBody>
          <a:bodyPr wrap="square">
            <a:spAutoFit/>
          </a:bodyPr>
          <a:lstStyle/>
          <a:p>
            <a:r>
              <a:rPr lang="en-US" b="1" dirty="0">
                <a:solidFill>
                  <a:srgbClr val="00B050"/>
                </a:solidFill>
                <a:latin typeface="Times New Roman" pitchFamily="18" charset="0"/>
                <a:cs typeface="Times New Roman" pitchFamily="18" charset="0"/>
              </a:rPr>
              <a:t>A low-voltage, two-stage op amp having </a:t>
            </a:r>
            <a:r>
              <a:rPr lang="en-US" b="1" i="1" dirty="0" smtClean="0">
                <a:solidFill>
                  <a:srgbClr val="00B050"/>
                </a:solidFill>
                <a:latin typeface="Times New Roman" pitchFamily="18" charset="0"/>
                <a:cs typeface="Times New Roman" pitchFamily="18" charset="0"/>
              </a:rPr>
              <a:t>V</a:t>
            </a:r>
            <a:r>
              <a:rPr lang="en-US" b="1" i="1" baseline="-25000" dirty="0" smtClean="0">
                <a:solidFill>
                  <a:srgbClr val="00B050"/>
                </a:solidFill>
                <a:latin typeface="Times New Roman" pitchFamily="18" charset="0"/>
                <a:cs typeface="Times New Roman" pitchFamily="18" charset="0"/>
              </a:rPr>
              <a:t>DD</a:t>
            </a:r>
            <a:r>
              <a:rPr lang="en-US" b="1" i="1" dirty="0" smtClean="0">
                <a:solidFill>
                  <a:srgbClr val="00B050"/>
                </a:solidFill>
                <a:latin typeface="Times New Roman" pitchFamily="18" charset="0"/>
                <a:cs typeface="Times New Roman" pitchFamily="18" charset="0"/>
              </a:rPr>
              <a:t> = 2V</a:t>
            </a:r>
            <a:r>
              <a:rPr lang="en-US" b="1" i="1" baseline="-25000" dirty="0" smtClean="0">
                <a:solidFill>
                  <a:srgbClr val="00B050"/>
                </a:solidFill>
                <a:latin typeface="Times New Roman" pitchFamily="18" charset="0"/>
                <a:cs typeface="Times New Roman" pitchFamily="18" charset="0"/>
              </a:rPr>
              <a:t>T</a:t>
            </a:r>
            <a:endParaRPr lang="en-IN" b="1" baseline="-25000" dirty="0">
              <a:solidFill>
                <a:srgbClr val="00B050"/>
              </a:solidFill>
              <a:latin typeface="Times New Roman" pitchFamily="18" charset="0"/>
              <a:cs typeface="Times New Roman" pitchFamily="18" charset="0"/>
            </a:endParaRPr>
          </a:p>
        </p:txBody>
      </p:sp>
      <p:sp>
        <p:nvSpPr>
          <p:cNvPr id="7" name="Rectangle 6"/>
          <p:cNvSpPr/>
          <p:nvPr/>
        </p:nvSpPr>
        <p:spPr>
          <a:xfrm>
            <a:off x="152400" y="5410200"/>
            <a:ext cx="13411200" cy="369331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457200" indent="-457200" algn="just">
              <a:buFont typeface="Wingdings" pitchFamily="2" charset="2"/>
              <a:buChar char="v"/>
            </a:pPr>
            <a:r>
              <a:rPr lang="en-US" dirty="0">
                <a:latin typeface="Times New Roman" pitchFamily="18" charset="0"/>
                <a:cs typeface="Times New Roman" pitchFamily="18" charset="0"/>
              </a:rPr>
              <a:t>The input stage is the simple n-channel differential amplifier with </a:t>
            </a:r>
            <a:r>
              <a:rPr lang="en-US" dirty="0" smtClean="0">
                <a:latin typeface="Times New Roman" pitchFamily="18" charset="0"/>
                <a:cs typeface="Times New Roman" pitchFamily="18" charset="0"/>
              </a:rPr>
              <a:t>current source </a:t>
            </a:r>
            <a:r>
              <a:rPr lang="en-IN" dirty="0" smtClean="0">
                <a:latin typeface="Times New Roman" pitchFamily="18" charset="0"/>
                <a:cs typeface="Times New Roman" pitchFamily="18" charset="0"/>
              </a:rPr>
              <a:t>loads.</a:t>
            </a:r>
          </a:p>
          <a:p>
            <a:pPr marL="457200" indent="-457200" algn="just">
              <a:buFont typeface="Wingdings" pitchFamily="2" charset="2"/>
              <a:buChar char="v"/>
            </a:pPr>
            <a:r>
              <a:rPr lang="en-US" dirty="0">
                <a:latin typeface="Times New Roman" pitchFamily="18" charset="0"/>
                <a:cs typeface="Times New Roman" pitchFamily="18" charset="0"/>
              </a:rPr>
              <a:t>This gives the widest possible input common-mode range </a:t>
            </a:r>
            <a:r>
              <a:rPr lang="en-US" dirty="0" smtClean="0">
                <a:latin typeface="Times New Roman" pitchFamily="18" charset="0"/>
                <a:cs typeface="Times New Roman" pitchFamily="18" charset="0"/>
              </a:rPr>
              <a:t>for enhancement </a:t>
            </a:r>
            <a:r>
              <a:rPr lang="en-US" dirty="0">
                <a:latin typeface="Times New Roman" pitchFamily="18" charset="0"/>
                <a:cs typeface="Times New Roman" pitchFamily="18" charset="0"/>
              </a:rPr>
              <a:t>MOSFETs without using the parallel input </a:t>
            </a:r>
            <a:r>
              <a:rPr lang="en-US" dirty="0" smtClean="0">
                <a:latin typeface="Times New Roman" pitchFamily="18" charset="0"/>
                <a:cs typeface="Times New Roman" pitchFamily="18" charset="0"/>
              </a:rPr>
              <a:t>stages.</a:t>
            </a:r>
          </a:p>
          <a:p>
            <a:pPr marL="457200" indent="-457200" algn="just">
              <a:buFont typeface="Wingdings" pitchFamily="2" charset="2"/>
              <a:buChar char="v"/>
            </a:pPr>
            <a:r>
              <a:rPr lang="en-US" dirty="0">
                <a:latin typeface="Times New Roman" pitchFamily="18" charset="0"/>
                <a:cs typeface="Times New Roman" pitchFamily="18" charset="0"/>
              </a:rPr>
              <a:t>The </a:t>
            </a:r>
            <a:r>
              <a:rPr lang="en-US" dirty="0" smtClean="0">
                <a:latin typeface="Times New Roman" pitchFamily="18" charset="0"/>
                <a:cs typeface="Times New Roman" pitchFamily="18" charset="0"/>
              </a:rPr>
              <a:t>p-channel </a:t>
            </a:r>
            <a:r>
              <a:rPr lang="en-US" dirty="0">
                <a:latin typeface="Times New Roman" pitchFamily="18" charset="0"/>
                <a:cs typeface="Times New Roman" pitchFamily="18" charset="0"/>
              </a:rPr>
              <a:t>transistors whose sources are connected to the output of the differential amplifier are biased</a:t>
            </a:r>
            <a:r>
              <a:rPr lang="en-US" dirty="0" smtClean="0">
                <a:latin typeface="Times New Roman" pitchFamily="18" charset="0"/>
                <a:cs typeface="Times New Roman" pitchFamily="18" charset="0"/>
              </a:rPr>
              <a:t>.</a:t>
            </a:r>
          </a:p>
          <a:p>
            <a:pPr marL="457200" indent="-457200" algn="just">
              <a:buFont typeface="Wingdings" pitchFamily="2" charset="2"/>
              <a:buChar char="v"/>
            </a:pPr>
            <a:r>
              <a:rPr lang="en-US" dirty="0">
                <a:latin typeface="Times New Roman" pitchFamily="18" charset="0"/>
                <a:cs typeface="Times New Roman" pitchFamily="18" charset="0"/>
              </a:rPr>
              <a:t>The signal currents of the differential output are folded through these transistors (M6 and M7) and converted to single-ended signals with the n-channel current mirror (M8 and M9). </a:t>
            </a:r>
            <a:endParaRPr lang="en-US" dirty="0" smtClean="0">
              <a:latin typeface="Times New Roman" pitchFamily="18" charset="0"/>
              <a:cs typeface="Times New Roman" pitchFamily="18" charset="0"/>
            </a:endParaRPr>
          </a:p>
          <a:p>
            <a:pPr marL="457200" indent="-457200" algn="just">
              <a:buFont typeface="Wingdings" pitchFamily="2" charset="2"/>
              <a:buChar char="v"/>
            </a:pPr>
            <a:r>
              <a:rPr lang="en-US" dirty="0" smtClean="0">
                <a:latin typeface="Times New Roman" pitchFamily="18" charset="0"/>
                <a:cs typeface="Times New Roman" pitchFamily="18" charset="0"/>
              </a:rPr>
              <a:t>Finally</a:t>
            </a:r>
            <a:r>
              <a:rPr lang="en-US" dirty="0">
                <a:latin typeface="Times New Roman" pitchFamily="18" charset="0"/>
                <a:cs typeface="Times New Roman" pitchFamily="18" charset="0"/>
              </a:rPr>
              <a:t>, a simple Class A output stage using Miller compensation is used for the second-stage gain.</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3024701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3570021"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Operational Amplifiers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4628229" y="1219200"/>
            <a:ext cx="2998963" cy="523220"/>
          </a:xfrm>
          <a:prstGeom prst="rect">
            <a:avLst/>
          </a:prstGeom>
        </p:spPr>
        <p:txBody>
          <a:bodyPr wrap="none">
            <a:spAutoFit/>
          </a:bodyPr>
          <a:lstStyle/>
          <a:p>
            <a:pPr algn="just"/>
            <a:r>
              <a:rPr lang="en-US" sz="2800" b="1" dirty="0" err="1" smtClean="0">
                <a:solidFill>
                  <a:srgbClr val="00B050"/>
                </a:solidFill>
                <a:latin typeface="Times New Roman" pitchFamily="18" charset="0"/>
                <a:cs typeface="Times New Roman" pitchFamily="18" charset="0"/>
              </a:rPr>
              <a:t>Cascode</a:t>
            </a:r>
            <a:r>
              <a:rPr lang="en-US" sz="2800" b="1" dirty="0" smtClean="0">
                <a:solidFill>
                  <a:srgbClr val="00B050"/>
                </a:solidFill>
                <a:latin typeface="Times New Roman" pitchFamily="18" charset="0"/>
                <a:cs typeface="Times New Roman" pitchFamily="18" charset="0"/>
              </a:rPr>
              <a:t> Op Amps</a:t>
            </a:r>
            <a:endParaRPr lang="en-US" sz="2800" dirty="0">
              <a:solidFill>
                <a:srgbClr val="00B050"/>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76200" y="1981200"/>
            <a:ext cx="4114800" cy="5418344"/>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pic>
        <p:nvPicPr>
          <p:cNvPr id="4099" name="Picture 3"/>
          <p:cNvPicPr>
            <a:picLocks noChangeAspect="1" noChangeArrowheads="1"/>
          </p:cNvPicPr>
          <p:nvPr/>
        </p:nvPicPr>
        <p:blipFill>
          <a:blip r:embed="rId3" cstate="print"/>
          <a:srcRect/>
          <a:stretch>
            <a:fillRect/>
          </a:stretch>
        </p:blipFill>
        <p:spPr bwMode="auto">
          <a:xfrm>
            <a:off x="9657107" y="2057401"/>
            <a:ext cx="3863630" cy="5334000"/>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9" name="TextBox 8"/>
          <p:cNvSpPr txBox="1"/>
          <p:nvPr/>
        </p:nvSpPr>
        <p:spPr>
          <a:xfrm>
            <a:off x="4419600" y="2133600"/>
            <a:ext cx="5029200" cy="129266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a:r>
              <a:rPr lang="en-US" b="1" dirty="0" smtClean="0">
                <a:latin typeface="Times New Roman" pitchFamily="18" charset="0"/>
                <a:cs typeface="Times New Roman" pitchFamily="18" charset="0"/>
              </a:rPr>
              <a:t>In Order to achieve high gain, the differential </a:t>
            </a:r>
            <a:r>
              <a:rPr lang="en-US" b="1" dirty="0" err="1" smtClean="0">
                <a:latin typeface="Times New Roman" pitchFamily="18" charset="0"/>
                <a:cs typeface="Times New Roman" pitchFamily="18" charset="0"/>
              </a:rPr>
              <a:t>Cascode</a:t>
            </a:r>
            <a:r>
              <a:rPr lang="en-US" b="1" dirty="0" smtClean="0">
                <a:latin typeface="Times New Roman" pitchFamily="18" charset="0"/>
                <a:cs typeface="Times New Roman" pitchFamily="18" charset="0"/>
              </a:rPr>
              <a:t> configurations can be used.</a:t>
            </a:r>
            <a:endParaRPr lang="en-US" b="1" dirty="0">
              <a:latin typeface="Times New Roman" pitchFamily="18" charset="0"/>
              <a:cs typeface="Times New Roman" pitchFamily="18" charset="0"/>
            </a:endParaRPr>
          </a:p>
        </p:txBody>
      </p:sp>
      <p:sp>
        <p:nvSpPr>
          <p:cNvPr id="10" name="Rectangle 9"/>
          <p:cNvSpPr/>
          <p:nvPr/>
        </p:nvSpPr>
        <p:spPr>
          <a:xfrm>
            <a:off x="4343400" y="3733800"/>
            <a:ext cx="5181600" cy="369331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Low-frequency gain: </a:t>
            </a:r>
          </a:p>
          <a:p>
            <a:pPr marL="514350" indent="-514350" algn="just">
              <a:buFont typeface="Wingdings" pitchFamily="2" charset="2"/>
              <a:buChar char="v"/>
            </a:pPr>
            <a:r>
              <a:rPr lang="en-US" b="1" dirty="0" smtClean="0">
                <a:latin typeface="Times New Roman" pitchFamily="18" charset="0"/>
                <a:cs typeface="Times New Roman" pitchFamily="18" charset="0"/>
              </a:rPr>
              <a:t>Output Swing (single-side): V</a:t>
            </a:r>
            <a:r>
              <a:rPr lang="en-US" b="1" baseline="-25000" dirty="0" smtClean="0">
                <a:latin typeface="Times New Roman" pitchFamily="18" charset="0"/>
                <a:cs typeface="Times New Roman" pitchFamily="18" charset="0"/>
              </a:rPr>
              <a:t>DD</a:t>
            </a:r>
            <a:r>
              <a:rPr lang="en-US" b="1" dirty="0" smtClean="0">
                <a:latin typeface="Times New Roman" pitchFamily="18" charset="0"/>
                <a:cs typeface="Times New Roman" pitchFamily="18" charset="0"/>
              </a:rPr>
              <a:t>-5V</a:t>
            </a:r>
            <a:r>
              <a:rPr lang="en-US" b="1" baseline="-25000" dirty="0" smtClean="0">
                <a:latin typeface="Times New Roman" pitchFamily="18" charset="0"/>
                <a:cs typeface="Times New Roman" pitchFamily="18" charset="0"/>
              </a:rPr>
              <a:t>OV</a:t>
            </a:r>
            <a:r>
              <a:rPr lang="en-US" b="1" dirty="0" smtClean="0">
                <a:latin typeface="Times New Roman" pitchFamily="18" charset="0"/>
                <a:cs typeface="Times New Roman" pitchFamily="18" charset="0"/>
              </a:rPr>
              <a:t> </a:t>
            </a:r>
          </a:p>
          <a:p>
            <a:pPr marL="514350" indent="-514350" algn="just">
              <a:buFont typeface="Wingdings" pitchFamily="2" charset="2"/>
              <a:buChar char="v"/>
            </a:pPr>
            <a:r>
              <a:rPr lang="en-US" dirty="0" smtClean="0">
                <a:latin typeface="Times New Roman" pitchFamily="18" charset="0"/>
                <a:cs typeface="Times New Roman" pitchFamily="18" charset="0"/>
              </a:rPr>
              <a:t>Mirror pole at node X (at node Y) in single-ended </a:t>
            </a:r>
          </a:p>
          <a:p>
            <a:pPr marL="514350" indent="-514350" algn="just">
              <a:buFont typeface="Wingdings" pitchFamily="2" charset="2"/>
              <a:buChar char="v"/>
            </a:pPr>
            <a:r>
              <a:rPr lang="en-US" dirty="0" smtClean="0">
                <a:latin typeface="Times New Roman" pitchFamily="18" charset="0"/>
                <a:cs typeface="Times New Roman" pitchFamily="18" charset="0"/>
              </a:rPr>
              <a:t>Difficult to short telescopic op amp output to input </a:t>
            </a:r>
          </a:p>
          <a:p>
            <a:pPr marL="514350" indent="-514350" algn="just">
              <a:buFont typeface="Wingdings" pitchFamily="2" charset="2"/>
              <a:buChar char="v"/>
            </a:pPr>
            <a:r>
              <a:rPr lang="en-US" b="1" dirty="0" smtClean="0">
                <a:latin typeface="Times New Roman" pitchFamily="18" charset="0"/>
                <a:cs typeface="Times New Roman" pitchFamily="18" charset="0"/>
              </a:rPr>
              <a:t>Noise</a:t>
            </a:r>
            <a:r>
              <a:rPr lang="en-US" dirty="0" smtClean="0">
                <a:latin typeface="Times New Roman" pitchFamily="18" charset="0"/>
                <a:cs typeface="Times New Roman" pitchFamily="18" charset="0"/>
              </a:rPr>
              <a:t>: input noise mainly has four devices contribution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9887455"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Folded </a:t>
            </a:r>
            <a:r>
              <a:rPr lang="en-US" b="1" dirty="0" err="1" smtClean="0">
                <a:latin typeface="Times New Roman" panose="02020603050405020304" pitchFamily="18" charset="0"/>
                <a:cs typeface="Times New Roman" panose="02020603050405020304" pitchFamily="18" charset="0"/>
              </a:rPr>
              <a:t>Cascode</a:t>
            </a:r>
            <a:r>
              <a:rPr lang="en-US" b="1" dirty="0" smtClean="0">
                <a:latin typeface="Times New Roman" panose="02020603050405020304" pitchFamily="18" charset="0"/>
                <a:cs typeface="Times New Roman" panose="02020603050405020304" pitchFamily="18" charset="0"/>
              </a:rPr>
              <a:t> Operational Amplifiers with </a:t>
            </a:r>
            <a:r>
              <a:rPr lang="en-US" b="1" dirty="0" err="1" smtClean="0">
                <a:latin typeface="Times New Roman" panose="02020603050405020304" pitchFamily="18" charset="0"/>
                <a:cs typeface="Times New Roman" panose="02020603050405020304" pitchFamily="18" charset="0"/>
              </a:rPr>
              <a:t>Cascode</a:t>
            </a:r>
            <a:r>
              <a:rPr lang="en-US" b="1" dirty="0" smtClean="0">
                <a:latin typeface="Times New Roman" panose="02020603050405020304" pitchFamily="18" charset="0"/>
                <a:cs typeface="Times New Roman" panose="02020603050405020304" pitchFamily="18" charset="0"/>
              </a:rPr>
              <a:t> PMOS Loads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III	 CMOS OPERATIONAL AMPLIFIER</a:t>
            </a:r>
            <a:endParaRPr lang="en-IN" sz="2300" dirty="0">
              <a:solidFill>
                <a:srgbClr val="FFFF00"/>
              </a:solidFill>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2" cstate="print"/>
          <a:srcRect/>
          <a:stretch>
            <a:fillRect/>
          </a:stretch>
        </p:blipFill>
        <p:spPr bwMode="auto">
          <a:xfrm>
            <a:off x="91482" y="1752599"/>
            <a:ext cx="6995118" cy="6556827"/>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7239000" y="1371600"/>
            <a:ext cx="6400800" cy="489364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514350" indent="-514350" algn="just">
              <a:buFont typeface="Wingdings" pitchFamily="2" charset="2"/>
              <a:buChar char="v"/>
            </a:pPr>
            <a:r>
              <a:rPr lang="en-US" b="1" dirty="0" smtClean="0">
                <a:latin typeface="Times New Roman" pitchFamily="18" charset="0"/>
                <a:cs typeface="Times New Roman" pitchFamily="18" charset="0"/>
              </a:rPr>
              <a:t>NMOS input </a:t>
            </a:r>
            <a:r>
              <a:rPr lang="en-US" b="1" dirty="0" smtClean="0">
                <a:latin typeface="Times New Roman" pitchFamily="18" charset="0"/>
                <a:cs typeface="Times New Roman" pitchFamily="18" charset="0"/>
                <a:sym typeface="Wingdings" pitchFamily="2" charset="2"/>
              </a:rPr>
              <a:t></a:t>
            </a:r>
            <a:r>
              <a:rPr lang="en-US" b="1" dirty="0" smtClean="0">
                <a:latin typeface="Times New Roman" pitchFamily="18" charset="0"/>
                <a:cs typeface="Times New Roman" pitchFamily="18" charset="0"/>
              </a:rPr>
              <a:t> Higher gain </a:t>
            </a:r>
          </a:p>
          <a:p>
            <a:pPr marL="514350" indent="-514350" algn="just">
              <a:buFont typeface="Wingdings" pitchFamily="2" charset="2"/>
              <a:buChar char="v"/>
            </a:pPr>
            <a:r>
              <a:rPr lang="en-US" b="1" dirty="0" smtClean="0">
                <a:latin typeface="Times New Roman" pitchFamily="18" charset="0"/>
                <a:cs typeface="Times New Roman" pitchFamily="18" charset="0"/>
              </a:rPr>
              <a:t>NMOS input </a:t>
            </a:r>
            <a:r>
              <a:rPr lang="en-US" b="1" dirty="0" smtClean="0">
                <a:latin typeface="Times New Roman" pitchFamily="18" charset="0"/>
                <a:cs typeface="Times New Roman" pitchFamily="18" charset="0"/>
                <a:sym typeface="Wingdings" pitchFamily="2" charset="2"/>
              </a:rPr>
              <a:t></a:t>
            </a:r>
            <a:r>
              <a:rPr lang="en-US" b="1" dirty="0" smtClean="0">
                <a:latin typeface="Times New Roman" pitchFamily="18" charset="0"/>
                <a:cs typeface="Times New Roman" pitchFamily="18" charset="0"/>
              </a:rPr>
              <a:t> Lowering the pole at folding point </a:t>
            </a:r>
          </a:p>
          <a:p>
            <a:pPr marL="514350" indent="-514350" algn="just">
              <a:buFont typeface="Wingdings" pitchFamily="2" charset="2"/>
              <a:buChar char="v"/>
            </a:pPr>
            <a:r>
              <a:rPr lang="en-US" dirty="0" smtClean="0">
                <a:latin typeface="Times New Roman" pitchFamily="18" charset="0"/>
                <a:cs typeface="Times New Roman" pitchFamily="18" charset="0"/>
              </a:rPr>
              <a:t>PMOS input is less sensitive to flicker noise </a:t>
            </a:r>
          </a:p>
          <a:p>
            <a:pPr marL="514350" indent="-514350" algn="just">
              <a:buFont typeface="Wingdings" pitchFamily="2" charset="2"/>
              <a:buChar char="v"/>
            </a:pPr>
            <a:r>
              <a:rPr lang="en-US" dirty="0" smtClean="0">
                <a:latin typeface="Times New Roman" pitchFamily="18" charset="0"/>
                <a:cs typeface="Times New Roman" pitchFamily="18" charset="0"/>
              </a:rPr>
              <a:t>Slighter Higher Output Swing than telescopic </a:t>
            </a:r>
          </a:p>
          <a:p>
            <a:pPr marL="514350" indent="-514350" algn="just">
              <a:buFont typeface="Wingdings" pitchFamily="2" charset="2"/>
              <a:buChar char="v"/>
            </a:pPr>
            <a:r>
              <a:rPr lang="en-US" b="1" dirty="0" smtClean="0">
                <a:latin typeface="Times New Roman" pitchFamily="18" charset="0"/>
                <a:cs typeface="Times New Roman" pitchFamily="18" charset="0"/>
              </a:rPr>
              <a:t>Higher Power dissipation, lower voltage gain, lower pole frequency and higher noise </a:t>
            </a:r>
          </a:p>
          <a:p>
            <a:pPr marL="514350" indent="-514350" algn="just">
              <a:buFont typeface="Wingdings" pitchFamily="2" charset="2"/>
              <a:buChar char="v"/>
            </a:pPr>
            <a:r>
              <a:rPr lang="en-US" dirty="0" smtClean="0">
                <a:latin typeface="Times New Roman" pitchFamily="18" charset="0"/>
                <a:cs typeface="Times New Roman" pitchFamily="18" charset="0"/>
              </a:rPr>
              <a:t>Input and output can be shorted: A better input CM range </a:t>
            </a:r>
          </a:p>
        </p:txBody>
      </p:sp>
      <p:sp>
        <p:nvSpPr>
          <p:cNvPr id="8" name="Rectangle 7"/>
          <p:cNvSpPr/>
          <p:nvPr/>
        </p:nvSpPr>
        <p:spPr>
          <a:xfrm>
            <a:off x="7239000" y="6517719"/>
            <a:ext cx="6400800" cy="209288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514350" indent="-514350" algn="just">
              <a:buFont typeface="Wingdings" pitchFamily="2" charset="2"/>
              <a:buChar char="v"/>
            </a:pPr>
            <a:r>
              <a:rPr lang="en-US" b="1" dirty="0" smtClean="0">
                <a:latin typeface="Times New Roman" pitchFamily="18" charset="0"/>
                <a:cs typeface="Times New Roman" pitchFamily="18" charset="0"/>
              </a:rPr>
              <a:t>M</a:t>
            </a:r>
            <a:r>
              <a:rPr lang="en-US" b="1" baseline="-25000"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-M</a:t>
            </a:r>
            <a:r>
              <a:rPr lang="en-US" b="1" baseline="-25000" dirty="0" smtClean="0">
                <a:latin typeface="Times New Roman" pitchFamily="18" charset="0"/>
                <a:cs typeface="Times New Roman" pitchFamily="18" charset="0"/>
              </a:rPr>
              <a:t>3</a:t>
            </a:r>
            <a:r>
              <a:rPr lang="en-US" b="1" dirty="0" smtClean="0">
                <a:latin typeface="Times New Roman" pitchFamily="18" charset="0"/>
                <a:cs typeface="Times New Roman" pitchFamily="18" charset="0"/>
              </a:rPr>
              <a:t> &amp; M</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-M</a:t>
            </a:r>
            <a:r>
              <a:rPr lang="en-US" b="1" baseline="-25000" dirty="0" smtClean="0">
                <a:latin typeface="Times New Roman" pitchFamily="18" charset="0"/>
                <a:cs typeface="Times New Roman" pitchFamily="18" charset="0"/>
              </a:rPr>
              <a:t>4</a:t>
            </a:r>
            <a:r>
              <a:rPr lang="en-US" b="1" dirty="0" smtClean="0">
                <a:latin typeface="Times New Roman" pitchFamily="18" charset="0"/>
                <a:cs typeface="Times New Roman" pitchFamily="18" charset="0"/>
              </a:rPr>
              <a:t> forms the folded active </a:t>
            </a:r>
            <a:r>
              <a:rPr lang="en-US" b="1" dirty="0" err="1" smtClean="0">
                <a:latin typeface="Times New Roman" pitchFamily="18" charset="0"/>
                <a:cs typeface="Times New Roman" pitchFamily="18" charset="0"/>
              </a:rPr>
              <a:t>Cascode</a:t>
            </a:r>
            <a:r>
              <a:rPr lang="en-US" b="1" dirty="0" smtClean="0">
                <a:latin typeface="Times New Roman" pitchFamily="18" charset="0"/>
                <a:cs typeface="Times New Roman" pitchFamily="18" charset="0"/>
              </a:rPr>
              <a:t> Amplifier.</a:t>
            </a:r>
          </a:p>
          <a:p>
            <a:pPr marL="514350" indent="-514350" algn="just">
              <a:buFont typeface="Wingdings" pitchFamily="2" charset="2"/>
              <a:buChar char="v"/>
            </a:pPr>
            <a:r>
              <a:rPr lang="en-US" b="1" dirty="0" smtClean="0">
                <a:latin typeface="Times New Roman" pitchFamily="18" charset="0"/>
                <a:cs typeface="Times New Roman" pitchFamily="18" charset="0"/>
              </a:rPr>
              <a:t>M</a:t>
            </a:r>
            <a:r>
              <a:rPr lang="en-US" b="1" baseline="-25000" dirty="0" smtClean="0">
                <a:latin typeface="Times New Roman" pitchFamily="18" charset="0"/>
                <a:cs typeface="Times New Roman" pitchFamily="18" charset="0"/>
              </a:rPr>
              <a:t>7</a:t>
            </a:r>
            <a:r>
              <a:rPr lang="en-US" b="1" dirty="0" smtClean="0">
                <a:latin typeface="Times New Roman" pitchFamily="18" charset="0"/>
                <a:cs typeface="Times New Roman" pitchFamily="18" charset="0"/>
              </a:rPr>
              <a:t>, M</a:t>
            </a:r>
            <a:r>
              <a:rPr lang="en-US" b="1" baseline="-25000" dirty="0" smtClean="0">
                <a:latin typeface="Times New Roman" pitchFamily="18" charset="0"/>
                <a:cs typeface="Times New Roman" pitchFamily="18" charset="0"/>
              </a:rPr>
              <a:t>8</a:t>
            </a:r>
            <a:r>
              <a:rPr lang="en-US" b="1" dirty="0" smtClean="0">
                <a:latin typeface="Times New Roman" pitchFamily="18" charset="0"/>
                <a:cs typeface="Times New Roman" pitchFamily="18" charset="0"/>
              </a:rPr>
              <a:t>, M</a:t>
            </a:r>
            <a:r>
              <a:rPr lang="en-US" b="1" baseline="-25000" dirty="0" smtClean="0">
                <a:latin typeface="Times New Roman" pitchFamily="18" charset="0"/>
                <a:cs typeface="Times New Roman" pitchFamily="18" charset="0"/>
              </a:rPr>
              <a:t>9</a:t>
            </a:r>
            <a:r>
              <a:rPr lang="en-US" b="1" dirty="0" smtClean="0">
                <a:latin typeface="Times New Roman" pitchFamily="18" charset="0"/>
                <a:cs typeface="Times New Roman" pitchFamily="18" charset="0"/>
              </a:rPr>
              <a:t>, M</a:t>
            </a:r>
            <a:r>
              <a:rPr lang="en-US" b="1" baseline="-25000" dirty="0" smtClean="0">
                <a:latin typeface="Times New Roman" pitchFamily="18" charset="0"/>
                <a:cs typeface="Times New Roman" pitchFamily="18" charset="0"/>
              </a:rPr>
              <a:t>10 </a:t>
            </a:r>
            <a:r>
              <a:rPr lang="en-US" b="1" dirty="0" smtClean="0">
                <a:latin typeface="Times New Roman" pitchFamily="18" charset="0"/>
                <a:cs typeface="Times New Roman" pitchFamily="18" charset="0"/>
              </a:rPr>
              <a:t>are load </a:t>
            </a:r>
            <a:r>
              <a:rPr lang="en-US" b="1" dirty="0" err="1" smtClean="0">
                <a:latin typeface="Times New Roman" pitchFamily="18" charset="0"/>
                <a:cs typeface="Times New Roman" pitchFamily="18" charset="0"/>
              </a:rPr>
              <a:t>Cascode</a:t>
            </a:r>
            <a:r>
              <a:rPr lang="en-US" b="1" dirty="0" smtClean="0">
                <a:latin typeface="Times New Roman" pitchFamily="18" charset="0"/>
                <a:cs typeface="Times New Roman" pitchFamily="18" charset="0"/>
              </a:rPr>
              <a:t> Current Source.</a:t>
            </a:r>
          </a:p>
          <a:p>
            <a:pPr marL="514350" indent="-514350" algn="just">
              <a:buFont typeface="Wingdings" pitchFamily="2" charset="2"/>
              <a:buChar char="v"/>
            </a:pPr>
            <a:r>
              <a:rPr lang="en-US" b="1" dirty="0" smtClean="0">
                <a:latin typeface="Times New Roman" pitchFamily="18" charset="0"/>
                <a:cs typeface="Times New Roman" pitchFamily="18" charset="0"/>
              </a:rPr>
              <a:t>M</a:t>
            </a:r>
            <a:r>
              <a:rPr lang="en-US" b="1" baseline="-25000" dirty="0" smtClean="0">
                <a:latin typeface="Times New Roman" pitchFamily="18" charset="0"/>
                <a:cs typeface="Times New Roman" pitchFamily="18" charset="0"/>
              </a:rPr>
              <a:t>5</a:t>
            </a:r>
            <a:r>
              <a:rPr lang="en-US" b="1" dirty="0" smtClean="0">
                <a:latin typeface="Times New Roman" pitchFamily="18" charset="0"/>
                <a:cs typeface="Times New Roman" pitchFamily="18" charset="0"/>
              </a:rPr>
              <a:t>  &amp; M</a:t>
            </a:r>
            <a:r>
              <a:rPr lang="en-US" b="1" baseline="-25000" dirty="0" smtClean="0">
                <a:latin typeface="Times New Roman" pitchFamily="18" charset="0"/>
                <a:cs typeface="Times New Roman" pitchFamily="18" charset="0"/>
              </a:rPr>
              <a:t>6</a:t>
            </a:r>
            <a:r>
              <a:rPr lang="en-US" b="1" dirty="0" smtClean="0">
                <a:latin typeface="Times New Roman" pitchFamily="18" charset="0"/>
                <a:cs typeface="Times New Roman" pitchFamily="18" charset="0"/>
              </a:rPr>
              <a:t> are Current Sink.</a:t>
            </a:r>
            <a:endParaRPr lang="en-US" dirty="0" smtClean="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4918</TotalTime>
  <Words>6857</Words>
  <Application>Microsoft Office PowerPoint</Application>
  <PresentationFormat>Custom</PresentationFormat>
  <Paragraphs>764</Paragraphs>
  <Slides>70</Slides>
  <Notes>0</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3118</cp:revision>
  <dcterms:created xsi:type="dcterms:W3CDTF">2006-08-16T00:00:00Z</dcterms:created>
  <dcterms:modified xsi:type="dcterms:W3CDTF">2022-09-18T15:59:07Z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516ED9F344F840C9AAA3109DB34DBE8E</vt:lpwstr>
  </property>
  <property fmtid="{D5CDD505-2E9C-101B-9397-08002B2CF9AE}" pid="3" name="KSOProductBuildVer">
    <vt:lpwstr>1033-11.2.0.11254</vt:lpwstr>
  </property>
</Properties>
</file>