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75"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Lst>
  <p:sldSz cx="13716000" cy="9144000"/>
  <p:notesSz cx="6858000" cy="9144000"/>
  <p:defaultTextStyle>
    <a:defPPr>
      <a:defRPr lang="en-US"/>
    </a:defPPr>
    <a:lvl1pPr marL="0" algn="l" defTabSz="1306195" rtl="0" eaLnBrk="1" latinLnBrk="0" hangingPunct="1">
      <a:defRPr sz="2600" kern="1200">
        <a:solidFill>
          <a:schemeClr val="tx1"/>
        </a:solidFill>
        <a:latin typeface="+mn-lt"/>
        <a:ea typeface="+mn-ea"/>
        <a:cs typeface="+mn-cs"/>
      </a:defRPr>
    </a:lvl1pPr>
    <a:lvl2pPr marL="653415" algn="l" defTabSz="1306195" rtl="0" eaLnBrk="1" latinLnBrk="0" hangingPunct="1">
      <a:defRPr sz="2600" kern="1200">
        <a:solidFill>
          <a:schemeClr val="tx1"/>
        </a:solidFill>
        <a:latin typeface="+mn-lt"/>
        <a:ea typeface="+mn-ea"/>
        <a:cs typeface="+mn-cs"/>
      </a:defRPr>
    </a:lvl2pPr>
    <a:lvl3pPr marL="1306195" algn="l" defTabSz="1306195" rtl="0" eaLnBrk="1" latinLnBrk="0" hangingPunct="1">
      <a:defRPr sz="2600" kern="1200">
        <a:solidFill>
          <a:schemeClr val="tx1"/>
        </a:solidFill>
        <a:latin typeface="+mn-lt"/>
        <a:ea typeface="+mn-ea"/>
        <a:cs typeface="+mn-cs"/>
      </a:defRPr>
    </a:lvl3pPr>
    <a:lvl4pPr marL="1959610" algn="l" defTabSz="1306195" rtl="0" eaLnBrk="1" latinLnBrk="0" hangingPunct="1">
      <a:defRPr sz="2600" kern="1200">
        <a:solidFill>
          <a:schemeClr val="tx1"/>
        </a:solidFill>
        <a:latin typeface="+mn-lt"/>
        <a:ea typeface="+mn-ea"/>
        <a:cs typeface="+mn-cs"/>
      </a:defRPr>
    </a:lvl4pPr>
    <a:lvl5pPr marL="2612390" algn="l" defTabSz="1306195" rtl="0" eaLnBrk="1" latinLnBrk="0" hangingPunct="1">
      <a:defRPr sz="2600" kern="1200">
        <a:solidFill>
          <a:schemeClr val="tx1"/>
        </a:solidFill>
        <a:latin typeface="+mn-lt"/>
        <a:ea typeface="+mn-ea"/>
        <a:cs typeface="+mn-cs"/>
      </a:defRPr>
    </a:lvl5pPr>
    <a:lvl6pPr marL="3265805" algn="l" defTabSz="1306195" rtl="0" eaLnBrk="1" latinLnBrk="0" hangingPunct="1">
      <a:defRPr sz="2600" kern="1200">
        <a:solidFill>
          <a:schemeClr val="tx1"/>
        </a:solidFill>
        <a:latin typeface="+mn-lt"/>
        <a:ea typeface="+mn-ea"/>
        <a:cs typeface="+mn-cs"/>
      </a:defRPr>
    </a:lvl6pPr>
    <a:lvl7pPr marL="3918585" algn="l" defTabSz="1306195" rtl="0" eaLnBrk="1" latinLnBrk="0" hangingPunct="1">
      <a:defRPr sz="2600" kern="1200">
        <a:solidFill>
          <a:schemeClr val="tx1"/>
        </a:solidFill>
        <a:latin typeface="+mn-lt"/>
        <a:ea typeface="+mn-ea"/>
        <a:cs typeface="+mn-cs"/>
      </a:defRPr>
    </a:lvl7pPr>
    <a:lvl8pPr marL="4572000" algn="l" defTabSz="1306195" rtl="0" eaLnBrk="1" latinLnBrk="0" hangingPunct="1">
      <a:defRPr sz="2600" kern="1200">
        <a:solidFill>
          <a:schemeClr val="tx1"/>
        </a:solidFill>
        <a:latin typeface="+mn-lt"/>
        <a:ea typeface="+mn-ea"/>
        <a:cs typeface="+mn-cs"/>
      </a:defRPr>
    </a:lvl8pPr>
    <a:lvl9pPr marL="5224780" algn="l" defTabSz="1306195"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152" y="36"/>
      </p:cViewPr>
      <p:guideLst>
        <p:guide orient="horz" pos="2880"/>
        <p:guide pos="43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415" indent="0" algn="ctr">
              <a:buNone/>
              <a:defRPr>
                <a:solidFill>
                  <a:schemeClr val="tx1">
                    <a:tint val="75000"/>
                  </a:schemeClr>
                </a:solidFill>
              </a:defRPr>
            </a:lvl2pPr>
            <a:lvl3pPr marL="1306195" indent="0" algn="ctr">
              <a:buNone/>
              <a:defRPr>
                <a:solidFill>
                  <a:schemeClr val="tx1">
                    <a:tint val="75000"/>
                  </a:schemeClr>
                </a:solidFill>
              </a:defRPr>
            </a:lvl3pPr>
            <a:lvl4pPr marL="1959610" indent="0" algn="ctr">
              <a:buNone/>
              <a:defRPr>
                <a:solidFill>
                  <a:schemeClr val="tx1">
                    <a:tint val="75000"/>
                  </a:schemeClr>
                </a:solidFill>
              </a:defRPr>
            </a:lvl4pPr>
            <a:lvl5pPr marL="2612390" indent="0" algn="ctr">
              <a:buNone/>
              <a:defRPr>
                <a:solidFill>
                  <a:schemeClr val="tx1">
                    <a:tint val="75000"/>
                  </a:schemeClr>
                </a:solidFill>
              </a:defRPr>
            </a:lvl5pPr>
            <a:lvl6pPr marL="3265805" indent="0" algn="ctr">
              <a:buNone/>
              <a:defRPr>
                <a:solidFill>
                  <a:schemeClr val="tx1">
                    <a:tint val="75000"/>
                  </a:schemeClr>
                </a:solidFill>
              </a:defRPr>
            </a:lvl6pPr>
            <a:lvl7pPr marL="3918585" indent="0" algn="ctr">
              <a:buNone/>
              <a:defRPr>
                <a:solidFill>
                  <a:schemeClr val="tx1">
                    <a:tint val="75000"/>
                  </a:schemeClr>
                </a:solidFill>
              </a:defRPr>
            </a:lvl7pPr>
            <a:lvl8pPr marL="4572000" indent="0" algn="ctr">
              <a:buNone/>
              <a:defRPr>
                <a:solidFill>
                  <a:schemeClr val="tx1">
                    <a:tint val="75000"/>
                  </a:schemeClr>
                </a:solidFill>
              </a:defRPr>
            </a:lvl8pPr>
            <a:lvl9pPr marL="52247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6185"/>
            <a:ext cx="30861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66185"/>
            <a:ext cx="90297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415" indent="0">
              <a:buNone/>
              <a:defRPr sz="2600">
                <a:solidFill>
                  <a:schemeClr val="tx1">
                    <a:tint val="75000"/>
                  </a:schemeClr>
                </a:solidFill>
              </a:defRPr>
            </a:lvl2pPr>
            <a:lvl3pPr marL="1306195" indent="0">
              <a:buNone/>
              <a:defRPr sz="2300">
                <a:solidFill>
                  <a:schemeClr val="tx1">
                    <a:tint val="75000"/>
                  </a:schemeClr>
                </a:solidFill>
              </a:defRPr>
            </a:lvl3pPr>
            <a:lvl4pPr marL="1959610" indent="0">
              <a:buNone/>
              <a:defRPr sz="2000">
                <a:solidFill>
                  <a:schemeClr val="tx1">
                    <a:tint val="75000"/>
                  </a:schemeClr>
                </a:solidFill>
              </a:defRPr>
            </a:lvl4pPr>
            <a:lvl5pPr marL="2612390" indent="0">
              <a:buNone/>
              <a:defRPr sz="2000">
                <a:solidFill>
                  <a:schemeClr val="tx1">
                    <a:tint val="75000"/>
                  </a:schemeClr>
                </a:solidFill>
              </a:defRPr>
            </a:lvl5pPr>
            <a:lvl6pPr marL="3265805" indent="0">
              <a:buNone/>
              <a:defRPr sz="2000">
                <a:solidFill>
                  <a:schemeClr val="tx1">
                    <a:tint val="75000"/>
                  </a:schemeClr>
                </a:solidFill>
              </a:defRPr>
            </a:lvl6pPr>
            <a:lvl7pPr marL="3918585" indent="0">
              <a:buNone/>
              <a:defRPr sz="2000">
                <a:solidFill>
                  <a:schemeClr val="tx1">
                    <a:tint val="75000"/>
                  </a:schemeClr>
                </a:solidFill>
              </a:defRPr>
            </a:lvl7pPr>
            <a:lvl8pPr marL="4572000" indent="0">
              <a:buNone/>
              <a:defRPr sz="2000">
                <a:solidFill>
                  <a:schemeClr val="tx1">
                    <a:tint val="75000"/>
                  </a:schemeClr>
                </a:solidFill>
              </a:defRPr>
            </a:lvl8pPr>
            <a:lvl9pPr marL="5224780"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415" indent="0">
              <a:buNone/>
              <a:defRPr sz="2900" b="1"/>
            </a:lvl2pPr>
            <a:lvl3pPr marL="1306195" indent="0">
              <a:buNone/>
              <a:defRPr sz="2600" b="1"/>
            </a:lvl3pPr>
            <a:lvl4pPr marL="1959610" indent="0">
              <a:buNone/>
              <a:defRPr sz="2300" b="1"/>
            </a:lvl4pPr>
            <a:lvl5pPr marL="2612390" indent="0">
              <a:buNone/>
              <a:defRPr sz="2300" b="1"/>
            </a:lvl5pPr>
            <a:lvl6pPr marL="3265805" indent="0">
              <a:buNone/>
              <a:defRPr sz="2300" b="1"/>
            </a:lvl6pPr>
            <a:lvl7pPr marL="3918585" indent="0">
              <a:buNone/>
              <a:defRPr sz="2300" b="1"/>
            </a:lvl7pPr>
            <a:lvl8pPr marL="4572000" indent="0">
              <a:buNone/>
              <a:defRPr sz="2300" b="1"/>
            </a:lvl8pPr>
            <a:lvl9pPr marL="5224780"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415" indent="0">
              <a:buNone/>
              <a:defRPr sz="2900" b="1"/>
            </a:lvl2pPr>
            <a:lvl3pPr marL="1306195" indent="0">
              <a:buNone/>
              <a:defRPr sz="2600" b="1"/>
            </a:lvl3pPr>
            <a:lvl4pPr marL="1959610" indent="0">
              <a:buNone/>
              <a:defRPr sz="2300" b="1"/>
            </a:lvl4pPr>
            <a:lvl5pPr marL="2612390" indent="0">
              <a:buNone/>
              <a:defRPr sz="2300" b="1"/>
            </a:lvl5pPr>
            <a:lvl6pPr marL="3265805" indent="0">
              <a:buNone/>
              <a:defRPr sz="2300" b="1"/>
            </a:lvl6pPr>
            <a:lvl7pPr marL="3918585" indent="0">
              <a:buNone/>
              <a:defRPr sz="2300" b="1"/>
            </a:lvl7pPr>
            <a:lvl8pPr marL="4572000" indent="0">
              <a:buNone/>
              <a:defRPr sz="2300" b="1"/>
            </a:lvl8pPr>
            <a:lvl9pPr marL="5224780"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415" indent="0">
              <a:buNone/>
              <a:defRPr sz="1700"/>
            </a:lvl2pPr>
            <a:lvl3pPr marL="1306195" indent="0">
              <a:buNone/>
              <a:defRPr sz="1400"/>
            </a:lvl3pPr>
            <a:lvl4pPr marL="1959610" indent="0">
              <a:buNone/>
              <a:defRPr sz="1300"/>
            </a:lvl4pPr>
            <a:lvl5pPr marL="2612390" indent="0">
              <a:buNone/>
              <a:defRPr sz="1300"/>
            </a:lvl5pPr>
            <a:lvl6pPr marL="3265805" indent="0">
              <a:buNone/>
              <a:defRPr sz="1300"/>
            </a:lvl6pPr>
            <a:lvl7pPr marL="3918585" indent="0">
              <a:buNone/>
              <a:defRPr sz="1300"/>
            </a:lvl7pPr>
            <a:lvl8pPr marL="4572000" indent="0">
              <a:buNone/>
              <a:defRPr sz="1300"/>
            </a:lvl8pPr>
            <a:lvl9pPr marL="522478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415" indent="0">
              <a:buNone/>
              <a:defRPr sz="4000"/>
            </a:lvl2pPr>
            <a:lvl3pPr marL="1306195" indent="0">
              <a:buNone/>
              <a:defRPr sz="3400"/>
            </a:lvl3pPr>
            <a:lvl4pPr marL="1959610" indent="0">
              <a:buNone/>
              <a:defRPr sz="2900"/>
            </a:lvl4pPr>
            <a:lvl5pPr marL="2612390" indent="0">
              <a:buNone/>
              <a:defRPr sz="2900"/>
            </a:lvl5pPr>
            <a:lvl6pPr marL="3265805" indent="0">
              <a:buNone/>
              <a:defRPr sz="2900"/>
            </a:lvl6pPr>
            <a:lvl7pPr marL="3918585" indent="0">
              <a:buNone/>
              <a:defRPr sz="2900"/>
            </a:lvl7pPr>
            <a:lvl8pPr marL="4572000" indent="0">
              <a:buNone/>
              <a:defRPr sz="2900"/>
            </a:lvl8pPr>
            <a:lvl9pPr marL="5224780" indent="0">
              <a:buNone/>
              <a:defRPr sz="2900"/>
            </a:lvl9pPr>
          </a:lstStyle>
          <a:p>
            <a:endParaRPr lang="en-US"/>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415" indent="0">
              <a:buNone/>
              <a:defRPr sz="1700"/>
            </a:lvl2pPr>
            <a:lvl3pPr marL="1306195" indent="0">
              <a:buNone/>
              <a:defRPr sz="1400"/>
            </a:lvl3pPr>
            <a:lvl4pPr marL="1959610" indent="0">
              <a:buNone/>
              <a:defRPr sz="1300"/>
            </a:lvl4pPr>
            <a:lvl5pPr marL="2612390" indent="0">
              <a:buNone/>
              <a:defRPr sz="1300"/>
            </a:lvl5pPr>
            <a:lvl6pPr marL="3265805" indent="0">
              <a:buNone/>
              <a:defRPr sz="1300"/>
            </a:lvl6pPr>
            <a:lvl7pPr marL="3918585" indent="0">
              <a:buNone/>
              <a:defRPr sz="1300"/>
            </a:lvl7pPr>
            <a:lvl8pPr marL="4572000" indent="0">
              <a:buNone/>
              <a:defRPr sz="1300"/>
            </a:lvl8pPr>
            <a:lvl9pPr marL="522478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1D8BD707-D9CF-40AE-B4C6-C98DA3205C09}" type="datetimeFigureOut">
              <a:rPr lang="en-US" smtClean="0"/>
              <a:pPr/>
              <a:t>10/12/2022</a:t>
            </a:fld>
            <a:endParaRPr lang="en-US"/>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195" rtl="0" eaLnBrk="1" latinLnBrk="0" hangingPunct="1">
        <a:spcBef>
          <a:spcPct val="0"/>
        </a:spcBef>
        <a:buNone/>
        <a:defRPr sz="6300" kern="1200">
          <a:solidFill>
            <a:schemeClr val="tx1"/>
          </a:solidFill>
          <a:latin typeface="+mj-lt"/>
          <a:ea typeface="+mj-ea"/>
          <a:cs typeface="+mj-cs"/>
        </a:defRPr>
      </a:lvl1pPr>
    </p:titleStyle>
    <p:bodyStyle>
      <a:lvl1pPr marL="489585" indent="-489585" algn="l" defTabSz="13061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085" indent="-408305" algn="l" defTabSz="1306195"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585" indent="-326390" algn="l" defTabSz="1306195"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600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78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95"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4975"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9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170" indent="-326390" algn="l" defTabSz="1306195"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195" rtl="0" eaLnBrk="1" latinLnBrk="0" hangingPunct="1">
        <a:defRPr sz="2600" kern="1200">
          <a:solidFill>
            <a:schemeClr val="tx1"/>
          </a:solidFill>
          <a:latin typeface="+mn-lt"/>
          <a:ea typeface="+mn-ea"/>
          <a:cs typeface="+mn-cs"/>
        </a:defRPr>
      </a:lvl1pPr>
      <a:lvl2pPr marL="653415" algn="l" defTabSz="1306195" rtl="0" eaLnBrk="1" latinLnBrk="0" hangingPunct="1">
        <a:defRPr sz="2600" kern="1200">
          <a:solidFill>
            <a:schemeClr val="tx1"/>
          </a:solidFill>
          <a:latin typeface="+mn-lt"/>
          <a:ea typeface="+mn-ea"/>
          <a:cs typeface="+mn-cs"/>
        </a:defRPr>
      </a:lvl2pPr>
      <a:lvl3pPr marL="1306195" algn="l" defTabSz="1306195" rtl="0" eaLnBrk="1" latinLnBrk="0" hangingPunct="1">
        <a:defRPr sz="2600" kern="1200">
          <a:solidFill>
            <a:schemeClr val="tx1"/>
          </a:solidFill>
          <a:latin typeface="+mn-lt"/>
          <a:ea typeface="+mn-ea"/>
          <a:cs typeface="+mn-cs"/>
        </a:defRPr>
      </a:lvl3pPr>
      <a:lvl4pPr marL="1959610" algn="l" defTabSz="1306195" rtl="0" eaLnBrk="1" latinLnBrk="0" hangingPunct="1">
        <a:defRPr sz="2600" kern="1200">
          <a:solidFill>
            <a:schemeClr val="tx1"/>
          </a:solidFill>
          <a:latin typeface="+mn-lt"/>
          <a:ea typeface="+mn-ea"/>
          <a:cs typeface="+mn-cs"/>
        </a:defRPr>
      </a:lvl4pPr>
      <a:lvl5pPr marL="2612390" algn="l" defTabSz="1306195" rtl="0" eaLnBrk="1" latinLnBrk="0" hangingPunct="1">
        <a:defRPr sz="2600" kern="1200">
          <a:solidFill>
            <a:schemeClr val="tx1"/>
          </a:solidFill>
          <a:latin typeface="+mn-lt"/>
          <a:ea typeface="+mn-ea"/>
          <a:cs typeface="+mn-cs"/>
        </a:defRPr>
      </a:lvl5pPr>
      <a:lvl6pPr marL="3265805" algn="l" defTabSz="1306195" rtl="0" eaLnBrk="1" latinLnBrk="0" hangingPunct="1">
        <a:defRPr sz="2600" kern="1200">
          <a:solidFill>
            <a:schemeClr val="tx1"/>
          </a:solidFill>
          <a:latin typeface="+mn-lt"/>
          <a:ea typeface="+mn-ea"/>
          <a:cs typeface="+mn-cs"/>
        </a:defRPr>
      </a:lvl6pPr>
      <a:lvl7pPr marL="3918585" algn="l" defTabSz="1306195" rtl="0" eaLnBrk="1" latinLnBrk="0" hangingPunct="1">
        <a:defRPr sz="2600" kern="1200">
          <a:solidFill>
            <a:schemeClr val="tx1"/>
          </a:solidFill>
          <a:latin typeface="+mn-lt"/>
          <a:ea typeface="+mn-ea"/>
          <a:cs typeface="+mn-cs"/>
        </a:defRPr>
      </a:lvl7pPr>
      <a:lvl8pPr marL="4572000" algn="l" defTabSz="1306195" rtl="0" eaLnBrk="1" latinLnBrk="0" hangingPunct="1">
        <a:defRPr sz="2600" kern="1200">
          <a:solidFill>
            <a:schemeClr val="tx1"/>
          </a:solidFill>
          <a:latin typeface="+mn-lt"/>
          <a:ea typeface="+mn-ea"/>
          <a:cs typeface="+mn-cs"/>
        </a:defRPr>
      </a:lvl8pPr>
      <a:lvl9pPr marL="5224780" algn="l" defTabSz="13061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6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6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7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72.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7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24.png"/><Relationship Id="rId7" Type="http://schemas.openxmlformats.org/officeDocument/2006/relationships/image" Target="../media/image128.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7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7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takshila-vlsi.com/wp-content/uploads/2019/08/Analog-Circuit-Design-1000x675.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859001" y="406400"/>
            <a:ext cx="13015913" cy="7810501"/>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Administrator\Desktop\23764720.jpg"/>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7247"/>
          <a:stretch>
            <a:fillRect/>
          </a:stretch>
        </p:blipFill>
        <p:spPr bwMode="auto">
          <a:xfrm>
            <a:off x="0" y="-40638"/>
            <a:ext cx="13716000" cy="9184639"/>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5320486" y="2479120"/>
            <a:ext cx="8091323" cy="3317385"/>
          </a:xfrm>
          <a:prstGeom prst="rect">
            <a:avLst/>
          </a:prstGeom>
        </p:spPr>
        <p:txBody>
          <a:bodyPr wrap="none" lIns="130622" tIns="65311" rIns="130622" bIns="65311">
            <a:spAutoFit/>
          </a:bodyPr>
          <a:lstStyle/>
          <a:p>
            <a:pPr algn="ctr"/>
            <a:r>
              <a:rPr lang="en-US" sz="6900" b="1" dirty="0" smtClean="0">
                <a:solidFill>
                  <a:srgbClr val="FFFF00"/>
                </a:solidFill>
                <a:latin typeface="Times New Roman" panose="02020603050405020304" pitchFamily="18" charset="0"/>
                <a:cs typeface="Times New Roman" panose="02020603050405020304" pitchFamily="18" charset="0"/>
              </a:rPr>
              <a:t>19EC786</a:t>
            </a:r>
          </a:p>
          <a:p>
            <a:pPr algn="ctr"/>
            <a:r>
              <a:rPr lang="en-US" sz="6900" b="1" dirty="0" smtClean="0">
                <a:solidFill>
                  <a:srgbClr val="FFFF00"/>
                </a:solidFill>
                <a:latin typeface="Times New Roman" panose="02020603050405020304" pitchFamily="18" charset="0"/>
                <a:cs typeface="Times New Roman" panose="02020603050405020304" pitchFamily="18" charset="0"/>
              </a:rPr>
              <a:t> </a:t>
            </a:r>
          </a:p>
          <a:p>
            <a:pPr algn="ctr"/>
            <a:r>
              <a:rPr lang="en-US" sz="6900" b="1" dirty="0" smtClean="0">
                <a:solidFill>
                  <a:srgbClr val="FFFF00"/>
                </a:solidFill>
                <a:latin typeface="Times New Roman" panose="02020603050405020304" pitchFamily="18" charset="0"/>
                <a:cs typeface="Times New Roman" panose="02020603050405020304" pitchFamily="18" charset="0"/>
              </a:rPr>
              <a:t>Analog </a:t>
            </a:r>
            <a:r>
              <a:rPr lang="en-US" sz="6900" b="1" dirty="0">
                <a:solidFill>
                  <a:srgbClr val="FFFF00"/>
                </a:solidFill>
                <a:latin typeface="Times New Roman" panose="02020603050405020304" pitchFamily="18" charset="0"/>
                <a:cs typeface="Times New Roman" panose="02020603050405020304" pitchFamily="18" charset="0"/>
              </a:rPr>
              <a:t>VLSI design </a:t>
            </a:r>
            <a:endParaRPr lang="en-IN" sz="69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01493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TWO-STAGE </a:t>
            </a:r>
            <a:r>
              <a:rPr lang="en-US" b="1" dirty="0">
                <a:latin typeface="Times New Roman" panose="02020603050405020304" pitchFamily="18" charset="0"/>
                <a:cs typeface="Times New Roman" panose="02020603050405020304" pitchFamily="18" charset="0"/>
              </a:rPr>
              <a:t>OPEN-LOOP </a:t>
            </a:r>
            <a:r>
              <a:rPr lang="en-US" b="1" dirty="0" smtClean="0">
                <a:latin typeface="Times New Roman" panose="02020603050405020304" pitchFamily="18" charset="0"/>
                <a:cs typeface="Times New Roman" panose="02020603050405020304" pitchFamily="18" charset="0"/>
              </a:rPr>
              <a:t>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9051" y="1371600"/>
            <a:ext cx="137160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a:latin typeface="Times New Roman" pitchFamily="18" charset="0"/>
                <a:cs typeface="Times New Roman" pitchFamily="18" charset="0"/>
              </a:rPr>
              <a:t>A close examination of the previous requirements for a comparator reveal that it requires </a:t>
            </a:r>
            <a:r>
              <a:rPr lang="en-US" dirty="0" smtClean="0">
                <a:latin typeface="Times New Roman" pitchFamily="18" charset="0"/>
                <a:cs typeface="Times New Roman" pitchFamily="18" charset="0"/>
              </a:rPr>
              <a:t>a differential </a:t>
            </a:r>
            <a:r>
              <a:rPr lang="en-US" dirty="0">
                <a:latin typeface="Times New Roman" pitchFamily="18" charset="0"/>
                <a:cs typeface="Times New Roman" pitchFamily="18" charset="0"/>
              </a:rPr>
              <a:t>input and sufficient gain to be able to achieve the desired resolution. </a:t>
            </a:r>
            <a:endParaRPr lang="en-US" dirty="0" smtClean="0">
              <a:latin typeface="Times New Roman" pitchFamily="18" charset="0"/>
              <a:cs typeface="Times New Roman" pitchFamily="18" charset="0"/>
            </a:endParaRPr>
          </a:p>
          <a:p>
            <a:pPr marL="514350" indent="-514350" algn="just">
              <a:buFont typeface="Wingdings" pitchFamily="2" charset="2"/>
              <a:buChar char="v"/>
            </a:pPr>
            <a:r>
              <a:rPr lang="en-US" dirty="0">
                <a:latin typeface="Times New Roman" pitchFamily="18" charset="0"/>
                <a:cs typeface="Times New Roman" pitchFamily="18" charset="0"/>
              </a:rPr>
              <a:t>A simplification occurs because the comparator will generally be used in an open-loop </a:t>
            </a:r>
            <a:r>
              <a:rPr lang="en-US" dirty="0" smtClean="0">
                <a:latin typeface="Times New Roman" pitchFamily="18" charset="0"/>
                <a:cs typeface="Times New Roman" pitchFamily="18" charset="0"/>
              </a:rPr>
              <a:t>mode and </a:t>
            </a:r>
            <a:r>
              <a:rPr lang="en-US" dirty="0">
                <a:latin typeface="Times New Roman" pitchFamily="18" charset="0"/>
                <a:cs typeface="Times New Roman" pitchFamily="18" charset="0"/>
              </a:rPr>
              <a:t>therefore it is not necessary to compensate the comparator. </a:t>
            </a:r>
            <a:endParaRPr lang="en-US" dirty="0" smtClean="0">
              <a:latin typeface="Times New Roman" pitchFamily="18" charset="0"/>
              <a:cs typeface="Times New Roman" pitchFamily="18" charset="0"/>
            </a:endParaRPr>
          </a:p>
          <a:p>
            <a:pPr marL="514350" indent="-514350" algn="just">
              <a:buFont typeface="Wingdings" pitchFamily="2" charset="2"/>
              <a:buChar char="v"/>
            </a:pPr>
            <a:r>
              <a:rPr lang="en-US" dirty="0" smtClean="0">
                <a:latin typeface="Times New Roman" pitchFamily="18" charset="0"/>
                <a:cs typeface="Times New Roman" pitchFamily="18" charset="0"/>
              </a:rPr>
              <a:t>In fact </a:t>
            </a:r>
            <a:r>
              <a:rPr lang="en-US" dirty="0">
                <a:latin typeface="Times New Roman" pitchFamily="18" charset="0"/>
                <a:cs typeface="Times New Roman" pitchFamily="18" charset="0"/>
              </a:rPr>
              <a:t>it is preferred not </a:t>
            </a:r>
            <a:r>
              <a:rPr lang="en-US" dirty="0" smtClean="0">
                <a:latin typeface="Times New Roman" pitchFamily="18" charset="0"/>
                <a:cs typeface="Times New Roman" pitchFamily="18" charset="0"/>
              </a:rPr>
              <a:t>to compensate </a:t>
            </a:r>
            <a:r>
              <a:rPr lang="en-US" dirty="0">
                <a:latin typeface="Times New Roman" pitchFamily="18" charset="0"/>
                <a:cs typeface="Times New Roman" pitchFamily="18" charset="0"/>
              </a:rPr>
              <a:t>the comparator so that it has the largest bandwidth possible, which will give </a:t>
            </a:r>
            <a:r>
              <a:rPr lang="en-US" dirty="0" smtClean="0">
                <a:latin typeface="Times New Roman" pitchFamily="18" charset="0"/>
                <a:cs typeface="Times New Roman" pitchFamily="18" charset="0"/>
              </a:rPr>
              <a:t>a faster </a:t>
            </a:r>
            <a:r>
              <a:rPr lang="en-US" dirty="0">
                <a:latin typeface="Times New Roman" pitchFamily="18" charset="0"/>
                <a:cs typeface="Times New Roman" pitchFamily="18" charset="0"/>
              </a:rPr>
              <a:t>response.</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0420" y="4267200"/>
            <a:ext cx="6791890" cy="4648200"/>
          </a:xfrm>
          <a:prstGeom prst="rect">
            <a:avLst/>
          </a:prstGeom>
          <a:noFill/>
          <a:ln w="9525">
            <a:solidFill>
              <a:srgbClr val="00B05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4020978"/>
            <a:ext cx="3388363"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IN" b="1" dirty="0">
                <a:latin typeface="Times New Roman" pitchFamily="18" charset="0"/>
                <a:cs typeface="Times New Roman" pitchFamily="18" charset="0"/>
              </a:rPr>
              <a:t>Two-stage comparator</a:t>
            </a:r>
          </a:p>
        </p:txBody>
      </p:sp>
      <p:sp>
        <p:nvSpPr>
          <p:cNvPr id="7" name="Rectangle 6"/>
          <p:cNvSpPr/>
          <p:nvPr/>
        </p:nvSpPr>
        <p:spPr>
          <a:xfrm>
            <a:off x="7499011" y="4305300"/>
            <a:ext cx="6140789" cy="28931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a:latin typeface="Times New Roman" pitchFamily="18" charset="0"/>
                <a:cs typeface="Times New Roman" pitchFamily="18" charset="0"/>
              </a:rPr>
              <a:t>The first item of interest is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values of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OH</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 the two-stage </a:t>
            </a:r>
            <a:r>
              <a:rPr lang="en-US" dirty="0" smtClean="0">
                <a:latin typeface="Times New Roman" pitchFamily="18" charset="0"/>
                <a:cs typeface="Times New Roman" pitchFamily="18" charset="0"/>
              </a:rPr>
              <a:t>comparator. </a:t>
            </a:r>
          </a:p>
          <a:p>
            <a:pPr marL="514350" indent="-514350" algn="just">
              <a:buFont typeface="Wingdings" pitchFamily="2" charset="2"/>
              <a:buChar char="v"/>
            </a:pPr>
            <a:r>
              <a:rPr lang="en-US" dirty="0">
                <a:latin typeface="Times New Roman" pitchFamily="18" charset="0"/>
                <a:cs typeface="Times New Roman" pitchFamily="18" charset="0"/>
              </a:rPr>
              <a:t>The maximum output voltage, a.;</a:t>
            </a:r>
            <a:r>
              <a:rPr lang="en-US" dirty="0" err="1">
                <a:latin typeface="Times New Roman" pitchFamily="18" charset="0"/>
                <a:cs typeface="Times New Roman" pitchFamily="18" charset="0"/>
              </a:rPr>
              <a:t>suming</a:t>
            </a:r>
            <a:r>
              <a:rPr lang="en-US" dirty="0">
                <a:latin typeface="Times New Roman" pitchFamily="18" charset="0"/>
                <a:cs typeface="Times New Roman" pitchFamily="18" charset="0"/>
              </a:rPr>
              <a:t> that </a:t>
            </a:r>
            <a:r>
              <a:rPr lang="en-US" dirty="0" smtClean="0">
                <a:latin typeface="Times New Roman" pitchFamily="18" charset="0"/>
                <a:cs typeface="Times New Roman" pitchFamily="18" charset="0"/>
              </a:rPr>
              <a:t>the gate </a:t>
            </a:r>
            <a:r>
              <a:rPr lang="en-US" dirty="0">
                <a:latin typeface="Times New Roman" pitchFamily="18" charset="0"/>
                <a:cs typeface="Times New Roman" pitchFamily="18" charset="0"/>
              </a:rPr>
              <a:t>of M</a:t>
            </a:r>
            <a:r>
              <a:rPr lang="en-US" baseline="-25000" dirty="0">
                <a:latin typeface="Times New Roman" pitchFamily="18" charset="0"/>
                <a:cs typeface="Times New Roman" pitchFamily="18" charset="0"/>
              </a:rPr>
              <a:t>6</a:t>
            </a:r>
            <a:r>
              <a:rPr lang="en-US" dirty="0">
                <a:latin typeface="Times New Roman" pitchFamily="18" charset="0"/>
                <a:cs typeface="Times New Roman" pitchFamily="18" charset="0"/>
              </a:rPr>
              <a:t> bas a minimum voltage given as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G6</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lnin</a:t>
            </a:r>
            <a:r>
              <a:rPr lang="en-US" dirty="0">
                <a:latin typeface="Times New Roman" pitchFamily="18" charset="0"/>
                <a:cs typeface="Times New Roman" pitchFamily="18" charset="0"/>
              </a:rPr>
              <a:t>), can be expressed as</a:t>
            </a:r>
          </a:p>
        </p:txBody>
      </p:sp>
      <p:pic>
        <p:nvPicPr>
          <p:cNvPr id="3"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53200" y="7848600"/>
            <a:ext cx="7162800" cy="715127"/>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Tree>
    <p:extLst>
      <p:ext uri="{BB962C8B-B14F-4D97-AF65-F5344CB8AC3E}">
        <p14:creationId xmlns="" xmlns:p14="http://schemas.microsoft.com/office/powerpoint/2010/main" val="284713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701493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TWO-STAGE </a:t>
            </a:r>
            <a:r>
              <a:rPr lang="en-US" b="1" dirty="0">
                <a:latin typeface="Times New Roman" panose="02020603050405020304" pitchFamily="18" charset="0"/>
                <a:cs typeface="Times New Roman" panose="02020603050405020304" pitchFamily="18" charset="0"/>
              </a:rPr>
              <a:t>OPEN-LOOP </a:t>
            </a:r>
            <a:r>
              <a:rPr lang="en-US" b="1" dirty="0" smtClean="0">
                <a:latin typeface="Times New Roman" panose="02020603050405020304" pitchFamily="18" charset="0"/>
                <a:cs typeface="Times New Roman" panose="02020603050405020304" pitchFamily="18" charset="0"/>
              </a:rPr>
              <a:t>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06948" y="1232907"/>
            <a:ext cx="4493281" cy="492443"/>
          </a:xfrm>
          <a:prstGeom prst="rect">
            <a:avLst/>
          </a:prstGeom>
        </p:spPr>
        <p:txBody>
          <a:bodyPr wrap="none">
            <a:spAutoFit/>
          </a:bodyPr>
          <a:lstStyle/>
          <a:p>
            <a:pPr algn="just"/>
            <a:r>
              <a:rPr lang="en-US" dirty="0">
                <a:latin typeface="Times New Roman" pitchFamily="18" charset="0"/>
                <a:cs typeface="Times New Roman" pitchFamily="18" charset="0"/>
              </a:rPr>
              <a:t>The minimum output voltage </a:t>
            </a:r>
            <a:r>
              <a:rPr lang="en-US" dirty="0" smtClean="0">
                <a:latin typeface="Times New Roman" pitchFamily="18" charset="0"/>
                <a:cs typeface="Times New Roman" pitchFamily="18" charset="0"/>
              </a:rPr>
              <a:t>is,</a:t>
            </a: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05400" y="1232907"/>
            <a:ext cx="1447800" cy="566530"/>
          </a:xfrm>
          <a:prstGeom prst="rect">
            <a:avLst/>
          </a:prstGeom>
          <a:noFill/>
          <a:ln w="9525">
            <a:solidFill>
              <a:srgbClr val="00B05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01832" y="2057400"/>
            <a:ext cx="5387474" cy="990600"/>
          </a:xfrm>
          <a:prstGeom prst="rect">
            <a:avLst/>
          </a:prstGeom>
          <a:noFill/>
          <a:ln w="9525">
            <a:solidFill>
              <a:srgbClr val="00B05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8470" y="2057400"/>
            <a:ext cx="7223362" cy="492443"/>
          </a:xfrm>
          <a:prstGeom prst="rect">
            <a:avLst/>
          </a:prstGeom>
        </p:spPr>
        <p:txBody>
          <a:bodyPr wrap="square">
            <a:spAutoFit/>
          </a:bodyPr>
          <a:lstStyle/>
          <a:p>
            <a:pPr algn="just"/>
            <a:r>
              <a:rPr lang="en-US" dirty="0">
                <a:latin typeface="Times New Roman" pitchFamily="18" charset="0"/>
                <a:cs typeface="Times New Roman" pitchFamily="18" charset="0"/>
              </a:rPr>
              <a:t>The small-signal gain of the comparator </a:t>
            </a:r>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given </a:t>
            </a:r>
            <a:r>
              <a:rPr lang="en-US" dirty="0" smtClean="0">
                <a:latin typeface="Times New Roman" pitchFamily="18" charset="0"/>
                <a:cs typeface="Times New Roman" pitchFamily="18" charset="0"/>
              </a:rPr>
              <a:t>as,</a:t>
            </a:r>
            <a:endParaRPr lang="en-IN" dirty="0">
              <a:latin typeface="Times New Roman" pitchFamily="18" charset="0"/>
              <a:cs typeface="Times New Roman" pitchFamily="18" charset="0"/>
            </a:endParaRPr>
          </a:p>
        </p:txBody>
      </p:sp>
      <p:sp>
        <p:nvSpPr>
          <p:cNvPr id="8" name="Rectangle 7"/>
          <p:cNvSpPr/>
          <p:nvPr/>
        </p:nvSpPr>
        <p:spPr>
          <a:xfrm>
            <a:off x="0" y="3581400"/>
            <a:ext cx="1363980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a:latin typeface="Times New Roman" pitchFamily="18" charset="0"/>
                <a:cs typeface="Times New Roman" pitchFamily="18" charset="0"/>
              </a:rPr>
              <a:t>The comparator has two poles of </a:t>
            </a:r>
            <a:r>
              <a:rPr lang="en-US" dirty="0" smtClean="0">
                <a:latin typeface="Times New Roman" pitchFamily="18" charset="0"/>
                <a:cs typeface="Times New Roman" pitchFamily="18" charset="0"/>
              </a:rPr>
              <a:t>interest</a:t>
            </a:r>
            <a:r>
              <a:rPr lang="en-US" dirty="0">
                <a:latin typeface="Times New Roman" pitchFamily="18" charset="0"/>
                <a:cs typeface="Times New Roman" pitchFamily="18" charset="0"/>
              </a:rPr>
              <a:t>. One is the output pole of the </a:t>
            </a:r>
            <a:r>
              <a:rPr lang="en-US" dirty="0" smtClean="0">
                <a:latin typeface="Times New Roman" pitchFamily="18" charset="0"/>
                <a:cs typeface="Times New Roman" pitchFamily="18" charset="0"/>
              </a:rPr>
              <a:t>first stage</a:t>
            </a:r>
            <a:r>
              <a:rPr lang="en-US" dirty="0">
                <a:latin typeface="Times New Roman" pitchFamily="18" charset="0"/>
                <a:cs typeface="Times New Roman" pitchFamily="18" charset="0"/>
              </a:rPr>
              <a:t>, p1, and the second is the output pole of the second stage, </a:t>
            </a:r>
            <a:r>
              <a:rPr lang="en-US" dirty="0" smtClean="0">
                <a:latin typeface="Times New Roman" pitchFamily="18" charset="0"/>
                <a:cs typeface="Times New Roman" pitchFamily="18" charset="0"/>
              </a:rPr>
              <a:t>p2</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These </a:t>
            </a:r>
            <a:r>
              <a:rPr lang="en-US" dirty="0">
                <a:latin typeface="Times New Roman" pitchFamily="18" charset="0"/>
                <a:cs typeface="Times New Roman" pitchFamily="18" charset="0"/>
              </a:rPr>
              <a:t>poles are expressed </a:t>
            </a:r>
            <a:r>
              <a:rPr lang="en-US" dirty="0" smtClean="0">
                <a:latin typeface="Times New Roman" pitchFamily="18" charset="0"/>
                <a:cs typeface="Times New Roman" pitchFamily="18" charset="0"/>
              </a:rPr>
              <a:t>as,</a:t>
            </a:r>
            <a:endParaRPr lang="en-IN"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25801" y="5007353"/>
            <a:ext cx="3255577" cy="1066799"/>
          </a:xfrm>
          <a:prstGeom prst="rect">
            <a:avLst/>
          </a:prstGeom>
          <a:noFill/>
          <a:ln w="9525">
            <a:solidFill>
              <a:srgbClr val="00B05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829300" y="5007352"/>
            <a:ext cx="3486150" cy="1066800"/>
          </a:xfrm>
          <a:prstGeom prst="rect">
            <a:avLst/>
          </a:prstGeom>
          <a:noFill/>
          <a:ln w="9525">
            <a:solidFill>
              <a:srgbClr val="00B05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8100" y="6302752"/>
            <a:ext cx="13677900" cy="8925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the sum of the capacitances connected to the output of the first stage and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a:t>
            </a:r>
            <a:r>
              <a:rPr lang="en-US" dirty="0" smtClean="0">
                <a:latin typeface="Times New Roman" pitchFamily="18" charset="0"/>
                <a:cs typeface="Times New Roman" pitchFamily="18" charset="0"/>
              </a:rPr>
              <a:t>the sum </a:t>
            </a:r>
            <a:r>
              <a:rPr lang="en-US" dirty="0">
                <a:latin typeface="Times New Roman" pitchFamily="18" charset="0"/>
                <a:cs typeface="Times New Roman" pitchFamily="18" charset="0"/>
              </a:rPr>
              <a:t>of the capacitances connected to the output of the second stage.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will generally </a:t>
            </a:r>
            <a:r>
              <a:rPr lang="en-US" dirty="0" smtClean="0">
                <a:latin typeface="Times New Roman" pitchFamily="18" charset="0"/>
                <a:cs typeface="Times New Roman" pitchFamily="18" charset="0"/>
              </a:rPr>
              <a:t>be dominated </a:t>
            </a:r>
            <a:r>
              <a:rPr lang="en-US" dirty="0">
                <a:latin typeface="Times New Roman" pitchFamily="18" charset="0"/>
                <a:cs typeface="Times New Roman" pitchFamily="18" charset="0"/>
              </a:rPr>
              <a:t>by C</a:t>
            </a:r>
            <a:r>
              <a:rPr lang="en-US" baseline="-25000" dirty="0">
                <a:latin typeface="Times New Roman" pitchFamily="18" charset="0"/>
                <a:cs typeface="Times New Roman" pitchFamily="18" charset="0"/>
              </a:rPr>
              <a:t>L</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10" name="Rectangle 9"/>
          <p:cNvSpPr/>
          <p:nvPr/>
        </p:nvSpPr>
        <p:spPr>
          <a:xfrm>
            <a:off x="40369" y="7391400"/>
            <a:ext cx="13447029" cy="49244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dirty="0">
                <a:latin typeface="Times New Roman" pitchFamily="18" charset="0"/>
                <a:cs typeface="Times New Roman" pitchFamily="18" charset="0"/>
              </a:rPr>
              <a:t>The frequency response of the two-stage comparator can be </a:t>
            </a:r>
            <a:r>
              <a:rPr lang="en-US" dirty="0" smtClean="0">
                <a:latin typeface="Times New Roman" pitchFamily="18" charset="0"/>
                <a:cs typeface="Times New Roman" pitchFamily="18" charset="0"/>
              </a:rPr>
              <a:t>expressed using </a:t>
            </a:r>
            <a:r>
              <a:rPr lang="en-US" dirty="0">
                <a:latin typeface="Times New Roman" pitchFamily="18" charset="0"/>
                <a:cs typeface="Times New Roman" pitchFamily="18" charset="0"/>
              </a:rPr>
              <a:t>the above results </a:t>
            </a:r>
            <a:r>
              <a:rPr lang="en-US" dirty="0" smtClean="0">
                <a:latin typeface="Times New Roman" pitchFamily="18" charset="0"/>
                <a:cs typeface="Times New Roman" pitchFamily="18" charset="0"/>
              </a:rPr>
              <a:t>as, </a:t>
            </a:r>
            <a:endParaRPr lang="en-IN" dirty="0">
              <a:latin typeface="Times New Roman" pitchFamily="18" charset="0"/>
              <a:cs typeface="Times New Roman" pitchFamily="18" charset="0"/>
            </a:endParaRPr>
          </a:p>
        </p:txBody>
      </p:sp>
      <p:pic>
        <p:nvPicPr>
          <p:cNvPr id="2054" name="Picture 6"/>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842499" y="8025378"/>
            <a:ext cx="3233172" cy="1077724"/>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Tree>
    <p:extLst>
      <p:ext uri="{BB962C8B-B14F-4D97-AF65-F5344CB8AC3E}">
        <p14:creationId xmlns="" xmlns:p14="http://schemas.microsoft.com/office/powerpoint/2010/main" val="400304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4302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Initial Operating States for </a:t>
            </a:r>
            <a:r>
              <a:rPr lang="en-US" b="1" dirty="0" smtClean="0">
                <a:latin typeface="Times New Roman" panose="02020603050405020304" pitchFamily="18" charset="0"/>
                <a:cs typeface="Times New Roman" panose="02020603050405020304" pitchFamily="18" charset="0"/>
              </a:rPr>
              <a:t>the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1371600"/>
            <a:ext cx="6841365" cy="4648200"/>
          </a:xfrm>
          <a:prstGeom prst="rect">
            <a:avLst/>
          </a:prstGeom>
          <a:noFill/>
          <a:ln w="9525">
            <a:solidFill>
              <a:srgbClr val="00B05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0" y="6172200"/>
            <a:ext cx="703399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2000" b="1" dirty="0">
                <a:latin typeface="Times New Roman" pitchFamily="18" charset="0"/>
                <a:cs typeface="Times New Roman" pitchFamily="18" charset="0"/>
              </a:rPr>
              <a:t>Two-stage, open-loop comparator used to find initial states</a:t>
            </a:r>
            <a:endParaRPr lang="en-IN" sz="2000" b="1" dirty="0">
              <a:latin typeface="Times New Roman" pitchFamily="18" charset="0"/>
              <a:cs typeface="Times New Roman" pitchFamily="18" charset="0"/>
            </a:endParaRPr>
          </a:p>
        </p:txBody>
      </p:sp>
      <p:sp>
        <p:nvSpPr>
          <p:cNvPr id="8" name="Rectangle 7"/>
          <p:cNvSpPr/>
          <p:nvPr/>
        </p:nvSpPr>
        <p:spPr>
          <a:xfrm>
            <a:off x="0" y="6781800"/>
            <a:ext cx="6857999" cy="8925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a:latin typeface="Times New Roman" pitchFamily="18" charset="0"/>
                <a:cs typeface="Times New Roman" pitchFamily="18" charset="0"/>
              </a:rPr>
              <a:t>The capacitances at the outputs of the first and second stages are C</a:t>
            </a:r>
            <a:r>
              <a:rPr lang="en-US" baseline="-25000" dirty="0">
                <a:latin typeface="Times New Roman" pitchFamily="18" charset="0"/>
                <a:cs typeface="Times New Roman" pitchFamily="18" charset="0"/>
              </a:rPr>
              <a:t>I</a:t>
            </a:r>
            <a:r>
              <a:rPr lang="en-US" dirty="0">
                <a:latin typeface="Times New Roman" pitchFamily="18" charset="0"/>
                <a:cs typeface="Times New Roman" pitchFamily="18" charset="0"/>
              </a:rPr>
              <a:t> and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II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respectively.</a:t>
            </a:r>
            <a:endParaRPr lang="en-IN" dirty="0">
              <a:latin typeface="Times New Roman" pitchFamily="18" charset="0"/>
              <a:cs typeface="Times New Roman" pitchFamily="18" charset="0"/>
            </a:endParaRPr>
          </a:p>
        </p:txBody>
      </p:sp>
      <p:sp>
        <p:nvSpPr>
          <p:cNvPr id="9" name="Rectangle 8"/>
          <p:cNvSpPr/>
          <p:nvPr/>
        </p:nvSpPr>
        <p:spPr>
          <a:xfrm>
            <a:off x="7205441" y="1828800"/>
            <a:ext cx="6434359" cy="489364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b="1" u="sng" dirty="0" smtClean="0">
                <a:latin typeface="Times New Roman" pitchFamily="18" charset="0"/>
                <a:cs typeface="Times New Roman" pitchFamily="18" charset="0"/>
              </a:rPr>
              <a:t>Approach:</a:t>
            </a:r>
          </a:p>
          <a:p>
            <a:pPr marL="457200" indent="-457200" algn="just">
              <a:buFont typeface="Wingdings" pitchFamily="2" charset="2"/>
              <a:buChar char="Ø"/>
            </a:pPr>
            <a:r>
              <a:rPr lang="en-US" dirty="0" smtClean="0">
                <a:latin typeface="Times New Roman" pitchFamily="18" charset="0"/>
                <a:cs typeface="Times New Roman" pitchFamily="18" charset="0"/>
              </a:rPr>
              <a:t>Our </a:t>
            </a:r>
            <a:r>
              <a:rPr lang="en-US" dirty="0">
                <a:latin typeface="Times New Roman" pitchFamily="18" charset="0"/>
                <a:cs typeface="Times New Roman" pitchFamily="18" charset="0"/>
              </a:rPr>
              <a:t>approach will be to choose one of the input gates equal to a </a:t>
            </a:r>
            <a:r>
              <a:rPr lang="en-US" dirty="0" smtClean="0">
                <a:latin typeface="Times New Roman" pitchFamily="18" charset="0"/>
                <a:cs typeface="Times New Roman" pitchFamily="18" charset="0"/>
              </a:rPr>
              <a:t>DC </a:t>
            </a:r>
            <a:r>
              <a:rPr lang="en-US" dirty="0">
                <a:latin typeface="Times New Roman" pitchFamily="18" charset="0"/>
                <a:cs typeface="Times New Roman" pitchFamily="18" charset="0"/>
              </a:rPr>
              <a:t>voltage and find </a:t>
            </a:r>
            <a:r>
              <a:rPr lang="en-US" dirty="0" smtClean="0">
                <a:latin typeface="Times New Roman" pitchFamily="18" charset="0"/>
                <a:cs typeface="Times New Roman" pitchFamily="18" charset="0"/>
              </a:rPr>
              <a:t>the output </a:t>
            </a:r>
            <a:r>
              <a:rPr lang="en-US" dirty="0">
                <a:latin typeface="Times New Roman" pitchFamily="18" charset="0"/>
                <a:cs typeface="Times New Roman" pitchFamily="18" charset="0"/>
              </a:rPr>
              <a:t>voltage of the first and second stages when the other input gate is above and </a:t>
            </a:r>
            <a:r>
              <a:rPr lang="en-US" dirty="0" smtClean="0">
                <a:latin typeface="Times New Roman" pitchFamily="18" charset="0"/>
                <a:cs typeface="Times New Roman" pitchFamily="18" charset="0"/>
              </a:rPr>
              <a:t>below the </a:t>
            </a:r>
            <a:r>
              <a:rPr lang="en-US" dirty="0">
                <a:latin typeface="Times New Roman" pitchFamily="18" charset="0"/>
                <a:cs typeface="Times New Roman" pitchFamily="18" charset="0"/>
              </a:rPr>
              <a:t>de voltage on the </a:t>
            </a:r>
            <a:r>
              <a:rPr lang="en-US" dirty="0" smtClean="0">
                <a:latin typeface="Times New Roman" pitchFamily="18" charset="0"/>
                <a:cs typeface="Times New Roman" pitchFamily="18" charset="0"/>
              </a:rPr>
              <a:t>first </a:t>
            </a:r>
            <a:r>
              <a:rPr lang="en-US" dirty="0">
                <a:latin typeface="Times New Roman" pitchFamily="18" charset="0"/>
                <a:cs typeface="Times New Roman" pitchFamily="18" charset="0"/>
              </a:rPr>
              <a:t>gate.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Actually</a:t>
            </a:r>
            <a:r>
              <a:rPr lang="en-US" dirty="0">
                <a:latin typeface="Times New Roman" pitchFamily="18" charset="0"/>
                <a:cs typeface="Times New Roman" pitchFamily="18" charset="0"/>
              </a:rPr>
              <a:t>, we need to consider two cases for each of the </a:t>
            </a:r>
            <a:r>
              <a:rPr lang="en-US" dirty="0" smtClean="0">
                <a:latin typeface="Times New Roman" pitchFamily="18" charset="0"/>
                <a:cs typeface="Times New Roman" pitchFamily="18" charset="0"/>
              </a:rPr>
              <a:t>previous </a:t>
            </a:r>
            <a:r>
              <a:rPr lang="en-US" dirty="0">
                <a:latin typeface="Times New Roman" pitchFamily="18" charset="0"/>
                <a:cs typeface="Times New Roman" pitchFamily="18" charset="0"/>
              </a:rPr>
              <a:t>possibilities.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cases are when the currents in </a:t>
            </a:r>
            <a:r>
              <a:rPr lang="en-US" dirty="0" smtClean="0">
                <a:latin typeface="Times New Roman" pitchFamily="18" charset="0"/>
                <a:cs typeface="Times New Roman" pitchFamily="18" charset="0"/>
              </a:rPr>
              <a:t>M1 </a:t>
            </a:r>
            <a:r>
              <a:rPr lang="en-US" dirty="0">
                <a:latin typeface="Times New Roman" pitchFamily="18" charset="0"/>
                <a:cs typeface="Times New Roman" pitchFamily="18" charset="0"/>
              </a:rPr>
              <a:t>and M2 are different but neither </a:t>
            </a:r>
            <a:r>
              <a:rPr lang="en-US" dirty="0" smtClean="0">
                <a:latin typeface="Times New Roman" pitchFamily="18" charset="0"/>
                <a:cs typeface="Times New Roman" pitchFamily="18" charset="0"/>
              </a:rPr>
              <a:t>is zero </a:t>
            </a:r>
            <a:r>
              <a:rPr lang="en-US" dirty="0">
                <a:latin typeface="Times New Roman" pitchFamily="18" charset="0"/>
                <a:cs typeface="Times New Roman" pitchFamily="18" charset="0"/>
              </a:rPr>
              <a:t>and when one of the input transistors </a:t>
            </a:r>
            <a:r>
              <a:rPr lang="en-US" dirty="0" smtClean="0">
                <a:latin typeface="Times New Roman" pitchFamily="18" charset="0"/>
                <a:cs typeface="Times New Roman" pitchFamily="18" charset="0"/>
              </a:rPr>
              <a:t>has a </a:t>
            </a:r>
            <a:r>
              <a:rPr lang="en-US" dirty="0">
                <a:latin typeface="Times New Roman" pitchFamily="18" charset="0"/>
                <a:cs typeface="Times New Roman" pitchFamily="18" charset="0"/>
              </a:rPr>
              <a:t>current of </a:t>
            </a:r>
            <a:r>
              <a:rPr lang="en-US" b="1" dirty="0" err="1">
                <a:latin typeface="Times New Roman" pitchFamily="18" charset="0"/>
                <a:cs typeface="Times New Roman" pitchFamily="18" charset="0"/>
              </a:rPr>
              <a:t>I</a:t>
            </a:r>
            <a:r>
              <a:rPr lang="en-US" b="1" baseline="-25000" dirty="0" err="1">
                <a:latin typeface="Times New Roman" pitchFamily="18" charset="0"/>
                <a:cs typeface="Times New Roman" pitchFamily="18" charset="0"/>
              </a:rPr>
              <a:t>ss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and the </a:t>
            </a:r>
            <a:r>
              <a:rPr lang="en-US" b="1" dirty="0">
                <a:latin typeface="Times New Roman" pitchFamily="18" charset="0"/>
                <a:cs typeface="Times New Roman" pitchFamily="18" charset="0"/>
              </a:rPr>
              <a:t>other current is zero</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48369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4302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Initial Operating States for </a:t>
            </a:r>
            <a:r>
              <a:rPr lang="en-US" b="1" dirty="0" smtClean="0">
                <a:latin typeface="Times New Roman" panose="02020603050405020304" pitchFamily="18" charset="0"/>
                <a:cs typeface="Times New Roman" panose="02020603050405020304" pitchFamily="18" charset="0"/>
              </a:rPr>
              <a:t>the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76200" y="1437918"/>
            <a:ext cx="13563600" cy="732508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Condition: i </a:t>
            </a:r>
          </a:p>
          <a:p>
            <a:pPr marL="457200" indent="-457200" algn="just">
              <a:buFont typeface="Wingdings" pitchFamily="2" charset="2"/>
              <a:buChar char="Ø"/>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begin by first </a:t>
            </a:r>
            <a:r>
              <a:rPr lang="en-US" dirty="0" smtClean="0">
                <a:latin typeface="Times New Roman" pitchFamily="18" charset="0"/>
                <a:cs typeface="Times New Roman" pitchFamily="18" charset="0"/>
              </a:rPr>
              <a:t>assuming that M2 of v</a:t>
            </a:r>
            <a:r>
              <a:rPr lang="en-US" baseline="-25000" dirty="0" smtClean="0">
                <a:latin typeface="Times New Roman" pitchFamily="18" charset="0"/>
                <a:cs typeface="Times New Roman" pitchFamily="18" charset="0"/>
              </a:rPr>
              <a:t>G2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equal to a </a:t>
            </a:r>
            <a:r>
              <a:rPr lang="en-US" dirty="0" smtClean="0">
                <a:latin typeface="Times New Roman" pitchFamily="18" charset="0"/>
                <a:cs typeface="Times New Roman" pitchFamily="18" charset="0"/>
              </a:rPr>
              <a:t>DC </a:t>
            </a:r>
            <a:r>
              <a:rPr lang="en-US" dirty="0">
                <a:latin typeface="Times New Roman" pitchFamily="18" charset="0"/>
                <a:cs typeface="Times New Roman" pitchFamily="18" charset="0"/>
              </a:rPr>
              <a:t>voltage,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G2.</a:t>
            </a:r>
          </a:p>
          <a:p>
            <a:pPr marL="457200" indent="-457200" algn="just">
              <a:buFont typeface="Wingdings" pitchFamily="2" charset="2"/>
              <a:buChar char="Ø"/>
            </a:pPr>
            <a:r>
              <a:rPr lang="en-US" dirty="0" smtClean="0">
                <a:latin typeface="Times New Roman" pitchFamily="18" charset="0"/>
                <a:cs typeface="Times New Roman" pitchFamily="18" charset="0"/>
              </a:rPr>
              <a:t>M2 is </a:t>
            </a:r>
            <a:r>
              <a:rPr lang="en-US" dirty="0">
                <a:latin typeface="Times New Roman" pitchFamily="18" charset="0"/>
                <a:cs typeface="Times New Roman" pitchFamily="18" charset="0"/>
              </a:rPr>
              <a:t>applied with constant DC voltage and </a:t>
            </a:r>
            <a:r>
              <a:rPr lang="en-US" dirty="0" smtClean="0">
                <a:latin typeface="Times New Roman" pitchFamily="18" charset="0"/>
                <a:cs typeface="Times New Roman" pitchFamily="18" charset="0"/>
              </a:rPr>
              <a:t>M1 </a:t>
            </a:r>
            <a:r>
              <a:rPr lang="en-US" dirty="0">
                <a:latin typeface="Times New Roman" pitchFamily="18" charset="0"/>
                <a:cs typeface="Times New Roman" pitchFamily="18" charset="0"/>
              </a:rPr>
              <a:t>is having variable input voltage.</a:t>
            </a:r>
            <a:endParaRPr lang="en-US" baseline="-25000" dirty="0">
              <a:latin typeface="Times New Roman" pitchFamily="18" charset="0"/>
              <a:cs typeface="Times New Roman" pitchFamily="18" charset="0"/>
            </a:endParaRPr>
          </a:p>
          <a:p>
            <a:pPr marL="457200" indent="-457200" algn="just">
              <a:buFont typeface="Wingdings" pitchFamily="2" charset="2"/>
              <a:buChar char="Ø"/>
            </a:pPr>
            <a:r>
              <a:rPr lang="en-IN" sz="2800" dirty="0" smtClean="0">
                <a:latin typeface="Times New Roman" pitchFamily="18" charset="0"/>
                <a:cs typeface="Times New Roman" pitchFamily="18" charset="0"/>
              </a:rPr>
              <a:t>Initially, V</a:t>
            </a:r>
            <a:r>
              <a:rPr lang="en-IN" sz="2800" baseline="-25000" dirty="0" smtClean="0">
                <a:latin typeface="Times New Roman" pitchFamily="18" charset="0"/>
                <a:cs typeface="Times New Roman" pitchFamily="18" charset="0"/>
              </a:rPr>
              <a:t>G1</a:t>
            </a:r>
            <a:r>
              <a:rPr lang="en-IN" sz="2800" dirty="0" smtClean="0">
                <a:latin typeface="Times New Roman" pitchFamily="18" charset="0"/>
                <a:cs typeface="Times New Roman" pitchFamily="18" charset="0"/>
              </a:rPr>
              <a:t> &gt; V</a:t>
            </a:r>
            <a:r>
              <a:rPr lang="en-IN" sz="2800" baseline="-25000" dirty="0" smtClean="0">
                <a:latin typeface="Times New Roman" pitchFamily="18" charset="0"/>
                <a:cs typeface="Times New Roman" pitchFamily="18" charset="0"/>
              </a:rPr>
              <a:t>G2</a:t>
            </a:r>
            <a:r>
              <a:rPr lang="en-IN" sz="2800" dirty="0" smtClean="0">
                <a:latin typeface="Times New Roman" pitchFamily="18" charset="0"/>
                <a:cs typeface="Times New Roman" pitchFamily="18" charset="0"/>
              </a:rPr>
              <a:t> with i</a:t>
            </a:r>
            <a:r>
              <a:rPr lang="en-IN" sz="2800" baseline="-25000" dirty="0" smtClean="0">
                <a:latin typeface="Times New Roman" pitchFamily="18" charset="0"/>
                <a:cs typeface="Times New Roman" pitchFamily="18" charset="0"/>
              </a:rPr>
              <a:t>1</a:t>
            </a:r>
            <a:r>
              <a:rPr lang="en-IN" sz="2800" dirty="0" smtClean="0">
                <a:latin typeface="Times New Roman" pitchFamily="18" charset="0"/>
                <a:cs typeface="Times New Roman" pitchFamily="18" charset="0"/>
              </a:rPr>
              <a:t> &lt; </a:t>
            </a:r>
            <a:r>
              <a:rPr lang="en-IN" sz="2800" dirty="0" err="1" smtClean="0">
                <a:latin typeface="Times New Roman" pitchFamily="18" charset="0"/>
                <a:cs typeface="Times New Roman" pitchFamily="18" charset="0"/>
              </a:rPr>
              <a:t>I</a:t>
            </a:r>
            <a:r>
              <a:rPr lang="en-IN" sz="2800" baseline="-25000" dirty="0" err="1" smtClean="0">
                <a:latin typeface="Times New Roman" pitchFamily="18" charset="0"/>
                <a:cs typeface="Times New Roman" pitchFamily="18" charset="0"/>
              </a:rPr>
              <a:t>ss</a:t>
            </a:r>
            <a:r>
              <a:rPr lang="en-IN" sz="2800" dirty="0" smtClean="0">
                <a:latin typeface="Times New Roman" pitchFamily="18" charset="0"/>
                <a:cs typeface="Times New Roman" pitchFamily="18" charset="0"/>
              </a:rPr>
              <a:t> 	&amp; i</a:t>
            </a:r>
            <a:r>
              <a:rPr lang="en-IN" sz="2800" baseline="-25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&gt; 0.</a:t>
            </a:r>
          </a:p>
          <a:p>
            <a:pPr marL="457200" indent="-457200" algn="just">
              <a:buFont typeface="Wingdings" pitchFamily="2" charset="2"/>
              <a:buChar char="Ø"/>
            </a:pPr>
            <a:r>
              <a:rPr lang="en-US" sz="2800" dirty="0" smtClean="0">
                <a:latin typeface="Times New Roman" pitchFamily="18" charset="0"/>
                <a:cs typeface="Times New Roman" pitchFamily="18" charset="0"/>
              </a:rPr>
              <a:t>In </a:t>
            </a:r>
            <a:r>
              <a:rPr lang="en-US" sz="2800" dirty="0">
                <a:latin typeface="Times New Roman" pitchFamily="18" charset="0"/>
                <a:cs typeface="Times New Roman" pitchFamily="18" charset="0"/>
              </a:rPr>
              <a:t>this case, as long </a:t>
            </a:r>
            <a:r>
              <a:rPr lang="en-US" sz="2800" dirty="0" smtClean="0">
                <a:latin typeface="Times New Roman" pitchFamily="18" charset="0"/>
                <a:cs typeface="Times New Roman" pitchFamily="18" charset="0"/>
              </a:rPr>
              <a:t>as M4 </a:t>
            </a:r>
            <a:r>
              <a:rPr lang="en-US" sz="2800" dirty="0">
                <a:latin typeface="Times New Roman" pitchFamily="18" charset="0"/>
                <a:cs typeface="Times New Roman" pitchFamily="18" charset="0"/>
              </a:rPr>
              <a:t>remains in saturation, i</a:t>
            </a:r>
            <a:r>
              <a:rPr lang="en-US" sz="2800" baseline="-25000" dirty="0">
                <a:latin typeface="Times New Roman" pitchFamily="18" charset="0"/>
                <a:cs typeface="Times New Roman" pitchFamily="18" charset="0"/>
              </a:rPr>
              <a:t>4</a:t>
            </a:r>
            <a:r>
              <a:rPr lang="en-US" sz="2800" dirty="0">
                <a:latin typeface="Times New Roman" pitchFamily="18" charset="0"/>
                <a:cs typeface="Times New Roman" pitchFamily="18" charset="0"/>
              </a:rPr>
              <a:t> = i</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 i</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which </a:t>
            </a:r>
            <a:r>
              <a:rPr lang="en-US" sz="2800" dirty="0" smtClean="0">
                <a:latin typeface="Times New Roman" pitchFamily="18" charset="0"/>
                <a:cs typeface="Times New Roman" pitchFamily="18" charset="0"/>
              </a:rPr>
              <a:t>is greater </a:t>
            </a:r>
            <a:r>
              <a:rPr lang="en-US" sz="2800" dirty="0">
                <a:latin typeface="Times New Roman" pitchFamily="18" charset="0"/>
                <a:cs typeface="Times New Roman" pitchFamily="18" charset="0"/>
              </a:rPr>
              <a:t>than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(Simple Current Mirror).</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4</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i</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&gt; i</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a:t>
            </a:r>
          </a:p>
          <a:p>
            <a:pPr marL="457200" indent="-457200" algn="just">
              <a:buFont typeface="Wingdings" pitchFamily="2" charset="2"/>
              <a:buChar char="Ø"/>
            </a:pPr>
            <a:r>
              <a:rPr lang="en-IN" sz="2800" dirty="0" smtClean="0">
                <a:latin typeface="Times New Roman" pitchFamily="18" charset="0"/>
                <a:cs typeface="Times New Roman" pitchFamily="18" charset="0"/>
              </a:rPr>
              <a:t>Capacitor C</a:t>
            </a:r>
            <a:r>
              <a:rPr lang="en-IN" sz="2800" baseline="-25000" dirty="0" smtClean="0">
                <a:latin typeface="Times New Roman" pitchFamily="18" charset="0"/>
                <a:cs typeface="Times New Roman" pitchFamily="18" charset="0"/>
              </a:rPr>
              <a:t>I</a:t>
            </a:r>
            <a:r>
              <a:rPr lang="en-IN" sz="2800" dirty="0" smtClean="0">
                <a:latin typeface="Times New Roman" pitchFamily="18" charset="0"/>
                <a:cs typeface="Times New Roman" pitchFamily="18" charset="0"/>
              </a:rPr>
              <a:t> receives difference of current (</a:t>
            </a:r>
            <a:r>
              <a:rPr lang="en-US" sz="2800" dirty="0">
                <a:latin typeface="Times New Roman" pitchFamily="18" charset="0"/>
                <a:cs typeface="Times New Roman" pitchFamily="18" charset="0"/>
              </a:rPr>
              <a:t>i</a:t>
            </a:r>
            <a:r>
              <a:rPr lang="en-US" sz="2800" baseline="-25000" dirty="0">
                <a:latin typeface="Times New Roman" pitchFamily="18" charset="0"/>
                <a:cs typeface="Times New Roman" pitchFamily="18" charset="0"/>
              </a:rPr>
              <a:t>4</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a:t>
            </a:r>
            <a:r>
              <a:rPr lang="en-US" sz="2800" baseline="-25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for the charging, whose potential is V</a:t>
            </a:r>
            <a:r>
              <a:rPr lang="en-IN" sz="2800" baseline="-25000" dirty="0" smtClean="0">
                <a:latin typeface="Times New Roman" pitchFamily="18" charset="0"/>
                <a:cs typeface="Times New Roman" pitchFamily="18" charset="0"/>
              </a:rPr>
              <a:t>O1</a:t>
            </a:r>
            <a:r>
              <a:rPr lang="en-IN" sz="2800" dirty="0" smtClean="0">
                <a:latin typeface="Times New Roman" pitchFamily="18" charset="0"/>
                <a:cs typeface="Times New Roman" pitchFamily="18" charset="0"/>
              </a:rPr>
              <a:t>.</a:t>
            </a:r>
          </a:p>
          <a:p>
            <a:pPr marL="457200" indent="-457200" algn="just">
              <a:buFont typeface="Wingdings" pitchFamily="2" charset="2"/>
              <a:buChar char="Ø"/>
            </a:pPr>
            <a:r>
              <a:rPr lang="en-IN" sz="2800" dirty="0" smtClean="0">
                <a:latin typeface="Times New Roman" pitchFamily="18" charset="0"/>
                <a:cs typeface="Times New Roman" pitchFamily="18" charset="0"/>
              </a:rPr>
              <a:t>When the capacitor </a:t>
            </a:r>
            <a:r>
              <a:rPr lang="en-IN" sz="2800" dirty="0">
                <a:latin typeface="Times New Roman" pitchFamily="18" charset="0"/>
                <a:cs typeface="Times New Roman" pitchFamily="18" charset="0"/>
              </a:rPr>
              <a:t>C</a:t>
            </a:r>
            <a:r>
              <a:rPr lang="en-IN" sz="2800" baseline="-25000" dirty="0">
                <a:latin typeface="Times New Roman" pitchFamily="18" charset="0"/>
                <a:cs typeface="Times New Roman" pitchFamily="18" charset="0"/>
              </a:rPr>
              <a:t>I</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continuously charging V</a:t>
            </a:r>
            <a:r>
              <a:rPr lang="en-IN" sz="2800" baseline="-25000" dirty="0" smtClean="0">
                <a:latin typeface="Times New Roman" pitchFamily="18" charset="0"/>
                <a:cs typeface="Times New Roman" pitchFamily="18" charset="0"/>
              </a:rPr>
              <a:t>O1 </a:t>
            </a:r>
            <a:r>
              <a:rPr lang="en-IN" sz="2800" dirty="0" smtClean="0">
                <a:latin typeface="Times New Roman" pitchFamily="18" charset="0"/>
                <a:cs typeface="Times New Roman" pitchFamily="18" charset="0"/>
              </a:rPr>
              <a:t>increasing, and when V</a:t>
            </a:r>
            <a:r>
              <a:rPr lang="en-IN" sz="2800" baseline="-25000" dirty="0" smtClean="0">
                <a:latin typeface="Times New Roman" pitchFamily="18" charset="0"/>
                <a:cs typeface="Times New Roman" pitchFamily="18" charset="0"/>
              </a:rPr>
              <a:t>ds4</a:t>
            </a:r>
            <a:r>
              <a:rPr lang="en-IN" sz="2800" dirty="0" smtClean="0">
                <a:latin typeface="Times New Roman" pitchFamily="18" charset="0"/>
                <a:cs typeface="Times New Roman" pitchFamily="18" charset="0"/>
              </a:rPr>
              <a:t> &lt;V</a:t>
            </a:r>
            <a:r>
              <a:rPr lang="en-IN" sz="2800" baseline="-25000" dirty="0" smtClean="0">
                <a:latin typeface="Times New Roman" pitchFamily="18" charset="0"/>
                <a:cs typeface="Times New Roman" pitchFamily="18" charset="0"/>
              </a:rPr>
              <a:t>gs4</a:t>
            </a:r>
            <a:r>
              <a:rPr lang="en-IN" sz="2800" dirty="0" smtClean="0">
                <a:latin typeface="Times New Roman" pitchFamily="18" charset="0"/>
                <a:cs typeface="Times New Roman" pitchFamily="18" charset="0"/>
              </a:rPr>
              <a:t> – </a:t>
            </a:r>
            <a:r>
              <a:rPr lang="en-IN" sz="2800" dirty="0" err="1" smtClean="0">
                <a:latin typeface="Times New Roman" pitchFamily="18" charset="0"/>
                <a:cs typeface="Times New Roman" pitchFamily="18" charset="0"/>
              </a:rPr>
              <a:t>V</a:t>
            </a:r>
            <a:r>
              <a:rPr lang="en-IN" sz="2800" baseline="-25000" dirty="0" err="1" smtClean="0">
                <a:latin typeface="Times New Roman" pitchFamily="18" charset="0"/>
                <a:cs typeface="Times New Roman" pitchFamily="18" charset="0"/>
              </a:rPr>
              <a:t>tp</a:t>
            </a:r>
            <a:r>
              <a:rPr lang="en-IN" sz="2800" dirty="0" smtClean="0">
                <a:latin typeface="Times New Roman" pitchFamily="18" charset="0"/>
                <a:cs typeface="Times New Roman" pitchFamily="18" charset="0"/>
              </a:rPr>
              <a:t>, then M4 enters into the triode region, which causes i</a:t>
            </a:r>
            <a:r>
              <a:rPr lang="en-IN" sz="2800" baseline="-25000" dirty="0" smtClean="0">
                <a:latin typeface="Times New Roman" pitchFamily="18" charset="0"/>
                <a:cs typeface="Times New Roman" pitchFamily="18" charset="0"/>
              </a:rPr>
              <a:t>4</a:t>
            </a:r>
            <a:r>
              <a:rPr lang="en-IN" sz="2800" dirty="0" smtClean="0">
                <a:latin typeface="Times New Roman" pitchFamily="18" charset="0"/>
                <a:cs typeface="Times New Roman" pitchFamily="18" charset="0"/>
              </a:rPr>
              <a:t> &lt;i</a:t>
            </a:r>
            <a:r>
              <a:rPr lang="en-IN" sz="2800" baseline="-25000" dirty="0" smtClean="0">
                <a:latin typeface="Times New Roman" pitchFamily="18" charset="0"/>
                <a:cs typeface="Times New Roman" pitchFamily="18" charset="0"/>
              </a:rPr>
              <a:t>3</a:t>
            </a:r>
            <a:r>
              <a:rPr lang="en-IN" sz="2800" dirty="0" smtClean="0">
                <a:latin typeface="Times New Roman" pitchFamily="18" charset="0"/>
                <a:cs typeface="Times New Roman" pitchFamily="18" charset="0"/>
              </a:rPr>
              <a:t>.</a:t>
            </a:r>
          </a:p>
          <a:p>
            <a:pPr marL="457200" indent="-457200" algn="just">
              <a:buFont typeface="Wingdings" pitchFamily="2" charset="2"/>
              <a:buChar char="Ø"/>
            </a:pPr>
            <a:r>
              <a:rPr lang="en-IN" sz="2800" dirty="0" smtClean="0">
                <a:latin typeface="Times New Roman" pitchFamily="18" charset="0"/>
                <a:cs typeface="Times New Roman" pitchFamily="18" charset="0"/>
              </a:rPr>
              <a:t>If </a:t>
            </a:r>
            <a:r>
              <a:rPr lang="en-IN" sz="2800" dirty="0">
                <a:latin typeface="Times New Roman" pitchFamily="18" charset="0"/>
                <a:cs typeface="Times New Roman" pitchFamily="18" charset="0"/>
              </a:rPr>
              <a:t>V</a:t>
            </a:r>
            <a:r>
              <a:rPr lang="en-IN" sz="2800" baseline="-25000" dirty="0">
                <a:latin typeface="Times New Roman" pitchFamily="18" charset="0"/>
                <a:cs typeface="Times New Roman" pitchFamily="18" charset="0"/>
              </a:rPr>
              <a:t>ds4 </a:t>
            </a:r>
            <a:r>
              <a:rPr lang="en-IN" sz="2800" dirty="0" smtClean="0">
                <a:latin typeface="Times New Roman" pitchFamily="18" charset="0"/>
                <a:cs typeface="Times New Roman" pitchFamily="18" charset="0"/>
              </a:rPr>
              <a:t>continuously decreasing, and when </a:t>
            </a:r>
            <a:r>
              <a:rPr lang="en-US" sz="2800" dirty="0">
                <a:latin typeface="Times New Roman" pitchFamily="18" charset="0"/>
                <a:cs typeface="Times New Roman" pitchFamily="18" charset="0"/>
              </a:rPr>
              <a:t>i</a:t>
            </a:r>
            <a:r>
              <a:rPr lang="en-US" sz="2800" baseline="-25000" dirty="0">
                <a:latin typeface="Times New Roman" pitchFamily="18" charset="0"/>
                <a:cs typeface="Times New Roman" pitchFamily="18" charset="0"/>
              </a:rPr>
              <a:t>4</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a:t>
            </a:r>
            <a:r>
              <a:rPr lang="en-US" sz="2800" baseline="-25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then the </a:t>
            </a:r>
            <a:r>
              <a:rPr lang="en-IN" sz="2800" b="1" dirty="0">
                <a:latin typeface="Times New Roman" pitchFamily="18" charset="0"/>
                <a:cs typeface="Times New Roman" pitchFamily="18" charset="0"/>
              </a:rPr>
              <a:t>V</a:t>
            </a:r>
            <a:r>
              <a:rPr lang="en-IN" sz="2800" b="1" baseline="-25000" dirty="0">
                <a:latin typeface="Times New Roman" pitchFamily="18" charset="0"/>
                <a:cs typeface="Times New Roman" pitchFamily="18" charset="0"/>
              </a:rPr>
              <a:t>O1 </a:t>
            </a:r>
            <a:r>
              <a:rPr lang="en-IN" sz="2800" b="1" dirty="0" smtClean="0">
                <a:latin typeface="Times New Roman" pitchFamily="18" charset="0"/>
                <a:cs typeface="Times New Roman" pitchFamily="18" charset="0"/>
              </a:rPr>
              <a:t>stabilizes</a:t>
            </a:r>
            <a:r>
              <a:rPr lang="en-IN" sz="2800" dirty="0" smtClean="0">
                <a:latin typeface="Times New Roman" pitchFamily="18" charset="0"/>
                <a:cs typeface="Times New Roman" pitchFamily="18" charset="0"/>
              </a:rPr>
              <a:t>.</a:t>
            </a:r>
          </a:p>
          <a:p>
            <a:pPr marL="457200" indent="-457200" algn="just">
              <a:buFont typeface="Wingdings" pitchFamily="2" charset="2"/>
              <a:buChar char="Ø"/>
            </a:pPr>
            <a:r>
              <a:rPr lang="en-IN" sz="2800" dirty="0" smtClean="0">
                <a:latin typeface="Times New Roman" pitchFamily="18" charset="0"/>
                <a:cs typeface="Times New Roman" pitchFamily="18" charset="0"/>
              </a:rPr>
              <a:t>The value of voltage of the first stage is, </a:t>
            </a:r>
          </a:p>
          <a:p>
            <a:pPr algn="just"/>
            <a:r>
              <a:rPr lang="en-IN"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DD</a:t>
            </a:r>
            <a:r>
              <a:rPr lang="en-US" sz="2800" b="1" dirty="0" smtClean="0">
                <a:solidFill>
                  <a:srgbClr val="FF0000"/>
                </a:solidFill>
                <a:latin typeface="Times New Roman" pitchFamily="18" charset="0"/>
                <a:cs typeface="Times New Roman" pitchFamily="18" charset="0"/>
              </a:rPr>
              <a:t> - V</a:t>
            </a:r>
            <a:r>
              <a:rPr lang="en-US" sz="2800" b="1" baseline="-25000" dirty="0" smtClean="0">
                <a:solidFill>
                  <a:srgbClr val="FF0000"/>
                </a:solidFill>
                <a:latin typeface="Times New Roman" pitchFamily="18" charset="0"/>
                <a:cs typeface="Times New Roman" pitchFamily="18" charset="0"/>
              </a:rPr>
              <a:t>SD4</a:t>
            </a:r>
            <a:r>
              <a:rPr lang="en-US" sz="2800" b="1" dirty="0" smtClean="0">
                <a:solidFill>
                  <a:srgbClr val="FF0000"/>
                </a:solidFill>
                <a:latin typeface="Times New Roman" pitchFamily="18" charset="0"/>
                <a:cs typeface="Times New Roman" pitchFamily="18" charset="0"/>
              </a:rPr>
              <a:t>(sat) </a:t>
            </a:r>
            <a:r>
              <a:rPr lang="en-US" sz="2800" b="1" dirty="0">
                <a:solidFill>
                  <a:srgbClr val="FF0000"/>
                </a:solidFill>
                <a:latin typeface="Times New Roman" pitchFamily="18" charset="0"/>
                <a:cs typeface="Times New Roman" pitchFamily="18" charset="0"/>
              </a:rPr>
              <a:t>&lt; </a:t>
            </a:r>
            <a:r>
              <a:rPr lang="en-IN" sz="2800" b="1" dirty="0">
                <a:solidFill>
                  <a:srgbClr val="FF0000"/>
                </a:solidFill>
                <a:latin typeface="Times New Roman" pitchFamily="18" charset="0"/>
                <a:cs typeface="Times New Roman" pitchFamily="18" charset="0"/>
              </a:rPr>
              <a:t>V</a:t>
            </a:r>
            <a:r>
              <a:rPr lang="en-IN" sz="2800" b="1" baseline="-25000" dirty="0">
                <a:solidFill>
                  <a:srgbClr val="FF0000"/>
                </a:solidFill>
                <a:latin typeface="Times New Roman" pitchFamily="18" charset="0"/>
                <a:cs typeface="Times New Roman" pitchFamily="18" charset="0"/>
              </a:rPr>
              <a:t>O1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&lt;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DD</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SD4 </a:t>
            </a:r>
            <a:r>
              <a:rPr lang="en-US" sz="2800" b="1" dirty="0" smtClean="0">
                <a:solidFill>
                  <a:srgbClr val="FF0000"/>
                </a:solidFill>
                <a:latin typeface="Times New Roman" pitchFamily="18" charset="0"/>
                <a:cs typeface="Times New Roman" pitchFamily="18" charset="0"/>
              </a:rPr>
              <a:t>is equal to Zero)</a:t>
            </a:r>
          </a:p>
          <a:p>
            <a:pPr algn="just"/>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G1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&gt;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G2</a:t>
            </a:r>
          </a:p>
          <a:p>
            <a:pPr algn="just"/>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i</a:t>
            </a:r>
            <a:r>
              <a:rPr lang="en-US" sz="2800" b="1" baseline="-25000" dirty="0" smtClean="0">
                <a:solidFill>
                  <a:srgbClr val="FF0000"/>
                </a:solidFill>
                <a:latin typeface="Times New Roman" pitchFamily="18" charset="0"/>
                <a:cs typeface="Times New Roman" pitchFamily="18" charset="0"/>
              </a:rPr>
              <a:t>1</a:t>
            </a:r>
            <a:r>
              <a:rPr lang="en-US" sz="2800" b="1" dirty="0" smtClean="0">
                <a:solidFill>
                  <a:srgbClr val="FF0000"/>
                </a:solidFill>
                <a:latin typeface="Times New Roman" pitchFamily="18" charset="0"/>
                <a:cs typeface="Times New Roman" pitchFamily="18" charset="0"/>
              </a:rPr>
              <a:t> &lt; </a:t>
            </a:r>
            <a:r>
              <a:rPr lang="en-US" sz="2800" b="1" dirty="0" err="1">
                <a:solidFill>
                  <a:srgbClr val="FF0000"/>
                </a:solidFill>
                <a:latin typeface="Times New Roman" pitchFamily="18" charset="0"/>
                <a:cs typeface="Times New Roman" pitchFamily="18" charset="0"/>
              </a:rPr>
              <a:t>I</a:t>
            </a:r>
            <a:r>
              <a:rPr lang="en-US" sz="2800" b="1" baseline="-25000" dirty="0" err="1">
                <a:solidFill>
                  <a:srgbClr val="FF0000"/>
                </a:solidFill>
                <a:latin typeface="Times New Roman" pitchFamily="18" charset="0"/>
                <a:cs typeface="Times New Roman" pitchFamily="18" charset="0"/>
              </a:rPr>
              <a:t>ss</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and	 </a:t>
            </a:r>
            <a:r>
              <a:rPr lang="en-US" sz="2800" b="1" dirty="0">
                <a:solidFill>
                  <a:srgbClr val="FF0000"/>
                </a:solidFill>
                <a:latin typeface="Times New Roman" pitchFamily="18" charset="0"/>
                <a:cs typeface="Times New Roman" pitchFamily="18" charset="0"/>
              </a:rPr>
              <a:t>i</a:t>
            </a:r>
            <a:r>
              <a:rPr lang="en-US" sz="2800" b="1" baseline="-25000" dirty="0">
                <a:solidFill>
                  <a:srgbClr val="FF0000"/>
                </a:solidFill>
                <a:latin typeface="Times New Roman" pitchFamily="18" charset="0"/>
                <a:cs typeface="Times New Roman" pitchFamily="18" charset="0"/>
              </a:rPr>
              <a:t>2</a:t>
            </a:r>
            <a:r>
              <a:rPr lang="en-US" sz="2800" b="1" dirty="0">
                <a:solidFill>
                  <a:srgbClr val="FF0000"/>
                </a:solidFill>
                <a:latin typeface="Times New Roman" pitchFamily="18" charset="0"/>
                <a:cs typeface="Times New Roman" pitchFamily="18" charset="0"/>
              </a:rPr>
              <a:t> &gt; </a:t>
            </a:r>
            <a:r>
              <a:rPr lang="en-US" sz="2800" b="1" dirty="0" smtClean="0">
                <a:solidFill>
                  <a:srgbClr val="FF0000"/>
                </a:solidFill>
                <a:latin typeface="Times New Roman" pitchFamily="18" charset="0"/>
                <a:cs typeface="Times New Roman" pitchFamily="18" charset="0"/>
              </a:rPr>
              <a:t>0</a:t>
            </a:r>
          </a:p>
          <a:p>
            <a:pPr algn="just"/>
            <a:endParaRPr lang="en-US" sz="2800" dirty="0" smtClean="0">
              <a:latin typeface="Times New Roman" pitchFamily="18" charset="0"/>
              <a:cs typeface="Times New Roman" pitchFamily="18" charset="0"/>
            </a:endParaRPr>
          </a:p>
          <a:p>
            <a:pPr marL="457200" indent="-457200" algn="just">
              <a:buFont typeface="Wingdings" pitchFamily="2" charset="2"/>
              <a:buChar char="Ø"/>
            </a:pPr>
            <a:r>
              <a:rPr lang="en-US" sz="2800" dirty="0">
                <a:latin typeface="Times New Roman" pitchFamily="18" charset="0"/>
                <a:cs typeface="Times New Roman" pitchFamily="18" charset="0"/>
              </a:rPr>
              <a:t>Under the conditions </a:t>
            </a:r>
            <a:r>
              <a:rPr lang="en-US" sz="2800" dirty="0" smtClean="0">
                <a:latin typeface="Times New Roman" pitchFamily="18" charset="0"/>
                <a:cs typeface="Times New Roman" pitchFamily="18" charset="0"/>
              </a:rPr>
              <a:t>V</a:t>
            </a:r>
            <a:r>
              <a:rPr lang="en-US" sz="2800" baseline="-25000" dirty="0" smtClean="0">
                <a:latin typeface="Times New Roman" pitchFamily="18" charset="0"/>
                <a:cs typeface="Times New Roman" pitchFamily="18" charset="0"/>
              </a:rPr>
              <a:t>SG6</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&lt; </a:t>
            </a:r>
            <a:r>
              <a:rPr lang="en-US" sz="2800" dirty="0" err="1" smtClean="0">
                <a:latin typeface="Times New Roman" pitchFamily="18" charset="0"/>
                <a:cs typeface="Times New Roman" pitchFamily="18" charset="0"/>
              </a:rPr>
              <a:t>V</a:t>
            </a:r>
            <a:r>
              <a:rPr lang="en-US" sz="2800" baseline="-25000" dirty="0" err="1" smtClean="0">
                <a:latin typeface="Times New Roman" pitchFamily="18" charset="0"/>
                <a:cs typeface="Times New Roman" pitchFamily="18" charset="0"/>
              </a:rPr>
              <a:t>tp</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and M6 will be off and </a:t>
            </a:r>
            <a:r>
              <a:rPr lang="en-US" sz="2800" dirty="0" smtClean="0">
                <a:latin typeface="Times New Roman" pitchFamily="18" charset="0"/>
                <a:cs typeface="Times New Roman" pitchFamily="18" charset="0"/>
              </a:rPr>
              <a:t>the output </a:t>
            </a:r>
            <a:r>
              <a:rPr lang="en-US" sz="2800" dirty="0">
                <a:latin typeface="Times New Roman" pitchFamily="18" charset="0"/>
                <a:cs typeface="Times New Roman" pitchFamily="18" charset="0"/>
              </a:rPr>
              <a:t>voltage will </a:t>
            </a:r>
            <a:r>
              <a:rPr lang="en-US" sz="2800" dirty="0" smtClean="0">
                <a:latin typeface="Times New Roman" pitchFamily="18" charset="0"/>
                <a:cs typeface="Times New Roman" pitchFamily="18" charset="0"/>
              </a:rPr>
              <a:t>be,</a:t>
            </a:r>
          </a:p>
          <a:p>
            <a:pPr algn="just"/>
            <a:r>
              <a:rPr lang="en-US" sz="2800" dirty="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OUT</a:t>
            </a:r>
            <a:r>
              <a:rPr lang="en-US" sz="2800" b="1" dirty="0" smtClean="0">
                <a:solidFill>
                  <a:srgbClr val="FF0000"/>
                </a:solidFill>
                <a:latin typeface="Times New Roman" pitchFamily="18" charset="0"/>
                <a:cs typeface="Times New Roman" pitchFamily="18" charset="0"/>
              </a:rPr>
              <a:t> = V</a:t>
            </a:r>
            <a:r>
              <a:rPr lang="en-US" sz="2800" b="1" baseline="-25000" dirty="0" smtClean="0">
                <a:solidFill>
                  <a:srgbClr val="FF0000"/>
                </a:solidFill>
                <a:latin typeface="Times New Roman" pitchFamily="18" charset="0"/>
                <a:cs typeface="Times New Roman" pitchFamily="18" charset="0"/>
              </a:rPr>
              <a:t>SS</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G1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&gt;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G2</a:t>
            </a:r>
            <a:r>
              <a:rPr lang="en-US" sz="2800" b="1" dirty="0">
                <a:solidFill>
                  <a:srgbClr val="FF0000"/>
                </a:solidFill>
                <a:latin typeface="Times New Roman" pitchFamily="18" charset="0"/>
                <a:cs typeface="Times New Roman" pitchFamily="18" charset="0"/>
              </a:rPr>
              <a:t>;</a:t>
            </a:r>
            <a:r>
              <a:rPr lang="en-US" sz="2800" b="1" baseline="-25000" dirty="0" smtClean="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i</a:t>
            </a:r>
            <a:r>
              <a:rPr lang="en-US" sz="2800" b="1" baseline="-25000" dirty="0" smtClean="0">
                <a:solidFill>
                  <a:srgbClr val="FF0000"/>
                </a:solidFill>
                <a:latin typeface="Times New Roman" pitchFamily="18" charset="0"/>
                <a:cs typeface="Times New Roman" pitchFamily="18" charset="0"/>
              </a:rPr>
              <a:t>1</a:t>
            </a:r>
            <a:r>
              <a:rPr lang="en-US" sz="2800" b="1" dirty="0" smtClean="0">
                <a:solidFill>
                  <a:srgbClr val="FF0000"/>
                </a:solidFill>
                <a:latin typeface="Times New Roman" pitchFamily="18" charset="0"/>
                <a:cs typeface="Times New Roman" pitchFamily="18" charset="0"/>
              </a:rPr>
              <a:t> &lt; I</a:t>
            </a:r>
            <a:r>
              <a:rPr lang="en-US" sz="2800" b="1" baseline="-25000" dirty="0">
                <a:solidFill>
                  <a:srgbClr val="FF0000"/>
                </a:solidFill>
                <a:latin typeface="Times New Roman" pitchFamily="18" charset="0"/>
                <a:cs typeface="Times New Roman" pitchFamily="18" charset="0"/>
              </a:rPr>
              <a:t>SS</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and</a:t>
            </a:r>
            <a:r>
              <a:rPr lang="en-US" sz="2800" b="1" dirty="0">
                <a:solidFill>
                  <a:srgbClr val="FF0000"/>
                </a:solidFill>
                <a:latin typeface="Times New Roman" pitchFamily="18" charset="0"/>
                <a:cs typeface="Times New Roman" pitchFamily="18" charset="0"/>
              </a:rPr>
              <a:t>	 i</a:t>
            </a:r>
            <a:r>
              <a:rPr lang="en-US" sz="2800" b="1" baseline="-25000" dirty="0">
                <a:solidFill>
                  <a:srgbClr val="FF0000"/>
                </a:solidFill>
                <a:latin typeface="Times New Roman" pitchFamily="18" charset="0"/>
                <a:cs typeface="Times New Roman" pitchFamily="18" charset="0"/>
              </a:rPr>
              <a:t>2</a:t>
            </a:r>
            <a:r>
              <a:rPr lang="en-US" sz="2800" b="1" dirty="0">
                <a:solidFill>
                  <a:srgbClr val="FF0000"/>
                </a:solidFill>
                <a:latin typeface="Times New Roman" pitchFamily="18" charset="0"/>
                <a:cs typeface="Times New Roman" pitchFamily="18" charset="0"/>
              </a:rPr>
              <a:t> &gt; </a:t>
            </a:r>
            <a:r>
              <a:rPr lang="en-US" sz="2800" b="1" dirty="0" smtClean="0">
                <a:solidFill>
                  <a:srgbClr val="FF0000"/>
                </a:solidFill>
                <a:latin typeface="Times New Roman" pitchFamily="18" charset="0"/>
                <a:cs typeface="Times New Roman" pitchFamily="18" charset="0"/>
              </a:rPr>
              <a:t>0</a:t>
            </a:r>
            <a:endParaRPr lang="en-IN" sz="2800" b="1"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02234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4302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Initial Operating States for </a:t>
            </a:r>
            <a:r>
              <a:rPr lang="en-US" b="1" dirty="0" smtClean="0">
                <a:latin typeface="Times New Roman" panose="02020603050405020304" pitchFamily="18" charset="0"/>
                <a:cs typeface="Times New Roman" panose="02020603050405020304" pitchFamily="18" charset="0"/>
              </a:rPr>
              <a:t>the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43000"/>
            <a:ext cx="13258800"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Condition: ii </a:t>
            </a:r>
          </a:p>
          <a:p>
            <a:pPr marL="457200" indent="-457200" algn="just">
              <a:buFont typeface="Wingdings" pitchFamily="2" charset="2"/>
              <a:buChar char="Ø"/>
            </a:pPr>
            <a:r>
              <a:rPr lang="en-IN" dirty="0" smtClean="0">
                <a:latin typeface="Times New Roman" pitchFamily="18" charset="0"/>
                <a:cs typeface="Times New Roman" pitchFamily="18" charset="0"/>
              </a:rPr>
              <a:t>if</a:t>
            </a:r>
            <a:r>
              <a:rPr lang="en-IN" sz="2800" dirty="0" smtClean="0">
                <a:latin typeface="Times New Roman" pitchFamily="18" charset="0"/>
                <a:cs typeface="Times New Roman" pitchFamily="18" charset="0"/>
              </a:rPr>
              <a:t> V</a:t>
            </a:r>
            <a:r>
              <a:rPr lang="en-IN" sz="2800" baseline="-25000" dirty="0" smtClean="0">
                <a:latin typeface="Times New Roman" pitchFamily="18" charset="0"/>
                <a:cs typeface="Times New Roman" pitchFamily="18" charset="0"/>
              </a:rPr>
              <a:t>G1</a:t>
            </a:r>
            <a:r>
              <a:rPr lang="en-IN" sz="2800" dirty="0" smtClean="0">
                <a:latin typeface="Times New Roman" pitchFamily="18" charset="0"/>
                <a:cs typeface="Times New Roman" pitchFamily="18" charset="0"/>
              </a:rPr>
              <a:t> &gt;&gt; V</a:t>
            </a:r>
            <a:r>
              <a:rPr lang="en-IN" sz="2800" baseline="-25000" dirty="0" smtClean="0">
                <a:latin typeface="Times New Roman" pitchFamily="18" charset="0"/>
                <a:cs typeface="Times New Roman" pitchFamily="18" charset="0"/>
              </a:rPr>
              <a:t>G2</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a:t>
            </a:r>
            <a:r>
              <a:rPr lang="en-IN" sz="2800" dirty="0" smtClean="0">
                <a:latin typeface="Times New Roman" pitchFamily="18" charset="0"/>
                <a:cs typeface="Times New Roman" pitchFamily="18" charset="0"/>
              </a:rPr>
              <a:t> then  </a:t>
            </a:r>
          </a:p>
          <a:p>
            <a:pPr algn="just"/>
            <a:r>
              <a:rPr lang="en-IN" sz="2800" b="1" dirty="0">
                <a:solidFill>
                  <a:srgbClr val="FF0000"/>
                </a:solidFill>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i</a:t>
            </a:r>
            <a:r>
              <a:rPr lang="en-IN" sz="2800" b="1" baseline="-25000" dirty="0" smtClean="0">
                <a:solidFill>
                  <a:srgbClr val="FF0000"/>
                </a:solidFill>
                <a:latin typeface="Times New Roman" pitchFamily="18" charset="0"/>
                <a:cs typeface="Times New Roman" pitchFamily="18" charset="0"/>
              </a:rPr>
              <a:t>1</a:t>
            </a:r>
            <a:r>
              <a:rPr lang="en-IN" sz="2800" b="1" dirty="0" smtClean="0">
                <a:solidFill>
                  <a:srgbClr val="FF0000"/>
                </a:solidFill>
                <a:latin typeface="Times New Roman" pitchFamily="18" charset="0"/>
                <a:cs typeface="Times New Roman" pitchFamily="18" charset="0"/>
              </a:rPr>
              <a:t> =  I</a:t>
            </a:r>
            <a:r>
              <a:rPr lang="en-IN" sz="2800" b="1" baseline="-25000" dirty="0" smtClean="0">
                <a:solidFill>
                  <a:srgbClr val="FF0000"/>
                </a:solidFill>
                <a:latin typeface="Times New Roman" pitchFamily="18" charset="0"/>
                <a:cs typeface="Times New Roman" pitchFamily="18" charset="0"/>
              </a:rPr>
              <a:t>SS</a:t>
            </a:r>
            <a:r>
              <a:rPr lang="en-IN" sz="2800" b="1" dirty="0" smtClean="0">
                <a:solidFill>
                  <a:srgbClr val="FF0000"/>
                </a:solidFill>
                <a:latin typeface="Times New Roman" pitchFamily="18" charset="0"/>
                <a:cs typeface="Times New Roman" pitchFamily="18" charset="0"/>
              </a:rPr>
              <a:t> &amp; i</a:t>
            </a:r>
            <a:r>
              <a:rPr lang="en-IN" sz="2800" b="1" baseline="-25000" dirty="0" smtClean="0">
                <a:solidFill>
                  <a:srgbClr val="FF0000"/>
                </a:solidFill>
                <a:latin typeface="Times New Roman" pitchFamily="18" charset="0"/>
                <a:cs typeface="Times New Roman" pitchFamily="18" charset="0"/>
              </a:rPr>
              <a:t>2</a:t>
            </a:r>
            <a:r>
              <a:rPr lang="en-IN" sz="2800" b="1" dirty="0" smtClean="0">
                <a:solidFill>
                  <a:srgbClr val="FF0000"/>
                </a:solidFill>
                <a:latin typeface="Times New Roman" pitchFamily="18" charset="0"/>
                <a:cs typeface="Times New Roman" pitchFamily="18" charset="0"/>
              </a:rPr>
              <a:t> = 0.</a:t>
            </a:r>
          </a:p>
          <a:p>
            <a:pPr algn="just"/>
            <a:r>
              <a:rPr lang="en-IN" sz="2800" b="1" dirty="0" smtClean="0">
                <a:solidFill>
                  <a:srgbClr val="FF0000"/>
                </a:solidFill>
                <a:latin typeface="Times New Roman" pitchFamily="18" charset="0"/>
                <a:cs typeface="Times New Roman" pitchFamily="18" charset="0"/>
              </a:rPr>
              <a:t>	V</a:t>
            </a:r>
            <a:r>
              <a:rPr lang="en-IN" sz="2800" b="1" baseline="-25000" dirty="0" smtClean="0">
                <a:solidFill>
                  <a:srgbClr val="FF0000"/>
                </a:solidFill>
                <a:latin typeface="Times New Roman" pitchFamily="18" charset="0"/>
                <a:cs typeface="Times New Roman" pitchFamily="18" charset="0"/>
              </a:rPr>
              <a:t>O1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&lt;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DD </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OUT</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SS</a:t>
            </a:r>
            <a:endParaRPr lang="en-IN" sz="2800" baseline="-25000" dirty="0" smtClean="0">
              <a:latin typeface="Times New Roman" pitchFamily="18" charset="0"/>
              <a:cs typeface="Times New Roman" pitchFamily="18" charset="0"/>
            </a:endParaRPr>
          </a:p>
        </p:txBody>
      </p:sp>
      <p:sp>
        <p:nvSpPr>
          <p:cNvPr id="7" name="Rectangle 6"/>
          <p:cNvSpPr/>
          <p:nvPr/>
        </p:nvSpPr>
        <p:spPr>
          <a:xfrm>
            <a:off x="0" y="3004602"/>
            <a:ext cx="13258800" cy="60631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Condition: iii </a:t>
            </a:r>
          </a:p>
          <a:p>
            <a:pPr marL="457200" indent="-457200" algn="just">
              <a:buFont typeface="Wingdings" pitchFamily="2" charset="2"/>
              <a:buChar char="Ø"/>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begin by first </a:t>
            </a:r>
            <a:r>
              <a:rPr lang="en-US" dirty="0" smtClean="0">
                <a:latin typeface="Times New Roman" pitchFamily="18" charset="0"/>
                <a:cs typeface="Times New Roman" pitchFamily="18" charset="0"/>
              </a:rPr>
              <a:t>assuming </a:t>
            </a:r>
            <a:r>
              <a:rPr lang="en-US" dirty="0">
                <a:latin typeface="Times New Roman" pitchFamily="18" charset="0"/>
                <a:cs typeface="Times New Roman" pitchFamily="18" charset="0"/>
              </a:rPr>
              <a:t>that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equal to a </a:t>
            </a:r>
            <a:r>
              <a:rPr lang="en-US" dirty="0" smtClean="0">
                <a:latin typeface="Times New Roman" pitchFamily="18" charset="0"/>
                <a:cs typeface="Times New Roman" pitchFamily="18" charset="0"/>
              </a:rPr>
              <a:t>DC </a:t>
            </a:r>
            <a:r>
              <a:rPr lang="en-US" dirty="0">
                <a:latin typeface="Times New Roman" pitchFamily="18" charset="0"/>
                <a:cs typeface="Times New Roman" pitchFamily="18" charset="0"/>
              </a:rPr>
              <a:t>voltage,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G2.</a:t>
            </a:r>
          </a:p>
          <a:p>
            <a:pPr marL="457200" indent="-457200" algn="just">
              <a:buFont typeface="Wingdings" pitchFamily="2" charset="2"/>
              <a:buChar char="Ø"/>
            </a:pPr>
            <a:r>
              <a:rPr lang="en-IN" sz="2800" dirty="0" smtClean="0">
                <a:latin typeface="Times New Roman" pitchFamily="18" charset="0"/>
                <a:cs typeface="Times New Roman" pitchFamily="18" charset="0"/>
              </a:rPr>
              <a:t>Initially, V</a:t>
            </a:r>
            <a:r>
              <a:rPr lang="en-IN" sz="2800" baseline="-25000" dirty="0" smtClean="0">
                <a:latin typeface="Times New Roman" pitchFamily="18" charset="0"/>
                <a:cs typeface="Times New Roman" pitchFamily="18" charset="0"/>
              </a:rPr>
              <a:t>G1</a:t>
            </a:r>
            <a:r>
              <a:rPr lang="en-IN" sz="2800" dirty="0" smtClean="0">
                <a:latin typeface="Times New Roman" pitchFamily="18" charset="0"/>
                <a:cs typeface="Times New Roman" pitchFamily="18" charset="0"/>
              </a:rPr>
              <a:t> &lt; V</a:t>
            </a:r>
            <a:r>
              <a:rPr lang="en-IN" sz="2800" baseline="-25000" dirty="0" smtClean="0">
                <a:latin typeface="Times New Roman" pitchFamily="18" charset="0"/>
                <a:cs typeface="Times New Roman" pitchFamily="18" charset="0"/>
              </a:rPr>
              <a:t>G2</a:t>
            </a:r>
            <a:r>
              <a:rPr lang="en-IN" sz="2800" dirty="0" smtClean="0">
                <a:latin typeface="Times New Roman" pitchFamily="18" charset="0"/>
                <a:cs typeface="Times New Roman" pitchFamily="18" charset="0"/>
              </a:rPr>
              <a:t> with i</a:t>
            </a:r>
            <a:r>
              <a:rPr lang="en-IN" sz="2800" baseline="-25000" dirty="0" smtClean="0">
                <a:latin typeface="Times New Roman" pitchFamily="18" charset="0"/>
                <a:cs typeface="Times New Roman" pitchFamily="18" charset="0"/>
              </a:rPr>
              <a:t>1</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&gt; 0 </a:t>
            </a:r>
            <a:r>
              <a:rPr lang="en-IN" sz="2800" dirty="0" smtClean="0">
                <a:latin typeface="Times New Roman" pitchFamily="18" charset="0"/>
                <a:cs typeface="Times New Roman" pitchFamily="18" charset="0"/>
              </a:rPr>
              <a:t>	&amp; i</a:t>
            </a:r>
            <a:r>
              <a:rPr lang="en-IN" sz="2800" baseline="-25000" dirty="0" smtClean="0">
                <a:latin typeface="Times New Roman" pitchFamily="18" charset="0"/>
                <a:cs typeface="Times New Roman" pitchFamily="18" charset="0"/>
              </a:rPr>
              <a:t>2</a:t>
            </a:r>
            <a:r>
              <a:rPr lang="en-IN" sz="2800" dirty="0">
                <a:latin typeface="Times New Roman" pitchFamily="18" charset="0"/>
                <a:cs typeface="Times New Roman" pitchFamily="18" charset="0"/>
              </a:rPr>
              <a:t> &lt; </a:t>
            </a:r>
            <a:r>
              <a:rPr lang="en-IN" sz="2800" dirty="0" err="1">
                <a:latin typeface="Times New Roman" pitchFamily="18" charset="0"/>
                <a:cs typeface="Times New Roman" pitchFamily="18" charset="0"/>
              </a:rPr>
              <a:t>I</a:t>
            </a:r>
            <a:r>
              <a:rPr lang="en-IN" sz="2800" baseline="-25000" dirty="0" err="1">
                <a:latin typeface="Times New Roman" pitchFamily="18" charset="0"/>
                <a:cs typeface="Times New Roman" pitchFamily="18" charset="0"/>
              </a:rPr>
              <a:t>ss</a:t>
            </a:r>
            <a:r>
              <a:rPr lang="en-IN" sz="2800" dirty="0" smtClean="0">
                <a:latin typeface="Times New Roman" pitchFamily="18" charset="0"/>
                <a:cs typeface="Times New Roman" pitchFamily="18" charset="0"/>
              </a:rPr>
              <a:t>.</a:t>
            </a:r>
          </a:p>
          <a:p>
            <a:pPr marL="457200" indent="-457200" algn="just">
              <a:buFont typeface="Wingdings" pitchFamily="2" charset="2"/>
              <a:buChar char="Ø"/>
            </a:pPr>
            <a:r>
              <a:rPr lang="en-US" sz="2800" dirty="0" smtClean="0">
                <a:latin typeface="Times New Roman" pitchFamily="18" charset="0"/>
                <a:cs typeface="Times New Roman" pitchFamily="18" charset="0"/>
              </a:rPr>
              <a:t>In </a:t>
            </a:r>
            <a:r>
              <a:rPr lang="en-US" sz="2800" dirty="0">
                <a:latin typeface="Times New Roman" pitchFamily="18" charset="0"/>
                <a:cs typeface="Times New Roman" pitchFamily="18" charset="0"/>
              </a:rPr>
              <a:t>this case</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a:t>
            </a:r>
            <a:r>
              <a:rPr lang="en-US" sz="2800" baseline="-25000" dirty="0">
                <a:latin typeface="Times New Roman" pitchFamily="18" charset="0"/>
                <a:cs typeface="Times New Roman" pitchFamily="18" charset="0"/>
              </a:rPr>
              <a:t>4</a:t>
            </a:r>
            <a:r>
              <a:rPr lang="en-US" sz="2800" dirty="0">
                <a:latin typeface="Times New Roman" pitchFamily="18" charset="0"/>
                <a:cs typeface="Times New Roman" pitchFamily="18" charset="0"/>
              </a:rPr>
              <a:t> = i</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 i</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which </a:t>
            </a:r>
            <a:r>
              <a:rPr lang="en-US" sz="2800" dirty="0" smtClean="0">
                <a:latin typeface="Times New Roman" pitchFamily="18" charset="0"/>
                <a:cs typeface="Times New Roman" pitchFamily="18" charset="0"/>
              </a:rPr>
              <a:t>is less than i</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(Simple Current Mirror).</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4</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i</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&lt;  i</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a:t>
            </a:r>
          </a:p>
          <a:p>
            <a:pPr marL="457200" indent="-457200" algn="just">
              <a:buFont typeface="Wingdings" pitchFamily="2" charset="2"/>
              <a:buChar char="Ø"/>
            </a:pPr>
            <a:r>
              <a:rPr lang="en-IN" sz="2800" dirty="0" smtClean="0">
                <a:latin typeface="Times New Roman" pitchFamily="18" charset="0"/>
                <a:cs typeface="Times New Roman" pitchFamily="18" charset="0"/>
              </a:rPr>
              <a:t>V</a:t>
            </a:r>
            <a:r>
              <a:rPr lang="en-IN" sz="2800" baseline="-25000" dirty="0" smtClean="0">
                <a:latin typeface="Times New Roman" pitchFamily="18" charset="0"/>
                <a:cs typeface="Times New Roman" pitchFamily="18" charset="0"/>
              </a:rPr>
              <a:t>O1 </a:t>
            </a:r>
            <a:r>
              <a:rPr lang="en-IN" sz="2800" dirty="0" smtClean="0">
                <a:latin typeface="Times New Roman" pitchFamily="18" charset="0"/>
                <a:cs typeface="Times New Roman" pitchFamily="18" charset="0"/>
              </a:rPr>
              <a:t>is started decreasing and current i</a:t>
            </a:r>
            <a:r>
              <a:rPr lang="en-IN" sz="2800" baseline="-25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is also decreasing. </a:t>
            </a:r>
          </a:p>
          <a:p>
            <a:pPr marL="457200" indent="-457200" algn="just">
              <a:buFont typeface="Wingdings" pitchFamily="2" charset="2"/>
              <a:buChar char="Ø"/>
            </a:pPr>
            <a:r>
              <a:rPr lang="en-IN" sz="2800" dirty="0" smtClean="0">
                <a:latin typeface="Times New Roman" pitchFamily="18" charset="0"/>
                <a:cs typeface="Times New Roman" pitchFamily="18" charset="0"/>
              </a:rPr>
              <a:t>When V</a:t>
            </a:r>
            <a:r>
              <a:rPr lang="en-IN" sz="2800" baseline="-25000" dirty="0" smtClean="0">
                <a:latin typeface="Times New Roman" pitchFamily="18" charset="0"/>
                <a:cs typeface="Times New Roman" pitchFamily="18" charset="0"/>
              </a:rPr>
              <a:t>ds2</a:t>
            </a:r>
            <a:r>
              <a:rPr lang="en-IN" sz="2800" dirty="0" smtClean="0">
                <a:latin typeface="Times New Roman" pitchFamily="18" charset="0"/>
                <a:cs typeface="Times New Roman" pitchFamily="18" charset="0"/>
              </a:rPr>
              <a:t> &lt; V</a:t>
            </a:r>
            <a:r>
              <a:rPr lang="en-IN" sz="2800" baseline="-25000" dirty="0" smtClean="0">
                <a:latin typeface="Times New Roman" pitchFamily="18" charset="0"/>
                <a:cs typeface="Times New Roman" pitchFamily="18" charset="0"/>
              </a:rPr>
              <a:t>gs2</a:t>
            </a:r>
            <a:r>
              <a:rPr lang="en-IN" sz="2800" dirty="0" smtClean="0">
                <a:latin typeface="Times New Roman" pitchFamily="18" charset="0"/>
                <a:cs typeface="Times New Roman" pitchFamily="18" charset="0"/>
              </a:rPr>
              <a:t> – </a:t>
            </a:r>
            <a:r>
              <a:rPr lang="en-IN" sz="2800" dirty="0" err="1" smtClean="0">
                <a:latin typeface="Times New Roman" pitchFamily="18" charset="0"/>
                <a:cs typeface="Times New Roman" pitchFamily="18" charset="0"/>
              </a:rPr>
              <a:t>V</a:t>
            </a:r>
            <a:r>
              <a:rPr lang="en-IN" sz="2800" baseline="-25000" dirty="0" err="1" smtClean="0">
                <a:latin typeface="Times New Roman" pitchFamily="18" charset="0"/>
                <a:cs typeface="Times New Roman" pitchFamily="18" charset="0"/>
              </a:rPr>
              <a:t>tn</a:t>
            </a:r>
            <a:r>
              <a:rPr lang="en-IN" sz="2800" dirty="0" smtClean="0">
                <a:latin typeface="Times New Roman" pitchFamily="18" charset="0"/>
                <a:cs typeface="Times New Roman" pitchFamily="18" charset="0"/>
              </a:rPr>
              <a:t>, (or) V</a:t>
            </a:r>
            <a:r>
              <a:rPr lang="en-IN" sz="2800" baseline="-25000" dirty="0" smtClean="0">
                <a:latin typeface="Times New Roman" pitchFamily="18" charset="0"/>
                <a:cs typeface="Times New Roman" pitchFamily="18" charset="0"/>
              </a:rPr>
              <a:t>O1</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&lt; V</a:t>
            </a:r>
            <a:r>
              <a:rPr lang="en-IN" sz="2800" baseline="-25000" dirty="0" smtClean="0">
                <a:latin typeface="Times New Roman" pitchFamily="18" charset="0"/>
                <a:cs typeface="Times New Roman" pitchFamily="18" charset="0"/>
              </a:rPr>
              <a:t>G2</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V</a:t>
            </a:r>
            <a:r>
              <a:rPr lang="en-IN" sz="2800" baseline="-25000" dirty="0" err="1">
                <a:latin typeface="Times New Roman" pitchFamily="18" charset="0"/>
                <a:cs typeface="Times New Roman" pitchFamily="18" charset="0"/>
              </a:rPr>
              <a:t>tn</a:t>
            </a:r>
            <a:r>
              <a:rPr lang="en-IN" sz="2800" baseline="-250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then M2 becomes active.</a:t>
            </a:r>
          </a:p>
          <a:p>
            <a:pPr marL="457200" indent="-457200" algn="just">
              <a:buFont typeface="Wingdings" pitchFamily="2" charset="2"/>
              <a:buChar char="Ø"/>
            </a:pPr>
            <a:r>
              <a:rPr lang="en-IN" sz="2800" dirty="0" smtClean="0">
                <a:latin typeface="Times New Roman" pitchFamily="18" charset="0"/>
                <a:cs typeface="Times New Roman" pitchFamily="18" charset="0"/>
              </a:rPr>
              <a:t>As V</a:t>
            </a:r>
            <a:r>
              <a:rPr lang="en-IN" sz="2800" baseline="-25000" dirty="0" smtClean="0">
                <a:latin typeface="Times New Roman" pitchFamily="18" charset="0"/>
                <a:cs typeface="Times New Roman" pitchFamily="18" charset="0"/>
              </a:rPr>
              <a:t>O1 </a:t>
            </a:r>
            <a:r>
              <a:rPr lang="en-IN" sz="2800" dirty="0">
                <a:latin typeface="Times New Roman" pitchFamily="18" charset="0"/>
                <a:cs typeface="Times New Roman" pitchFamily="18" charset="0"/>
              </a:rPr>
              <a:t>continuously decreasing </a:t>
            </a:r>
            <a:r>
              <a:rPr lang="en-IN" sz="2800" dirty="0" smtClean="0">
                <a:latin typeface="Times New Roman" pitchFamily="18" charset="0"/>
                <a:cs typeface="Times New Roman" pitchFamily="18" charset="0"/>
              </a:rPr>
              <a:t>then v</a:t>
            </a:r>
            <a:r>
              <a:rPr lang="en-IN" sz="2800" baseline="-25000" dirty="0" smtClean="0">
                <a:latin typeface="Times New Roman" pitchFamily="18" charset="0"/>
                <a:cs typeface="Times New Roman" pitchFamily="18" charset="0"/>
              </a:rPr>
              <a:t>DS2</a:t>
            </a:r>
            <a:r>
              <a:rPr lang="en-IN" sz="2800" dirty="0" smtClean="0">
                <a:latin typeface="Times New Roman" pitchFamily="18" charset="0"/>
                <a:cs typeface="Times New Roman" pitchFamily="18" charset="0"/>
              </a:rPr>
              <a:t> &lt; V</a:t>
            </a:r>
            <a:r>
              <a:rPr lang="en-IN" sz="2800" baseline="-25000" dirty="0" smtClean="0">
                <a:latin typeface="Times New Roman" pitchFamily="18" charset="0"/>
                <a:cs typeface="Times New Roman" pitchFamily="18" charset="0"/>
              </a:rPr>
              <a:t>DS2</a:t>
            </a:r>
            <a:r>
              <a:rPr lang="en-IN" sz="2800" dirty="0" smtClean="0">
                <a:latin typeface="Times New Roman" pitchFamily="18" charset="0"/>
                <a:cs typeface="Times New Roman" pitchFamily="18" charset="0"/>
              </a:rPr>
              <a:t>(Sat), and the current through the M2 is decreases until,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SS</a:t>
            </a:r>
            <a:r>
              <a:rPr lang="en-US" sz="2800" dirty="0" smtClean="0">
                <a:latin typeface="Times New Roman" pitchFamily="18" charset="0"/>
                <a:cs typeface="Times New Roman" pitchFamily="18" charset="0"/>
              </a:rPr>
              <a:t>/2 </a:t>
            </a:r>
            <a:r>
              <a:rPr lang="en-IN" sz="2800" dirty="0">
                <a:latin typeface="Times New Roman" pitchFamily="18" charset="0"/>
                <a:cs typeface="Times New Roman" pitchFamily="18" charset="0"/>
              </a:rPr>
              <a:t>at which the </a:t>
            </a:r>
            <a:r>
              <a:rPr lang="en-IN" sz="2800" b="1" dirty="0">
                <a:latin typeface="Times New Roman" pitchFamily="18" charset="0"/>
                <a:cs typeface="Times New Roman" pitchFamily="18" charset="0"/>
              </a:rPr>
              <a:t>V</a:t>
            </a:r>
            <a:r>
              <a:rPr lang="en-IN" sz="2800" b="1" baseline="-25000" dirty="0">
                <a:latin typeface="Times New Roman" pitchFamily="18" charset="0"/>
                <a:cs typeface="Times New Roman" pitchFamily="18" charset="0"/>
              </a:rPr>
              <a:t>O1 </a:t>
            </a:r>
            <a:r>
              <a:rPr lang="en-IN" sz="2800" b="1" dirty="0">
                <a:latin typeface="Times New Roman" pitchFamily="18" charset="0"/>
                <a:cs typeface="Times New Roman" pitchFamily="18" charset="0"/>
              </a:rPr>
              <a:t>stabilizes</a:t>
            </a:r>
            <a:r>
              <a:rPr lang="en-IN" sz="2800" dirty="0" smtClean="0">
                <a:latin typeface="Times New Roman" pitchFamily="18" charset="0"/>
                <a:cs typeface="Times New Roman" pitchFamily="18" charset="0"/>
              </a:rPr>
              <a:t>.</a:t>
            </a:r>
          </a:p>
          <a:p>
            <a:pPr marL="457200" indent="-457200" algn="just">
              <a:buFont typeface="Wingdings" pitchFamily="2" charset="2"/>
              <a:buChar char="Ø"/>
            </a:pPr>
            <a:r>
              <a:rPr lang="en-IN" sz="2800" dirty="0" smtClean="0">
                <a:latin typeface="Times New Roman" pitchFamily="18" charset="0"/>
                <a:cs typeface="Times New Roman" pitchFamily="18" charset="0"/>
              </a:rPr>
              <a:t>At this point, the value of voltage of the first stage is, </a:t>
            </a:r>
          </a:p>
          <a:p>
            <a:pPr algn="just"/>
            <a:r>
              <a:rPr lang="en-IN"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S2</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&lt; </a:t>
            </a:r>
            <a:r>
              <a:rPr lang="en-IN" sz="2800" b="1" dirty="0">
                <a:solidFill>
                  <a:srgbClr val="FF0000"/>
                </a:solidFill>
                <a:latin typeface="Times New Roman" pitchFamily="18" charset="0"/>
                <a:cs typeface="Times New Roman" pitchFamily="18" charset="0"/>
              </a:rPr>
              <a:t>V</a:t>
            </a:r>
            <a:r>
              <a:rPr lang="en-IN" sz="2800" b="1" baseline="-25000" dirty="0">
                <a:solidFill>
                  <a:srgbClr val="FF0000"/>
                </a:solidFill>
                <a:latin typeface="Times New Roman" pitchFamily="18" charset="0"/>
                <a:cs typeface="Times New Roman" pitchFamily="18" charset="0"/>
              </a:rPr>
              <a:t>O1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&lt;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S2</a:t>
            </a:r>
            <a:r>
              <a:rPr lang="en-US" sz="2800" b="1" dirty="0" smtClean="0">
                <a:solidFill>
                  <a:srgbClr val="FF0000"/>
                </a:solidFill>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t>
            </a:r>
            <a:r>
              <a:rPr lang="en-IN" sz="2800" b="1" dirty="0">
                <a:solidFill>
                  <a:srgbClr val="FF0000"/>
                </a:solidFill>
                <a:latin typeface="Times New Roman" pitchFamily="18" charset="0"/>
                <a:cs typeface="Times New Roman" pitchFamily="18" charset="0"/>
              </a:rPr>
              <a:t>V</a:t>
            </a:r>
            <a:r>
              <a:rPr lang="en-IN" sz="2800" b="1" baseline="-25000" dirty="0">
                <a:solidFill>
                  <a:srgbClr val="FF0000"/>
                </a:solidFill>
                <a:latin typeface="Times New Roman" pitchFamily="18" charset="0"/>
                <a:cs typeface="Times New Roman" pitchFamily="18" charset="0"/>
              </a:rPr>
              <a:t>DS2</a:t>
            </a:r>
            <a:r>
              <a:rPr lang="en-IN" sz="2800" b="1" dirty="0">
                <a:solidFill>
                  <a:srgbClr val="FF0000"/>
                </a:solidFill>
                <a:latin typeface="Times New Roman" pitchFamily="18" charset="0"/>
                <a:cs typeface="Times New Roman" pitchFamily="18" charset="0"/>
              </a:rPr>
              <a:t>(Sat</a:t>
            </a:r>
            <a:r>
              <a:rPr lang="en-IN" sz="2800" b="1" dirty="0" smtClean="0">
                <a:solidFill>
                  <a:srgbClr val="FF0000"/>
                </a:solidFill>
                <a:latin typeface="Times New Roman" pitchFamily="18" charset="0"/>
                <a:cs typeface="Times New Roman" pitchFamily="18" charset="0"/>
              </a:rPr>
              <a:t>)</a:t>
            </a:r>
            <a:endParaRPr lang="en-US" sz="2800" b="1" dirty="0" smtClean="0">
              <a:solidFill>
                <a:srgbClr val="FF0000"/>
              </a:solidFill>
              <a:latin typeface="Times New Roman" pitchFamily="18" charset="0"/>
              <a:cs typeface="Times New Roman" pitchFamily="18" charset="0"/>
            </a:endParaRPr>
          </a:p>
          <a:p>
            <a:pPr algn="just"/>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G1</a:t>
            </a:r>
            <a:r>
              <a:rPr lang="en-US" sz="2800" b="1" dirty="0" smtClean="0">
                <a:solidFill>
                  <a:srgbClr val="FF0000"/>
                </a:solidFill>
                <a:latin typeface="Times New Roman" pitchFamily="18" charset="0"/>
                <a:cs typeface="Times New Roman" pitchFamily="18" charset="0"/>
              </a:rPr>
              <a:t> &lt; V</a:t>
            </a:r>
            <a:r>
              <a:rPr lang="en-US" sz="2800" b="1" baseline="-25000" dirty="0" smtClean="0">
                <a:solidFill>
                  <a:srgbClr val="FF0000"/>
                </a:solidFill>
                <a:latin typeface="Times New Roman" pitchFamily="18" charset="0"/>
                <a:cs typeface="Times New Roman" pitchFamily="18" charset="0"/>
              </a:rPr>
              <a:t>G2</a:t>
            </a:r>
          </a:p>
          <a:p>
            <a:pPr algn="just"/>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i</a:t>
            </a:r>
            <a:r>
              <a:rPr lang="en-US" sz="2800" b="1" baseline="-25000" dirty="0" smtClean="0">
                <a:solidFill>
                  <a:srgbClr val="FF0000"/>
                </a:solidFill>
                <a:latin typeface="Times New Roman" pitchFamily="18" charset="0"/>
                <a:cs typeface="Times New Roman" pitchFamily="18" charset="0"/>
              </a:rPr>
              <a:t>1</a:t>
            </a:r>
            <a:r>
              <a:rPr lang="en-US" sz="2800" b="1" dirty="0" smtClean="0">
                <a:solidFill>
                  <a:srgbClr val="FF0000"/>
                </a:solidFill>
                <a:latin typeface="Times New Roman" pitchFamily="18" charset="0"/>
                <a:cs typeface="Times New Roman" pitchFamily="18" charset="0"/>
              </a:rPr>
              <a:t> &gt; 0 		and	 </a:t>
            </a:r>
            <a:r>
              <a:rPr lang="en-US" sz="2800" b="1" dirty="0">
                <a:solidFill>
                  <a:srgbClr val="FF0000"/>
                </a:solidFill>
                <a:latin typeface="Times New Roman" pitchFamily="18" charset="0"/>
                <a:cs typeface="Times New Roman" pitchFamily="18" charset="0"/>
              </a:rPr>
              <a:t>i</a:t>
            </a:r>
            <a:r>
              <a:rPr lang="en-US" sz="2800" b="1" baseline="-25000" dirty="0">
                <a:solidFill>
                  <a:srgbClr val="FF0000"/>
                </a:solidFill>
                <a:latin typeface="Times New Roman" pitchFamily="18" charset="0"/>
                <a:cs typeface="Times New Roman" pitchFamily="18" charset="0"/>
              </a:rPr>
              <a:t>2</a:t>
            </a:r>
            <a:r>
              <a:rPr lang="en-US" sz="2800" b="1" dirty="0">
                <a:solidFill>
                  <a:srgbClr val="FF0000"/>
                </a:solidFill>
                <a:latin typeface="Times New Roman" pitchFamily="18" charset="0"/>
                <a:cs typeface="Times New Roman" pitchFamily="18" charset="0"/>
              </a:rPr>
              <a:t> &lt; </a:t>
            </a:r>
            <a:r>
              <a:rPr lang="en-US" sz="2800" b="1" dirty="0" err="1">
                <a:solidFill>
                  <a:srgbClr val="FF0000"/>
                </a:solidFill>
                <a:latin typeface="Times New Roman" pitchFamily="18" charset="0"/>
                <a:cs typeface="Times New Roman" pitchFamily="18" charset="0"/>
              </a:rPr>
              <a:t>I</a:t>
            </a:r>
            <a:r>
              <a:rPr lang="en-US" sz="2800" b="1" baseline="-25000" dirty="0" err="1">
                <a:solidFill>
                  <a:srgbClr val="FF0000"/>
                </a:solidFill>
                <a:latin typeface="Times New Roman" pitchFamily="18" charset="0"/>
                <a:cs typeface="Times New Roman" pitchFamily="18" charset="0"/>
              </a:rPr>
              <a:t>ss</a:t>
            </a:r>
            <a:r>
              <a:rPr lang="en-US" sz="2800" b="1" dirty="0">
                <a:solidFill>
                  <a:srgbClr val="FF0000"/>
                </a:solidFill>
                <a:latin typeface="Times New Roman" pitchFamily="18" charset="0"/>
                <a:cs typeface="Times New Roman" pitchFamily="18" charset="0"/>
              </a:rPr>
              <a:t> </a:t>
            </a:r>
            <a:endParaRPr lang="en-US" sz="2800" b="1" dirty="0" smtClean="0">
              <a:solidFill>
                <a:srgbClr val="FF0000"/>
              </a:solidFill>
              <a:latin typeface="Times New Roman" pitchFamily="18" charset="0"/>
              <a:cs typeface="Times New Roman" pitchFamily="18" charset="0"/>
            </a:endParaRPr>
          </a:p>
          <a:p>
            <a:pPr marL="457200" indent="-457200" algn="just">
              <a:buFont typeface="Wingdings" pitchFamily="2" charset="2"/>
              <a:buChar char="Ø"/>
            </a:pPr>
            <a:r>
              <a:rPr lang="en-US" sz="2800" dirty="0" smtClean="0">
                <a:latin typeface="Times New Roman" pitchFamily="18" charset="0"/>
                <a:cs typeface="Times New Roman" pitchFamily="18" charset="0"/>
              </a:rPr>
              <a:t>Then, the output </a:t>
            </a:r>
            <a:r>
              <a:rPr lang="en-US" sz="2800" dirty="0">
                <a:latin typeface="Times New Roman" pitchFamily="18" charset="0"/>
                <a:cs typeface="Times New Roman" pitchFamily="18" charset="0"/>
              </a:rPr>
              <a:t>voltage </a:t>
            </a:r>
            <a:r>
              <a:rPr lang="en-US" sz="2800" dirty="0" smtClean="0">
                <a:latin typeface="Times New Roman" pitchFamily="18" charset="0"/>
                <a:cs typeface="Times New Roman" pitchFamily="18" charset="0"/>
              </a:rPr>
              <a:t>of the 2</a:t>
            </a:r>
            <a:r>
              <a:rPr lang="en-US" sz="2800" baseline="30000" dirty="0" smtClean="0">
                <a:latin typeface="Times New Roman" pitchFamily="18" charset="0"/>
                <a:cs typeface="Times New Roman" pitchFamily="18" charset="0"/>
              </a:rPr>
              <a:t>nd</a:t>
            </a:r>
            <a:r>
              <a:rPr lang="en-US" sz="2800" dirty="0" smtClean="0">
                <a:latin typeface="Times New Roman" pitchFamily="18" charset="0"/>
                <a:cs typeface="Times New Roman" pitchFamily="18" charset="0"/>
              </a:rPr>
              <a:t> stage is V</a:t>
            </a:r>
            <a:r>
              <a:rPr lang="en-US" sz="2800" baseline="-25000" dirty="0" smtClean="0">
                <a:latin typeface="Times New Roman" pitchFamily="18" charset="0"/>
                <a:cs typeface="Times New Roman" pitchFamily="18" charset="0"/>
              </a:rPr>
              <a:t>DD</a:t>
            </a:r>
            <a:r>
              <a:rPr lang="en-US" sz="2800" dirty="0" smtClean="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V</a:t>
            </a:r>
            <a:r>
              <a:rPr lang="en-IN" sz="2800" b="1" baseline="-25000" dirty="0" smtClean="0">
                <a:solidFill>
                  <a:srgbClr val="FF0000"/>
                </a:solidFill>
                <a:latin typeface="Times New Roman" pitchFamily="18" charset="0"/>
                <a:cs typeface="Times New Roman" pitchFamily="18" charset="0"/>
              </a:rPr>
              <a:t>O1</a:t>
            </a:r>
            <a:r>
              <a:rPr lang="en-US" sz="2800" b="1" dirty="0" smtClean="0">
                <a:solidFill>
                  <a:srgbClr val="FF0000"/>
                </a:solidFill>
                <a:latin typeface="Times New Roman" pitchFamily="18" charset="0"/>
                <a:cs typeface="Times New Roman" pitchFamily="18" charset="0"/>
              </a:rPr>
              <a:t>&lt; V</a:t>
            </a:r>
            <a:r>
              <a:rPr lang="en-US" sz="2800" b="1" baseline="-25000" dirty="0" smtClean="0">
                <a:solidFill>
                  <a:srgbClr val="FF0000"/>
                </a:solidFill>
                <a:latin typeface="Times New Roman" pitchFamily="18" charset="0"/>
                <a:cs typeface="Times New Roman" pitchFamily="18" charset="0"/>
              </a:rPr>
              <a:t>SS </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OUT</a:t>
            </a:r>
            <a:r>
              <a:rPr lang="en-US" sz="2800" b="1" dirty="0" smtClean="0">
                <a:solidFill>
                  <a:srgbClr val="FF0000"/>
                </a:solidFill>
                <a:latin typeface="Times New Roman" pitchFamily="18" charset="0"/>
                <a:cs typeface="Times New Roman" pitchFamily="18" charset="0"/>
              </a:rPr>
              <a:t> = V</a:t>
            </a:r>
            <a:r>
              <a:rPr lang="en-US" sz="2800" b="1" baseline="-25000" dirty="0" smtClean="0">
                <a:solidFill>
                  <a:srgbClr val="FF0000"/>
                </a:solidFill>
                <a:latin typeface="Times New Roman" pitchFamily="18" charset="0"/>
                <a:cs typeface="Times New Roman" pitchFamily="18" charset="0"/>
              </a:rPr>
              <a:t>DD</a:t>
            </a:r>
            <a:r>
              <a:rPr lang="en-US" sz="2800" b="1" dirty="0" smtClean="0">
                <a:solidFill>
                  <a:srgbClr val="FF0000"/>
                </a:solidFill>
                <a:latin typeface="Times New Roman" pitchFamily="18" charset="0"/>
                <a:cs typeface="Times New Roman" pitchFamily="18" charset="0"/>
              </a:rPr>
              <a:t>. </a:t>
            </a:r>
            <a:endParaRPr lang="en-IN" sz="2800" b="1"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80293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4302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Initial Operating States for </a:t>
            </a:r>
            <a:r>
              <a:rPr lang="en-US" b="1" dirty="0" smtClean="0">
                <a:latin typeface="Times New Roman" panose="02020603050405020304" pitchFamily="18" charset="0"/>
                <a:cs typeface="Times New Roman" panose="02020603050405020304" pitchFamily="18" charset="0"/>
              </a:rPr>
              <a:t>the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6696"/>
            <a:ext cx="13563600"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Condition: iv </a:t>
            </a:r>
          </a:p>
          <a:p>
            <a:pPr marL="457200" indent="-457200" algn="just">
              <a:buFont typeface="Wingdings" pitchFamily="2" charset="2"/>
              <a:buChar char="Ø"/>
            </a:pPr>
            <a:r>
              <a:rPr lang="en-IN" dirty="0" smtClean="0">
                <a:latin typeface="Times New Roman" pitchFamily="18" charset="0"/>
                <a:cs typeface="Times New Roman" pitchFamily="18" charset="0"/>
              </a:rPr>
              <a:t>if</a:t>
            </a:r>
            <a:r>
              <a:rPr lang="en-IN" sz="2800" dirty="0" smtClean="0">
                <a:latin typeface="Times New Roman" pitchFamily="18" charset="0"/>
                <a:cs typeface="Times New Roman" pitchFamily="18" charset="0"/>
              </a:rPr>
              <a:t> V</a:t>
            </a:r>
            <a:r>
              <a:rPr lang="en-IN" sz="2800" baseline="-25000" dirty="0" smtClean="0">
                <a:latin typeface="Times New Roman" pitchFamily="18" charset="0"/>
                <a:cs typeface="Times New Roman" pitchFamily="18" charset="0"/>
              </a:rPr>
              <a:t>G1</a:t>
            </a:r>
            <a:r>
              <a:rPr lang="en-IN" sz="2800" dirty="0" smtClean="0">
                <a:latin typeface="Times New Roman" pitchFamily="18" charset="0"/>
                <a:cs typeface="Times New Roman" pitchFamily="18" charset="0"/>
              </a:rPr>
              <a:t> &lt;&lt; V</a:t>
            </a:r>
            <a:r>
              <a:rPr lang="en-IN" sz="2800" baseline="-25000" dirty="0" smtClean="0">
                <a:latin typeface="Times New Roman" pitchFamily="18" charset="0"/>
                <a:cs typeface="Times New Roman" pitchFamily="18" charset="0"/>
              </a:rPr>
              <a:t>G2</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a:t>
            </a:r>
            <a:r>
              <a:rPr lang="en-IN" sz="2800" dirty="0" smtClean="0">
                <a:latin typeface="Times New Roman" pitchFamily="18" charset="0"/>
                <a:cs typeface="Times New Roman" pitchFamily="18" charset="0"/>
              </a:rPr>
              <a:t> then  </a:t>
            </a:r>
          </a:p>
          <a:p>
            <a:pPr algn="just"/>
            <a:r>
              <a:rPr lang="en-IN" sz="2800" b="1" dirty="0">
                <a:solidFill>
                  <a:srgbClr val="FF0000"/>
                </a:solidFill>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i</a:t>
            </a:r>
            <a:r>
              <a:rPr lang="en-IN" sz="2800" b="1" baseline="-25000" dirty="0" smtClean="0">
                <a:solidFill>
                  <a:srgbClr val="FF0000"/>
                </a:solidFill>
                <a:latin typeface="Times New Roman" pitchFamily="18" charset="0"/>
                <a:cs typeface="Times New Roman" pitchFamily="18" charset="0"/>
              </a:rPr>
              <a:t>1</a:t>
            </a:r>
            <a:r>
              <a:rPr lang="en-IN" sz="2800" b="1" dirty="0" smtClean="0">
                <a:solidFill>
                  <a:srgbClr val="FF0000"/>
                </a:solidFill>
                <a:latin typeface="Times New Roman" pitchFamily="18" charset="0"/>
                <a:cs typeface="Times New Roman" pitchFamily="18" charset="0"/>
              </a:rPr>
              <a:t> =  0 &amp; i</a:t>
            </a:r>
            <a:r>
              <a:rPr lang="en-IN" sz="2800" b="1" baseline="-25000" dirty="0" smtClean="0">
                <a:solidFill>
                  <a:srgbClr val="FF0000"/>
                </a:solidFill>
                <a:latin typeface="Times New Roman" pitchFamily="18" charset="0"/>
                <a:cs typeface="Times New Roman" pitchFamily="18" charset="0"/>
              </a:rPr>
              <a:t>2</a:t>
            </a:r>
            <a:r>
              <a:rPr lang="en-IN" sz="2800" b="1" dirty="0" smtClean="0">
                <a:solidFill>
                  <a:srgbClr val="FF0000"/>
                </a:solidFill>
                <a:latin typeface="Times New Roman" pitchFamily="18" charset="0"/>
                <a:cs typeface="Times New Roman" pitchFamily="18" charset="0"/>
              </a:rPr>
              <a:t> = I</a:t>
            </a:r>
            <a:r>
              <a:rPr lang="en-IN" sz="2800" b="1" baseline="-25000" dirty="0" smtClean="0">
                <a:solidFill>
                  <a:srgbClr val="FF0000"/>
                </a:solidFill>
                <a:latin typeface="Times New Roman" pitchFamily="18" charset="0"/>
                <a:cs typeface="Times New Roman" pitchFamily="18" charset="0"/>
              </a:rPr>
              <a:t>SS</a:t>
            </a:r>
            <a:r>
              <a:rPr lang="en-IN" sz="2800" b="1" dirty="0" smtClean="0">
                <a:solidFill>
                  <a:srgbClr val="FF0000"/>
                </a:solidFill>
                <a:latin typeface="Times New Roman" pitchFamily="18" charset="0"/>
                <a:cs typeface="Times New Roman" pitchFamily="18" charset="0"/>
              </a:rPr>
              <a:t>.</a:t>
            </a:r>
          </a:p>
          <a:p>
            <a:pPr algn="just"/>
            <a:r>
              <a:rPr lang="en-IN" sz="2800" b="1" dirty="0" smtClean="0">
                <a:solidFill>
                  <a:srgbClr val="FF0000"/>
                </a:solidFill>
                <a:latin typeface="Times New Roman" pitchFamily="18" charset="0"/>
                <a:cs typeface="Times New Roman" pitchFamily="18" charset="0"/>
              </a:rPr>
              <a:t>	V</a:t>
            </a:r>
            <a:r>
              <a:rPr lang="en-IN" sz="2800" b="1" baseline="-25000" dirty="0" smtClean="0">
                <a:solidFill>
                  <a:srgbClr val="FF0000"/>
                </a:solidFill>
                <a:latin typeface="Times New Roman" pitchFamily="18" charset="0"/>
                <a:cs typeface="Times New Roman" pitchFamily="18" charset="0"/>
              </a:rPr>
              <a:t>O1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SS </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OUT</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V</a:t>
            </a:r>
            <a:r>
              <a:rPr lang="en-US" sz="2800" b="1" baseline="-25000" dirty="0">
                <a:solidFill>
                  <a:srgbClr val="FF0000"/>
                </a:solidFill>
                <a:latin typeface="Times New Roman" pitchFamily="18" charset="0"/>
                <a:cs typeface="Times New Roman" pitchFamily="18" charset="0"/>
              </a:rPr>
              <a:t>DD</a:t>
            </a:r>
            <a:endParaRPr lang="en-IN" sz="2800" baseline="-25000" dirty="0" smtClean="0">
              <a:latin typeface="Times New Roman" pitchFamily="18" charset="0"/>
              <a:cs typeface="Times New Roman" pitchFamily="18" charset="0"/>
            </a:endParaRPr>
          </a:p>
        </p:txBody>
      </p:sp>
      <p:sp>
        <p:nvSpPr>
          <p:cNvPr id="7" name="Rectangle 6"/>
          <p:cNvSpPr/>
          <p:nvPr/>
        </p:nvSpPr>
        <p:spPr>
          <a:xfrm>
            <a:off x="0" y="3130689"/>
            <a:ext cx="13563600" cy="563231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Condition: v </a:t>
            </a:r>
          </a:p>
          <a:p>
            <a:pPr marL="457200" indent="-457200" algn="just">
              <a:buFont typeface="Wingdings" pitchFamily="2" charset="2"/>
              <a:buChar char="Ø"/>
            </a:pPr>
            <a:r>
              <a:rPr lang="en-US" dirty="0" smtClean="0">
                <a:latin typeface="Times New Roman" pitchFamily="18" charset="0"/>
                <a:cs typeface="Times New Roman" pitchFamily="18" charset="0"/>
              </a:rPr>
              <a:t>M1is applied with constant DC voltage and M2 is having variable input voltage.</a:t>
            </a:r>
            <a:endParaRPr lang="en-US" baseline="-25000" dirty="0" smtClean="0">
              <a:latin typeface="Times New Roman" pitchFamily="18" charset="0"/>
              <a:cs typeface="Times New Roman" pitchFamily="18" charset="0"/>
            </a:endParaRPr>
          </a:p>
          <a:p>
            <a:pPr marL="457200" indent="-457200" algn="just">
              <a:buFont typeface="Wingdings" pitchFamily="2" charset="2"/>
              <a:buChar char="Ø"/>
            </a:pPr>
            <a:r>
              <a:rPr lang="en-IN" sz="2800" dirty="0" smtClean="0">
                <a:latin typeface="Times New Roman" pitchFamily="18" charset="0"/>
                <a:cs typeface="Times New Roman" pitchFamily="18" charset="0"/>
              </a:rPr>
              <a:t>Now, input at M1 </a:t>
            </a:r>
            <a:r>
              <a:rPr lang="en-IN" sz="2800" dirty="0">
                <a:latin typeface="Times New Roman" pitchFamily="18" charset="0"/>
                <a:cs typeface="Times New Roman" pitchFamily="18" charset="0"/>
              </a:rPr>
              <a:t>is </a:t>
            </a:r>
            <a:r>
              <a:rPr lang="en-IN" sz="2800" dirty="0" smtClean="0">
                <a:latin typeface="Times New Roman" pitchFamily="18" charset="0"/>
                <a:cs typeface="Times New Roman" pitchFamily="18" charset="0"/>
              </a:rPr>
              <a:t>V</a:t>
            </a:r>
            <a:r>
              <a:rPr lang="en-IN" sz="2800" baseline="-25000" dirty="0" smtClean="0">
                <a:latin typeface="Times New Roman" pitchFamily="18" charset="0"/>
                <a:cs typeface="Times New Roman" pitchFamily="18" charset="0"/>
              </a:rPr>
              <a:t>G1</a:t>
            </a:r>
            <a:r>
              <a:rPr lang="en-IN" sz="2800" dirty="0" smtClean="0">
                <a:latin typeface="Times New Roman" pitchFamily="18" charset="0"/>
                <a:cs typeface="Times New Roman" pitchFamily="18" charset="0"/>
              </a:rPr>
              <a:t>, and  V</a:t>
            </a:r>
            <a:r>
              <a:rPr lang="en-IN" sz="2800" baseline="-25000" dirty="0" smtClean="0">
                <a:latin typeface="Times New Roman" pitchFamily="18" charset="0"/>
                <a:cs typeface="Times New Roman" pitchFamily="18" charset="0"/>
              </a:rPr>
              <a:t>G1</a:t>
            </a:r>
            <a:r>
              <a:rPr lang="en-IN" sz="2800" dirty="0" smtClean="0">
                <a:latin typeface="Times New Roman" pitchFamily="18" charset="0"/>
                <a:cs typeface="Times New Roman" pitchFamily="18" charset="0"/>
              </a:rPr>
              <a:t> &gt; V</a:t>
            </a:r>
            <a:r>
              <a:rPr lang="en-IN" sz="2800" baseline="-25000" dirty="0" smtClean="0">
                <a:latin typeface="Times New Roman" pitchFamily="18" charset="0"/>
                <a:cs typeface="Times New Roman" pitchFamily="18" charset="0"/>
              </a:rPr>
              <a:t>G2</a:t>
            </a:r>
            <a:r>
              <a:rPr lang="en-IN" sz="2800" dirty="0" smtClean="0">
                <a:latin typeface="Times New Roman" pitchFamily="18" charset="0"/>
                <a:cs typeface="Times New Roman" pitchFamily="18" charset="0"/>
              </a:rPr>
              <a:t> with i</a:t>
            </a:r>
            <a:r>
              <a:rPr lang="en-IN" sz="2800" baseline="-25000" dirty="0" smtClean="0">
                <a:latin typeface="Times New Roman" pitchFamily="18" charset="0"/>
                <a:cs typeface="Times New Roman" pitchFamily="18" charset="0"/>
              </a:rPr>
              <a:t>1</a:t>
            </a:r>
            <a:r>
              <a:rPr lang="en-IN" sz="2800" dirty="0">
                <a:latin typeface="Times New Roman" pitchFamily="18" charset="0"/>
                <a:cs typeface="Times New Roman" pitchFamily="18" charset="0"/>
              </a:rPr>
              <a:t> &gt; 0 </a:t>
            </a:r>
            <a:r>
              <a:rPr lang="en-IN" sz="2800" dirty="0" smtClean="0">
                <a:latin typeface="Times New Roman" pitchFamily="18" charset="0"/>
                <a:cs typeface="Times New Roman" pitchFamily="18" charset="0"/>
              </a:rPr>
              <a:t>&amp; i</a:t>
            </a:r>
            <a:r>
              <a:rPr lang="en-IN" sz="2800" baseline="-25000" dirty="0" smtClean="0">
                <a:latin typeface="Times New Roman" pitchFamily="18" charset="0"/>
                <a:cs typeface="Times New Roman" pitchFamily="18" charset="0"/>
              </a:rPr>
              <a:t>2</a:t>
            </a:r>
            <a:r>
              <a:rPr lang="en-IN" sz="2800" dirty="0">
                <a:latin typeface="Times New Roman" pitchFamily="18" charset="0"/>
                <a:cs typeface="Times New Roman" pitchFamily="18" charset="0"/>
              </a:rPr>
              <a:t> &lt; </a:t>
            </a:r>
            <a:r>
              <a:rPr lang="en-IN" sz="2800" dirty="0" err="1">
                <a:latin typeface="Times New Roman" pitchFamily="18" charset="0"/>
                <a:cs typeface="Times New Roman" pitchFamily="18" charset="0"/>
              </a:rPr>
              <a:t>I</a:t>
            </a:r>
            <a:r>
              <a:rPr lang="en-IN" sz="2800" baseline="-25000" dirty="0" err="1">
                <a:latin typeface="Times New Roman" pitchFamily="18" charset="0"/>
                <a:cs typeface="Times New Roman" pitchFamily="18" charset="0"/>
              </a:rPr>
              <a:t>ss</a:t>
            </a:r>
            <a:r>
              <a:rPr lang="en-IN" sz="2800" dirty="0" smtClean="0">
                <a:latin typeface="Times New Roman" pitchFamily="18" charset="0"/>
                <a:cs typeface="Times New Roman" pitchFamily="18" charset="0"/>
              </a:rPr>
              <a:t>.</a:t>
            </a:r>
          </a:p>
          <a:p>
            <a:pPr marL="457200" indent="-457200" algn="just">
              <a:buFont typeface="Wingdings" pitchFamily="2" charset="2"/>
              <a:buChar char="Ø"/>
            </a:pPr>
            <a:r>
              <a:rPr lang="en-US" sz="2800" dirty="0" smtClean="0">
                <a:latin typeface="Times New Roman" pitchFamily="18" charset="0"/>
                <a:cs typeface="Times New Roman" pitchFamily="18" charset="0"/>
              </a:rPr>
              <a:t>As a result of </a:t>
            </a:r>
            <a:r>
              <a:rPr lang="en-IN" sz="2800" dirty="0">
                <a:latin typeface="Times New Roman" pitchFamily="18" charset="0"/>
                <a:cs typeface="Times New Roman" pitchFamily="18" charset="0"/>
              </a:rPr>
              <a:t>i</a:t>
            </a:r>
            <a:r>
              <a:rPr lang="en-IN" sz="2800" baseline="-25000" dirty="0">
                <a:latin typeface="Times New Roman" pitchFamily="18" charset="0"/>
                <a:cs typeface="Times New Roman" pitchFamily="18" charset="0"/>
              </a:rPr>
              <a:t>1</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&lt; i</a:t>
            </a:r>
            <a:r>
              <a:rPr lang="en-IN" sz="2800" baseline="-25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gives i</a:t>
            </a:r>
            <a:r>
              <a:rPr lang="en-IN" sz="2800" baseline="-25000" dirty="0" smtClean="0">
                <a:latin typeface="Times New Roman" pitchFamily="18" charset="0"/>
                <a:cs typeface="Times New Roman" pitchFamily="18" charset="0"/>
              </a:rPr>
              <a:t>4</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&lt; i</a:t>
            </a:r>
            <a:r>
              <a:rPr lang="en-IN" sz="2800" baseline="-25000" dirty="0">
                <a:latin typeface="Times New Roman" pitchFamily="18" charset="0"/>
                <a:cs typeface="Times New Roman" pitchFamily="18" charset="0"/>
              </a:rPr>
              <a:t>2</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4</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i</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1</a:t>
            </a:r>
            <a:r>
              <a:rPr lang="en-IN"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which </a:t>
            </a:r>
            <a:r>
              <a:rPr lang="en-US" sz="2800" dirty="0" smtClean="0">
                <a:latin typeface="Times New Roman" pitchFamily="18" charset="0"/>
                <a:cs typeface="Times New Roman" pitchFamily="18" charset="0"/>
              </a:rPr>
              <a:t>is less than i</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(Simple Current Mirror).</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4</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i</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&lt; i</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M4 </a:t>
            </a:r>
            <a:r>
              <a:rPr lang="en-IN" sz="2800" dirty="0">
                <a:latin typeface="Times New Roman" pitchFamily="18" charset="0"/>
                <a:cs typeface="Times New Roman" pitchFamily="18" charset="0"/>
              </a:rPr>
              <a:t>is in </a:t>
            </a:r>
            <a:r>
              <a:rPr lang="en-IN" sz="2800" dirty="0" smtClean="0">
                <a:latin typeface="Times New Roman" pitchFamily="18" charset="0"/>
                <a:cs typeface="Times New Roman" pitchFamily="18" charset="0"/>
              </a:rPr>
              <a:t>saturation region.</a:t>
            </a:r>
            <a:endParaRPr lang="en-US" sz="2800" dirty="0" smtClean="0">
              <a:latin typeface="Times New Roman" pitchFamily="18" charset="0"/>
              <a:cs typeface="Times New Roman" pitchFamily="18" charset="0"/>
            </a:endParaRPr>
          </a:p>
          <a:p>
            <a:pPr marL="457200" indent="-457200" algn="just">
              <a:buFont typeface="Wingdings" pitchFamily="2" charset="2"/>
              <a:buChar char="Ø"/>
            </a:pPr>
            <a:r>
              <a:rPr lang="en-IN" sz="2800" dirty="0" smtClean="0">
                <a:latin typeface="Times New Roman" pitchFamily="18" charset="0"/>
                <a:cs typeface="Times New Roman" pitchFamily="18" charset="0"/>
              </a:rPr>
              <a:t>Capacitor C</a:t>
            </a:r>
            <a:r>
              <a:rPr lang="en-IN" sz="2800" baseline="-25000" dirty="0" smtClean="0">
                <a:latin typeface="Times New Roman" pitchFamily="18" charset="0"/>
                <a:cs typeface="Times New Roman" pitchFamily="18" charset="0"/>
              </a:rPr>
              <a:t>I</a:t>
            </a:r>
            <a:r>
              <a:rPr lang="en-IN" sz="2800" dirty="0" smtClean="0">
                <a:latin typeface="Times New Roman" pitchFamily="18" charset="0"/>
                <a:cs typeface="Times New Roman" pitchFamily="18" charset="0"/>
              </a:rPr>
              <a:t> receives difference of current (</a:t>
            </a:r>
            <a:r>
              <a:rPr lang="en-US" sz="2800" dirty="0">
                <a:latin typeface="Times New Roman" pitchFamily="18" charset="0"/>
                <a:cs typeface="Times New Roman" pitchFamily="18" charset="0"/>
              </a:rPr>
              <a:t>i</a:t>
            </a:r>
            <a:r>
              <a:rPr lang="en-US" sz="2800" baseline="-25000" dirty="0">
                <a:latin typeface="Times New Roman" pitchFamily="18" charset="0"/>
                <a:cs typeface="Times New Roman" pitchFamily="18" charset="0"/>
              </a:rPr>
              <a:t>4</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a:t>
            </a:r>
            <a:r>
              <a:rPr lang="en-US" sz="2800" baseline="-25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for the discharging, whose potential is V</a:t>
            </a:r>
            <a:r>
              <a:rPr lang="en-IN" sz="2800" baseline="-25000" dirty="0" smtClean="0">
                <a:latin typeface="Times New Roman" pitchFamily="18" charset="0"/>
                <a:cs typeface="Times New Roman" pitchFamily="18" charset="0"/>
              </a:rPr>
              <a:t>O1 </a:t>
            </a:r>
            <a:r>
              <a:rPr lang="en-IN" sz="2800" dirty="0" smtClean="0">
                <a:latin typeface="Times New Roman" pitchFamily="18" charset="0"/>
                <a:cs typeface="Times New Roman" pitchFamily="18" charset="0"/>
              </a:rPr>
              <a:t>started decreasing, which causes M2 is in Triode region.</a:t>
            </a:r>
          </a:p>
          <a:p>
            <a:pPr marL="457200" indent="-457200" algn="just">
              <a:buFont typeface="Wingdings" pitchFamily="2" charset="2"/>
              <a:buChar char="Ø"/>
            </a:pPr>
            <a:r>
              <a:rPr lang="en-IN" sz="2800" dirty="0" smtClean="0">
                <a:latin typeface="Times New Roman" pitchFamily="18" charset="0"/>
                <a:cs typeface="Times New Roman" pitchFamily="18" charset="0"/>
              </a:rPr>
              <a:t>i</a:t>
            </a:r>
            <a:r>
              <a:rPr lang="en-IN" sz="2800" baseline="-25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will ceases to decrease when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a:t>
            </a:r>
            <a:r>
              <a:rPr lang="en-US" sz="2800" baseline="-25000" dirty="0" smtClean="0">
                <a:latin typeface="Times New Roman" pitchFamily="18" charset="0"/>
                <a:cs typeface="Times New Roman" pitchFamily="18" charset="0"/>
              </a:rPr>
              <a:t>SS</a:t>
            </a:r>
            <a:r>
              <a:rPr lang="en-US" sz="2800" dirty="0" smtClean="0">
                <a:latin typeface="Times New Roman" pitchFamily="18" charset="0"/>
                <a:cs typeface="Times New Roman" pitchFamily="18" charset="0"/>
              </a:rPr>
              <a:t>/2, then </a:t>
            </a:r>
            <a:r>
              <a:rPr lang="en-IN" sz="2800" b="1" dirty="0">
                <a:latin typeface="Times New Roman" pitchFamily="18" charset="0"/>
                <a:cs typeface="Times New Roman" pitchFamily="18" charset="0"/>
              </a:rPr>
              <a:t>V</a:t>
            </a:r>
            <a:r>
              <a:rPr lang="en-IN" sz="2800" b="1" baseline="-25000" dirty="0">
                <a:latin typeface="Times New Roman" pitchFamily="18" charset="0"/>
                <a:cs typeface="Times New Roman" pitchFamily="18" charset="0"/>
              </a:rPr>
              <a:t>O1 </a:t>
            </a:r>
            <a:r>
              <a:rPr lang="en-IN" sz="2800" b="1" dirty="0" smtClean="0">
                <a:latin typeface="Times New Roman" pitchFamily="18" charset="0"/>
                <a:cs typeface="Times New Roman" pitchFamily="18" charset="0"/>
              </a:rPr>
              <a:t>stabilizes, </a:t>
            </a:r>
            <a:r>
              <a:rPr lang="en-IN" sz="2800" dirty="0" smtClean="0">
                <a:latin typeface="Times New Roman" pitchFamily="18" charset="0"/>
                <a:cs typeface="Times New Roman" pitchFamily="18" charset="0"/>
              </a:rPr>
              <a:t>which has a value for the voltage of the first stage is, </a:t>
            </a:r>
          </a:p>
          <a:p>
            <a:pPr algn="just"/>
            <a:r>
              <a:rPr lang="en-IN" sz="2800" dirty="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S2</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&lt; </a:t>
            </a:r>
            <a:r>
              <a:rPr lang="en-IN" sz="2800" b="1" dirty="0">
                <a:solidFill>
                  <a:srgbClr val="FF0000"/>
                </a:solidFill>
                <a:latin typeface="Times New Roman" pitchFamily="18" charset="0"/>
                <a:cs typeface="Times New Roman" pitchFamily="18" charset="0"/>
              </a:rPr>
              <a:t>V</a:t>
            </a:r>
            <a:r>
              <a:rPr lang="en-IN" sz="2800" b="1" baseline="-25000" dirty="0">
                <a:solidFill>
                  <a:srgbClr val="FF0000"/>
                </a:solidFill>
                <a:latin typeface="Times New Roman" pitchFamily="18" charset="0"/>
                <a:cs typeface="Times New Roman" pitchFamily="18" charset="0"/>
              </a:rPr>
              <a:t>O1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&lt;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S2</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DS2</a:t>
            </a:r>
            <a:r>
              <a:rPr lang="en-US" sz="2800" b="1" dirty="0" smtClean="0">
                <a:solidFill>
                  <a:srgbClr val="FF0000"/>
                </a:solidFill>
                <a:latin typeface="Times New Roman" pitchFamily="18" charset="0"/>
                <a:cs typeface="Times New Roman" pitchFamily="18" charset="0"/>
              </a:rPr>
              <a:t>(sat); </a:t>
            </a:r>
          </a:p>
          <a:p>
            <a:pPr algn="just"/>
            <a:r>
              <a:rPr lang="en-US" sz="2800" b="1" dirty="0">
                <a:solidFill>
                  <a:srgbClr val="FF0000"/>
                </a:solidFill>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i</a:t>
            </a:r>
            <a:r>
              <a:rPr lang="en-IN" sz="2800" b="1" baseline="-25000" dirty="0" smtClean="0">
                <a:solidFill>
                  <a:srgbClr val="FF0000"/>
                </a:solidFill>
                <a:latin typeface="Times New Roman" pitchFamily="18" charset="0"/>
                <a:cs typeface="Times New Roman" pitchFamily="18" charset="0"/>
              </a:rPr>
              <a:t>1</a:t>
            </a:r>
            <a:r>
              <a:rPr lang="en-IN" sz="2800" b="1" dirty="0" smtClean="0">
                <a:solidFill>
                  <a:srgbClr val="FF0000"/>
                </a:solidFill>
                <a:latin typeface="Times New Roman" pitchFamily="18" charset="0"/>
                <a:cs typeface="Times New Roman" pitchFamily="18" charset="0"/>
              </a:rPr>
              <a:t> </a:t>
            </a:r>
            <a:r>
              <a:rPr lang="en-IN" sz="2800" b="1" dirty="0">
                <a:solidFill>
                  <a:srgbClr val="FF0000"/>
                </a:solidFill>
                <a:latin typeface="Times New Roman" pitchFamily="18" charset="0"/>
                <a:cs typeface="Times New Roman" pitchFamily="18" charset="0"/>
              </a:rPr>
              <a:t>&gt; </a:t>
            </a:r>
            <a:r>
              <a:rPr lang="en-IN" sz="2800" b="1" dirty="0" smtClean="0">
                <a:solidFill>
                  <a:srgbClr val="FF0000"/>
                </a:solidFill>
                <a:latin typeface="Times New Roman" pitchFamily="18" charset="0"/>
                <a:cs typeface="Times New Roman" pitchFamily="18" charset="0"/>
              </a:rPr>
              <a:t>0</a:t>
            </a:r>
            <a:r>
              <a:rPr lang="en-IN" sz="2800" b="1" dirty="0">
                <a:solidFill>
                  <a:srgbClr val="FF0000"/>
                </a:solidFill>
                <a:latin typeface="Times New Roman" pitchFamily="18" charset="0"/>
                <a:cs typeface="Times New Roman" pitchFamily="18" charset="0"/>
              </a:rPr>
              <a:t> &amp; i</a:t>
            </a:r>
            <a:r>
              <a:rPr lang="en-IN" sz="2800" b="1" baseline="-25000" dirty="0">
                <a:solidFill>
                  <a:srgbClr val="FF0000"/>
                </a:solidFill>
                <a:latin typeface="Times New Roman" pitchFamily="18" charset="0"/>
                <a:cs typeface="Times New Roman" pitchFamily="18" charset="0"/>
              </a:rPr>
              <a:t>2</a:t>
            </a:r>
            <a:r>
              <a:rPr lang="en-IN" sz="2800" b="1" dirty="0">
                <a:solidFill>
                  <a:srgbClr val="FF0000"/>
                </a:solidFill>
                <a:latin typeface="Times New Roman" pitchFamily="18" charset="0"/>
                <a:cs typeface="Times New Roman" pitchFamily="18" charset="0"/>
              </a:rPr>
              <a:t> &lt; </a:t>
            </a:r>
            <a:r>
              <a:rPr lang="en-IN" sz="2800" b="1" dirty="0" err="1">
                <a:solidFill>
                  <a:srgbClr val="FF0000"/>
                </a:solidFill>
                <a:latin typeface="Times New Roman" pitchFamily="18" charset="0"/>
                <a:cs typeface="Times New Roman" pitchFamily="18" charset="0"/>
              </a:rPr>
              <a:t>I</a:t>
            </a:r>
            <a:r>
              <a:rPr lang="en-IN" sz="2800" b="1" baseline="-25000" dirty="0" err="1">
                <a:solidFill>
                  <a:srgbClr val="FF0000"/>
                </a:solidFill>
                <a:latin typeface="Times New Roman" pitchFamily="18" charset="0"/>
                <a:cs typeface="Times New Roman" pitchFamily="18" charset="0"/>
              </a:rPr>
              <a:t>ss</a:t>
            </a:r>
            <a:endParaRPr lang="en-US" sz="2800" b="1" dirty="0" smtClean="0">
              <a:solidFill>
                <a:srgbClr val="FF0000"/>
              </a:solidFill>
              <a:latin typeface="Times New Roman" pitchFamily="18" charset="0"/>
              <a:cs typeface="Times New Roman" pitchFamily="18" charset="0"/>
            </a:endParaRPr>
          </a:p>
          <a:p>
            <a:pPr marL="457200" indent="-457200" algn="just">
              <a:buFont typeface="Wingdings" pitchFamily="2" charset="2"/>
              <a:buChar char="Ø"/>
            </a:pPr>
            <a:r>
              <a:rPr lang="en-US" sz="2800" dirty="0" smtClean="0">
                <a:latin typeface="Times New Roman" pitchFamily="18" charset="0"/>
                <a:cs typeface="Times New Roman" pitchFamily="18" charset="0"/>
              </a:rPr>
              <a:t>The output </a:t>
            </a:r>
            <a:r>
              <a:rPr lang="en-US" sz="2800" dirty="0">
                <a:latin typeface="Times New Roman" pitchFamily="18" charset="0"/>
                <a:cs typeface="Times New Roman" pitchFamily="18" charset="0"/>
              </a:rPr>
              <a:t>voltage will be (</a:t>
            </a:r>
            <a:r>
              <a:rPr lang="en-US" sz="2800" dirty="0" smtClean="0">
                <a:latin typeface="Times New Roman" pitchFamily="18" charset="0"/>
                <a:cs typeface="Times New Roman" pitchFamily="18" charset="0"/>
              </a:rPr>
              <a:t>V</a:t>
            </a:r>
            <a:r>
              <a:rPr lang="en-US" sz="2800" baseline="-25000" dirty="0" smtClean="0">
                <a:latin typeface="Times New Roman" pitchFamily="18" charset="0"/>
                <a:cs typeface="Times New Roman" pitchFamily="18" charset="0"/>
              </a:rPr>
              <a:t>DS6</a:t>
            </a:r>
            <a:r>
              <a:rPr lang="en-US" sz="2800" dirty="0" smtClean="0">
                <a:latin typeface="Times New Roman" pitchFamily="18" charset="0"/>
                <a:cs typeface="Times New Roman" pitchFamily="18" charset="0"/>
              </a:rPr>
              <a:t> &gt; V</a:t>
            </a:r>
            <a:r>
              <a:rPr lang="en-US" sz="2800" baseline="-25000" dirty="0" smtClean="0">
                <a:latin typeface="Times New Roman" pitchFamily="18" charset="0"/>
                <a:cs typeface="Times New Roman" pitchFamily="18" charset="0"/>
              </a:rPr>
              <a:t>GS6</a:t>
            </a: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V</a:t>
            </a:r>
            <a:r>
              <a:rPr lang="en-US" sz="2800" baseline="-25000" dirty="0" err="1" smtClean="0">
                <a:latin typeface="Times New Roman" pitchFamily="18" charset="0"/>
                <a:cs typeface="Times New Roman" pitchFamily="18" charset="0"/>
              </a:rPr>
              <a:t>tp</a:t>
            </a:r>
            <a:r>
              <a:rPr lang="en-US" sz="2800" dirty="0" smtClean="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OUT</a:t>
            </a:r>
            <a:r>
              <a:rPr lang="en-US" sz="2800" b="1" dirty="0" smtClean="0">
                <a:solidFill>
                  <a:srgbClr val="FF0000"/>
                </a:solidFill>
                <a:latin typeface="Times New Roman" pitchFamily="18" charset="0"/>
                <a:cs typeface="Times New Roman" pitchFamily="18" charset="0"/>
              </a:rPr>
              <a:t> = V</a:t>
            </a:r>
            <a:r>
              <a:rPr lang="en-US" sz="2800" b="1" baseline="-25000" dirty="0" smtClean="0">
                <a:solidFill>
                  <a:srgbClr val="FF0000"/>
                </a:solidFill>
                <a:latin typeface="Times New Roman" pitchFamily="18" charset="0"/>
                <a:cs typeface="Times New Roman" pitchFamily="18" charset="0"/>
              </a:rPr>
              <a:t>DD</a:t>
            </a:r>
            <a:r>
              <a:rPr lang="en-US" sz="2800" b="1" dirty="0" smtClean="0">
                <a:solidFill>
                  <a:srgbClr val="FF0000"/>
                </a:solidFill>
                <a:latin typeface="Times New Roman" pitchFamily="18" charset="0"/>
                <a:cs typeface="Times New Roman" pitchFamily="18" charset="0"/>
              </a:rPr>
              <a:t>; 	</a:t>
            </a:r>
            <a:endParaRPr lang="en-IN" sz="2800" b="1"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72901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4302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Initial Operating States for </a:t>
            </a:r>
            <a:r>
              <a:rPr lang="en-US" b="1" dirty="0" smtClean="0">
                <a:latin typeface="Times New Roman" panose="02020603050405020304" pitchFamily="18" charset="0"/>
                <a:cs typeface="Times New Roman" panose="02020603050405020304" pitchFamily="18" charset="0"/>
              </a:rPr>
              <a:t>the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43000"/>
            <a:ext cx="13258800"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Condition: vi </a:t>
            </a:r>
          </a:p>
          <a:p>
            <a:pPr marL="457200" indent="-457200" algn="just">
              <a:buFont typeface="Wingdings" pitchFamily="2" charset="2"/>
              <a:buChar char="Ø"/>
            </a:pPr>
            <a:r>
              <a:rPr lang="en-IN" dirty="0" smtClean="0">
                <a:latin typeface="Times New Roman" pitchFamily="18" charset="0"/>
                <a:cs typeface="Times New Roman" pitchFamily="18" charset="0"/>
              </a:rPr>
              <a:t>if</a:t>
            </a:r>
            <a:r>
              <a:rPr lang="en-IN" sz="2800" dirty="0" smtClean="0">
                <a:latin typeface="Times New Roman" pitchFamily="18" charset="0"/>
                <a:cs typeface="Times New Roman" pitchFamily="18" charset="0"/>
              </a:rPr>
              <a:t> V</a:t>
            </a:r>
            <a:r>
              <a:rPr lang="en-IN" sz="2800" baseline="-25000" dirty="0" smtClean="0">
                <a:latin typeface="Times New Roman" pitchFamily="18" charset="0"/>
                <a:cs typeface="Times New Roman" pitchFamily="18" charset="0"/>
              </a:rPr>
              <a:t>G1</a:t>
            </a:r>
            <a:r>
              <a:rPr lang="en-IN" sz="2800" dirty="0" smtClean="0">
                <a:latin typeface="Times New Roman" pitchFamily="18" charset="0"/>
                <a:cs typeface="Times New Roman" pitchFamily="18" charset="0"/>
              </a:rPr>
              <a:t> &gt;&gt; V</a:t>
            </a:r>
            <a:r>
              <a:rPr lang="en-IN" sz="2800" baseline="-25000" dirty="0" smtClean="0">
                <a:latin typeface="Times New Roman" pitchFamily="18" charset="0"/>
                <a:cs typeface="Times New Roman" pitchFamily="18" charset="0"/>
              </a:rPr>
              <a:t>G2</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a:t>
            </a:r>
            <a:r>
              <a:rPr lang="en-IN" sz="2800" dirty="0" smtClean="0">
                <a:latin typeface="Times New Roman" pitchFamily="18" charset="0"/>
                <a:cs typeface="Times New Roman" pitchFamily="18" charset="0"/>
              </a:rPr>
              <a:t> i</a:t>
            </a:r>
            <a:r>
              <a:rPr lang="en-IN" sz="2800" baseline="-25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is decreasing towards I</a:t>
            </a:r>
            <a:r>
              <a:rPr lang="en-IN" sz="2800" baseline="-25000" dirty="0" smtClean="0">
                <a:latin typeface="Times New Roman" pitchFamily="18" charset="0"/>
                <a:cs typeface="Times New Roman" pitchFamily="18" charset="0"/>
              </a:rPr>
              <a:t>SS</a:t>
            </a:r>
            <a:r>
              <a:rPr lang="en-IN" sz="2800" dirty="0" smtClean="0">
                <a:latin typeface="Times New Roman" pitchFamily="18" charset="0"/>
                <a:cs typeface="Times New Roman" pitchFamily="18" charset="0"/>
              </a:rPr>
              <a:t> and V</a:t>
            </a:r>
            <a:r>
              <a:rPr lang="en-IN" sz="2800" baseline="-25000" dirty="0" smtClean="0">
                <a:latin typeface="Times New Roman" pitchFamily="18" charset="0"/>
                <a:cs typeface="Times New Roman" pitchFamily="18" charset="0"/>
              </a:rPr>
              <a:t>O1</a:t>
            </a:r>
            <a:r>
              <a:rPr lang="en-IN" sz="2800" dirty="0" smtClean="0">
                <a:latin typeface="Times New Roman" pitchFamily="18" charset="0"/>
                <a:cs typeface="Times New Roman" pitchFamily="18" charset="0"/>
              </a:rPr>
              <a:t> decreases towards V</a:t>
            </a:r>
            <a:r>
              <a:rPr lang="en-IN" sz="2800" baseline="-25000" dirty="0" smtClean="0">
                <a:latin typeface="Times New Roman" pitchFamily="18" charset="0"/>
                <a:cs typeface="Times New Roman" pitchFamily="18" charset="0"/>
              </a:rPr>
              <a:t>SS</a:t>
            </a:r>
            <a:r>
              <a:rPr lang="en-IN" sz="2800" dirty="0" smtClean="0">
                <a:latin typeface="Times New Roman" pitchFamily="18" charset="0"/>
                <a:cs typeface="Times New Roman" pitchFamily="18" charset="0"/>
              </a:rPr>
              <a:t>.</a:t>
            </a:r>
          </a:p>
          <a:p>
            <a:pPr algn="just"/>
            <a:r>
              <a:rPr lang="en-IN" sz="2800" b="1" dirty="0">
                <a:solidFill>
                  <a:srgbClr val="FF0000"/>
                </a:solidFill>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 i</a:t>
            </a:r>
            <a:r>
              <a:rPr lang="en-IN" sz="2800" b="1" baseline="-25000" dirty="0" smtClean="0">
                <a:solidFill>
                  <a:srgbClr val="FF0000"/>
                </a:solidFill>
                <a:latin typeface="Times New Roman" pitchFamily="18" charset="0"/>
                <a:cs typeface="Times New Roman" pitchFamily="18" charset="0"/>
              </a:rPr>
              <a:t>2</a:t>
            </a:r>
            <a:r>
              <a:rPr lang="en-IN" sz="2800" b="1" dirty="0" smtClean="0">
                <a:solidFill>
                  <a:srgbClr val="FF0000"/>
                </a:solidFill>
                <a:latin typeface="Times New Roman" pitchFamily="18" charset="0"/>
                <a:cs typeface="Times New Roman" pitchFamily="18" charset="0"/>
              </a:rPr>
              <a:t> </a:t>
            </a:r>
            <a:r>
              <a:rPr lang="en-IN" sz="2800" b="1" dirty="0">
                <a:solidFill>
                  <a:srgbClr val="FF0000"/>
                </a:solidFill>
                <a:latin typeface="Times New Roman" pitchFamily="18" charset="0"/>
                <a:cs typeface="Times New Roman" pitchFamily="18" charset="0"/>
              </a:rPr>
              <a:t>=  I</a:t>
            </a:r>
            <a:r>
              <a:rPr lang="en-IN" sz="2800" b="1" baseline="-25000" dirty="0">
                <a:solidFill>
                  <a:srgbClr val="FF0000"/>
                </a:solidFill>
                <a:latin typeface="Times New Roman" pitchFamily="18" charset="0"/>
                <a:cs typeface="Times New Roman" pitchFamily="18" charset="0"/>
              </a:rPr>
              <a:t>SS</a:t>
            </a:r>
            <a:r>
              <a:rPr lang="en-IN" sz="2800" b="1" dirty="0">
                <a:solidFill>
                  <a:srgbClr val="FF0000"/>
                </a:solidFill>
                <a:latin typeface="Times New Roman" pitchFamily="18" charset="0"/>
                <a:cs typeface="Times New Roman" pitchFamily="18" charset="0"/>
              </a:rPr>
              <a:t> .</a:t>
            </a:r>
            <a:endParaRPr lang="en-IN" sz="2800" b="1" dirty="0" smtClean="0">
              <a:solidFill>
                <a:srgbClr val="FF0000"/>
              </a:solidFill>
              <a:latin typeface="Times New Roman" pitchFamily="18" charset="0"/>
              <a:cs typeface="Times New Roman" pitchFamily="18" charset="0"/>
            </a:endParaRPr>
          </a:p>
          <a:p>
            <a:pPr algn="just"/>
            <a:r>
              <a:rPr lang="en-IN" sz="2800" b="1" dirty="0" smtClean="0">
                <a:solidFill>
                  <a:srgbClr val="FF0000"/>
                </a:solidFill>
                <a:latin typeface="Times New Roman" pitchFamily="18" charset="0"/>
                <a:cs typeface="Times New Roman" pitchFamily="18" charset="0"/>
              </a:rPr>
              <a:t>	V</a:t>
            </a:r>
            <a:r>
              <a:rPr lang="en-IN" sz="2800" b="1" baseline="-25000" dirty="0" smtClean="0">
                <a:solidFill>
                  <a:srgbClr val="FF0000"/>
                </a:solidFill>
                <a:latin typeface="Times New Roman" pitchFamily="18" charset="0"/>
                <a:cs typeface="Times New Roman" pitchFamily="18" charset="0"/>
              </a:rPr>
              <a:t>O1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SS</a:t>
            </a:r>
            <a:r>
              <a:rPr lang="en-US" sz="2800" b="1" dirty="0" smtClean="0">
                <a:solidFill>
                  <a:srgbClr val="FF0000"/>
                </a:solidFill>
                <a:latin typeface="Times New Roman" pitchFamily="18" charset="0"/>
                <a:cs typeface="Times New Roman" pitchFamily="18" charset="0"/>
              </a:rPr>
              <a:t> ;	V</a:t>
            </a:r>
            <a:r>
              <a:rPr lang="en-US" sz="2800" b="1" baseline="-25000" dirty="0" smtClean="0">
                <a:solidFill>
                  <a:srgbClr val="FF0000"/>
                </a:solidFill>
                <a:latin typeface="Times New Roman" pitchFamily="18" charset="0"/>
                <a:cs typeface="Times New Roman" pitchFamily="18" charset="0"/>
              </a:rPr>
              <a:t>OUT</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V</a:t>
            </a:r>
            <a:r>
              <a:rPr lang="en-US" sz="2800" b="1" baseline="-25000" dirty="0">
                <a:solidFill>
                  <a:srgbClr val="FF0000"/>
                </a:solidFill>
                <a:latin typeface="Times New Roman" pitchFamily="18" charset="0"/>
                <a:cs typeface="Times New Roman" pitchFamily="18" charset="0"/>
              </a:rPr>
              <a:t>DD</a:t>
            </a:r>
            <a:endParaRPr lang="en-IN" sz="2800" baseline="-25000" dirty="0" smtClean="0">
              <a:latin typeface="Times New Roman" pitchFamily="18" charset="0"/>
              <a:cs typeface="Times New Roman" pitchFamily="18" charset="0"/>
            </a:endParaRPr>
          </a:p>
        </p:txBody>
      </p:sp>
      <p:sp>
        <p:nvSpPr>
          <p:cNvPr id="7" name="Rectangle 6"/>
          <p:cNvSpPr/>
          <p:nvPr/>
        </p:nvSpPr>
        <p:spPr>
          <a:xfrm>
            <a:off x="0" y="3004602"/>
            <a:ext cx="13258800" cy="60631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Condition: vii </a:t>
            </a:r>
          </a:p>
          <a:p>
            <a:pPr marL="457200" indent="-457200" algn="just">
              <a:buFont typeface="Wingdings" pitchFamily="2" charset="2"/>
              <a:buChar char="Ø"/>
            </a:pPr>
            <a:r>
              <a:rPr lang="en-US" dirty="0" smtClean="0">
                <a:latin typeface="Times New Roman" pitchFamily="18" charset="0"/>
                <a:cs typeface="Times New Roman" pitchFamily="18" charset="0"/>
              </a:rPr>
              <a:t>We are assuming </a:t>
            </a:r>
            <a:r>
              <a:rPr lang="en-US" dirty="0">
                <a:latin typeface="Times New Roman" pitchFamily="18" charset="0"/>
                <a:cs typeface="Times New Roman" pitchFamily="18" charset="0"/>
              </a:rPr>
              <a:t>that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equal to a </a:t>
            </a:r>
            <a:r>
              <a:rPr lang="en-US" dirty="0" smtClean="0">
                <a:latin typeface="Times New Roman" pitchFamily="18" charset="0"/>
                <a:cs typeface="Times New Roman" pitchFamily="18" charset="0"/>
              </a:rPr>
              <a:t>DC </a:t>
            </a:r>
            <a:r>
              <a:rPr lang="en-US" dirty="0">
                <a:latin typeface="Times New Roman" pitchFamily="18" charset="0"/>
                <a:cs typeface="Times New Roman" pitchFamily="18" charset="0"/>
              </a:rPr>
              <a:t>voltage,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p>
          <a:p>
            <a:pPr marL="457200" indent="-457200" algn="just">
              <a:buFont typeface="Wingdings" pitchFamily="2" charset="2"/>
              <a:buChar char="Ø"/>
            </a:pPr>
            <a:r>
              <a:rPr lang="en-IN" sz="2800" dirty="0" smtClean="0">
                <a:latin typeface="Times New Roman" pitchFamily="18" charset="0"/>
                <a:cs typeface="Times New Roman" pitchFamily="18" charset="0"/>
              </a:rPr>
              <a:t>Initially, V</a:t>
            </a:r>
            <a:r>
              <a:rPr lang="en-IN" sz="2800" baseline="-25000" dirty="0" smtClean="0">
                <a:latin typeface="Times New Roman" pitchFamily="18" charset="0"/>
                <a:cs typeface="Times New Roman" pitchFamily="18" charset="0"/>
              </a:rPr>
              <a:t>G2</a:t>
            </a:r>
            <a:r>
              <a:rPr lang="en-IN" sz="2800" dirty="0" smtClean="0">
                <a:latin typeface="Times New Roman" pitchFamily="18" charset="0"/>
                <a:cs typeface="Times New Roman" pitchFamily="18" charset="0"/>
              </a:rPr>
              <a:t> &lt; V</a:t>
            </a:r>
            <a:r>
              <a:rPr lang="en-IN" sz="2800" baseline="-25000" dirty="0" smtClean="0">
                <a:latin typeface="Times New Roman" pitchFamily="18" charset="0"/>
                <a:cs typeface="Times New Roman" pitchFamily="18" charset="0"/>
              </a:rPr>
              <a:t>G1</a:t>
            </a:r>
            <a:r>
              <a:rPr lang="en-IN" sz="2800" dirty="0" smtClean="0">
                <a:latin typeface="Times New Roman" pitchFamily="18" charset="0"/>
                <a:cs typeface="Times New Roman" pitchFamily="18" charset="0"/>
              </a:rPr>
              <a:t> with i</a:t>
            </a:r>
            <a:r>
              <a:rPr lang="en-IN" sz="2800" baseline="-25000" dirty="0" smtClean="0">
                <a:latin typeface="Times New Roman" pitchFamily="18" charset="0"/>
                <a:cs typeface="Times New Roman" pitchFamily="18" charset="0"/>
              </a:rPr>
              <a:t>1</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&lt; </a:t>
            </a:r>
            <a:r>
              <a:rPr lang="en-IN" sz="2800" dirty="0" err="1">
                <a:latin typeface="Times New Roman" pitchFamily="18" charset="0"/>
                <a:cs typeface="Times New Roman" pitchFamily="18" charset="0"/>
              </a:rPr>
              <a:t>I</a:t>
            </a:r>
            <a:r>
              <a:rPr lang="en-IN" sz="2800" baseline="-25000" dirty="0" err="1">
                <a:latin typeface="Times New Roman" pitchFamily="18" charset="0"/>
                <a:cs typeface="Times New Roman" pitchFamily="18" charset="0"/>
              </a:rPr>
              <a:t>ss</a:t>
            </a:r>
            <a:r>
              <a:rPr lang="en-IN" sz="2800" baseline="-250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&amp; i</a:t>
            </a:r>
            <a:r>
              <a:rPr lang="en-IN" sz="2800" baseline="-25000" dirty="0" smtClean="0">
                <a:latin typeface="Times New Roman" pitchFamily="18" charset="0"/>
                <a:cs typeface="Times New Roman" pitchFamily="18" charset="0"/>
              </a:rPr>
              <a:t>2</a:t>
            </a:r>
            <a:r>
              <a:rPr lang="en-IN" sz="2800" dirty="0">
                <a:latin typeface="Times New Roman" pitchFamily="18" charset="0"/>
                <a:cs typeface="Times New Roman" pitchFamily="18" charset="0"/>
              </a:rPr>
              <a:t> &gt; 0.</a:t>
            </a:r>
            <a:endParaRPr lang="en-IN" sz="2800" dirty="0" smtClean="0">
              <a:latin typeface="Times New Roman" pitchFamily="18" charset="0"/>
              <a:cs typeface="Times New Roman" pitchFamily="18" charset="0"/>
            </a:endParaRPr>
          </a:p>
          <a:p>
            <a:pPr marL="457200" indent="-457200" algn="just">
              <a:buFont typeface="Wingdings" pitchFamily="2" charset="2"/>
              <a:buChar char="Ø"/>
            </a:pPr>
            <a:r>
              <a:rPr lang="en-US" sz="2800" dirty="0" smtClean="0">
                <a:latin typeface="Times New Roman" pitchFamily="18" charset="0"/>
                <a:cs typeface="Times New Roman" pitchFamily="18" charset="0"/>
              </a:rPr>
              <a:t>As a result of </a:t>
            </a:r>
            <a:r>
              <a:rPr lang="en-IN" sz="2800" dirty="0" smtClean="0">
                <a:latin typeface="Times New Roman" pitchFamily="18" charset="0"/>
                <a:cs typeface="Times New Roman" pitchFamily="18" charset="0"/>
              </a:rPr>
              <a:t>i</a:t>
            </a:r>
            <a:r>
              <a:rPr lang="en-IN" sz="2800" baseline="-25000" dirty="0" smtClean="0">
                <a:latin typeface="Times New Roman" pitchFamily="18" charset="0"/>
                <a:cs typeface="Times New Roman" pitchFamily="18" charset="0"/>
              </a:rPr>
              <a:t>1</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&gt;</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i</a:t>
            </a:r>
            <a:r>
              <a:rPr lang="en-IN" sz="2800" baseline="-25000" dirty="0" smtClean="0">
                <a:latin typeface="Times New Roman" pitchFamily="18" charset="0"/>
                <a:cs typeface="Times New Roman" pitchFamily="18" charset="0"/>
              </a:rPr>
              <a:t>2</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=&gt; </a:t>
            </a:r>
            <a:r>
              <a:rPr lang="en-IN" sz="2800" dirty="0" smtClean="0">
                <a:latin typeface="Times New Roman" pitchFamily="18" charset="0"/>
                <a:cs typeface="Times New Roman" pitchFamily="18" charset="0"/>
              </a:rPr>
              <a:t>i</a:t>
            </a:r>
            <a:r>
              <a:rPr lang="en-IN" sz="2800" baseline="-25000" dirty="0" smtClean="0">
                <a:latin typeface="Times New Roman" pitchFamily="18" charset="0"/>
                <a:cs typeface="Times New Roman" pitchFamily="18" charset="0"/>
              </a:rPr>
              <a:t>4</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&gt; </a:t>
            </a:r>
            <a:r>
              <a:rPr lang="en-IN" sz="2800" dirty="0" smtClean="0">
                <a:latin typeface="Times New Roman" pitchFamily="18" charset="0"/>
                <a:cs typeface="Times New Roman" pitchFamily="18" charset="0"/>
              </a:rPr>
              <a:t>i</a:t>
            </a:r>
            <a:r>
              <a:rPr lang="en-IN" sz="2800" baseline="-25000" dirty="0" smtClean="0">
                <a:latin typeface="Times New Roman" pitchFamily="18" charset="0"/>
                <a:cs typeface="Times New Roman" pitchFamily="18" charset="0"/>
              </a:rPr>
              <a:t>2 </a:t>
            </a:r>
            <a:r>
              <a:rPr lang="en-IN"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i</a:t>
            </a:r>
            <a:r>
              <a:rPr lang="en-US" sz="2800" baseline="-25000" dirty="0">
                <a:latin typeface="Times New Roman" pitchFamily="18" charset="0"/>
                <a:cs typeface="Times New Roman" pitchFamily="18" charset="0"/>
              </a:rPr>
              <a:t>4</a:t>
            </a:r>
            <a:r>
              <a:rPr lang="en-US" sz="2800" dirty="0">
                <a:latin typeface="Times New Roman" pitchFamily="18" charset="0"/>
                <a:cs typeface="Times New Roman" pitchFamily="18" charset="0"/>
              </a:rPr>
              <a:t> = i</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 i</a:t>
            </a:r>
            <a:r>
              <a:rPr lang="en-US" sz="2800" baseline="-25000" dirty="0">
                <a:latin typeface="Times New Roman" pitchFamily="18" charset="0"/>
                <a:cs typeface="Times New Roman" pitchFamily="18" charset="0"/>
              </a:rPr>
              <a:t>1</a:t>
            </a:r>
            <a:r>
              <a:rPr lang="en-IN" sz="2800" dirty="0" smtClean="0">
                <a:latin typeface="Times New Roman" pitchFamily="18" charset="0"/>
                <a:cs typeface="Times New Roman" pitchFamily="18" charset="0"/>
              </a:rPr>
              <a:t>)]. </a:t>
            </a:r>
          </a:p>
          <a:p>
            <a:pPr marL="457200" indent="-457200" algn="just">
              <a:buFont typeface="Wingdings" pitchFamily="2" charset="2"/>
              <a:buChar char="Ø"/>
            </a:pPr>
            <a:r>
              <a:rPr lang="en-IN" sz="2800" dirty="0" smtClean="0">
                <a:latin typeface="Times New Roman" pitchFamily="18" charset="0"/>
                <a:cs typeface="Times New Roman" pitchFamily="18" charset="0"/>
              </a:rPr>
              <a:t>Now, V</a:t>
            </a:r>
            <a:r>
              <a:rPr lang="en-IN" sz="2800" baseline="-25000" dirty="0" smtClean="0">
                <a:latin typeface="Times New Roman" pitchFamily="18" charset="0"/>
                <a:cs typeface="Times New Roman" pitchFamily="18" charset="0"/>
              </a:rPr>
              <a:t>O1 </a:t>
            </a:r>
            <a:r>
              <a:rPr lang="en-IN" sz="2800" dirty="0" smtClean="0">
                <a:latin typeface="Times New Roman" pitchFamily="18" charset="0"/>
                <a:cs typeface="Times New Roman" pitchFamily="18" charset="0"/>
              </a:rPr>
              <a:t>is started increasing by a </a:t>
            </a:r>
            <a:r>
              <a:rPr lang="en-IN" sz="2800" dirty="0">
                <a:latin typeface="Times New Roman" pitchFamily="18" charset="0"/>
                <a:cs typeface="Times New Roman" pitchFamily="18" charset="0"/>
              </a:rPr>
              <a:t>current (i</a:t>
            </a:r>
            <a:r>
              <a:rPr lang="en-IN" sz="2800" baseline="-25000" dirty="0">
                <a:latin typeface="Times New Roman" pitchFamily="18" charset="0"/>
                <a:cs typeface="Times New Roman" pitchFamily="18" charset="0"/>
              </a:rPr>
              <a:t>4</a:t>
            </a: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a:t>
            </a:r>
            <a:r>
              <a:rPr lang="en-IN" sz="2800" dirty="0">
                <a:latin typeface="Times New Roman" pitchFamily="18" charset="0"/>
                <a:cs typeface="Times New Roman" pitchFamily="18" charset="0"/>
              </a:rPr>
              <a:t>i</a:t>
            </a:r>
            <a:r>
              <a:rPr lang="en-IN" sz="2800" baseline="-25000" dirty="0">
                <a:latin typeface="Times New Roman" pitchFamily="18" charset="0"/>
                <a:cs typeface="Times New Roman" pitchFamily="18" charset="0"/>
              </a:rPr>
              <a:t>2 </a:t>
            </a:r>
            <a:r>
              <a:rPr lang="en-IN" sz="2800" dirty="0" smtClean="0">
                <a:latin typeface="Times New Roman" pitchFamily="18" charset="0"/>
                <a:cs typeface="Times New Roman" pitchFamily="18" charset="0"/>
              </a:rPr>
              <a:t>) and current i</a:t>
            </a:r>
            <a:r>
              <a:rPr lang="en-IN" sz="2800" baseline="-25000" dirty="0" smtClean="0">
                <a:latin typeface="Times New Roman" pitchFamily="18" charset="0"/>
                <a:cs typeface="Times New Roman" pitchFamily="18" charset="0"/>
              </a:rPr>
              <a:t>2</a:t>
            </a:r>
            <a:r>
              <a:rPr lang="en-IN" sz="2800" dirty="0" smtClean="0">
                <a:latin typeface="Times New Roman" pitchFamily="18" charset="0"/>
                <a:cs typeface="Times New Roman" pitchFamily="18" charset="0"/>
              </a:rPr>
              <a:t> is also increasing. </a:t>
            </a:r>
          </a:p>
          <a:p>
            <a:pPr marL="457200" indent="-457200" algn="just">
              <a:buFont typeface="Wingdings" pitchFamily="2" charset="2"/>
              <a:buChar char="Ø"/>
            </a:pPr>
            <a:r>
              <a:rPr lang="en-IN" sz="2800" dirty="0" smtClean="0">
                <a:latin typeface="Times New Roman" pitchFamily="18" charset="0"/>
                <a:cs typeface="Times New Roman" pitchFamily="18" charset="0"/>
              </a:rPr>
              <a:t>As long as M2 is saturated, </a:t>
            </a:r>
            <a:r>
              <a:rPr lang="en-IN" sz="2800" dirty="0">
                <a:latin typeface="Times New Roman" pitchFamily="18" charset="0"/>
                <a:cs typeface="Times New Roman" pitchFamily="18" charset="0"/>
              </a:rPr>
              <a:t>i</a:t>
            </a:r>
            <a:r>
              <a:rPr lang="en-IN" sz="2800" baseline="-25000" dirty="0">
                <a:latin typeface="Times New Roman" pitchFamily="18" charset="0"/>
                <a:cs typeface="Times New Roman" pitchFamily="18" charset="0"/>
              </a:rPr>
              <a:t>4</a:t>
            </a:r>
            <a:r>
              <a:rPr lang="en-IN" sz="2800" dirty="0">
                <a:latin typeface="Times New Roman" pitchFamily="18" charset="0"/>
                <a:cs typeface="Times New Roman" pitchFamily="18" charset="0"/>
              </a:rPr>
              <a:t> &gt; </a:t>
            </a:r>
            <a:r>
              <a:rPr lang="en-IN" sz="2800" dirty="0" smtClean="0">
                <a:latin typeface="Times New Roman" pitchFamily="18" charset="0"/>
                <a:cs typeface="Times New Roman" pitchFamily="18" charset="0"/>
              </a:rPr>
              <a:t>i</a:t>
            </a:r>
            <a:r>
              <a:rPr lang="en-IN" sz="2800" baseline="-25000" dirty="0" smtClean="0">
                <a:latin typeface="Times New Roman" pitchFamily="18" charset="0"/>
                <a:cs typeface="Times New Roman" pitchFamily="18" charset="0"/>
              </a:rPr>
              <a:t>2. </a:t>
            </a:r>
          </a:p>
          <a:p>
            <a:pPr marL="457200" indent="-457200" algn="just">
              <a:buFont typeface="Wingdings" pitchFamily="2" charset="2"/>
              <a:buChar char="Ø"/>
            </a:pPr>
            <a:r>
              <a:rPr lang="en-IN" sz="2800" dirty="0" smtClean="0">
                <a:latin typeface="Times New Roman" pitchFamily="18" charset="0"/>
                <a:cs typeface="Times New Roman" pitchFamily="18" charset="0"/>
              </a:rPr>
              <a:t>When V</a:t>
            </a:r>
            <a:r>
              <a:rPr lang="en-IN" sz="2800" baseline="-25000" dirty="0" smtClean="0">
                <a:latin typeface="Times New Roman" pitchFamily="18" charset="0"/>
                <a:cs typeface="Times New Roman" pitchFamily="18" charset="0"/>
              </a:rPr>
              <a:t>ds4</a:t>
            </a:r>
            <a:r>
              <a:rPr lang="en-IN" sz="2800" dirty="0" smtClean="0">
                <a:latin typeface="Times New Roman" pitchFamily="18" charset="0"/>
                <a:cs typeface="Times New Roman" pitchFamily="18" charset="0"/>
              </a:rPr>
              <a:t> &lt; V</a:t>
            </a:r>
            <a:r>
              <a:rPr lang="en-IN" sz="2800" baseline="-25000" dirty="0" smtClean="0">
                <a:latin typeface="Times New Roman" pitchFamily="18" charset="0"/>
                <a:cs typeface="Times New Roman" pitchFamily="18" charset="0"/>
              </a:rPr>
              <a:t>gs4</a:t>
            </a:r>
            <a:r>
              <a:rPr lang="en-IN" sz="2800" dirty="0" smtClean="0">
                <a:latin typeface="Times New Roman" pitchFamily="18" charset="0"/>
                <a:cs typeface="Times New Roman" pitchFamily="18" charset="0"/>
              </a:rPr>
              <a:t> – </a:t>
            </a:r>
            <a:r>
              <a:rPr lang="en-IN" sz="2800" dirty="0" err="1" smtClean="0">
                <a:latin typeface="Times New Roman" pitchFamily="18" charset="0"/>
                <a:cs typeface="Times New Roman" pitchFamily="18" charset="0"/>
              </a:rPr>
              <a:t>V</a:t>
            </a:r>
            <a:r>
              <a:rPr lang="en-IN" sz="2800" baseline="-25000" dirty="0" err="1" smtClean="0">
                <a:latin typeface="Times New Roman" pitchFamily="18" charset="0"/>
                <a:cs typeface="Times New Roman" pitchFamily="18" charset="0"/>
              </a:rPr>
              <a:t>tp</a:t>
            </a:r>
            <a:r>
              <a:rPr lang="en-IN" sz="2800" dirty="0" smtClean="0">
                <a:latin typeface="Times New Roman" pitchFamily="18" charset="0"/>
                <a:cs typeface="Times New Roman" pitchFamily="18" charset="0"/>
              </a:rPr>
              <a:t>, then M2 becomes triode condition</a:t>
            </a:r>
            <a:r>
              <a:rPr lang="en-IN" sz="2800" dirty="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a:p>
            <a:pPr marL="457200" indent="-457200" algn="just">
              <a:buFont typeface="Wingdings" pitchFamily="2" charset="2"/>
              <a:buChar char="Ø"/>
            </a:pPr>
            <a:r>
              <a:rPr lang="en-IN" sz="2800" dirty="0">
                <a:latin typeface="Times New Roman" pitchFamily="18" charset="0"/>
                <a:cs typeface="Times New Roman" pitchFamily="18" charset="0"/>
              </a:rPr>
              <a:t>Now, i</a:t>
            </a:r>
            <a:r>
              <a:rPr lang="en-IN" sz="2800" baseline="-25000" dirty="0">
                <a:latin typeface="Times New Roman" pitchFamily="18" charset="0"/>
                <a:cs typeface="Times New Roman" pitchFamily="18" charset="0"/>
              </a:rPr>
              <a:t>4</a:t>
            </a:r>
            <a:r>
              <a:rPr lang="en-IN"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a:t>
            </a:r>
            <a:r>
              <a:rPr lang="en-IN" sz="2800" dirty="0" smtClean="0">
                <a:latin typeface="Times New Roman" pitchFamily="18" charset="0"/>
                <a:cs typeface="Times New Roman" pitchFamily="18" charset="0"/>
              </a:rPr>
              <a:t>at </a:t>
            </a:r>
            <a:r>
              <a:rPr lang="en-IN" sz="2800" dirty="0">
                <a:latin typeface="Times New Roman" pitchFamily="18" charset="0"/>
                <a:cs typeface="Times New Roman" pitchFamily="18" charset="0"/>
              </a:rPr>
              <a:t>which the </a:t>
            </a:r>
            <a:r>
              <a:rPr lang="en-IN" sz="2800" b="1" dirty="0">
                <a:latin typeface="Times New Roman" pitchFamily="18" charset="0"/>
                <a:cs typeface="Times New Roman" pitchFamily="18" charset="0"/>
              </a:rPr>
              <a:t>V</a:t>
            </a:r>
            <a:r>
              <a:rPr lang="en-IN" sz="2800" b="1" baseline="-25000" dirty="0">
                <a:latin typeface="Times New Roman" pitchFamily="18" charset="0"/>
                <a:cs typeface="Times New Roman" pitchFamily="18" charset="0"/>
              </a:rPr>
              <a:t>O1 </a:t>
            </a:r>
            <a:r>
              <a:rPr lang="en-IN" sz="2800" b="1" dirty="0">
                <a:latin typeface="Times New Roman" pitchFamily="18" charset="0"/>
                <a:cs typeface="Times New Roman" pitchFamily="18" charset="0"/>
              </a:rPr>
              <a:t>stabilizes</a:t>
            </a:r>
            <a:r>
              <a:rPr lang="en-IN" sz="2800" dirty="0" smtClean="0">
                <a:latin typeface="Times New Roman" pitchFamily="18" charset="0"/>
                <a:cs typeface="Times New Roman" pitchFamily="18" charset="0"/>
              </a:rPr>
              <a:t>.</a:t>
            </a:r>
          </a:p>
          <a:p>
            <a:pPr marL="457200" indent="-457200" algn="just">
              <a:buFont typeface="Wingdings" pitchFamily="2" charset="2"/>
              <a:buChar char="Ø"/>
            </a:pPr>
            <a:r>
              <a:rPr lang="en-IN" sz="2800" dirty="0" smtClean="0">
                <a:latin typeface="Times New Roman" pitchFamily="18" charset="0"/>
                <a:cs typeface="Times New Roman" pitchFamily="18" charset="0"/>
              </a:rPr>
              <a:t>At this point, the output voltage of the first stage is, </a:t>
            </a:r>
          </a:p>
          <a:p>
            <a:pPr algn="just"/>
            <a:r>
              <a:rPr lang="en-IN" sz="28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DD</a:t>
            </a:r>
            <a:r>
              <a:rPr lang="en-US" sz="2800" b="1" dirty="0">
                <a:solidFill>
                  <a:srgbClr val="FF0000"/>
                </a:solidFill>
                <a:latin typeface="Times New Roman" pitchFamily="18" charset="0"/>
                <a:cs typeface="Times New Roman" pitchFamily="18" charset="0"/>
              </a:rPr>
              <a:t> - V</a:t>
            </a:r>
            <a:r>
              <a:rPr lang="en-US" sz="2800" b="1" baseline="-25000" dirty="0">
                <a:solidFill>
                  <a:srgbClr val="FF0000"/>
                </a:solidFill>
                <a:latin typeface="Times New Roman" pitchFamily="18" charset="0"/>
                <a:cs typeface="Times New Roman" pitchFamily="18" charset="0"/>
              </a:rPr>
              <a:t>SD4</a:t>
            </a:r>
            <a:r>
              <a:rPr lang="en-US" sz="2800" b="1" dirty="0">
                <a:solidFill>
                  <a:srgbClr val="FF0000"/>
                </a:solidFill>
                <a:latin typeface="Times New Roman" pitchFamily="18" charset="0"/>
                <a:cs typeface="Times New Roman" pitchFamily="18" charset="0"/>
              </a:rPr>
              <a:t>(sat) &lt; </a:t>
            </a:r>
            <a:r>
              <a:rPr lang="en-IN" sz="2800" b="1" dirty="0">
                <a:solidFill>
                  <a:srgbClr val="FF0000"/>
                </a:solidFill>
                <a:latin typeface="Times New Roman" pitchFamily="18" charset="0"/>
                <a:cs typeface="Times New Roman" pitchFamily="18" charset="0"/>
              </a:rPr>
              <a:t>V</a:t>
            </a:r>
            <a:r>
              <a:rPr lang="en-IN" sz="2800" b="1" baseline="-25000" dirty="0">
                <a:solidFill>
                  <a:srgbClr val="FF0000"/>
                </a:solidFill>
                <a:latin typeface="Times New Roman" pitchFamily="18" charset="0"/>
                <a:cs typeface="Times New Roman" pitchFamily="18" charset="0"/>
              </a:rPr>
              <a:t>O1</a:t>
            </a:r>
            <a:r>
              <a:rPr lang="en-US" sz="2800" b="1" dirty="0">
                <a:solidFill>
                  <a:srgbClr val="FF0000"/>
                </a:solidFill>
                <a:latin typeface="Times New Roman" pitchFamily="18" charset="0"/>
                <a:cs typeface="Times New Roman" pitchFamily="18" charset="0"/>
              </a:rPr>
              <a:t> &lt; V</a:t>
            </a:r>
            <a:r>
              <a:rPr lang="en-US" sz="2800" b="1" baseline="-25000" dirty="0">
                <a:solidFill>
                  <a:srgbClr val="FF0000"/>
                </a:solidFill>
                <a:latin typeface="Times New Roman" pitchFamily="18" charset="0"/>
                <a:cs typeface="Times New Roman" pitchFamily="18" charset="0"/>
              </a:rPr>
              <a:t>DD</a:t>
            </a:r>
            <a:r>
              <a:rPr lang="en-US" sz="2800" b="1" dirty="0">
                <a:solidFill>
                  <a:srgbClr val="FF0000"/>
                </a:solidFill>
                <a:latin typeface="Times New Roman" pitchFamily="18" charset="0"/>
                <a:cs typeface="Times New Roman" pitchFamily="18" charset="0"/>
              </a:rPr>
              <a:t> </a:t>
            </a:r>
            <a:endParaRPr lang="en-US" sz="2800" b="1" dirty="0" smtClean="0">
              <a:solidFill>
                <a:srgbClr val="FF0000"/>
              </a:solidFill>
              <a:latin typeface="Times New Roman" pitchFamily="18" charset="0"/>
              <a:cs typeface="Times New Roman" pitchFamily="18" charset="0"/>
            </a:endParaRPr>
          </a:p>
          <a:p>
            <a:pPr algn="just"/>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G1</a:t>
            </a:r>
            <a:r>
              <a:rPr lang="en-US" sz="2800" b="1" dirty="0" smtClean="0">
                <a:solidFill>
                  <a:srgbClr val="FF0000"/>
                </a:solidFill>
                <a:latin typeface="Times New Roman" pitchFamily="18" charset="0"/>
                <a:cs typeface="Times New Roman" pitchFamily="18" charset="0"/>
              </a:rPr>
              <a:t> &lt; V</a:t>
            </a:r>
            <a:r>
              <a:rPr lang="en-US" sz="2800" b="1" baseline="-25000" dirty="0" smtClean="0">
                <a:solidFill>
                  <a:srgbClr val="FF0000"/>
                </a:solidFill>
                <a:latin typeface="Times New Roman" pitchFamily="18" charset="0"/>
                <a:cs typeface="Times New Roman" pitchFamily="18" charset="0"/>
              </a:rPr>
              <a:t>G2</a:t>
            </a:r>
          </a:p>
          <a:p>
            <a:pPr algn="just"/>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i</a:t>
            </a:r>
            <a:r>
              <a:rPr lang="en-US" sz="2800" b="1" baseline="-25000" dirty="0" smtClean="0">
                <a:solidFill>
                  <a:srgbClr val="FF0000"/>
                </a:solidFill>
                <a:latin typeface="Times New Roman" pitchFamily="18" charset="0"/>
                <a:cs typeface="Times New Roman" pitchFamily="18" charset="0"/>
              </a:rPr>
              <a:t>2</a:t>
            </a:r>
            <a:r>
              <a:rPr lang="en-US" sz="2800" b="1" dirty="0" smtClean="0">
                <a:solidFill>
                  <a:srgbClr val="FF0000"/>
                </a:solidFill>
                <a:latin typeface="Times New Roman" pitchFamily="18" charset="0"/>
                <a:cs typeface="Times New Roman" pitchFamily="18" charset="0"/>
              </a:rPr>
              <a:t> &gt; 0 		and	 i</a:t>
            </a:r>
            <a:r>
              <a:rPr lang="en-US" sz="2800" b="1" baseline="-25000" dirty="0" smtClean="0">
                <a:solidFill>
                  <a:srgbClr val="FF0000"/>
                </a:solidFill>
                <a:latin typeface="Times New Roman" pitchFamily="18" charset="0"/>
                <a:cs typeface="Times New Roman" pitchFamily="18" charset="0"/>
              </a:rPr>
              <a:t>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&lt; </a:t>
            </a:r>
            <a:r>
              <a:rPr lang="en-US" sz="2800" b="1" dirty="0" err="1">
                <a:solidFill>
                  <a:srgbClr val="FF0000"/>
                </a:solidFill>
                <a:latin typeface="Times New Roman" pitchFamily="18" charset="0"/>
                <a:cs typeface="Times New Roman" pitchFamily="18" charset="0"/>
              </a:rPr>
              <a:t>I</a:t>
            </a:r>
            <a:r>
              <a:rPr lang="en-US" sz="2800" b="1" baseline="-25000" dirty="0" err="1">
                <a:solidFill>
                  <a:srgbClr val="FF0000"/>
                </a:solidFill>
                <a:latin typeface="Times New Roman" pitchFamily="18" charset="0"/>
                <a:cs typeface="Times New Roman" pitchFamily="18" charset="0"/>
              </a:rPr>
              <a:t>ss</a:t>
            </a:r>
            <a:r>
              <a:rPr lang="en-US" sz="2800" b="1" dirty="0">
                <a:solidFill>
                  <a:srgbClr val="FF0000"/>
                </a:solidFill>
                <a:latin typeface="Times New Roman" pitchFamily="18" charset="0"/>
                <a:cs typeface="Times New Roman" pitchFamily="18" charset="0"/>
              </a:rPr>
              <a:t> </a:t>
            </a:r>
            <a:endParaRPr lang="en-US" sz="2800" b="1" dirty="0" smtClean="0">
              <a:solidFill>
                <a:srgbClr val="FF0000"/>
              </a:solidFill>
              <a:latin typeface="Times New Roman" pitchFamily="18" charset="0"/>
              <a:cs typeface="Times New Roman" pitchFamily="18" charset="0"/>
            </a:endParaRPr>
          </a:p>
          <a:p>
            <a:pPr marL="457200" indent="-457200" algn="just">
              <a:buFont typeface="Wingdings" pitchFamily="2" charset="2"/>
              <a:buChar char="Ø"/>
            </a:pPr>
            <a:r>
              <a:rPr lang="en-US" sz="2800" dirty="0" smtClean="0">
                <a:latin typeface="Times New Roman" pitchFamily="18" charset="0"/>
                <a:cs typeface="Times New Roman" pitchFamily="18" charset="0"/>
              </a:rPr>
              <a:t>Then, the output </a:t>
            </a:r>
            <a:r>
              <a:rPr lang="en-US" sz="2800" dirty="0">
                <a:latin typeface="Times New Roman" pitchFamily="18" charset="0"/>
                <a:cs typeface="Times New Roman" pitchFamily="18" charset="0"/>
              </a:rPr>
              <a:t>voltage </a:t>
            </a:r>
            <a:r>
              <a:rPr lang="en-US" sz="2800" dirty="0" smtClean="0">
                <a:latin typeface="Times New Roman" pitchFamily="18" charset="0"/>
                <a:cs typeface="Times New Roman" pitchFamily="18" charset="0"/>
              </a:rPr>
              <a:t>of the 2</a:t>
            </a:r>
            <a:r>
              <a:rPr lang="en-US" sz="2800" baseline="30000" dirty="0" smtClean="0">
                <a:latin typeface="Times New Roman" pitchFamily="18" charset="0"/>
                <a:cs typeface="Times New Roman" pitchFamily="18" charset="0"/>
              </a:rPr>
              <a:t>nd</a:t>
            </a:r>
            <a:r>
              <a:rPr lang="en-US" sz="2800" dirty="0" smtClean="0">
                <a:latin typeface="Times New Roman" pitchFamily="18" charset="0"/>
                <a:cs typeface="Times New Roman" pitchFamily="18" charset="0"/>
              </a:rPr>
              <a:t> stage is V</a:t>
            </a:r>
            <a:r>
              <a:rPr lang="en-US" sz="2800" baseline="-25000" dirty="0" smtClean="0">
                <a:latin typeface="Times New Roman" pitchFamily="18" charset="0"/>
                <a:cs typeface="Times New Roman" pitchFamily="18" charset="0"/>
              </a:rPr>
              <a:t>DD</a:t>
            </a:r>
            <a:r>
              <a:rPr lang="en-US" sz="2800" dirty="0" smtClean="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V</a:t>
            </a:r>
            <a:r>
              <a:rPr lang="en-IN" sz="2800" b="1" baseline="-25000" dirty="0" smtClean="0">
                <a:solidFill>
                  <a:srgbClr val="FF0000"/>
                </a:solidFill>
                <a:latin typeface="Times New Roman" pitchFamily="18" charset="0"/>
                <a:cs typeface="Times New Roman" pitchFamily="18" charset="0"/>
              </a:rPr>
              <a:t>O1</a:t>
            </a:r>
            <a:r>
              <a:rPr lang="en-US" sz="2800" b="1" dirty="0" smtClean="0">
                <a:solidFill>
                  <a:srgbClr val="FF0000"/>
                </a:solidFill>
                <a:latin typeface="Times New Roman" pitchFamily="18" charset="0"/>
                <a:cs typeface="Times New Roman" pitchFamily="18" charset="0"/>
              </a:rPr>
              <a:t>&lt; V</a:t>
            </a:r>
            <a:r>
              <a:rPr lang="en-US" sz="2800" b="1" baseline="-25000" dirty="0" smtClean="0">
                <a:solidFill>
                  <a:srgbClr val="FF0000"/>
                </a:solidFill>
                <a:latin typeface="Times New Roman" pitchFamily="18" charset="0"/>
                <a:cs typeface="Times New Roman" pitchFamily="18" charset="0"/>
              </a:rPr>
              <a:t>DD </a:t>
            </a:r>
            <a:r>
              <a:rPr lang="en-US" sz="2800" b="1" dirty="0" smtClean="0">
                <a:solidFill>
                  <a:srgbClr val="FF0000"/>
                </a:solidFill>
                <a:latin typeface="Times New Roman" pitchFamily="18" charset="0"/>
                <a:cs typeface="Times New Roman" pitchFamily="18" charset="0"/>
              </a:rPr>
              <a:t>;	V</a:t>
            </a:r>
            <a:r>
              <a:rPr lang="en-US" sz="2800" b="1" baseline="-25000" dirty="0" smtClean="0">
                <a:solidFill>
                  <a:srgbClr val="FF0000"/>
                </a:solidFill>
                <a:latin typeface="Times New Roman" pitchFamily="18" charset="0"/>
                <a:cs typeface="Times New Roman" pitchFamily="18" charset="0"/>
              </a:rPr>
              <a:t>OUT</a:t>
            </a:r>
            <a:r>
              <a:rPr lang="en-US" sz="2800" b="1" dirty="0" smtClean="0">
                <a:solidFill>
                  <a:srgbClr val="FF0000"/>
                </a:solidFill>
                <a:latin typeface="Times New Roman" pitchFamily="18" charset="0"/>
                <a:cs typeface="Times New Roman" pitchFamily="18" charset="0"/>
              </a:rPr>
              <a:t> = V</a:t>
            </a:r>
            <a:r>
              <a:rPr lang="en-US" sz="2800" b="1" baseline="-25000" dirty="0" smtClean="0">
                <a:solidFill>
                  <a:srgbClr val="FF0000"/>
                </a:solidFill>
                <a:latin typeface="Times New Roman" pitchFamily="18" charset="0"/>
                <a:cs typeface="Times New Roman" pitchFamily="18" charset="0"/>
              </a:rPr>
              <a:t>SS</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i</a:t>
            </a:r>
            <a:r>
              <a:rPr lang="en-US" sz="2800" b="1" baseline="-25000" dirty="0">
                <a:solidFill>
                  <a:srgbClr val="FF0000"/>
                </a:solidFill>
                <a:latin typeface="Times New Roman" pitchFamily="18" charset="0"/>
                <a:cs typeface="Times New Roman" pitchFamily="18" charset="0"/>
              </a:rPr>
              <a:t>1</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I</a:t>
            </a:r>
            <a:r>
              <a:rPr lang="en-US" sz="2800" b="1" baseline="-25000" dirty="0" err="1">
                <a:solidFill>
                  <a:srgbClr val="FF0000"/>
                </a:solidFill>
                <a:latin typeface="Times New Roman" pitchFamily="18" charset="0"/>
                <a:cs typeface="Times New Roman" pitchFamily="18" charset="0"/>
              </a:rPr>
              <a:t>ss</a:t>
            </a:r>
            <a:r>
              <a:rPr lang="en-US" sz="2800" b="1" baseline="-25000" dirty="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and	 i</a:t>
            </a:r>
            <a:r>
              <a:rPr lang="en-US" sz="2800" b="1" baseline="-25000" dirty="0">
                <a:solidFill>
                  <a:srgbClr val="FF0000"/>
                </a:solidFill>
                <a:latin typeface="Times New Roman" pitchFamily="18" charset="0"/>
                <a:cs typeface="Times New Roman" pitchFamily="18" charset="0"/>
              </a:rPr>
              <a:t>2</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 0 </a:t>
            </a:r>
            <a:endParaRPr lang="en-IN" sz="2800" b="1" dirty="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5276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4302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Initial Operating States for </a:t>
            </a:r>
            <a:r>
              <a:rPr lang="en-US" b="1" dirty="0" smtClean="0">
                <a:latin typeface="Times New Roman" panose="02020603050405020304" pitchFamily="18" charset="0"/>
                <a:cs typeface="Times New Roman" panose="02020603050405020304" pitchFamily="18" charset="0"/>
              </a:rPr>
              <a:t>the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43000"/>
            <a:ext cx="13258800"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b="1" dirty="0" smtClean="0">
                <a:latin typeface="Times New Roman" pitchFamily="18" charset="0"/>
                <a:cs typeface="Times New Roman" pitchFamily="18" charset="0"/>
              </a:rPr>
              <a:t>Condition: viii </a:t>
            </a:r>
          </a:p>
          <a:p>
            <a:pPr marL="457200" indent="-457200" algn="just">
              <a:buFont typeface="Wingdings" pitchFamily="2" charset="2"/>
              <a:buChar char="Ø"/>
            </a:pPr>
            <a:r>
              <a:rPr lang="en-IN" dirty="0" smtClean="0">
                <a:latin typeface="Times New Roman" pitchFamily="18" charset="0"/>
                <a:cs typeface="Times New Roman" pitchFamily="18" charset="0"/>
              </a:rPr>
              <a:t>if</a:t>
            </a:r>
            <a:r>
              <a:rPr lang="en-IN" sz="2800" dirty="0" smtClean="0">
                <a:latin typeface="Times New Roman" pitchFamily="18" charset="0"/>
                <a:cs typeface="Times New Roman" pitchFamily="18" charset="0"/>
              </a:rPr>
              <a:t> V</a:t>
            </a:r>
            <a:r>
              <a:rPr lang="en-IN" sz="2800" baseline="-25000" dirty="0" smtClean="0">
                <a:latin typeface="Times New Roman" pitchFamily="18" charset="0"/>
                <a:cs typeface="Times New Roman" pitchFamily="18" charset="0"/>
              </a:rPr>
              <a:t>G2</a:t>
            </a:r>
            <a:r>
              <a:rPr lang="en-IN" sz="2800" dirty="0" smtClean="0">
                <a:latin typeface="Times New Roman" pitchFamily="18" charset="0"/>
                <a:cs typeface="Times New Roman" pitchFamily="18" charset="0"/>
              </a:rPr>
              <a:t> &lt;&lt; V</a:t>
            </a:r>
            <a:r>
              <a:rPr lang="en-IN" sz="2800" baseline="-25000" dirty="0" smtClean="0">
                <a:latin typeface="Times New Roman" pitchFamily="18" charset="0"/>
                <a:cs typeface="Times New Roman" pitchFamily="18" charset="0"/>
              </a:rPr>
              <a:t>G1</a:t>
            </a:r>
            <a:r>
              <a:rPr lang="en-IN" sz="2800" dirty="0" smtClean="0">
                <a:latin typeface="Times New Roman" pitchFamily="18" charset="0"/>
                <a:cs typeface="Times New Roman" pitchFamily="18" charset="0"/>
              </a:rPr>
              <a:t> ,</a:t>
            </a:r>
          </a:p>
          <a:p>
            <a:pPr algn="just"/>
            <a:r>
              <a:rPr lang="en-IN" sz="2800" b="1" dirty="0">
                <a:solidFill>
                  <a:srgbClr val="FF0000"/>
                </a:solidFill>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 i</a:t>
            </a:r>
            <a:r>
              <a:rPr lang="en-IN" sz="2800" b="1" baseline="-25000" dirty="0" smtClean="0">
                <a:solidFill>
                  <a:srgbClr val="FF0000"/>
                </a:solidFill>
                <a:latin typeface="Times New Roman" pitchFamily="18" charset="0"/>
                <a:cs typeface="Times New Roman" pitchFamily="18" charset="0"/>
              </a:rPr>
              <a:t>1</a:t>
            </a:r>
            <a:r>
              <a:rPr lang="en-IN" sz="2800" b="1" dirty="0" smtClean="0">
                <a:solidFill>
                  <a:srgbClr val="FF0000"/>
                </a:solidFill>
                <a:latin typeface="Times New Roman" pitchFamily="18" charset="0"/>
                <a:cs typeface="Times New Roman" pitchFamily="18" charset="0"/>
              </a:rPr>
              <a:t> </a:t>
            </a:r>
            <a:r>
              <a:rPr lang="en-IN" sz="2800" b="1" dirty="0">
                <a:solidFill>
                  <a:srgbClr val="FF0000"/>
                </a:solidFill>
                <a:latin typeface="Times New Roman" pitchFamily="18" charset="0"/>
                <a:cs typeface="Times New Roman" pitchFamily="18" charset="0"/>
              </a:rPr>
              <a:t>=  I</a:t>
            </a:r>
            <a:r>
              <a:rPr lang="en-IN" sz="2800" b="1" baseline="-25000" dirty="0">
                <a:solidFill>
                  <a:srgbClr val="FF0000"/>
                </a:solidFill>
                <a:latin typeface="Times New Roman" pitchFamily="18" charset="0"/>
                <a:cs typeface="Times New Roman" pitchFamily="18" charset="0"/>
              </a:rPr>
              <a:t>SS</a:t>
            </a:r>
            <a:r>
              <a:rPr lang="en-IN" sz="2800" b="1" dirty="0">
                <a:solidFill>
                  <a:srgbClr val="FF0000"/>
                </a:solidFill>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and</a:t>
            </a:r>
            <a:r>
              <a:rPr lang="en-US" sz="2800" b="1" dirty="0">
                <a:solidFill>
                  <a:srgbClr val="FF0000"/>
                </a:solidFill>
                <a:latin typeface="Times New Roman" pitchFamily="18" charset="0"/>
                <a:cs typeface="Times New Roman" pitchFamily="18" charset="0"/>
              </a:rPr>
              <a:t>	 i</a:t>
            </a:r>
            <a:r>
              <a:rPr lang="en-US" sz="2800" b="1" baseline="-25000" dirty="0">
                <a:solidFill>
                  <a:srgbClr val="FF0000"/>
                </a:solidFill>
                <a:latin typeface="Times New Roman" pitchFamily="18" charset="0"/>
                <a:cs typeface="Times New Roman" pitchFamily="18" charset="0"/>
              </a:rPr>
              <a:t>2</a:t>
            </a:r>
            <a:r>
              <a:rPr lang="en-US" sz="2800" b="1" dirty="0">
                <a:solidFill>
                  <a:srgbClr val="FF0000"/>
                </a:solidFill>
                <a:latin typeface="Times New Roman" pitchFamily="18" charset="0"/>
                <a:cs typeface="Times New Roman" pitchFamily="18" charset="0"/>
              </a:rPr>
              <a:t> = 0 </a:t>
            </a:r>
            <a:endParaRPr lang="en-IN" sz="2800" b="1" dirty="0" smtClean="0">
              <a:solidFill>
                <a:srgbClr val="FF0000"/>
              </a:solidFill>
              <a:latin typeface="Times New Roman" pitchFamily="18" charset="0"/>
              <a:cs typeface="Times New Roman" pitchFamily="18" charset="0"/>
            </a:endParaRPr>
          </a:p>
          <a:p>
            <a:pPr algn="just"/>
            <a:r>
              <a:rPr lang="en-IN" sz="2800" b="1" dirty="0" smtClean="0">
                <a:solidFill>
                  <a:srgbClr val="FF0000"/>
                </a:solidFill>
                <a:latin typeface="Times New Roman" pitchFamily="18" charset="0"/>
                <a:cs typeface="Times New Roman" pitchFamily="18" charset="0"/>
              </a:rPr>
              <a:t>	V</a:t>
            </a:r>
            <a:r>
              <a:rPr lang="en-IN" sz="2800" b="1" baseline="-25000" dirty="0" smtClean="0">
                <a:solidFill>
                  <a:srgbClr val="FF0000"/>
                </a:solidFill>
                <a:latin typeface="Times New Roman" pitchFamily="18" charset="0"/>
                <a:cs typeface="Times New Roman" pitchFamily="18" charset="0"/>
              </a:rPr>
              <a:t>O1</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DD</a:t>
            </a:r>
            <a:r>
              <a:rPr lang="en-US" sz="2800" b="1" dirty="0" smtClean="0">
                <a:solidFill>
                  <a:srgbClr val="FF0000"/>
                </a:solidFill>
                <a:latin typeface="Times New Roman" pitchFamily="18" charset="0"/>
                <a:cs typeface="Times New Roman" pitchFamily="18" charset="0"/>
              </a:rPr>
              <a:t> ;	V</a:t>
            </a:r>
            <a:r>
              <a:rPr lang="en-US" sz="2800" b="1" baseline="-25000" dirty="0" smtClean="0">
                <a:solidFill>
                  <a:srgbClr val="FF0000"/>
                </a:solidFill>
                <a:latin typeface="Times New Roman" pitchFamily="18" charset="0"/>
                <a:cs typeface="Times New Roman" pitchFamily="18" charset="0"/>
              </a:rPr>
              <a:t>OUT</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V</a:t>
            </a:r>
            <a:r>
              <a:rPr lang="en-US" sz="2800" b="1" baseline="-25000" dirty="0" smtClean="0">
                <a:solidFill>
                  <a:srgbClr val="FF0000"/>
                </a:solidFill>
                <a:latin typeface="Times New Roman" pitchFamily="18" charset="0"/>
                <a:cs typeface="Times New Roman" pitchFamily="18" charset="0"/>
              </a:rPr>
              <a:t>SS</a:t>
            </a:r>
            <a:endParaRPr lang="en-IN" sz="2800" baseline="-25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56002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234440"/>
          <a:ext cx="13487400" cy="7833360"/>
        </p:xfrm>
        <a:graphic>
          <a:graphicData uri="http://schemas.openxmlformats.org/drawingml/2006/table">
            <a:tbl>
              <a:tblPr firstRow="1" bandRow="1">
                <a:tableStyleId>{F5AB1C69-6EDB-4FF4-983F-18BD219EF322}</a:tableStyleId>
              </a:tblPr>
              <a:tblGrid>
                <a:gridCol w="1123950"/>
                <a:gridCol w="1723390"/>
                <a:gridCol w="1648460"/>
                <a:gridCol w="1723390"/>
                <a:gridCol w="2472690"/>
                <a:gridCol w="1798320"/>
                <a:gridCol w="1498600"/>
                <a:gridCol w="1498600"/>
              </a:tblGrid>
              <a:tr h="370840">
                <a:tc>
                  <a:txBody>
                    <a:bodyPr/>
                    <a:lstStyle/>
                    <a:p>
                      <a:pPr algn="ctr"/>
                      <a:r>
                        <a:rPr lang="en-US" dirty="0" smtClean="0">
                          <a:latin typeface="Times New Roman" pitchFamily="18" charset="0"/>
                          <a:cs typeface="Times New Roman" pitchFamily="18" charset="0"/>
                        </a:rPr>
                        <a:t>S. No.</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M1</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M2</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Condition</a:t>
                      </a:r>
                      <a:endParaRPr lang="en-US"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Currents </a:t>
                      </a:r>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i</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 i</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i</a:t>
                      </a:r>
                      <a:r>
                        <a:rPr lang="en-US" sz="2000" baseline="-25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a:t>
                      </a:r>
                      <a:endParaRPr lang="en-US" sz="2000" baseline="-25000" dirty="0">
                        <a:latin typeface="Times New Roman" pitchFamily="18" charset="0"/>
                        <a:cs typeface="Times New Roman" pitchFamily="18" charset="0"/>
                      </a:endParaRPr>
                    </a:p>
                  </a:txBody>
                  <a:tcPr anchor="ctr"/>
                </a:tc>
                <a:tc>
                  <a:txBody>
                    <a:bodyPr/>
                    <a:lstStyle/>
                    <a:p>
                      <a:pPr algn="ctr"/>
                      <a:r>
                        <a:rPr lang="en-US" sz="2400" dirty="0" smtClean="0">
                          <a:latin typeface="Times New Roman" pitchFamily="18" charset="0"/>
                          <a:cs typeface="Times New Roman" pitchFamily="18" charset="0"/>
                        </a:rPr>
                        <a:t>Capacitor </a:t>
                      </a:r>
                      <a:r>
                        <a:rPr lang="en-US" sz="2000" dirty="0"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endParaRPr lang="en-US" sz="2000"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O1</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OUT</a:t>
                      </a:r>
                      <a:endParaRPr lang="en-US" baseline="-25000" dirty="0">
                        <a:latin typeface="Times New Roman" pitchFamily="18" charset="0"/>
                        <a:cs typeface="Times New Roman" pitchFamily="18" charset="0"/>
                      </a:endParaRPr>
                    </a:p>
                  </a:txBody>
                  <a:tcPr anchor="ctr"/>
                </a:tc>
              </a:tr>
              <a:tr h="370840">
                <a:tc>
                  <a:txBody>
                    <a:bodyPr/>
                    <a:lstStyle/>
                    <a:p>
                      <a:pPr marL="514350" indent="-514350" algn="ctr">
                        <a:buFont typeface="+mj-lt"/>
                        <a:buNone/>
                      </a:pPr>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Variable</a:t>
                      </a:r>
                      <a:r>
                        <a:rPr lang="en-US" baseline="0" dirty="0" smtClean="0">
                          <a:latin typeface="Times New Roman" pitchFamily="18" charset="0"/>
                          <a:cs typeface="Times New Roman" pitchFamily="18" charset="0"/>
                        </a:rPr>
                        <a:t> DC</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Fixed DC</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&gt;V</a:t>
                      </a:r>
                      <a:r>
                        <a:rPr lang="en-US" baseline="-25000" dirty="0" smtClean="0">
                          <a:latin typeface="Times New Roman" pitchFamily="18" charset="0"/>
                          <a:cs typeface="Times New Roman" pitchFamily="18" charset="0"/>
                        </a:rPr>
                        <a:t>G2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&lt;I</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&gt;0;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)&gt;i</a:t>
                      </a:r>
                      <a:r>
                        <a:rPr lang="en-US" baseline="-25000" dirty="0" smtClean="0">
                          <a:latin typeface="Times New Roman" pitchFamily="18" charset="0"/>
                          <a:cs typeface="Times New Roman" pitchFamily="18" charset="0"/>
                        </a:rPr>
                        <a:t>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Charging  for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&lt;V</a:t>
                      </a:r>
                      <a:r>
                        <a:rPr lang="en-US" b="1" baseline="-25000" dirty="0" smtClean="0">
                          <a:latin typeface="Times New Roman" pitchFamily="18" charset="0"/>
                          <a:cs typeface="Times New Roman" pitchFamily="18" charset="0"/>
                        </a:rPr>
                        <a:t>DD</a:t>
                      </a:r>
                      <a:endParaRPr lang="en-US" b="1" baseline="-25000"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SS</a:t>
                      </a:r>
                      <a:endParaRPr lang="en-US" b="1" baseline="-25000" dirty="0">
                        <a:latin typeface="Times New Roman" pitchFamily="18" charset="0"/>
                        <a:cs typeface="Times New Roman" pitchFamily="18" charset="0"/>
                      </a:endParaRPr>
                    </a:p>
                  </a:txBody>
                  <a:tcPr anchor="ctr"/>
                </a:tc>
              </a:tr>
              <a:tr h="370840">
                <a:tc>
                  <a:txBody>
                    <a:bodyPr/>
                    <a:lstStyle/>
                    <a:p>
                      <a:pPr marL="514350" indent="-514350" algn="ctr">
                        <a:buFont typeface="+mj-lt"/>
                        <a:buNone/>
                      </a:pP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Variable</a:t>
                      </a:r>
                      <a:r>
                        <a:rPr lang="en-US" baseline="0" dirty="0" smtClean="0">
                          <a:latin typeface="Times New Roman" pitchFamily="18" charset="0"/>
                          <a:cs typeface="Times New Roman" pitchFamily="18" charset="0"/>
                        </a:rPr>
                        <a:t> DC</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Fixed DC</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&gt;&gt;V</a:t>
                      </a:r>
                      <a:r>
                        <a:rPr lang="en-US" baseline="-25000" dirty="0" smtClean="0">
                          <a:latin typeface="Times New Roman" pitchFamily="18" charset="0"/>
                          <a:cs typeface="Times New Roman" pitchFamily="18" charset="0"/>
                        </a:rPr>
                        <a:t>G2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=0;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No action</a:t>
                      </a:r>
                      <a:endParaRPr lang="en-US"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DD</a:t>
                      </a:r>
                      <a:endParaRPr lang="en-US" b="1" baseline="-25000"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SS</a:t>
                      </a:r>
                      <a:endParaRPr lang="en-US" b="1" baseline="-25000" dirty="0">
                        <a:latin typeface="Times New Roman" pitchFamily="18" charset="0"/>
                        <a:cs typeface="Times New Roman" pitchFamily="18" charset="0"/>
                      </a:endParaRPr>
                    </a:p>
                  </a:txBody>
                  <a:tcPr anchor="ctr"/>
                </a:tc>
              </a:tr>
              <a:tr h="370840">
                <a:tc>
                  <a:txBody>
                    <a:bodyPr/>
                    <a:lstStyle/>
                    <a:p>
                      <a:pPr marL="514350" indent="-514350" algn="ctr">
                        <a:buFont typeface="+mj-lt"/>
                        <a:buNone/>
                      </a:pP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Variable</a:t>
                      </a:r>
                      <a:r>
                        <a:rPr lang="en-US" baseline="0" dirty="0" smtClean="0">
                          <a:latin typeface="Times New Roman" pitchFamily="18" charset="0"/>
                          <a:cs typeface="Times New Roman" pitchFamily="18" charset="0"/>
                        </a:rPr>
                        <a:t> DC</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Fixed DC</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&lt;V</a:t>
                      </a:r>
                      <a:r>
                        <a:rPr lang="en-US" baseline="-25000" dirty="0" smtClean="0">
                          <a:latin typeface="Times New Roman" pitchFamily="18" charset="0"/>
                          <a:cs typeface="Times New Roman" pitchFamily="18" charset="0"/>
                        </a:rPr>
                        <a:t>G2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&gt;0;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&lt;I</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a:t>
                      </a:r>
                    </a:p>
                    <a:p>
                      <a:pPr algn="ctr"/>
                      <a:r>
                        <a:rPr lang="en-US" sz="2600" dirty="0" smtClean="0">
                          <a:latin typeface="Times New Roman" pitchFamily="18" charset="0"/>
                          <a:cs typeface="Times New Roman" pitchFamily="18" charset="0"/>
                        </a:rPr>
                        <a:t>(i</a:t>
                      </a:r>
                      <a:r>
                        <a:rPr lang="en-US" sz="2600" baseline="-25000" dirty="0" smtClean="0">
                          <a:latin typeface="Times New Roman" pitchFamily="18" charset="0"/>
                          <a:cs typeface="Times New Roman" pitchFamily="18" charset="0"/>
                        </a:rPr>
                        <a:t>4</a:t>
                      </a:r>
                      <a:r>
                        <a:rPr lang="en-US" sz="2600" dirty="0" smtClean="0">
                          <a:latin typeface="Times New Roman" pitchFamily="18" charset="0"/>
                          <a:cs typeface="Times New Roman" pitchFamily="18" charset="0"/>
                        </a:rPr>
                        <a:t> = i</a:t>
                      </a:r>
                      <a:r>
                        <a:rPr lang="en-US" sz="2600" baseline="-25000" dirty="0" smtClean="0">
                          <a:latin typeface="Times New Roman" pitchFamily="18" charset="0"/>
                          <a:cs typeface="Times New Roman" pitchFamily="18" charset="0"/>
                        </a:rPr>
                        <a:t>3</a:t>
                      </a:r>
                      <a:r>
                        <a:rPr lang="en-US" sz="2600" dirty="0" smtClean="0">
                          <a:latin typeface="Times New Roman" pitchFamily="18" charset="0"/>
                          <a:cs typeface="Times New Roman" pitchFamily="18" charset="0"/>
                        </a:rPr>
                        <a:t> = i</a:t>
                      </a:r>
                      <a:r>
                        <a:rPr lang="en-US" sz="2600" baseline="-25000" dirty="0" smtClean="0">
                          <a:latin typeface="Times New Roman" pitchFamily="18" charset="0"/>
                          <a:cs typeface="Times New Roman" pitchFamily="18" charset="0"/>
                        </a:rPr>
                        <a:t>1</a:t>
                      </a:r>
                      <a:r>
                        <a:rPr lang="en-US" sz="2600" dirty="0" smtClean="0">
                          <a:latin typeface="Times New Roman" pitchFamily="18" charset="0"/>
                          <a:cs typeface="Times New Roman" pitchFamily="18" charset="0"/>
                        </a:rPr>
                        <a:t>) &lt; i</a:t>
                      </a:r>
                      <a:r>
                        <a:rPr lang="en-US" sz="2600" baseline="-25000" dirty="0" smtClean="0">
                          <a:latin typeface="Times New Roman" pitchFamily="18" charset="0"/>
                          <a:cs typeface="Times New Roman" pitchFamily="18" charset="0"/>
                        </a:rPr>
                        <a:t>2</a:t>
                      </a:r>
                      <a:endParaRPr lang="en-US" sz="2600" baseline="-25000"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Discharging  for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SS</a:t>
                      </a:r>
                      <a:endParaRPr lang="en-US" b="1" baseline="-25000"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DD</a:t>
                      </a:r>
                      <a:endParaRPr lang="en-US" b="1" baseline="-25000" dirty="0">
                        <a:latin typeface="Times New Roman" pitchFamily="18" charset="0"/>
                        <a:cs typeface="Times New Roman" pitchFamily="18" charset="0"/>
                      </a:endParaRPr>
                    </a:p>
                  </a:txBody>
                  <a:tcPr anchor="ctr"/>
                </a:tc>
              </a:tr>
              <a:tr h="370840">
                <a:tc>
                  <a:txBody>
                    <a:bodyPr/>
                    <a:lstStyle/>
                    <a:p>
                      <a:pPr marL="514350" indent="-514350" algn="ctr">
                        <a:buFont typeface="+mj-lt"/>
                        <a:buNone/>
                      </a:pP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Variable</a:t>
                      </a:r>
                      <a:r>
                        <a:rPr lang="en-US" baseline="0" dirty="0" smtClean="0">
                          <a:latin typeface="Times New Roman" pitchFamily="18" charset="0"/>
                          <a:cs typeface="Times New Roman" pitchFamily="18" charset="0"/>
                        </a:rPr>
                        <a:t> DC</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Fixed DC</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&lt;&lt;V</a:t>
                      </a:r>
                      <a:r>
                        <a:rPr lang="en-US" baseline="-25000" dirty="0" smtClean="0">
                          <a:latin typeface="Times New Roman" pitchFamily="18" charset="0"/>
                          <a:cs typeface="Times New Roman" pitchFamily="18" charset="0"/>
                        </a:rPr>
                        <a:t>G2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=0;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2</a:t>
                      </a:r>
                      <a:endParaRPr lang="en-US" sz="2600" baseline="-25000"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No action</a:t>
                      </a: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SS</a:t>
                      </a:r>
                      <a:endParaRPr lang="en-US" b="1" baseline="-25000"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DD</a:t>
                      </a:r>
                      <a:endParaRPr lang="en-US" b="1" baseline="-25000" dirty="0">
                        <a:latin typeface="Times New Roman" pitchFamily="18" charset="0"/>
                        <a:cs typeface="Times New Roman" pitchFamily="18" charset="0"/>
                      </a:endParaRPr>
                    </a:p>
                  </a:txBody>
                  <a:tcPr anchor="ctr"/>
                </a:tc>
              </a:tr>
              <a:tr h="370840">
                <a:tc>
                  <a:txBody>
                    <a:bodyPr/>
                    <a:lstStyle/>
                    <a:p>
                      <a:pPr marL="514350" indent="-514350" algn="ctr">
                        <a:buFont typeface="+mj-lt"/>
                        <a:buNone/>
                      </a:pP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Fixed DC</a:t>
                      </a: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Variable</a:t>
                      </a:r>
                      <a:r>
                        <a:rPr lang="en-US" baseline="0" dirty="0" smtClean="0">
                          <a:latin typeface="Times New Roman" pitchFamily="18" charset="0"/>
                          <a:cs typeface="Times New Roman" pitchFamily="18" charset="0"/>
                        </a:rPr>
                        <a:t> DC</a:t>
                      </a:r>
                      <a:endParaRPr lang="en-US" dirty="0" smtClean="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&lt;V</a:t>
                      </a:r>
                      <a:r>
                        <a:rPr lang="en-US" baseline="-25000" dirty="0" smtClean="0">
                          <a:latin typeface="Times New Roman" pitchFamily="18" charset="0"/>
                          <a:cs typeface="Times New Roman" pitchFamily="18" charset="0"/>
                        </a:rPr>
                        <a:t>G2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&gt;0;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&lt;I</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a:t>
                      </a:r>
                    </a:p>
                    <a:p>
                      <a:pPr algn="ctr"/>
                      <a:r>
                        <a:rPr lang="en-US" sz="2600" dirty="0" smtClean="0">
                          <a:latin typeface="Times New Roman" pitchFamily="18" charset="0"/>
                          <a:cs typeface="Times New Roman" pitchFamily="18" charset="0"/>
                        </a:rPr>
                        <a:t>(i</a:t>
                      </a:r>
                      <a:r>
                        <a:rPr lang="en-US" sz="2600" baseline="-25000" dirty="0" smtClean="0">
                          <a:latin typeface="Times New Roman" pitchFamily="18" charset="0"/>
                          <a:cs typeface="Times New Roman" pitchFamily="18" charset="0"/>
                        </a:rPr>
                        <a:t>4</a:t>
                      </a:r>
                      <a:r>
                        <a:rPr lang="en-US" sz="2600" dirty="0" smtClean="0">
                          <a:latin typeface="Times New Roman" pitchFamily="18" charset="0"/>
                          <a:cs typeface="Times New Roman" pitchFamily="18" charset="0"/>
                        </a:rPr>
                        <a:t> = i</a:t>
                      </a:r>
                      <a:r>
                        <a:rPr lang="en-US" sz="2600" baseline="-25000" dirty="0" smtClean="0">
                          <a:latin typeface="Times New Roman" pitchFamily="18" charset="0"/>
                          <a:cs typeface="Times New Roman" pitchFamily="18" charset="0"/>
                        </a:rPr>
                        <a:t>3</a:t>
                      </a:r>
                      <a:r>
                        <a:rPr lang="en-US" sz="2600" dirty="0" smtClean="0">
                          <a:latin typeface="Times New Roman" pitchFamily="18" charset="0"/>
                          <a:cs typeface="Times New Roman" pitchFamily="18" charset="0"/>
                        </a:rPr>
                        <a:t> = i</a:t>
                      </a:r>
                      <a:r>
                        <a:rPr lang="en-US" sz="2600" baseline="-25000" dirty="0" smtClean="0">
                          <a:latin typeface="Times New Roman" pitchFamily="18" charset="0"/>
                          <a:cs typeface="Times New Roman" pitchFamily="18" charset="0"/>
                        </a:rPr>
                        <a:t>1</a:t>
                      </a:r>
                      <a:r>
                        <a:rPr lang="en-US" sz="2600" dirty="0" smtClean="0">
                          <a:latin typeface="Times New Roman" pitchFamily="18" charset="0"/>
                          <a:cs typeface="Times New Roman" pitchFamily="18" charset="0"/>
                        </a:rPr>
                        <a:t>) &lt; i</a:t>
                      </a:r>
                      <a:r>
                        <a:rPr lang="en-US" sz="2600" baseline="-25000" dirty="0" smtClean="0">
                          <a:latin typeface="Times New Roman" pitchFamily="18" charset="0"/>
                          <a:cs typeface="Times New Roman" pitchFamily="18" charset="0"/>
                        </a:rPr>
                        <a:t>2</a:t>
                      </a: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Discharging  for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SS</a:t>
                      </a:r>
                      <a:endParaRPr lang="en-US" b="1" baseline="-25000"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DD</a:t>
                      </a:r>
                      <a:endParaRPr lang="en-US" b="1" baseline="-25000" dirty="0">
                        <a:latin typeface="Times New Roman" pitchFamily="18" charset="0"/>
                        <a:cs typeface="Times New Roman" pitchFamily="18" charset="0"/>
                      </a:endParaRPr>
                    </a:p>
                  </a:txBody>
                  <a:tcPr anchor="ctr"/>
                </a:tc>
              </a:tr>
              <a:tr h="370840">
                <a:tc>
                  <a:txBody>
                    <a:bodyPr/>
                    <a:lstStyle/>
                    <a:p>
                      <a:pPr marL="514350" indent="-514350" algn="ctr">
                        <a:buFont typeface="+mj-lt"/>
                        <a:buNone/>
                      </a:pP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Fixed DC</a:t>
                      </a: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Variable</a:t>
                      </a:r>
                      <a:r>
                        <a:rPr lang="en-US" baseline="0" dirty="0" smtClean="0">
                          <a:latin typeface="Times New Roman" pitchFamily="18" charset="0"/>
                          <a:cs typeface="Times New Roman" pitchFamily="18" charset="0"/>
                        </a:rPr>
                        <a:t> DC</a:t>
                      </a:r>
                      <a:endParaRPr lang="en-US" dirty="0" smtClean="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&lt;&lt;V</a:t>
                      </a:r>
                      <a:r>
                        <a:rPr lang="en-US" baseline="-25000" dirty="0" smtClean="0">
                          <a:latin typeface="Times New Roman" pitchFamily="18" charset="0"/>
                          <a:cs typeface="Times New Roman" pitchFamily="18" charset="0"/>
                        </a:rPr>
                        <a:t>G2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=0;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2</a:t>
                      </a:r>
                      <a:endParaRPr lang="en-US" sz="2600" baseline="-25000"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No action</a:t>
                      </a: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SS</a:t>
                      </a:r>
                      <a:endParaRPr lang="en-US" b="1" baseline="-25000"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b="1" dirty="0" smtClean="0">
                          <a:latin typeface="Times New Roman" pitchFamily="18" charset="0"/>
                          <a:cs typeface="Times New Roman" pitchFamily="18" charset="0"/>
                        </a:rPr>
                        <a:t>= V</a:t>
                      </a:r>
                      <a:r>
                        <a:rPr lang="en-US" b="1" baseline="-25000" dirty="0" smtClean="0">
                          <a:latin typeface="Times New Roman" pitchFamily="18" charset="0"/>
                          <a:cs typeface="Times New Roman" pitchFamily="18" charset="0"/>
                        </a:rPr>
                        <a:t>DD</a:t>
                      </a:r>
                      <a:endParaRPr lang="en-US" b="1" baseline="-25000" dirty="0">
                        <a:latin typeface="Times New Roman" pitchFamily="18" charset="0"/>
                        <a:cs typeface="Times New Roman" pitchFamily="18" charset="0"/>
                      </a:endParaRPr>
                    </a:p>
                  </a:txBody>
                  <a:tcPr anchor="ctr"/>
                </a:tc>
              </a:tr>
              <a:tr h="370840">
                <a:tc>
                  <a:txBody>
                    <a:bodyPr/>
                    <a:lstStyle/>
                    <a:p>
                      <a:pPr marL="514350" indent="-514350" algn="ctr">
                        <a:buFont typeface="+mj-lt"/>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Fixed DC</a:t>
                      </a: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Variable</a:t>
                      </a:r>
                      <a:r>
                        <a:rPr lang="en-US" baseline="0" dirty="0" smtClean="0">
                          <a:latin typeface="Times New Roman" pitchFamily="18" charset="0"/>
                          <a:cs typeface="Times New Roman" pitchFamily="18" charset="0"/>
                        </a:rPr>
                        <a:t> DC</a:t>
                      </a:r>
                      <a:endParaRPr lang="en-US" dirty="0" smtClean="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&gt;V</a:t>
                      </a:r>
                      <a:r>
                        <a:rPr lang="en-US" baseline="-25000" dirty="0" smtClean="0">
                          <a:latin typeface="Times New Roman" pitchFamily="18" charset="0"/>
                          <a:cs typeface="Times New Roman" pitchFamily="18" charset="0"/>
                        </a:rPr>
                        <a:t>G2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&lt;I</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&gt;0;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)&gt;i</a:t>
                      </a:r>
                      <a:r>
                        <a:rPr lang="en-US" baseline="-25000" dirty="0" smtClean="0">
                          <a:latin typeface="Times New Roman" pitchFamily="18" charset="0"/>
                          <a:cs typeface="Times New Roman" pitchFamily="18" charset="0"/>
                        </a:rPr>
                        <a:t>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Charging  for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&lt;V</a:t>
                      </a:r>
                      <a:r>
                        <a:rPr lang="en-US" b="1" baseline="-25000" dirty="0" smtClean="0">
                          <a:latin typeface="Times New Roman" pitchFamily="18" charset="0"/>
                          <a:cs typeface="Times New Roman" pitchFamily="18" charset="0"/>
                        </a:rPr>
                        <a:t>DD</a:t>
                      </a:r>
                      <a:endParaRPr lang="en-US" b="1" baseline="-25000"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SS</a:t>
                      </a:r>
                      <a:endParaRPr lang="en-US" b="1" baseline="-25000" dirty="0">
                        <a:latin typeface="Times New Roman" pitchFamily="18" charset="0"/>
                        <a:cs typeface="Times New Roman" pitchFamily="18" charset="0"/>
                      </a:endParaRPr>
                    </a:p>
                  </a:txBody>
                  <a:tcPr anchor="ctr"/>
                </a:tc>
              </a:tr>
              <a:tr h="370840">
                <a:tc>
                  <a:txBody>
                    <a:bodyPr/>
                    <a:lstStyle/>
                    <a:p>
                      <a:pPr marL="514350" indent="-514350" algn="ctr">
                        <a:buFont typeface="+mj-lt"/>
                        <a:buNone/>
                      </a:pPr>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Fixed DC</a:t>
                      </a:r>
                    </a:p>
                  </a:txBody>
                  <a:tcPr anchor="ctr"/>
                </a:tc>
                <a:tc>
                  <a:txBody>
                    <a:bodyPr/>
                    <a:lstStyle/>
                    <a:p>
                      <a:pPr marL="0" marR="0" indent="0" algn="ctr" defTabSz="1306195"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Variable</a:t>
                      </a:r>
                      <a:r>
                        <a:rPr lang="en-US" baseline="0" dirty="0" smtClean="0">
                          <a:latin typeface="Times New Roman" pitchFamily="18" charset="0"/>
                          <a:cs typeface="Times New Roman" pitchFamily="18" charset="0"/>
                        </a:rPr>
                        <a:t> DC</a:t>
                      </a:r>
                      <a:endParaRPr lang="en-US" dirty="0" smtClean="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G1</a:t>
                      </a:r>
                      <a:r>
                        <a:rPr lang="en-US" dirty="0" smtClean="0">
                          <a:latin typeface="Times New Roman" pitchFamily="18" charset="0"/>
                          <a:cs typeface="Times New Roman" pitchFamily="18" charset="0"/>
                        </a:rPr>
                        <a:t>&gt;&gt;V</a:t>
                      </a:r>
                      <a:r>
                        <a:rPr lang="en-US" baseline="-25000" dirty="0" smtClean="0">
                          <a:latin typeface="Times New Roman" pitchFamily="18" charset="0"/>
                          <a:cs typeface="Times New Roman" pitchFamily="18" charset="0"/>
                        </a:rPr>
                        <a:t>G2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SS</a:t>
                      </a:r>
                      <a:r>
                        <a:rPr lang="en-US" dirty="0" smtClean="0">
                          <a:latin typeface="Times New Roman" pitchFamily="18" charset="0"/>
                          <a:cs typeface="Times New Roman" pitchFamily="18" charset="0"/>
                        </a:rPr>
                        <a:t>; i</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=0; (i</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)=i</a:t>
                      </a:r>
                      <a:r>
                        <a:rPr lang="en-US" baseline="-25000" dirty="0" smtClean="0">
                          <a:latin typeface="Times New Roman" pitchFamily="18" charset="0"/>
                          <a:cs typeface="Times New Roman" pitchFamily="18" charset="0"/>
                        </a:rPr>
                        <a:t>2</a:t>
                      </a:r>
                      <a:endParaRPr lang="en-US" baseline="-25000"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No action</a:t>
                      </a:r>
                      <a:endParaRPr lang="en-US"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DD</a:t>
                      </a:r>
                      <a:endParaRPr lang="en-US" b="1" baseline="-25000" dirty="0">
                        <a:latin typeface="Times New Roman" pitchFamily="18" charset="0"/>
                        <a:cs typeface="Times New Roman" pitchFamily="18" charset="0"/>
                      </a:endParaRPr>
                    </a:p>
                  </a:txBody>
                  <a:tcPr anchor="ctr"/>
                </a:tc>
                <a:tc>
                  <a:txBody>
                    <a:bodyPr/>
                    <a:lstStyle/>
                    <a:p>
                      <a:pPr algn="ct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SS</a:t>
                      </a:r>
                      <a:endParaRPr lang="en-US" b="1" baseline="-25000" dirty="0">
                        <a:latin typeface="Times New Roman" pitchFamily="18" charset="0"/>
                        <a:cs typeface="Times New Roman" pitchFamily="18" charset="0"/>
                      </a:endParaRPr>
                    </a:p>
                  </a:txBody>
                  <a:tcPr anchor="ctr"/>
                </a:tc>
              </a:tr>
            </a:tbl>
          </a:graphicData>
        </a:graphic>
      </p:graphicFrame>
      <p:sp>
        <p:nvSpPr>
          <p:cNvPr id="5" name="Rectangle 4"/>
          <p:cNvSpPr/>
          <p:nvPr/>
        </p:nvSpPr>
        <p:spPr>
          <a:xfrm>
            <a:off x="1" y="565197"/>
            <a:ext cx="964302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Initial Operating States for </a:t>
            </a:r>
            <a:r>
              <a:rPr lang="en-US" b="1" dirty="0" smtClean="0">
                <a:latin typeface="Times New Roman" panose="02020603050405020304" pitchFamily="18" charset="0"/>
                <a:cs typeface="Times New Roman" panose="02020603050405020304" pitchFamily="18" charset="0"/>
              </a:rPr>
              <a:t>the Two-stage Open-loop Comparators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67708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Design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59919"/>
            <a:ext cx="137160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Assume the specifications of two stage comparator are given as below:</a:t>
            </a:r>
          </a:p>
          <a:p>
            <a:pPr algn="just"/>
            <a:r>
              <a:rPr lang="en-US" b="1" dirty="0" err="1" smtClean="0">
                <a:latin typeface="Times New Roman" pitchFamily="18" charset="0"/>
                <a:cs typeface="Times New Roman" pitchFamily="18" charset="0"/>
              </a:rPr>
              <a:t>t</a:t>
            </a:r>
            <a:r>
              <a:rPr lang="en-US" b="1" baseline="-25000" dirty="0" err="1" smtClean="0">
                <a:latin typeface="Times New Roman" pitchFamily="18" charset="0"/>
                <a:cs typeface="Times New Roman" pitchFamily="18" charset="0"/>
              </a:rPr>
              <a:t>p</a:t>
            </a:r>
            <a:r>
              <a:rPr lang="en-US" b="1" dirty="0" smtClean="0">
                <a:latin typeface="Times New Roman" pitchFamily="18" charset="0"/>
                <a:cs typeface="Times New Roman" pitchFamily="18" charset="0"/>
              </a:rPr>
              <a:t>=50ns,  V</a:t>
            </a:r>
            <a:r>
              <a:rPr lang="en-US" b="1" baseline="-25000" dirty="0" smtClean="0">
                <a:latin typeface="Times New Roman" pitchFamily="18" charset="0"/>
                <a:cs typeface="Times New Roman" pitchFamily="18" charset="0"/>
              </a:rPr>
              <a:t>DD</a:t>
            </a:r>
            <a:r>
              <a:rPr lang="en-US" b="1" dirty="0" smtClean="0">
                <a:latin typeface="Times New Roman" pitchFamily="18" charset="0"/>
                <a:cs typeface="Times New Roman" pitchFamily="18" charset="0"/>
              </a:rPr>
              <a:t>= 2.5V,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(min) = 1 mV,  V</a:t>
            </a:r>
            <a:r>
              <a:rPr lang="en-US" b="1" baseline="-25000" dirty="0" smtClean="0">
                <a:latin typeface="Times New Roman" pitchFamily="18" charset="0"/>
                <a:cs typeface="Times New Roman" pitchFamily="18" charset="0"/>
              </a:rPr>
              <a:t>OH</a:t>
            </a:r>
            <a:r>
              <a:rPr lang="en-US" b="1" dirty="0" smtClean="0">
                <a:latin typeface="Times New Roman" pitchFamily="18" charset="0"/>
                <a:cs typeface="Times New Roman" pitchFamily="18" charset="0"/>
              </a:rPr>
              <a:t>=2V,  V</a:t>
            </a:r>
            <a:r>
              <a:rPr lang="en-US" b="1" baseline="-25000" dirty="0" smtClean="0">
                <a:latin typeface="Times New Roman" pitchFamily="18" charset="0"/>
                <a:cs typeface="Times New Roman" pitchFamily="18" charset="0"/>
              </a:rPr>
              <a:t>SS</a:t>
            </a:r>
            <a:r>
              <a:rPr lang="en-US" b="1" dirty="0" smtClean="0">
                <a:latin typeface="Times New Roman" pitchFamily="18" charset="0"/>
                <a:cs typeface="Times New Roman" pitchFamily="18" charset="0"/>
              </a:rPr>
              <a:t> = -2.5V, </a:t>
            </a:r>
            <a:r>
              <a:rPr lang="en-US" b="1" dirty="0" err="1" smtClean="0">
                <a:latin typeface="Times New Roman" pitchFamily="18" charset="0"/>
                <a:cs typeface="Times New Roman" pitchFamily="18" charset="0"/>
              </a:rPr>
              <a:t>V</a:t>
            </a:r>
            <a:r>
              <a:rPr lang="en-US" b="1" baseline="30000" dirty="0" err="1" smtClean="0">
                <a:latin typeface="Times New Roman" pitchFamily="18" charset="0"/>
                <a:cs typeface="Times New Roman" pitchFamily="18" charset="0"/>
              </a:rPr>
              <a:t>+</a:t>
            </a:r>
            <a:r>
              <a:rPr lang="en-US" b="1" baseline="-25000" dirty="0" err="1" smtClean="0">
                <a:latin typeface="Times New Roman" pitchFamily="18" charset="0"/>
                <a:cs typeface="Times New Roman" pitchFamily="18" charset="0"/>
              </a:rPr>
              <a:t>icm</a:t>
            </a:r>
            <a:r>
              <a:rPr lang="en-US" b="1" dirty="0" smtClean="0">
                <a:latin typeface="Times New Roman" pitchFamily="18" charset="0"/>
                <a:cs typeface="Times New Roman" pitchFamily="18" charset="0"/>
              </a:rPr>
              <a:t> = 2V,  V</a:t>
            </a:r>
            <a:r>
              <a:rPr lang="en-US" b="1" baseline="-25000" dirty="0" smtClean="0">
                <a:latin typeface="Times New Roman" pitchFamily="18" charset="0"/>
                <a:cs typeface="Times New Roman" pitchFamily="18" charset="0"/>
              </a:rPr>
              <a:t>OL</a:t>
            </a:r>
            <a:r>
              <a:rPr lang="en-US" b="1" dirty="0" smtClean="0">
                <a:latin typeface="Times New Roman" pitchFamily="18" charset="0"/>
                <a:cs typeface="Times New Roman" pitchFamily="18" charset="0"/>
              </a:rPr>
              <a:t>.= -2V, C</a:t>
            </a:r>
            <a:r>
              <a:rPr lang="en-US" b="1" baseline="-25000" dirty="0" smtClean="0">
                <a:latin typeface="Times New Roman" pitchFamily="18" charset="0"/>
                <a:cs typeface="Times New Roman" pitchFamily="18" charset="0"/>
              </a:rPr>
              <a:t>II</a:t>
            </a:r>
            <a:r>
              <a:rPr lang="en-US" b="1" dirty="0" smtClean="0">
                <a:latin typeface="Times New Roman" pitchFamily="18" charset="0"/>
                <a:cs typeface="Times New Roman" pitchFamily="18" charset="0"/>
              </a:rPr>
              <a:t> = 5pF, V</a:t>
            </a:r>
            <a:r>
              <a:rPr lang="en-US" b="1" baseline="30000" dirty="0" smtClean="0">
                <a:latin typeface="Times New Roman" pitchFamily="18" charset="0"/>
                <a:cs typeface="Times New Roman" pitchFamily="18" charset="0"/>
              </a:rPr>
              <a:t>-</a:t>
            </a:r>
            <a:r>
              <a:rPr lang="en-US" b="1" baseline="-25000" dirty="0" err="1" smtClean="0">
                <a:latin typeface="Times New Roman" pitchFamily="18" charset="0"/>
                <a:cs typeface="Times New Roman" pitchFamily="18" charset="0"/>
              </a:rPr>
              <a:t>icm</a:t>
            </a:r>
            <a:r>
              <a:rPr lang="en-US" b="1" dirty="0" smtClean="0">
                <a:latin typeface="Times New Roman" pitchFamily="18" charset="0"/>
                <a:cs typeface="Times New Roman" pitchFamily="18" charset="0"/>
              </a:rPr>
              <a:t> = -1.25V.</a:t>
            </a:r>
          </a:p>
          <a:p>
            <a:pPr algn="just"/>
            <a:r>
              <a:rPr lang="en-US" dirty="0" smtClean="0">
                <a:latin typeface="Times New Roman" pitchFamily="18" charset="0"/>
                <a:cs typeface="Times New Roman" pitchFamily="18" charset="0"/>
              </a:rPr>
              <a:t>Also assume that the overdrive will be a factor of 10. Design a two-stage, open-loop comparator to achieve the above specifications and assume that all channel lengths are to be 1 </a:t>
            </a:r>
            <a:r>
              <a:rPr lang="el-GR" dirty="0" smtClean="0">
                <a:latin typeface="Times New Roman" pitchFamily="18" charset="0"/>
                <a:cs typeface="Times New Roman" pitchFamily="18" charset="0"/>
              </a:rPr>
              <a:t>μ</a:t>
            </a:r>
            <a:r>
              <a:rPr lang="en-US" dirty="0" smtClean="0">
                <a:latin typeface="Times New Roman" pitchFamily="18" charset="0"/>
                <a:cs typeface="Times New Roman" pitchFamily="18" charset="0"/>
              </a:rPr>
              <a:t>m.</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59795"/>
            <a:ext cx="1328189" cy="485841"/>
          </a:xfrm>
          <a:prstGeom prst="rect">
            <a:avLst/>
          </a:prstGeom>
        </p:spPr>
        <p:style>
          <a:lnRef idx="1">
            <a:schemeClr val="accent6"/>
          </a:lnRef>
          <a:fillRef idx="2">
            <a:schemeClr val="accent6"/>
          </a:fillRef>
          <a:effectRef idx="1">
            <a:schemeClr val="accent6"/>
          </a:effectRef>
          <a:fontRef idx="minor">
            <a:schemeClr val="dk1"/>
          </a:fontRef>
        </p:style>
        <p:txBody>
          <a:bodyPr wrap="none" lIns="130622" tIns="65311" rIns="130622" bIns="65311">
            <a:spAutoFit/>
          </a:bodyPr>
          <a:lstStyle/>
          <a:p>
            <a:r>
              <a:rPr lang="en-US" sz="2300" b="1" dirty="0">
                <a:latin typeface="Times New Roman" panose="02020603050405020304" pitchFamily="18" charset="0"/>
                <a:cs typeface="Times New Roman" panose="02020603050405020304" pitchFamily="18" charset="0"/>
              </a:rPr>
              <a:t>Syllabus</a:t>
            </a:r>
            <a:endParaRPr lang="en-IN" sz="2300" dirty="0">
              <a:latin typeface="Times New Roman" panose="02020603050405020304" pitchFamily="18" charset="0"/>
              <a:cs typeface="Times New Roman" panose="02020603050405020304" pitchFamily="18" charset="0"/>
            </a:endParaRPr>
          </a:p>
        </p:txBody>
      </p:sp>
      <p:sp>
        <p:nvSpPr>
          <p:cNvPr id="8" name="Rectangle 7"/>
          <p:cNvSpPr/>
          <p:nvPr/>
        </p:nvSpPr>
        <p:spPr>
          <a:xfrm>
            <a:off x="0" y="735410"/>
            <a:ext cx="13716000" cy="8980474"/>
          </a:xfrm>
          <a:prstGeom prst="rect">
            <a:avLst/>
          </a:prstGeom>
        </p:spPr>
        <p:style>
          <a:lnRef idx="1">
            <a:schemeClr val="accent3"/>
          </a:lnRef>
          <a:fillRef idx="2">
            <a:schemeClr val="accent3"/>
          </a:fillRef>
          <a:effectRef idx="1">
            <a:schemeClr val="accent3"/>
          </a:effectRef>
          <a:fontRef idx="minor">
            <a:schemeClr val="dk1"/>
          </a:fontRef>
        </p:style>
        <p:txBody>
          <a:bodyPr wrap="square" lIns="130622" tIns="65311" rIns="130622" bIns="65311">
            <a:spAutoFit/>
          </a:bodyPr>
          <a:lstStyle/>
          <a:p>
            <a:pPr algn="just"/>
            <a:r>
              <a:rPr lang="en-US" sz="2300" b="1" dirty="0">
                <a:latin typeface="Times New Roman" panose="02020603050405020304" pitchFamily="18" charset="0"/>
                <a:cs typeface="Times New Roman" panose="02020603050405020304" pitchFamily="18" charset="0"/>
              </a:rPr>
              <a:t>UNIT I	BASIC MOS DEVICES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Depletion region of PN junction - Band diagram of MOS capacitor – Accumulation, Depletion, inversion region- Large and small signal behavior of MOSFET- short channel effects in MOS transistors – weak inversion in MOS transistors- substrate current flow in MOS transistor.</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smtClean="0">
                <a:latin typeface="Times New Roman" panose="02020603050405020304" pitchFamily="18" charset="0"/>
                <a:cs typeface="Times New Roman" panose="02020603050405020304" pitchFamily="18" charset="0"/>
              </a:rPr>
              <a:t>UNIT II</a:t>
            </a:r>
            <a:r>
              <a:rPr lang="en-US" sz="2300" b="1" dirty="0">
                <a:latin typeface="Times New Roman" panose="02020603050405020304" pitchFamily="18" charset="0"/>
                <a:cs typeface="Times New Roman" panose="02020603050405020304" pitchFamily="18" charset="0"/>
              </a:rPr>
              <a:t>	HIGH FREQUENCY CMOS AMPLIFIERS AND CURRENT MIRROR </a:t>
            </a:r>
            <a:r>
              <a:rPr lang="en-US" sz="2300" b="1" dirty="0" smtClean="0">
                <a:latin typeface="Times New Roman" panose="02020603050405020304" pitchFamily="18" charset="0"/>
                <a:cs typeface="Times New Roman" panose="02020603050405020304" pitchFamily="18" charset="0"/>
              </a:rPr>
              <a:t>CIRCUITS</a:t>
            </a:r>
            <a:r>
              <a:rPr lang="en-US" sz="2300" b="1" dirty="0">
                <a:latin typeface="Times New Roman" panose="02020603050405020304" pitchFamily="18" charset="0"/>
                <a:cs typeface="Times New Roman" panose="02020603050405020304" pitchFamily="18" charset="0"/>
              </a:rPr>
              <a:t>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Common source, common drain, common gate. Differential amplifiers-</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amplifiers-Current amplifiers–power amplifiers- Current sources and sinks ,MOS Current Mirrors – Simple,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Wilson and </a:t>
            </a:r>
            <a:r>
              <a:rPr lang="en-US" sz="2300" dirty="0" err="1">
                <a:latin typeface="Times New Roman" panose="02020603050405020304" pitchFamily="18" charset="0"/>
                <a:cs typeface="Times New Roman" panose="02020603050405020304" pitchFamily="18" charset="0"/>
              </a:rPr>
              <a:t>Widlar</a:t>
            </a:r>
            <a:r>
              <a:rPr lang="en-US" sz="2300" dirty="0">
                <a:latin typeface="Times New Roman" panose="02020603050405020304" pitchFamily="18" charset="0"/>
                <a:cs typeface="Times New Roman" panose="02020603050405020304" pitchFamily="18" charset="0"/>
              </a:rPr>
              <a:t> current source.</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UNIT III	CMOS OPERATIONAL AMPLIFIER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Design of CMOS Op amps - Compensation of Op amps- Low voltage Op amps - Low noise Op amps Two stage MOS Operational Amplifiers with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MOS Telescopic -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Operational Amplifier, MOS Folded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and MOS Active </a:t>
            </a:r>
            <a:r>
              <a:rPr lang="en-US" sz="2300" dirty="0" err="1">
                <a:latin typeface="Times New Roman" panose="02020603050405020304" pitchFamily="18" charset="0"/>
                <a:cs typeface="Times New Roman" panose="02020603050405020304" pitchFamily="18" charset="0"/>
              </a:rPr>
              <a:t>Cascode</a:t>
            </a:r>
            <a:r>
              <a:rPr lang="en-US" sz="2300" dirty="0">
                <a:latin typeface="Times New Roman" panose="02020603050405020304" pitchFamily="18" charset="0"/>
                <a:cs typeface="Times New Roman" panose="02020603050405020304" pitchFamily="18" charset="0"/>
              </a:rPr>
              <a:t> Operational Amplifiers.</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smtClean="0">
                <a:latin typeface="Times New Roman" panose="02020603050405020304" pitchFamily="18" charset="0"/>
                <a:cs typeface="Times New Roman" panose="02020603050405020304" pitchFamily="18" charset="0"/>
              </a:rPr>
              <a:t>UNIT IV</a:t>
            </a:r>
            <a:r>
              <a:rPr lang="en-US" sz="2300" b="1" dirty="0">
                <a:latin typeface="Times New Roman" panose="02020603050405020304" pitchFamily="18" charset="0"/>
                <a:cs typeface="Times New Roman" panose="02020603050405020304" pitchFamily="18" charset="0"/>
              </a:rPr>
              <a:t>	COMPARATORS AND SWITCHED CAPACITOR CIRCUITS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Characterization of a Comparator -two-Stage Open-Loop Comparators - Improving the Performance of Open-Loop Comparators-Discrete-Time Comparators - High-Speed Comparators- Switched Capacitor Circuits – Switched Capacitor Amplifiers - Switched Capacitor Integrators</a:t>
            </a:r>
          </a:p>
          <a:p>
            <a:pPr algn="just"/>
            <a:endParaRPr lang="en-US" sz="2300" dirty="0">
              <a:latin typeface="Times New Roman" panose="02020603050405020304" pitchFamily="18" charset="0"/>
              <a:cs typeface="Times New Roman" panose="02020603050405020304" pitchFamily="18" charset="0"/>
            </a:endParaRPr>
          </a:p>
          <a:p>
            <a:pPr algn="just"/>
            <a:r>
              <a:rPr lang="en-US" sz="2300" b="1" dirty="0" smtClean="0">
                <a:latin typeface="Times New Roman" panose="02020603050405020304" pitchFamily="18" charset="0"/>
                <a:cs typeface="Times New Roman" panose="02020603050405020304" pitchFamily="18" charset="0"/>
              </a:rPr>
              <a:t>UNIT V</a:t>
            </a:r>
            <a:r>
              <a:rPr lang="en-US" sz="2300" b="1" dirty="0">
                <a:latin typeface="Times New Roman" panose="02020603050405020304" pitchFamily="18" charset="0"/>
                <a:cs typeface="Times New Roman" panose="02020603050405020304" pitchFamily="18" charset="0"/>
              </a:rPr>
              <a:t>	A/D AND D/A CONVERTERS	</a:t>
            </a:r>
            <a:r>
              <a:rPr lang="en-US" sz="2300" b="1" dirty="0" smtClean="0">
                <a:latin typeface="Times New Roman" panose="02020603050405020304" pitchFamily="18" charset="0"/>
                <a:cs typeface="Times New Roman" panose="02020603050405020304" pitchFamily="18" charset="0"/>
              </a:rPr>
              <a:t>					9</a:t>
            </a:r>
            <a:endParaRPr lang="en-US" sz="2300" b="1"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Characterization of D/A converters- Parallel D/A converters-extending the resolution of parallel D/A converters- Serial D/A converters- Characterization of A/D converters-Serial A/D converters- Medium and high speed A/D converters.</a:t>
            </a:r>
          </a:p>
        </p:txBody>
      </p:sp>
      <p:sp>
        <p:nvSpPr>
          <p:cNvPr id="9" name="Rectangle 8"/>
          <p:cNvSpPr/>
          <p:nvPr/>
        </p:nvSpPr>
        <p:spPr>
          <a:xfrm>
            <a:off x="3429000" y="0"/>
            <a:ext cx="6858000" cy="532007"/>
          </a:xfrm>
          <a:prstGeom prst="rect">
            <a:avLst/>
          </a:prstGeom>
        </p:spPr>
        <p:style>
          <a:lnRef idx="0">
            <a:schemeClr val="accent5"/>
          </a:lnRef>
          <a:fillRef idx="3">
            <a:schemeClr val="accent5"/>
          </a:fillRef>
          <a:effectRef idx="3">
            <a:schemeClr val="accent5"/>
          </a:effectRef>
          <a:fontRef idx="minor">
            <a:schemeClr val="lt1"/>
          </a:fontRef>
        </p:style>
        <p:txBody>
          <a:bodyPr lIns="130622" tIns="65311" rIns="130622" bIns="65311">
            <a:spAutoFit/>
          </a:bodyPr>
          <a:lstStyle/>
          <a:p>
            <a:pPr algn="ctr"/>
            <a:r>
              <a:rPr lang="en-US" b="1" dirty="0" smtClean="0">
                <a:solidFill>
                  <a:srgbClr val="FFFF00"/>
                </a:solidFill>
                <a:latin typeface="Times New Roman" panose="02020603050405020304" pitchFamily="18" charset="0"/>
                <a:cs typeface="Times New Roman" panose="02020603050405020304" pitchFamily="18" charset="0"/>
              </a:rPr>
              <a:t>19EC786 – Analog VLSI </a:t>
            </a:r>
            <a:r>
              <a:rPr lang="en-US" b="1" dirty="0">
                <a:solidFill>
                  <a:srgbClr val="FFFF00"/>
                </a:solidFill>
                <a:latin typeface="Times New Roman" panose="02020603050405020304" pitchFamily="18" charset="0"/>
                <a:cs typeface="Times New Roman" panose="02020603050405020304" pitchFamily="18" charset="0"/>
              </a:rPr>
              <a:t>design </a:t>
            </a:r>
            <a:endParaRPr lang="en-IN"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16732"/>
            <a:ext cx="13716000" cy="905817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67708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Design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57200" y="1524000"/>
            <a:ext cx="12420600" cy="6382808"/>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67708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Design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304800" y="1506595"/>
            <a:ext cx="13106400" cy="6352406"/>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67708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Design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52400" y="1600200"/>
            <a:ext cx="13411200" cy="4625838"/>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57200" y="1447800"/>
            <a:ext cx="8944377" cy="41148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 y="565197"/>
            <a:ext cx="6677089"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Design of Two-stage Open-loop Comparators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5123" name="Picture 3"/>
          <p:cNvPicPr>
            <a:picLocks noChangeAspect="1" noChangeArrowheads="1"/>
          </p:cNvPicPr>
          <p:nvPr/>
        </p:nvPicPr>
        <p:blipFill>
          <a:blip r:embed="rId3" cstate="print"/>
          <a:srcRect/>
          <a:stretch>
            <a:fillRect/>
          </a:stretch>
        </p:blipFill>
        <p:spPr bwMode="auto">
          <a:xfrm>
            <a:off x="5105400" y="5715000"/>
            <a:ext cx="8500043" cy="1347787"/>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13716000" cy="169277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dirty="0" smtClean="0">
                <a:latin typeface="Times New Roman" pitchFamily="18" charset="0"/>
                <a:cs typeface="Times New Roman" pitchFamily="18" charset="0"/>
              </a:rPr>
              <a:t>There are two areas in which the performance of an open-loop,</a:t>
            </a:r>
          </a:p>
          <a:p>
            <a:pPr marL="514350" indent="-514350" algn="just">
              <a:buFont typeface="+mj-lt"/>
              <a:buAutoNum type="arabicPeriod"/>
            </a:pPr>
            <a:r>
              <a:rPr lang="en-US" b="1" dirty="0" smtClean="0">
                <a:latin typeface="Times New Roman" pitchFamily="18" charset="0"/>
                <a:cs typeface="Times New Roman" pitchFamily="18" charset="0"/>
              </a:rPr>
              <a:t>Input-offset voltage  - </a:t>
            </a:r>
            <a:r>
              <a:rPr lang="en-US" b="1" dirty="0" smtClean="0">
                <a:solidFill>
                  <a:srgbClr val="FF0000"/>
                </a:solidFill>
                <a:latin typeface="Times New Roman" pitchFamily="18" charset="0"/>
                <a:cs typeface="Times New Roman" pitchFamily="18" charset="0"/>
              </a:rPr>
              <a:t>Solution: Auto-zeroing</a:t>
            </a:r>
          </a:p>
          <a:p>
            <a:pPr marL="514350" indent="-514350" algn="just">
              <a:buFont typeface="+mj-lt"/>
              <a:buAutoNum type="arabicPeriod"/>
            </a:pPr>
            <a:r>
              <a:rPr lang="en-US" b="1" dirty="0" smtClean="0">
                <a:latin typeface="Times New Roman" pitchFamily="18" charset="0"/>
                <a:cs typeface="Times New Roman" pitchFamily="18" charset="0"/>
              </a:rPr>
              <a:t>A single transition of the comparator in a noisy environment - </a:t>
            </a:r>
            <a:r>
              <a:rPr lang="en-US" b="1" dirty="0" smtClean="0">
                <a:solidFill>
                  <a:srgbClr val="FF0000"/>
                </a:solidFill>
                <a:latin typeface="Times New Roman" pitchFamily="18" charset="0"/>
                <a:cs typeface="Times New Roman" pitchFamily="18" charset="0"/>
              </a:rPr>
              <a:t>Solution: hysteresis using a </a:t>
            </a:r>
            <a:r>
              <a:rPr lang="en-US" b="1" dirty="0" err="1" smtClean="0">
                <a:solidFill>
                  <a:srgbClr val="FF0000"/>
                </a:solidFill>
                <a:latin typeface="Times New Roman" pitchFamily="18" charset="0"/>
                <a:cs typeface="Times New Roman" pitchFamily="18" charset="0"/>
              </a:rPr>
              <a:t>bistable</a:t>
            </a:r>
            <a:r>
              <a:rPr lang="en-US" b="1" dirty="0" smtClean="0">
                <a:solidFill>
                  <a:srgbClr val="FF0000"/>
                </a:solidFill>
                <a:latin typeface="Times New Roman" pitchFamily="18" charset="0"/>
                <a:cs typeface="Times New Roman" pitchFamily="18" charset="0"/>
              </a:rPr>
              <a:t> circuit.</a:t>
            </a:r>
            <a:endParaRPr lang="en-US" b="1" dirty="0">
              <a:solidFill>
                <a:srgbClr val="FF0000"/>
              </a:solidFill>
              <a:latin typeface="Times New Roman" pitchFamily="18" charset="0"/>
              <a:cs typeface="Times New Roman" pitchFamily="18" charset="0"/>
            </a:endParaRPr>
          </a:p>
        </p:txBody>
      </p:sp>
      <p:sp>
        <p:nvSpPr>
          <p:cNvPr id="7" name="Rectangle 6"/>
          <p:cNvSpPr/>
          <p:nvPr/>
        </p:nvSpPr>
        <p:spPr>
          <a:xfrm>
            <a:off x="0" y="3124200"/>
            <a:ext cx="3615733"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err="1" smtClean="0">
                <a:latin typeface="Times New Roman" pitchFamily="18" charset="0"/>
                <a:cs typeface="Times New Roman" pitchFamily="18" charset="0"/>
              </a:rPr>
              <a:t>Autozerolng</a:t>
            </a:r>
            <a:r>
              <a:rPr lang="en-US" b="1" dirty="0" smtClean="0">
                <a:latin typeface="Times New Roman" pitchFamily="18" charset="0"/>
                <a:cs typeface="Times New Roman" pitchFamily="18" charset="0"/>
              </a:rPr>
              <a:t> Techniques</a:t>
            </a:r>
            <a:endParaRPr lang="en-US" dirty="0">
              <a:latin typeface="Times New Roman" pitchFamily="18" charset="0"/>
              <a:cs typeface="Times New Roman" pitchFamily="18" charset="0"/>
            </a:endParaRPr>
          </a:p>
        </p:txBody>
      </p:sp>
      <p:sp>
        <p:nvSpPr>
          <p:cNvPr id="8" name="Rectangle 7"/>
          <p:cNvSpPr/>
          <p:nvPr/>
        </p:nvSpPr>
        <p:spPr>
          <a:xfrm>
            <a:off x="0" y="3717429"/>
            <a:ext cx="137160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Input-offset voltage can be a particularly difficult problem in comparator design. </a:t>
            </a:r>
          </a:p>
          <a:p>
            <a:pPr marL="514350" indent="-514350" algn="just">
              <a:buFont typeface="Wingdings" pitchFamily="2" charset="2"/>
              <a:buChar char="v"/>
            </a:pPr>
            <a:r>
              <a:rPr lang="en-US" dirty="0" smtClean="0">
                <a:latin typeface="Times New Roman" pitchFamily="18" charset="0"/>
                <a:cs typeface="Times New Roman" pitchFamily="18" charset="0"/>
              </a:rPr>
              <a:t>In precision applications, such as high-resolution AID converters, large input-offset voltages cannot be tolerated. </a:t>
            </a:r>
          </a:p>
          <a:p>
            <a:pPr marL="514350" indent="-514350" algn="just">
              <a:buFont typeface="Wingdings" pitchFamily="2" charset="2"/>
              <a:buChar char="v"/>
            </a:pPr>
            <a:r>
              <a:rPr lang="en-US" dirty="0" smtClean="0">
                <a:latin typeface="Times New Roman" pitchFamily="18" charset="0"/>
                <a:cs typeface="Times New Roman" pitchFamily="18" charset="0"/>
              </a:rPr>
              <a:t>While systematic offset can nearly be eliminated with proper design (though still affected by process variations), random offsets still remain and are unpredictable.</a:t>
            </a:r>
            <a:endParaRPr lang="en-US" dirty="0">
              <a:latin typeface="Times New Roman" pitchFamily="18" charset="0"/>
              <a:cs typeface="Times New Roman" pitchFamily="18" charset="0"/>
            </a:endParaRPr>
          </a:p>
        </p:txBody>
      </p:sp>
      <p:sp>
        <p:nvSpPr>
          <p:cNvPr id="9" name="Rectangle 8"/>
          <p:cNvSpPr/>
          <p:nvPr/>
        </p:nvSpPr>
        <p:spPr>
          <a:xfrm>
            <a:off x="0" y="6019800"/>
            <a:ext cx="13716000" cy="249299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r>
              <a:rPr lang="en-US" b="1" dirty="0" smtClean="0">
                <a:solidFill>
                  <a:srgbClr val="00B050"/>
                </a:solidFill>
                <a:latin typeface="Times New Roman" pitchFamily="18" charset="0"/>
                <a:cs typeface="Times New Roman" pitchFamily="18" charset="0"/>
              </a:rPr>
              <a:t>Method:</a:t>
            </a:r>
          </a:p>
          <a:p>
            <a:pPr marL="514350" indent="-514350" algn="just">
              <a:buFont typeface="Wingdings" pitchFamily="2" charset="2"/>
              <a:buChar char="v"/>
            </a:pPr>
            <a:r>
              <a:rPr lang="en-US" dirty="0" smtClean="0">
                <a:latin typeface="Times New Roman" pitchFamily="18" charset="0"/>
                <a:cs typeface="Times New Roman" pitchFamily="18" charset="0"/>
              </a:rPr>
              <a:t>These techniques are available in MOS because of the nearly infinite input resistance of MOS transistors. </a:t>
            </a:r>
          </a:p>
          <a:p>
            <a:pPr marL="514350" indent="-514350" algn="just">
              <a:buFont typeface="Wingdings" pitchFamily="2" charset="2"/>
              <a:buChar char="v"/>
            </a:pPr>
            <a:r>
              <a:rPr lang="en-US" dirty="0" smtClean="0">
                <a:latin typeface="Times New Roman" pitchFamily="18" charset="0"/>
                <a:cs typeface="Times New Roman" pitchFamily="18" charset="0"/>
              </a:rPr>
              <a:t>This characteristic </a:t>
            </a:r>
            <a:r>
              <a:rPr lang="en-US" b="1" dirty="0" smtClean="0">
                <a:latin typeface="Times New Roman" pitchFamily="18" charset="0"/>
                <a:cs typeface="Times New Roman" pitchFamily="18" charset="0"/>
              </a:rPr>
              <a:t>allows long-term storage of voltages on the transistor's gate. </a:t>
            </a:r>
          </a:p>
          <a:p>
            <a:pPr marL="514350" indent="-514350" algn="just">
              <a:buFont typeface="Wingdings" pitchFamily="2" charset="2"/>
              <a:buChar char="v"/>
            </a:pPr>
            <a:r>
              <a:rPr lang="en-US" dirty="0" smtClean="0">
                <a:latin typeface="Times New Roman" pitchFamily="18" charset="0"/>
                <a:cs typeface="Times New Roman" pitchFamily="18" charset="0"/>
              </a:rPr>
              <a:t>As a result, offset voltages can be measured, </a:t>
            </a:r>
            <a:r>
              <a:rPr lang="en-US" b="1" dirty="0" smtClean="0">
                <a:latin typeface="Times New Roman" pitchFamily="18" charset="0"/>
                <a:cs typeface="Times New Roman" pitchFamily="18" charset="0"/>
              </a:rPr>
              <a:t>stored on capacitors, and summed with the input </a:t>
            </a:r>
            <a:r>
              <a:rPr lang="en-US" dirty="0" smtClean="0">
                <a:latin typeface="Times New Roman" pitchFamily="18" charset="0"/>
                <a:cs typeface="Times New Roman" pitchFamily="18" charset="0"/>
              </a:rPr>
              <a:t>so as to cancel the offset.</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3615733"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err="1" smtClean="0">
                <a:latin typeface="Times New Roman" pitchFamily="18" charset="0"/>
                <a:cs typeface="Times New Roman" pitchFamily="18" charset="0"/>
              </a:rPr>
              <a:t>Autozerolng</a:t>
            </a:r>
            <a:r>
              <a:rPr lang="en-US" b="1" dirty="0" smtClean="0">
                <a:latin typeface="Times New Roman" pitchFamily="18" charset="0"/>
                <a:cs typeface="Times New Roman" pitchFamily="18" charset="0"/>
              </a:rPr>
              <a:t> Techniques</a:t>
            </a: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152400" y="3276600"/>
            <a:ext cx="3429000" cy="34290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6147" name="Picture 3"/>
          <p:cNvPicPr>
            <a:picLocks noChangeAspect="1" noChangeArrowheads="1"/>
          </p:cNvPicPr>
          <p:nvPr/>
        </p:nvPicPr>
        <p:blipFill>
          <a:blip r:embed="rId3" cstate="print"/>
          <a:srcRect/>
          <a:stretch>
            <a:fillRect/>
          </a:stretch>
        </p:blipFill>
        <p:spPr bwMode="auto">
          <a:xfrm>
            <a:off x="4572000" y="1676400"/>
            <a:ext cx="3476625" cy="3029139"/>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6148" name="Picture 4"/>
          <p:cNvPicPr>
            <a:picLocks noChangeAspect="1" noChangeArrowheads="1"/>
          </p:cNvPicPr>
          <p:nvPr/>
        </p:nvPicPr>
        <p:blipFill>
          <a:blip r:embed="rId4" cstate="print"/>
          <a:srcRect/>
          <a:stretch>
            <a:fillRect/>
          </a:stretch>
        </p:blipFill>
        <p:spPr bwMode="auto">
          <a:xfrm>
            <a:off x="9296400" y="4734014"/>
            <a:ext cx="3581400" cy="2962186"/>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0" y="1831538"/>
            <a:ext cx="3733800" cy="129266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just"/>
            <a:r>
              <a:rPr lang="en-US" b="1" dirty="0" smtClean="0">
                <a:latin typeface="Times New Roman" pitchFamily="18" charset="0"/>
                <a:cs typeface="Times New Roman" pitchFamily="18" charset="0"/>
              </a:rPr>
              <a:t>Simple model of a comparator including offset</a:t>
            </a:r>
            <a:endParaRPr lang="en-US" b="1" dirty="0">
              <a:latin typeface="Times New Roman" pitchFamily="18" charset="0"/>
              <a:cs typeface="Times New Roman" pitchFamily="18" charset="0"/>
            </a:endParaRPr>
          </a:p>
        </p:txBody>
      </p:sp>
      <p:sp>
        <p:nvSpPr>
          <p:cNvPr id="11" name="Rectangle 10"/>
          <p:cNvSpPr/>
          <p:nvPr/>
        </p:nvSpPr>
        <p:spPr>
          <a:xfrm>
            <a:off x="3810000" y="4800600"/>
            <a:ext cx="5105400" cy="169277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just"/>
            <a:r>
              <a:rPr lang="en-US" b="1" dirty="0" smtClean="0">
                <a:latin typeface="Times New Roman" pitchFamily="18" charset="0"/>
                <a:cs typeface="Times New Roman" pitchFamily="18" charset="0"/>
              </a:rPr>
              <a:t>Comparator in unity-gain configuration storing the offset on </a:t>
            </a:r>
            <a:r>
              <a:rPr lang="en-US" b="1" dirty="0" err="1" smtClean="0">
                <a:latin typeface="Times New Roman" pitchFamily="18" charset="0"/>
                <a:cs typeface="Times New Roman" pitchFamily="18" charset="0"/>
              </a:rPr>
              <a:t>autozero</a:t>
            </a:r>
            <a:r>
              <a:rPr lang="en-US" b="1" dirty="0" smtClean="0">
                <a:latin typeface="Times New Roman" pitchFamily="18" charset="0"/>
                <a:cs typeface="Times New Roman" pitchFamily="18" charset="0"/>
              </a:rPr>
              <a:t> capacitor C</a:t>
            </a:r>
            <a:r>
              <a:rPr lang="en-US" b="1" baseline="-25000" dirty="0" smtClean="0">
                <a:latin typeface="Times New Roman" pitchFamily="18" charset="0"/>
                <a:cs typeface="Times New Roman" pitchFamily="18" charset="0"/>
              </a:rPr>
              <a:t>AZ</a:t>
            </a:r>
            <a:r>
              <a:rPr lang="en-US" b="1" dirty="0" smtClean="0">
                <a:latin typeface="Times New Roman" pitchFamily="18" charset="0"/>
                <a:cs typeface="Times New Roman" pitchFamily="18" charset="0"/>
              </a:rPr>
              <a:t> during the first half of the </a:t>
            </a:r>
            <a:r>
              <a:rPr lang="en-US" b="1" dirty="0" err="1" smtClean="0">
                <a:latin typeface="Times New Roman" pitchFamily="18" charset="0"/>
                <a:cs typeface="Times New Roman" pitchFamily="18" charset="0"/>
              </a:rPr>
              <a:t>autozero</a:t>
            </a:r>
            <a:r>
              <a:rPr lang="en-US" b="1" dirty="0" smtClean="0">
                <a:latin typeface="Times New Roman" pitchFamily="18" charset="0"/>
                <a:cs typeface="Times New Roman" pitchFamily="18" charset="0"/>
              </a:rPr>
              <a:t> cycle.</a:t>
            </a:r>
            <a:endParaRPr lang="en-US" b="1" dirty="0">
              <a:latin typeface="Times New Roman" pitchFamily="18" charset="0"/>
              <a:cs typeface="Times New Roman" pitchFamily="18" charset="0"/>
            </a:endParaRPr>
          </a:p>
        </p:txBody>
      </p:sp>
      <p:sp>
        <p:nvSpPr>
          <p:cNvPr id="12" name="Rectangle 11"/>
          <p:cNvSpPr/>
          <p:nvPr/>
        </p:nvSpPr>
        <p:spPr>
          <a:xfrm>
            <a:off x="8686800" y="2371814"/>
            <a:ext cx="5029200" cy="209288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just"/>
            <a:r>
              <a:rPr lang="en-US" b="1" dirty="0" smtClean="0">
                <a:latin typeface="Times New Roman" pitchFamily="18" charset="0"/>
                <a:cs typeface="Times New Roman" pitchFamily="18" charset="0"/>
              </a:rPr>
              <a:t>Comparator in open-loop configuration with offset cancellation achieved at the </a:t>
            </a:r>
            <a:r>
              <a:rPr lang="en-US" b="1" dirty="0" err="1" smtClean="0">
                <a:latin typeface="Times New Roman" pitchFamily="18" charset="0"/>
                <a:cs typeface="Times New Roman" pitchFamily="18" charset="0"/>
              </a:rPr>
              <a:t>noninverting</a:t>
            </a:r>
            <a:r>
              <a:rPr lang="en-US" b="1" dirty="0" smtClean="0">
                <a:latin typeface="Times New Roman" pitchFamily="18" charset="0"/>
                <a:cs typeface="Times New Roman" pitchFamily="18" charset="0"/>
              </a:rPr>
              <a:t> input during the second half of the </a:t>
            </a:r>
            <a:r>
              <a:rPr lang="en-US" b="1" dirty="0" err="1" smtClean="0">
                <a:latin typeface="Times New Roman" pitchFamily="18" charset="0"/>
                <a:cs typeface="Times New Roman" pitchFamily="18" charset="0"/>
              </a:rPr>
              <a:t>autozero</a:t>
            </a:r>
            <a:r>
              <a:rPr lang="en-US" b="1" dirty="0" smtClean="0">
                <a:latin typeface="Times New Roman" pitchFamily="18" charset="0"/>
                <a:cs typeface="Times New Roman" pitchFamily="18" charset="0"/>
              </a:rPr>
              <a:t> cycle.</a:t>
            </a:r>
            <a:endParaRPr lang="en-US" b="1" dirty="0">
              <a:latin typeface="Times New Roman" pitchFamily="18" charset="0"/>
              <a:cs typeface="Times New Roman" pitchFamily="18" charset="0"/>
            </a:endParaRPr>
          </a:p>
        </p:txBody>
      </p:sp>
      <p:sp>
        <p:nvSpPr>
          <p:cNvPr id="13" name="TextBox 12"/>
          <p:cNvSpPr txBox="1"/>
          <p:nvPr/>
        </p:nvSpPr>
        <p:spPr>
          <a:xfrm>
            <a:off x="1860884" y="6975157"/>
            <a:ext cx="425116" cy="492443"/>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15" name="TextBox 14"/>
          <p:cNvSpPr txBox="1"/>
          <p:nvPr/>
        </p:nvSpPr>
        <p:spPr>
          <a:xfrm>
            <a:off x="5943600" y="6670357"/>
            <a:ext cx="407484" cy="492443"/>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dirty="0" smtClean="0">
                <a:latin typeface="Times New Roman" pitchFamily="18" charset="0"/>
                <a:cs typeface="Times New Roman" pitchFamily="18" charset="0"/>
              </a:rPr>
              <a:t>B</a:t>
            </a:r>
            <a:endParaRPr lang="en-US" b="1" dirty="0">
              <a:latin typeface="Times New Roman" pitchFamily="18" charset="0"/>
              <a:cs typeface="Times New Roman" pitchFamily="18" charset="0"/>
            </a:endParaRPr>
          </a:p>
        </p:txBody>
      </p:sp>
      <p:sp>
        <p:nvSpPr>
          <p:cNvPr id="16" name="TextBox 15"/>
          <p:cNvSpPr txBox="1"/>
          <p:nvPr/>
        </p:nvSpPr>
        <p:spPr>
          <a:xfrm>
            <a:off x="10471484" y="1676400"/>
            <a:ext cx="425116" cy="492443"/>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dirty="0" smtClean="0">
                <a:latin typeface="Times New Roman" pitchFamily="18" charset="0"/>
                <a:cs typeface="Times New Roman" pitchFamily="18" charset="0"/>
              </a:rPr>
              <a:t>C</a:t>
            </a:r>
            <a:endParaRPr lang="en-US" b="1"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3615733"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err="1" smtClean="0">
                <a:latin typeface="Times New Roman" pitchFamily="18" charset="0"/>
                <a:cs typeface="Times New Roman" pitchFamily="18" charset="0"/>
              </a:rPr>
              <a:t>Autozerolng</a:t>
            </a:r>
            <a:r>
              <a:rPr lang="en-US" b="1" dirty="0" smtClean="0">
                <a:latin typeface="Times New Roman" pitchFamily="18" charset="0"/>
                <a:cs typeface="Times New Roman" pitchFamily="18" charset="0"/>
              </a:rPr>
              <a:t> Techniques</a:t>
            </a:r>
            <a:endParaRPr lang="en-US" dirty="0">
              <a:latin typeface="Times New Roman" pitchFamily="18" charset="0"/>
              <a:cs typeface="Times New Roman" pitchFamily="18" charset="0"/>
            </a:endParaRPr>
          </a:p>
        </p:txBody>
      </p:sp>
      <p:sp>
        <p:nvSpPr>
          <p:cNvPr id="7" name="TextBox 6"/>
          <p:cNvSpPr txBox="1"/>
          <p:nvPr/>
        </p:nvSpPr>
        <p:spPr>
          <a:xfrm>
            <a:off x="0" y="1905000"/>
            <a:ext cx="425116" cy="492443"/>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dirty="0" smtClean="0">
                <a:latin typeface="Times New Roman" pitchFamily="18" charset="0"/>
                <a:cs typeface="Times New Roman" pitchFamily="18" charset="0"/>
              </a:rPr>
              <a:t>A</a:t>
            </a:r>
            <a:endParaRPr lang="en-US" b="1" dirty="0">
              <a:latin typeface="Times New Roman" pitchFamily="18" charset="0"/>
              <a:cs typeface="Times New Roman" pitchFamily="18" charset="0"/>
            </a:endParaRPr>
          </a:p>
        </p:txBody>
      </p:sp>
      <p:sp>
        <p:nvSpPr>
          <p:cNvPr id="8" name="TextBox 7"/>
          <p:cNvSpPr txBox="1"/>
          <p:nvPr/>
        </p:nvSpPr>
        <p:spPr>
          <a:xfrm>
            <a:off x="0" y="4191000"/>
            <a:ext cx="407484" cy="492443"/>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dirty="0" smtClean="0">
                <a:latin typeface="Times New Roman" pitchFamily="18" charset="0"/>
                <a:cs typeface="Times New Roman" pitchFamily="18" charset="0"/>
              </a:rPr>
              <a:t>B</a:t>
            </a:r>
            <a:endParaRPr lang="en-US" b="1" dirty="0">
              <a:latin typeface="Times New Roman" pitchFamily="18" charset="0"/>
              <a:cs typeface="Times New Roman" pitchFamily="18" charset="0"/>
            </a:endParaRPr>
          </a:p>
        </p:txBody>
      </p:sp>
      <p:sp>
        <p:nvSpPr>
          <p:cNvPr id="9" name="TextBox 8"/>
          <p:cNvSpPr txBox="1"/>
          <p:nvPr/>
        </p:nvSpPr>
        <p:spPr>
          <a:xfrm>
            <a:off x="0" y="6670357"/>
            <a:ext cx="425116" cy="492443"/>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dirty="0" smtClean="0">
                <a:latin typeface="Times New Roman" pitchFamily="18" charset="0"/>
                <a:cs typeface="Times New Roman" pitchFamily="18" charset="0"/>
              </a:rPr>
              <a:t>C</a:t>
            </a:r>
            <a:endParaRPr lang="en-US" b="1" dirty="0">
              <a:latin typeface="Times New Roman" pitchFamily="18" charset="0"/>
              <a:cs typeface="Times New Roman" pitchFamily="18" charset="0"/>
            </a:endParaRPr>
          </a:p>
        </p:txBody>
      </p:sp>
      <p:sp>
        <p:nvSpPr>
          <p:cNvPr id="10" name="Rectangle 9"/>
          <p:cNvSpPr/>
          <p:nvPr/>
        </p:nvSpPr>
        <p:spPr>
          <a:xfrm>
            <a:off x="0" y="2593538"/>
            <a:ext cx="13716000" cy="129266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buFont typeface="Wingdings" pitchFamily="2" charset="2"/>
              <a:buChar char="v"/>
            </a:pPr>
            <a:r>
              <a:rPr lang="en-US" dirty="0" smtClean="0">
                <a:latin typeface="Times New Roman" pitchFamily="18" charset="0"/>
                <a:cs typeface="Times New Roman" pitchFamily="18" charset="0"/>
              </a:rPr>
              <a:t>A model of a comparator with an input-offset voltage.</a:t>
            </a:r>
          </a:p>
          <a:p>
            <a:pPr marL="514350" indent="-514350">
              <a:buFont typeface="Wingdings" pitchFamily="2" charset="2"/>
              <a:buChar char="v"/>
            </a:pPr>
            <a:r>
              <a:rPr lang="en-US" b="1" dirty="0" smtClean="0">
                <a:latin typeface="Times New Roman" pitchFamily="18" charset="0"/>
                <a:cs typeface="Times New Roman" pitchFamily="18" charset="0"/>
              </a:rPr>
              <a:t> A known polarity is given to the offset voltage for convenience. </a:t>
            </a:r>
          </a:p>
          <a:p>
            <a:pPr marL="514350" indent="-514350">
              <a:buFont typeface="Wingdings" pitchFamily="2" charset="2"/>
              <a:buChar char="v"/>
            </a:pPr>
            <a:r>
              <a:rPr lang="en-US" dirty="0" smtClean="0">
                <a:latin typeface="Times New Roman" pitchFamily="18" charset="0"/>
                <a:cs typeface="Times New Roman" pitchFamily="18" charset="0"/>
              </a:rPr>
              <a:t>Neither the value nor the polarity can be predicted in reality.</a:t>
            </a:r>
            <a:endParaRPr lang="en-US" dirty="0">
              <a:latin typeface="Times New Roman" pitchFamily="18" charset="0"/>
              <a:cs typeface="Times New Roman" pitchFamily="18" charset="0"/>
            </a:endParaRPr>
          </a:p>
        </p:txBody>
      </p:sp>
      <p:sp>
        <p:nvSpPr>
          <p:cNvPr id="11" name="Rectangle 10"/>
          <p:cNvSpPr/>
          <p:nvPr/>
        </p:nvSpPr>
        <p:spPr>
          <a:xfrm>
            <a:off x="0" y="4876800"/>
            <a:ext cx="13716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b="1" dirty="0" smtClean="0">
                <a:latin typeface="Times New Roman" pitchFamily="18" charset="0"/>
                <a:cs typeface="Times New Roman" pitchFamily="18" charset="0"/>
              </a:rPr>
              <a:t>The comparator connected in the unity-gain configuration so that the input offset is available at the output.</a:t>
            </a:r>
          </a:p>
          <a:p>
            <a:pPr marL="514350" indent="-514350" algn="just">
              <a:buFont typeface="Wingdings" pitchFamily="2" charset="2"/>
              <a:buChar char="v"/>
            </a:pPr>
            <a:r>
              <a:rPr lang="en-US" dirty="0" smtClean="0">
                <a:latin typeface="Times New Roman" pitchFamily="18" charset="0"/>
                <a:cs typeface="Times New Roman" pitchFamily="18" charset="0"/>
              </a:rPr>
              <a:t>In order for this circuit to work properly, it is necessary that the comparator be stable in the unity-gain configuration.</a:t>
            </a:r>
            <a:endParaRPr lang="en-US" dirty="0">
              <a:latin typeface="Times New Roman" pitchFamily="18" charset="0"/>
              <a:cs typeface="Times New Roman" pitchFamily="18" charset="0"/>
            </a:endParaRPr>
          </a:p>
        </p:txBody>
      </p:sp>
      <p:sp>
        <p:nvSpPr>
          <p:cNvPr id="12" name="Rectangle 11"/>
          <p:cNvSpPr/>
          <p:nvPr/>
        </p:nvSpPr>
        <p:spPr>
          <a:xfrm>
            <a:off x="0" y="7543800"/>
            <a:ext cx="13716000" cy="129266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autozero</a:t>
            </a:r>
            <a:r>
              <a:rPr lang="en-US" dirty="0" smtClean="0">
                <a:latin typeface="Times New Roman" pitchFamily="18" charset="0"/>
                <a:cs typeface="Times New Roman" pitchFamily="18" charset="0"/>
              </a:rPr>
              <a:t> algorithm C</a:t>
            </a:r>
            <a:r>
              <a:rPr lang="en-US" baseline="-25000" dirty="0" smtClean="0">
                <a:latin typeface="Times New Roman" pitchFamily="18" charset="0"/>
                <a:cs typeface="Times New Roman" pitchFamily="18" charset="0"/>
              </a:rPr>
              <a:t>AZ</a:t>
            </a:r>
            <a:r>
              <a:rPr lang="en-US" dirty="0" smtClean="0">
                <a:latin typeface="Times New Roman" pitchFamily="18" charset="0"/>
                <a:cs typeface="Times New Roman" pitchFamily="18" charset="0"/>
              </a:rPr>
              <a:t> is placed at the input of the comparator in series with V</a:t>
            </a:r>
            <a:r>
              <a:rPr lang="en-US" baseline="-25000" dirty="0" smtClean="0">
                <a:latin typeface="Times New Roman" pitchFamily="18" charset="0"/>
                <a:cs typeface="Times New Roman" pitchFamily="18" charset="0"/>
              </a:rPr>
              <a:t>OS</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b="1" dirty="0" smtClean="0">
                <a:latin typeface="Times New Roman" pitchFamily="18" charset="0"/>
                <a:cs typeface="Times New Roman" pitchFamily="18" charset="0"/>
              </a:rPr>
              <a:t>The voltage across C</a:t>
            </a:r>
            <a:r>
              <a:rPr lang="en-US" b="1" baseline="-25000" dirty="0" smtClean="0">
                <a:latin typeface="Times New Roman" pitchFamily="18" charset="0"/>
                <a:cs typeface="Times New Roman" pitchFamily="18" charset="0"/>
              </a:rPr>
              <a:t>AZ</a:t>
            </a:r>
            <a:r>
              <a:rPr lang="en-US" b="1" dirty="0" smtClean="0">
                <a:latin typeface="Times New Roman" pitchFamily="18" charset="0"/>
                <a:cs typeface="Times New Roman" pitchFamily="18" charset="0"/>
              </a:rPr>
              <a:t> adds to V</a:t>
            </a:r>
            <a:r>
              <a:rPr lang="en-US" b="1" baseline="-25000" dirty="0" smtClean="0">
                <a:latin typeface="Times New Roman" pitchFamily="18" charset="0"/>
                <a:cs typeface="Times New Roman" pitchFamily="18" charset="0"/>
              </a:rPr>
              <a:t>OS</a:t>
            </a:r>
            <a:r>
              <a:rPr lang="en-US" b="1" dirty="0" smtClean="0">
                <a:latin typeface="Times New Roman" pitchFamily="18" charset="0"/>
                <a:cs typeface="Times New Roman" pitchFamily="18" charset="0"/>
              </a:rPr>
              <a:t>, resulting in zero volts at the </a:t>
            </a:r>
            <a:r>
              <a:rPr lang="en-US" b="1" dirty="0" err="1" smtClean="0">
                <a:latin typeface="Times New Roman" pitchFamily="18" charset="0"/>
                <a:cs typeface="Times New Roman" pitchFamily="18" charset="0"/>
              </a:rPr>
              <a:t>noninverting</a:t>
            </a:r>
            <a:r>
              <a:rPr lang="en-US" b="1" dirty="0" smtClean="0">
                <a:latin typeface="Times New Roman" pitchFamily="18" charset="0"/>
                <a:cs typeface="Times New Roman" pitchFamily="18" charset="0"/>
              </a:rPr>
              <a:t> input of the comparator.</a:t>
            </a:r>
            <a:endParaRPr lang="en-US" b="1"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257800" y="5212080"/>
            <a:ext cx="8412480" cy="3931920"/>
          </a:xfrm>
          <a:prstGeom prst="rect">
            <a:avLst/>
          </a:prstGeom>
          <a:solidFill>
            <a:srgbClr val="00B050"/>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endParaRPr lang="en-US" dirty="0"/>
          </a:p>
        </p:txBody>
      </p:sp>
      <p:sp>
        <p:nvSpPr>
          <p:cNvPr id="17" name="TextBox 16"/>
          <p:cNvSpPr txBox="1"/>
          <p:nvPr/>
        </p:nvSpPr>
        <p:spPr>
          <a:xfrm>
            <a:off x="7315200" y="1219200"/>
            <a:ext cx="6400800" cy="384048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endParaRPr lang="en-US" dirty="0"/>
          </a:p>
        </p:txBody>
      </p:sp>
      <p:sp>
        <p:nvSpPr>
          <p:cNvPr id="16" name="TextBox 15"/>
          <p:cNvSpPr txBox="1"/>
          <p:nvPr/>
        </p:nvSpPr>
        <p:spPr>
          <a:xfrm>
            <a:off x="0" y="1828799"/>
            <a:ext cx="7042731" cy="53035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endParaRPr lang="en-US" dirty="0"/>
          </a:p>
        </p:txBody>
      </p:sp>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7586372"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err="1" smtClean="0">
                <a:latin typeface="Times New Roman" pitchFamily="18" charset="0"/>
                <a:cs typeface="Times New Roman" pitchFamily="18" charset="0"/>
              </a:rPr>
              <a:t>Autozerolng</a:t>
            </a:r>
            <a:r>
              <a:rPr lang="en-US" b="1" dirty="0" smtClean="0">
                <a:latin typeface="Times New Roman" pitchFamily="18" charset="0"/>
                <a:cs typeface="Times New Roman" pitchFamily="18" charset="0"/>
              </a:rPr>
              <a:t> Techniques – Practical Implementation</a:t>
            </a: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228600" y="1968137"/>
            <a:ext cx="6705600" cy="3975463"/>
          </a:xfrm>
          <a:prstGeom prst="rect">
            <a:avLst/>
          </a:prstGeom>
          <a:noFill/>
          <a:ln w="9525">
            <a:solidFill>
              <a:schemeClr val="accent6">
                <a:lumMod val="75000"/>
              </a:schemeClr>
            </a:solidFill>
            <a:miter lim="800000"/>
            <a:headEnd/>
            <a:tailEnd/>
          </a:ln>
        </p:spPr>
      </p:pic>
      <p:sp>
        <p:nvSpPr>
          <p:cNvPr id="8" name="Rectangle 7"/>
          <p:cNvSpPr/>
          <p:nvPr/>
        </p:nvSpPr>
        <p:spPr>
          <a:xfrm>
            <a:off x="152400" y="6041648"/>
            <a:ext cx="6858000" cy="892552"/>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algn="ctr"/>
            <a:r>
              <a:rPr lang="en-US" b="1" dirty="0" smtClean="0">
                <a:latin typeface="Times New Roman" pitchFamily="18" charset="0"/>
                <a:cs typeface="Times New Roman" pitchFamily="18" charset="0"/>
              </a:rPr>
              <a:t>1. Differential circuit implementation of an </a:t>
            </a:r>
            <a:r>
              <a:rPr lang="en-US" b="1" dirty="0" err="1" smtClean="0">
                <a:latin typeface="Times New Roman" pitchFamily="18" charset="0"/>
                <a:cs typeface="Times New Roman" pitchFamily="18" charset="0"/>
              </a:rPr>
              <a:t>autozeroed</a:t>
            </a:r>
            <a:r>
              <a:rPr lang="en-US" b="1" dirty="0" smtClean="0">
                <a:latin typeface="Times New Roman" pitchFamily="18" charset="0"/>
                <a:cs typeface="Times New Roman" pitchFamily="18" charset="0"/>
              </a:rPr>
              <a:t> comparator.</a:t>
            </a:r>
            <a:endParaRPr lang="en-US" b="1" dirty="0">
              <a:latin typeface="Times New Roman" pitchFamily="18" charset="0"/>
              <a:cs typeface="Times New Roman" pitchFamily="18" charset="0"/>
            </a:endParaRPr>
          </a:p>
        </p:txBody>
      </p:sp>
      <p:pic>
        <p:nvPicPr>
          <p:cNvPr id="7172" name="Picture 4"/>
          <p:cNvPicPr>
            <a:picLocks noChangeAspect="1" noChangeArrowheads="1"/>
          </p:cNvPicPr>
          <p:nvPr/>
        </p:nvPicPr>
        <p:blipFill>
          <a:blip r:embed="rId3" cstate="print"/>
          <a:srcRect/>
          <a:stretch>
            <a:fillRect/>
          </a:stretch>
        </p:blipFill>
        <p:spPr bwMode="auto">
          <a:xfrm>
            <a:off x="7467600" y="5410200"/>
            <a:ext cx="4929809" cy="1828800"/>
          </a:xfrm>
          <a:prstGeom prst="rect">
            <a:avLst/>
          </a:prstGeom>
          <a:noFill/>
          <a:ln w="9525">
            <a:solidFill>
              <a:schemeClr val="accent6">
                <a:lumMod val="75000"/>
              </a:schemeClr>
            </a:solidFill>
            <a:miter lim="800000"/>
            <a:headEnd/>
            <a:tailEnd/>
          </a:ln>
        </p:spPr>
      </p:pic>
      <p:pic>
        <p:nvPicPr>
          <p:cNvPr id="7173" name="Picture 5"/>
          <p:cNvPicPr>
            <a:picLocks noChangeAspect="1" noChangeArrowheads="1"/>
          </p:cNvPicPr>
          <p:nvPr/>
        </p:nvPicPr>
        <p:blipFill>
          <a:blip r:embed="rId4" cstate="print"/>
          <a:srcRect/>
          <a:stretch>
            <a:fillRect/>
          </a:stretch>
        </p:blipFill>
        <p:spPr bwMode="auto">
          <a:xfrm>
            <a:off x="8153400" y="1891938"/>
            <a:ext cx="5172075" cy="1619250"/>
          </a:xfrm>
          <a:prstGeom prst="rect">
            <a:avLst/>
          </a:prstGeom>
          <a:noFill/>
          <a:ln w="9525">
            <a:solidFill>
              <a:schemeClr val="accent6">
                <a:lumMod val="75000"/>
              </a:schemeClr>
            </a:solidFill>
            <a:miter lim="800000"/>
            <a:headEnd/>
            <a:tailEnd/>
          </a:ln>
        </p:spPr>
      </p:pic>
      <p:sp>
        <p:nvSpPr>
          <p:cNvPr id="12" name="Rectangle 11"/>
          <p:cNvSpPr/>
          <p:nvPr/>
        </p:nvSpPr>
        <p:spPr>
          <a:xfrm>
            <a:off x="8915400" y="1323295"/>
            <a:ext cx="4388124"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Comparator during </a:t>
            </a:r>
            <a:r>
              <a:rPr lang="el-GR" b="1" dirty="0" smtClean="0">
                <a:latin typeface="Times New Roman" pitchFamily="18" charset="0"/>
                <a:cs typeface="Times New Roman" pitchFamily="18" charset="0"/>
              </a:rPr>
              <a:t>φ</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phase.</a:t>
            </a:r>
            <a:endParaRPr lang="en-US" b="1" dirty="0">
              <a:latin typeface="Times New Roman" pitchFamily="18" charset="0"/>
              <a:cs typeface="Times New Roman" pitchFamily="18" charset="0"/>
            </a:endParaRPr>
          </a:p>
        </p:txBody>
      </p:sp>
      <p:sp>
        <p:nvSpPr>
          <p:cNvPr id="13" name="Rectangle 12"/>
          <p:cNvSpPr/>
          <p:nvPr/>
        </p:nvSpPr>
        <p:spPr>
          <a:xfrm>
            <a:off x="9099276" y="5222557"/>
            <a:ext cx="4388124"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Comparator during </a:t>
            </a:r>
            <a:r>
              <a:rPr lang="el-GR" b="1" dirty="0" smtClean="0">
                <a:latin typeface="Times New Roman" pitchFamily="18" charset="0"/>
                <a:cs typeface="Times New Roman" pitchFamily="18" charset="0"/>
              </a:rPr>
              <a:t>φ</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phase.</a:t>
            </a:r>
            <a:endParaRPr lang="en-US" b="1" dirty="0">
              <a:latin typeface="Times New Roman" pitchFamily="18" charset="0"/>
              <a:cs typeface="Times New Roman" pitchFamily="18" charset="0"/>
            </a:endParaRPr>
          </a:p>
        </p:txBody>
      </p:sp>
      <p:sp>
        <p:nvSpPr>
          <p:cNvPr id="14" name="Rectangle 13"/>
          <p:cNvSpPr/>
          <p:nvPr/>
        </p:nvSpPr>
        <p:spPr>
          <a:xfrm>
            <a:off x="7315200" y="3657601"/>
            <a:ext cx="6400800" cy="129266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ü"/>
            </a:pPr>
            <a:r>
              <a:rPr lang="en-US" dirty="0" smtClean="0">
                <a:latin typeface="Times New Roman" pitchFamily="18" charset="0"/>
                <a:cs typeface="Times New Roman" pitchFamily="18" charset="0"/>
              </a:rPr>
              <a:t>The state of the circuit during the first phase of the cycle when </a:t>
            </a:r>
            <a:r>
              <a:rPr lang="el-GR" b="1" dirty="0" smtClean="0">
                <a:latin typeface="Times New Roman" pitchFamily="18" charset="0"/>
                <a:cs typeface="Times New Roman" pitchFamily="18" charset="0"/>
              </a:rPr>
              <a:t>φ</a:t>
            </a:r>
            <a:r>
              <a:rPr lang="en-US" b="1"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high. </a:t>
            </a:r>
          </a:p>
          <a:p>
            <a:pPr marL="514350" indent="-514350" algn="just">
              <a:buFont typeface="Wingdings" pitchFamily="2" charset="2"/>
              <a:buChar char="ü"/>
            </a:pPr>
            <a:r>
              <a:rPr lang="en-US" dirty="0" smtClean="0">
                <a:latin typeface="Times New Roman" pitchFamily="18" charset="0"/>
                <a:cs typeface="Times New Roman" pitchFamily="18" charset="0"/>
              </a:rPr>
              <a:t>The offset is stored across C</a:t>
            </a:r>
            <a:r>
              <a:rPr lang="en-US" baseline="-25000" dirty="0" smtClean="0">
                <a:latin typeface="Times New Roman" pitchFamily="18" charset="0"/>
                <a:cs typeface="Times New Roman" pitchFamily="18" charset="0"/>
              </a:rPr>
              <a:t>AZ</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5" name="Rectangle 14"/>
          <p:cNvSpPr/>
          <p:nvPr/>
        </p:nvSpPr>
        <p:spPr>
          <a:xfrm>
            <a:off x="5334000" y="7315200"/>
            <a:ext cx="838200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ü"/>
            </a:pPr>
            <a:r>
              <a:rPr lang="en-US" dirty="0" smtClean="0">
                <a:latin typeface="Times New Roman" pitchFamily="18" charset="0"/>
                <a:cs typeface="Times New Roman" pitchFamily="18" charset="0"/>
              </a:rPr>
              <a:t>In the second phase of the </a:t>
            </a:r>
            <a:r>
              <a:rPr lang="en-US" dirty="0" err="1" smtClean="0">
                <a:latin typeface="Times New Roman" pitchFamily="18" charset="0"/>
                <a:cs typeface="Times New Roman" pitchFamily="18" charset="0"/>
              </a:rPr>
              <a:t>autozero</a:t>
            </a:r>
            <a:r>
              <a:rPr lang="en-US" dirty="0" smtClean="0">
                <a:latin typeface="Times New Roman" pitchFamily="18" charset="0"/>
                <a:cs typeface="Times New Roman" pitchFamily="18" charset="0"/>
              </a:rPr>
              <a:t> cycle when </a:t>
            </a:r>
            <a:r>
              <a:rPr lang="el-GR" b="1" dirty="0" smtClean="0">
                <a:latin typeface="Times New Roman" pitchFamily="18" charset="0"/>
                <a:cs typeface="Times New Roman" pitchFamily="18" charset="0"/>
              </a:rPr>
              <a:t>φ</a:t>
            </a:r>
            <a:r>
              <a:rPr lang="en-US" b="1"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high. </a:t>
            </a:r>
          </a:p>
          <a:p>
            <a:pPr marL="514350" indent="-514350" algn="just">
              <a:buFont typeface="Wingdings" pitchFamily="2" charset="2"/>
              <a:buChar char="ü"/>
            </a:pPr>
            <a:r>
              <a:rPr lang="en-US" dirty="0" smtClean="0">
                <a:latin typeface="Times New Roman" pitchFamily="18" charset="0"/>
                <a:cs typeface="Times New Roman" pitchFamily="18" charset="0"/>
              </a:rPr>
              <a:t>The offset is canceled by the addition of V</a:t>
            </a:r>
            <a:r>
              <a:rPr lang="en-US" baseline="-25000" dirty="0" smtClean="0">
                <a:latin typeface="Times New Roman" pitchFamily="18" charset="0"/>
                <a:cs typeface="Times New Roman" pitchFamily="18" charset="0"/>
              </a:rPr>
              <a:t>OS</a:t>
            </a:r>
            <a:r>
              <a:rPr lang="en-US" dirty="0" smtClean="0">
                <a:latin typeface="Times New Roman" pitchFamily="18" charset="0"/>
                <a:cs typeface="Times New Roman" pitchFamily="18" charset="0"/>
              </a:rPr>
              <a:t> on C</a:t>
            </a:r>
            <a:r>
              <a:rPr lang="en-US" baseline="-25000" dirty="0" smtClean="0">
                <a:latin typeface="Times New Roman" pitchFamily="18" charset="0"/>
                <a:cs typeface="Times New Roman" pitchFamily="18" charset="0"/>
              </a:rPr>
              <a:t>AZ</a:t>
            </a:r>
            <a:r>
              <a:rPr lang="en-US" dirty="0" smtClean="0">
                <a:latin typeface="Times New Roman" pitchFamily="18" charset="0"/>
                <a:cs typeface="Times New Roman" pitchFamily="18" charset="0"/>
              </a:rPr>
              <a:t>. </a:t>
            </a:r>
          </a:p>
          <a:p>
            <a:pPr marL="514350" indent="-514350" algn="just">
              <a:buFont typeface="Wingdings" pitchFamily="2" charset="2"/>
              <a:buChar char="ü"/>
            </a:pPr>
            <a:r>
              <a:rPr lang="en-US" dirty="0" smtClean="0">
                <a:latin typeface="Times New Roman" pitchFamily="18" charset="0"/>
                <a:cs typeface="Times New Roman" pitchFamily="18" charset="0"/>
              </a:rPr>
              <a:t>It is during this portion of the cycle that the circuit functions as a comparator.</a:t>
            </a:r>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7586372"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err="1" smtClean="0">
                <a:latin typeface="Times New Roman" pitchFamily="18" charset="0"/>
                <a:cs typeface="Times New Roman" pitchFamily="18" charset="0"/>
              </a:rPr>
              <a:t>Autozerolng</a:t>
            </a:r>
            <a:r>
              <a:rPr lang="en-US" b="1" dirty="0" smtClean="0">
                <a:latin typeface="Times New Roman" pitchFamily="18" charset="0"/>
                <a:cs typeface="Times New Roman" pitchFamily="18" charset="0"/>
              </a:rPr>
              <a:t> Techniques – Practical Implementation</a:t>
            </a:r>
            <a:endParaRPr lang="en-US"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cstate="print"/>
          <a:srcRect/>
          <a:stretch>
            <a:fillRect/>
          </a:stretch>
        </p:blipFill>
        <p:spPr bwMode="auto">
          <a:xfrm>
            <a:off x="333090" y="2209800"/>
            <a:ext cx="5305710" cy="27432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8195" name="Picture 3"/>
          <p:cNvPicPr>
            <a:picLocks noChangeAspect="1" noChangeArrowheads="1"/>
          </p:cNvPicPr>
          <p:nvPr/>
        </p:nvPicPr>
        <p:blipFill>
          <a:blip r:embed="rId3" cstate="print"/>
          <a:srcRect/>
          <a:stretch>
            <a:fillRect/>
          </a:stretch>
        </p:blipFill>
        <p:spPr bwMode="auto">
          <a:xfrm>
            <a:off x="7003470" y="2285999"/>
            <a:ext cx="5874330" cy="2438401"/>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152400" y="5222557"/>
            <a:ext cx="6024663"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2. Non-Inverting </a:t>
            </a:r>
            <a:r>
              <a:rPr lang="en-US" b="1" dirty="0" err="1" smtClean="0">
                <a:latin typeface="Times New Roman" pitchFamily="18" charset="0"/>
                <a:cs typeface="Times New Roman" pitchFamily="18" charset="0"/>
              </a:rPr>
              <a:t>autozeroed</a:t>
            </a:r>
            <a:r>
              <a:rPr lang="en-US" b="1" dirty="0" smtClean="0">
                <a:latin typeface="Times New Roman" pitchFamily="18" charset="0"/>
                <a:cs typeface="Times New Roman" pitchFamily="18" charset="0"/>
              </a:rPr>
              <a:t> comparator.</a:t>
            </a:r>
            <a:endParaRPr lang="en-US" b="1" dirty="0">
              <a:latin typeface="Times New Roman" pitchFamily="18" charset="0"/>
              <a:cs typeface="Times New Roman" pitchFamily="18" charset="0"/>
            </a:endParaRPr>
          </a:p>
        </p:txBody>
      </p:sp>
      <p:sp>
        <p:nvSpPr>
          <p:cNvPr id="10" name="Rectangle 9"/>
          <p:cNvSpPr/>
          <p:nvPr/>
        </p:nvSpPr>
        <p:spPr>
          <a:xfrm>
            <a:off x="7696200" y="5029200"/>
            <a:ext cx="5320944"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3. Inverting </a:t>
            </a:r>
            <a:r>
              <a:rPr lang="en-US" b="1" dirty="0" err="1" smtClean="0">
                <a:latin typeface="Times New Roman" pitchFamily="18" charset="0"/>
                <a:cs typeface="Times New Roman" pitchFamily="18" charset="0"/>
              </a:rPr>
              <a:t>autozeroed</a:t>
            </a:r>
            <a:r>
              <a:rPr lang="en-US" b="1" dirty="0" smtClean="0">
                <a:latin typeface="Times New Roman" pitchFamily="18" charset="0"/>
                <a:cs typeface="Times New Roman" pitchFamily="18" charset="0"/>
              </a:rPr>
              <a:t> comparator.</a:t>
            </a:r>
            <a:endParaRPr lang="en-US" b="1" dirty="0">
              <a:latin typeface="Times New Roman" pitchFamily="18" charset="0"/>
              <a:cs typeface="Times New Roman" pitchFamily="18" charset="0"/>
            </a:endParaRPr>
          </a:p>
        </p:txBody>
      </p:sp>
      <p:sp>
        <p:nvSpPr>
          <p:cNvPr id="11" name="Rectangle 10"/>
          <p:cNvSpPr/>
          <p:nvPr/>
        </p:nvSpPr>
        <p:spPr>
          <a:xfrm>
            <a:off x="609600" y="6384429"/>
            <a:ext cx="1112520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ü"/>
            </a:pPr>
            <a:r>
              <a:rPr lang="en-US" dirty="0" smtClean="0">
                <a:latin typeface="Times New Roman" pitchFamily="18" charset="0"/>
                <a:cs typeface="Times New Roman" pitchFamily="18" charset="0"/>
              </a:rPr>
              <a:t>The switch implementations of the </a:t>
            </a:r>
            <a:r>
              <a:rPr lang="en-US" dirty="0" err="1" smtClean="0">
                <a:latin typeface="Times New Roman" pitchFamily="18" charset="0"/>
                <a:cs typeface="Times New Roman" pitchFamily="18" charset="0"/>
              </a:rPr>
              <a:t>autozeroed</a:t>
            </a:r>
            <a:r>
              <a:rPr lang="en-US" dirty="0" smtClean="0">
                <a:latin typeface="Times New Roman" pitchFamily="18" charset="0"/>
                <a:cs typeface="Times New Roman" pitchFamily="18" charset="0"/>
              </a:rPr>
              <a:t> comparator can be single-channel MOSFETs or complementary MOSFETs. </a:t>
            </a:r>
          </a:p>
          <a:p>
            <a:pPr marL="514350" indent="-514350" algn="just">
              <a:buFont typeface="Wingdings" pitchFamily="2" charset="2"/>
              <a:buChar char="ü"/>
            </a:pPr>
            <a:r>
              <a:rPr lang="en-US" dirty="0" smtClean="0">
                <a:latin typeface="Times New Roman" pitchFamily="18" charset="0"/>
                <a:cs typeface="Times New Roman" pitchFamily="18" charset="0"/>
              </a:rPr>
              <a:t>It is important to use </a:t>
            </a:r>
            <a:r>
              <a:rPr lang="en-US" dirty="0" err="1" smtClean="0">
                <a:latin typeface="Times New Roman" pitchFamily="18" charset="0"/>
                <a:cs typeface="Times New Roman" pitchFamily="18" charset="0"/>
              </a:rPr>
              <a:t>nonoverlapping</a:t>
            </a:r>
            <a:r>
              <a:rPr lang="en-US" dirty="0" smtClean="0">
                <a:latin typeface="Times New Roman" pitchFamily="18" charset="0"/>
                <a:cs typeface="Times New Roman" pitchFamily="18" charset="0"/>
              </a:rPr>
              <a:t> clocks to drive the switches so that any given switch turns off before another turns on.</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a:solidFill>
                  <a:srgbClr val="FFFF00"/>
                </a:solidFill>
                <a:latin typeface="Times New Roman" panose="02020603050405020304" pitchFamily="18" charset="0"/>
                <a:cs typeface="Times New Roman" panose="02020603050405020304" pitchFamily="18" charset="0"/>
              </a:rPr>
              <a:t>UNIT </a:t>
            </a:r>
            <a:r>
              <a:rPr lang="en-US" sz="2300" b="1" dirty="0" smtClean="0">
                <a:solidFill>
                  <a:srgbClr val="FFFF00"/>
                </a:solidFill>
                <a:latin typeface="Times New Roman" panose="02020603050405020304" pitchFamily="18" charset="0"/>
                <a:cs typeface="Times New Roman" panose="02020603050405020304" pitchFamily="18" charset="0"/>
              </a:rPr>
              <a:t>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800100" y="711201"/>
            <a:ext cx="12382500" cy="7980200"/>
          </a:xfrm>
          <a:prstGeom prst="rect">
            <a:avLst/>
          </a:prstGeom>
        </p:spPr>
        <p:style>
          <a:lnRef idx="1">
            <a:schemeClr val="accent2"/>
          </a:lnRef>
          <a:fillRef idx="2">
            <a:schemeClr val="accent2"/>
          </a:fillRef>
          <a:effectRef idx="1">
            <a:schemeClr val="accent2"/>
          </a:effectRef>
          <a:fontRef idx="minor">
            <a:schemeClr val="dk1"/>
          </a:fontRef>
        </p:style>
        <p:txBody>
          <a:bodyPr wrap="square" lIns="130622" tIns="65311" rIns="130622" bIns="65311">
            <a:spAutoFit/>
          </a:bodyPr>
          <a:lstStyle/>
          <a:p>
            <a:pPr algn="just"/>
            <a:r>
              <a:rPr lang="en-US" sz="3400" b="1" dirty="0">
                <a:solidFill>
                  <a:srgbClr val="00B050"/>
                </a:solidFill>
                <a:latin typeface="Times New Roman" panose="02020603050405020304" pitchFamily="18" charset="0"/>
                <a:cs typeface="Times New Roman" panose="02020603050405020304" pitchFamily="18" charset="0"/>
              </a:rPr>
              <a:t>UNIT </a:t>
            </a:r>
            <a:r>
              <a:rPr lang="en-US" sz="3400" b="1" dirty="0" smtClean="0">
                <a:solidFill>
                  <a:srgbClr val="00B050"/>
                </a:solidFill>
                <a:latin typeface="Times New Roman" panose="02020603050405020304" pitchFamily="18" charset="0"/>
                <a:cs typeface="Times New Roman" panose="02020603050405020304" pitchFamily="18" charset="0"/>
              </a:rPr>
              <a:t>IV</a:t>
            </a:r>
            <a:r>
              <a:rPr lang="en-US" sz="3400" b="1" dirty="0">
                <a:solidFill>
                  <a:srgbClr val="00B050"/>
                </a:solidFill>
                <a:latin typeface="Times New Roman" panose="02020603050405020304" pitchFamily="18" charset="0"/>
                <a:cs typeface="Times New Roman" panose="02020603050405020304" pitchFamily="18" charset="0"/>
              </a:rPr>
              <a:t>	</a:t>
            </a:r>
            <a:r>
              <a:rPr lang="en-US" sz="3400" b="1" dirty="0" smtClean="0">
                <a:solidFill>
                  <a:srgbClr val="00B050"/>
                </a:solidFill>
                <a:latin typeface="Times New Roman" panose="02020603050405020304" pitchFamily="18" charset="0"/>
                <a:cs typeface="Times New Roman" panose="02020603050405020304" pitchFamily="18" charset="0"/>
              </a:rPr>
              <a:t> COMPARATORS AND SWITCHED CAPACITOR CIRCUITS </a:t>
            </a:r>
          </a:p>
          <a:p>
            <a:pPr algn="just"/>
            <a:r>
              <a:rPr lang="en-US" sz="3400" b="1" dirty="0">
                <a:solidFill>
                  <a:srgbClr val="00B050"/>
                </a:solidFill>
                <a:latin typeface="Times New Roman" panose="02020603050405020304" pitchFamily="18" charset="0"/>
                <a:cs typeface="Times New Roman" panose="02020603050405020304" pitchFamily="18" charset="0"/>
              </a:rPr>
              <a:t>						</a:t>
            </a:r>
          </a:p>
          <a:p>
            <a:pPr marL="1038860" indent="-408305" algn="just">
              <a:lnSpc>
                <a:spcPct val="150000"/>
              </a:lnSpc>
              <a:buFont typeface="Wingdings" panose="05000000000000000000" pitchFamily="2" charset="2"/>
              <a:buChar char="Ø"/>
            </a:pPr>
            <a:r>
              <a:rPr lang="en-US" sz="3400" b="1" dirty="0" smtClean="0">
                <a:solidFill>
                  <a:schemeClr val="accent6">
                    <a:lumMod val="75000"/>
                  </a:schemeClr>
                </a:solidFill>
                <a:latin typeface="Times New Roman" panose="02020603050405020304" pitchFamily="18" charset="0"/>
                <a:cs typeface="Times New Roman" panose="02020603050405020304" pitchFamily="18" charset="0"/>
              </a:rPr>
              <a:t>Characterization of a Comparator </a:t>
            </a:r>
          </a:p>
          <a:p>
            <a:pPr marL="1038860" indent="-408305" algn="just">
              <a:lnSpc>
                <a:spcPct val="150000"/>
              </a:lnSpc>
              <a:buFont typeface="Wingdings" panose="05000000000000000000" pitchFamily="2" charset="2"/>
              <a:buChar char="Ø"/>
            </a:pPr>
            <a:r>
              <a:rPr lang="en-US" sz="3400" b="1" dirty="0" smtClean="0">
                <a:solidFill>
                  <a:schemeClr val="accent6">
                    <a:lumMod val="50000"/>
                  </a:schemeClr>
                </a:solidFill>
                <a:latin typeface="Times New Roman" panose="02020603050405020304" pitchFamily="18" charset="0"/>
                <a:cs typeface="Times New Roman" panose="02020603050405020304" pitchFamily="18" charset="0"/>
              </a:rPr>
              <a:t>Two-Stage Open-Loop Comparators </a:t>
            </a:r>
          </a:p>
          <a:p>
            <a:pPr marL="1038860" indent="-408305" algn="just">
              <a:lnSpc>
                <a:spcPct val="150000"/>
              </a:lnSpc>
              <a:buFont typeface="Wingdings" panose="05000000000000000000" pitchFamily="2" charset="2"/>
              <a:buChar char="Ø"/>
            </a:pPr>
            <a:r>
              <a:rPr lang="en-US" sz="3400" b="1" dirty="0" smtClean="0">
                <a:solidFill>
                  <a:schemeClr val="accent2">
                    <a:lumMod val="50000"/>
                  </a:schemeClr>
                </a:solidFill>
                <a:latin typeface="Times New Roman" panose="02020603050405020304" pitchFamily="18" charset="0"/>
                <a:cs typeface="Times New Roman" panose="02020603050405020304" pitchFamily="18" charset="0"/>
              </a:rPr>
              <a:t>Improving the Performance of Open-Loop Comparators</a:t>
            </a:r>
          </a:p>
          <a:p>
            <a:pPr marL="1038860" indent="-408305" algn="just">
              <a:lnSpc>
                <a:spcPct val="150000"/>
              </a:lnSpc>
              <a:buFont typeface="Wingdings" panose="05000000000000000000" pitchFamily="2" charset="2"/>
              <a:buChar char="Ø"/>
            </a:pPr>
            <a:r>
              <a:rPr lang="en-US" sz="3400" b="1" dirty="0" smtClean="0">
                <a:solidFill>
                  <a:srgbClr val="00B050"/>
                </a:solidFill>
                <a:latin typeface="Times New Roman" panose="02020603050405020304" pitchFamily="18" charset="0"/>
                <a:cs typeface="Times New Roman" panose="02020603050405020304" pitchFamily="18" charset="0"/>
              </a:rPr>
              <a:t>Discrete-Time Comparators </a:t>
            </a:r>
          </a:p>
          <a:p>
            <a:pPr marL="1038860" indent="-408305" algn="just">
              <a:lnSpc>
                <a:spcPct val="150000"/>
              </a:lnSpc>
              <a:buFont typeface="Wingdings" panose="05000000000000000000" pitchFamily="2" charset="2"/>
              <a:buChar char="Ø"/>
            </a:pPr>
            <a:r>
              <a:rPr lang="en-US" sz="3400" b="1" dirty="0" smtClean="0">
                <a:solidFill>
                  <a:srgbClr val="00B050"/>
                </a:solidFill>
                <a:latin typeface="Times New Roman" panose="02020603050405020304" pitchFamily="18" charset="0"/>
                <a:cs typeface="Times New Roman" panose="02020603050405020304" pitchFamily="18" charset="0"/>
              </a:rPr>
              <a:t>High-Speed Comparators</a:t>
            </a:r>
          </a:p>
          <a:p>
            <a:pPr marL="1038860" indent="-408305" algn="just">
              <a:lnSpc>
                <a:spcPct val="150000"/>
              </a:lnSpc>
              <a:buFont typeface="Wingdings" panose="05000000000000000000" pitchFamily="2" charset="2"/>
              <a:buChar char="Ø"/>
            </a:pPr>
            <a:r>
              <a:rPr lang="en-US" sz="3400" b="1" dirty="0" smtClean="0">
                <a:solidFill>
                  <a:srgbClr val="00B0F0"/>
                </a:solidFill>
                <a:latin typeface="Times New Roman" panose="02020603050405020304" pitchFamily="18" charset="0"/>
                <a:cs typeface="Times New Roman" panose="02020603050405020304" pitchFamily="18" charset="0"/>
              </a:rPr>
              <a:t>Switched Capacitor Circuits </a:t>
            </a:r>
          </a:p>
          <a:p>
            <a:pPr marL="1038860" indent="-408305" algn="just">
              <a:lnSpc>
                <a:spcPct val="150000"/>
              </a:lnSpc>
              <a:buFont typeface="Wingdings" panose="05000000000000000000" pitchFamily="2" charset="2"/>
              <a:buChar char="Ø"/>
            </a:pPr>
            <a:r>
              <a:rPr lang="en-US" sz="3400" b="1" dirty="0" smtClean="0">
                <a:solidFill>
                  <a:srgbClr val="00B0F0"/>
                </a:solidFill>
                <a:latin typeface="Times New Roman" panose="02020603050405020304" pitchFamily="18" charset="0"/>
                <a:cs typeface="Times New Roman" panose="02020603050405020304" pitchFamily="18" charset="0"/>
              </a:rPr>
              <a:t>Switched Capacitor Amplifiers </a:t>
            </a:r>
          </a:p>
          <a:p>
            <a:pPr marL="1038860" indent="-408305" algn="just">
              <a:lnSpc>
                <a:spcPct val="150000"/>
              </a:lnSpc>
              <a:buFont typeface="Wingdings" panose="05000000000000000000" pitchFamily="2" charset="2"/>
              <a:buChar char="Ø"/>
            </a:pPr>
            <a:r>
              <a:rPr lang="en-US" sz="3400" b="1" dirty="0" smtClean="0">
                <a:solidFill>
                  <a:srgbClr val="00B0F0"/>
                </a:solidFill>
                <a:latin typeface="Times New Roman" panose="02020603050405020304" pitchFamily="18" charset="0"/>
                <a:cs typeface="Times New Roman" panose="02020603050405020304" pitchFamily="18" charset="0"/>
              </a:rPr>
              <a:t>Switched Capacitor Integrators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4393319"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smtClean="0">
                <a:latin typeface="Times New Roman" pitchFamily="18" charset="0"/>
                <a:cs typeface="Times New Roman" pitchFamily="18" charset="0"/>
              </a:rPr>
              <a:t>Comparator Using Hysteresis</a:t>
            </a:r>
            <a:endParaRPr lang="en-US" dirty="0">
              <a:latin typeface="Times New Roman" pitchFamily="18" charset="0"/>
              <a:cs typeface="Times New Roman" pitchFamily="18" charset="0"/>
            </a:endParaRPr>
          </a:p>
        </p:txBody>
      </p:sp>
      <p:sp>
        <p:nvSpPr>
          <p:cNvPr id="7" name="Rectangle 6"/>
          <p:cNvSpPr/>
          <p:nvPr/>
        </p:nvSpPr>
        <p:spPr>
          <a:xfrm>
            <a:off x="0" y="1741944"/>
            <a:ext cx="13716000" cy="249299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Often a comparator is placed in a very noisy environment in which it must detect signal transitions at the threshold point. </a:t>
            </a:r>
          </a:p>
          <a:p>
            <a:pPr marL="514350" indent="-514350" algn="just">
              <a:buFont typeface="Wingdings" pitchFamily="2" charset="2"/>
              <a:buChar char="Ø"/>
            </a:pPr>
            <a:r>
              <a:rPr lang="en-US" dirty="0" smtClean="0">
                <a:latin typeface="Times New Roman" pitchFamily="18" charset="0"/>
                <a:cs typeface="Times New Roman" pitchFamily="18" charset="0"/>
              </a:rPr>
              <a:t>If the comparator is fast enough and the amplitude of the noise is great enough, the output will also be noisy. </a:t>
            </a:r>
          </a:p>
          <a:p>
            <a:pPr marL="514350" indent="-514350" algn="just">
              <a:buFont typeface="Wingdings" pitchFamily="2" charset="2"/>
              <a:buChar char="Ø"/>
            </a:pPr>
            <a:r>
              <a:rPr lang="en-US" dirty="0" smtClean="0">
                <a:latin typeface="Times New Roman" pitchFamily="18" charset="0"/>
                <a:cs typeface="Times New Roman" pitchFamily="18" charset="0"/>
              </a:rPr>
              <a:t>In this situation, a modification on the transfer characteristic of the comparator is desired. Specifically, hysteresis is needed in the comparator.</a:t>
            </a:r>
            <a:endParaRPr lang="en-US" dirty="0">
              <a:latin typeface="Times New Roman" pitchFamily="18" charset="0"/>
              <a:cs typeface="Times New Roman" pitchFamily="18" charset="0"/>
            </a:endParaRPr>
          </a:p>
        </p:txBody>
      </p:sp>
      <p:sp>
        <p:nvSpPr>
          <p:cNvPr id="8" name="Rectangle 7"/>
          <p:cNvSpPr/>
          <p:nvPr/>
        </p:nvSpPr>
        <p:spPr>
          <a:xfrm>
            <a:off x="0" y="4460319"/>
            <a:ext cx="137160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Hysteresis is the quality of the comparator in which the input threshold changes as a function of the input (or output) level. </a:t>
            </a:r>
          </a:p>
          <a:p>
            <a:pPr marL="514350" indent="-514350" algn="just">
              <a:buFont typeface="Wingdings" pitchFamily="2" charset="2"/>
              <a:buChar char="Ø"/>
            </a:pPr>
            <a:r>
              <a:rPr lang="en-US" dirty="0" smtClean="0">
                <a:latin typeface="Times New Roman" pitchFamily="18" charset="0"/>
                <a:cs typeface="Times New Roman" pitchFamily="18" charset="0"/>
              </a:rPr>
              <a:t>In particular, when the input passes the threshold, the output changes and the input threshold is subsequently reduced so that the input must return beyond the previous threshold before the comparator's output changes state again.</a:t>
            </a:r>
            <a:endParaRPr lang="en-US" dirty="0">
              <a:latin typeface="Times New Roman" pitchFamily="18" charset="0"/>
              <a:cs typeface="Times New Roman" pitchFamily="18" charset="0"/>
            </a:endParaRPr>
          </a:p>
        </p:txBody>
      </p:sp>
      <p:sp>
        <p:nvSpPr>
          <p:cNvPr id="9" name="Rectangle 8"/>
          <p:cNvSpPr/>
          <p:nvPr/>
        </p:nvSpPr>
        <p:spPr>
          <a:xfrm>
            <a:off x="0" y="6974919"/>
            <a:ext cx="13716000" cy="20928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input starts negative and goes positive, the output does not change until it reaches the positive trip point, V</a:t>
            </a:r>
            <a:r>
              <a:rPr lang="en-US" baseline="30000"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TRP</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Once the output goes high, the effective trip point is changed. </a:t>
            </a:r>
          </a:p>
          <a:p>
            <a:pPr marL="514350" indent="-514350" algn="just">
              <a:buFont typeface="Wingdings" pitchFamily="2" charset="2"/>
              <a:buChar char="Ø"/>
            </a:pPr>
            <a:r>
              <a:rPr lang="en-US" dirty="0" smtClean="0">
                <a:latin typeface="Times New Roman" pitchFamily="18" charset="0"/>
                <a:cs typeface="Times New Roman" pitchFamily="18" charset="0"/>
              </a:rPr>
              <a:t>When the input returns in the negative direction. the output does not switch until it reaches the negative trip point, V</a:t>
            </a:r>
            <a:r>
              <a:rPr lang="en-US" baseline="30000"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TRP</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4393319"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smtClean="0">
                <a:latin typeface="Times New Roman" pitchFamily="18" charset="0"/>
                <a:cs typeface="Times New Roman" pitchFamily="18" charset="0"/>
              </a:rPr>
              <a:t>Comparator Using Hysteresis</a:t>
            </a:r>
            <a:endParaRPr lang="en-US"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9220200" y="1217417"/>
            <a:ext cx="4343400" cy="3504959"/>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9220200" y="4879538"/>
            <a:ext cx="4419600" cy="89255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b="1" dirty="0" smtClean="0">
                <a:latin typeface="Times New Roman" pitchFamily="18" charset="0"/>
                <a:cs typeface="Times New Roman" pitchFamily="18" charset="0"/>
              </a:rPr>
              <a:t>Comparator transfer curve with hysteresis. (Clockwise)</a:t>
            </a:r>
            <a:endParaRPr lang="en-US" b="1" dirty="0">
              <a:latin typeface="Times New Roman" pitchFamily="18" charset="0"/>
              <a:cs typeface="Times New Roman" pitchFamily="18" charset="0"/>
            </a:endParaRPr>
          </a:p>
        </p:txBody>
      </p:sp>
      <p:sp>
        <p:nvSpPr>
          <p:cNvPr id="9" name="Rectangle 8"/>
          <p:cNvSpPr/>
          <p:nvPr/>
        </p:nvSpPr>
        <p:spPr>
          <a:xfrm>
            <a:off x="0" y="1793081"/>
            <a:ext cx="89154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The voltage-transfer function is called a </a:t>
            </a:r>
            <a:r>
              <a:rPr lang="en-US" dirty="0" err="1" smtClean="0">
                <a:latin typeface="Times New Roman" pitchFamily="18" charset="0"/>
                <a:cs typeface="Times New Roman" pitchFamily="18" charset="0"/>
              </a:rPr>
              <a:t>bistable</a:t>
            </a:r>
            <a:r>
              <a:rPr lang="en-US" dirty="0" smtClean="0">
                <a:latin typeface="Times New Roman" pitchFamily="18" charset="0"/>
                <a:cs typeface="Times New Roman" pitchFamily="18" charset="0"/>
              </a:rPr>
              <a:t> characteristic. </a:t>
            </a:r>
          </a:p>
          <a:p>
            <a:pPr marL="514350" indent="-514350" algn="just">
              <a:buFont typeface="Wingdings" pitchFamily="2" charset="2"/>
              <a:buChar char="Ø"/>
            </a:pP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bistable</a:t>
            </a:r>
            <a:r>
              <a:rPr lang="en-US" dirty="0" smtClean="0">
                <a:latin typeface="Times New Roman" pitchFamily="18" charset="0"/>
                <a:cs typeface="Times New Roman" pitchFamily="18" charset="0"/>
              </a:rPr>
              <a:t> circuit can be clockwise or counter clockwise.</a:t>
            </a:r>
          </a:p>
          <a:p>
            <a:pPr marL="514350" indent="-514350" algn="just">
              <a:buFont typeface="Wingdings" pitchFamily="2" charset="2"/>
              <a:buChar char="Ø"/>
            </a:pPr>
            <a:r>
              <a:rPr lang="en-US" dirty="0" smtClean="0">
                <a:latin typeface="Times New Roman" pitchFamily="18" charset="0"/>
                <a:cs typeface="Times New Roman" pitchFamily="18" charset="0"/>
              </a:rPr>
              <a:t>Sometimes, the counterclockwise </a:t>
            </a:r>
            <a:r>
              <a:rPr lang="en-US" dirty="0" err="1" smtClean="0">
                <a:latin typeface="Times New Roman" pitchFamily="18" charset="0"/>
                <a:cs typeface="Times New Roman" pitchFamily="18" charset="0"/>
              </a:rPr>
              <a:t>bistable</a:t>
            </a:r>
            <a:r>
              <a:rPr lang="en-US" dirty="0" smtClean="0">
                <a:latin typeface="Times New Roman" pitchFamily="18" charset="0"/>
                <a:cs typeface="Times New Roman" pitchFamily="18" charset="0"/>
              </a:rPr>
              <a:t> circuit is called non-inverting and the clockwise </a:t>
            </a:r>
            <a:r>
              <a:rPr lang="en-US" dirty="0" err="1" smtClean="0">
                <a:latin typeface="Times New Roman" pitchFamily="18" charset="0"/>
                <a:cs typeface="Times New Roman" pitchFamily="18" charset="0"/>
              </a:rPr>
              <a:t>bistable</a:t>
            </a:r>
            <a:r>
              <a:rPr lang="en-US" dirty="0" smtClean="0">
                <a:latin typeface="Times New Roman" pitchFamily="18" charset="0"/>
                <a:cs typeface="Times New Roman" pitchFamily="18" charset="0"/>
              </a:rPr>
              <a:t> is called inverting. </a:t>
            </a: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bistable</a:t>
            </a:r>
            <a:r>
              <a:rPr lang="en-US" dirty="0" smtClean="0">
                <a:latin typeface="Times New Roman" pitchFamily="18" charset="0"/>
                <a:cs typeface="Times New Roman" pitchFamily="18" charset="0"/>
              </a:rPr>
              <a:t> characteristic is defined by its width and height and whether it is clockwise or counterclockwise. </a:t>
            </a:r>
          </a:p>
          <a:p>
            <a:pPr marL="514350" indent="-514350" algn="just">
              <a:buFont typeface="Wingdings" pitchFamily="2" charset="2"/>
              <a:buChar char="Ø"/>
            </a:pPr>
            <a:r>
              <a:rPr lang="en-US" dirty="0" smtClean="0">
                <a:latin typeface="Times New Roman" pitchFamily="18" charset="0"/>
                <a:cs typeface="Times New Roman" pitchFamily="18" charset="0"/>
              </a:rPr>
              <a:t>The width is given by the difference between V</a:t>
            </a:r>
            <a:r>
              <a:rPr lang="en-US" baseline="30000"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TRP</a:t>
            </a:r>
            <a:r>
              <a:rPr lang="en-US" dirty="0" smtClean="0">
                <a:latin typeface="Times New Roman" pitchFamily="18" charset="0"/>
                <a:cs typeface="Times New Roman" pitchFamily="18" charset="0"/>
              </a:rPr>
              <a:t> and V</a:t>
            </a:r>
            <a:r>
              <a:rPr lang="en-US" baseline="30000"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TRP</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The height is generally the difference between V</a:t>
            </a:r>
            <a:r>
              <a:rPr lang="en-US" baseline="-25000" dirty="0" smtClean="0">
                <a:latin typeface="Times New Roman" pitchFamily="18" charset="0"/>
                <a:cs typeface="Times New Roman" pitchFamily="18" charset="0"/>
              </a:rPr>
              <a:t>OH</a:t>
            </a:r>
            <a:r>
              <a:rPr lang="en-US" dirty="0" smtClean="0">
                <a:latin typeface="Times New Roman" pitchFamily="18" charset="0"/>
                <a:cs typeface="Times New Roman" pitchFamily="18" charset="0"/>
              </a:rPr>
              <a:t> and VOL.</a:t>
            </a:r>
            <a:endParaRPr lang="en-US"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cstate="print"/>
          <a:srcRect/>
          <a:stretch>
            <a:fillRect/>
          </a:stretch>
        </p:blipFill>
        <p:spPr bwMode="auto">
          <a:xfrm>
            <a:off x="161925" y="5638800"/>
            <a:ext cx="4105275" cy="256222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10243" name="Picture 3"/>
          <p:cNvPicPr>
            <a:picLocks noChangeAspect="1" noChangeArrowheads="1"/>
          </p:cNvPicPr>
          <p:nvPr/>
        </p:nvPicPr>
        <p:blipFill>
          <a:blip r:embed="rId4" cstate="print"/>
          <a:srcRect/>
          <a:stretch>
            <a:fillRect/>
          </a:stretch>
        </p:blipFill>
        <p:spPr bwMode="auto">
          <a:xfrm>
            <a:off x="4876800" y="5638800"/>
            <a:ext cx="3857625" cy="24765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152400" y="8359914"/>
            <a:ext cx="4038600" cy="70788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sz="2000" b="1" dirty="0" smtClean="0">
                <a:latin typeface="Times New Roman" pitchFamily="18" charset="0"/>
                <a:cs typeface="Times New Roman" pitchFamily="18" charset="0"/>
              </a:rPr>
              <a:t>Comparator response to a noisy input.</a:t>
            </a:r>
            <a:endParaRPr lang="en-US" sz="2000" b="1" dirty="0">
              <a:latin typeface="Times New Roman" pitchFamily="18" charset="0"/>
              <a:cs typeface="Times New Roman" pitchFamily="18" charset="0"/>
            </a:endParaRPr>
          </a:p>
        </p:txBody>
      </p:sp>
      <p:sp>
        <p:nvSpPr>
          <p:cNvPr id="13" name="Rectangle 12"/>
          <p:cNvSpPr/>
          <p:nvPr/>
        </p:nvSpPr>
        <p:spPr>
          <a:xfrm>
            <a:off x="4800600" y="8382000"/>
            <a:ext cx="4038600" cy="707886"/>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sz="2000" b="1" dirty="0" err="1" smtClean="0">
                <a:latin typeface="Times New Roman" pitchFamily="18" charset="0"/>
                <a:cs typeface="Times New Roman" pitchFamily="18" charset="0"/>
              </a:rPr>
              <a:t>Complll'lltor</a:t>
            </a:r>
            <a:r>
              <a:rPr lang="en-US" sz="2000" b="1" dirty="0" smtClean="0">
                <a:latin typeface="Times New Roman" pitchFamily="18" charset="0"/>
                <a:cs typeface="Times New Roman" pitchFamily="18" charset="0"/>
              </a:rPr>
              <a:t> response to a noisy input when hysteresis is added.</a:t>
            </a:r>
            <a:endParaRPr lang="en-US" sz="2000" b="1" dirty="0">
              <a:latin typeface="Times New Roman" pitchFamily="18" charset="0"/>
              <a:cs typeface="Times New Roman" pitchFamily="18" charset="0"/>
            </a:endParaRPr>
          </a:p>
        </p:txBody>
      </p:sp>
      <p:sp>
        <p:nvSpPr>
          <p:cNvPr id="14" name="Rectangle 13"/>
          <p:cNvSpPr/>
          <p:nvPr/>
        </p:nvSpPr>
        <p:spPr>
          <a:xfrm>
            <a:off x="9067800" y="6096000"/>
            <a:ext cx="4572000" cy="289310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514350" indent="-514350" algn="just">
              <a:buFont typeface="Wingdings" pitchFamily="2" charset="2"/>
              <a:buChar char="ü"/>
            </a:pPr>
            <a:r>
              <a:rPr lang="en-US" b="1" dirty="0" smtClean="0">
                <a:solidFill>
                  <a:srgbClr val="FFFF00"/>
                </a:solidFill>
                <a:latin typeface="Times New Roman" pitchFamily="18" charset="0"/>
                <a:cs typeface="Times New Roman" pitchFamily="18" charset="0"/>
              </a:rPr>
              <a:t>The response of the comparator can be improved by adding hysteresis equal to or greater than the amount of the largest expected noise amplitude.</a:t>
            </a:r>
            <a:endParaRPr lang="en-US" b="1" dirty="0">
              <a:solidFill>
                <a:srgbClr val="FFFF00"/>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4393319"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smtClean="0">
                <a:latin typeface="Times New Roman" pitchFamily="18" charset="0"/>
                <a:cs typeface="Times New Roman" pitchFamily="18" charset="0"/>
              </a:rPr>
              <a:t>Comparator Using Hysteresis</a:t>
            </a:r>
            <a:endParaRPr lang="en-US" dirty="0">
              <a:latin typeface="Times New Roman" pitchFamily="18" charset="0"/>
              <a:cs typeface="Times New Roman" pitchFamily="18" charset="0"/>
            </a:endParaRPr>
          </a:p>
        </p:txBody>
      </p:sp>
      <p:sp>
        <p:nvSpPr>
          <p:cNvPr id="7" name="Rectangle 6"/>
          <p:cNvSpPr/>
          <p:nvPr/>
        </p:nvSpPr>
        <p:spPr>
          <a:xfrm>
            <a:off x="2362200" y="1752600"/>
            <a:ext cx="8792792" cy="129266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just"/>
            <a:r>
              <a:rPr lang="en-US" dirty="0" smtClean="0">
                <a:latin typeface="Times New Roman" pitchFamily="18" charset="0"/>
                <a:cs typeface="Times New Roman" pitchFamily="18" charset="0"/>
              </a:rPr>
              <a:t>The methods are, </a:t>
            </a:r>
          </a:p>
          <a:p>
            <a:pPr marL="514350" indent="-514350" algn="just">
              <a:buFont typeface="+mj-lt"/>
              <a:buAutoNum type="arabicPeriod"/>
            </a:pPr>
            <a:r>
              <a:rPr lang="en-US" b="1" dirty="0" smtClean="0">
                <a:latin typeface="Times New Roman" pitchFamily="18" charset="0"/>
                <a:cs typeface="Times New Roman" pitchFamily="18" charset="0"/>
              </a:rPr>
              <a:t>External methods </a:t>
            </a:r>
            <a:r>
              <a:rPr lang="en-US" dirty="0" smtClean="0">
                <a:latin typeface="Times New Roman" pitchFamily="18" charset="0"/>
                <a:cs typeface="Times New Roman" pitchFamily="18" charset="0"/>
              </a:rPr>
              <a:t>(External Positive Feedback required)</a:t>
            </a:r>
          </a:p>
          <a:p>
            <a:pPr marL="514350" indent="-514350" algn="just">
              <a:buFont typeface="+mj-lt"/>
              <a:buAutoNum type="arabicPeriod"/>
            </a:pPr>
            <a:r>
              <a:rPr lang="en-US" b="1" dirty="0" smtClean="0">
                <a:latin typeface="Times New Roman" pitchFamily="18" charset="0"/>
                <a:cs typeface="Times New Roman" pitchFamily="18" charset="0"/>
              </a:rPr>
              <a:t>Internal methods </a:t>
            </a:r>
            <a:r>
              <a:rPr lang="en-US" dirty="0" smtClean="0">
                <a:latin typeface="Times New Roman" pitchFamily="18" charset="0"/>
                <a:cs typeface="Times New Roman" pitchFamily="18" charset="0"/>
              </a:rPr>
              <a:t>(No External Positive Feedback required)</a:t>
            </a:r>
            <a:endParaRPr lang="en-US"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cstate="print"/>
          <a:srcRect/>
          <a:stretch>
            <a:fillRect/>
          </a:stretch>
        </p:blipFill>
        <p:spPr bwMode="auto">
          <a:xfrm>
            <a:off x="82256" y="3733800"/>
            <a:ext cx="4489744" cy="23622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11267" name="Picture 3"/>
          <p:cNvPicPr>
            <a:picLocks noChangeAspect="1" noChangeArrowheads="1"/>
          </p:cNvPicPr>
          <p:nvPr/>
        </p:nvPicPr>
        <p:blipFill>
          <a:blip r:embed="rId3" cstate="print"/>
          <a:srcRect/>
          <a:stretch>
            <a:fillRect/>
          </a:stretch>
        </p:blipFill>
        <p:spPr bwMode="auto">
          <a:xfrm>
            <a:off x="5267325" y="3200400"/>
            <a:ext cx="4105275" cy="2979257"/>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0" y="6248400"/>
            <a:ext cx="9220200" cy="492443"/>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b="1" dirty="0" smtClean="0">
                <a:latin typeface="Times New Roman" pitchFamily="18" charset="0"/>
                <a:cs typeface="Times New Roman" pitchFamily="18" charset="0"/>
              </a:rPr>
              <a:t>Non-inverting </a:t>
            </a:r>
            <a:r>
              <a:rPr lang="en-US" b="1" dirty="0" err="1" smtClean="0">
                <a:latin typeface="Times New Roman" pitchFamily="18" charset="0"/>
                <a:cs typeface="Times New Roman" pitchFamily="18" charset="0"/>
              </a:rPr>
              <a:t>bistable</a:t>
            </a:r>
            <a:r>
              <a:rPr lang="en-US" b="1" dirty="0" smtClean="0">
                <a:latin typeface="Times New Roman" pitchFamily="18" charset="0"/>
                <a:cs typeface="Times New Roman" pitchFamily="18" charset="0"/>
              </a:rPr>
              <a:t> circui1 using external positive feedback.</a:t>
            </a:r>
            <a:endParaRPr lang="en-US" b="1" dirty="0">
              <a:latin typeface="Times New Roman" pitchFamily="18" charset="0"/>
              <a:cs typeface="Times New Roman" pitchFamily="18" charset="0"/>
            </a:endParaRPr>
          </a:p>
        </p:txBody>
      </p:sp>
      <p:sp>
        <p:nvSpPr>
          <p:cNvPr id="11" name="Rectangle 10"/>
          <p:cNvSpPr/>
          <p:nvPr/>
        </p:nvSpPr>
        <p:spPr>
          <a:xfrm>
            <a:off x="0" y="3124200"/>
            <a:ext cx="5166799"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External methods – Non-Inverting </a:t>
            </a:r>
            <a:endParaRPr lang="en-US" dirty="0"/>
          </a:p>
        </p:txBody>
      </p:sp>
      <p:sp>
        <p:nvSpPr>
          <p:cNvPr id="12" name="Rectangle 11"/>
          <p:cNvSpPr/>
          <p:nvPr/>
        </p:nvSpPr>
        <p:spPr>
          <a:xfrm>
            <a:off x="0" y="6765429"/>
            <a:ext cx="13335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Assume that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is much less than the voltage at the positive input to the comparator. </a:t>
            </a:r>
          </a:p>
          <a:p>
            <a:pPr marL="514350" indent="-514350" algn="just">
              <a:buFont typeface="Wingdings" pitchFamily="2" charset="2"/>
              <a:buChar char="v"/>
            </a:pPr>
            <a:r>
              <a:rPr lang="en-US" dirty="0" smtClean="0">
                <a:latin typeface="Times New Roman" pitchFamily="18" charset="0"/>
                <a:cs typeface="Times New Roman" pitchFamily="18" charset="0"/>
              </a:rPr>
              <a:t>In this case, the output voltage will be at V</a:t>
            </a:r>
            <a:r>
              <a:rPr lang="en-US" baseline="-25000" dirty="0" smtClean="0">
                <a:latin typeface="Times New Roman" pitchFamily="18" charset="0"/>
                <a:cs typeface="Times New Roman" pitchFamily="18" charset="0"/>
              </a:rPr>
              <a:t>OL</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As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is increased. the upper trip point, V</a:t>
            </a:r>
            <a:r>
              <a:rPr lang="en-US" baseline="30000"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TRP</a:t>
            </a:r>
            <a:r>
              <a:rPr lang="en-US" dirty="0" smtClean="0">
                <a:latin typeface="Times New Roman" pitchFamily="18" charset="0"/>
                <a:cs typeface="Times New Roman" pitchFamily="18" charset="0"/>
              </a:rPr>
              <a:t> is found by setting the voltage due to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VoL</a:t>
            </a:r>
            <a:r>
              <a:rPr lang="en-US" dirty="0" smtClean="0">
                <a:latin typeface="Times New Roman" pitchFamily="18" charset="0"/>
                <a:cs typeface="Times New Roman" pitchFamily="18" charset="0"/>
              </a:rPr>
              <a:t> at the positive input to the comparator equal to zero.</a:t>
            </a:r>
            <a:endParaRPr lang="en-US" dirty="0">
              <a:latin typeface="Times New Roman" pitchFamily="18" charset="0"/>
              <a:cs typeface="Times New Roman" pitchFamily="18" charset="0"/>
            </a:endParaRPr>
          </a:p>
        </p:txBody>
      </p:sp>
      <p:pic>
        <p:nvPicPr>
          <p:cNvPr id="11268" name="Picture 4"/>
          <p:cNvPicPr>
            <a:picLocks noChangeAspect="1" noChangeArrowheads="1"/>
          </p:cNvPicPr>
          <p:nvPr/>
        </p:nvPicPr>
        <p:blipFill>
          <a:blip r:embed="rId4" cstate="print"/>
          <a:srcRect/>
          <a:stretch>
            <a:fillRect/>
          </a:stretch>
        </p:blipFill>
        <p:spPr bwMode="auto">
          <a:xfrm>
            <a:off x="2438400" y="8420100"/>
            <a:ext cx="3771900" cy="7239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11269" name="Picture 5"/>
          <p:cNvPicPr>
            <a:picLocks noChangeAspect="1" noChangeArrowheads="1"/>
          </p:cNvPicPr>
          <p:nvPr/>
        </p:nvPicPr>
        <p:blipFill>
          <a:blip r:embed="rId5" cstate="print"/>
          <a:srcRect/>
          <a:stretch>
            <a:fillRect/>
          </a:stretch>
        </p:blipFill>
        <p:spPr bwMode="auto">
          <a:xfrm>
            <a:off x="7543800" y="8410575"/>
            <a:ext cx="1905000" cy="73342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4393319"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smtClean="0">
                <a:latin typeface="Times New Roman" pitchFamily="18" charset="0"/>
                <a:cs typeface="Times New Roman" pitchFamily="18" charset="0"/>
              </a:rPr>
              <a:t>Comparator Using Hysteresis</a:t>
            </a:r>
            <a:endParaRPr lang="en-US" dirty="0">
              <a:latin typeface="Times New Roman" pitchFamily="18" charset="0"/>
              <a:cs typeface="Times New Roman" pitchFamily="18" charset="0"/>
            </a:endParaRPr>
          </a:p>
        </p:txBody>
      </p:sp>
      <p:sp>
        <p:nvSpPr>
          <p:cNvPr id="7" name="Rectangle 6"/>
          <p:cNvSpPr/>
          <p:nvPr/>
        </p:nvSpPr>
        <p:spPr>
          <a:xfrm>
            <a:off x="0" y="1812429"/>
            <a:ext cx="13335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lower trip point, V</a:t>
            </a:r>
            <a:r>
              <a:rPr lang="en-US" baseline="30000"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TRP</a:t>
            </a:r>
            <a:r>
              <a:rPr lang="en-US" dirty="0" smtClean="0">
                <a:latin typeface="Times New Roman" pitchFamily="18" charset="0"/>
                <a:cs typeface="Times New Roman" pitchFamily="18" charset="0"/>
              </a:rPr>
              <a:t> can be found by assuming that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is much greater than the voltage at the positive input to the comparator so that the output state, which is V</a:t>
            </a:r>
            <a:r>
              <a:rPr lang="en-US" baseline="-25000" dirty="0" smtClean="0">
                <a:latin typeface="Times New Roman" pitchFamily="18" charset="0"/>
                <a:cs typeface="Times New Roman" pitchFamily="18" charset="0"/>
              </a:rPr>
              <a:t>OH</a:t>
            </a:r>
            <a:r>
              <a:rPr lang="en-US" dirty="0" smtClean="0">
                <a:latin typeface="Times New Roman" pitchFamily="18" charset="0"/>
                <a:cs typeface="Times New Roman" pitchFamily="18" charset="0"/>
              </a:rPr>
              <a:t> is known. </a:t>
            </a:r>
          </a:p>
          <a:p>
            <a:pPr marL="514350" indent="-514350" algn="just">
              <a:buFont typeface="Wingdings" pitchFamily="2" charset="2"/>
              <a:buChar char="v"/>
            </a:pPr>
            <a:r>
              <a:rPr lang="en-US" dirty="0" smtClean="0">
                <a:latin typeface="Times New Roman" pitchFamily="18" charset="0"/>
                <a:cs typeface="Times New Roman" pitchFamily="18" charset="0"/>
              </a:rPr>
              <a:t>As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is decreased, V</a:t>
            </a:r>
            <a:r>
              <a:rPr lang="en-US" baseline="30000" dirty="0" smtClean="0">
                <a:latin typeface="Times New Roman" pitchFamily="18" charset="0"/>
                <a:cs typeface="Times New Roman" pitchFamily="18" charset="0"/>
              </a:rPr>
              <a:t>-</a:t>
            </a:r>
            <a:r>
              <a:rPr lang="en-US" baseline="-25000" dirty="0" smtClean="0">
                <a:latin typeface="Times New Roman" pitchFamily="18" charset="0"/>
                <a:cs typeface="Times New Roman" pitchFamily="18" charset="0"/>
              </a:rPr>
              <a:t>TRP</a:t>
            </a:r>
            <a:r>
              <a:rPr lang="en-US" dirty="0" smtClean="0">
                <a:latin typeface="Times New Roman" pitchFamily="18" charset="0"/>
                <a:cs typeface="Times New Roman" pitchFamily="18" charset="0"/>
              </a:rPr>
              <a:t> occurs when the voltage at the positive input to the comparator is equal to zero.</a:t>
            </a:r>
            <a:endParaRPr lang="en-US"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cstate="print"/>
          <a:srcRect/>
          <a:stretch>
            <a:fillRect/>
          </a:stretch>
        </p:blipFill>
        <p:spPr bwMode="auto">
          <a:xfrm>
            <a:off x="1219200" y="3810000"/>
            <a:ext cx="5004460" cy="9906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12291" name="Picture 3"/>
          <p:cNvPicPr>
            <a:picLocks noChangeAspect="1" noChangeArrowheads="1"/>
          </p:cNvPicPr>
          <p:nvPr/>
        </p:nvPicPr>
        <p:blipFill>
          <a:blip r:embed="rId3" cstate="print"/>
          <a:srcRect/>
          <a:stretch>
            <a:fillRect/>
          </a:stretch>
        </p:blipFill>
        <p:spPr bwMode="auto">
          <a:xfrm>
            <a:off x="7086600" y="3886200"/>
            <a:ext cx="2987040" cy="8382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12292" name="Picture 4"/>
          <p:cNvPicPr>
            <a:picLocks noChangeAspect="1" noChangeArrowheads="1"/>
          </p:cNvPicPr>
          <p:nvPr/>
        </p:nvPicPr>
        <p:blipFill>
          <a:blip r:embed="rId4" cstate="print"/>
          <a:srcRect/>
          <a:stretch>
            <a:fillRect/>
          </a:stretch>
        </p:blipFill>
        <p:spPr bwMode="auto">
          <a:xfrm>
            <a:off x="2971800" y="5532339"/>
            <a:ext cx="7212106" cy="1173261"/>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0" y="4953000"/>
            <a:ext cx="7277954" cy="492443"/>
          </a:xfrm>
          <a:prstGeom prst="rect">
            <a:avLst/>
          </a:prstGeom>
        </p:spPr>
        <p:txBody>
          <a:bodyPr wrap="none">
            <a:spAutoFit/>
          </a:bodyPr>
          <a:lstStyle/>
          <a:p>
            <a:r>
              <a:rPr lang="en-US" b="1" dirty="0" smtClean="0">
                <a:latin typeface="Times New Roman" pitchFamily="18" charset="0"/>
                <a:cs typeface="Times New Roman" pitchFamily="18" charset="0"/>
              </a:rPr>
              <a:t>The width of the </a:t>
            </a:r>
            <a:r>
              <a:rPr lang="en-US" b="1" dirty="0" err="1" smtClean="0">
                <a:latin typeface="Times New Roman" pitchFamily="18" charset="0"/>
                <a:cs typeface="Times New Roman" pitchFamily="18" charset="0"/>
              </a:rPr>
              <a:t>bistable</a:t>
            </a:r>
            <a:r>
              <a:rPr lang="en-US" b="1" dirty="0" smtClean="0">
                <a:latin typeface="Times New Roman" pitchFamily="18" charset="0"/>
                <a:cs typeface="Times New Roman" pitchFamily="18" charset="0"/>
              </a:rPr>
              <a:t> characteristic is given as</a:t>
            </a:r>
            <a:endParaRPr lang="en-US" b="1"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4393319"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smtClean="0">
                <a:latin typeface="Times New Roman" pitchFamily="18" charset="0"/>
                <a:cs typeface="Times New Roman" pitchFamily="18" charset="0"/>
              </a:rPr>
              <a:t>Comparator Using Hysteresis</a:t>
            </a:r>
            <a:endParaRPr lang="en-US"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cstate="print"/>
          <a:srcRect/>
          <a:stretch>
            <a:fillRect/>
          </a:stretch>
        </p:blipFill>
        <p:spPr bwMode="auto">
          <a:xfrm>
            <a:off x="76200" y="2133600"/>
            <a:ext cx="3276600" cy="2828518"/>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13315" name="Picture 3"/>
          <p:cNvPicPr>
            <a:picLocks noChangeAspect="1" noChangeArrowheads="1"/>
          </p:cNvPicPr>
          <p:nvPr/>
        </p:nvPicPr>
        <p:blipFill>
          <a:blip r:embed="rId3" cstate="print"/>
          <a:srcRect/>
          <a:stretch>
            <a:fillRect/>
          </a:stretch>
        </p:blipFill>
        <p:spPr bwMode="auto">
          <a:xfrm>
            <a:off x="3657599" y="1905000"/>
            <a:ext cx="4652865" cy="30480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0" y="5105400"/>
            <a:ext cx="8686800" cy="492443"/>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b="1" dirty="0" smtClean="0">
                <a:latin typeface="Times New Roman" pitchFamily="18" charset="0"/>
                <a:cs typeface="Times New Roman" pitchFamily="18" charset="0"/>
              </a:rPr>
              <a:t>Inverting </a:t>
            </a:r>
            <a:r>
              <a:rPr lang="en-US" b="1" dirty="0" err="1" smtClean="0">
                <a:latin typeface="Times New Roman" pitchFamily="18" charset="0"/>
                <a:cs typeface="Times New Roman" pitchFamily="18" charset="0"/>
              </a:rPr>
              <a:t>bistable</a:t>
            </a:r>
            <a:r>
              <a:rPr lang="en-US" b="1" dirty="0" smtClean="0">
                <a:latin typeface="Times New Roman" pitchFamily="18" charset="0"/>
                <a:cs typeface="Times New Roman" pitchFamily="18" charset="0"/>
              </a:rPr>
              <a:t> circui1 using external positive feedback.</a:t>
            </a:r>
            <a:endParaRPr lang="en-US" b="1" dirty="0">
              <a:latin typeface="Times New Roman" pitchFamily="18" charset="0"/>
              <a:cs typeface="Times New Roman" pitchFamily="18" charset="0"/>
            </a:endParaRPr>
          </a:p>
        </p:txBody>
      </p:sp>
      <p:pic>
        <p:nvPicPr>
          <p:cNvPr id="13316" name="Picture 4"/>
          <p:cNvPicPr>
            <a:picLocks noChangeAspect="1" noChangeArrowheads="1"/>
          </p:cNvPicPr>
          <p:nvPr/>
        </p:nvPicPr>
        <p:blipFill>
          <a:blip r:embed="rId4" cstate="print"/>
          <a:srcRect/>
          <a:stretch>
            <a:fillRect/>
          </a:stretch>
        </p:blipFill>
        <p:spPr bwMode="auto">
          <a:xfrm>
            <a:off x="8763000" y="2667000"/>
            <a:ext cx="4792980" cy="12954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13317" name="Picture 5"/>
          <p:cNvPicPr>
            <a:picLocks noChangeAspect="1" noChangeArrowheads="1"/>
          </p:cNvPicPr>
          <p:nvPr/>
        </p:nvPicPr>
        <p:blipFill>
          <a:blip r:embed="rId5" cstate="print"/>
          <a:srcRect/>
          <a:stretch>
            <a:fillRect/>
          </a:stretch>
        </p:blipFill>
        <p:spPr bwMode="auto">
          <a:xfrm>
            <a:off x="8760759" y="4308507"/>
            <a:ext cx="4859991" cy="111272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0" y="5679757"/>
            <a:ext cx="7277954" cy="492443"/>
          </a:xfrm>
          <a:prstGeom prst="rect">
            <a:avLst/>
          </a:prstGeom>
        </p:spPr>
        <p:txBody>
          <a:bodyPr wrap="none">
            <a:spAutoFit/>
          </a:bodyPr>
          <a:lstStyle/>
          <a:p>
            <a:r>
              <a:rPr lang="en-US" b="1" dirty="0" smtClean="0">
                <a:latin typeface="Times New Roman" pitchFamily="18" charset="0"/>
                <a:cs typeface="Times New Roman" pitchFamily="18" charset="0"/>
              </a:rPr>
              <a:t>The width of the </a:t>
            </a:r>
            <a:r>
              <a:rPr lang="en-US" b="1" dirty="0" err="1" smtClean="0">
                <a:latin typeface="Times New Roman" pitchFamily="18" charset="0"/>
                <a:cs typeface="Times New Roman" pitchFamily="18" charset="0"/>
              </a:rPr>
              <a:t>bistable</a:t>
            </a:r>
            <a:r>
              <a:rPr lang="en-US" b="1" dirty="0" smtClean="0">
                <a:latin typeface="Times New Roman" pitchFamily="18" charset="0"/>
                <a:cs typeface="Times New Roman" pitchFamily="18" charset="0"/>
              </a:rPr>
              <a:t> characteristic is given as</a:t>
            </a:r>
            <a:endParaRPr lang="en-US" b="1" dirty="0">
              <a:latin typeface="Times New Roman" pitchFamily="18" charset="0"/>
              <a:cs typeface="Times New Roman" pitchFamily="18" charset="0"/>
            </a:endParaRPr>
          </a:p>
        </p:txBody>
      </p:sp>
      <p:pic>
        <p:nvPicPr>
          <p:cNvPr id="13318" name="Picture 6"/>
          <p:cNvPicPr>
            <a:picLocks noChangeAspect="1" noChangeArrowheads="1"/>
          </p:cNvPicPr>
          <p:nvPr/>
        </p:nvPicPr>
        <p:blipFill>
          <a:blip r:embed="rId6" cstate="print"/>
          <a:srcRect/>
          <a:stretch>
            <a:fillRect/>
          </a:stretch>
        </p:blipFill>
        <p:spPr bwMode="auto">
          <a:xfrm>
            <a:off x="3124200" y="6248400"/>
            <a:ext cx="6405880" cy="990600"/>
          </a:xfrm>
          <a:prstGeom prst="rect">
            <a:avLst/>
          </a:prstGeom>
          <a:ln w="38100" cap="sq">
            <a:solidFill>
              <a:srgbClr val="0070C0"/>
            </a:solidFill>
            <a:prstDash val="solid"/>
            <a:miter lim="800000"/>
          </a:ln>
          <a:effectLst>
            <a:outerShdw blurRad="50800" dist="38100" dir="2700000" algn="tl" rotWithShape="0">
              <a:srgbClr val="000000">
                <a:alpha val="43000"/>
              </a:srgbClr>
            </a:outerShdw>
          </a:effectLst>
        </p:spPr>
      </p:pic>
      <p:sp>
        <p:nvSpPr>
          <p:cNvPr id="14" name="Rectangle 13"/>
          <p:cNvSpPr/>
          <p:nvPr/>
        </p:nvSpPr>
        <p:spPr>
          <a:xfrm>
            <a:off x="4889424" y="1295400"/>
            <a:ext cx="4406976"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External methods </a:t>
            </a:r>
            <a:r>
              <a:rPr lang="en-US" b="1" smtClean="0">
                <a:latin typeface="Times New Roman" pitchFamily="18" charset="0"/>
                <a:cs typeface="Times New Roman" pitchFamily="18" charset="0"/>
              </a:rPr>
              <a:t>- Inverting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4393319"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smtClean="0">
                <a:latin typeface="Times New Roman" pitchFamily="18" charset="0"/>
                <a:cs typeface="Times New Roman" pitchFamily="18" charset="0"/>
              </a:rPr>
              <a:t>Comparator Using Hysteresis</a:t>
            </a:r>
            <a:endParaRPr lang="en-US"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cstate="print"/>
          <a:srcRect/>
          <a:stretch>
            <a:fillRect/>
          </a:stretch>
        </p:blipFill>
        <p:spPr bwMode="auto">
          <a:xfrm>
            <a:off x="228600" y="2057400"/>
            <a:ext cx="4465320" cy="28956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14339" name="Picture 3"/>
          <p:cNvPicPr>
            <a:picLocks noChangeAspect="1" noChangeArrowheads="1"/>
          </p:cNvPicPr>
          <p:nvPr/>
        </p:nvPicPr>
        <p:blipFill>
          <a:blip r:embed="rId3" cstate="print"/>
          <a:srcRect/>
          <a:stretch>
            <a:fillRect/>
          </a:stretch>
        </p:blipFill>
        <p:spPr bwMode="auto">
          <a:xfrm>
            <a:off x="5105400" y="1447800"/>
            <a:ext cx="4791382" cy="35052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14340" name="Picture 4"/>
          <p:cNvPicPr>
            <a:picLocks noChangeAspect="1" noChangeArrowheads="1"/>
          </p:cNvPicPr>
          <p:nvPr/>
        </p:nvPicPr>
        <p:blipFill>
          <a:blip r:embed="rId4" cstate="print"/>
          <a:srcRect/>
          <a:stretch>
            <a:fillRect/>
          </a:stretch>
        </p:blipFill>
        <p:spPr bwMode="auto">
          <a:xfrm>
            <a:off x="2971800" y="5791200"/>
            <a:ext cx="6679096" cy="1066800"/>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609600" y="5105400"/>
            <a:ext cx="8686800" cy="492443"/>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b="1" dirty="0" smtClean="0">
                <a:latin typeface="Times New Roman" pitchFamily="18" charset="0"/>
                <a:cs typeface="Times New Roman" pitchFamily="18" charset="0"/>
              </a:rPr>
              <a:t>Horizontally shifted </a:t>
            </a:r>
            <a:r>
              <a:rPr lang="en-US" b="1" dirty="0" err="1" smtClean="0">
                <a:latin typeface="Times New Roman" pitchFamily="18" charset="0"/>
                <a:cs typeface="Times New Roman" pitchFamily="18" charset="0"/>
              </a:rPr>
              <a:t>noninvcrting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bistable</a:t>
            </a:r>
            <a:r>
              <a:rPr lang="en-US" b="1" dirty="0" smtClean="0">
                <a:latin typeface="Times New Roman" pitchFamily="18" charset="0"/>
                <a:cs typeface="Times New Roman" pitchFamily="18" charset="0"/>
              </a:rPr>
              <a:t> circuit</a:t>
            </a:r>
            <a:endParaRPr lang="en-US" b="1" dirty="0">
              <a:latin typeface="Times New Roman" pitchFamily="18" charset="0"/>
              <a:cs typeface="Times New Roman" pitchFamily="18" charset="0"/>
            </a:endParaRPr>
          </a:p>
        </p:txBody>
      </p:sp>
      <p:sp>
        <p:nvSpPr>
          <p:cNvPr id="11" name="Rectangle 10"/>
          <p:cNvSpPr/>
          <p:nvPr/>
        </p:nvSpPr>
        <p:spPr>
          <a:xfrm>
            <a:off x="1143000" y="7239000"/>
            <a:ext cx="8991600" cy="89255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514350" indent="-514350" algn="just">
              <a:buFont typeface="Wingdings" pitchFamily="2" charset="2"/>
              <a:buChar char="ü"/>
            </a:pPr>
            <a:r>
              <a:rPr lang="en-US" b="1" dirty="0" smtClean="0">
                <a:solidFill>
                  <a:srgbClr val="FFFF00"/>
                </a:solidFill>
                <a:latin typeface="Times New Roman" pitchFamily="18" charset="0"/>
                <a:cs typeface="Times New Roman" pitchFamily="18" charset="0"/>
              </a:rPr>
              <a:t>The center point of the </a:t>
            </a:r>
            <a:r>
              <a:rPr lang="en-US" b="1" dirty="0" err="1" smtClean="0">
                <a:solidFill>
                  <a:srgbClr val="FFFF00"/>
                </a:solidFill>
                <a:latin typeface="Times New Roman" pitchFamily="18" charset="0"/>
                <a:cs typeface="Times New Roman" pitchFamily="18" charset="0"/>
              </a:rPr>
              <a:t>bistable</a:t>
            </a:r>
            <a:r>
              <a:rPr lang="en-US" b="1" dirty="0" smtClean="0">
                <a:solidFill>
                  <a:srgbClr val="FFFF00"/>
                </a:solidFill>
                <a:latin typeface="Times New Roman" pitchFamily="18" charset="0"/>
                <a:cs typeface="Times New Roman" pitchFamily="18" charset="0"/>
              </a:rPr>
              <a:t> characteristics can be shifted horizontally by inserting a battery, V</a:t>
            </a:r>
            <a:r>
              <a:rPr lang="en-US" b="1" baseline="-25000" dirty="0" smtClean="0">
                <a:solidFill>
                  <a:srgbClr val="FFFF00"/>
                </a:solidFill>
                <a:latin typeface="Times New Roman" pitchFamily="18" charset="0"/>
                <a:cs typeface="Times New Roman" pitchFamily="18" charset="0"/>
              </a:rPr>
              <a:t>R£F</a:t>
            </a:r>
            <a:r>
              <a:rPr lang="en-US" b="1" dirty="0" smtClean="0">
                <a:solidFill>
                  <a:srgbClr val="FFFF00"/>
                </a:solidFill>
                <a:latin typeface="Times New Roman" pitchFamily="18" charset="0"/>
                <a:cs typeface="Times New Roman" pitchFamily="18" charset="0"/>
              </a:rPr>
              <a:t>.</a:t>
            </a:r>
            <a:endParaRPr lang="en-US" b="1" dirty="0">
              <a:solidFill>
                <a:srgbClr val="FFFF00"/>
              </a:solidFill>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960898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Improving the Performance of Two-stage Open-loop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83957"/>
            <a:ext cx="4393319"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n-US" b="1" dirty="0" smtClean="0">
                <a:latin typeface="Times New Roman" pitchFamily="18" charset="0"/>
                <a:cs typeface="Times New Roman" pitchFamily="18" charset="0"/>
              </a:rPr>
              <a:t>Comparator Using Hysteresis</a:t>
            </a:r>
            <a:endParaRPr lang="en-US" dirty="0">
              <a:latin typeface="Times New Roman" pitchFamily="18" charset="0"/>
              <a:cs typeface="Times New Roman" pitchFamily="18" charset="0"/>
            </a:endParaRPr>
          </a:p>
        </p:txBody>
      </p:sp>
      <p:sp>
        <p:nvSpPr>
          <p:cNvPr id="7" name="Rectangle 6"/>
          <p:cNvSpPr/>
          <p:nvPr/>
        </p:nvSpPr>
        <p:spPr>
          <a:xfrm>
            <a:off x="4889424" y="1219200"/>
            <a:ext cx="3999813"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Internal Positive Feedback</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47776" y="1828800"/>
            <a:ext cx="7877024" cy="5715000"/>
          </a:xfrm>
          <a:prstGeom prst="rect">
            <a:avLst/>
          </a:prstGeom>
          <a:ln w="38100" cap="sq">
            <a:solidFill>
              <a:srgbClr val="92D05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8077200" y="1983462"/>
            <a:ext cx="5562600" cy="449353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r>
              <a:rPr lang="en-US" dirty="0" smtClean="0">
                <a:latin typeface="Times New Roman" pitchFamily="18" charset="0"/>
                <a:cs typeface="Times New Roman" pitchFamily="18" charset="0"/>
              </a:rPr>
              <a:t>In this circuit there are two paths of feedback. </a:t>
            </a:r>
          </a:p>
          <a:p>
            <a:pPr marL="514350" indent="-514350" algn="just">
              <a:buFont typeface="+mj-lt"/>
              <a:buAutoNum type="arabicPeriod"/>
            </a:pPr>
            <a:r>
              <a:rPr lang="en-US" dirty="0" smtClean="0">
                <a:latin typeface="Times New Roman" pitchFamily="18" charset="0"/>
                <a:cs typeface="Times New Roman" pitchFamily="18" charset="0"/>
              </a:rPr>
              <a:t>The first is current-series feedback through the common-source node of transistors </a:t>
            </a:r>
            <a:r>
              <a:rPr lang="en-US" b="1" dirty="0" smtClean="0">
                <a:latin typeface="Times New Roman" pitchFamily="18" charset="0"/>
                <a:cs typeface="Times New Roman" pitchFamily="18" charset="0"/>
              </a:rPr>
              <a:t>Ml and M2</a:t>
            </a:r>
            <a:r>
              <a:rPr lang="en-US" dirty="0" smtClean="0">
                <a:latin typeface="Times New Roman" pitchFamily="18" charset="0"/>
                <a:cs typeface="Times New Roman" pitchFamily="18" charset="0"/>
              </a:rPr>
              <a:t>. This feedback path is </a:t>
            </a:r>
            <a:r>
              <a:rPr lang="en-US" b="1" dirty="0" smtClean="0">
                <a:latin typeface="Times New Roman" pitchFamily="18" charset="0"/>
                <a:cs typeface="Times New Roman" pitchFamily="18" charset="0"/>
              </a:rPr>
              <a:t>negative</a:t>
            </a:r>
            <a:r>
              <a:rPr lang="en-US" dirty="0" smtClean="0">
                <a:latin typeface="Times New Roman" pitchFamily="18" charset="0"/>
                <a:cs typeface="Times New Roman" pitchFamily="18" charset="0"/>
              </a:rPr>
              <a:t>. </a:t>
            </a:r>
          </a:p>
          <a:p>
            <a:pPr marL="514350" indent="-514350" algn="just">
              <a:buFont typeface="+mj-lt"/>
              <a:buAutoNum type="arabicPeriod"/>
            </a:pPr>
            <a:r>
              <a:rPr lang="en-US" dirty="0" smtClean="0">
                <a:latin typeface="Times New Roman" pitchFamily="18" charset="0"/>
                <a:cs typeface="Times New Roman" pitchFamily="18" charset="0"/>
              </a:rPr>
              <a:t>The second path is the voltage-shunt feedback through the gate-drain connections of transistors</a:t>
            </a:r>
            <a:r>
              <a:rPr lang="en-US" b="1" dirty="0" smtClean="0">
                <a:latin typeface="Times New Roman" pitchFamily="18" charset="0"/>
                <a:cs typeface="Times New Roman" pitchFamily="18" charset="0"/>
              </a:rPr>
              <a:t> M6 and M7</a:t>
            </a:r>
            <a:r>
              <a:rPr lang="en-US" dirty="0" smtClean="0">
                <a:latin typeface="Times New Roman" pitchFamily="18" charset="0"/>
                <a:cs typeface="Times New Roman" pitchFamily="18" charset="0"/>
              </a:rPr>
              <a:t>. This path of feedback is </a:t>
            </a:r>
            <a:r>
              <a:rPr lang="en-US" b="1" dirty="0" smtClean="0">
                <a:latin typeface="Times New Roman" pitchFamily="18" charset="0"/>
                <a:cs typeface="Times New Roman" pitchFamily="18" charset="0"/>
              </a:rPr>
              <a:t>positive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0" name="Rectangle 9"/>
          <p:cNvSpPr/>
          <p:nvPr/>
        </p:nvSpPr>
        <p:spPr>
          <a:xfrm>
            <a:off x="152400" y="7391400"/>
            <a:ext cx="13563600" cy="169277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If the positive-feedback factor is less than the negative-feedback factor, then the overall feedback will be negative and no hysteresis will result. </a:t>
            </a:r>
          </a:p>
          <a:p>
            <a:pPr marL="514350" indent="-514350" algn="just">
              <a:buFont typeface="Wingdings" pitchFamily="2" charset="2"/>
              <a:buChar char="Ø"/>
            </a:pPr>
            <a:r>
              <a:rPr lang="en-US" dirty="0" smtClean="0">
                <a:latin typeface="Times New Roman" pitchFamily="18" charset="0"/>
                <a:cs typeface="Times New Roman" pitchFamily="18" charset="0"/>
              </a:rPr>
              <a:t>If the positive-feedback factor becomes greater, the overall feedback will he positive, which will give rise to hysteresis</a:t>
            </a:r>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03491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HIGH-SPEED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164372"/>
            <a:ext cx="13487400" cy="123110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Ø"/>
            </a:pPr>
            <a:r>
              <a:rPr lang="en-US" sz="2400" dirty="0">
                <a:latin typeface="Times New Roman" pitchFamily="18" charset="0"/>
                <a:cs typeface="Times New Roman" pitchFamily="18" charset="0"/>
              </a:rPr>
              <a:t>A high-speed comparator should have a propagation delay time as small as possible. </a:t>
            </a:r>
            <a:endParaRPr lang="en-US" sz="2400" dirty="0" smtClean="0">
              <a:latin typeface="Times New Roman" pitchFamily="18" charset="0"/>
              <a:cs typeface="Times New Roman" pitchFamily="18" charset="0"/>
            </a:endParaRPr>
          </a:p>
          <a:p>
            <a:pPr marL="514350" indent="-514350" algn="just">
              <a:buFont typeface="Wingdings" pitchFamily="2" charset="2"/>
              <a:buChar char="Ø"/>
            </a:pPr>
            <a:r>
              <a:rPr lang="en-US" sz="2400" dirty="0" smtClean="0">
                <a:latin typeface="Times New Roman" pitchFamily="18" charset="0"/>
                <a:cs typeface="Times New Roman" pitchFamily="18" charset="0"/>
              </a:rPr>
              <a:t>In order to </a:t>
            </a:r>
            <a:r>
              <a:rPr lang="en-US" sz="2400" dirty="0">
                <a:latin typeface="Times New Roman" pitchFamily="18" charset="0"/>
                <a:cs typeface="Times New Roman" pitchFamily="18" charset="0"/>
              </a:rPr>
              <a:t>achieve this goal, one must understand the requirements for a fast comparator. </a:t>
            </a:r>
            <a:endParaRPr lang="en-US" sz="2400" dirty="0" smtClean="0">
              <a:latin typeface="Times New Roman" pitchFamily="18" charset="0"/>
              <a:cs typeface="Times New Roman" pitchFamily="18" charset="0"/>
            </a:endParaRPr>
          </a:p>
          <a:p>
            <a:pPr marL="514350" indent="-514350" algn="just">
              <a:buFont typeface="Wingdings" pitchFamily="2" charset="2"/>
              <a:buChar char="Ø"/>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best understood </a:t>
            </a:r>
            <a:r>
              <a:rPr lang="en-US" sz="2400" dirty="0">
                <a:latin typeface="Times New Roman" pitchFamily="18" charset="0"/>
                <a:cs typeface="Times New Roman" pitchFamily="18" charset="0"/>
              </a:rPr>
              <a:t>by separating the comparator into a number of cascaded stages.</a:t>
            </a:r>
            <a:endParaRPr lang="en-IN"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2514600"/>
            <a:ext cx="10213164" cy="2738437"/>
          </a:xfrm>
          <a:prstGeom prst="rect">
            <a:avLst/>
          </a:prstGeom>
          <a:ln w="9525">
            <a:solidFill>
              <a:schemeClr val="accent6">
                <a:lumMod val="75000"/>
              </a:schemeClr>
            </a:solidFill>
            <a:miter lim="800000"/>
            <a:headEnd/>
            <a:tailEnd/>
          </a:ln>
          <a:effectLst>
            <a:outerShdw blurRad="190500" algn="tl" rotWithShape="0">
              <a:srgbClr val="000000">
                <a:alpha val="70000"/>
              </a:srgbClr>
            </a:outerShdw>
          </a:effectLst>
          <a:extLst>
            <a:ext uri="{909E8E84-426E-40DD-AFC4-6F175D3DCCD1}">
              <a14:hiddenFill xmlns="" xmlns:a14="http://schemas.microsoft.com/office/drawing/2010/main">
                <a:solidFill>
                  <a:schemeClr val="accent1"/>
                </a:solidFill>
              </a14:hiddenFill>
            </a:ext>
          </a:extLst>
        </p:spPr>
      </p:pic>
      <p:sp>
        <p:nvSpPr>
          <p:cNvPr id="7" name="Rectangle 6"/>
          <p:cNvSpPr/>
          <p:nvPr/>
        </p:nvSpPr>
        <p:spPr>
          <a:xfrm>
            <a:off x="0" y="5410200"/>
            <a:ext cx="137160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a:latin typeface="Times New Roman" pitchFamily="18" charset="0"/>
                <a:cs typeface="Times New Roman" pitchFamily="18" charset="0"/>
              </a:rPr>
              <a:t>A number of stages with a gain of </a:t>
            </a:r>
            <a:r>
              <a:rPr lang="en-US" i="1" dirty="0">
                <a:latin typeface="Times New Roman" pitchFamily="18" charset="0"/>
                <a:cs typeface="Times New Roman" pitchFamily="18" charset="0"/>
              </a:rPr>
              <a:t>A</a:t>
            </a:r>
            <a:r>
              <a:rPr lang="en-US" i="1" baseline="-25000" dirty="0">
                <a:latin typeface="Times New Roman" pitchFamily="18" charset="0"/>
                <a:cs typeface="Times New Roman" pitchFamily="18" charset="0"/>
              </a:rPr>
              <a:t>0</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and a single pole </a:t>
            </a:r>
            <a:r>
              <a:rPr lang="en-US" dirty="0" smtClean="0">
                <a:latin typeface="Times New Roman" pitchFamily="18" charset="0"/>
                <a:cs typeface="Times New Roman" pitchFamily="18" charset="0"/>
              </a:rPr>
              <a:t>at 1/T </a:t>
            </a:r>
            <a:r>
              <a:rPr lang="en-US" dirty="0">
                <a:latin typeface="Times New Roman" pitchFamily="18" charset="0"/>
                <a:cs typeface="Times New Roman" pitchFamily="18" charset="0"/>
              </a:rPr>
              <a:t>are shown. </a:t>
            </a:r>
            <a:r>
              <a:rPr lang="en-US" dirty="0" smtClean="0">
                <a:latin typeface="Times New Roman" pitchFamily="18" charset="0"/>
                <a:cs typeface="Times New Roman" pitchFamily="18" charset="0"/>
              </a:rPr>
              <a:t> If </a:t>
            </a:r>
            <a:r>
              <a:rPr lang="en-US" dirty="0">
                <a:latin typeface="Times New Roman" pitchFamily="18" charset="0"/>
                <a:cs typeface="Times New Roman" pitchFamily="18" charset="0"/>
              </a:rPr>
              <a:t>the input change </a:t>
            </a:r>
            <a:r>
              <a:rPr lang="en-US" i="1" dirty="0">
                <a:latin typeface="Times New Roman" pitchFamily="18" charset="0"/>
                <a:cs typeface="Times New Roman" pitchFamily="18" charset="0"/>
              </a:rPr>
              <a:t>is </a:t>
            </a:r>
            <a:r>
              <a:rPr lang="en-US" dirty="0">
                <a:latin typeface="Times New Roman" pitchFamily="18" charset="0"/>
                <a:cs typeface="Times New Roman" pitchFamily="18" charset="0"/>
              </a:rPr>
              <a:t>slightly larger than </a:t>
            </a:r>
            <a:r>
              <a:rPr lang="en-US" b="1" i="1" dirty="0" err="1">
                <a:latin typeface="Times New Roman" pitchFamily="18" charset="0"/>
                <a:cs typeface="Times New Roman" pitchFamily="18" charset="0"/>
              </a:rPr>
              <a:t>Vm</a:t>
            </a:r>
            <a:r>
              <a:rPr lang="en-US" b="1" i="1" dirty="0">
                <a:latin typeface="Times New Roman" pitchFamily="18" charset="0"/>
                <a:cs typeface="Times New Roman" pitchFamily="18" charset="0"/>
              </a:rPr>
              <a:t>(min), </a:t>
            </a:r>
            <a:r>
              <a:rPr lang="en-US" dirty="0">
                <a:latin typeface="Times New Roman" pitchFamily="18" charset="0"/>
                <a:cs typeface="Times New Roman" pitchFamily="18" charset="0"/>
              </a:rPr>
              <a:t>then the function of </a:t>
            </a:r>
            <a:r>
              <a:rPr lang="en-US" dirty="0" smtClean="0">
                <a:latin typeface="Times New Roman" pitchFamily="18" charset="0"/>
                <a:cs typeface="Times New Roman" pitchFamily="18" charset="0"/>
              </a:rPr>
              <a:t>the stages </a:t>
            </a:r>
            <a:r>
              <a:rPr lang="en-US" dirty="0">
                <a:latin typeface="Times New Roman" pitchFamily="18" charset="0"/>
                <a:cs typeface="Times New Roman" pitchFamily="18" charset="0"/>
              </a:rPr>
              <a:t>is to amplify the input with as little delay per stage as possible.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the signal swing begins to approach the </a:t>
            </a:r>
            <a:r>
              <a:rPr lang="en-US" dirty="0" smtClean="0">
                <a:latin typeface="Times New Roman" pitchFamily="18" charset="0"/>
                <a:cs typeface="Times New Roman" pitchFamily="18" charset="0"/>
              </a:rPr>
              <a:t>desired range</a:t>
            </a:r>
            <a:r>
              <a:rPr lang="en-US" dirty="0">
                <a:latin typeface="Times New Roman" pitchFamily="18" charset="0"/>
                <a:cs typeface="Times New Roman" pitchFamily="18" charset="0"/>
              </a:rPr>
              <a:t>, the amplifiers will be limited by </a:t>
            </a:r>
            <a:r>
              <a:rPr lang="en-US" dirty="0" smtClean="0">
                <a:latin typeface="Times New Roman" pitchFamily="18" charset="0"/>
                <a:cs typeface="Times New Roman" pitchFamily="18" charset="0"/>
              </a:rPr>
              <a:t>their </a:t>
            </a:r>
            <a:r>
              <a:rPr lang="en-US" dirty="0">
                <a:latin typeface="Times New Roman" pitchFamily="18" charset="0"/>
                <a:cs typeface="Times New Roman" pitchFamily="18" charset="0"/>
              </a:rPr>
              <a:t>slew rate. </a:t>
            </a:r>
            <a:r>
              <a:rPr lang="en-US" dirty="0" smtClean="0">
                <a:latin typeface="Times New Roman" pitchFamily="18" charset="0"/>
                <a:cs typeface="Times New Roman" pitchFamily="18" charset="0"/>
              </a:rPr>
              <a:t> Thus</a:t>
            </a:r>
            <a:r>
              <a:rPr lang="en-US" dirty="0">
                <a:latin typeface="Times New Roman" pitchFamily="18" charset="0"/>
                <a:cs typeface="Times New Roman" pitchFamily="18" charset="0"/>
              </a:rPr>
              <a:t>, for initial stages, the </a:t>
            </a:r>
            <a:r>
              <a:rPr lang="en-US" dirty="0" smtClean="0">
                <a:latin typeface="Times New Roman" pitchFamily="18" charset="0"/>
                <a:cs typeface="Times New Roman" pitchFamily="18" charset="0"/>
              </a:rPr>
              <a:t>important parameter </a:t>
            </a:r>
            <a:r>
              <a:rPr lang="en-US" dirty="0">
                <a:latin typeface="Times New Roman" pitchFamily="18" charset="0"/>
                <a:cs typeface="Times New Roman" pitchFamily="18" charset="0"/>
              </a:rPr>
              <a:t>is to have a high bandwidth so that there is little delay in amplifying the signal </a:t>
            </a:r>
            <a:r>
              <a:rPr lang="en-US" dirty="0" smtClean="0">
                <a:latin typeface="Times New Roman" pitchFamily="18" charset="0"/>
                <a:cs typeface="Times New Roman" pitchFamily="18" charset="0"/>
              </a:rPr>
              <a:t>and passing </a:t>
            </a:r>
            <a:r>
              <a:rPr lang="en-US" dirty="0">
                <a:latin typeface="Times New Roman" pitchFamily="18" charset="0"/>
                <a:cs typeface="Times New Roman" pitchFamily="18" charset="0"/>
              </a:rPr>
              <a:t>it on to the next stage.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at the end of the cascade of amplifiers, it is more </a:t>
            </a:r>
            <a:r>
              <a:rPr lang="en-US" dirty="0" smtClean="0">
                <a:latin typeface="Times New Roman" pitchFamily="18" charset="0"/>
                <a:cs typeface="Times New Roman" pitchFamily="18" charset="0"/>
              </a:rPr>
              <a:t>important to </a:t>
            </a:r>
            <a:r>
              <a:rPr lang="en-US" dirty="0">
                <a:latin typeface="Times New Roman" pitchFamily="18" charset="0"/>
                <a:cs typeface="Times New Roman" pitchFamily="18" charset="0"/>
              </a:rPr>
              <a:t>have a high slew </a:t>
            </a:r>
            <a:r>
              <a:rPr lang="en-US" dirty="0" err="1">
                <a:latin typeface="Times New Roman" pitchFamily="18" charset="0"/>
                <a:cs typeface="Times New Roman" pitchFamily="18" charset="0"/>
              </a:rPr>
              <a:t>rale</a:t>
            </a:r>
            <a:r>
              <a:rPr lang="en-US" dirty="0">
                <a:latin typeface="Times New Roman" pitchFamily="18" charset="0"/>
                <a:cs typeface="Times New Roman" pitchFamily="18" charset="0"/>
              </a:rPr>
              <a:t> capability so that the voltage across the </a:t>
            </a:r>
            <a:r>
              <a:rPr lang="en-US" dirty="0" err="1">
                <a:latin typeface="Times New Roman" pitchFamily="18" charset="0"/>
                <a:cs typeface="Times New Roman" pitchFamily="18" charset="0"/>
              </a:rPr>
              <a:t>interstage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capacitors and </a:t>
            </a:r>
            <a:r>
              <a:rPr lang="en-US" dirty="0">
                <a:latin typeface="Times New Roman" pitchFamily="18" charset="0"/>
                <a:cs typeface="Times New Roman" pitchFamily="18" charset="0"/>
              </a:rPr>
              <a:t>the load capacitor rises or falls quick enough.</a:t>
            </a:r>
            <a:endParaRPr lang="en-IN" dirty="0">
              <a:latin typeface="Times New Roman" pitchFamily="18" charset="0"/>
              <a:cs typeface="Times New Roman" pitchFamily="18" charset="0"/>
            </a:endParaRPr>
          </a:p>
        </p:txBody>
      </p:sp>
      <p:sp>
        <p:nvSpPr>
          <p:cNvPr id="8" name="Rectangle 7"/>
          <p:cNvSpPr/>
          <p:nvPr/>
        </p:nvSpPr>
        <p:spPr>
          <a:xfrm>
            <a:off x="9376285" y="3646676"/>
            <a:ext cx="4339715" cy="89255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b="1" dirty="0">
                <a:latin typeface="Times New Roman" pitchFamily="18" charset="0"/>
                <a:cs typeface="Times New Roman" pitchFamily="18" charset="0"/>
              </a:rPr>
              <a:t>Conceptual illustration of a cascaded comparator.</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857604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03491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HIGH-SPEED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 y="1232387"/>
            <a:ext cx="13716001"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a:latin typeface="Times New Roman" pitchFamily="18" charset="0"/>
                <a:cs typeface="Times New Roman" pitchFamily="18" charset="0"/>
              </a:rPr>
              <a:t>The basic principle behind the high-speed comparator is to use a </a:t>
            </a:r>
            <a:r>
              <a:rPr lang="en-US" b="1" dirty="0">
                <a:latin typeface="Times New Roman" pitchFamily="18" charset="0"/>
                <a:cs typeface="Times New Roman" pitchFamily="18" charset="0"/>
              </a:rPr>
              <a:t>preamplifier</a:t>
            </a:r>
            <a:r>
              <a:rPr lang="en-US" dirty="0">
                <a:latin typeface="Times New Roman" pitchFamily="18" charset="0"/>
                <a:cs typeface="Times New Roman" pitchFamily="18" charset="0"/>
              </a:rPr>
              <a:t> to build </a:t>
            </a:r>
            <a:r>
              <a:rPr lang="en-US" dirty="0" smtClean="0">
                <a:latin typeface="Times New Roman" pitchFamily="18" charset="0"/>
                <a:cs typeface="Times New Roman" pitchFamily="18" charset="0"/>
              </a:rPr>
              <a:t>up the </a:t>
            </a:r>
            <a:r>
              <a:rPr lang="en-US" dirty="0">
                <a:latin typeface="Times New Roman" pitchFamily="18" charset="0"/>
                <a:cs typeface="Times New Roman" pitchFamily="18" charset="0"/>
              </a:rPr>
              <a:t>input change to a sufficiently large value and then apply it to the latch.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combines </a:t>
            </a:r>
            <a:r>
              <a:rPr lang="en-US" dirty="0" smtClean="0">
                <a:latin typeface="Times New Roman" pitchFamily="18" charset="0"/>
                <a:cs typeface="Times New Roman" pitchFamily="18" charset="0"/>
              </a:rPr>
              <a:t>the best </a:t>
            </a:r>
            <a:r>
              <a:rPr lang="en-US" dirty="0">
                <a:latin typeface="Times New Roman" pitchFamily="18" charset="0"/>
                <a:cs typeface="Times New Roman" pitchFamily="18" charset="0"/>
              </a:rPr>
              <a:t>aspects of circuits with a </a:t>
            </a:r>
            <a:r>
              <a:rPr lang="en-US" b="1" dirty="0">
                <a:latin typeface="Times New Roman" pitchFamily="18" charset="0"/>
                <a:cs typeface="Times New Roman" pitchFamily="18" charset="0"/>
              </a:rPr>
              <a:t>negative exponential response (the preamplifier) </a:t>
            </a:r>
            <a:r>
              <a:rPr lang="en-US" dirty="0">
                <a:latin typeface="Times New Roman" pitchFamily="18" charset="0"/>
                <a:cs typeface="Times New Roman" pitchFamily="18" charset="0"/>
              </a:rPr>
              <a:t>with </a:t>
            </a:r>
            <a:r>
              <a:rPr lang="en-US" dirty="0" smtClean="0">
                <a:latin typeface="Times New Roman" pitchFamily="18" charset="0"/>
                <a:cs typeface="Times New Roman" pitchFamily="18" charset="0"/>
              </a:rPr>
              <a:t>circuits with </a:t>
            </a: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positive exponential response (the latch).</a:t>
            </a:r>
            <a:endParaRPr lang="en-IN"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375" y="3124200"/>
            <a:ext cx="5330825" cy="3505200"/>
          </a:xfrm>
          <a:prstGeom prst="rect">
            <a:avLst/>
          </a:prstGeom>
          <a:ln w="9525">
            <a:solidFill>
              <a:schemeClr val="accent6">
                <a:lumMod val="75000"/>
              </a:schemeClr>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7" name="Rectangle 6"/>
          <p:cNvSpPr/>
          <p:nvPr/>
        </p:nvSpPr>
        <p:spPr>
          <a:xfrm>
            <a:off x="184246" y="6858000"/>
            <a:ext cx="5369932" cy="492443"/>
          </a:xfrm>
          <a:prstGeom prst="rect">
            <a:avLst/>
          </a:prstGeom>
        </p:spPr>
        <p:txBody>
          <a:bodyPr wrap="none">
            <a:spAutoFit/>
          </a:bodyPr>
          <a:lstStyle/>
          <a:p>
            <a:r>
              <a:rPr lang="en-US" b="1" dirty="0">
                <a:latin typeface="Times New Roman" pitchFamily="18" charset="0"/>
                <a:cs typeface="Times New Roman" pitchFamily="18" charset="0"/>
              </a:rPr>
              <a:t>Preamplifier and latch step response</a:t>
            </a:r>
            <a:endParaRPr lang="en-IN" b="1" dirty="0">
              <a:latin typeface="Times New Roman" pitchFamily="18" charset="0"/>
              <a:cs typeface="Times New Roman" pitchFamily="18" charset="0"/>
            </a:endParaRPr>
          </a:p>
        </p:txBody>
      </p:sp>
      <p:sp>
        <p:nvSpPr>
          <p:cNvPr id="8" name="Rectangle 7"/>
          <p:cNvSpPr/>
          <p:nvPr/>
        </p:nvSpPr>
        <p:spPr>
          <a:xfrm>
            <a:off x="5554178" y="3050500"/>
            <a:ext cx="8161821" cy="289310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gain </a:t>
            </a:r>
            <a:r>
              <a:rPr lang="en-IN" dirty="0" smtClean="0">
                <a:latin typeface="Times New Roman" pitchFamily="18" charset="0"/>
                <a:cs typeface="Times New Roman" pitchFamily="18" charset="0"/>
              </a:rPr>
              <a:t>of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preamplifier times the input voltage is not sufficient to reach the desired output level.</a:t>
            </a:r>
          </a:p>
          <a:p>
            <a:pPr marL="457200" indent="-457200" algn="just">
              <a:buFont typeface="Wingdings" pitchFamily="2" charset="2"/>
              <a:buChar char="Ø"/>
            </a:pPr>
            <a:r>
              <a:rPr lang="en-US" dirty="0">
                <a:latin typeface="Times New Roman" pitchFamily="18" charset="0"/>
                <a:cs typeface="Times New Roman" pitchFamily="18" charset="0"/>
              </a:rPr>
              <a:t>Rather, during time </a:t>
            </a:r>
            <a:r>
              <a:rPr lang="en-US"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preamplifier amplifies the input voltage to a value of </a:t>
            </a:r>
            <a:r>
              <a:rPr lang="en-US" b="1" dirty="0" err="1" smtClean="0">
                <a:latin typeface="Times New Roman" pitchFamily="18" charset="0"/>
                <a:cs typeface="Times New Roman" pitchFamily="18" charset="0"/>
              </a:rPr>
              <a:t>Vx</a:t>
            </a:r>
            <a:r>
              <a:rPr lang="en-US" dirty="0" smtClean="0">
                <a:latin typeface="Times New Roman" pitchFamily="18" charset="0"/>
                <a:cs typeface="Times New Roman" pitchFamily="18" charset="0"/>
              </a:rPr>
              <a:t>· </a:t>
            </a:r>
          </a:p>
          <a:p>
            <a:pPr marL="457200" indent="-457200" algn="just">
              <a:buFont typeface="Wingdings" pitchFamily="2" charset="2"/>
              <a:buChar char="Ø"/>
            </a:pPr>
            <a:r>
              <a:rPr lang="en-US" dirty="0" smtClean="0">
                <a:latin typeface="Times New Roman" pitchFamily="18" charset="0"/>
                <a:cs typeface="Times New Roman" pitchFamily="18" charset="0"/>
              </a:rPr>
              <a:t>The voltage </a:t>
            </a:r>
            <a:r>
              <a:rPr lang="en-US" b="1" dirty="0" err="1" smtClean="0">
                <a:latin typeface="Times New Roman" pitchFamily="18" charset="0"/>
                <a:cs typeface="Times New Roman" pitchFamily="18" charset="0"/>
              </a:rPr>
              <a:t>Vx</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applied to the latch input, which then goes to the desired output voltage in time </a:t>
            </a:r>
            <a:r>
              <a:rPr lang="en-US" dirty="0" smtClean="0">
                <a:latin typeface="Times New Roman" pitchFamily="18" charset="0"/>
                <a:cs typeface="Times New Roman" pitchFamily="18" charset="0"/>
              </a:rPr>
              <a:t>t</a:t>
            </a:r>
            <a:r>
              <a:rPr lang="en-US" baseline="-25000" dirty="0" smtClean="0">
                <a:latin typeface="Times New Roman" pitchFamily="18" charset="0"/>
                <a:cs typeface="Times New Roman" pitchFamily="18" charset="0"/>
              </a:rPr>
              <a:t>2 .</a:t>
            </a:r>
            <a:endParaRPr lang="en-US" dirty="0">
              <a:latin typeface="Times New Roman" pitchFamily="18" charset="0"/>
              <a:cs typeface="Times New Roman" pitchFamily="18" charset="0"/>
            </a:endParaRPr>
          </a:p>
          <a:p>
            <a:pPr marL="457200" indent="-457200" algn="just">
              <a:buFont typeface="Wingdings" pitchFamily="2" charset="2"/>
              <a:buChar char="Ø"/>
            </a:pPr>
            <a:r>
              <a:rPr lang="en-US" dirty="0">
                <a:latin typeface="Times New Roman" pitchFamily="18" charset="0"/>
                <a:cs typeface="Times New Roman" pitchFamily="18" charset="0"/>
              </a:rPr>
              <a:t>Thus, the total response time is </a:t>
            </a:r>
            <a:r>
              <a:rPr lang="en-US" b="1" dirty="0">
                <a:latin typeface="Times New Roman" pitchFamily="18" charset="0"/>
                <a:cs typeface="Times New Roman" pitchFamily="18" charset="0"/>
              </a:rPr>
              <a:t>t</a:t>
            </a:r>
            <a:r>
              <a:rPr lang="en-US" b="1" baseline="-25000" dirty="0">
                <a:latin typeface="Times New Roman" pitchFamily="18" charset="0"/>
                <a:cs typeface="Times New Roman" pitchFamily="18" charset="0"/>
              </a:rPr>
              <a:t>1</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t</a:t>
            </a:r>
            <a:r>
              <a:rPr lang="en-US" b="1" baseline="-25000" dirty="0">
                <a:latin typeface="Times New Roman" pitchFamily="18" charset="0"/>
                <a:cs typeface="Times New Roman" pitchFamily="18" charset="0"/>
              </a:rPr>
              <a:t>2 </a:t>
            </a:r>
            <a:r>
              <a:rPr lang="en-US" baseline="-25000"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Rectangle 8"/>
          <p:cNvSpPr/>
          <p:nvPr/>
        </p:nvSpPr>
        <p:spPr>
          <a:xfrm>
            <a:off x="5554178" y="6098500"/>
            <a:ext cx="7933222" cy="289310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Since the preamplifier is working in the </a:t>
            </a:r>
            <a:r>
              <a:rPr lang="en-US" dirty="0" smtClean="0">
                <a:latin typeface="Times New Roman" pitchFamily="18" charset="0"/>
                <a:cs typeface="Times New Roman" pitchFamily="18" charset="0"/>
              </a:rPr>
              <a:t>linear region</a:t>
            </a:r>
            <a:r>
              <a:rPr lang="en-US" dirty="0">
                <a:latin typeface="Times New Roman" pitchFamily="18" charset="0"/>
                <a:cs typeface="Times New Roman" pitchFamily="18" charset="0"/>
              </a:rPr>
              <a:t>, this means that the bandwidth must be as large as possible.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know that the </a:t>
            </a:r>
            <a:r>
              <a:rPr lang="en-US" dirty="0" smtClean="0">
                <a:latin typeface="Times New Roman" pitchFamily="18" charset="0"/>
                <a:cs typeface="Times New Roman" pitchFamily="18" charset="0"/>
              </a:rPr>
              <a:t>gain bandwidth </a:t>
            </a:r>
            <a:r>
              <a:rPr lang="en-US" dirty="0">
                <a:latin typeface="Times New Roman" pitchFamily="18" charset="0"/>
                <a:cs typeface="Times New Roman" pitchFamily="18" charset="0"/>
              </a:rPr>
              <a:t>of an amplifier is normally constant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a number of low-gain, wide-bandwidth amplifiers are cascaded, the delay </a:t>
            </a:r>
            <a:r>
              <a:rPr lang="en-US" dirty="0" smtClean="0">
                <a:latin typeface="Times New Roman" pitchFamily="18" charset="0"/>
                <a:cs typeface="Times New Roman" pitchFamily="18" charset="0"/>
              </a:rPr>
              <a:t>time, t</a:t>
            </a:r>
            <a:r>
              <a:rPr lang="en-US" baseline="-25000" dirty="0" smtClean="0">
                <a:latin typeface="Times New Roman" pitchFamily="18" charset="0"/>
                <a:cs typeface="Times New Roman" pitchFamily="18" charset="0"/>
              </a:rPr>
              <a:t>1</a:t>
            </a:r>
            <a:r>
              <a:rPr lang="en-US" dirty="0">
                <a:latin typeface="Times New Roman" pitchFamily="18" charset="0"/>
                <a:cs typeface="Times New Roman" pitchFamily="18" charset="0"/>
              </a:rPr>
              <a:t>, can be minimized. </a:t>
            </a:r>
            <a:endParaRPr lang="en-US" dirty="0" smtClean="0">
              <a:latin typeface="Times New Roman" pitchFamily="18" charset="0"/>
              <a:cs typeface="Times New Roman" pitchFamily="18" charset="0"/>
            </a:endParaRPr>
          </a:p>
        </p:txBody>
      </p:sp>
      <p:sp>
        <p:nvSpPr>
          <p:cNvPr id="10" name="Rectangle 9"/>
          <p:cNvSpPr/>
          <p:nvPr/>
        </p:nvSpPr>
        <p:spPr>
          <a:xfrm>
            <a:off x="-2" y="7391400"/>
            <a:ext cx="5410202" cy="169277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marL="457200" indent="-457200" algn="just">
              <a:buFont typeface="Wingdings" pitchFamily="2" charset="2"/>
              <a:buChar char="Ø"/>
            </a:pPr>
            <a:r>
              <a:rPr lang="en-US" b="1" dirty="0">
                <a:latin typeface="Times New Roman" pitchFamily="18" charset="0"/>
                <a:cs typeface="Times New Roman" pitchFamily="18" charset="0"/>
              </a:rPr>
              <a:t>In fact, it has been shown that the optimum number of identical low gain amplifiers is</a:t>
            </a:r>
            <a:r>
              <a:rPr lang="en-US" b="1" i="1" dirty="0">
                <a:latin typeface="Times New Roman" pitchFamily="18" charset="0"/>
                <a:cs typeface="Times New Roman" pitchFamily="18" charset="0"/>
              </a:rPr>
              <a:t> </a:t>
            </a:r>
            <a:r>
              <a:rPr lang="en-US" b="1" dirty="0">
                <a:latin typeface="Times New Roman" pitchFamily="18" charset="0"/>
                <a:cs typeface="Times New Roman" pitchFamily="18" charset="0"/>
              </a:rPr>
              <a:t>six each with a gain of 2.72.</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6756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03491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HIGH-SPEED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199" y="1400174"/>
            <a:ext cx="9656294" cy="3248026"/>
          </a:xfrm>
          <a:prstGeom prst="rect">
            <a:avLst/>
          </a:prstGeom>
          <a:ln w="9525">
            <a:solidFill>
              <a:schemeClr val="accent6">
                <a:lumMod val="75000"/>
              </a:schemeClr>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6" name="Rectangle 5"/>
          <p:cNvSpPr/>
          <p:nvPr/>
        </p:nvSpPr>
        <p:spPr>
          <a:xfrm>
            <a:off x="2253988" y="4155757"/>
            <a:ext cx="7859505" cy="49244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b="1" dirty="0">
                <a:latin typeface="Times New Roman" pitchFamily="18" charset="0"/>
                <a:cs typeface="Times New Roman" pitchFamily="18" charset="0"/>
              </a:rPr>
              <a:t>Fully </a:t>
            </a:r>
            <a:r>
              <a:rPr lang="en-US" b="1" dirty="0" smtClean="0">
                <a:latin typeface="Times New Roman" pitchFamily="18" charset="0"/>
                <a:cs typeface="Times New Roman" pitchFamily="18" charset="0"/>
              </a:rPr>
              <a:t>differential</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three-stage comparator and </a:t>
            </a:r>
            <a:r>
              <a:rPr lang="en-US" b="1" dirty="0">
                <a:latin typeface="Times New Roman" pitchFamily="18" charset="0"/>
                <a:cs typeface="Times New Roman" pitchFamily="18" charset="0"/>
              </a:rPr>
              <a:t>latch</a:t>
            </a:r>
            <a:endParaRPr lang="en-IN" b="1" dirty="0">
              <a:latin typeface="Times New Roman" pitchFamily="18" charset="0"/>
              <a:cs typeface="Times New Roman" pitchFamily="18" charset="0"/>
            </a:endParaRPr>
          </a:p>
        </p:txBody>
      </p:sp>
      <p:sp>
        <p:nvSpPr>
          <p:cNvPr id="7" name="Rectangle 6"/>
          <p:cNvSpPr/>
          <p:nvPr/>
        </p:nvSpPr>
        <p:spPr>
          <a:xfrm>
            <a:off x="380999" y="4800600"/>
            <a:ext cx="12954001" cy="329320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A high-speed comparator using three cascaded low-gain </a:t>
            </a:r>
            <a:r>
              <a:rPr lang="en-US" dirty="0" smtClean="0">
                <a:latin typeface="Times New Roman" pitchFamily="18" charset="0"/>
                <a:cs typeface="Times New Roman" pitchFamily="18" charset="0"/>
              </a:rPr>
              <a:t>amplifier; </a:t>
            </a:r>
            <a:r>
              <a:rPr lang="en-US" dirty="0">
                <a:latin typeface="Times New Roman" pitchFamily="18" charset="0"/>
                <a:cs typeface="Times New Roman" pitchFamily="18" charset="0"/>
              </a:rPr>
              <a:t>as the </a:t>
            </a:r>
            <a:r>
              <a:rPr lang="en-US" dirty="0" smtClean="0">
                <a:latin typeface="Times New Roman" pitchFamily="18" charset="0"/>
                <a:cs typeface="Times New Roman" pitchFamily="18" charset="0"/>
              </a:rPr>
              <a:t>preamplifier and </a:t>
            </a:r>
            <a:r>
              <a:rPr lang="en-US" dirty="0">
                <a:latin typeface="Times New Roman" pitchFamily="18" charset="0"/>
                <a:cs typeface="Times New Roman" pitchFamily="18" charset="0"/>
              </a:rPr>
              <a:t>a latch at the output is shown in Fig</a:t>
            </a:r>
            <a:r>
              <a:rPr lang="en-US" dirty="0" smtClean="0">
                <a:latin typeface="Times New Roman" pitchFamily="18" charset="0"/>
                <a:cs typeface="Times New Roman" pitchFamily="18" charset="0"/>
              </a:rPr>
              <a:t>. </a:t>
            </a:r>
          </a:p>
          <a:p>
            <a:pPr marL="457200" indent="-457200" algn="just">
              <a:buFont typeface="Wingdings" pitchFamily="2" charset="2"/>
              <a:buChar char="Ø"/>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the FB and Reset switches are </a:t>
            </a:r>
            <a:r>
              <a:rPr lang="en-US" dirty="0" smtClean="0">
                <a:latin typeface="Times New Roman" pitchFamily="18" charset="0"/>
                <a:cs typeface="Times New Roman" pitchFamily="18" charset="0"/>
              </a:rPr>
              <a:t>closed, the </a:t>
            </a:r>
            <a:r>
              <a:rPr lang="en-US" dirty="0">
                <a:latin typeface="Times New Roman" pitchFamily="18" charset="0"/>
                <a:cs typeface="Times New Roman" pitchFamily="18" charset="0"/>
              </a:rPr>
              <a:t>capacitors designated as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are </a:t>
            </a:r>
            <a:r>
              <a:rPr lang="en-US" dirty="0" err="1">
                <a:latin typeface="Times New Roman" pitchFamily="18" charset="0"/>
                <a:cs typeface="Times New Roman" pitchFamily="18" charset="0"/>
              </a:rPr>
              <a:t>autozeroed</a:t>
            </a:r>
            <a:r>
              <a:rPr lang="en-US" dirty="0">
                <a:latin typeface="Times New Roman" pitchFamily="18" charset="0"/>
                <a:cs typeface="Times New Roman" pitchFamily="18" charset="0"/>
              </a:rPr>
              <a:t> for each amplifier.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Unfortunately</a:t>
            </a:r>
            <a:r>
              <a:rPr lang="en-US" dirty="0">
                <a:latin typeface="Times New Roman" pitchFamily="18" charset="0"/>
                <a:cs typeface="Times New Roman" pitchFamily="18" charset="0"/>
              </a:rPr>
              <a:t>, each </a:t>
            </a:r>
            <a:r>
              <a:rPr lang="en-US" dirty="0" smtClean="0">
                <a:latin typeface="Times New Roman" pitchFamily="18" charset="0"/>
                <a:cs typeface="Times New Roman" pitchFamily="18" charset="0"/>
              </a:rPr>
              <a:t>amplifier must </a:t>
            </a:r>
            <a:r>
              <a:rPr lang="en-US" dirty="0">
                <a:latin typeface="Times New Roman" pitchFamily="18" charset="0"/>
                <a:cs typeface="Times New Roman" pitchFamily="18" charset="0"/>
              </a:rPr>
              <a:t>be </a:t>
            </a:r>
            <a:r>
              <a:rPr lang="en-US" dirty="0" err="1">
                <a:latin typeface="Times New Roman" pitchFamily="18" charset="0"/>
                <a:cs typeface="Times New Roman" pitchFamily="18" charset="0"/>
              </a:rPr>
              <a:t>autozeroed</a:t>
            </a:r>
            <a:r>
              <a:rPr lang="en-US" dirty="0">
                <a:latin typeface="Times New Roman" pitchFamily="18" charset="0"/>
                <a:cs typeface="Times New Roman" pitchFamily="18" charset="0"/>
              </a:rPr>
              <a:t> by itself. More switches would be required to </a:t>
            </a:r>
            <a:r>
              <a:rPr lang="en-US" dirty="0" err="1">
                <a:latin typeface="Times New Roman" pitchFamily="18" charset="0"/>
                <a:cs typeface="Times New Roman" pitchFamily="18" charset="0"/>
              </a:rPr>
              <a:t>autozero</a:t>
            </a:r>
            <a:r>
              <a:rPr lang="en-US" dirty="0">
                <a:latin typeface="Times New Roman" pitchFamily="18" charset="0"/>
                <a:cs typeface="Times New Roman" pitchFamily="18" charset="0"/>
              </a:rPr>
              <a:t> all </a:t>
            </a:r>
            <a:r>
              <a:rPr lang="en-US" dirty="0" smtClean="0">
                <a:latin typeface="Times New Roman" pitchFamily="18" charset="0"/>
                <a:cs typeface="Times New Roman" pitchFamily="18" charset="0"/>
              </a:rPr>
              <a:t>three amplifiers </a:t>
            </a:r>
            <a:r>
              <a:rPr lang="en-US" dirty="0">
                <a:latin typeface="Times New Roman" pitchFamily="18" charset="0"/>
                <a:cs typeface="Times New Roman" pitchFamily="18" charset="0"/>
              </a:rPr>
              <a:t>at the same time.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input is applied through the capacitors 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and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marL="457200" indent="-457200" algn="just">
              <a:buFont typeface="Wingdings" pitchFamily="2" charset="2"/>
              <a:buChar char="Ø"/>
            </a:pPr>
            <a:r>
              <a:rPr lang="en-US" dirty="0">
                <a:latin typeface="Times New Roman" pitchFamily="18" charset="0"/>
                <a:cs typeface="Times New Roman" pitchFamily="18" charset="0"/>
              </a:rPr>
              <a:t>The low-gain preamplifiers must compromise between a high bandwidth and sufficient gain. </a:t>
            </a:r>
            <a:endParaRPr lang="en-IN" dirty="0">
              <a:latin typeface="Times New Roman" pitchFamily="18" charset="0"/>
              <a:cs typeface="Times New Roman" pitchFamily="18" charset="0"/>
            </a:endParaRPr>
          </a:p>
        </p:txBody>
      </p:sp>
      <p:sp>
        <p:nvSpPr>
          <p:cNvPr id="9" name="Rectangle 8"/>
          <p:cNvSpPr/>
          <p:nvPr/>
        </p:nvSpPr>
        <p:spPr>
          <a:xfrm>
            <a:off x="457199" y="8305800"/>
            <a:ext cx="4405373" cy="492443"/>
          </a:xfrm>
          <a:prstGeom prst="rect">
            <a:avLst/>
          </a:prstGeom>
        </p:spPr>
        <p:txBody>
          <a:bodyPr wrap="none">
            <a:spAutoFit/>
          </a:bodyPr>
          <a:lstStyle/>
          <a:p>
            <a:r>
              <a:rPr lang="en-US" dirty="0">
                <a:latin typeface="Times New Roman" pitchFamily="18" charset="0"/>
                <a:cs typeface="Times New Roman" pitchFamily="18" charset="0"/>
              </a:rPr>
              <a:t>The gain of this preamplifier </a:t>
            </a:r>
            <a:r>
              <a:rPr lang="en-US" dirty="0" smtClean="0">
                <a:latin typeface="Times New Roman" pitchFamily="18" charset="0"/>
                <a:cs typeface="Times New Roman" pitchFamily="18" charset="0"/>
              </a:rPr>
              <a:t>is,</a:t>
            </a:r>
            <a:endParaRPr lang="en-IN" dirty="0"/>
          </a:p>
        </p:txBody>
      </p:sp>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21405" y="8229600"/>
            <a:ext cx="3945673" cy="838200"/>
          </a:xfrm>
          <a:prstGeom prst="rect">
            <a:avLst/>
          </a:prstGeom>
          <a:ln w="9525">
            <a:solidFill>
              <a:schemeClr val="accent6">
                <a:lumMod val="75000"/>
              </a:schemeClr>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Tree>
    <p:extLst>
      <p:ext uri="{BB962C8B-B14F-4D97-AF65-F5344CB8AC3E}">
        <p14:creationId xmlns="" xmlns:p14="http://schemas.microsoft.com/office/powerpoint/2010/main" val="34927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565197"/>
            <a:ext cx="511929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Characterization of a Comparator</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381000" y="3352800"/>
            <a:ext cx="4950014" cy="532007"/>
          </a:xfrm>
          <a:prstGeom prst="rect">
            <a:avLst/>
          </a:prstGeom>
        </p:spPr>
        <p:txBody>
          <a:bodyPr wrap="none" lIns="130622" tIns="65311" rIns="130622" bIns="65311">
            <a:spAutoFit/>
          </a:bodyPr>
          <a:lstStyle/>
          <a:p>
            <a:pPr algn="just"/>
            <a:r>
              <a:rPr lang="en-US" b="1" dirty="0" smtClean="0">
                <a:latin typeface="Times New Roman" pitchFamily="18" charset="0"/>
                <a:cs typeface="Times New Roman" pitchFamily="18" charset="0"/>
              </a:rPr>
              <a:t>Circuit symbol for a comparator.</a:t>
            </a:r>
            <a:endParaRPr lang="en-US" b="1" dirty="0">
              <a:latin typeface="Times New Roman" pitchFamily="18" charset="0"/>
              <a:cs typeface="Times New Roman" pitchFamily="18" charset="0"/>
            </a:endParaRPr>
          </a:p>
        </p:txBody>
      </p:sp>
      <p:sp>
        <p:nvSpPr>
          <p:cNvPr id="8" name="Rectangle 7"/>
          <p:cNvSpPr/>
          <p:nvPr/>
        </p:nvSpPr>
        <p:spPr>
          <a:xfrm>
            <a:off x="6172200" y="990600"/>
            <a:ext cx="7543800" cy="28931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A positive voltage applied at the V</a:t>
            </a:r>
            <a:r>
              <a:rPr lang="en-US" baseline="-25000"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input will cause the comparator output to go positive.</a:t>
            </a:r>
          </a:p>
          <a:p>
            <a:pPr marL="514350" indent="-514350" algn="just">
              <a:buFont typeface="Wingdings" pitchFamily="2" charset="2"/>
              <a:buChar char="v"/>
            </a:pPr>
            <a:r>
              <a:rPr lang="en-US" dirty="0" smtClean="0">
                <a:latin typeface="Times New Roman" pitchFamily="18" charset="0"/>
                <a:cs typeface="Times New Roman" pitchFamily="18" charset="0"/>
              </a:rPr>
              <a:t>A positive voltage applied at the V</a:t>
            </a:r>
            <a:r>
              <a:rPr lang="en-US"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input will cause the comparator output to go negative. </a:t>
            </a:r>
          </a:p>
          <a:p>
            <a:pPr marL="514350" indent="-514350" algn="just">
              <a:buFont typeface="Wingdings" pitchFamily="2" charset="2"/>
              <a:buChar char="v"/>
            </a:pPr>
            <a:r>
              <a:rPr lang="en-US" dirty="0" smtClean="0">
                <a:latin typeface="Times New Roman" pitchFamily="18" charset="0"/>
                <a:cs typeface="Times New Roman" pitchFamily="18" charset="0"/>
              </a:rPr>
              <a:t>The upper and lower voltage limits of the comparator output are defined as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oH</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oL</a:t>
            </a:r>
            <a:r>
              <a:rPr lang="en-US" dirty="0" smtClean="0">
                <a:latin typeface="Times New Roman" pitchFamily="18" charset="0"/>
                <a:cs typeface="Times New Roman" pitchFamily="18" charset="0"/>
              </a:rPr>
              <a:t> respectively.</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57200" y="1371600"/>
            <a:ext cx="5030190" cy="17526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762000" y="4343400"/>
            <a:ext cx="5037405" cy="3693319"/>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b="1" dirty="0" smtClean="0">
                <a:latin typeface="Times New Roman" pitchFamily="18" charset="0"/>
                <a:cs typeface="Times New Roman" pitchFamily="18" charset="0"/>
              </a:rPr>
              <a:t>Static Characteristics:</a:t>
            </a:r>
          </a:p>
          <a:p>
            <a:pPr marL="1167765" lvl="1" indent="-514350">
              <a:buFont typeface="+mj-lt"/>
              <a:buAutoNum type="arabicPeriod"/>
            </a:pPr>
            <a:r>
              <a:rPr lang="en-US" dirty="0" smtClean="0">
                <a:latin typeface="Times New Roman" pitchFamily="18" charset="0"/>
                <a:cs typeface="Times New Roman" pitchFamily="18" charset="0"/>
              </a:rPr>
              <a:t>Gain</a:t>
            </a:r>
          </a:p>
          <a:p>
            <a:pPr marL="1167765" lvl="1" indent="-514350">
              <a:buFont typeface="+mj-lt"/>
              <a:buAutoNum type="arabicPeriod"/>
            </a:pPr>
            <a:r>
              <a:rPr lang="en-US" dirty="0" smtClean="0">
                <a:latin typeface="Times New Roman" pitchFamily="18" charset="0"/>
                <a:cs typeface="Times New Roman" pitchFamily="18" charset="0"/>
              </a:rPr>
              <a:t>Input Resolution</a:t>
            </a:r>
          </a:p>
          <a:p>
            <a:pPr marL="1167765" lvl="1" indent="-514350">
              <a:buFont typeface="+mj-lt"/>
              <a:buAutoNum type="arabicPeriod"/>
            </a:pPr>
            <a:r>
              <a:rPr lang="en-US" dirty="0" smtClean="0">
                <a:latin typeface="Times New Roman" pitchFamily="18" charset="0"/>
                <a:cs typeface="Times New Roman" pitchFamily="18" charset="0"/>
              </a:rPr>
              <a:t>Input Offset Voltage (V</a:t>
            </a:r>
            <a:r>
              <a:rPr lang="en-US" baseline="-25000" dirty="0" smtClean="0">
                <a:latin typeface="Times New Roman" pitchFamily="18" charset="0"/>
                <a:cs typeface="Times New Roman" pitchFamily="18" charset="0"/>
              </a:rPr>
              <a:t>OS</a:t>
            </a:r>
            <a:r>
              <a:rPr lang="en-US" dirty="0" smtClean="0">
                <a:latin typeface="Times New Roman" pitchFamily="18" charset="0"/>
                <a:cs typeface="Times New Roman" pitchFamily="18" charset="0"/>
              </a:rPr>
              <a:t>)</a:t>
            </a:r>
          </a:p>
          <a:p>
            <a:pPr marL="1167765" lvl="1" indent="-514350">
              <a:buFont typeface="+mj-lt"/>
              <a:buAutoNum type="arabicPeriod"/>
            </a:pPr>
            <a:r>
              <a:rPr lang="en-US" dirty="0" smtClean="0">
                <a:latin typeface="Times New Roman" pitchFamily="18" charset="0"/>
                <a:cs typeface="Times New Roman" pitchFamily="18" charset="0"/>
              </a:rPr>
              <a:t>Noise</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Dynamic Characteristics:</a:t>
            </a:r>
          </a:p>
          <a:p>
            <a:pPr marL="1167765" lvl="1" indent="-514350">
              <a:buFont typeface="+mj-lt"/>
              <a:buAutoNum type="arabicPeriod"/>
            </a:pPr>
            <a:r>
              <a:rPr lang="en-US" dirty="0" smtClean="0">
                <a:latin typeface="Times New Roman" pitchFamily="18" charset="0"/>
                <a:cs typeface="Times New Roman" pitchFamily="18" charset="0"/>
              </a:rPr>
              <a:t>Propagation delay time</a:t>
            </a:r>
          </a:p>
          <a:p>
            <a:pPr marL="1167765" lvl="1" indent="-514350">
              <a:buFont typeface="+mj-lt"/>
              <a:buAutoNum type="arabicPeriod"/>
            </a:pPr>
            <a:r>
              <a:rPr lang="en-US" dirty="0" smtClean="0">
                <a:latin typeface="Times New Roman" pitchFamily="18" charset="0"/>
                <a:cs typeface="Times New Roman" pitchFamily="18" charset="0"/>
              </a:rPr>
              <a:t>Slew Rate</a:t>
            </a:r>
            <a:endParaRPr lang="en-US"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03491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HIGH-SPEED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1352550"/>
            <a:ext cx="7231649" cy="6553200"/>
          </a:xfrm>
          <a:prstGeom prst="rect">
            <a:avLst/>
          </a:prstGeom>
          <a:ln w="9525">
            <a:solidFill>
              <a:schemeClr val="accent6">
                <a:lumMod val="75000"/>
              </a:schemeClr>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6" name="Rectangle 5"/>
          <p:cNvSpPr/>
          <p:nvPr/>
        </p:nvSpPr>
        <p:spPr>
          <a:xfrm>
            <a:off x="948824" y="7943850"/>
            <a:ext cx="5791200" cy="49244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b="1" dirty="0" smtClean="0">
                <a:latin typeface="Times New Roman" pitchFamily="18" charset="0"/>
                <a:cs typeface="Times New Roman" pitchFamily="18" charset="0"/>
              </a:rPr>
              <a:t>Example of a Preamplifier and Latch</a:t>
            </a:r>
            <a:endParaRPr lang="en-IN" b="1" dirty="0">
              <a:latin typeface="Times New Roman" pitchFamily="18" charset="0"/>
              <a:cs typeface="Times New Roman" pitchFamily="18" charset="0"/>
            </a:endParaRPr>
          </a:p>
        </p:txBody>
      </p:sp>
      <p:sp>
        <p:nvSpPr>
          <p:cNvPr id="7" name="Rectangle 6"/>
          <p:cNvSpPr/>
          <p:nvPr/>
        </p:nvSpPr>
        <p:spPr>
          <a:xfrm>
            <a:off x="7620000" y="1373862"/>
            <a:ext cx="5943600" cy="449353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There are several </a:t>
            </a:r>
            <a:r>
              <a:rPr lang="en-US" b="1" dirty="0">
                <a:latin typeface="Times New Roman" pitchFamily="18" charset="0"/>
                <a:cs typeface="Times New Roman" pitchFamily="18" charset="0"/>
              </a:rPr>
              <a:t>problems</a:t>
            </a:r>
            <a:r>
              <a:rPr lang="en-US" dirty="0">
                <a:latin typeface="Times New Roman" pitchFamily="18" charset="0"/>
                <a:cs typeface="Times New Roman" pitchFamily="18" charset="0"/>
              </a:rPr>
              <a:t> with the preamplifier.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is </a:t>
            </a:r>
            <a:r>
              <a:rPr lang="en-US" dirty="0" smtClean="0">
                <a:latin typeface="Times New Roman" pitchFamily="18" charset="0"/>
                <a:cs typeface="Times New Roman" pitchFamily="18" charset="0"/>
              </a:rPr>
              <a:t>that the </a:t>
            </a:r>
            <a:r>
              <a:rPr lang="en-US" dirty="0">
                <a:latin typeface="Times New Roman" pitchFamily="18" charset="0"/>
                <a:cs typeface="Times New Roman" pitchFamily="18" charset="0"/>
              </a:rPr>
              <a:t>gain is </a:t>
            </a:r>
            <a:r>
              <a:rPr lang="en-US" dirty="0" smtClean="0">
                <a:latin typeface="Times New Roman" pitchFamily="18" charset="0"/>
                <a:cs typeface="Times New Roman" pitchFamily="18" charset="0"/>
              </a:rPr>
              <a:t>very small </a:t>
            </a:r>
            <a:r>
              <a:rPr lang="en-US" dirty="0">
                <a:latin typeface="Times New Roman" pitchFamily="18" charset="0"/>
                <a:cs typeface="Times New Roman" pitchFamily="18" charset="0"/>
              </a:rPr>
              <a:t>even for large differences of </a:t>
            </a:r>
            <a:r>
              <a:rPr lang="en-US" b="1" dirty="0">
                <a:latin typeface="Times New Roman" pitchFamily="18" charset="0"/>
                <a:cs typeface="Times New Roman" pitchFamily="18" charset="0"/>
              </a:rPr>
              <a:t>W/L values. </a:t>
            </a:r>
            <a:endParaRPr lang="en-US" b="1" dirty="0" smtClean="0">
              <a:latin typeface="Times New Roman" pitchFamily="18" charset="0"/>
              <a:cs typeface="Times New Roman" pitchFamily="18" charset="0"/>
            </a:endParaRPr>
          </a:p>
          <a:p>
            <a:pPr marL="514350" indent="-514350" algn="just">
              <a:buFont typeface="+mj-lt"/>
              <a:buAutoNum type="arabicPeriod"/>
            </a:pPr>
            <a:r>
              <a:rPr lang="en-US" dirty="0" smtClean="0">
                <a:latin typeface="Times New Roman" pitchFamily="18" charset="0"/>
                <a:cs typeface="Times New Roman" pitchFamily="18" charset="0"/>
              </a:rPr>
              <a:t>Another </a:t>
            </a:r>
            <a:r>
              <a:rPr lang="en-US" dirty="0">
                <a:latin typeface="Times New Roman" pitchFamily="18" charset="0"/>
                <a:cs typeface="Times New Roman" pitchFamily="18" charset="0"/>
              </a:rPr>
              <a:t>is that there is </a:t>
            </a:r>
            <a:r>
              <a:rPr lang="en-US" b="1" dirty="0">
                <a:latin typeface="Times New Roman" pitchFamily="18" charset="0"/>
                <a:cs typeface="Times New Roman" pitchFamily="18" charset="0"/>
              </a:rPr>
              <a:t>no isolation </a:t>
            </a:r>
            <a:r>
              <a:rPr lang="en-US" dirty="0" smtClean="0">
                <a:latin typeface="Times New Roman" pitchFamily="18" charset="0"/>
                <a:cs typeface="Times New Roman" pitchFamily="18" charset="0"/>
              </a:rPr>
              <a:t>between the </a:t>
            </a:r>
            <a:r>
              <a:rPr lang="en-US" dirty="0">
                <a:latin typeface="Times New Roman" pitchFamily="18" charset="0"/>
                <a:cs typeface="Times New Roman" pitchFamily="18" charset="0"/>
              </a:rPr>
              <a:t>latch outputs and the inputs to the preamplifier.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Rapid </a:t>
            </a:r>
            <a:r>
              <a:rPr lang="en-US" dirty="0">
                <a:latin typeface="Times New Roman" pitchFamily="18" charset="0"/>
                <a:cs typeface="Times New Roman" pitchFamily="18" charset="0"/>
              </a:rPr>
              <a:t>changes in the output of the </a:t>
            </a:r>
            <a:r>
              <a:rPr lang="en-US" dirty="0" smtClean="0">
                <a:latin typeface="Times New Roman" pitchFamily="18" charset="0"/>
                <a:cs typeface="Times New Roman" pitchFamily="18" charset="0"/>
              </a:rPr>
              <a:t>latch can </a:t>
            </a:r>
            <a:r>
              <a:rPr lang="en-US" dirty="0">
                <a:latin typeface="Times New Roman" pitchFamily="18" charset="0"/>
                <a:cs typeface="Times New Roman" pitchFamily="18" charset="0"/>
              </a:rPr>
              <a:t>propagate through the </a:t>
            </a:r>
            <a:r>
              <a:rPr lang="en-US" b="1" dirty="0">
                <a:latin typeface="Times New Roman" pitchFamily="18" charset="0"/>
                <a:cs typeface="Times New Roman" pitchFamily="18" charset="0"/>
              </a:rPr>
              <a:t>drain-gate capacitances of Ml and M2 and appear at the input </a:t>
            </a:r>
            <a:r>
              <a:rPr lang="en-US" b="1" dirty="0" smtClean="0">
                <a:latin typeface="Times New Roman" pitchFamily="18" charset="0"/>
                <a:cs typeface="Times New Roman" pitchFamily="18" charset="0"/>
              </a:rPr>
              <a:t>of the </a:t>
            </a:r>
            <a:r>
              <a:rPr lang="en-US" b="1" dirty="0">
                <a:latin typeface="Times New Roman" pitchFamily="18" charset="0"/>
                <a:cs typeface="Times New Roman" pitchFamily="18" charset="0"/>
              </a:rPr>
              <a:t>latch.</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212764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03491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HIGH-SPEED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1371599"/>
            <a:ext cx="5870901" cy="6188699"/>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6" name="Rectangle 5"/>
          <p:cNvSpPr/>
          <p:nvPr/>
        </p:nvSpPr>
        <p:spPr>
          <a:xfrm>
            <a:off x="1193537" y="7696200"/>
            <a:ext cx="3931654"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IN" b="1" dirty="0">
                <a:latin typeface="Times New Roman" pitchFamily="18" charset="0"/>
                <a:cs typeface="Times New Roman" pitchFamily="18" charset="0"/>
              </a:rPr>
              <a:t>An improved preamplifier</a:t>
            </a:r>
          </a:p>
        </p:txBody>
      </p:sp>
      <p:sp>
        <p:nvSpPr>
          <p:cNvPr id="7" name="Rectangle 6"/>
          <p:cNvSpPr/>
          <p:nvPr/>
        </p:nvSpPr>
        <p:spPr>
          <a:xfrm>
            <a:off x="6324600" y="1097204"/>
            <a:ext cx="73914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a:latin typeface="Times New Roman" pitchFamily="18" charset="0"/>
                <a:cs typeface="Times New Roman" pitchFamily="18" charset="0"/>
              </a:rPr>
              <a:t>Figure shows a preamplifier that solves </a:t>
            </a:r>
            <a:r>
              <a:rPr lang="en-US" dirty="0" smtClean="0">
                <a:latin typeface="Times New Roman" pitchFamily="18" charset="0"/>
                <a:cs typeface="Times New Roman" pitchFamily="18" charset="0"/>
              </a:rPr>
              <a:t>the previous </a:t>
            </a:r>
            <a:r>
              <a:rPr lang="en-US" dirty="0">
                <a:latin typeface="Times New Roman" pitchFamily="18" charset="0"/>
                <a:cs typeface="Times New Roman" pitchFamily="18" charset="0"/>
              </a:rPr>
              <a:t>two problems.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Transistors M5 and </a:t>
            </a:r>
            <a:r>
              <a:rPr lang="en-US" dirty="0">
                <a:latin typeface="Times New Roman" pitchFamily="18" charset="0"/>
                <a:cs typeface="Times New Roman" pitchFamily="18" charset="0"/>
              </a:rPr>
              <a:t>M6 are used to increase the current in </a:t>
            </a:r>
            <a:r>
              <a:rPr lang="en-US" dirty="0" smtClean="0">
                <a:latin typeface="Times New Roman" pitchFamily="18" charset="0"/>
                <a:cs typeface="Times New Roman" pitchFamily="18" charset="0"/>
              </a:rPr>
              <a:t>M1 </a:t>
            </a:r>
            <a:r>
              <a:rPr lang="en-US" dirty="0">
                <a:latin typeface="Times New Roman" pitchFamily="18" charset="0"/>
                <a:cs typeface="Times New Roman" pitchFamily="18" charset="0"/>
              </a:rPr>
              <a:t>and M2 so that the gain is enhanced by </a:t>
            </a:r>
            <a:r>
              <a:rPr lang="en-US" dirty="0" smtClean="0">
                <a:latin typeface="Times New Roman" pitchFamily="18" charset="0"/>
                <a:cs typeface="Times New Roman" pitchFamily="18" charset="0"/>
              </a:rPr>
              <a:t>the square </a:t>
            </a:r>
            <a:r>
              <a:rPr lang="en-US" dirty="0">
                <a:latin typeface="Times New Roman" pitchFamily="18" charset="0"/>
                <a:cs typeface="Times New Roman" pitchFamily="18" charset="0"/>
              </a:rPr>
              <a:t>root of the difference of currents in Ml and M2 to the </a:t>
            </a:r>
            <a:r>
              <a:rPr lang="en-US" dirty="0" smtClean="0">
                <a:latin typeface="Times New Roman" pitchFamily="18" charset="0"/>
                <a:cs typeface="Times New Roman" pitchFamily="18" charset="0"/>
              </a:rPr>
              <a:t>currents </a:t>
            </a:r>
            <a:r>
              <a:rPr lang="en-US" dirty="0">
                <a:latin typeface="Times New Roman" pitchFamily="18" charset="0"/>
                <a:cs typeface="Times New Roman" pitchFamily="18" charset="0"/>
              </a:rPr>
              <a:t>in M3 and M4.</a:t>
            </a:r>
            <a:endParaRPr lang="en-IN" dirty="0">
              <a:latin typeface="Times New Roman" pitchFamily="18" charset="0"/>
              <a:cs typeface="Times New Roman" pitchFamily="18" charset="0"/>
            </a:endParaRPr>
          </a:p>
        </p:txBody>
      </p:sp>
      <p:sp>
        <p:nvSpPr>
          <p:cNvPr id="8" name="Rectangle 7"/>
          <p:cNvSpPr/>
          <p:nvPr/>
        </p:nvSpPr>
        <p:spPr>
          <a:xfrm>
            <a:off x="6419850" y="4038600"/>
            <a:ext cx="7143750" cy="329320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The use of a preamplifier before the latch also bas the </a:t>
            </a:r>
            <a:r>
              <a:rPr lang="en-US" b="1" dirty="0">
                <a:latin typeface="Times New Roman" pitchFamily="18" charset="0"/>
                <a:cs typeface="Times New Roman" pitchFamily="18" charset="0"/>
              </a:rPr>
              <a:t>advantage</a:t>
            </a:r>
            <a:r>
              <a:rPr lang="en-US" dirty="0">
                <a:latin typeface="Times New Roman" pitchFamily="18" charset="0"/>
                <a:cs typeface="Times New Roman" pitchFamily="18" charset="0"/>
              </a:rPr>
              <a:t> of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smtClean="0">
                <a:latin typeface="Times New Roman" pitchFamily="18" charset="0"/>
                <a:cs typeface="Times New Roman" pitchFamily="18" charset="0"/>
              </a:rPr>
              <a:t>Reducing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input offset </a:t>
            </a:r>
            <a:r>
              <a:rPr lang="en-US" dirty="0">
                <a:latin typeface="Times New Roman" pitchFamily="18" charset="0"/>
                <a:cs typeface="Times New Roman" pitchFamily="18" charset="0"/>
              </a:rPr>
              <a:t>voltage of the latch by the gain of the preamplifier. </a:t>
            </a:r>
            <a:endParaRPr lang="en-US" dirty="0" smtClean="0">
              <a:latin typeface="Times New Roman" pitchFamily="18" charset="0"/>
              <a:cs typeface="Times New Roman" pitchFamily="18" charset="0"/>
            </a:endParaRPr>
          </a:p>
          <a:p>
            <a:pPr marL="514350" indent="-514350" algn="just">
              <a:buFont typeface="+mj-lt"/>
              <a:buAutoNum type="arabicPeriod"/>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input-offset voltage of the </a:t>
            </a:r>
            <a:r>
              <a:rPr lang="en-US" dirty="0" smtClean="0">
                <a:latin typeface="Times New Roman" pitchFamily="18" charset="0"/>
                <a:cs typeface="Times New Roman" pitchFamily="18" charset="0"/>
              </a:rPr>
              <a:t>comparator will </a:t>
            </a:r>
            <a:r>
              <a:rPr lang="en-US" dirty="0">
                <a:latin typeface="Times New Roman" pitchFamily="18" charset="0"/>
                <a:cs typeface="Times New Roman" pitchFamily="18" charset="0"/>
              </a:rPr>
              <a:t>now become that of the preamplifier, which can be </a:t>
            </a:r>
            <a:r>
              <a:rPr lang="en-US" dirty="0" err="1">
                <a:latin typeface="Times New Roman" pitchFamily="18" charset="0"/>
                <a:cs typeface="Times New Roman" pitchFamily="18" charset="0"/>
              </a:rPr>
              <a:t>autozeroed</a:t>
            </a:r>
            <a:r>
              <a:rPr lang="en-US" dirty="0">
                <a:latin typeface="Times New Roman" pitchFamily="18" charset="0"/>
                <a:cs typeface="Times New Roman" pitchFamily="18" charset="0"/>
              </a:rPr>
              <a:t>, resulting in </a:t>
            </a:r>
            <a:r>
              <a:rPr lang="en-US" dirty="0" smtClean="0">
                <a:latin typeface="Times New Roman" pitchFamily="18" charset="0"/>
                <a:cs typeface="Times New Roman" pitchFamily="18" charset="0"/>
              </a:rPr>
              <a:t>small </a:t>
            </a:r>
            <a:r>
              <a:rPr lang="en-IN" dirty="0" smtClean="0">
                <a:latin typeface="Times New Roman" pitchFamily="18" charset="0"/>
                <a:cs typeface="Times New Roman" pitchFamily="18" charset="0"/>
              </a:rPr>
              <a:t>values </a:t>
            </a:r>
            <a:r>
              <a:rPr lang="en-IN" dirty="0">
                <a:latin typeface="Times New Roman" pitchFamily="18" charset="0"/>
                <a:cs typeface="Times New Roman" pitchFamily="18" charset="0"/>
              </a:rPr>
              <a:t>of input-offset voltage.</a:t>
            </a:r>
          </a:p>
        </p:txBody>
      </p:sp>
    </p:spTree>
    <p:extLst>
      <p:ext uri="{BB962C8B-B14F-4D97-AF65-F5344CB8AC3E}">
        <p14:creationId xmlns="" xmlns:p14="http://schemas.microsoft.com/office/powerpoint/2010/main" val="1171889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03491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HIGH-SPEED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717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4345" y="1295400"/>
            <a:ext cx="3344655" cy="3407172"/>
          </a:xfrm>
          <a:prstGeom prst="rect">
            <a:avLst/>
          </a:prstGeom>
          <a:ln w="9525">
            <a:solidFill>
              <a:schemeClr val="accent6">
                <a:lumMod val="75000"/>
              </a:schemeClr>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3400" y="1295400"/>
            <a:ext cx="3276600" cy="3486431"/>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pic>
        <p:nvPicPr>
          <p:cNvPr id="7173"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229600" y="1333500"/>
            <a:ext cx="5410200" cy="3258077"/>
          </a:xfrm>
          <a:prstGeom prst="rect">
            <a:avLst/>
          </a:prstGeom>
          <a:ln w="9525">
            <a:solidFill>
              <a:srgbClr val="0070C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14" name="Rectangle 13"/>
          <p:cNvSpPr/>
          <p:nvPr/>
        </p:nvSpPr>
        <p:spPr>
          <a:xfrm>
            <a:off x="84345" y="5029200"/>
            <a:ext cx="3942169"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IN" b="1" dirty="0" smtClean="0">
                <a:latin typeface="Times New Roman" pitchFamily="18" charset="0"/>
                <a:cs typeface="Times New Roman" pitchFamily="18" charset="0"/>
              </a:rPr>
              <a:t>Charge Transfer amplifier</a:t>
            </a:r>
            <a:endParaRPr lang="en-IN" b="1" dirty="0">
              <a:latin typeface="Times New Roman" pitchFamily="18" charset="0"/>
              <a:cs typeface="Times New Roman" pitchFamily="18" charset="0"/>
            </a:endParaRPr>
          </a:p>
        </p:txBody>
      </p:sp>
      <p:sp>
        <p:nvSpPr>
          <p:cNvPr id="15" name="Rectangle 14"/>
          <p:cNvSpPr/>
          <p:nvPr/>
        </p:nvSpPr>
        <p:spPr>
          <a:xfrm>
            <a:off x="4854989" y="5029200"/>
            <a:ext cx="2555892"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IN" b="1" dirty="0" err="1" smtClean="0">
                <a:latin typeface="Times New Roman" pitchFamily="18" charset="0"/>
                <a:cs typeface="Times New Roman" pitchFamily="18" charset="0"/>
              </a:rPr>
              <a:t>Precharge</a:t>
            </a:r>
            <a:r>
              <a:rPr lang="en-IN" b="1" dirty="0" smtClean="0">
                <a:latin typeface="Times New Roman" pitchFamily="18" charset="0"/>
                <a:cs typeface="Times New Roman" pitchFamily="18" charset="0"/>
              </a:rPr>
              <a:t> Phase</a:t>
            </a:r>
            <a:endParaRPr lang="en-IN" b="1" dirty="0">
              <a:latin typeface="Times New Roman" pitchFamily="18" charset="0"/>
              <a:cs typeface="Times New Roman" pitchFamily="18" charset="0"/>
            </a:endParaRPr>
          </a:p>
        </p:txBody>
      </p:sp>
      <p:sp>
        <p:nvSpPr>
          <p:cNvPr id="16" name="Rectangle 15"/>
          <p:cNvSpPr/>
          <p:nvPr/>
        </p:nvSpPr>
        <p:spPr>
          <a:xfrm>
            <a:off x="9296400" y="5029200"/>
            <a:ext cx="3065263"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IN" b="1" dirty="0" smtClean="0">
                <a:latin typeface="Times New Roman" pitchFamily="18" charset="0"/>
                <a:cs typeface="Times New Roman" pitchFamily="18" charset="0"/>
              </a:rPr>
              <a:t>Amplification Phase</a:t>
            </a:r>
            <a:endParaRPr lang="en-IN" b="1" dirty="0">
              <a:latin typeface="Times New Roman" pitchFamily="18" charset="0"/>
              <a:cs typeface="Times New Roman" pitchFamily="18" charset="0"/>
            </a:endParaRPr>
          </a:p>
        </p:txBody>
      </p:sp>
      <p:sp>
        <p:nvSpPr>
          <p:cNvPr id="10" name="Rectangle 9"/>
          <p:cNvSpPr/>
          <p:nvPr/>
        </p:nvSpPr>
        <p:spPr>
          <a:xfrm>
            <a:off x="304799" y="6019800"/>
            <a:ext cx="12056863"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The preamplifier can be replaced by a charge-transfer circuit resulting in simplification </a:t>
            </a:r>
            <a:r>
              <a:rPr lang="en-US" dirty="0" smtClean="0">
                <a:latin typeface="Times New Roman" pitchFamily="18" charset="0"/>
                <a:cs typeface="Times New Roman" pitchFamily="18" charset="0"/>
              </a:rPr>
              <a:t>of </a:t>
            </a:r>
            <a:r>
              <a:rPr lang="en-IN" dirty="0" smtClean="0">
                <a:latin typeface="Times New Roman" pitchFamily="18" charset="0"/>
                <a:cs typeface="Times New Roman" pitchFamily="18" charset="0"/>
              </a:rPr>
              <a:t>the preamplifier.</a:t>
            </a:r>
          </a:p>
          <a:p>
            <a:pPr marL="457200" indent="-457200" algn="just">
              <a:buFont typeface="Wingdings" pitchFamily="2" charset="2"/>
              <a:buChar char="Ø"/>
            </a:pPr>
            <a:r>
              <a:rPr lang="en-US" dirty="0">
                <a:latin typeface="Times New Roman" pitchFamily="18" charset="0"/>
                <a:cs typeface="Times New Roman" pitchFamily="18" charset="0"/>
              </a:rPr>
              <a:t>A simple charge-transfer circuit </a:t>
            </a:r>
            <a:r>
              <a:rPr lang="en-US" dirty="0" smtClean="0">
                <a:latin typeface="Times New Roman" pitchFamily="18" charset="0"/>
                <a:cs typeface="Times New Roman" pitchFamily="18" charset="0"/>
              </a:rPr>
              <a:t>has the capacitor C</a:t>
            </a:r>
            <a:r>
              <a:rPr lang="en-US" baseline="-25000"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larger than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557529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03491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HIGH-SPEED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28600" y="1201578"/>
            <a:ext cx="10591799" cy="492443"/>
          </a:xfrm>
          <a:prstGeom prst="rect">
            <a:avLst/>
          </a:prstGeom>
        </p:spPr>
        <p:txBody>
          <a:bodyPr wrap="square">
            <a:spAutoFit/>
          </a:bodyPr>
          <a:lstStyle/>
          <a:p>
            <a:r>
              <a:rPr lang="en-US" b="1" dirty="0">
                <a:latin typeface="Times New Roman" pitchFamily="18" charset="0"/>
                <a:cs typeface="Times New Roman" pitchFamily="18" charset="0"/>
              </a:rPr>
              <a:t>This charge-transfer amplifier has three phases of operation.</a:t>
            </a:r>
            <a:endParaRPr lang="en-IN" b="1" dirty="0">
              <a:latin typeface="Times New Roman" pitchFamily="18" charset="0"/>
              <a:cs typeface="Times New Roman" pitchFamily="18" charset="0"/>
            </a:endParaRPr>
          </a:p>
        </p:txBody>
      </p:sp>
      <p:sp>
        <p:nvSpPr>
          <p:cNvPr id="7" name="Rectangle 6"/>
          <p:cNvSpPr/>
          <p:nvPr/>
        </p:nvSpPr>
        <p:spPr>
          <a:xfrm>
            <a:off x="1" y="1828800"/>
            <a:ext cx="13715999" cy="289310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first phase </a:t>
            </a:r>
            <a:r>
              <a:rPr lang="en-US" dirty="0">
                <a:latin typeface="Times New Roman" pitchFamily="18" charset="0"/>
                <a:cs typeface="Times New Roman" pitchFamily="18" charset="0"/>
              </a:rPr>
              <a:t>of operation is a reset phase, where switch </a:t>
            </a: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closed discharging </a:t>
            </a:r>
            <a:r>
              <a:rPr lang="en-US" i="1"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T</a:t>
            </a:r>
            <a:r>
              <a:rPr lang="en-US" i="1" dirty="0" smtClean="0">
                <a:latin typeface="Times New Roman" pitchFamily="18" charset="0"/>
                <a:cs typeface="Times New Roman" pitchFamily="18" charset="0"/>
              </a:rPr>
              <a:t>.</a:t>
            </a:r>
          </a:p>
          <a:p>
            <a:pPr marL="457200" indent="-457200" algn="just">
              <a:buFont typeface="Wingdings" pitchFamily="2" charset="2"/>
              <a:buChar char="Ø"/>
            </a:pPr>
            <a:r>
              <a:rPr lang="en-IN" dirty="0" smtClean="0">
                <a:latin typeface="Times New Roman" pitchFamily="18" charset="0"/>
                <a:cs typeface="Times New Roman" pitchFamily="18" charset="0"/>
              </a:rPr>
              <a:t>The </a:t>
            </a:r>
            <a:r>
              <a:rPr lang="en-US" b="1" dirty="0" smtClean="0">
                <a:solidFill>
                  <a:srgbClr val="FF0000"/>
                </a:solidFill>
                <a:latin typeface="Times New Roman" pitchFamily="18" charset="0"/>
                <a:cs typeface="Times New Roman" pitchFamily="18" charset="0"/>
              </a:rPr>
              <a:t>second </a:t>
            </a:r>
            <a:r>
              <a:rPr lang="en-US" b="1" dirty="0">
                <a:solidFill>
                  <a:srgbClr val="FF0000"/>
                </a:solidFill>
                <a:latin typeface="Times New Roman" pitchFamily="18" charset="0"/>
                <a:cs typeface="Times New Roman" pitchFamily="18" charset="0"/>
              </a:rPr>
              <a:t>phase</a:t>
            </a:r>
            <a:r>
              <a:rPr lang="en-US" dirty="0">
                <a:latin typeface="Times New Roman" pitchFamily="18" charset="0"/>
                <a:cs typeface="Times New Roman" pitchFamily="18" charset="0"/>
              </a:rPr>
              <a:t> is the </a:t>
            </a:r>
            <a:r>
              <a:rPr lang="en-US" dirty="0" err="1">
                <a:latin typeface="Times New Roman" pitchFamily="18" charset="0"/>
                <a:cs typeface="Times New Roman" pitchFamily="18" charset="0"/>
              </a:rPr>
              <a:t>precharge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phase, </a:t>
            </a:r>
            <a:r>
              <a:rPr lang="en-US" dirty="0">
                <a:latin typeface="Times New Roman" pitchFamily="18" charset="0"/>
                <a:cs typeface="Times New Roman" pitchFamily="18" charset="0"/>
              </a:rPr>
              <a:t>where switch S</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is closed. In </a:t>
            </a:r>
            <a:r>
              <a:rPr lang="en-US" dirty="0" smtClean="0">
                <a:latin typeface="Times New Roman" pitchFamily="18" charset="0"/>
                <a:cs typeface="Times New Roman" pitchFamily="18" charset="0"/>
              </a:rPr>
              <a:t>this phase</a:t>
            </a:r>
            <a:r>
              <a:rPr lang="en-US" dirty="0">
                <a:latin typeface="Times New Roman" pitchFamily="18" charset="0"/>
                <a:cs typeface="Times New Roman" pitchFamily="18" charset="0"/>
              </a:rPr>
              <a:t>, the capacitor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T </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charged to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and </a:t>
            </a:r>
            <a:r>
              <a:rPr lang="en-US" dirty="0">
                <a:latin typeface="Times New Roman" pitchFamily="18" charset="0"/>
                <a:cs typeface="Times New Roman" pitchFamily="18" charset="0"/>
              </a:rPr>
              <a:t>the output capacitor, </a:t>
            </a:r>
            <a:r>
              <a:rPr lang="en-US" i="1"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is charged to </a:t>
            </a:r>
            <a:r>
              <a:rPr lang="en-US" dirty="0" smtClean="0">
                <a:latin typeface="Times New Roman" pitchFamily="18" charset="0"/>
                <a:cs typeface="Times New Roman" pitchFamily="18" charset="0"/>
              </a:rPr>
              <a:t>the preset </a:t>
            </a:r>
            <a:r>
              <a:rPr lang="en-US" dirty="0">
                <a:latin typeface="Times New Roman" pitchFamily="18" charset="0"/>
                <a:cs typeface="Times New Roman" pitchFamily="18" charset="0"/>
              </a:rPr>
              <a:t>voltage, V</a:t>
            </a:r>
            <a:r>
              <a:rPr lang="en-US" baseline="-25000" dirty="0">
                <a:latin typeface="Times New Roman" pitchFamily="18" charset="0"/>
                <a:cs typeface="Times New Roman" pitchFamily="18" charset="0"/>
              </a:rPr>
              <a:t>PR</a:t>
            </a:r>
            <a:r>
              <a:rPr lang="en-US" i="1" dirty="0">
                <a:latin typeface="Times New Roman" pitchFamily="18" charset="0"/>
                <a:cs typeface="Times New Roman" pitchFamily="18" charset="0"/>
              </a:rPr>
              <a:t>· </a:t>
            </a:r>
            <a:endParaRPr lang="en-US" i="1"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third phase </a:t>
            </a:r>
            <a:r>
              <a:rPr lang="en-US" dirty="0">
                <a:latin typeface="Times New Roman" pitchFamily="18" charset="0"/>
                <a:cs typeface="Times New Roman" pitchFamily="18" charset="0"/>
              </a:rPr>
              <a:t>is the amplification </a:t>
            </a:r>
            <a:r>
              <a:rPr lang="en-US" dirty="0" smtClean="0">
                <a:latin typeface="Times New Roman" pitchFamily="18" charset="0"/>
                <a:cs typeface="Times New Roman" pitchFamily="18" charset="0"/>
              </a:rPr>
              <a:t>phase, </a:t>
            </a:r>
            <a:r>
              <a:rPr lang="en-US" dirty="0">
                <a:latin typeface="Times New Roman" pitchFamily="18" charset="0"/>
                <a:cs typeface="Times New Roman" pitchFamily="18" charset="0"/>
              </a:rPr>
              <a:t>where both switches are open. In this phase, the input has been assumed to change by </a:t>
            </a:r>
            <a:r>
              <a:rPr lang="en-US" dirty="0" smtClean="0">
                <a:latin typeface="Times New Roman" pitchFamily="18" charset="0"/>
                <a:cs typeface="Times New Roman" pitchFamily="18" charset="0"/>
              </a:rPr>
              <a:t>an amount </a:t>
            </a:r>
            <a:r>
              <a:rPr lang="el-GR" dirty="0" smtClean="0">
                <a:latin typeface="Times New Roman" pitchFamily="18" charset="0"/>
                <a:cs typeface="Times New Roman" pitchFamily="18" charset="0"/>
              </a:rPr>
              <a:t>Δ</a:t>
            </a:r>
            <a:r>
              <a:rPr lang="en-IN" dirty="0" smtClean="0">
                <a:latin typeface="Times New Roman" pitchFamily="18" charset="0"/>
                <a:cs typeface="Times New Roman" pitchFamily="18" charset="0"/>
              </a:rPr>
              <a:t>V</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This causes a current to flow in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T </a:t>
            </a:r>
            <a:r>
              <a:rPr lang="en-US" dirty="0" smtClean="0">
                <a:latin typeface="Times New Roman" pitchFamily="18" charset="0"/>
                <a:cs typeface="Times New Roman" pitchFamily="18" charset="0"/>
              </a:rPr>
              <a:t>, which </a:t>
            </a:r>
            <a:r>
              <a:rPr lang="en-US" dirty="0">
                <a:latin typeface="Times New Roman" pitchFamily="18" charset="0"/>
                <a:cs typeface="Times New Roman" pitchFamily="18" charset="0"/>
              </a:rPr>
              <a:t>also flows in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0</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Since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charge change </a:t>
            </a:r>
            <a:r>
              <a:rPr lang="en-US" dirty="0">
                <a:latin typeface="Times New Roman" pitchFamily="18" charset="0"/>
                <a:cs typeface="Times New Roman" pitchFamily="18" charset="0"/>
              </a:rPr>
              <a:t>must be equal for both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T </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a:t>
            </a:r>
            <a:r>
              <a:rPr lang="en-US" i="1"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the change across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0 </a:t>
            </a:r>
            <a:r>
              <a:rPr lang="en-US" dirty="0" smtClean="0">
                <a:latin typeface="Times New Roman" pitchFamily="18" charset="0"/>
                <a:cs typeface="Times New Roman" pitchFamily="18" charset="0"/>
              </a:rPr>
              <a:t>is </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C</a:t>
            </a:r>
            <a:r>
              <a:rPr lang="en-US" b="1" baseline="-25000" dirty="0">
                <a:latin typeface="Times New Roman" pitchFamily="18" charset="0"/>
                <a:cs typeface="Times New Roman" pitchFamily="18" charset="0"/>
              </a:rPr>
              <a:t>T </a:t>
            </a:r>
            <a:r>
              <a:rPr lang="en-US" b="1" dirty="0" smtClean="0">
                <a:latin typeface="Times New Roman" pitchFamily="18" charset="0"/>
                <a:cs typeface="Times New Roman" pitchFamily="18" charset="0"/>
              </a:rPr>
              <a:t>/</a:t>
            </a:r>
            <a:r>
              <a:rPr lang="en-US" b="1" dirty="0">
                <a:latin typeface="Times New Roman" pitchFamily="18" charset="0"/>
                <a:cs typeface="Times New Roman" pitchFamily="18" charset="0"/>
              </a:rPr>
              <a:t> C</a:t>
            </a:r>
            <a:r>
              <a:rPr lang="en-US" b="1" baseline="-25000" dirty="0">
                <a:latin typeface="Times New Roman" pitchFamily="18" charset="0"/>
                <a:cs typeface="Times New Roman" pitchFamily="18" charset="0"/>
              </a:rPr>
              <a:t>0</a:t>
            </a:r>
            <a:r>
              <a:rPr lang="en-US" b="1" dirty="0" smtClean="0">
                <a:latin typeface="Times New Roman" pitchFamily="18" charset="0"/>
                <a:cs typeface="Times New Roman" pitchFamily="18" charset="0"/>
              </a:rPr>
              <a:t>) </a:t>
            </a:r>
            <a:r>
              <a:rPr lang="el-GR" b="1" dirty="0">
                <a:latin typeface="Times New Roman" pitchFamily="18" charset="0"/>
                <a:cs typeface="Times New Roman" pitchFamily="18" charset="0"/>
              </a:rPr>
              <a:t>Δ</a:t>
            </a:r>
            <a:r>
              <a:rPr lang="en-IN" b="1" dirty="0">
                <a:latin typeface="Times New Roman" pitchFamily="18" charset="0"/>
                <a:cs typeface="Times New Roman" pitchFamily="18" charset="0"/>
              </a:rPr>
              <a:t>V</a:t>
            </a:r>
            <a:r>
              <a:rPr lang="en-US" i="1"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8" name="Rectangle 7"/>
          <p:cNvSpPr/>
          <p:nvPr/>
        </p:nvSpPr>
        <p:spPr>
          <a:xfrm>
            <a:off x="228600" y="5018276"/>
            <a:ext cx="10439400" cy="492443"/>
          </a:xfrm>
          <a:prstGeom prst="rect">
            <a:avLst/>
          </a:prstGeom>
        </p:spPr>
        <p:txBody>
          <a:bodyPr wrap="square">
            <a:spAutoFit/>
          </a:bodyPr>
          <a:lstStyle/>
          <a:p>
            <a:r>
              <a:rPr lang="en-US" b="1" dirty="0">
                <a:latin typeface="Times New Roman" pitchFamily="18" charset="0"/>
                <a:cs typeface="Times New Roman" pitchFamily="18" charset="0"/>
              </a:rPr>
              <a:t>The charge-transfer amplifier bas several problems</a:t>
            </a:r>
            <a:endParaRPr lang="en-IN" b="1" dirty="0">
              <a:latin typeface="Times New Roman" pitchFamily="18" charset="0"/>
              <a:cs typeface="Times New Roman" pitchFamily="18" charset="0"/>
            </a:endParaRPr>
          </a:p>
        </p:txBody>
      </p:sp>
      <p:sp>
        <p:nvSpPr>
          <p:cNvPr id="9" name="Rectangle 8"/>
          <p:cNvSpPr/>
          <p:nvPr/>
        </p:nvSpPr>
        <p:spPr>
          <a:xfrm>
            <a:off x="76200" y="5510719"/>
            <a:ext cx="13563600" cy="89255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buFont typeface="+mj-lt"/>
              <a:buAutoNum type="arabicPeriod"/>
            </a:pPr>
            <a:r>
              <a:rPr lang="en-IN" dirty="0">
                <a:latin typeface="Times New Roman" pitchFamily="18" charset="0"/>
                <a:cs typeface="Times New Roman" pitchFamily="18" charset="0"/>
              </a:rPr>
              <a:t>The </a:t>
            </a:r>
            <a:r>
              <a:rPr lang="en-IN" b="1" dirty="0">
                <a:latin typeface="Times New Roman" pitchFamily="18" charset="0"/>
                <a:cs typeface="Times New Roman" pitchFamily="18" charset="0"/>
              </a:rPr>
              <a:t>first</a:t>
            </a:r>
            <a:r>
              <a:rPr lang="en-IN" dirty="0">
                <a:latin typeface="Times New Roman" pitchFamily="18" charset="0"/>
                <a:cs typeface="Times New Roman" pitchFamily="18" charset="0"/>
              </a:rPr>
              <a:t> is </a:t>
            </a:r>
            <a:r>
              <a:rPr lang="en-IN" dirty="0" smtClean="0">
                <a:latin typeface="Times New Roman" pitchFamily="18" charset="0"/>
                <a:cs typeface="Times New Roman" pitchFamily="18" charset="0"/>
              </a:rPr>
              <a:t>that </a:t>
            </a:r>
            <a:r>
              <a:rPr lang="en-US" dirty="0" smtClean="0">
                <a:latin typeface="Times New Roman" pitchFamily="18" charset="0"/>
                <a:cs typeface="Times New Roman" pitchFamily="18" charset="0"/>
              </a:rPr>
              <a:t>only </a:t>
            </a:r>
            <a:r>
              <a:rPr lang="en-US" dirty="0">
                <a:latin typeface="Times New Roman" pitchFamily="18" charset="0"/>
                <a:cs typeface="Times New Roman" pitchFamily="18" charset="0"/>
              </a:rPr>
              <a:t>positive values of voltage will be amplified </a:t>
            </a:r>
            <a:endParaRPr lang="en-US" dirty="0" smtClean="0">
              <a:latin typeface="Times New Roman" pitchFamily="18" charset="0"/>
              <a:cs typeface="Times New Roman" pitchFamily="18" charset="0"/>
            </a:endParaRPr>
          </a:p>
          <a:p>
            <a:pPr marL="514350" indent="-514350">
              <a:buFont typeface="+mj-lt"/>
              <a:buAutoNum type="arabicPeriod"/>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second </a:t>
            </a:r>
            <a:r>
              <a:rPr lang="en-US" dirty="0" smtClean="0">
                <a:latin typeface="Times New Roman" pitchFamily="18" charset="0"/>
                <a:cs typeface="Times New Roman" pitchFamily="18" charset="0"/>
              </a:rPr>
              <a:t>is that large offset voltages result as a function of the sub-threshold current</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1250430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03491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HIGH-SPEED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 y="1447800"/>
            <a:ext cx="5449549" cy="3810000"/>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6" name="Rectangle 5"/>
          <p:cNvSpPr/>
          <p:nvPr/>
        </p:nvSpPr>
        <p:spPr>
          <a:xfrm>
            <a:off x="56683" y="5487829"/>
            <a:ext cx="5353517"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IN" b="1" dirty="0">
                <a:latin typeface="Times New Roman" pitchFamily="18" charset="0"/>
                <a:cs typeface="Times New Roman" pitchFamily="18" charset="0"/>
              </a:rPr>
              <a:t>CMOS charge-transfer preamplifier</a:t>
            </a:r>
          </a:p>
        </p:txBody>
      </p:sp>
      <p:sp>
        <p:nvSpPr>
          <p:cNvPr id="7" name="Rectangle 6"/>
          <p:cNvSpPr/>
          <p:nvPr/>
        </p:nvSpPr>
        <p:spPr>
          <a:xfrm>
            <a:off x="5715000" y="1670894"/>
            <a:ext cx="7696200" cy="169277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457200" indent="-457200" algn="just">
              <a:buFont typeface="Wingdings" pitchFamily="2" charset="2"/>
              <a:buChar char="Ø"/>
            </a:pPr>
            <a:r>
              <a:rPr lang="en-US" b="1" dirty="0">
                <a:latin typeface="Times New Roman" pitchFamily="18" charset="0"/>
                <a:cs typeface="Times New Roman" pitchFamily="18" charset="0"/>
              </a:rPr>
              <a:t>A circuit that solves these problems is the use of both NMOS and PMOS transistors. Switches S3 are used to prevent a current path </a:t>
            </a:r>
            <a:r>
              <a:rPr lang="en-US" b="1" dirty="0" smtClean="0">
                <a:latin typeface="Times New Roman" pitchFamily="18" charset="0"/>
                <a:cs typeface="Times New Roman" pitchFamily="18" charset="0"/>
              </a:rPr>
              <a:t>during </a:t>
            </a:r>
            <a:r>
              <a:rPr lang="en-US" b="1" dirty="0">
                <a:latin typeface="Times New Roman" pitchFamily="18" charset="0"/>
                <a:cs typeface="Times New Roman" pitchFamily="18" charset="0"/>
              </a:rPr>
              <a:t>the reset phase.</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5756781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45330" y="1371600"/>
            <a:ext cx="10870470" cy="6705600"/>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5" name="Rectangle 4"/>
          <p:cNvSpPr/>
          <p:nvPr/>
        </p:nvSpPr>
        <p:spPr>
          <a:xfrm>
            <a:off x="1" y="565197"/>
            <a:ext cx="5034910"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a:latin typeface="Times New Roman" panose="02020603050405020304" pitchFamily="18" charset="0"/>
                <a:cs typeface="Times New Roman" panose="02020603050405020304" pitchFamily="18" charset="0"/>
              </a:rPr>
              <a:t>HIGH-SPEED </a:t>
            </a:r>
            <a:r>
              <a:rPr lang="en-US" b="1" dirty="0" smtClean="0">
                <a:latin typeface="Times New Roman" panose="02020603050405020304" pitchFamily="18" charset="0"/>
                <a:cs typeface="Times New Roman" panose="02020603050405020304" pitchFamily="18" charset="0"/>
              </a:rPr>
              <a:t>COMPARATORS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 y="8153400"/>
            <a:ext cx="13563599" cy="89255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b="1" dirty="0">
                <a:latin typeface="Times New Roman" pitchFamily="18" charset="0"/>
                <a:cs typeface="Times New Roman" pitchFamily="18" charset="0"/>
              </a:rPr>
              <a:t>A high-speed comparator using a cascade of a preamplifier. latch, </a:t>
            </a:r>
            <a:r>
              <a:rPr lang="en-US" b="1" dirty="0" smtClean="0">
                <a:latin typeface="Times New Roman" pitchFamily="18" charset="0"/>
                <a:cs typeface="Times New Roman" pitchFamily="18" charset="0"/>
              </a:rPr>
              <a:t>self-biased differential </a:t>
            </a:r>
            <a:r>
              <a:rPr lang="en-US" b="1" dirty="0">
                <a:latin typeface="Times New Roman" pitchFamily="18" charset="0"/>
                <a:cs typeface="Times New Roman" pitchFamily="18" charset="0"/>
              </a:rPr>
              <a:t>amplifier, and output driver.</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6050312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5604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Discrete-Time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478845"/>
            <a:ext cx="13715999" cy="209288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In many applications the comparator only functions over a portion of a time period.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Such circuits are </a:t>
            </a:r>
            <a:r>
              <a:rPr lang="en-US" dirty="0">
                <a:latin typeface="Times New Roman" pitchFamily="18" charset="0"/>
                <a:cs typeface="Times New Roman" pitchFamily="18" charset="0"/>
              </a:rPr>
              <a:t>driven by a clock and will have a portion of time or phase when the comparator </a:t>
            </a:r>
            <a:r>
              <a:rPr lang="en-US" dirty="0" smtClean="0">
                <a:latin typeface="Times New Roman" pitchFamily="18" charset="0"/>
                <a:cs typeface="Times New Roman" pitchFamily="18" charset="0"/>
              </a:rPr>
              <a:t>is functioning </a:t>
            </a:r>
            <a:r>
              <a:rPr lang="en-US" dirty="0">
                <a:latin typeface="Times New Roman" pitchFamily="18" charset="0"/>
                <a:cs typeface="Times New Roman" pitchFamily="18" charset="0"/>
              </a:rPr>
              <a:t>as a comparator and a phase when the comparator is not being used.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In this circumstance</a:t>
            </a:r>
            <a:r>
              <a:rPr lang="en-US" dirty="0">
                <a:latin typeface="Times New Roman" pitchFamily="18" charset="0"/>
                <a:cs typeface="Times New Roman" pitchFamily="18" charset="0"/>
              </a:rPr>
              <a:t>, other forms of comparators can be used that are efficient and have a </a:t>
            </a:r>
            <a:r>
              <a:rPr lang="en-US" dirty="0" smtClean="0">
                <a:latin typeface="Times New Roman" pitchFamily="18" charset="0"/>
                <a:cs typeface="Times New Roman" pitchFamily="18" charset="0"/>
              </a:rPr>
              <a:t>small propagation </a:t>
            </a:r>
            <a:r>
              <a:rPr lang="en-US" dirty="0">
                <a:latin typeface="Times New Roman" pitchFamily="18" charset="0"/>
                <a:cs typeface="Times New Roman" pitchFamily="18" charset="0"/>
              </a:rPr>
              <a:t>delay time.</a:t>
            </a:r>
            <a:endParaRPr lang="en-IN" dirty="0">
              <a:latin typeface="Times New Roman" pitchFamily="18" charset="0"/>
              <a:cs typeface="Times New Roman" pitchFamily="18" charset="0"/>
            </a:endParaRPr>
          </a:p>
        </p:txBody>
      </p:sp>
      <p:sp>
        <p:nvSpPr>
          <p:cNvPr id="7" name="Rectangle 6"/>
          <p:cNvSpPr/>
          <p:nvPr/>
        </p:nvSpPr>
        <p:spPr>
          <a:xfrm>
            <a:off x="4111704" y="4325779"/>
            <a:ext cx="5492594" cy="89255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lgn="just">
              <a:buFont typeface="+mj-lt"/>
              <a:buAutoNum type="arabicPeriod"/>
            </a:pPr>
            <a:r>
              <a:rPr lang="en-IN" b="1" dirty="0">
                <a:latin typeface="Times New Roman" pitchFamily="18" charset="0"/>
                <a:cs typeface="Times New Roman" pitchFamily="18" charset="0"/>
              </a:rPr>
              <a:t>Switched Capacitor </a:t>
            </a:r>
            <a:r>
              <a:rPr lang="en-IN" b="1" dirty="0" smtClean="0">
                <a:latin typeface="Times New Roman" pitchFamily="18" charset="0"/>
                <a:cs typeface="Times New Roman" pitchFamily="18" charset="0"/>
              </a:rPr>
              <a:t>Comparators</a:t>
            </a:r>
          </a:p>
          <a:p>
            <a:pPr marL="514350" indent="-514350" algn="just">
              <a:buFont typeface="+mj-lt"/>
              <a:buAutoNum type="arabicPeriod"/>
            </a:pPr>
            <a:r>
              <a:rPr lang="en-IN" b="1" dirty="0" smtClean="0">
                <a:latin typeface="Times New Roman" pitchFamily="18" charset="0"/>
                <a:cs typeface="Times New Roman" pitchFamily="18" charset="0"/>
              </a:rPr>
              <a:t>The </a:t>
            </a:r>
            <a:r>
              <a:rPr lang="en-IN" b="1" dirty="0">
                <a:latin typeface="Times New Roman" pitchFamily="18" charset="0"/>
                <a:cs typeface="Times New Roman" pitchFamily="18" charset="0"/>
              </a:rPr>
              <a:t>regenerative comparator</a:t>
            </a:r>
          </a:p>
        </p:txBody>
      </p:sp>
      <p:sp>
        <p:nvSpPr>
          <p:cNvPr id="8" name="Rectangle 7"/>
          <p:cNvSpPr/>
          <p:nvPr/>
        </p:nvSpPr>
        <p:spPr>
          <a:xfrm>
            <a:off x="2895600" y="3810000"/>
            <a:ext cx="3974934" cy="492443"/>
          </a:xfrm>
          <a:prstGeom prst="rect">
            <a:avLst/>
          </a:prstGeom>
        </p:spPr>
        <p:txBody>
          <a:bodyPr wrap="none">
            <a:spAutoFit/>
          </a:bodyPr>
          <a:lstStyle/>
          <a:p>
            <a:r>
              <a:rPr lang="en-US" b="1" dirty="0" smtClean="0">
                <a:latin typeface="Times New Roman" pitchFamily="18" charset="0"/>
                <a:cs typeface="Times New Roman" pitchFamily="18" charset="0"/>
              </a:rPr>
              <a:t>Other Comparator Forms,</a:t>
            </a:r>
            <a:endParaRPr lang="en-IN" b="1" dirty="0"/>
          </a:p>
        </p:txBody>
      </p:sp>
    </p:spTree>
    <p:extLst>
      <p:ext uri="{BB962C8B-B14F-4D97-AF65-F5344CB8AC3E}">
        <p14:creationId xmlns="" xmlns:p14="http://schemas.microsoft.com/office/powerpoint/2010/main" val="1541656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10200" y="5700713"/>
            <a:ext cx="8136365" cy="3290887"/>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4" name="Rectangle 3"/>
          <p:cNvSpPr/>
          <p:nvPr/>
        </p:nvSpPr>
        <p:spPr>
          <a:xfrm>
            <a:off x="1" y="565197"/>
            <a:ext cx="425604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Discrete-Time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81400" y="1164848"/>
            <a:ext cx="5492594"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lgn="just">
              <a:buFont typeface="+mj-lt"/>
              <a:buAutoNum type="arabicPeriod"/>
            </a:pPr>
            <a:r>
              <a:rPr lang="en-IN" b="1" dirty="0">
                <a:latin typeface="Times New Roman" pitchFamily="18" charset="0"/>
                <a:cs typeface="Times New Roman" pitchFamily="18" charset="0"/>
              </a:rPr>
              <a:t>Switched Capacitor </a:t>
            </a:r>
            <a:r>
              <a:rPr lang="en-IN" b="1" dirty="0" smtClean="0">
                <a:latin typeface="Times New Roman" pitchFamily="18" charset="0"/>
                <a:cs typeface="Times New Roman" pitchFamily="18" charset="0"/>
              </a:rPr>
              <a:t>Comparators</a:t>
            </a:r>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93357" y="1905000"/>
            <a:ext cx="7150894" cy="2933700"/>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9" name="Rectangle 8"/>
          <p:cNvSpPr/>
          <p:nvPr/>
        </p:nvSpPr>
        <p:spPr>
          <a:xfrm>
            <a:off x="1104900" y="4946302"/>
            <a:ext cx="4953000" cy="492443"/>
          </a:xfrm>
          <a:prstGeom prst="rect">
            <a:avLst/>
          </a:prstGeom>
        </p:spPr>
        <p:txBody>
          <a:bodyPr wrap="square">
            <a:spAutoFit/>
          </a:bodyPr>
          <a:lstStyle/>
          <a:p>
            <a:r>
              <a:rPr lang="en-IN" b="1" dirty="0">
                <a:latin typeface="Times New Roman" pitchFamily="18" charset="0"/>
                <a:cs typeface="Times New Roman" pitchFamily="18" charset="0"/>
              </a:rPr>
              <a:t>A switched </a:t>
            </a:r>
            <a:r>
              <a:rPr lang="en-IN" b="1" dirty="0" smtClean="0">
                <a:latin typeface="Times New Roman" pitchFamily="18" charset="0"/>
                <a:cs typeface="Times New Roman" pitchFamily="18" charset="0"/>
              </a:rPr>
              <a:t>capacitor comparator</a:t>
            </a:r>
            <a:endParaRPr lang="en-IN" b="1" dirty="0">
              <a:latin typeface="Times New Roman" pitchFamily="18" charset="0"/>
              <a:cs typeface="Times New Roman" pitchFamily="18" charset="0"/>
            </a:endParaRPr>
          </a:p>
        </p:txBody>
      </p:sp>
      <p:sp>
        <p:nvSpPr>
          <p:cNvPr id="10" name="Rectangle 9"/>
          <p:cNvSpPr/>
          <p:nvPr/>
        </p:nvSpPr>
        <p:spPr>
          <a:xfrm>
            <a:off x="82394" y="8375332"/>
            <a:ext cx="7537606" cy="492443"/>
          </a:xfrm>
          <a:prstGeom prst="rect">
            <a:avLst/>
          </a:prstGeom>
        </p:spPr>
        <p:txBody>
          <a:bodyPr wrap="square">
            <a:spAutoFit/>
          </a:bodyPr>
          <a:lstStyle/>
          <a:p>
            <a:r>
              <a:rPr lang="en-IN" b="1" dirty="0">
                <a:latin typeface="Times New Roman" pitchFamily="18" charset="0"/>
                <a:cs typeface="Times New Roman" pitchFamily="18" charset="0"/>
              </a:rPr>
              <a:t>Equivalent circuit </a:t>
            </a:r>
            <a:r>
              <a:rPr lang="en-US" b="1" dirty="0" smtClean="0">
                <a:latin typeface="Times New Roman" pitchFamily="18" charset="0"/>
                <a:cs typeface="Times New Roman" pitchFamily="18" charset="0"/>
              </a:rPr>
              <a:t>when </a:t>
            </a:r>
            <a:r>
              <a:rPr lang="en-US" b="1" dirty="0">
                <a:latin typeface="Times New Roman" pitchFamily="18" charset="0"/>
                <a:cs typeface="Times New Roman" pitchFamily="18" charset="0"/>
              </a:rPr>
              <a:t>the </a:t>
            </a:r>
            <a:r>
              <a:rPr lang="el-GR" b="1" dirty="0" smtClean="0">
                <a:latin typeface="Times New Roman" pitchFamily="18" charset="0"/>
                <a:cs typeface="Times New Roman" pitchFamily="18" charset="0"/>
              </a:rPr>
              <a:t>φ</a:t>
            </a:r>
            <a:r>
              <a:rPr lang="en-IN" b="1" baseline="-25000" dirty="0" smtClean="0">
                <a:latin typeface="Times New Roman" pitchFamily="18" charset="0"/>
                <a:cs typeface="Times New Roman" pitchFamily="18" charset="0"/>
              </a:rPr>
              <a:t>2</a:t>
            </a:r>
            <a:r>
              <a:rPr lang="en-US" b="1" i="1" dirty="0" smtClean="0">
                <a:latin typeface="Times New Roman" pitchFamily="18" charset="0"/>
                <a:cs typeface="Times New Roman" pitchFamily="18" charset="0"/>
              </a:rPr>
              <a:t> </a:t>
            </a:r>
            <a:r>
              <a:rPr lang="en-US" b="1" dirty="0">
                <a:latin typeface="Times New Roman" pitchFamily="18" charset="0"/>
                <a:cs typeface="Times New Roman" pitchFamily="18" charset="0"/>
              </a:rPr>
              <a:t>switches are </a:t>
            </a:r>
            <a:r>
              <a:rPr lang="en-US" b="1" dirty="0" smtClean="0">
                <a:latin typeface="Times New Roman" pitchFamily="18" charset="0"/>
                <a:cs typeface="Times New Roman" pitchFamily="18" charset="0"/>
              </a:rPr>
              <a:t>closed</a:t>
            </a:r>
            <a:r>
              <a:rPr lang="en-US" b="1" dirty="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647076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75396"/>
            <a:ext cx="13716000" cy="28931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The switched capacitor comparator uses a combination of switched capacitors and </a:t>
            </a:r>
            <a:r>
              <a:rPr lang="en-US" dirty="0" smtClean="0">
                <a:latin typeface="Times New Roman" pitchFamily="18" charset="0"/>
                <a:cs typeface="Times New Roman" pitchFamily="18" charset="0"/>
              </a:rPr>
              <a:t>open-loop comparators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The </a:t>
            </a:r>
            <a:r>
              <a:rPr lang="en-US" b="1" dirty="0">
                <a:latin typeface="Times New Roman" pitchFamily="18" charset="0"/>
                <a:cs typeface="Times New Roman" pitchFamily="18" charset="0"/>
              </a:rPr>
              <a:t>advantages</a:t>
            </a:r>
            <a:r>
              <a:rPr lang="en-US" dirty="0">
                <a:latin typeface="Times New Roman" pitchFamily="18" charset="0"/>
                <a:cs typeface="Times New Roman" pitchFamily="18" charset="0"/>
              </a:rPr>
              <a:t> of the </a:t>
            </a:r>
            <a:r>
              <a:rPr lang="en-US" dirty="0" smtClean="0">
                <a:latin typeface="Times New Roman" pitchFamily="18" charset="0"/>
                <a:cs typeface="Times New Roman" pitchFamily="18" charset="0"/>
              </a:rPr>
              <a:t>switched </a:t>
            </a:r>
            <a:r>
              <a:rPr lang="en-US" dirty="0">
                <a:latin typeface="Times New Roman" pitchFamily="18" charset="0"/>
                <a:cs typeface="Times New Roman" pitchFamily="18" charset="0"/>
              </a:rPr>
              <a:t>capacitor comparator are that </a:t>
            </a:r>
            <a:r>
              <a:rPr lang="en-US" b="1" dirty="0">
                <a:latin typeface="Times New Roman" pitchFamily="18" charset="0"/>
                <a:cs typeface="Times New Roman" pitchFamily="18" charset="0"/>
              </a:rPr>
              <a:t>differential </a:t>
            </a:r>
            <a:r>
              <a:rPr lang="en-US" b="1" dirty="0" smtClean="0">
                <a:latin typeface="Times New Roman" pitchFamily="18" charset="0"/>
                <a:cs typeface="Times New Roman" pitchFamily="18" charset="0"/>
              </a:rPr>
              <a:t>signals can </a:t>
            </a:r>
            <a:r>
              <a:rPr lang="en-US" b="1" dirty="0">
                <a:latin typeface="Times New Roman" pitchFamily="18" charset="0"/>
                <a:cs typeface="Times New Roman" pitchFamily="18" charset="0"/>
              </a:rPr>
              <a:t>be compared using single-ended circuits and the switched capacitor comparator </a:t>
            </a:r>
            <a:r>
              <a:rPr lang="en-US" b="1" dirty="0" smtClean="0">
                <a:latin typeface="Times New Roman" pitchFamily="18" charset="0"/>
                <a:cs typeface="Times New Roman" pitchFamily="18" charset="0"/>
              </a:rPr>
              <a:t>naturally lends </a:t>
            </a:r>
            <a:r>
              <a:rPr lang="en-US" b="1" dirty="0">
                <a:latin typeface="Times New Roman" pitchFamily="18" charset="0"/>
                <a:cs typeface="Times New Roman" pitchFamily="18" charset="0"/>
              </a:rPr>
              <a:t>itself to </a:t>
            </a:r>
            <a:r>
              <a:rPr lang="en-US" b="1" dirty="0" err="1">
                <a:latin typeface="Times New Roman" pitchFamily="18" charset="0"/>
                <a:cs typeface="Times New Roman" pitchFamily="18" charset="0"/>
              </a:rPr>
              <a:t>autozeroing</a:t>
            </a:r>
            <a:r>
              <a:rPr lang="en-US" dirty="0">
                <a:latin typeface="Times New Roman" pitchFamily="18" charset="0"/>
                <a:cs typeface="Times New Roman" pitchFamily="18" charset="0"/>
              </a:rPr>
              <a:t> the de offset voltage of the open-loop comparator</a:t>
            </a:r>
            <a:r>
              <a:rPr lang="en-US" dirty="0" smtClean="0">
                <a:latin typeface="Times New Roman" pitchFamily="18" charset="0"/>
                <a:cs typeface="Times New Roman" pitchFamily="18" charset="0"/>
              </a:rPr>
              <a:t>.</a:t>
            </a:r>
          </a:p>
          <a:p>
            <a:pPr marL="457200" indent="-457200" algn="just">
              <a:buFont typeface="Wingdings" pitchFamily="2" charset="2"/>
              <a:buChar char="Ø"/>
            </a:pPr>
            <a:r>
              <a:rPr lang="en-US" dirty="0">
                <a:latin typeface="Times New Roman" pitchFamily="18" charset="0"/>
                <a:cs typeface="Times New Roman" pitchFamily="18" charset="0"/>
              </a:rPr>
              <a:t>The voltages applied to the circuit are normally sampled and held so that capital variables are used.</a:t>
            </a:r>
            <a:endParaRPr lang="en-IN" dirty="0">
              <a:latin typeface="Times New Roman" pitchFamily="18" charset="0"/>
              <a:cs typeface="Times New Roman" pitchFamily="18" charset="0"/>
            </a:endParaRPr>
          </a:p>
        </p:txBody>
      </p:sp>
      <p:sp>
        <p:nvSpPr>
          <p:cNvPr id="5" name="Rectangle 4"/>
          <p:cNvSpPr/>
          <p:nvPr/>
        </p:nvSpPr>
        <p:spPr>
          <a:xfrm>
            <a:off x="1" y="565197"/>
            <a:ext cx="425604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Discrete-Time Comparators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581400" y="1164848"/>
            <a:ext cx="5492594"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lgn="just">
              <a:buFont typeface="+mj-lt"/>
              <a:buAutoNum type="arabicPeriod"/>
            </a:pPr>
            <a:r>
              <a:rPr lang="en-IN" b="1" dirty="0">
                <a:latin typeface="Times New Roman" pitchFamily="18" charset="0"/>
                <a:cs typeface="Times New Roman" pitchFamily="18" charset="0"/>
              </a:rPr>
              <a:t>Switched Capacitor </a:t>
            </a:r>
            <a:r>
              <a:rPr lang="en-IN" b="1" dirty="0" smtClean="0">
                <a:latin typeface="Times New Roman" pitchFamily="18" charset="0"/>
                <a:cs typeface="Times New Roman" pitchFamily="18" charset="0"/>
              </a:rPr>
              <a:t>Comparators</a:t>
            </a:r>
          </a:p>
        </p:txBody>
      </p:sp>
      <p:sp>
        <p:nvSpPr>
          <p:cNvPr id="8" name="Rectangle 7"/>
          <p:cNvSpPr/>
          <p:nvPr/>
        </p:nvSpPr>
        <p:spPr>
          <a:xfrm>
            <a:off x="-1" y="5257800"/>
            <a:ext cx="13716001"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When the </a:t>
            </a:r>
            <a:r>
              <a:rPr lang="el-GR" b="1" dirty="0" smtClean="0">
                <a:latin typeface="Times New Roman" pitchFamily="18" charset="0"/>
                <a:cs typeface="Times New Roman" pitchFamily="18" charset="0"/>
              </a:rPr>
              <a:t>φ</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switches are </a:t>
            </a:r>
            <a:r>
              <a:rPr lang="en-US" dirty="0" smtClean="0">
                <a:latin typeface="Times New Roman" pitchFamily="18" charset="0"/>
                <a:cs typeface="Times New Roman" pitchFamily="18" charset="0"/>
              </a:rPr>
              <a:t>closed, </a:t>
            </a:r>
            <a:r>
              <a:rPr lang="en-US" dirty="0">
                <a:latin typeface="Times New Roman" pitchFamily="18" charset="0"/>
                <a:cs typeface="Times New Roman" pitchFamily="18" charset="0"/>
              </a:rPr>
              <a:t>the capacitor C</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autozeros</a:t>
            </a:r>
            <a:r>
              <a:rPr lang="en-US" dirty="0">
                <a:latin typeface="Times New Roman" pitchFamily="18" charset="0"/>
                <a:cs typeface="Times New Roman" pitchFamily="18" charset="0"/>
              </a:rPr>
              <a:t> the offset </a:t>
            </a:r>
            <a:r>
              <a:rPr lang="en-US" dirty="0" smtClean="0">
                <a:latin typeface="Times New Roman" pitchFamily="18" charset="0"/>
                <a:cs typeface="Times New Roman" pitchFamily="18" charset="0"/>
              </a:rPr>
              <a:t>voltage of </a:t>
            </a:r>
            <a:r>
              <a:rPr lang="en-US" dirty="0">
                <a:latin typeface="Times New Roman" pitchFamily="18" charset="0"/>
                <a:cs typeface="Times New Roman" pitchFamily="18" charset="0"/>
              </a:rPr>
              <a:t>the comparator,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OS</a:t>
            </a:r>
            <a:r>
              <a:rPr lang="en-US" dirty="0" smtClean="0">
                <a:latin typeface="Times New Roman" pitchFamily="18" charset="0"/>
                <a:cs typeface="Times New Roman" pitchFamily="18" charset="0"/>
              </a:rPr>
              <a:t>· </a:t>
            </a:r>
          </a:p>
          <a:p>
            <a:pPr marL="457200" indent="-45720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capacitor C</a:t>
            </a:r>
            <a:r>
              <a:rPr lang="en-US" baseline="-25000" dirty="0">
                <a:latin typeface="Times New Roman" pitchFamily="18" charset="0"/>
                <a:cs typeface="Times New Roman" pitchFamily="18" charset="0"/>
              </a:rPr>
              <a:t>P</a:t>
            </a:r>
            <a:r>
              <a:rPr lang="en-US" dirty="0">
                <a:latin typeface="Times New Roman" pitchFamily="18" charset="0"/>
                <a:cs typeface="Times New Roman" pitchFamily="18" charset="0"/>
              </a:rPr>
              <a:t> represents the parasitic capacitance from </a:t>
            </a:r>
            <a:r>
              <a:rPr lang="en-US" dirty="0" smtClean="0">
                <a:latin typeface="Times New Roman" pitchFamily="18" charset="0"/>
                <a:cs typeface="Times New Roman" pitchFamily="18" charset="0"/>
              </a:rPr>
              <a:t>the input </a:t>
            </a:r>
            <a:r>
              <a:rPr lang="en-US" dirty="0">
                <a:latin typeface="Times New Roman" pitchFamily="18" charset="0"/>
                <a:cs typeface="Times New Roman" pitchFamily="18" charset="0"/>
              </a:rPr>
              <a:t>of the comparator to ground</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comparator must be stable in </a:t>
            </a:r>
            <a:r>
              <a:rPr lang="en-US" dirty="0" smtClean="0">
                <a:latin typeface="Times New Roman" pitchFamily="18" charset="0"/>
                <a:cs typeface="Times New Roman" pitchFamily="18" charset="0"/>
              </a:rPr>
              <a:t>unity-gain </a:t>
            </a:r>
            <a:r>
              <a:rPr lang="en-US" dirty="0">
                <a:latin typeface="Times New Roman" pitchFamily="18" charset="0"/>
                <a:cs typeface="Times New Roman" pitchFamily="18" charset="0"/>
              </a:rPr>
              <a:t>operation for this circuit to </a:t>
            </a:r>
            <a:r>
              <a:rPr lang="en-US" dirty="0" smtClean="0">
                <a:latin typeface="Times New Roman" pitchFamily="18" charset="0"/>
                <a:cs typeface="Times New Roman" pitchFamily="18" charset="0"/>
              </a:rPr>
              <a:t>work </a:t>
            </a:r>
            <a:r>
              <a:rPr lang="en-US" dirty="0">
                <a:latin typeface="Times New Roman" pitchFamily="18" charset="0"/>
                <a:cs typeface="Times New Roman" pitchFamily="18" charset="0"/>
              </a:rPr>
              <a:t>properly.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can be shown that the voltage across </a:t>
            </a:r>
            <a:r>
              <a:rPr lang="en-US" dirty="0" smtClean="0">
                <a:latin typeface="Times New Roman" pitchFamily="18" charset="0"/>
                <a:cs typeface="Times New Roman" pitchFamily="18" charset="0"/>
              </a:rPr>
              <a:t>C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P </a:t>
            </a:r>
            <a:r>
              <a:rPr lang="en-US" dirty="0" smtClean="0">
                <a:latin typeface="Times New Roman" pitchFamily="18" charset="0"/>
                <a:cs typeface="Times New Roman" pitchFamily="18" charset="0"/>
              </a:rPr>
              <a:t>at </a:t>
            </a:r>
            <a:r>
              <a:rPr lang="en-US" dirty="0">
                <a:latin typeface="Times New Roman" pitchFamily="18" charset="0"/>
                <a:cs typeface="Times New Roman" pitchFamily="18" charset="0"/>
              </a:rPr>
              <a:t>the end of the </a:t>
            </a:r>
            <a:r>
              <a:rPr lang="el-GR" b="1" dirty="0">
                <a:latin typeface="Times New Roman" pitchFamily="18" charset="0"/>
                <a:cs typeface="Times New Roman" pitchFamily="18" charset="0"/>
              </a:rPr>
              <a:t>φ</a:t>
            </a:r>
            <a:r>
              <a:rPr lang="en-US" baseline="-25000" dirty="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phase period </a:t>
            </a:r>
            <a:r>
              <a:rPr lang="en-US" dirty="0" smtClean="0">
                <a:latin typeface="Times New Roman" pitchFamily="18" charset="0"/>
                <a:cs typeface="Times New Roman" pitchFamily="18" charset="0"/>
              </a:rPr>
              <a:t>is, </a:t>
            </a:r>
            <a:endParaRPr lang="en-IN"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4900" y="7639050"/>
            <a:ext cx="3924300" cy="927562"/>
          </a:xfrm>
          <a:prstGeom prst="rect">
            <a:avLst/>
          </a:prstGeom>
          <a:noFill/>
          <a:ln w="9525">
            <a:solidFill>
              <a:schemeClr val="accent6">
                <a:lumMod val="75000"/>
              </a:schemeClr>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610600" y="7639050"/>
            <a:ext cx="2595446" cy="800100"/>
          </a:xfrm>
          <a:prstGeom prst="rect">
            <a:avLst/>
          </a:prstGeom>
          <a:noFill/>
          <a:ln w="9525">
            <a:solidFill>
              <a:schemeClr val="accent6">
                <a:lumMod val="75000"/>
              </a:schemeClr>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02635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5604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Discrete-Time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81400" y="1164848"/>
            <a:ext cx="5492594"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lgn="just">
              <a:buFont typeface="+mj-lt"/>
              <a:buAutoNum type="arabicPeriod"/>
            </a:pPr>
            <a:r>
              <a:rPr lang="en-IN" b="1" dirty="0">
                <a:latin typeface="Times New Roman" pitchFamily="18" charset="0"/>
                <a:cs typeface="Times New Roman" pitchFamily="18" charset="0"/>
              </a:rPr>
              <a:t>Switched Capacitor </a:t>
            </a:r>
            <a:r>
              <a:rPr lang="en-IN" b="1" dirty="0" smtClean="0">
                <a:latin typeface="Times New Roman" pitchFamily="18" charset="0"/>
                <a:cs typeface="Times New Roman" pitchFamily="18" charset="0"/>
              </a:rPr>
              <a:t>Comparators</a:t>
            </a:r>
          </a:p>
        </p:txBody>
      </p:sp>
      <p:sp>
        <p:nvSpPr>
          <p:cNvPr id="7" name="Rectangle 6"/>
          <p:cNvSpPr/>
          <p:nvPr/>
        </p:nvSpPr>
        <p:spPr>
          <a:xfrm>
            <a:off x="1" y="1828800"/>
            <a:ext cx="13716001"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57200" indent="-457200" algn="just">
              <a:buFont typeface="Wingdings" pitchFamily="2" charset="2"/>
              <a:buChar char="Ø"/>
            </a:pPr>
            <a:r>
              <a:rPr lang="en-US" dirty="0" smtClean="0">
                <a:latin typeface="Times New Roman" pitchFamily="18" charset="0"/>
                <a:cs typeface="Times New Roman" pitchFamily="18" charset="0"/>
              </a:rPr>
              <a:t>Now </a:t>
            </a:r>
            <a:r>
              <a:rPr lang="en-US" dirty="0">
                <a:latin typeface="Times New Roman" pitchFamily="18" charset="0"/>
                <a:cs typeface="Times New Roman" pitchFamily="18" charset="0"/>
              </a:rPr>
              <a:t>when the </a:t>
            </a:r>
            <a:r>
              <a:rPr lang="el-GR" b="1" dirty="0" smtClean="0">
                <a:latin typeface="Times New Roman" pitchFamily="18" charset="0"/>
                <a:cs typeface="Times New Roman" pitchFamily="18" charset="0"/>
              </a:rPr>
              <a:t>φ</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switch is closed, the equivalent circuit at the beginning of the </a:t>
            </a:r>
            <a:r>
              <a:rPr lang="el-GR" b="1" dirty="0">
                <a:latin typeface="Times New Roman" pitchFamily="18" charset="0"/>
                <a:cs typeface="Times New Roman" pitchFamily="18" charset="0"/>
              </a:rPr>
              <a:t>φ</a:t>
            </a:r>
            <a:r>
              <a:rPr lang="en-US" baseline="-25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phase period </a:t>
            </a:r>
            <a:r>
              <a:rPr lang="en-US" dirty="0">
                <a:latin typeface="Times New Roman" pitchFamily="18" charset="0"/>
                <a:cs typeface="Times New Roman" pitchFamily="18" charset="0"/>
              </a:rPr>
              <a:t>is shown in Fig. </a:t>
            </a:r>
            <a:endParaRPr lang="en-US" dirty="0" smtClean="0">
              <a:latin typeface="Times New Roman" pitchFamily="18" charset="0"/>
              <a:cs typeface="Times New Roman" pitchFamily="18" charset="0"/>
            </a:endParaRPr>
          </a:p>
          <a:p>
            <a:pPr marL="457200" indent="-457200" algn="just">
              <a:buFont typeface="Wingdings" pitchFamily="2" charset="2"/>
              <a:buChar char="Ø"/>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circuit, the voltage across each capacitor has </a:t>
            </a:r>
            <a:r>
              <a:rPr lang="en-US" dirty="0" smtClean="0">
                <a:latin typeface="Times New Roman" pitchFamily="18" charset="0"/>
                <a:cs typeface="Times New Roman" pitchFamily="18" charset="0"/>
              </a:rPr>
              <a:t>been removed </a:t>
            </a:r>
            <a:r>
              <a:rPr lang="en-US" dirty="0">
                <a:latin typeface="Times New Roman" pitchFamily="18" charset="0"/>
                <a:cs typeface="Times New Roman" pitchFamily="18" charset="0"/>
              </a:rPr>
              <a:t>and represented by a step voltage source.</a:t>
            </a:r>
            <a:endParaRPr lang="en-IN"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38200" y="3657600"/>
            <a:ext cx="9144000" cy="1065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06416" y="5029200"/>
            <a:ext cx="12057184"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41511" y="6629400"/>
            <a:ext cx="4164282" cy="492443"/>
          </a:xfrm>
          <a:prstGeom prst="rect">
            <a:avLst/>
          </a:prstGeom>
        </p:spPr>
        <p:txBody>
          <a:bodyPr wrap="none">
            <a:spAutoFit/>
          </a:bodyPr>
          <a:lstStyle/>
          <a:p>
            <a:r>
              <a:rPr lang="en-US" b="1" dirty="0">
                <a:latin typeface="Times New Roman" pitchFamily="18" charset="0"/>
                <a:cs typeface="Times New Roman" pitchFamily="18" charset="0"/>
              </a:rPr>
              <a:t>If C</a:t>
            </a:r>
            <a:r>
              <a:rPr lang="en-US" b="1" baseline="-25000" dirty="0">
                <a:latin typeface="Times New Roman" pitchFamily="18" charset="0"/>
                <a:cs typeface="Times New Roman" pitchFamily="18" charset="0"/>
              </a:rPr>
              <a:t>P</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is smaller than C. then</a:t>
            </a:r>
            <a:endParaRPr lang="en-IN" b="1" dirty="0">
              <a:latin typeface="Times New Roman" pitchFamily="18" charset="0"/>
              <a:cs typeface="Times New Roman" pitchFamily="18" charset="0"/>
            </a:endParaRPr>
          </a:p>
        </p:txBody>
      </p:sp>
      <p:pic>
        <p:nvPicPr>
          <p:cNvPr id="1126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32284" y="6588442"/>
            <a:ext cx="4201186" cy="802957"/>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Tree>
    <p:extLst>
      <p:ext uri="{BB962C8B-B14F-4D97-AF65-F5344CB8AC3E}">
        <p14:creationId xmlns="" xmlns:p14="http://schemas.microsoft.com/office/powerpoint/2010/main" val="245337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1929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Characterization of a Comparator</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253591" y="838200"/>
            <a:ext cx="3357009" cy="492443"/>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pPr algn="ctr"/>
            <a:r>
              <a:rPr lang="en-US" b="1" dirty="0" smtClean="0">
                <a:latin typeface="Times New Roman" pitchFamily="18" charset="0"/>
                <a:cs typeface="Times New Roman" pitchFamily="18" charset="0"/>
              </a:rPr>
              <a:t>Static Characteristics</a:t>
            </a:r>
          </a:p>
        </p:txBody>
      </p:sp>
      <p:pic>
        <p:nvPicPr>
          <p:cNvPr id="2050" name="Picture 2"/>
          <p:cNvPicPr>
            <a:picLocks noChangeAspect="1" noChangeArrowheads="1"/>
          </p:cNvPicPr>
          <p:nvPr/>
        </p:nvPicPr>
        <p:blipFill>
          <a:blip r:embed="rId2" cstate="print"/>
          <a:srcRect/>
          <a:stretch>
            <a:fillRect/>
          </a:stretch>
        </p:blipFill>
        <p:spPr bwMode="auto">
          <a:xfrm>
            <a:off x="152400" y="1371599"/>
            <a:ext cx="4267200" cy="244250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0" y="3962400"/>
            <a:ext cx="5439566" cy="492443"/>
          </a:xfrm>
          <a:prstGeom prst="rect">
            <a:avLst/>
          </a:prstGeom>
        </p:spPr>
        <p:txBody>
          <a:bodyPr wrap="none">
            <a:spAutoFit/>
          </a:bodyPr>
          <a:lstStyle/>
          <a:p>
            <a:r>
              <a:rPr lang="en-US" b="1" dirty="0" smtClean="0">
                <a:latin typeface="Times New Roman" pitchFamily="18" charset="0"/>
                <a:cs typeface="Times New Roman" pitchFamily="18" charset="0"/>
              </a:rPr>
              <a:t>Ideal transfer curve of a comparator.</a:t>
            </a:r>
            <a:endParaRPr lang="en-US" b="1" dirty="0">
              <a:latin typeface="Times New Roman" pitchFamily="18" charset="0"/>
              <a:cs typeface="Times New Roman" pitchFamily="18" charset="0"/>
            </a:endParaRPr>
          </a:p>
        </p:txBody>
      </p:sp>
      <p:sp>
        <p:nvSpPr>
          <p:cNvPr id="9" name="Rectangle 8"/>
          <p:cNvSpPr/>
          <p:nvPr/>
        </p:nvSpPr>
        <p:spPr>
          <a:xfrm>
            <a:off x="4953000" y="1447800"/>
            <a:ext cx="84582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As shown in the figure the output of the comparator is </a:t>
            </a:r>
            <a:r>
              <a:rPr lang="en-US" b="1" dirty="0" smtClean="0">
                <a:latin typeface="Times New Roman" pitchFamily="18" charset="0"/>
                <a:cs typeface="Times New Roman" pitchFamily="18" charset="0"/>
              </a:rPr>
              <a:t>high (V</a:t>
            </a:r>
            <a:r>
              <a:rPr lang="en-US" b="1" baseline="-25000" dirty="0" smtClean="0">
                <a:latin typeface="Times New Roman" pitchFamily="18" charset="0"/>
                <a:cs typeface="Times New Roman" pitchFamily="18" charset="0"/>
              </a:rPr>
              <a:t>OH</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when the difference between the non-inverting and inverting inputs is positive, and </a:t>
            </a:r>
            <a:r>
              <a:rPr lang="en-US" b="1" dirty="0" smtClean="0">
                <a:latin typeface="Times New Roman" pitchFamily="18" charset="0"/>
                <a:cs typeface="Times New Roman" pitchFamily="18" charset="0"/>
              </a:rPr>
              <a:t>low (V</a:t>
            </a:r>
            <a:r>
              <a:rPr lang="en-US" b="1" baseline="-25000" dirty="0" smtClean="0">
                <a:latin typeface="Times New Roman" pitchFamily="18" charset="0"/>
                <a:cs typeface="Times New Roman" pitchFamily="18" charset="0"/>
              </a:rPr>
              <a:t>OL</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when this difference is negative.</a:t>
            </a:r>
            <a:endParaRPr lang="en-US" dirty="0">
              <a:latin typeface="Times New Roman" pitchFamily="18" charset="0"/>
              <a:cs typeface="Times New Roman" pitchFamily="18" charset="0"/>
            </a:endParaRPr>
          </a:p>
        </p:txBody>
      </p:sp>
      <p:sp>
        <p:nvSpPr>
          <p:cNvPr id="10" name="Rectangle 9"/>
          <p:cNvSpPr/>
          <p:nvPr/>
        </p:nvSpPr>
        <p:spPr>
          <a:xfrm>
            <a:off x="76200" y="4448175"/>
            <a:ext cx="1409360"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lvl="1" indent="-514350" algn="ctr">
              <a:buFont typeface="+mj-lt"/>
              <a:buAutoNum type="arabicPeriod"/>
            </a:pPr>
            <a:r>
              <a:rPr lang="en-US" b="1" dirty="0" smtClean="0">
                <a:latin typeface="Times New Roman" pitchFamily="18" charset="0"/>
                <a:cs typeface="Times New Roman" pitchFamily="18" charset="0"/>
              </a:rPr>
              <a:t>Gain</a:t>
            </a:r>
          </a:p>
        </p:txBody>
      </p:sp>
      <p:sp>
        <p:nvSpPr>
          <p:cNvPr id="11" name="Rectangle 10"/>
          <p:cNvSpPr/>
          <p:nvPr/>
        </p:nvSpPr>
        <p:spPr>
          <a:xfrm>
            <a:off x="1600200" y="4572000"/>
            <a:ext cx="10210800" cy="8925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buFont typeface="Wingdings" pitchFamily="2" charset="2"/>
              <a:buChar char="Ø"/>
            </a:pPr>
            <a:r>
              <a:rPr lang="en-US" dirty="0" smtClean="0">
                <a:latin typeface="Times New Roman" pitchFamily="18" charset="0"/>
                <a:cs typeface="Times New Roman" pitchFamily="18" charset="0"/>
              </a:rPr>
              <a:t>The output changes states for an input change of </a:t>
            </a:r>
            <a:r>
              <a:rPr lang="en-US" b="1" dirty="0" smtClean="0">
                <a:latin typeface="Times New Roman" pitchFamily="18" charset="0"/>
                <a:cs typeface="Times New Roman" pitchFamily="18" charset="0"/>
              </a:rPr>
              <a:t>Δ</a:t>
            </a:r>
            <a:r>
              <a:rPr lang="en-US" b="1" i="1" dirty="0" smtClean="0">
                <a:latin typeface="Times New Roman" pitchFamily="18" charset="0"/>
                <a:cs typeface="Times New Roman" pitchFamily="18" charset="0"/>
              </a:rPr>
              <a:t>V</a:t>
            </a:r>
            <a:r>
              <a:rPr lang="en-US" i="1" dirty="0" smtClean="0">
                <a:latin typeface="Times New Roman" pitchFamily="18" charset="0"/>
                <a:cs typeface="Times New Roman" pitchFamily="18" charset="0"/>
              </a:rPr>
              <a:t>.</a:t>
            </a:r>
          </a:p>
          <a:p>
            <a:pPr marL="514350" indent="-514350">
              <a:buFont typeface="Wingdings" pitchFamily="2" charset="2"/>
              <a:buChar char="Ø"/>
            </a:pPr>
            <a:r>
              <a:rPr lang="en-US" dirty="0" smtClean="0">
                <a:latin typeface="Times New Roman" pitchFamily="18" charset="0"/>
                <a:cs typeface="Times New Roman" pitchFamily="18" charset="0"/>
              </a:rPr>
              <a:t>When </a:t>
            </a:r>
            <a:r>
              <a:rPr lang="en-US" b="1" dirty="0" smtClean="0">
                <a:latin typeface="Times New Roman" pitchFamily="18" charset="0"/>
                <a:cs typeface="Times New Roman" pitchFamily="18" charset="0"/>
              </a:rPr>
              <a:t>Δ</a:t>
            </a:r>
            <a:r>
              <a:rPr lang="en-US" b="1" i="1" dirty="0" smtClean="0">
                <a:latin typeface="Times New Roman" pitchFamily="18" charset="0"/>
                <a:cs typeface="Times New Roman" pitchFamily="18" charset="0"/>
              </a:rPr>
              <a:t>V</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approaches zero, this implies a gain of infinity,</a:t>
            </a:r>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4256690" y="5562600"/>
            <a:ext cx="4582510" cy="103822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2052" name="Picture 4"/>
          <p:cNvPicPr>
            <a:picLocks noChangeAspect="1" noChangeArrowheads="1"/>
          </p:cNvPicPr>
          <p:nvPr/>
        </p:nvPicPr>
        <p:blipFill>
          <a:blip r:embed="rId4" cstate="print"/>
          <a:srcRect/>
          <a:stretch>
            <a:fillRect/>
          </a:stretch>
        </p:blipFill>
        <p:spPr bwMode="auto">
          <a:xfrm>
            <a:off x="104775" y="6477000"/>
            <a:ext cx="3933825" cy="22479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4" name="Rectangle 13"/>
          <p:cNvSpPr/>
          <p:nvPr/>
        </p:nvSpPr>
        <p:spPr>
          <a:xfrm>
            <a:off x="-228600" y="8651557"/>
            <a:ext cx="7239000" cy="492443"/>
          </a:xfrm>
          <a:prstGeom prst="rect">
            <a:avLst/>
          </a:prstGeom>
        </p:spPr>
        <p:txBody>
          <a:bodyPr wrap="square">
            <a:spAutoFit/>
          </a:bodyPr>
          <a:lstStyle/>
          <a:p>
            <a:pPr algn="ctr"/>
            <a:r>
              <a:rPr lang="en-US" b="1" dirty="0" smtClean="0">
                <a:latin typeface="Times New Roman" pitchFamily="18" charset="0"/>
                <a:cs typeface="Times New Roman" pitchFamily="18" charset="0"/>
              </a:rPr>
              <a:t>Transfer curve of a comparator with finite gain.</a:t>
            </a:r>
            <a:endParaRPr lang="en-US" b="1" dirty="0">
              <a:latin typeface="Times New Roman" pitchFamily="18" charset="0"/>
              <a:cs typeface="Times New Roman" pitchFamily="18" charset="0"/>
            </a:endParaRPr>
          </a:p>
        </p:txBody>
      </p:sp>
      <p:pic>
        <p:nvPicPr>
          <p:cNvPr id="2053" name="Picture 5"/>
          <p:cNvPicPr>
            <a:picLocks noChangeAspect="1" noChangeArrowheads="1"/>
          </p:cNvPicPr>
          <p:nvPr/>
        </p:nvPicPr>
        <p:blipFill>
          <a:blip r:embed="rId5" cstate="print"/>
          <a:srcRect/>
          <a:stretch>
            <a:fillRect/>
          </a:stretch>
        </p:blipFill>
        <p:spPr bwMode="auto">
          <a:xfrm>
            <a:off x="9220200" y="6019800"/>
            <a:ext cx="3581400" cy="139935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6" name="Rectangle 15"/>
          <p:cNvSpPr/>
          <p:nvPr/>
        </p:nvSpPr>
        <p:spPr>
          <a:xfrm>
            <a:off x="6781800" y="7696200"/>
            <a:ext cx="6705600" cy="1200329"/>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just"/>
            <a:r>
              <a:rPr lang="en-US" sz="2400" b="1" dirty="0" smtClean="0">
                <a:latin typeface="Times New Roman" pitchFamily="18" charset="0"/>
                <a:cs typeface="Times New Roman" pitchFamily="18" charset="0"/>
              </a:rPr>
              <a:t>where V</a:t>
            </a:r>
            <a:r>
              <a:rPr lang="en-US" sz="2400" b="1" baseline="-25000" dirty="0" smtClean="0">
                <a:latin typeface="Times New Roman" pitchFamily="18" charset="0"/>
                <a:cs typeface="Times New Roman" pitchFamily="18" charset="0"/>
              </a:rPr>
              <a:t>IH</a:t>
            </a:r>
            <a:r>
              <a:rPr lang="en-US" sz="2400" b="1" dirty="0" smtClean="0">
                <a:latin typeface="Times New Roman" pitchFamily="18" charset="0"/>
                <a:cs typeface="Times New Roman" pitchFamily="18" charset="0"/>
              </a:rPr>
              <a:t> and V</a:t>
            </a:r>
            <a:r>
              <a:rPr lang="en-US" sz="2400" b="1" baseline="-25000" dirty="0" smtClean="0">
                <a:latin typeface="Times New Roman" pitchFamily="18" charset="0"/>
                <a:cs typeface="Times New Roman" pitchFamily="18" charset="0"/>
              </a:rPr>
              <a:t>IL</a:t>
            </a:r>
            <a:r>
              <a:rPr lang="en-US" sz="2400" b="1" dirty="0" smtClean="0">
                <a:latin typeface="Times New Roman" pitchFamily="18" charset="0"/>
                <a:cs typeface="Times New Roman" pitchFamily="18" charset="0"/>
              </a:rPr>
              <a:t> represent the input-voltage difference V</a:t>
            </a:r>
            <a:r>
              <a:rPr lang="en-US" sz="2400" b="1" baseline="-25000" dirty="0" smtClean="0">
                <a:latin typeface="Times New Roman" pitchFamily="18" charset="0"/>
                <a:cs typeface="Times New Roman" pitchFamily="18" charset="0"/>
              </a:rPr>
              <a:t>P</a:t>
            </a:r>
            <a:r>
              <a:rPr lang="en-US" sz="2400" b="1" dirty="0" smtClean="0">
                <a:latin typeface="Times New Roman" pitchFamily="18" charset="0"/>
                <a:cs typeface="Times New Roman" pitchFamily="18" charset="0"/>
              </a:rPr>
              <a:t> – V</a:t>
            </a:r>
            <a:r>
              <a:rPr lang="en-US" sz="2400" b="1" baseline="-25000" dirty="0" smtClean="0">
                <a:latin typeface="Times New Roman" pitchFamily="18" charset="0"/>
                <a:cs typeface="Times New Roman" pitchFamily="18" charset="0"/>
              </a:rPr>
              <a:t>N</a:t>
            </a:r>
            <a:r>
              <a:rPr lang="en-US" sz="2400" b="1" dirty="0" smtClean="0">
                <a:latin typeface="Times New Roman" pitchFamily="18" charset="0"/>
                <a:cs typeface="Times New Roman" pitchFamily="18" charset="0"/>
              </a:rPr>
              <a:t> needed to just saturate the output at its upper and lower limit,</a:t>
            </a:r>
            <a:endParaRPr lang="en-US" sz="2400" b="1"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5604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Discrete-Time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581400" y="1164848"/>
            <a:ext cx="5492594"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lgn="just">
              <a:buFont typeface="+mj-lt"/>
              <a:buAutoNum type="arabicPeriod"/>
            </a:pPr>
            <a:r>
              <a:rPr lang="en-IN" b="1" dirty="0">
                <a:latin typeface="Times New Roman" pitchFamily="18" charset="0"/>
                <a:cs typeface="Times New Roman" pitchFamily="18" charset="0"/>
              </a:rPr>
              <a:t>Switched Capacitor </a:t>
            </a:r>
            <a:r>
              <a:rPr lang="en-IN" b="1" dirty="0" smtClean="0">
                <a:latin typeface="Times New Roman" pitchFamily="18" charset="0"/>
                <a:cs typeface="Times New Roman" pitchFamily="18" charset="0"/>
              </a:rPr>
              <a:t>Comparators</a:t>
            </a:r>
          </a:p>
        </p:txBody>
      </p:sp>
      <p:sp>
        <p:nvSpPr>
          <p:cNvPr id="7" name="Rectangle 6"/>
          <p:cNvSpPr/>
          <p:nvPr/>
        </p:nvSpPr>
        <p:spPr>
          <a:xfrm>
            <a:off x="0" y="2133600"/>
            <a:ext cx="13716000" cy="249299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lgn="just">
              <a:buFont typeface="Wingdings" pitchFamily="2" charset="2"/>
              <a:buChar char="Ø"/>
            </a:pPr>
            <a:r>
              <a:rPr lang="en-US" dirty="0">
                <a:latin typeface="Times New Roman" pitchFamily="18" charset="0"/>
                <a:cs typeface="Times New Roman" pitchFamily="18" charset="0"/>
              </a:rPr>
              <a:t>The gain of the comparator used for the switched capacitor comparator must be </a:t>
            </a:r>
            <a:r>
              <a:rPr lang="en-US" dirty="0" smtClean="0">
                <a:latin typeface="Times New Roman" pitchFamily="18" charset="0"/>
                <a:cs typeface="Times New Roman" pitchFamily="18" charset="0"/>
              </a:rPr>
              <a:t>large enough </a:t>
            </a:r>
            <a:r>
              <a:rPr lang="en-US" dirty="0">
                <a:latin typeface="Times New Roman" pitchFamily="18" charset="0"/>
                <a:cs typeface="Times New Roman" pitchFamily="18" charset="0"/>
              </a:rPr>
              <a:t>to satisfy the resolution requirements</a:t>
            </a:r>
            <a:r>
              <a:rPr lang="en-US" dirty="0" smtClean="0">
                <a:latin typeface="Times New Roman" pitchFamily="18" charset="0"/>
                <a:cs typeface="Times New Roman" pitchFamily="18" charset="0"/>
              </a:rPr>
              <a:t>. </a:t>
            </a:r>
          </a:p>
          <a:p>
            <a:pPr marL="457200" indent="-457200" algn="just">
              <a:buFont typeface="Wingdings" pitchFamily="2" charset="2"/>
              <a:buChar char="Ø"/>
            </a:pPr>
            <a:r>
              <a:rPr lang="en-US" dirty="0" smtClean="0">
                <a:latin typeface="Times New Roman" pitchFamily="18" charset="0"/>
                <a:cs typeface="Times New Roman" pitchFamily="18" charset="0"/>
              </a:rPr>
              <a:t>The speed </a:t>
            </a:r>
            <a:r>
              <a:rPr lang="en-US" dirty="0">
                <a:latin typeface="Times New Roman" pitchFamily="18" charset="0"/>
                <a:cs typeface="Times New Roman" pitchFamily="18" charset="0"/>
              </a:rPr>
              <a:t>of the comparator depends on how long it takes the circuit to settle to its steady </a:t>
            </a:r>
            <a:r>
              <a:rPr lang="en-US" dirty="0" smtClean="0">
                <a:latin typeface="Times New Roman" pitchFamily="18" charset="0"/>
                <a:cs typeface="Times New Roman" pitchFamily="18" charset="0"/>
              </a:rPr>
              <a:t>stage after </a:t>
            </a:r>
            <a:r>
              <a:rPr lang="en-US" dirty="0">
                <a:latin typeface="Times New Roman" pitchFamily="18" charset="0"/>
                <a:cs typeface="Times New Roman" pitchFamily="18" charset="0"/>
              </a:rPr>
              <a:t>the switches have been closed for a given period</a:t>
            </a:r>
            <a:r>
              <a:rPr lang="en-US" dirty="0" smtClean="0">
                <a:latin typeface="Times New Roman" pitchFamily="18" charset="0"/>
                <a:cs typeface="Times New Roman" pitchFamily="18" charset="0"/>
              </a:rPr>
              <a:t>.</a:t>
            </a:r>
          </a:p>
          <a:p>
            <a:pPr marL="457200" indent="-457200" algn="just">
              <a:buFont typeface="Wingdings" pitchFamily="2" charset="2"/>
              <a:buChar char="Ø"/>
            </a:pPr>
            <a:r>
              <a:rPr lang="en-US" dirty="0" smtClean="0">
                <a:latin typeface="Times New Roman" pitchFamily="18" charset="0"/>
                <a:cs typeface="Times New Roman" pitchFamily="18" charset="0"/>
              </a:rPr>
              <a:t>During </a:t>
            </a:r>
            <a:r>
              <a:rPr lang="en-US" dirty="0">
                <a:latin typeface="Times New Roman" pitchFamily="18" charset="0"/>
                <a:cs typeface="Times New Roman" pitchFamily="18" charset="0"/>
              </a:rPr>
              <a:t>the </a:t>
            </a:r>
            <a:r>
              <a:rPr lang="el-GR" b="1" dirty="0" smtClean="0">
                <a:latin typeface="Times New Roman" pitchFamily="18" charset="0"/>
                <a:cs typeface="Times New Roman" pitchFamily="18" charset="0"/>
              </a:rPr>
              <a:t>φ</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phase, the response </a:t>
            </a:r>
            <a:r>
              <a:rPr lang="en-US" dirty="0" smtClean="0">
                <a:latin typeface="Times New Roman" pitchFamily="18" charset="0"/>
                <a:cs typeface="Times New Roman" pitchFamily="18" charset="0"/>
              </a:rPr>
              <a:t>of the </a:t>
            </a:r>
            <a:r>
              <a:rPr lang="en-US" dirty="0">
                <a:latin typeface="Times New Roman" pitchFamily="18" charset="0"/>
                <a:cs typeface="Times New Roman" pitchFamily="18" charset="0"/>
              </a:rPr>
              <a:t>circuit  is very fast. During </a:t>
            </a:r>
            <a:r>
              <a:rPr lang="el-GR" b="1" dirty="0">
                <a:latin typeface="Times New Roman" pitchFamily="18" charset="0"/>
                <a:cs typeface="Times New Roman" pitchFamily="18" charset="0"/>
              </a:rPr>
              <a:t>φ</a:t>
            </a:r>
            <a:r>
              <a:rPr lang="en-US" baseline="-25000" dirty="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open loop response </a:t>
            </a:r>
            <a:r>
              <a:rPr lang="en-US" dirty="0">
                <a:latin typeface="Times New Roman" pitchFamily="18" charset="0"/>
                <a:cs typeface="Times New Roman" pitchFamily="18" charset="0"/>
              </a:rPr>
              <a:t>of the comparator will determine the speed.</a:t>
            </a:r>
            <a:endParaRPr lang="en-IN"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5410200"/>
            <a:ext cx="5312693" cy="3581400"/>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8" name="Rectangle 7"/>
          <p:cNvSpPr/>
          <p:nvPr/>
        </p:nvSpPr>
        <p:spPr>
          <a:xfrm>
            <a:off x="0" y="4800600"/>
            <a:ext cx="89154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sz="2400" b="1" dirty="0">
                <a:latin typeface="Times New Roman" pitchFamily="18" charset="0"/>
                <a:cs typeface="Times New Roman" pitchFamily="18" charset="0"/>
              </a:rPr>
              <a:t>A differential-in, differential-out, switched capacitor comparator.</a:t>
            </a:r>
            <a:endParaRPr lang="en-IN" sz="2400" b="1" dirty="0">
              <a:latin typeface="Times New Roman" pitchFamily="18" charset="0"/>
              <a:cs typeface="Times New Roman" pitchFamily="18" charset="0"/>
            </a:endParaRPr>
          </a:p>
        </p:txBody>
      </p:sp>
      <p:sp>
        <p:nvSpPr>
          <p:cNvPr id="9" name="Rectangle 8"/>
          <p:cNvSpPr/>
          <p:nvPr/>
        </p:nvSpPr>
        <p:spPr>
          <a:xfrm>
            <a:off x="6629400" y="5545991"/>
            <a:ext cx="6858000" cy="3293209"/>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514350" indent="-514350" algn="just">
              <a:buFont typeface="Wingdings" pitchFamily="2" charset="2"/>
              <a:buChar char="ü"/>
            </a:pPr>
            <a:r>
              <a:rPr lang="en-IN" dirty="0">
                <a:latin typeface="Times New Roman" pitchFamily="18" charset="0"/>
                <a:cs typeface="Times New Roman" pitchFamily="18" charset="0"/>
              </a:rPr>
              <a:t>The input is </a:t>
            </a:r>
            <a:r>
              <a:rPr lang="en-IN" dirty="0" smtClean="0">
                <a:latin typeface="Times New Roman" pitchFamily="18" charset="0"/>
                <a:cs typeface="Times New Roman" pitchFamily="18" charset="0"/>
              </a:rPr>
              <a:t>sampled </a:t>
            </a:r>
            <a:r>
              <a:rPr lang="en-US" dirty="0" smtClean="0">
                <a:latin typeface="Times New Roman" pitchFamily="18" charset="0"/>
                <a:cs typeface="Times New Roman" pitchFamily="18" charset="0"/>
              </a:rPr>
              <a:t>on </a:t>
            </a:r>
            <a:r>
              <a:rPr lang="en-US" dirty="0">
                <a:latin typeface="Times New Roman" pitchFamily="18" charset="0"/>
                <a:cs typeface="Times New Roman" pitchFamily="18" charset="0"/>
              </a:rPr>
              <a:t>the two identical capacitors, </a:t>
            </a:r>
            <a:r>
              <a:rPr lang="en-US" b="1" dirty="0" smtClean="0">
                <a:latin typeface="Times New Roman" pitchFamily="18" charset="0"/>
                <a:cs typeface="Times New Roman" pitchFamily="18" charset="0"/>
              </a:rPr>
              <a:t>C</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during the </a:t>
            </a:r>
            <a:r>
              <a:rPr lang="el-GR" b="1" dirty="0">
                <a:latin typeface="Times New Roman" pitchFamily="18" charset="0"/>
                <a:cs typeface="Times New Roman" pitchFamily="18" charset="0"/>
              </a:rPr>
              <a:t>φ</a:t>
            </a:r>
            <a:r>
              <a:rPr lang="en-US" baseline="-25000" dirty="0">
                <a:latin typeface="Times New Roman" pitchFamily="18" charset="0"/>
                <a:cs typeface="Times New Roman" pitchFamily="18" charset="0"/>
              </a:rPr>
              <a:t>1 </a:t>
            </a:r>
            <a:r>
              <a:rPr lang="en-US" dirty="0" smtClean="0">
                <a:latin typeface="Times New Roman" pitchFamily="18" charset="0"/>
                <a:cs typeface="Times New Roman" pitchFamily="18" charset="0"/>
              </a:rPr>
              <a:t>phase </a:t>
            </a:r>
            <a:r>
              <a:rPr lang="en-US" dirty="0">
                <a:latin typeface="Times New Roman" pitchFamily="18" charset="0"/>
                <a:cs typeface="Times New Roman" pitchFamily="18" charset="0"/>
              </a:rPr>
              <a:t>period. </a:t>
            </a:r>
            <a:endParaRPr lang="en-US" dirty="0" smtClean="0">
              <a:latin typeface="Times New Roman" pitchFamily="18" charset="0"/>
              <a:cs typeface="Times New Roman" pitchFamily="18" charset="0"/>
            </a:endParaRPr>
          </a:p>
          <a:p>
            <a:pPr marL="514350" indent="-514350" algn="just">
              <a:buFont typeface="Wingdings" pitchFamily="2" charset="2"/>
              <a:buChar char="ü"/>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 offsets of the </a:t>
            </a:r>
            <a:r>
              <a:rPr lang="en-US" dirty="0" smtClean="0">
                <a:latin typeface="Times New Roman" pitchFamily="18" charset="0"/>
                <a:cs typeface="Times New Roman" pitchFamily="18" charset="0"/>
              </a:rPr>
              <a:t>differential in, differential-out </a:t>
            </a:r>
            <a:r>
              <a:rPr lang="en-US" dirty="0">
                <a:latin typeface="Times New Roman" pitchFamily="18" charset="0"/>
                <a:cs typeface="Times New Roman" pitchFamily="18" charset="0"/>
              </a:rPr>
              <a:t>comparator are also </a:t>
            </a:r>
            <a:r>
              <a:rPr lang="en-US" dirty="0" err="1" smtClean="0">
                <a:latin typeface="Times New Roman" pitchFamily="18" charset="0"/>
                <a:cs typeface="Times New Roman" pitchFamily="18" charset="0"/>
              </a:rPr>
              <a:t>autozeroed</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during this period. </a:t>
            </a:r>
            <a:endParaRPr lang="en-US" dirty="0" smtClean="0">
              <a:latin typeface="Times New Roman" pitchFamily="18" charset="0"/>
              <a:cs typeface="Times New Roman" pitchFamily="18" charset="0"/>
            </a:endParaRPr>
          </a:p>
          <a:p>
            <a:pPr marL="514350" indent="-514350" algn="just">
              <a:buFont typeface="Wingdings" pitchFamily="2" charset="2"/>
              <a:buChar char="ü"/>
            </a:pPr>
            <a:r>
              <a:rPr lang="en-US" dirty="0" smtClean="0">
                <a:latin typeface="Times New Roman" pitchFamily="18" charset="0"/>
                <a:cs typeface="Times New Roman" pitchFamily="18" charset="0"/>
              </a:rPr>
              <a:t>During </a:t>
            </a:r>
            <a:r>
              <a:rPr lang="en-US" dirty="0">
                <a:latin typeface="Times New Roman" pitchFamily="18" charset="0"/>
                <a:cs typeface="Times New Roman" pitchFamily="18" charset="0"/>
              </a:rPr>
              <a:t>the </a:t>
            </a:r>
            <a:r>
              <a:rPr lang="el-GR" b="1" dirty="0" smtClean="0">
                <a:latin typeface="Times New Roman" pitchFamily="18" charset="0"/>
                <a:cs typeface="Times New Roman" pitchFamily="18" charset="0"/>
              </a:rPr>
              <a:t>φ</a:t>
            </a:r>
            <a:r>
              <a:rPr lang="en-US" b="1" baseline="-25000" dirty="0" smtClean="0">
                <a:latin typeface="Times New Roman" pitchFamily="18" charset="0"/>
                <a:cs typeface="Times New Roman" pitchFamily="18" charset="0"/>
              </a:rPr>
              <a:t>2</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phase period</a:t>
            </a:r>
            <a:r>
              <a:rPr lang="en-US" dirty="0">
                <a:latin typeface="Times New Roman" pitchFamily="18" charset="0"/>
                <a:cs typeface="Times New Roman" pitchFamily="18" charset="0"/>
              </a:rPr>
              <a:t>, the voltages sampled across the capacitors are applied to the comparator input. </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379686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5604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Discrete-Time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047265" y="1164848"/>
            <a:ext cx="4560864"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lgn="just">
              <a:buFont typeface="+mj-lt"/>
              <a:buAutoNum type="arabicPeriod" startAt="2"/>
            </a:pPr>
            <a:r>
              <a:rPr lang="en-IN" b="1" dirty="0">
                <a:latin typeface="Times New Roman" pitchFamily="18" charset="0"/>
                <a:cs typeface="Times New Roman" pitchFamily="18" charset="0"/>
              </a:rPr>
              <a:t>Regenerative Comparators</a:t>
            </a:r>
            <a:endParaRPr lang="en-IN" b="1" dirty="0" smtClean="0">
              <a:latin typeface="Times New Roman" pitchFamily="18" charset="0"/>
              <a:cs typeface="Times New Roman" pitchFamily="18" charset="0"/>
            </a:endParaRPr>
          </a:p>
        </p:txBody>
      </p:sp>
      <p:sp>
        <p:nvSpPr>
          <p:cNvPr id="7" name="Rectangle 6"/>
          <p:cNvSpPr/>
          <p:nvPr/>
        </p:nvSpPr>
        <p:spPr>
          <a:xfrm>
            <a:off x="6705600" y="1831300"/>
            <a:ext cx="6858000" cy="3693319"/>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marL="457200" indent="-457200" algn="just">
              <a:buFont typeface="Wingdings" pitchFamily="2" charset="2"/>
              <a:buChar char="Ø"/>
            </a:pPr>
            <a:r>
              <a:rPr lang="en-US" dirty="0">
                <a:latin typeface="Times New Roman" pitchFamily="18" charset="0"/>
                <a:cs typeface="Times New Roman" pitchFamily="18" charset="0"/>
              </a:rPr>
              <a:t>Regenerative comparators use positive feedback to accomplish the comparison of two signals.</a:t>
            </a:r>
          </a:p>
          <a:p>
            <a:pPr marL="457200" indent="-457200" algn="just">
              <a:buFont typeface="Wingdings" pitchFamily="2" charset="2"/>
              <a:buChar char="Ø"/>
            </a:pPr>
            <a:r>
              <a:rPr lang="en-US" dirty="0">
                <a:latin typeface="Times New Roman" pitchFamily="18" charset="0"/>
                <a:cs typeface="Times New Roman" pitchFamily="18" charset="0"/>
              </a:rPr>
              <a:t>The regenerative comparator is also called a </a:t>
            </a:r>
            <a:r>
              <a:rPr lang="en-US" b="1" dirty="0">
                <a:latin typeface="Times New Roman" pitchFamily="18" charset="0"/>
                <a:cs typeface="Times New Roman" pitchFamily="18" charset="0"/>
              </a:rPr>
              <a:t>latch or a </a:t>
            </a:r>
            <a:r>
              <a:rPr lang="en-US" b="1" dirty="0" err="1" smtClean="0">
                <a:latin typeface="Times New Roman" pitchFamily="18" charset="0"/>
                <a:cs typeface="Times New Roman" pitchFamily="18" charset="0"/>
              </a:rPr>
              <a:t>bistable</a:t>
            </a:r>
            <a:r>
              <a:rPr lang="en-US" dirty="0" smtClean="0">
                <a:latin typeface="Times New Roman" pitchFamily="18" charset="0"/>
                <a:cs typeface="Times New Roman" pitchFamily="18" charset="0"/>
              </a:rPr>
              <a:t>. </a:t>
            </a:r>
          </a:p>
          <a:p>
            <a:pPr marL="457200" indent="-45720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simplest form of </a:t>
            </a:r>
            <a:r>
              <a:rPr lang="en-US" dirty="0" smtClean="0">
                <a:latin typeface="Times New Roman" pitchFamily="18" charset="0"/>
                <a:cs typeface="Times New Roman" pitchFamily="18" charset="0"/>
              </a:rPr>
              <a:t>a latch </a:t>
            </a:r>
            <a:r>
              <a:rPr lang="en-US" dirty="0">
                <a:latin typeface="Times New Roman" pitchFamily="18" charset="0"/>
                <a:cs typeface="Times New Roman" pitchFamily="18" charset="0"/>
              </a:rPr>
              <a:t>is shown in Fig. </a:t>
            </a:r>
            <a:r>
              <a:rPr lang="en-US" dirty="0" smtClean="0">
                <a:latin typeface="Times New Roman" pitchFamily="18" charset="0"/>
                <a:cs typeface="Times New Roman" pitchFamily="18" charset="0"/>
              </a:rPr>
              <a:t>consists </a:t>
            </a:r>
            <a:r>
              <a:rPr lang="en-US" dirty="0">
                <a:latin typeface="Times New Roman" pitchFamily="18" charset="0"/>
                <a:cs typeface="Times New Roman" pitchFamily="18" charset="0"/>
              </a:rPr>
              <a:t>of </a:t>
            </a:r>
            <a:r>
              <a:rPr lang="en-US" b="1" dirty="0">
                <a:latin typeface="Times New Roman" pitchFamily="18" charset="0"/>
                <a:cs typeface="Times New Roman" pitchFamily="18" charset="0"/>
              </a:rPr>
              <a:t>two cross-coupled MOSFETs</a:t>
            </a:r>
            <a:r>
              <a:rPr lang="en-US" b="1" dirty="0" smtClean="0">
                <a:latin typeface="Times New Roman" pitchFamily="18" charset="0"/>
                <a:cs typeface="Times New Roman" pitchFamily="18" charset="0"/>
              </a:rPr>
              <a:t>.</a:t>
            </a:r>
          </a:p>
          <a:p>
            <a:pPr marL="457200" indent="-457200" algn="just">
              <a:buFont typeface="Wingdings" pitchFamily="2" charset="2"/>
              <a:buChar char="Ø"/>
            </a:pPr>
            <a:r>
              <a:rPr lang="en-US" dirty="0">
                <a:latin typeface="Times New Roman" pitchFamily="18" charset="0"/>
                <a:cs typeface="Times New Roman" pitchFamily="18" charset="0"/>
              </a:rPr>
              <a:t>The current sources/sinks </a:t>
            </a:r>
            <a:r>
              <a:rPr lang="en-US" dirty="0" smtClean="0">
                <a:latin typeface="Times New Roman" pitchFamily="18" charset="0"/>
                <a:cs typeface="Times New Roman" pitchFamily="18" charset="0"/>
              </a:rPr>
              <a:t>are used </a:t>
            </a:r>
            <a:r>
              <a:rPr lang="en-US" dirty="0">
                <a:latin typeface="Times New Roman" pitchFamily="18" charset="0"/>
                <a:cs typeface="Times New Roman" pitchFamily="18" charset="0"/>
              </a:rPr>
              <a:t>to identify the de currents in the transistors.</a:t>
            </a:r>
            <a:endParaRPr lang="en-IN"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0868" y="1850350"/>
            <a:ext cx="3945767" cy="3483650"/>
          </a:xfrm>
          <a:prstGeom prst="rect">
            <a:avLst/>
          </a:prstGeom>
          <a:ln w="9525">
            <a:solidFill>
              <a:schemeClr val="accent6">
                <a:lumMod val="75000"/>
              </a:schemeClr>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pic>
        <p:nvPicPr>
          <p:cNvPr id="1331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8425" y="5638800"/>
            <a:ext cx="3863378" cy="3352800"/>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10" name="Rectangle 9"/>
          <p:cNvSpPr/>
          <p:nvPr/>
        </p:nvSpPr>
        <p:spPr>
          <a:xfrm>
            <a:off x="3317797" y="4724400"/>
            <a:ext cx="27432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sz="2400" b="1" dirty="0" smtClean="0">
                <a:latin typeface="Times New Roman" pitchFamily="18" charset="0"/>
                <a:cs typeface="Times New Roman" pitchFamily="18" charset="0"/>
              </a:rPr>
              <a:t>NMOS Latch</a:t>
            </a:r>
            <a:endParaRPr lang="en-IN" sz="2400" b="1" dirty="0">
              <a:latin typeface="Times New Roman" pitchFamily="18" charset="0"/>
              <a:cs typeface="Times New Roman" pitchFamily="18" charset="0"/>
            </a:endParaRPr>
          </a:p>
        </p:txBody>
      </p:sp>
      <p:sp>
        <p:nvSpPr>
          <p:cNvPr id="11" name="Rectangle 10"/>
          <p:cNvSpPr/>
          <p:nvPr/>
        </p:nvSpPr>
        <p:spPr>
          <a:xfrm>
            <a:off x="3200400" y="8305800"/>
            <a:ext cx="27432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ctr"/>
            <a:r>
              <a:rPr lang="en-US" sz="2400" b="1" dirty="0" smtClean="0">
                <a:latin typeface="Times New Roman" pitchFamily="18" charset="0"/>
                <a:cs typeface="Times New Roman" pitchFamily="18" charset="0"/>
              </a:rPr>
              <a:t>PMOS Latch</a:t>
            </a:r>
            <a:endParaRPr lang="en-IN" sz="24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132427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5604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Discrete-Time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047265" y="1164848"/>
            <a:ext cx="4560864"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lgn="just">
              <a:buFont typeface="+mj-lt"/>
              <a:buAutoNum type="arabicPeriod" startAt="2"/>
            </a:pPr>
            <a:r>
              <a:rPr lang="en-IN" b="1" dirty="0">
                <a:latin typeface="Times New Roman" pitchFamily="18" charset="0"/>
                <a:cs typeface="Times New Roman" pitchFamily="18" charset="0"/>
              </a:rPr>
              <a:t>Regenerative Comparators</a:t>
            </a:r>
            <a:endParaRPr lang="en-IN" b="1" dirty="0" smtClean="0">
              <a:latin typeface="Times New Roman" pitchFamily="18" charset="0"/>
              <a:cs typeface="Times New Roman" pitchFamily="18" charset="0"/>
            </a:endParaRPr>
          </a:p>
        </p:txBody>
      </p:sp>
      <p:sp>
        <p:nvSpPr>
          <p:cNvPr id="7" name="Rectangle 6"/>
          <p:cNvSpPr/>
          <p:nvPr/>
        </p:nvSpPr>
        <p:spPr>
          <a:xfrm>
            <a:off x="0" y="2098357"/>
            <a:ext cx="6971011" cy="492443"/>
          </a:xfrm>
          <a:prstGeom prst="rect">
            <a:avLst/>
          </a:prstGeom>
        </p:spPr>
        <p:txBody>
          <a:bodyPr wrap="none">
            <a:spAutoFit/>
          </a:bodyPr>
          <a:lstStyle/>
          <a:p>
            <a:r>
              <a:rPr lang="en-US" b="1" dirty="0">
                <a:latin typeface="Times New Roman" pitchFamily="18" charset="0"/>
                <a:cs typeface="Times New Roman" pitchFamily="18" charset="0"/>
              </a:rPr>
              <a:t>Normally, the latch has two modes of operation.</a:t>
            </a:r>
            <a:endParaRPr lang="en-IN" b="1" dirty="0">
              <a:latin typeface="Times New Roman" pitchFamily="18" charset="0"/>
              <a:cs typeface="Times New Roman" pitchFamily="18" charset="0"/>
            </a:endParaRPr>
          </a:p>
        </p:txBody>
      </p:sp>
      <p:sp>
        <p:nvSpPr>
          <p:cNvPr id="8" name="Rectangle 7"/>
          <p:cNvSpPr/>
          <p:nvPr/>
        </p:nvSpPr>
        <p:spPr>
          <a:xfrm>
            <a:off x="0" y="2725341"/>
            <a:ext cx="13716000" cy="249299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mj-lt"/>
              <a:buAutoNum type="arabicPeriod"/>
            </a:pPr>
            <a:r>
              <a:rPr lang="en-US" dirty="0">
                <a:latin typeface="Times New Roman" pitchFamily="18" charset="0"/>
                <a:cs typeface="Times New Roman" pitchFamily="18" charset="0"/>
              </a:rPr>
              <a:t>The first mode disables the positive feedback and applies the input signal to the </a:t>
            </a:r>
            <a:r>
              <a:rPr lang="en-US" dirty="0" smtClean="0">
                <a:latin typeface="Times New Roman" pitchFamily="18" charset="0"/>
                <a:cs typeface="Times New Roman" pitchFamily="18" charset="0"/>
              </a:rPr>
              <a:t>terminals designated </a:t>
            </a:r>
            <a:r>
              <a:rPr lang="en-US" dirty="0">
                <a:latin typeface="Times New Roman" pitchFamily="18" charset="0"/>
                <a:cs typeface="Times New Roman" pitchFamily="18" charset="0"/>
              </a:rPr>
              <a:t>as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O1 </a:t>
            </a:r>
            <a:r>
              <a:rPr lang="en-US" dirty="0" smtClean="0">
                <a:latin typeface="Times New Roman" pitchFamily="18" charset="0"/>
                <a:cs typeface="Times New Roman" pitchFamily="18" charset="0"/>
              </a:rPr>
              <a:t>and V</a:t>
            </a:r>
            <a:r>
              <a:rPr lang="en-US" baseline="-25000" dirty="0" smtClean="0">
                <a:latin typeface="Times New Roman" pitchFamily="18" charset="0"/>
                <a:cs typeface="Times New Roman" pitchFamily="18" charset="0"/>
              </a:rPr>
              <a:t>O2</a:t>
            </a:r>
            <a:r>
              <a:rPr lang="en-US" i="1" dirty="0" smtClean="0">
                <a:latin typeface="Times New Roman" pitchFamily="18" charset="0"/>
                <a:cs typeface="Times New Roman" pitchFamily="18" charset="0"/>
              </a:rPr>
              <a:t>. </a:t>
            </a:r>
            <a:r>
              <a:rPr lang="en-US" dirty="0">
                <a:latin typeface="Times New Roman" pitchFamily="18" charset="0"/>
                <a:cs typeface="Times New Roman" pitchFamily="18" charset="0"/>
              </a:rPr>
              <a:t>The initial </a:t>
            </a:r>
            <a:r>
              <a:rPr lang="en-US" dirty="0" smtClean="0">
                <a:latin typeface="Times New Roman" pitchFamily="18" charset="0"/>
                <a:cs typeface="Times New Roman" pitchFamily="18" charset="0"/>
              </a:rPr>
              <a:t>voltages </a:t>
            </a:r>
            <a:r>
              <a:rPr lang="en-US" dirty="0">
                <a:latin typeface="Times New Roman" pitchFamily="18" charset="0"/>
                <a:cs typeface="Times New Roman" pitchFamily="18" charset="0"/>
              </a:rPr>
              <a:t>applied during this mode will be </a:t>
            </a:r>
            <a:r>
              <a:rPr lang="en-US" dirty="0" smtClean="0">
                <a:latin typeface="Times New Roman" pitchFamily="18" charset="0"/>
                <a:cs typeface="Times New Roman" pitchFamily="18" charset="0"/>
              </a:rPr>
              <a:t>designated as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O1</a:t>
            </a:r>
            <a:r>
              <a:rPr lang="en-US" i="1" baseline="30000" dirty="0">
                <a:latin typeface="Times New Roman" pitchFamily="18" charset="0"/>
                <a:cs typeface="Times New Roman" pitchFamily="18" charset="0"/>
              </a:rPr>
              <a:t>`</a:t>
            </a:r>
            <a:r>
              <a:rPr lang="en-US" i="1" baseline="-25000" dirty="0" smtClean="0">
                <a:latin typeface="Times New Roman" pitchFamily="18" charset="0"/>
                <a:cs typeface="Times New Roman" pitchFamily="18" charset="0"/>
              </a:rPr>
              <a:t> </a:t>
            </a:r>
            <a:r>
              <a:rPr lang="en-US" i="1" dirty="0">
                <a:latin typeface="Times New Roman" pitchFamily="18" charset="0"/>
                <a:cs typeface="Times New Roman" pitchFamily="18" charset="0"/>
              </a:rPr>
              <a:t>and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O2</a:t>
            </a:r>
            <a:r>
              <a:rPr lang="en-US" i="1"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marL="514350" indent="-514350" algn="just">
              <a:buFont typeface="+mj-lt"/>
              <a:buAutoNum type="arabicPeriod"/>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second mode enables the latch and depending on the relative values of </a:t>
            </a:r>
            <a:r>
              <a:rPr lang="en-US" b="1" i="1" dirty="0">
                <a:latin typeface="Times New Roman" pitchFamily="18" charset="0"/>
                <a:cs typeface="Times New Roman" pitchFamily="18" charset="0"/>
              </a:rPr>
              <a:t>V</a:t>
            </a:r>
            <a:r>
              <a:rPr lang="en-US" b="1" i="1" baseline="-25000" dirty="0">
                <a:latin typeface="Times New Roman" pitchFamily="18" charset="0"/>
                <a:cs typeface="Times New Roman" pitchFamily="18" charset="0"/>
              </a:rPr>
              <a:t>O1</a:t>
            </a:r>
            <a:r>
              <a:rPr lang="en-US" b="1" i="1" baseline="30000" dirty="0">
                <a:latin typeface="Times New Roman" pitchFamily="18" charset="0"/>
                <a:cs typeface="Times New Roman" pitchFamily="18" charset="0"/>
              </a:rPr>
              <a:t>`</a:t>
            </a:r>
            <a:r>
              <a:rPr lang="en-US" b="1" i="1" baseline="-25000" dirty="0">
                <a:latin typeface="Times New Roman" pitchFamily="18" charset="0"/>
                <a:cs typeface="Times New Roman" pitchFamily="18" charset="0"/>
              </a:rPr>
              <a:t> </a:t>
            </a:r>
            <a:r>
              <a:rPr lang="en-US" b="1" i="1" dirty="0">
                <a:latin typeface="Times New Roman" pitchFamily="18" charset="0"/>
                <a:cs typeface="Times New Roman" pitchFamily="18" charset="0"/>
              </a:rPr>
              <a:t>and V</a:t>
            </a:r>
            <a:r>
              <a:rPr lang="en-US" b="1" i="1" baseline="-25000" dirty="0">
                <a:latin typeface="Times New Roman" pitchFamily="18" charset="0"/>
                <a:cs typeface="Times New Roman" pitchFamily="18" charset="0"/>
              </a:rPr>
              <a:t>O2</a:t>
            </a:r>
            <a:r>
              <a:rPr lang="en-US" b="1" i="1" baseline="3000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one of the outputs will go high and the other will go low. A two-phase clock is </a:t>
            </a:r>
            <a:r>
              <a:rPr lang="en-US" dirty="0" smtClean="0">
                <a:latin typeface="Times New Roman" pitchFamily="18" charset="0"/>
                <a:cs typeface="Times New Roman" pitchFamily="18" charset="0"/>
              </a:rPr>
              <a:t>used to </a:t>
            </a:r>
            <a:r>
              <a:rPr lang="en-US" dirty="0">
                <a:latin typeface="Times New Roman" pitchFamily="18" charset="0"/>
                <a:cs typeface="Times New Roman" pitchFamily="18" charset="0"/>
              </a:rPr>
              <a:t>determine the modes of </a:t>
            </a:r>
            <a:r>
              <a:rPr lang="en-US" dirty="0" smtClean="0">
                <a:latin typeface="Times New Roman" pitchFamily="18" charset="0"/>
                <a:cs typeface="Times New Roman" pitchFamily="18" charset="0"/>
              </a:rPr>
              <a:t>operation</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5354690"/>
            <a:ext cx="2743200" cy="3560710"/>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9" name="Rectangle 8"/>
          <p:cNvSpPr/>
          <p:nvPr/>
        </p:nvSpPr>
        <p:spPr>
          <a:xfrm>
            <a:off x="2654482" y="8399488"/>
            <a:ext cx="3203121"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IN" b="1" dirty="0">
                <a:latin typeface="Times New Roman" pitchFamily="18" charset="0"/>
                <a:cs typeface="Times New Roman" pitchFamily="18" charset="0"/>
              </a:rPr>
              <a:t>Redrawing </a:t>
            </a:r>
            <a:r>
              <a:rPr lang="en-IN" b="1" dirty="0" smtClean="0">
                <a:latin typeface="Times New Roman" pitchFamily="18" charset="0"/>
                <a:cs typeface="Times New Roman" pitchFamily="18" charset="0"/>
              </a:rPr>
              <a:t>of NMOS</a:t>
            </a:r>
            <a:endParaRPr lang="en-IN" b="1" dirty="0">
              <a:latin typeface="Times New Roman" pitchFamily="18" charset="0"/>
              <a:cs typeface="Times New Roman" pitchFamily="18" charset="0"/>
            </a:endParaRPr>
          </a:p>
        </p:txBody>
      </p:sp>
      <p:pic>
        <p:nvPicPr>
          <p:cNvPr id="14340" name="Picture 4"/>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10566"/>
          <a:stretch/>
        </p:blipFill>
        <p:spPr bwMode="auto">
          <a:xfrm>
            <a:off x="5643152" y="5349239"/>
            <a:ext cx="7605815" cy="27279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78023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5604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Discrete-Time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047265" y="1164848"/>
            <a:ext cx="4560864"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lgn="just">
              <a:buFont typeface="+mj-lt"/>
              <a:buAutoNum type="arabicPeriod" startAt="2"/>
            </a:pPr>
            <a:r>
              <a:rPr lang="en-IN" b="1" dirty="0">
                <a:latin typeface="Times New Roman" pitchFamily="18" charset="0"/>
                <a:cs typeface="Times New Roman" pitchFamily="18" charset="0"/>
              </a:rPr>
              <a:t>Regenerative Comparators</a:t>
            </a:r>
            <a:endParaRPr lang="en-IN" b="1" dirty="0" smtClean="0">
              <a:latin typeface="Times New Roman" pitchFamily="18" charset="0"/>
              <a:cs typeface="Times New Roman" pitchFamily="18" charset="0"/>
            </a:endParaRPr>
          </a:p>
        </p:txBody>
      </p:sp>
      <p:sp>
        <p:nvSpPr>
          <p:cNvPr id="7" name="Rectangle 6"/>
          <p:cNvSpPr/>
          <p:nvPr/>
        </p:nvSpPr>
        <p:spPr>
          <a:xfrm>
            <a:off x="19051" y="1447800"/>
            <a:ext cx="3078087" cy="492443"/>
          </a:xfrm>
          <a:prstGeom prst="rect">
            <a:avLst/>
          </a:prstGeom>
        </p:spPr>
        <p:txBody>
          <a:bodyPr wrap="none">
            <a:spAutoFit/>
          </a:bodyPr>
          <a:lstStyle/>
          <a:p>
            <a:r>
              <a:rPr lang="en-IN" b="1" dirty="0">
                <a:latin typeface="Times New Roman" pitchFamily="18" charset="0"/>
                <a:cs typeface="Times New Roman" pitchFamily="18" charset="0"/>
              </a:rPr>
              <a:t>T</a:t>
            </a:r>
            <a:r>
              <a:rPr lang="en-IN" b="1" dirty="0" smtClean="0">
                <a:latin typeface="Times New Roman" pitchFamily="18" charset="0"/>
                <a:cs typeface="Times New Roman" pitchFamily="18" charset="0"/>
              </a:rPr>
              <a:t>he </a:t>
            </a:r>
            <a:r>
              <a:rPr lang="en-IN" b="1" dirty="0">
                <a:latin typeface="Times New Roman" pitchFamily="18" charset="0"/>
                <a:cs typeface="Times New Roman" pitchFamily="18" charset="0"/>
              </a:rPr>
              <a:t>nodal equations</a:t>
            </a:r>
          </a:p>
        </p:txBody>
      </p:sp>
      <p:pic>
        <p:nvPicPr>
          <p:cNvPr id="1536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981200"/>
            <a:ext cx="12821728"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199" y="3124200"/>
            <a:ext cx="12821729" cy="9415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0" y="4267200"/>
            <a:ext cx="2853666" cy="492443"/>
          </a:xfrm>
          <a:prstGeom prst="rect">
            <a:avLst/>
          </a:prstGeom>
        </p:spPr>
        <p:txBody>
          <a:bodyPr wrap="none">
            <a:spAutoFit/>
          </a:bodyPr>
          <a:lstStyle/>
          <a:p>
            <a:r>
              <a:rPr lang="en-IN" b="1" dirty="0" smtClean="0">
                <a:latin typeface="Times New Roman" pitchFamily="18" charset="0"/>
                <a:cs typeface="Times New Roman" pitchFamily="18" charset="0"/>
              </a:rPr>
              <a:t>Solving the above, </a:t>
            </a:r>
            <a:endParaRPr lang="en-IN" b="1" dirty="0">
              <a:latin typeface="Times New Roman" pitchFamily="18" charset="0"/>
              <a:cs typeface="Times New Roman" pitchFamily="18" charset="0"/>
            </a:endParaRPr>
          </a:p>
        </p:txBody>
      </p:sp>
      <p:pic>
        <p:nvPicPr>
          <p:cNvPr id="15364"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001432" y="4759642"/>
            <a:ext cx="9733368" cy="1169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674768" y="6096000"/>
            <a:ext cx="10658168"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201539" y="7620000"/>
            <a:ext cx="11997643" cy="89255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IN" b="1" dirty="0" smtClean="0">
                <a:latin typeface="Times New Roman" pitchFamily="18" charset="0"/>
                <a:cs typeface="Times New Roman" pitchFamily="18" charset="0"/>
              </a:rPr>
              <a:t>T</a:t>
            </a:r>
            <a:r>
              <a:rPr lang="en-IN" b="1" baseline="-25000" dirty="0" smtClean="0">
                <a:latin typeface="Times New Roman" pitchFamily="18" charset="0"/>
                <a:cs typeface="Times New Roman" pitchFamily="18" charset="0"/>
              </a:rPr>
              <a:t>i</a:t>
            </a:r>
            <a:r>
              <a:rPr lang="en-IN" b="1" dirty="0" smtClean="0">
                <a:latin typeface="Times New Roman" pitchFamily="18" charset="0"/>
                <a:cs typeface="Times New Roman" pitchFamily="18" charset="0"/>
              </a:rPr>
              <a:t> is Time Constant: </a:t>
            </a:r>
            <a:r>
              <a:rPr lang="en-IN" b="1" dirty="0" err="1" smtClean="0">
                <a:latin typeface="Times New Roman" pitchFamily="18" charset="0"/>
                <a:cs typeface="Times New Roman" pitchFamily="18" charset="0"/>
              </a:rPr>
              <a:t>R</a:t>
            </a:r>
            <a:r>
              <a:rPr lang="en-IN" b="1" baseline="-25000" dirty="0" err="1" smtClean="0">
                <a:latin typeface="Times New Roman" pitchFamily="18" charset="0"/>
                <a:cs typeface="Times New Roman" pitchFamily="18" charset="0"/>
              </a:rPr>
              <a:t>i</a:t>
            </a:r>
            <a:r>
              <a:rPr lang="en-IN" b="1" dirty="0" err="1" smtClean="0">
                <a:latin typeface="Times New Roman" pitchFamily="18" charset="0"/>
                <a:cs typeface="Times New Roman" pitchFamily="18" charset="0"/>
              </a:rPr>
              <a:t>C</a:t>
            </a:r>
            <a:r>
              <a:rPr lang="en-IN" b="1" baseline="-25000" dirty="0" err="1" smtClean="0">
                <a:latin typeface="Times New Roman" pitchFamily="18" charset="0"/>
                <a:cs typeface="Times New Roman" pitchFamily="18" charset="0"/>
              </a:rPr>
              <a:t>i</a:t>
            </a:r>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Assume all transistors are identical: g</a:t>
            </a:r>
            <a:r>
              <a:rPr lang="en-IN" b="1" baseline="-25000" dirty="0" smtClean="0">
                <a:latin typeface="Times New Roman" pitchFamily="18" charset="0"/>
                <a:cs typeface="Times New Roman" pitchFamily="18" charset="0"/>
              </a:rPr>
              <a:t>m1</a:t>
            </a:r>
            <a:r>
              <a:rPr lang="en-IN" b="1" dirty="0" smtClean="0">
                <a:latin typeface="Times New Roman" pitchFamily="18" charset="0"/>
                <a:cs typeface="Times New Roman" pitchFamily="18" charset="0"/>
              </a:rPr>
              <a:t> = g</a:t>
            </a:r>
            <a:r>
              <a:rPr lang="en-IN" b="1" baseline="-25000" dirty="0" smtClean="0">
                <a:latin typeface="Times New Roman" pitchFamily="18" charset="0"/>
                <a:cs typeface="Times New Roman" pitchFamily="18" charset="0"/>
              </a:rPr>
              <a:t>m2</a:t>
            </a:r>
            <a:r>
              <a:rPr lang="en-IN" b="1" dirty="0" smtClean="0">
                <a:latin typeface="Times New Roman" pitchFamily="18" charset="0"/>
                <a:cs typeface="Times New Roman" pitchFamily="18" charset="0"/>
              </a:rPr>
              <a:t> = </a:t>
            </a:r>
            <a:r>
              <a:rPr lang="en-IN" b="1" dirty="0" err="1" smtClean="0">
                <a:latin typeface="Times New Roman" pitchFamily="18" charset="0"/>
                <a:cs typeface="Times New Roman" pitchFamily="18" charset="0"/>
              </a:rPr>
              <a:t>g</a:t>
            </a:r>
            <a:r>
              <a:rPr lang="en-IN" b="1" baseline="-25000" dirty="0" err="1" smtClean="0">
                <a:latin typeface="Times New Roman" pitchFamily="18" charset="0"/>
                <a:cs typeface="Times New Roman" pitchFamily="18" charset="0"/>
              </a:rPr>
              <a:t>m</a:t>
            </a:r>
            <a:r>
              <a:rPr lang="en-IN" b="1" dirty="0" smtClean="0">
                <a:latin typeface="Times New Roman" pitchFamily="18" charset="0"/>
                <a:cs typeface="Times New Roman" pitchFamily="18" charset="0"/>
              </a:rPr>
              <a:t>; R</a:t>
            </a:r>
            <a:r>
              <a:rPr lang="en-IN" b="1" baseline="-25000" dirty="0" smtClean="0">
                <a:latin typeface="Times New Roman" pitchFamily="18" charset="0"/>
                <a:cs typeface="Times New Roman" pitchFamily="18" charset="0"/>
              </a:rPr>
              <a:t>1</a:t>
            </a:r>
            <a:r>
              <a:rPr lang="en-IN" b="1" dirty="0" smtClean="0">
                <a:latin typeface="Times New Roman" pitchFamily="18" charset="0"/>
                <a:cs typeface="Times New Roman" pitchFamily="18" charset="0"/>
              </a:rPr>
              <a:t>=R</a:t>
            </a:r>
            <a:r>
              <a:rPr lang="en-IN" b="1" baseline="-25000" dirty="0" smtClean="0">
                <a:latin typeface="Times New Roman" pitchFamily="18" charset="0"/>
                <a:cs typeface="Times New Roman" pitchFamily="18" charset="0"/>
              </a:rPr>
              <a:t>2</a:t>
            </a:r>
            <a:r>
              <a:rPr lang="en-IN" b="1" dirty="0" smtClean="0">
                <a:latin typeface="Times New Roman" pitchFamily="18" charset="0"/>
                <a:cs typeface="Times New Roman" pitchFamily="18" charset="0"/>
              </a:rPr>
              <a:t>=R; C</a:t>
            </a:r>
            <a:r>
              <a:rPr lang="en-IN" b="1" baseline="-25000" dirty="0" smtClean="0">
                <a:latin typeface="Times New Roman" pitchFamily="18" charset="0"/>
                <a:cs typeface="Times New Roman" pitchFamily="18" charset="0"/>
              </a:rPr>
              <a:t>1</a:t>
            </a:r>
            <a:r>
              <a:rPr lang="en-IN" b="1" dirty="0" smtClean="0">
                <a:latin typeface="Times New Roman" pitchFamily="18" charset="0"/>
                <a:cs typeface="Times New Roman" pitchFamily="18" charset="0"/>
              </a:rPr>
              <a:t>=C</a:t>
            </a:r>
            <a:r>
              <a:rPr lang="en-IN" b="1" baseline="-25000" dirty="0" smtClean="0">
                <a:latin typeface="Times New Roman" pitchFamily="18" charset="0"/>
                <a:cs typeface="Times New Roman" pitchFamily="18" charset="0"/>
              </a:rPr>
              <a:t>2</a:t>
            </a:r>
            <a:r>
              <a:rPr lang="en-IN" b="1" dirty="0" smtClean="0">
                <a:latin typeface="Times New Roman" pitchFamily="18" charset="0"/>
                <a:cs typeface="Times New Roman" pitchFamily="18" charset="0"/>
              </a:rPr>
              <a:t>=C; T</a:t>
            </a:r>
            <a:r>
              <a:rPr lang="en-IN" b="1" baseline="-25000" dirty="0" smtClean="0">
                <a:latin typeface="Times New Roman" pitchFamily="18" charset="0"/>
                <a:cs typeface="Times New Roman" pitchFamily="18" charset="0"/>
              </a:rPr>
              <a:t>1</a:t>
            </a:r>
            <a:r>
              <a:rPr lang="en-IN" b="1" dirty="0" smtClean="0">
                <a:latin typeface="Times New Roman" pitchFamily="18" charset="0"/>
                <a:cs typeface="Times New Roman" pitchFamily="18" charset="0"/>
              </a:rPr>
              <a:t>=T</a:t>
            </a:r>
            <a:r>
              <a:rPr lang="en-IN" b="1" baseline="-25000" dirty="0" smtClean="0">
                <a:latin typeface="Times New Roman" pitchFamily="18" charset="0"/>
                <a:cs typeface="Times New Roman" pitchFamily="18" charset="0"/>
              </a:rPr>
              <a:t>2</a:t>
            </a:r>
            <a:r>
              <a:rPr lang="en-IN" b="1" dirty="0" smtClean="0">
                <a:latin typeface="Times New Roman" pitchFamily="18" charset="0"/>
                <a:cs typeface="Times New Roman" pitchFamily="18" charset="0"/>
              </a:rPr>
              <a:t>= T.</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894694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25604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Discrete-Time Comparators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047265" y="1164848"/>
            <a:ext cx="4560864"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4350" indent="-514350" algn="just">
              <a:buFont typeface="+mj-lt"/>
              <a:buAutoNum type="arabicPeriod" startAt="2"/>
            </a:pPr>
            <a:r>
              <a:rPr lang="en-IN" b="1" dirty="0">
                <a:latin typeface="Times New Roman" pitchFamily="18" charset="0"/>
                <a:cs typeface="Times New Roman" pitchFamily="18" charset="0"/>
              </a:rPr>
              <a:t>Regenerative Comparators</a:t>
            </a:r>
            <a:endParaRPr lang="en-IN" b="1" dirty="0" smtClean="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65347" y="3499012"/>
            <a:ext cx="6962274" cy="1066800"/>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8" name="Rectangle 7"/>
          <p:cNvSpPr/>
          <p:nvPr/>
        </p:nvSpPr>
        <p:spPr>
          <a:xfrm>
            <a:off x="1815714" y="2701769"/>
            <a:ext cx="1156086" cy="492443"/>
          </a:xfrm>
          <a:prstGeom prst="rect">
            <a:avLst/>
          </a:prstGeom>
        </p:spPr>
        <p:txBody>
          <a:bodyPr wrap="none">
            <a:spAutoFit/>
          </a:bodyPr>
          <a:lstStyle/>
          <a:p>
            <a:r>
              <a:rPr lang="en-IN" b="1" dirty="0" smtClean="0">
                <a:latin typeface="Times New Roman" pitchFamily="18" charset="0"/>
                <a:cs typeface="Times New Roman" pitchFamily="18" charset="0"/>
              </a:rPr>
              <a:t>Hence,</a:t>
            </a:r>
            <a:endParaRPr lang="en-IN" b="1" dirty="0">
              <a:latin typeface="Times New Roman" pitchFamily="18" charset="0"/>
              <a:cs typeface="Times New Roman" pitchFamily="18" charset="0"/>
            </a:endParaRPr>
          </a:p>
        </p:txBody>
      </p:sp>
      <p:pic>
        <p:nvPicPr>
          <p:cNvPr id="1638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05400" y="5076825"/>
            <a:ext cx="4100966" cy="1019175"/>
          </a:xfrm>
          <a:prstGeom prst="rect">
            <a:avLst/>
          </a:prstGeom>
          <a:ln w="9525">
            <a:solidFill>
              <a:srgbClr val="00B050"/>
            </a:solidFill>
            <a:miter lim="800000"/>
            <a:headEnd/>
            <a:tailEnd/>
          </a:ln>
          <a:effectLst>
            <a:outerShdw blurRad="50800" dist="38100" dir="2700000" algn="tl" rotWithShape="0">
              <a:srgbClr val="000000">
                <a:alpha val="43000"/>
              </a:srgbClr>
            </a:outerShdw>
          </a:effectLst>
          <a:extLst>
            <a:ext uri="{909E8E84-426E-40DD-AFC4-6F175D3DCCD1}">
              <a14:hiddenFill xmlns="" xmlns:a14="http://schemas.microsoft.com/office/drawing/2010/main">
                <a:solidFill>
                  <a:schemeClr val="accent1"/>
                </a:solidFill>
              </a14:hiddenFill>
            </a:ext>
          </a:extLst>
        </p:spPr>
      </p:pic>
      <p:sp>
        <p:nvSpPr>
          <p:cNvPr id="10" name="Rectangle 9"/>
          <p:cNvSpPr/>
          <p:nvPr/>
        </p:nvSpPr>
        <p:spPr>
          <a:xfrm>
            <a:off x="659628" y="5129214"/>
            <a:ext cx="3947299" cy="492443"/>
          </a:xfrm>
          <a:prstGeom prst="rect">
            <a:avLst/>
          </a:prstGeom>
        </p:spPr>
        <p:txBody>
          <a:bodyPr wrap="none">
            <a:spAutoFit/>
          </a:bodyPr>
          <a:lstStyle/>
          <a:p>
            <a:r>
              <a:rPr lang="en-IN" b="1" dirty="0" smtClean="0">
                <a:latin typeface="Times New Roman" pitchFamily="18" charset="0"/>
                <a:cs typeface="Times New Roman" pitchFamily="18" charset="0"/>
              </a:rPr>
              <a:t>The </a:t>
            </a:r>
            <a:r>
              <a:rPr lang="en-IN" b="1" dirty="0">
                <a:latin typeface="Times New Roman" pitchFamily="18" charset="0"/>
                <a:cs typeface="Times New Roman" pitchFamily="18" charset="0"/>
              </a:rPr>
              <a:t>latch time </a:t>
            </a:r>
            <a:r>
              <a:rPr lang="en-IN" b="1" dirty="0" smtClean="0">
                <a:latin typeface="Times New Roman" pitchFamily="18" charset="0"/>
                <a:cs typeface="Times New Roman" pitchFamily="18" charset="0"/>
              </a:rPr>
              <a:t>response is,</a:t>
            </a:r>
            <a:endParaRPr lang="en-IN" b="1" dirty="0">
              <a:latin typeface="Times New Roman" pitchFamily="18" charset="0"/>
              <a:cs typeface="Times New Roman" pitchFamily="18" charset="0"/>
            </a:endParaRPr>
          </a:p>
        </p:txBody>
      </p:sp>
      <p:sp>
        <p:nvSpPr>
          <p:cNvPr id="11" name="Rectangle 10"/>
          <p:cNvSpPr/>
          <p:nvPr/>
        </p:nvSpPr>
        <p:spPr>
          <a:xfrm>
            <a:off x="1" y="1809217"/>
            <a:ext cx="11997643" cy="89255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IN" b="1" dirty="0" smtClean="0">
                <a:latin typeface="Times New Roman" pitchFamily="18" charset="0"/>
                <a:cs typeface="Times New Roman" pitchFamily="18" charset="0"/>
              </a:rPr>
              <a:t>T</a:t>
            </a:r>
            <a:r>
              <a:rPr lang="en-IN" b="1" baseline="-25000" dirty="0" smtClean="0">
                <a:latin typeface="Times New Roman" pitchFamily="18" charset="0"/>
                <a:cs typeface="Times New Roman" pitchFamily="18" charset="0"/>
              </a:rPr>
              <a:t>i</a:t>
            </a:r>
            <a:r>
              <a:rPr lang="en-IN" b="1" dirty="0" smtClean="0">
                <a:latin typeface="Times New Roman" pitchFamily="18" charset="0"/>
                <a:cs typeface="Times New Roman" pitchFamily="18" charset="0"/>
              </a:rPr>
              <a:t> is Time Constant: </a:t>
            </a:r>
            <a:r>
              <a:rPr lang="en-IN" b="1" dirty="0" err="1" smtClean="0">
                <a:latin typeface="Times New Roman" pitchFamily="18" charset="0"/>
                <a:cs typeface="Times New Roman" pitchFamily="18" charset="0"/>
              </a:rPr>
              <a:t>R</a:t>
            </a:r>
            <a:r>
              <a:rPr lang="en-IN" b="1" baseline="-25000" dirty="0" err="1" smtClean="0">
                <a:latin typeface="Times New Roman" pitchFamily="18" charset="0"/>
                <a:cs typeface="Times New Roman" pitchFamily="18" charset="0"/>
              </a:rPr>
              <a:t>i</a:t>
            </a:r>
            <a:r>
              <a:rPr lang="en-IN" b="1" dirty="0" err="1" smtClean="0">
                <a:latin typeface="Times New Roman" pitchFamily="18" charset="0"/>
                <a:cs typeface="Times New Roman" pitchFamily="18" charset="0"/>
              </a:rPr>
              <a:t>C</a:t>
            </a:r>
            <a:r>
              <a:rPr lang="en-IN" b="1" baseline="-25000" dirty="0" err="1" smtClean="0">
                <a:latin typeface="Times New Roman" pitchFamily="18" charset="0"/>
                <a:cs typeface="Times New Roman" pitchFamily="18" charset="0"/>
              </a:rPr>
              <a:t>i</a:t>
            </a:r>
            <a:r>
              <a:rPr lang="en-IN" b="1" dirty="0" smtClean="0">
                <a:latin typeface="Times New Roman" pitchFamily="18" charset="0"/>
                <a:cs typeface="Times New Roman" pitchFamily="18" charset="0"/>
              </a:rPr>
              <a:t>.</a:t>
            </a:r>
          </a:p>
          <a:p>
            <a:r>
              <a:rPr lang="en-IN" b="1" dirty="0" smtClean="0">
                <a:latin typeface="Times New Roman" pitchFamily="18" charset="0"/>
                <a:cs typeface="Times New Roman" pitchFamily="18" charset="0"/>
              </a:rPr>
              <a:t>Assume all transistors are identical: g</a:t>
            </a:r>
            <a:r>
              <a:rPr lang="en-IN" b="1" baseline="-25000" dirty="0" smtClean="0">
                <a:latin typeface="Times New Roman" pitchFamily="18" charset="0"/>
                <a:cs typeface="Times New Roman" pitchFamily="18" charset="0"/>
              </a:rPr>
              <a:t>m1</a:t>
            </a:r>
            <a:r>
              <a:rPr lang="en-IN" b="1" dirty="0" smtClean="0">
                <a:latin typeface="Times New Roman" pitchFamily="18" charset="0"/>
                <a:cs typeface="Times New Roman" pitchFamily="18" charset="0"/>
              </a:rPr>
              <a:t> = g</a:t>
            </a:r>
            <a:r>
              <a:rPr lang="en-IN" b="1" baseline="-25000" dirty="0" smtClean="0">
                <a:latin typeface="Times New Roman" pitchFamily="18" charset="0"/>
                <a:cs typeface="Times New Roman" pitchFamily="18" charset="0"/>
              </a:rPr>
              <a:t>m2</a:t>
            </a:r>
            <a:r>
              <a:rPr lang="en-IN" b="1" dirty="0" smtClean="0">
                <a:latin typeface="Times New Roman" pitchFamily="18" charset="0"/>
                <a:cs typeface="Times New Roman" pitchFamily="18" charset="0"/>
              </a:rPr>
              <a:t> = </a:t>
            </a:r>
            <a:r>
              <a:rPr lang="en-IN" b="1" dirty="0" err="1" smtClean="0">
                <a:latin typeface="Times New Roman" pitchFamily="18" charset="0"/>
                <a:cs typeface="Times New Roman" pitchFamily="18" charset="0"/>
              </a:rPr>
              <a:t>g</a:t>
            </a:r>
            <a:r>
              <a:rPr lang="en-IN" b="1" baseline="-25000" dirty="0" err="1" smtClean="0">
                <a:latin typeface="Times New Roman" pitchFamily="18" charset="0"/>
                <a:cs typeface="Times New Roman" pitchFamily="18" charset="0"/>
              </a:rPr>
              <a:t>m</a:t>
            </a:r>
            <a:r>
              <a:rPr lang="en-IN" b="1" dirty="0" smtClean="0">
                <a:latin typeface="Times New Roman" pitchFamily="18" charset="0"/>
                <a:cs typeface="Times New Roman" pitchFamily="18" charset="0"/>
              </a:rPr>
              <a:t>; R</a:t>
            </a:r>
            <a:r>
              <a:rPr lang="en-IN" b="1" baseline="-25000" dirty="0" smtClean="0">
                <a:latin typeface="Times New Roman" pitchFamily="18" charset="0"/>
                <a:cs typeface="Times New Roman" pitchFamily="18" charset="0"/>
              </a:rPr>
              <a:t>1</a:t>
            </a:r>
            <a:r>
              <a:rPr lang="en-IN" b="1" dirty="0" smtClean="0">
                <a:latin typeface="Times New Roman" pitchFamily="18" charset="0"/>
                <a:cs typeface="Times New Roman" pitchFamily="18" charset="0"/>
              </a:rPr>
              <a:t>=R</a:t>
            </a:r>
            <a:r>
              <a:rPr lang="en-IN" b="1" baseline="-25000" dirty="0" smtClean="0">
                <a:latin typeface="Times New Roman" pitchFamily="18" charset="0"/>
                <a:cs typeface="Times New Roman" pitchFamily="18" charset="0"/>
              </a:rPr>
              <a:t>2</a:t>
            </a:r>
            <a:r>
              <a:rPr lang="en-IN" b="1" dirty="0" smtClean="0">
                <a:latin typeface="Times New Roman" pitchFamily="18" charset="0"/>
                <a:cs typeface="Times New Roman" pitchFamily="18" charset="0"/>
              </a:rPr>
              <a:t>=R; C</a:t>
            </a:r>
            <a:r>
              <a:rPr lang="en-IN" b="1" baseline="-25000" dirty="0" smtClean="0">
                <a:latin typeface="Times New Roman" pitchFamily="18" charset="0"/>
                <a:cs typeface="Times New Roman" pitchFamily="18" charset="0"/>
              </a:rPr>
              <a:t>1</a:t>
            </a:r>
            <a:r>
              <a:rPr lang="en-IN" b="1" dirty="0" smtClean="0">
                <a:latin typeface="Times New Roman" pitchFamily="18" charset="0"/>
                <a:cs typeface="Times New Roman" pitchFamily="18" charset="0"/>
              </a:rPr>
              <a:t>=C</a:t>
            </a:r>
            <a:r>
              <a:rPr lang="en-IN" b="1" baseline="-25000" dirty="0" smtClean="0">
                <a:latin typeface="Times New Roman" pitchFamily="18" charset="0"/>
                <a:cs typeface="Times New Roman" pitchFamily="18" charset="0"/>
              </a:rPr>
              <a:t>2</a:t>
            </a:r>
            <a:r>
              <a:rPr lang="en-IN" b="1" dirty="0" smtClean="0">
                <a:latin typeface="Times New Roman" pitchFamily="18" charset="0"/>
                <a:cs typeface="Times New Roman" pitchFamily="18" charset="0"/>
              </a:rPr>
              <a:t>=C; T</a:t>
            </a:r>
            <a:r>
              <a:rPr lang="en-IN" b="1" baseline="-25000" dirty="0" smtClean="0">
                <a:latin typeface="Times New Roman" pitchFamily="18" charset="0"/>
                <a:cs typeface="Times New Roman" pitchFamily="18" charset="0"/>
              </a:rPr>
              <a:t>1</a:t>
            </a:r>
            <a:r>
              <a:rPr lang="en-IN" b="1" dirty="0" smtClean="0">
                <a:latin typeface="Times New Roman" pitchFamily="18" charset="0"/>
                <a:cs typeface="Times New Roman" pitchFamily="18" charset="0"/>
              </a:rPr>
              <a:t>=T</a:t>
            </a:r>
            <a:r>
              <a:rPr lang="en-IN" b="1" baseline="-25000" dirty="0" smtClean="0">
                <a:latin typeface="Times New Roman" pitchFamily="18" charset="0"/>
                <a:cs typeface="Times New Roman" pitchFamily="18" charset="0"/>
              </a:rPr>
              <a:t>2</a:t>
            </a:r>
            <a:r>
              <a:rPr lang="en-IN" b="1" dirty="0" smtClean="0">
                <a:latin typeface="Times New Roman" pitchFamily="18" charset="0"/>
                <a:cs typeface="Times New Roman" pitchFamily="18" charset="0"/>
              </a:rPr>
              <a:t>= T.</a:t>
            </a:r>
            <a:endParaRPr lang="en-IN"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219145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64602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371600"/>
            <a:ext cx="13716000" cy="89255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operation takes place in two phases: </a:t>
            </a:r>
            <a:r>
              <a:rPr lang="en-US" b="1" dirty="0" smtClean="0">
                <a:latin typeface="Times New Roman" pitchFamily="18" charset="0"/>
                <a:cs typeface="Times New Roman" pitchFamily="18" charset="0"/>
              </a:rPr>
              <a:t>sampling and amplification. </a:t>
            </a:r>
          </a:p>
          <a:p>
            <a:pPr marL="514350" indent="-514350" algn="just">
              <a:buFont typeface="Wingdings" pitchFamily="2" charset="2"/>
              <a:buChar char="v"/>
            </a:pPr>
            <a:r>
              <a:rPr lang="en-US" dirty="0" smtClean="0">
                <a:latin typeface="Times New Roman" pitchFamily="18" charset="0"/>
                <a:cs typeface="Times New Roman" pitchFamily="18" charset="0"/>
              </a:rPr>
              <a:t>In addition to the analog input, Vin, the circuit requires a clock to define each phase.</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57200" y="2590800"/>
            <a:ext cx="5867400" cy="3461632"/>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6477000" y="2667000"/>
            <a:ext cx="3483646" cy="49244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b="1" dirty="0" smtClean="0">
                <a:latin typeface="Times New Roman" pitchFamily="18" charset="0"/>
                <a:cs typeface="Times New Roman" pitchFamily="18" charset="0"/>
              </a:rPr>
              <a:t>MOSFETS as Switches</a:t>
            </a:r>
            <a:endParaRPr lang="en-US" dirty="0">
              <a:latin typeface="Times New Roman" pitchFamily="18" charset="0"/>
              <a:cs typeface="Times New Roman" pitchFamily="18" charset="0"/>
            </a:endParaRPr>
          </a:p>
        </p:txBody>
      </p:sp>
      <p:sp>
        <p:nvSpPr>
          <p:cNvPr id="9" name="Rectangle 8"/>
          <p:cNvSpPr/>
          <p:nvPr/>
        </p:nvSpPr>
        <p:spPr>
          <a:xfrm>
            <a:off x="6629400" y="3505200"/>
            <a:ext cx="6858000" cy="289310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A simple sampling circuit consists of a switch and a capacitor. </a:t>
            </a:r>
          </a:p>
          <a:p>
            <a:pPr marL="514350" indent="-514350" algn="just">
              <a:buFont typeface="Wingdings" pitchFamily="2" charset="2"/>
              <a:buChar char="v"/>
            </a:pPr>
            <a:r>
              <a:rPr lang="en-US" dirty="0" smtClean="0">
                <a:latin typeface="Times New Roman" pitchFamily="18" charset="0"/>
                <a:cs typeface="Times New Roman" pitchFamily="18" charset="0"/>
              </a:rPr>
              <a:t>A MOS transistor can serve as a switch because, </a:t>
            </a:r>
          </a:p>
          <a:p>
            <a:pPr marL="514350" indent="-514350" algn="just">
              <a:buFont typeface="+mj-lt"/>
              <a:buAutoNum type="arabicPeriod"/>
            </a:pPr>
            <a:r>
              <a:rPr lang="en-US" dirty="0" smtClean="0">
                <a:latin typeface="Times New Roman" pitchFamily="18" charset="0"/>
                <a:cs typeface="Times New Roman" pitchFamily="18" charset="0"/>
              </a:rPr>
              <a:t>It can be on while carrying zero current, and </a:t>
            </a:r>
          </a:p>
          <a:p>
            <a:pPr marL="514350" indent="-514350" algn="just">
              <a:buFont typeface="+mj-lt"/>
              <a:buAutoNum type="arabicPeriod"/>
            </a:pPr>
            <a:r>
              <a:rPr lang="en-US" dirty="0" smtClean="0">
                <a:latin typeface="Times New Roman" pitchFamily="18" charset="0"/>
                <a:cs typeface="Times New Roman" pitchFamily="18" charset="0"/>
              </a:rPr>
              <a:t>Its source and drain voltages are not “pinned” to the gate voltage,</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6540133" y="6705600"/>
            <a:ext cx="3765917" cy="19812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4" cstate="print"/>
          <a:srcRect/>
          <a:stretch>
            <a:fillRect/>
          </a:stretch>
        </p:blipFill>
        <p:spPr bwMode="auto">
          <a:xfrm>
            <a:off x="10534650" y="6705600"/>
            <a:ext cx="2800350" cy="201827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64602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04800" y="1384346"/>
            <a:ext cx="4038600" cy="2467218"/>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cstate="print"/>
          <a:srcRect/>
          <a:stretch>
            <a:fillRect/>
          </a:stretch>
        </p:blipFill>
        <p:spPr bwMode="auto">
          <a:xfrm>
            <a:off x="304800" y="4099034"/>
            <a:ext cx="4038600" cy="3063766"/>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4648200" y="1640443"/>
            <a:ext cx="9067800" cy="529375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First consider the simple cases depicted in Fig., where the gate command, CK, goes high at t = t</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We assume that Vin = 0 for t &gt; t</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and the capacitor has an initial voltage equal to V</a:t>
            </a:r>
            <a:r>
              <a:rPr lang="en-US"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Thus, at t = t</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senses a gate-source voltage equal to V</a:t>
            </a:r>
            <a:r>
              <a:rPr lang="en-US"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 while its drain voltage is also equal to V</a:t>
            </a:r>
            <a:r>
              <a:rPr lang="en-US"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 The transistor therefore operates in saturation region.</a:t>
            </a:r>
          </a:p>
          <a:p>
            <a:pPr marL="514350" indent="-514350" algn="just">
              <a:buFont typeface="Wingdings" pitchFamily="2" charset="2"/>
              <a:buChar char="v"/>
            </a:pPr>
            <a:r>
              <a:rPr lang="en-US" dirty="0" smtClean="0">
                <a:latin typeface="Times New Roman" pitchFamily="18" charset="0"/>
                <a:cs typeface="Times New Roman" pitchFamily="18" charset="0"/>
              </a:rPr>
              <a:t>As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falls, at some point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driving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into the triode region. </a:t>
            </a:r>
          </a:p>
          <a:p>
            <a:pPr marL="514350" indent="-514350" algn="just">
              <a:buFont typeface="Wingdings" pitchFamily="2" charset="2"/>
              <a:buChar char="v"/>
            </a:pPr>
            <a:r>
              <a:rPr lang="en-US" dirty="0" smtClean="0">
                <a:latin typeface="Times New Roman" pitchFamily="18" charset="0"/>
                <a:cs typeface="Times New Roman" pitchFamily="18" charset="0"/>
              </a:rPr>
              <a:t>The device nevertheless continues to discharge C</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until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approaches zero. </a:t>
            </a:r>
          </a:p>
          <a:p>
            <a:pPr marL="514350" indent="-514350" algn="just">
              <a:buFont typeface="Wingdings" pitchFamily="2" charset="2"/>
              <a:buChar char="v"/>
            </a:pPr>
            <a:r>
              <a:rPr lang="en-US" dirty="0" smtClean="0">
                <a:latin typeface="Times New Roman" pitchFamily="18" charset="0"/>
                <a:cs typeface="Times New Roman" pitchFamily="18" charset="0"/>
              </a:rPr>
              <a:t>We note that for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&lt;  2(V</a:t>
            </a:r>
            <a:r>
              <a:rPr lang="en-US"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the transistor can be viewed as a resistor equal to R</a:t>
            </a:r>
            <a:r>
              <a:rPr lang="en-US" b="1" baseline="-25000" dirty="0" smtClean="0">
                <a:latin typeface="Times New Roman" pitchFamily="18" charset="0"/>
                <a:cs typeface="Times New Roman" pitchFamily="18" charset="0"/>
              </a:rPr>
              <a:t>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9" name="TextBox 8"/>
          <p:cNvSpPr txBox="1"/>
          <p:nvPr/>
        </p:nvSpPr>
        <p:spPr>
          <a:xfrm>
            <a:off x="5029200" y="1066800"/>
            <a:ext cx="1192955" cy="492443"/>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b="1" dirty="0" smtClean="0">
                <a:solidFill>
                  <a:srgbClr val="FFFF00"/>
                </a:solidFill>
                <a:latin typeface="Times New Roman" pitchFamily="18" charset="0"/>
                <a:cs typeface="Times New Roman" pitchFamily="18" charset="0"/>
              </a:rPr>
              <a:t>Case: I</a:t>
            </a:r>
            <a:endParaRPr lang="en-US" b="1" dirty="0">
              <a:solidFill>
                <a:srgbClr val="FFFF00"/>
              </a:solidFill>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64602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629150" y="1755100"/>
            <a:ext cx="9067800" cy="28931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Now consider the case in Fig., where Vin = +1V,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 = t0) = 0 V, and V</a:t>
            </a:r>
            <a:r>
              <a:rPr lang="en-US" baseline="-25000" dirty="0" smtClean="0">
                <a:latin typeface="Times New Roman" pitchFamily="18" charset="0"/>
                <a:cs typeface="Times New Roman" pitchFamily="18" charset="0"/>
              </a:rPr>
              <a:t>DD</a:t>
            </a:r>
            <a:r>
              <a:rPr lang="en-US" dirty="0" smtClean="0">
                <a:latin typeface="Times New Roman" pitchFamily="18" charset="0"/>
                <a:cs typeface="Times New Roman" pitchFamily="18" charset="0"/>
              </a:rPr>
              <a:t> = 3 V.</a:t>
            </a:r>
          </a:p>
          <a:p>
            <a:pPr marL="514350" indent="-514350" algn="just">
              <a:buFont typeface="Wingdings" pitchFamily="2" charset="2"/>
              <a:buChar char="v"/>
            </a:pPr>
            <a:r>
              <a:rPr lang="en-US" dirty="0" smtClean="0">
                <a:latin typeface="Times New Roman" pitchFamily="18" charset="0"/>
                <a:cs typeface="Times New Roman" pitchFamily="18" charset="0"/>
              </a:rPr>
              <a:t>Here, the terminal ofM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connected to C</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acts as the source, and the transistor turns on with VGS = +3 V, but V</a:t>
            </a:r>
            <a:r>
              <a:rPr lang="en-US" baseline="-25000" dirty="0" smtClean="0">
                <a:latin typeface="Times New Roman" pitchFamily="18" charset="0"/>
                <a:cs typeface="Times New Roman" pitchFamily="18" charset="0"/>
              </a:rPr>
              <a:t>DS</a:t>
            </a:r>
            <a:r>
              <a:rPr lang="en-US" dirty="0" smtClean="0">
                <a:latin typeface="Times New Roman" pitchFamily="18" charset="0"/>
                <a:cs typeface="Times New Roman" pitchFamily="18" charset="0"/>
              </a:rPr>
              <a:t> = +1 V. </a:t>
            </a:r>
          </a:p>
          <a:p>
            <a:pPr marL="514350" indent="-514350" algn="just">
              <a:buFont typeface="Wingdings" pitchFamily="2" charset="2"/>
              <a:buChar char="v"/>
            </a:pPr>
            <a:r>
              <a:rPr lang="en-US" dirty="0" smtClean="0">
                <a:latin typeface="Times New Roman" pitchFamily="18" charset="0"/>
                <a:cs typeface="Times New Roman" pitchFamily="18" charset="0"/>
              </a:rPr>
              <a:t>Thus, M</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operates in the triode region, charging C</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until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approaches +1V.</a:t>
            </a:r>
          </a:p>
          <a:p>
            <a:pPr marL="514350" indent="-514350" algn="just">
              <a:buFont typeface="Wingdings" pitchFamily="2" charset="2"/>
              <a:buChar char="v"/>
            </a:pPr>
            <a:r>
              <a:rPr lang="en-US" b="1" dirty="0" smtClean="0">
                <a:latin typeface="Times New Roman" pitchFamily="18" charset="0"/>
                <a:cs typeface="Times New Roman" pitchFamily="18" charset="0"/>
              </a:rPr>
              <a:t>For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 +1V, the M</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exhibits an on-resistance of R</a:t>
            </a:r>
            <a:r>
              <a:rPr lang="en-US" b="1" baseline="-25000" dirty="0" smtClean="0">
                <a:latin typeface="Times New Roman" pitchFamily="18" charset="0"/>
                <a:cs typeface="Times New Roman" pitchFamily="18" charset="0"/>
              </a:rPr>
              <a:t>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7" name="TextBox 6"/>
          <p:cNvSpPr txBox="1"/>
          <p:nvPr/>
        </p:nvSpPr>
        <p:spPr>
          <a:xfrm>
            <a:off x="5029200" y="1066800"/>
            <a:ext cx="1322798" cy="492443"/>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b="1" dirty="0" smtClean="0">
                <a:solidFill>
                  <a:srgbClr val="FFFF00"/>
                </a:solidFill>
                <a:latin typeface="Times New Roman" pitchFamily="18" charset="0"/>
                <a:cs typeface="Times New Roman" pitchFamily="18" charset="0"/>
              </a:rPr>
              <a:t>Case: II</a:t>
            </a:r>
            <a:endParaRPr lang="en-US" b="1" dirty="0">
              <a:solidFill>
                <a:srgbClr val="FFFF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60960" y="1295400"/>
            <a:ext cx="4434840" cy="25908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3075" name="Picture 3"/>
          <p:cNvPicPr>
            <a:picLocks noChangeAspect="1" noChangeArrowheads="1"/>
          </p:cNvPicPr>
          <p:nvPr/>
        </p:nvPicPr>
        <p:blipFill>
          <a:blip r:embed="rId3" cstate="print"/>
          <a:srcRect/>
          <a:stretch>
            <a:fillRect/>
          </a:stretch>
        </p:blipFill>
        <p:spPr bwMode="auto">
          <a:xfrm>
            <a:off x="152400" y="4114799"/>
            <a:ext cx="4267200" cy="2860095"/>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4648200" y="4879062"/>
            <a:ext cx="8991600" cy="36933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above two cases reveals two important points. </a:t>
            </a:r>
          </a:p>
          <a:p>
            <a:pPr marL="514350" indent="-514350" algn="just">
              <a:buFont typeface="+mj-lt"/>
              <a:buAutoNum type="arabicPeriod"/>
            </a:pPr>
            <a:r>
              <a:rPr lang="en-US" dirty="0" smtClean="0">
                <a:latin typeface="Times New Roman" pitchFamily="18" charset="0"/>
                <a:cs typeface="Times New Roman" pitchFamily="18" charset="0"/>
              </a:rPr>
              <a:t>First, a </a:t>
            </a:r>
            <a:r>
              <a:rPr lang="en-US" b="1" dirty="0" smtClean="0">
                <a:latin typeface="Times New Roman" pitchFamily="18" charset="0"/>
                <a:cs typeface="Times New Roman" pitchFamily="18" charset="0"/>
              </a:rPr>
              <a:t>MOS switch can conduct current in either direction </a:t>
            </a:r>
            <a:r>
              <a:rPr lang="en-US" dirty="0" smtClean="0">
                <a:latin typeface="Times New Roman" pitchFamily="18" charset="0"/>
                <a:cs typeface="Times New Roman" pitchFamily="18" charset="0"/>
              </a:rPr>
              <a:t>simply by exchanging the role of its source and drain terminals. </a:t>
            </a:r>
          </a:p>
          <a:p>
            <a:pPr marL="514350" indent="-514350" algn="just">
              <a:buFont typeface="+mj-lt"/>
              <a:buAutoNum type="arabicPeriod"/>
            </a:pPr>
            <a:r>
              <a:rPr lang="en-US" dirty="0" smtClean="0">
                <a:latin typeface="Times New Roman" pitchFamily="18" charset="0"/>
                <a:cs typeface="Times New Roman" pitchFamily="18" charset="0"/>
              </a:rPr>
              <a:t>Second, </a:t>
            </a:r>
            <a:r>
              <a:rPr lang="en-US" b="1" dirty="0" smtClean="0">
                <a:latin typeface="Times New Roman" pitchFamily="18" charset="0"/>
                <a:cs typeface="Times New Roman" pitchFamily="18" charset="0"/>
              </a:rPr>
              <a:t>when the switch is on,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follows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 and when the switch is off,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remains constant. </a:t>
            </a:r>
          </a:p>
          <a:p>
            <a:pPr marL="514350" indent="-514350" algn="just">
              <a:buFont typeface="Wingdings" pitchFamily="2" charset="2"/>
              <a:buChar char="v"/>
            </a:pPr>
            <a:r>
              <a:rPr lang="en-US" dirty="0" smtClean="0">
                <a:latin typeface="Times New Roman" pitchFamily="18" charset="0"/>
                <a:cs typeface="Times New Roman" pitchFamily="18" charset="0"/>
              </a:rPr>
              <a:t>Thus, the circuit “tracks” the signal when CK is high and “freezes” the instantaneous value of Vin across C</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when CK goes low.</a:t>
            </a:r>
            <a:endParaRPr lang="en-US"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8009121"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 Speed Considerations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1371600"/>
            <a:ext cx="13716000" cy="129266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r>
              <a:rPr lang="en-US" dirty="0" smtClean="0">
                <a:latin typeface="Times New Roman" pitchFamily="18" charset="0"/>
                <a:cs typeface="Times New Roman" pitchFamily="18" charset="0"/>
              </a:rPr>
              <a:t>What determines the speed of the sampling circuits?</a:t>
            </a:r>
          </a:p>
          <a:p>
            <a:pPr marL="514350" indent="-514350" algn="just">
              <a:buFont typeface="Wingdings" pitchFamily="2" charset="2"/>
              <a:buChar char="v"/>
            </a:pPr>
            <a:r>
              <a:rPr lang="en-US" dirty="0" smtClean="0">
                <a:latin typeface="Times New Roman" pitchFamily="18" charset="0"/>
                <a:cs typeface="Times New Roman" pitchFamily="18" charset="0"/>
              </a:rPr>
              <a:t>A simple, but versatile measure of speed is the </a:t>
            </a:r>
            <a:r>
              <a:rPr lang="en-US" b="1" dirty="0" smtClean="0">
                <a:latin typeface="Times New Roman" pitchFamily="18" charset="0"/>
                <a:cs typeface="Times New Roman" pitchFamily="18" charset="0"/>
              </a:rPr>
              <a:t>time required for the output voltage to go from zero to the maximum input level </a:t>
            </a:r>
            <a:r>
              <a:rPr lang="en-US" dirty="0" smtClean="0">
                <a:latin typeface="Times New Roman" pitchFamily="18" charset="0"/>
                <a:cs typeface="Times New Roman" pitchFamily="18" charset="0"/>
              </a:rPr>
              <a:t>after the switch turns on.</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2133600" y="2895600"/>
            <a:ext cx="8686800" cy="2861361"/>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76200" y="5927229"/>
            <a:ext cx="1348740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Since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would take infinite time to become equal to V</a:t>
            </a:r>
            <a:r>
              <a:rPr lang="en-US" baseline="-25000" dirty="0" smtClean="0">
                <a:latin typeface="Times New Roman" pitchFamily="18" charset="0"/>
                <a:cs typeface="Times New Roman" pitchFamily="18" charset="0"/>
              </a:rPr>
              <a:t>in0</a:t>
            </a:r>
            <a:r>
              <a:rPr lang="en-US" dirty="0" smtClean="0">
                <a:latin typeface="Times New Roman" pitchFamily="18" charset="0"/>
                <a:cs typeface="Times New Roman" pitchFamily="18" charset="0"/>
              </a:rPr>
              <a:t>, we consider the output settled when it is within a certain “error band,” </a:t>
            </a:r>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V; around the final value. </a:t>
            </a:r>
          </a:p>
          <a:p>
            <a:pPr marL="514350" indent="-514350" algn="just">
              <a:buFont typeface="Wingdings" pitchFamily="2" charset="2"/>
              <a:buChar char="v"/>
            </a:pPr>
            <a:r>
              <a:rPr lang="en-US" dirty="0" smtClean="0">
                <a:latin typeface="Times New Roman" pitchFamily="18" charset="0"/>
                <a:cs typeface="Times New Roman" pitchFamily="18" charset="0"/>
              </a:rPr>
              <a:t>For example, we say the output settles to 0.1% accuracy after </a:t>
            </a:r>
            <a:r>
              <a:rPr lang="en-US" dirty="0" err="1" smtClean="0">
                <a:latin typeface="Times New Roman" pitchFamily="18" charset="0"/>
                <a:cs typeface="Times New Roman" pitchFamily="18" charset="0"/>
              </a:rPr>
              <a:t>t</a:t>
            </a:r>
            <a:r>
              <a:rPr lang="en-US" baseline="-25000" dirty="0" err="1" smtClean="0">
                <a:latin typeface="Times New Roman" pitchFamily="18" charset="0"/>
                <a:cs typeface="Times New Roman" pitchFamily="18" charset="0"/>
              </a:rPr>
              <a:t>S</a:t>
            </a:r>
            <a:r>
              <a:rPr lang="en-US" dirty="0" smtClean="0">
                <a:latin typeface="Times New Roman" pitchFamily="18" charset="0"/>
                <a:cs typeface="Times New Roman" pitchFamily="18" charset="0"/>
              </a:rPr>
              <a:t> seconds, meaning that </a:t>
            </a:r>
            <a:r>
              <a:rPr lang="el-GR" dirty="0" smtClean="0">
                <a:latin typeface="Times New Roman" pitchFamily="18" charset="0"/>
                <a:cs typeface="Times New Roman" pitchFamily="18" charset="0"/>
              </a:rPr>
              <a:t>Δ </a:t>
            </a:r>
            <a:r>
              <a:rPr lang="en-US" dirty="0" smtClean="0">
                <a:latin typeface="Times New Roman" pitchFamily="18" charset="0"/>
                <a:cs typeface="Times New Roman" pitchFamily="18" charset="0"/>
              </a:rPr>
              <a:t>V/V</a:t>
            </a:r>
            <a:r>
              <a:rPr lang="en-US" baseline="-25000" dirty="0" smtClean="0">
                <a:latin typeface="Times New Roman" pitchFamily="18" charset="0"/>
                <a:cs typeface="Times New Roman" pitchFamily="18" charset="0"/>
              </a:rPr>
              <a:t>in0</a:t>
            </a:r>
            <a:r>
              <a:rPr lang="en-US" dirty="0" smtClean="0">
                <a:latin typeface="Times New Roman" pitchFamily="18" charset="0"/>
                <a:cs typeface="Times New Roman" pitchFamily="18" charset="0"/>
              </a:rPr>
              <a:t> = 0:1%.</a:t>
            </a:r>
            <a:endParaRPr lang="en-US" dirty="0">
              <a:latin typeface="Times New Roman" pitchFamily="18" charset="0"/>
              <a:cs typeface="Times New Roman" pitchFamily="18" charset="0"/>
            </a:endParaRPr>
          </a:p>
        </p:txBody>
      </p:sp>
      <p:sp>
        <p:nvSpPr>
          <p:cNvPr id="10" name="Rectangle 9"/>
          <p:cNvSpPr/>
          <p:nvPr/>
        </p:nvSpPr>
        <p:spPr>
          <a:xfrm>
            <a:off x="477568" y="7696200"/>
            <a:ext cx="12298944" cy="129266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514350" indent="-514350" algn="just"/>
            <a:r>
              <a:rPr lang="en-US" dirty="0" smtClean="0">
                <a:latin typeface="Times New Roman" pitchFamily="18" charset="0"/>
                <a:cs typeface="Times New Roman" pitchFamily="18" charset="0"/>
              </a:rPr>
              <a:t>The sampling speed is given by two factors:</a:t>
            </a: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on-resistance </a:t>
            </a:r>
            <a:r>
              <a:rPr lang="en-US" dirty="0" smtClean="0">
                <a:latin typeface="Times New Roman" pitchFamily="18" charset="0"/>
                <a:cs typeface="Times New Roman" pitchFamily="18" charset="0"/>
              </a:rPr>
              <a:t>of the switch and the </a:t>
            </a:r>
            <a:r>
              <a:rPr lang="en-US" b="1" dirty="0" smtClean="0">
                <a:latin typeface="Times New Roman" pitchFamily="18" charset="0"/>
                <a:cs typeface="Times New Roman" pitchFamily="18" charset="0"/>
              </a:rPr>
              <a:t>value of the sampling capacitor</a:t>
            </a:r>
            <a:r>
              <a:rPr lang="en-US" dirty="0" smtClean="0">
                <a:latin typeface="Times New Roman" pitchFamily="18" charset="0"/>
                <a:cs typeface="Times New Roman" pitchFamily="18" charset="0"/>
              </a:rPr>
              <a:t>. </a:t>
            </a:r>
          </a:p>
          <a:p>
            <a:pPr marL="514350" indent="-514350" algn="just">
              <a:buFont typeface="Wingdings" pitchFamily="2" charset="2"/>
              <a:buChar char="Ø"/>
            </a:pPr>
            <a:r>
              <a:rPr lang="en-US" dirty="0" smtClean="0">
                <a:latin typeface="Times New Roman" pitchFamily="18" charset="0"/>
                <a:cs typeface="Times New Roman" pitchFamily="18" charset="0"/>
              </a:rPr>
              <a:t>Thus, to achieve a higher speed, a large aspect ratio and a small capacitor must be used.</a:t>
            </a:r>
            <a:endParaRPr lang="en-US"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8464758"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 Precision Considerations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1295400"/>
            <a:ext cx="13716000" cy="28931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Our foregoing study of MOS switches indicates that a larger W/L or a smaller sampling capacitor results in a higher speed. </a:t>
            </a:r>
          </a:p>
          <a:p>
            <a:pPr marL="514350" indent="-514350" algn="just">
              <a:buFont typeface="Wingdings" pitchFamily="2" charset="2"/>
              <a:buChar char="v"/>
            </a:pPr>
            <a:r>
              <a:rPr lang="en-US" dirty="0" smtClean="0">
                <a:latin typeface="Times New Roman" pitchFamily="18" charset="0"/>
                <a:cs typeface="Times New Roman" pitchFamily="18" charset="0"/>
              </a:rPr>
              <a:t>These methods of increasing the speed degrade the precision with which the signal is sampled.</a:t>
            </a:r>
          </a:p>
          <a:p>
            <a:pPr marL="514350" indent="-514350" algn="just">
              <a:buFont typeface="Wingdings" pitchFamily="2" charset="2"/>
              <a:buChar char="v"/>
            </a:pPr>
            <a:r>
              <a:rPr lang="en-US" dirty="0" smtClean="0">
                <a:latin typeface="Times New Roman" pitchFamily="18" charset="0"/>
                <a:cs typeface="Times New Roman" pitchFamily="18" charset="0"/>
              </a:rPr>
              <a:t>Three mechanisms in MOS transistor operation introduce error at the instant the switch turns off.</a:t>
            </a:r>
          </a:p>
          <a:p>
            <a:pPr marL="1820545" lvl="2" indent="-514350" algn="just">
              <a:buFont typeface="+mj-lt"/>
              <a:buAutoNum type="arabicPeriod"/>
            </a:pPr>
            <a:r>
              <a:rPr lang="en-US" b="1" dirty="0" smtClean="0">
                <a:latin typeface="Times New Roman" pitchFamily="18" charset="0"/>
                <a:cs typeface="Times New Roman" pitchFamily="18" charset="0"/>
              </a:rPr>
              <a:t>Channel Charge Injection</a:t>
            </a:r>
          </a:p>
          <a:p>
            <a:pPr marL="1820545" lvl="2" indent="-514350" algn="just">
              <a:buFont typeface="+mj-lt"/>
              <a:buAutoNum type="arabicPeriod"/>
            </a:pPr>
            <a:r>
              <a:rPr lang="en-US" b="1" dirty="0" smtClean="0">
                <a:latin typeface="Times New Roman" pitchFamily="18" charset="0"/>
                <a:cs typeface="Times New Roman" pitchFamily="18" charset="0"/>
              </a:rPr>
              <a:t>Clock </a:t>
            </a:r>
            <a:r>
              <a:rPr lang="en-US" b="1" dirty="0" err="1" smtClean="0">
                <a:latin typeface="Times New Roman" pitchFamily="18" charset="0"/>
                <a:cs typeface="Times New Roman" pitchFamily="18" charset="0"/>
              </a:rPr>
              <a:t>Feedthrough</a:t>
            </a:r>
            <a:endParaRPr lang="en-US" b="1" dirty="0" smtClean="0">
              <a:latin typeface="Times New Roman" pitchFamily="18" charset="0"/>
              <a:cs typeface="Times New Roman" pitchFamily="18" charset="0"/>
            </a:endParaRPr>
          </a:p>
          <a:p>
            <a:pPr marL="1820545" lvl="2" indent="-514350" algn="just">
              <a:buFont typeface="+mj-lt"/>
              <a:buAutoNum type="arabicPeriod"/>
            </a:pPr>
            <a:r>
              <a:rPr lang="en-US" b="1" dirty="0" err="1" smtClean="0">
                <a:latin typeface="Times New Roman" pitchFamily="18" charset="0"/>
                <a:cs typeface="Times New Roman" pitchFamily="18" charset="0"/>
              </a:rPr>
              <a:t>kT</a:t>
            </a:r>
            <a:r>
              <a:rPr lang="en-US" b="1" dirty="0" smtClean="0">
                <a:latin typeface="Times New Roman" pitchFamily="18" charset="0"/>
                <a:cs typeface="Times New Roman" pitchFamily="18" charset="0"/>
              </a:rPr>
              <a:t>/C Noise</a:t>
            </a:r>
            <a:endParaRPr lang="en-US"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1929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Characterization of a Comparator</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253591" y="838200"/>
            <a:ext cx="3357009" cy="492443"/>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pPr algn="ctr"/>
            <a:r>
              <a:rPr lang="en-US" b="1" dirty="0" smtClean="0">
                <a:latin typeface="Times New Roman" pitchFamily="18" charset="0"/>
                <a:cs typeface="Times New Roman" pitchFamily="18" charset="0"/>
              </a:rPr>
              <a:t>Static Characteristics</a:t>
            </a:r>
          </a:p>
        </p:txBody>
      </p:sp>
      <p:sp>
        <p:nvSpPr>
          <p:cNvPr id="7" name="Rectangle 6"/>
          <p:cNvSpPr/>
          <p:nvPr/>
        </p:nvSpPr>
        <p:spPr>
          <a:xfrm>
            <a:off x="76200" y="1600200"/>
            <a:ext cx="3110467"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9113" lvl="1" indent="-514350">
              <a:buFont typeface="+mj-lt"/>
              <a:buAutoNum type="arabicPeriod" startAt="2"/>
            </a:pPr>
            <a:r>
              <a:rPr lang="en-US" b="1" dirty="0" smtClean="0">
                <a:latin typeface="Times New Roman" pitchFamily="18" charset="0"/>
                <a:cs typeface="Times New Roman" pitchFamily="18" charset="0"/>
              </a:rPr>
              <a:t>Input Resolution</a:t>
            </a:r>
          </a:p>
        </p:txBody>
      </p:sp>
      <p:sp>
        <p:nvSpPr>
          <p:cNvPr id="8" name="Rectangle 7"/>
          <p:cNvSpPr/>
          <p:nvPr/>
        </p:nvSpPr>
        <p:spPr>
          <a:xfrm>
            <a:off x="457200" y="2209800"/>
            <a:ext cx="123444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change in input is called the </a:t>
            </a:r>
            <a:r>
              <a:rPr lang="en-US" b="1" i="1" dirty="0" smtClean="0">
                <a:latin typeface="Times New Roman" pitchFamily="18" charset="0"/>
                <a:cs typeface="Times New Roman" pitchFamily="18" charset="0"/>
              </a:rPr>
              <a:t>resolution </a:t>
            </a:r>
            <a:r>
              <a:rPr lang="en-US" dirty="0" smtClean="0">
                <a:latin typeface="Times New Roman" pitchFamily="18" charset="0"/>
                <a:cs typeface="Times New Roman" pitchFamily="18" charset="0"/>
              </a:rPr>
              <a:t>of the comparator.</a:t>
            </a:r>
          </a:p>
          <a:p>
            <a:pPr marL="514350" indent="-514350" algn="just">
              <a:buFont typeface="Wingdings" pitchFamily="2" charset="2"/>
              <a:buChar char="v"/>
            </a:pPr>
            <a:r>
              <a:rPr lang="en-US" dirty="0" smtClean="0">
                <a:latin typeface="Times New Roman" pitchFamily="18" charset="0"/>
                <a:cs typeface="Times New Roman" pitchFamily="18" charset="0"/>
              </a:rPr>
              <a:t>The minimum amount of input change (resolution) necessary to make the output swing between the two binary states. </a:t>
            </a:r>
          </a:p>
          <a:p>
            <a:pPr marL="514350" indent="-514350" algn="just">
              <a:buFont typeface="Wingdings" pitchFamily="2" charset="2"/>
              <a:buChar char="v"/>
            </a:pPr>
            <a:r>
              <a:rPr lang="en-US" dirty="0" smtClean="0">
                <a:latin typeface="Times New Roman" pitchFamily="18" charset="0"/>
                <a:cs typeface="Times New Roman" pitchFamily="18" charset="0"/>
              </a:rPr>
              <a:t>These two output states are usually defined by the input requirements of the digital circuitry driven by the comparator output.</a:t>
            </a:r>
            <a:endParaRPr lang="en-US" dirty="0">
              <a:latin typeface="Times New Roman" pitchFamily="18" charset="0"/>
              <a:cs typeface="Times New Roman" pitchFamily="18" charset="0"/>
            </a:endParaRPr>
          </a:p>
        </p:txBody>
      </p:sp>
      <p:sp>
        <p:nvSpPr>
          <p:cNvPr id="9" name="Rectangle 8"/>
          <p:cNvSpPr/>
          <p:nvPr/>
        </p:nvSpPr>
        <p:spPr>
          <a:xfrm>
            <a:off x="76200" y="4495800"/>
            <a:ext cx="4432945"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9113" lvl="1" indent="-514350">
              <a:buFont typeface="+mj-lt"/>
              <a:buAutoNum type="arabicPeriod" startAt="3"/>
            </a:pPr>
            <a:r>
              <a:rPr lang="en-US" b="1" dirty="0" smtClean="0">
                <a:latin typeface="Times New Roman" pitchFamily="18" charset="0"/>
                <a:cs typeface="Times New Roman" pitchFamily="18" charset="0"/>
              </a:rPr>
              <a:t>Input Offset Voltage (V</a:t>
            </a:r>
            <a:r>
              <a:rPr lang="en-US" b="1" baseline="-25000" dirty="0" smtClean="0">
                <a:latin typeface="Times New Roman" pitchFamily="18" charset="0"/>
                <a:cs typeface="Times New Roman" pitchFamily="18" charset="0"/>
              </a:rPr>
              <a:t>OS</a:t>
            </a:r>
            <a:r>
              <a:rPr lang="en-US" b="1" dirty="0" smtClean="0">
                <a:latin typeface="Times New Roman" pitchFamily="18" charset="0"/>
                <a:cs typeface="Times New Roman" pitchFamily="18" charset="0"/>
              </a:rPr>
              <a:t>)</a:t>
            </a:r>
          </a:p>
        </p:txBody>
      </p:sp>
      <p:pic>
        <p:nvPicPr>
          <p:cNvPr id="3074" name="Picture 2"/>
          <p:cNvPicPr>
            <a:picLocks noChangeAspect="1" noChangeArrowheads="1"/>
          </p:cNvPicPr>
          <p:nvPr/>
        </p:nvPicPr>
        <p:blipFill>
          <a:blip r:embed="rId2" cstate="print"/>
          <a:srcRect/>
          <a:stretch>
            <a:fillRect/>
          </a:stretch>
        </p:blipFill>
        <p:spPr bwMode="auto">
          <a:xfrm>
            <a:off x="228600" y="5257800"/>
            <a:ext cx="5165534" cy="25146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0" y="7924800"/>
            <a:ext cx="8305800" cy="461665"/>
          </a:xfrm>
          <a:prstGeom prst="rect">
            <a:avLst/>
          </a:prstGeom>
        </p:spPr>
        <p:txBody>
          <a:bodyPr wrap="square">
            <a:spAutoFit/>
          </a:bodyPr>
          <a:lstStyle/>
          <a:p>
            <a:pPr algn="ctr"/>
            <a:r>
              <a:rPr lang="en-US" sz="2400" b="1" dirty="0" smtClean="0">
                <a:latin typeface="Times New Roman" pitchFamily="18" charset="0"/>
                <a:cs typeface="Times New Roman" pitchFamily="18" charset="0"/>
              </a:rPr>
              <a:t>Transfer curve of a comparator including input-offset voltage.</a:t>
            </a:r>
            <a:endParaRPr lang="en-US" sz="2400" b="1" dirty="0">
              <a:latin typeface="Times New Roman" pitchFamily="18" charset="0"/>
              <a:cs typeface="Times New Roman" pitchFamily="18" charset="0"/>
            </a:endParaRPr>
          </a:p>
        </p:txBody>
      </p:sp>
      <p:sp>
        <p:nvSpPr>
          <p:cNvPr id="12" name="Rectangle 11"/>
          <p:cNvSpPr/>
          <p:nvPr/>
        </p:nvSpPr>
        <p:spPr>
          <a:xfrm>
            <a:off x="5486400" y="4422100"/>
            <a:ext cx="8153400" cy="298543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Ideally, the output changes as the input difference crosses zero. </a:t>
            </a:r>
          </a:p>
          <a:p>
            <a:pPr marL="514350" indent="-514350" algn="just">
              <a:buFont typeface="Wingdings" pitchFamily="2" charset="2"/>
              <a:buChar char="v"/>
            </a:pPr>
            <a:r>
              <a:rPr lang="en-US" dirty="0" smtClean="0">
                <a:latin typeface="Times New Roman" pitchFamily="18" charset="0"/>
                <a:cs typeface="Times New Roman" pitchFamily="18" charset="0"/>
              </a:rPr>
              <a:t>If the output did not change until the input difference reached a value +V</a:t>
            </a:r>
            <a:r>
              <a:rPr lang="en-US" baseline="-25000" dirty="0" smtClean="0">
                <a:latin typeface="Times New Roman" pitchFamily="18" charset="0"/>
                <a:cs typeface="Times New Roman" pitchFamily="18" charset="0"/>
              </a:rPr>
              <a:t>OS,</a:t>
            </a:r>
            <a:r>
              <a:rPr lang="en-US" dirty="0" smtClean="0">
                <a:latin typeface="Times New Roman" pitchFamily="18" charset="0"/>
                <a:cs typeface="Times New Roman" pitchFamily="18" charset="0"/>
              </a:rPr>
              <a:t> then this difference would be defined as the </a:t>
            </a:r>
            <a:r>
              <a:rPr lang="en-US" b="1" dirty="0" smtClean="0">
                <a:latin typeface="Times New Roman" pitchFamily="18" charset="0"/>
                <a:cs typeface="Times New Roman" pitchFamily="18" charset="0"/>
              </a:rPr>
              <a:t>offset voltage</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The </a:t>
            </a:r>
            <a:r>
              <a:rPr lang="en-US" sz="3200"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sign of the offset voltage accounts for the fact that V</a:t>
            </a:r>
            <a:r>
              <a:rPr lang="en-US" baseline="-25000" dirty="0" smtClean="0">
                <a:latin typeface="Times New Roman" pitchFamily="18" charset="0"/>
                <a:cs typeface="Times New Roman" pitchFamily="18" charset="0"/>
              </a:rPr>
              <a:t>OS  </a:t>
            </a:r>
            <a:r>
              <a:rPr lang="en-US" dirty="0" smtClean="0">
                <a:latin typeface="Times New Roman" pitchFamily="18" charset="0"/>
                <a:cs typeface="Times New Roman" pitchFamily="18" charset="0"/>
              </a:rPr>
              <a:t>is unknown in polarity.</a:t>
            </a:r>
            <a:endParaRPr lang="en-US"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09600" y="6172200"/>
            <a:ext cx="5156619" cy="1828801"/>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 y="565197"/>
            <a:ext cx="8464758"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 Precision Considerations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1201579"/>
            <a:ext cx="4456669"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61975" lvl="2" indent="-514350" algn="just">
              <a:buFont typeface="+mj-lt"/>
              <a:buAutoNum type="arabicPeriod"/>
            </a:pPr>
            <a:r>
              <a:rPr lang="en-US" b="1" dirty="0" smtClean="0">
                <a:latin typeface="Times New Roman" pitchFamily="18" charset="0"/>
                <a:cs typeface="Times New Roman" pitchFamily="18" charset="0"/>
              </a:rPr>
              <a:t>Channel Charge Injection</a:t>
            </a:r>
          </a:p>
        </p:txBody>
      </p:sp>
      <p:pic>
        <p:nvPicPr>
          <p:cNvPr id="8" name="Picture 2"/>
          <p:cNvPicPr>
            <a:picLocks noChangeAspect="1" noChangeArrowheads="1"/>
          </p:cNvPicPr>
          <p:nvPr/>
        </p:nvPicPr>
        <p:blipFill>
          <a:blip r:embed="rId3" cstate="print"/>
          <a:srcRect/>
          <a:stretch>
            <a:fillRect/>
          </a:stretch>
        </p:blipFill>
        <p:spPr bwMode="auto">
          <a:xfrm>
            <a:off x="152400" y="2057399"/>
            <a:ext cx="3733800" cy="2963599"/>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420816" y="5112603"/>
            <a:ext cx="3236784" cy="830997"/>
          </a:xfrm>
          <a:prstGeom prst="rect">
            <a:avLst/>
          </a:prstGeom>
        </p:spPr>
        <p:txBody>
          <a:bodyPr wrap="none">
            <a:spAutoFit/>
          </a:bodyPr>
          <a:lstStyle/>
          <a:p>
            <a:pPr algn="ctr"/>
            <a:r>
              <a:rPr lang="en-US" sz="2400" b="1" dirty="0" smtClean="0">
                <a:solidFill>
                  <a:srgbClr val="FF0000"/>
                </a:solidFill>
                <a:latin typeface="Times New Roman" pitchFamily="18" charset="0"/>
                <a:cs typeface="Times New Roman" pitchFamily="18" charset="0"/>
              </a:rPr>
              <a:t>Charge injection when </a:t>
            </a:r>
          </a:p>
          <a:p>
            <a:pPr algn="ctr"/>
            <a:r>
              <a:rPr lang="en-US" sz="2400" b="1" dirty="0" smtClean="0">
                <a:solidFill>
                  <a:srgbClr val="FF0000"/>
                </a:solidFill>
                <a:latin typeface="Times New Roman" pitchFamily="18" charset="0"/>
                <a:cs typeface="Times New Roman" pitchFamily="18" charset="0"/>
              </a:rPr>
              <a:t>a switch turns off.</a:t>
            </a:r>
            <a:endParaRPr lang="en-US" sz="2400" b="1" dirty="0">
              <a:solidFill>
                <a:srgbClr val="FF0000"/>
              </a:solidFill>
              <a:latin typeface="Times New Roman" pitchFamily="18" charset="0"/>
              <a:cs typeface="Times New Roman" pitchFamily="18" charset="0"/>
            </a:endParaRPr>
          </a:p>
        </p:txBody>
      </p:sp>
      <p:sp>
        <p:nvSpPr>
          <p:cNvPr id="10" name="Rectangle 9"/>
          <p:cNvSpPr/>
          <p:nvPr/>
        </p:nvSpPr>
        <p:spPr>
          <a:xfrm>
            <a:off x="4038600" y="1828800"/>
            <a:ext cx="9601200" cy="369331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Consider the sampling circuit of Fig., and recall that for a MOSFET to be on, a channel must exist at the oxide-silicon interface. </a:t>
            </a:r>
          </a:p>
          <a:p>
            <a:pPr marL="514350" indent="-514350" algn="just">
              <a:buFont typeface="Wingdings" pitchFamily="2" charset="2"/>
              <a:buChar char="v"/>
            </a:pPr>
            <a:r>
              <a:rPr lang="en-US" dirty="0" smtClean="0">
                <a:latin typeface="Times New Roman" pitchFamily="18" charset="0"/>
                <a:cs typeface="Times New Roman" pitchFamily="18" charset="0"/>
              </a:rPr>
              <a:t>When the switch turns off, </a:t>
            </a:r>
            <a:r>
              <a:rPr lang="en-US" dirty="0" err="1" smtClean="0">
                <a:latin typeface="Times New Roman" pitchFamily="18" charset="0"/>
                <a:cs typeface="Times New Roman" pitchFamily="18" charset="0"/>
              </a:rPr>
              <a:t>Q</a:t>
            </a:r>
            <a:r>
              <a:rPr lang="en-US" baseline="-25000" dirty="0" err="1" smtClean="0">
                <a:latin typeface="Times New Roman" pitchFamily="18" charset="0"/>
                <a:cs typeface="Times New Roman" pitchFamily="18" charset="0"/>
              </a:rPr>
              <a:t>ch</a:t>
            </a:r>
            <a:r>
              <a:rPr lang="en-US" dirty="0" smtClean="0">
                <a:latin typeface="Times New Roman" pitchFamily="18" charset="0"/>
                <a:cs typeface="Times New Roman" pitchFamily="18" charset="0"/>
              </a:rPr>
              <a:t> exits through the source and drain terminals, a phenomenon called “channel charge injection.”</a:t>
            </a:r>
          </a:p>
          <a:p>
            <a:pPr marL="514350" indent="-514350" algn="just">
              <a:buFont typeface="Wingdings" pitchFamily="2" charset="2"/>
              <a:buChar char="v"/>
            </a:pPr>
            <a:r>
              <a:rPr lang="en-US" dirty="0" smtClean="0">
                <a:latin typeface="Times New Roman" pitchFamily="18" charset="0"/>
                <a:cs typeface="Times New Roman" pitchFamily="18" charset="0"/>
              </a:rPr>
              <a:t>The charge injected to the left side on Fig. is absorbed by the input source, creating no error. On the other hand, the charge injected to the right side is deposited on C</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introducing an error in the voltage stored on the capacitor.</a:t>
            </a:r>
            <a:endParaRPr lang="en-US" dirty="0">
              <a:latin typeface="Times New Roman" pitchFamily="18" charset="0"/>
              <a:cs typeface="Times New Roman" pitchFamily="18" charset="0"/>
            </a:endParaRPr>
          </a:p>
        </p:txBody>
      </p:sp>
      <p:sp>
        <p:nvSpPr>
          <p:cNvPr id="11" name="Rectangle 10"/>
          <p:cNvSpPr/>
          <p:nvPr/>
        </p:nvSpPr>
        <p:spPr>
          <a:xfrm>
            <a:off x="2743200" y="8153400"/>
            <a:ext cx="3567003" cy="461665"/>
          </a:xfrm>
          <a:prstGeom prst="rect">
            <a:avLst/>
          </a:prstGeom>
        </p:spPr>
        <p:txBody>
          <a:bodyPr wrap="none">
            <a:spAutoFit/>
          </a:bodyPr>
          <a:lstStyle/>
          <a:p>
            <a:pPr algn="ctr"/>
            <a:r>
              <a:rPr lang="en-US" sz="2400" b="1" dirty="0" smtClean="0">
                <a:solidFill>
                  <a:srgbClr val="FF0000"/>
                </a:solidFill>
                <a:latin typeface="Times New Roman" pitchFamily="18" charset="0"/>
                <a:cs typeface="Times New Roman" pitchFamily="18" charset="0"/>
              </a:rPr>
              <a:t>Effect of charge injection.</a:t>
            </a:r>
            <a:endParaRPr lang="en-US" sz="2400" b="1" dirty="0">
              <a:solidFill>
                <a:srgbClr val="FF0000"/>
              </a:solidFill>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4" cstate="print"/>
          <a:srcRect/>
          <a:stretch>
            <a:fillRect/>
          </a:stretch>
        </p:blipFill>
        <p:spPr bwMode="auto">
          <a:xfrm>
            <a:off x="7239000" y="5867400"/>
            <a:ext cx="3124835" cy="28956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3" name="Rectangle 12"/>
          <p:cNvSpPr/>
          <p:nvPr/>
        </p:nvSpPr>
        <p:spPr>
          <a:xfrm>
            <a:off x="10591800" y="6019800"/>
            <a:ext cx="2895600" cy="1631216"/>
          </a:xfrm>
          <a:prstGeom prst="rect">
            <a:avLst/>
          </a:prstGeom>
        </p:spPr>
        <p:txBody>
          <a:bodyPr wrap="square">
            <a:spAutoFit/>
          </a:bodyPr>
          <a:lstStyle/>
          <a:p>
            <a:pPr algn="ctr"/>
            <a:r>
              <a:rPr lang="en-US" sz="2000" b="1" dirty="0" smtClean="0">
                <a:solidFill>
                  <a:srgbClr val="FF0000"/>
                </a:solidFill>
                <a:latin typeface="Times New Roman" pitchFamily="18" charset="0"/>
                <a:cs typeface="Times New Roman" pitchFamily="18" charset="0"/>
              </a:rPr>
              <a:t>Input/output characteristic of sampling circuit in the presence of charge injection.</a:t>
            </a:r>
            <a:endParaRPr lang="en-US" sz="2000" b="1" dirty="0">
              <a:solidFill>
                <a:srgbClr val="FF0000"/>
              </a:solidFill>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8464758"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 Precision Considerations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6435" y="1201579"/>
            <a:ext cx="3448765"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buFont typeface="+mj-lt"/>
              <a:buAutoNum type="arabicPeriod" startAt="2"/>
            </a:pPr>
            <a:r>
              <a:rPr lang="en-US" b="1" dirty="0" smtClean="0">
                <a:latin typeface="Times New Roman" pitchFamily="18" charset="0"/>
                <a:cs typeface="Times New Roman" pitchFamily="18" charset="0"/>
              </a:rPr>
              <a:t>Clock </a:t>
            </a:r>
            <a:r>
              <a:rPr lang="en-US" b="1" dirty="0" err="1" smtClean="0">
                <a:latin typeface="Times New Roman" pitchFamily="18" charset="0"/>
                <a:cs typeface="Times New Roman" pitchFamily="18" charset="0"/>
              </a:rPr>
              <a:t>Feedthrough</a:t>
            </a:r>
            <a:endParaRPr lang="en-US" b="1" dirty="0" smtClean="0">
              <a:latin typeface="Times New Roman" pitchFamily="18" charset="0"/>
              <a:cs typeface="Times New Roman" pitchFamily="18" charset="0"/>
            </a:endParaRPr>
          </a:p>
        </p:txBody>
      </p:sp>
      <p:sp>
        <p:nvSpPr>
          <p:cNvPr id="7" name="Rectangle 6"/>
          <p:cNvSpPr/>
          <p:nvPr/>
        </p:nvSpPr>
        <p:spPr>
          <a:xfrm>
            <a:off x="3962400" y="1219200"/>
            <a:ext cx="9601200" cy="289310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A MOS switch couples the clock transitions to the sampling capacitor through its gate-drain or gate-source overlap capacitance.</a:t>
            </a:r>
          </a:p>
          <a:p>
            <a:pPr marL="514350" indent="-514350" algn="just">
              <a:buFont typeface="Wingdings" pitchFamily="2" charset="2"/>
              <a:buChar char="v"/>
            </a:pPr>
            <a:r>
              <a:rPr lang="en-US" dirty="0" smtClean="0">
                <a:latin typeface="Times New Roman" pitchFamily="18" charset="0"/>
                <a:cs typeface="Times New Roman" pitchFamily="18" charset="0"/>
              </a:rPr>
              <a:t>The effect introduces an error in the sampled output voltage.</a:t>
            </a:r>
          </a:p>
          <a:p>
            <a:pPr marL="514350" indent="-514350" algn="just">
              <a:buFont typeface="Wingdings" pitchFamily="2" charset="2"/>
              <a:buChar char="v"/>
            </a:pPr>
            <a:r>
              <a:rPr lang="en-US" dirty="0" smtClean="0">
                <a:latin typeface="Times New Roman" pitchFamily="18" charset="0"/>
                <a:cs typeface="Times New Roman" pitchFamily="18" charset="0"/>
              </a:rPr>
              <a:t>The error </a:t>
            </a:r>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V is independent of the input level, manifesting itself as a constant offset in the input/output characteristic. </a:t>
            </a:r>
          </a:p>
          <a:p>
            <a:pPr marL="514350" indent="-514350" algn="just">
              <a:buFont typeface="Wingdings" pitchFamily="2" charset="2"/>
              <a:buChar char="v"/>
            </a:pPr>
            <a:r>
              <a:rPr lang="en-US" dirty="0" smtClean="0">
                <a:latin typeface="Times New Roman" pitchFamily="18" charset="0"/>
                <a:cs typeface="Times New Roman" pitchFamily="18" charset="0"/>
              </a:rPr>
              <a:t>As with charge injection, clock </a:t>
            </a:r>
            <a:r>
              <a:rPr lang="en-US" dirty="0" err="1" smtClean="0">
                <a:latin typeface="Times New Roman" pitchFamily="18" charset="0"/>
                <a:cs typeface="Times New Roman" pitchFamily="18" charset="0"/>
              </a:rPr>
              <a:t>feedthrough</a:t>
            </a:r>
            <a:r>
              <a:rPr lang="en-US" dirty="0" smtClean="0">
                <a:latin typeface="Times New Roman" pitchFamily="18" charset="0"/>
                <a:cs typeface="Times New Roman" pitchFamily="18" charset="0"/>
              </a:rPr>
              <a:t> leads to a trade-off between speed and precision as well.</a:t>
            </a: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304800" y="1828800"/>
            <a:ext cx="3276600" cy="2719445"/>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260518" y="4724400"/>
            <a:ext cx="3274487" cy="830997"/>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a:r>
              <a:rPr lang="en-US" sz="2400" b="1" dirty="0" smtClean="0">
                <a:solidFill>
                  <a:schemeClr val="bg1"/>
                </a:solidFill>
                <a:latin typeface="Times New Roman" pitchFamily="18" charset="0"/>
                <a:cs typeface="Times New Roman" pitchFamily="18" charset="0"/>
              </a:rPr>
              <a:t>Clock </a:t>
            </a:r>
            <a:r>
              <a:rPr lang="en-US" sz="2400" b="1" dirty="0" err="1" smtClean="0">
                <a:solidFill>
                  <a:schemeClr val="bg1"/>
                </a:solidFill>
                <a:latin typeface="Times New Roman" pitchFamily="18" charset="0"/>
                <a:cs typeface="Times New Roman" pitchFamily="18" charset="0"/>
              </a:rPr>
              <a:t>feedthrough</a:t>
            </a:r>
            <a:r>
              <a:rPr lang="en-US" sz="2400" b="1" dirty="0" smtClean="0">
                <a:solidFill>
                  <a:schemeClr val="bg1"/>
                </a:solidFill>
                <a:latin typeface="Times New Roman" pitchFamily="18" charset="0"/>
                <a:cs typeface="Times New Roman" pitchFamily="18" charset="0"/>
              </a:rPr>
              <a:t> in a </a:t>
            </a:r>
          </a:p>
          <a:p>
            <a:pPr algn="ctr"/>
            <a:r>
              <a:rPr lang="en-US" sz="2400" b="1" dirty="0" smtClean="0">
                <a:solidFill>
                  <a:schemeClr val="bg1"/>
                </a:solidFill>
                <a:latin typeface="Times New Roman" pitchFamily="18" charset="0"/>
                <a:cs typeface="Times New Roman" pitchFamily="18" charset="0"/>
              </a:rPr>
              <a:t>sampling circuit.</a:t>
            </a:r>
            <a:endParaRPr lang="en-US" sz="2400" b="1" dirty="0">
              <a:solidFill>
                <a:schemeClr val="bg1"/>
              </a:solidFill>
              <a:latin typeface="Times New Roman" pitchFamily="18" charset="0"/>
              <a:cs typeface="Times New Roman" pitchFamily="18" charset="0"/>
            </a:endParaRPr>
          </a:p>
        </p:txBody>
      </p:sp>
      <p:sp>
        <p:nvSpPr>
          <p:cNvPr id="10" name="Rectangle 9"/>
          <p:cNvSpPr/>
          <p:nvPr/>
        </p:nvSpPr>
        <p:spPr>
          <a:xfrm>
            <a:off x="76200" y="5791200"/>
            <a:ext cx="2307042"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buFont typeface="+mj-lt"/>
              <a:buAutoNum type="arabicPeriod" startAt="3"/>
            </a:pPr>
            <a:r>
              <a:rPr lang="en-US" b="1" dirty="0" err="1" smtClean="0">
                <a:latin typeface="Times New Roman" pitchFamily="18" charset="0"/>
                <a:cs typeface="Times New Roman" pitchFamily="18" charset="0"/>
              </a:rPr>
              <a:t>kT</a:t>
            </a:r>
            <a:r>
              <a:rPr lang="en-US" b="1" dirty="0" smtClean="0">
                <a:latin typeface="Times New Roman" pitchFamily="18" charset="0"/>
                <a:cs typeface="Times New Roman" pitchFamily="18" charset="0"/>
              </a:rPr>
              <a:t>/C Noise</a:t>
            </a:r>
          </a:p>
        </p:txBody>
      </p:sp>
      <p:pic>
        <p:nvPicPr>
          <p:cNvPr id="7171" name="Picture 3"/>
          <p:cNvPicPr>
            <a:picLocks noChangeAspect="1" noChangeArrowheads="1"/>
          </p:cNvPicPr>
          <p:nvPr/>
        </p:nvPicPr>
        <p:blipFill>
          <a:blip r:embed="rId3" cstate="print"/>
          <a:srcRect/>
          <a:stretch>
            <a:fillRect/>
          </a:stretch>
        </p:blipFill>
        <p:spPr bwMode="auto">
          <a:xfrm>
            <a:off x="76200" y="6477000"/>
            <a:ext cx="5486399" cy="19812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573645" y="8606135"/>
            <a:ext cx="4912755"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a:r>
              <a:rPr lang="en-US" sz="2400" b="1" dirty="0" smtClean="0">
                <a:solidFill>
                  <a:schemeClr val="bg1"/>
                </a:solidFill>
                <a:latin typeface="Times New Roman" pitchFamily="18" charset="0"/>
                <a:cs typeface="Times New Roman" pitchFamily="18" charset="0"/>
              </a:rPr>
              <a:t>Thermal noise in a sampling circuit.</a:t>
            </a:r>
          </a:p>
        </p:txBody>
      </p:sp>
      <p:sp>
        <p:nvSpPr>
          <p:cNvPr id="13" name="Rectangle 12"/>
          <p:cNvSpPr/>
          <p:nvPr/>
        </p:nvSpPr>
        <p:spPr>
          <a:xfrm>
            <a:off x="5715000" y="4391085"/>
            <a:ext cx="7924800" cy="45243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sz="2400" dirty="0" smtClean="0">
                <a:latin typeface="Times New Roman" pitchFamily="18" charset="0"/>
                <a:cs typeface="Times New Roman" pitchFamily="18" charset="0"/>
              </a:rPr>
              <a:t>A resistor charging a capacitor gives rise to a total </a:t>
            </a:r>
            <a:r>
              <a:rPr lang="en-US" sz="2400" dirty="0" err="1" smtClean="0">
                <a:latin typeface="Times New Roman" pitchFamily="18" charset="0"/>
                <a:cs typeface="Times New Roman" pitchFamily="18" charset="0"/>
              </a:rPr>
              <a:t>rms</a:t>
            </a:r>
            <a:r>
              <a:rPr lang="en-US" sz="2400" dirty="0" smtClean="0">
                <a:latin typeface="Times New Roman" pitchFamily="18" charset="0"/>
                <a:cs typeface="Times New Roman" pitchFamily="18" charset="0"/>
              </a:rPr>
              <a:t> noise voltage of √</a:t>
            </a:r>
            <a:r>
              <a:rPr lang="en-US" sz="2400" dirty="0" err="1" smtClean="0">
                <a:latin typeface="Times New Roman" pitchFamily="18" charset="0"/>
                <a:cs typeface="Times New Roman" pitchFamily="18" charset="0"/>
              </a:rPr>
              <a:t>kT</a:t>
            </a:r>
            <a:r>
              <a:rPr lang="en-US" sz="2400" dirty="0" smtClean="0">
                <a:latin typeface="Times New Roman" pitchFamily="18" charset="0"/>
                <a:cs typeface="Times New Roman" pitchFamily="18" charset="0"/>
              </a:rPr>
              <a:t>/C.</a:t>
            </a:r>
          </a:p>
          <a:p>
            <a:pPr marL="514350" indent="-514350" algn="just">
              <a:buFont typeface="Wingdings" pitchFamily="2" charset="2"/>
              <a:buChar char="v"/>
            </a:pPr>
            <a:r>
              <a:rPr lang="en-US" sz="2400" dirty="0" smtClean="0">
                <a:latin typeface="Times New Roman" pitchFamily="18" charset="0"/>
                <a:cs typeface="Times New Roman" pitchFamily="18" charset="0"/>
              </a:rPr>
              <a:t>The on-resistance of the switch introduces thermal noise at the output and, when the switch turns off, this noise is stored on the capacitor along with the instantaneous value of the input voltage. </a:t>
            </a:r>
          </a:p>
          <a:p>
            <a:pPr marL="514350" indent="-514350" algn="just">
              <a:buFont typeface="Wingdings" pitchFamily="2" charset="2"/>
              <a:buChar char="v"/>
            </a:pP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rms</a:t>
            </a:r>
            <a:r>
              <a:rPr lang="en-US" sz="2400" dirty="0" smtClean="0">
                <a:latin typeface="Times New Roman" pitchFamily="18" charset="0"/>
                <a:cs typeface="Times New Roman" pitchFamily="18" charset="0"/>
              </a:rPr>
              <a:t> voltage of the sampled noise is approximately equal to √</a:t>
            </a:r>
            <a:r>
              <a:rPr lang="en-US" sz="2400" dirty="0" err="1" smtClean="0">
                <a:latin typeface="Times New Roman" pitchFamily="18" charset="0"/>
                <a:cs typeface="Times New Roman" pitchFamily="18" charset="0"/>
              </a:rPr>
              <a:t>kT</a:t>
            </a:r>
            <a:r>
              <a:rPr lang="en-US" sz="2400" dirty="0" smtClean="0">
                <a:latin typeface="Times New Roman" pitchFamily="18" charset="0"/>
                <a:cs typeface="Times New Roman" pitchFamily="18" charset="0"/>
              </a:rPr>
              <a:t>/C.. </a:t>
            </a:r>
          </a:p>
          <a:p>
            <a:pPr marL="514350" indent="-514350" algn="just">
              <a:buFont typeface="Wingdings" pitchFamily="2" charset="2"/>
              <a:buChar char="v"/>
            </a:pPr>
            <a:r>
              <a:rPr lang="en-US" sz="2400" dirty="0" smtClean="0">
                <a:latin typeface="Times New Roman" pitchFamily="18" charset="0"/>
                <a:cs typeface="Times New Roman" pitchFamily="18" charset="0"/>
              </a:rPr>
              <a:t>The problem of </a:t>
            </a:r>
            <a:r>
              <a:rPr lang="en-US" sz="2400" dirty="0" err="1" smtClean="0">
                <a:latin typeface="Times New Roman" pitchFamily="18" charset="0"/>
                <a:cs typeface="Times New Roman" pitchFamily="18" charset="0"/>
              </a:rPr>
              <a:t>kT</a:t>
            </a:r>
            <a:r>
              <a:rPr lang="en-US" sz="2400" dirty="0" smtClean="0">
                <a:latin typeface="Times New Roman" pitchFamily="18" charset="0"/>
                <a:cs typeface="Times New Roman" pitchFamily="18" charset="0"/>
              </a:rPr>
              <a:t>/C. noise limits the performance in many high-precision applications. In order to achieve a low noise, the sampling capacitor must be sufficiently large, thus loading other circuits and degrading the speed.</a:t>
            </a:r>
            <a:endParaRPr lang="en-US" sz="24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8464758"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 Precision Considerations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67486" y="1201579"/>
            <a:ext cx="4480714"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Charge Injection Cancellation</a:t>
            </a:r>
          </a:p>
        </p:txBody>
      </p:sp>
      <p:pic>
        <p:nvPicPr>
          <p:cNvPr id="8194" name="Picture 2"/>
          <p:cNvPicPr>
            <a:picLocks noChangeAspect="1" noChangeArrowheads="1"/>
          </p:cNvPicPr>
          <p:nvPr/>
        </p:nvPicPr>
        <p:blipFill>
          <a:blip r:embed="rId2" cstate="print"/>
          <a:srcRect/>
          <a:stretch>
            <a:fillRect/>
          </a:stretch>
        </p:blipFill>
        <p:spPr bwMode="auto">
          <a:xfrm>
            <a:off x="228600" y="2057400"/>
            <a:ext cx="4267200" cy="3491345"/>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4876800" y="2057400"/>
            <a:ext cx="8763000"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v"/>
            </a:pPr>
            <a:r>
              <a:rPr lang="en-US" sz="2400" dirty="0" smtClean="0">
                <a:latin typeface="Times New Roman" pitchFamily="18" charset="0"/>
                <a:cs typeface="Times New Roman" pitchFamily="18" charset="0"/>
              </a:rPr>
              <a:t>The charge injected by the main transistor can be removed by means of a second transistor. </a:t>
            </a:r>
          </a:p>
          <a:p>
            <a:pPr marL="514350" indent="-514350" algn="just">
              <a:buFont typeface="Wingdings" pitchFamily="2" charset="2"/>
              <a:buChar char="v"/>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dummy</a:t>
            </a:r>
            <a:r>
              <a:rPr lang="en-US" sz="2400" dirty="0" smtClean="0">
                <a:latin typeface="Times New Roman" pitchFamily="18" charset="0"/>
                <a:cs typeface="Times New Roman" pitchFamily="18" charset="0"/>
              </a:rPr>
              <a:t>” switch, M</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driven by CK is added to the circuit such that after M</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turns off and M</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turns on, the channel charge deposited by the former on CH is absorbed by the latter to create a channel. </a:t>
            </a:r>
          </a:p>
          <a:p>
            <a:pPr marL="514350" indent="-514350" algn="just">
              <a:buFont typeface="Wingdings" pitchFamily="2" charset="2"/>
              <a:buChar char="v"/>
            </a:pPr>
            <a:r>
              <a:rPr lang="en-US" sz="2400" dirty="0" smtClean="0">
                <a:latin typeface="Times New Roman" pitchFamily="18" charset="0"/>
                <a:cs typeface="Times New Roman" pitchFamily="18" charset="0"/>
              </a:rPr>
              <a:t>Note that both the source and drain of M</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are connected to the output node.</a:t>
            </a:r>
            <a:endParaRPr lang="en-US" sz="2400" dirty="0">
              <a:latin typeface="Times New Roman" pitchFamily="18" charset="0"/>
              <a:cs typeface="Times New Roman" pitchFamily="18" charset="0"/>
            </a:endParaRPr>
          </a:p>
        </p:txBody>
      </p:sp>
      <p:sp>
        <p:nvSpPr>
          <p:cNvPr id="9" name="Rectangle 8"/>
          <p:cNvSpPr/>
          <p:nvPr/>
        </p:nvSpPr>
        <p:spPr>
          <a:xfrm>
            <a:off x="71860" y="5722203"/>
            <a:ext cx="533834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2400" b="1" dirty="0" smtClean="0">
                <a:solidFill>
                  <a:schemeClr val="bg1"/>
                </a:solidFill>
                <a:latin typeface="Times New Roman" pitchFamily="18" charset="0"/>
                <a:cs typeface="Times New Roman" pitchFamily="18" charset="0"/>
              </a:rPr>
              <a:t>Addition of dummy device to reduce charge injection and clock </a:t>
            </a:r>
            <a:r>
              <a:rPr lang="en-US" sz="2400" b="1" dirty="0" err="1" smtClean="0">
                <a:solidFill>
                  <a:schemeClr val="bg1"/>
                </a:solidFill>
                <a:latin typeface="Times New Roman" pitchFamily="18" charset="0"/>
                <a:cs typeface="Times New Roman" pitchFamily="18" charset="0"/>
              </a:rPr>
              <a:t>feedthrough</a:t>
            </a:r>
            <a:r>
              <a:rPr lang="en-US" sz="2400" b="1" dirty="0" smtClean="0">
                <a:solidFill>
                  <a:schemeClr val="bg1"/>
                </a:solidFill>
                <a:latin typeface="Times New Roman" pitchFamily="18" charset="0"/>
                <a:cs typeface="Times New Roman" pitchFamily="18" charset="0"/>
              </a:rPr>
              <a:t>.</a:t>
            </a:r>
            <a:endParaRPr lang="en-US" sz="2400" b="1" dirty="0">
              <a:solidFill>
                <a:schemeClr val="bg1"/>
              </a:solidFill>
              <a:latin typeface="Times New Roman" pitchFamily="18" charset="0"/>
              <a:cs typeface="Times New Roman" pitchFamily="18" charset="0"/>
            </a:endParaRPr>
          </a:p>
        </p:txBody>
      </p:sp>
      <p:pic>
        <p:nvPicPr>
          <p:cNvPr id="8195" name="Picture 3"/>
          <p:cNvPicPr>
            <a:picLocks noChangeAspect="1" noChangeArrowheads="1"/>
          </p:cNvPicPr>
          <p:nvPr/>
        </p:nvPicPr>
        <p:blipFill>
          <a:blip r:embed="rId3" cstate="print"/>
          <a:srcRect/>
          <a:stretch>
            <a:fillRect/>
          </a:stretch>
        </p:blipFill>
        <p:spPr bwMode="auto">
          <a:xfrm>
            <a:off x="6315680" y="6286500"/>
            <a:ext cx="7095520" cy="27051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2057400" y="8236803"/>
            <a:ext cx="48006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2400" b="1" dirty="0" smtClean="0">
                <a:solidFill>
                  <a:schemeClr val="bg1"/>
                </a:solidFill>
                <a:latin typeface="Times New Roman" pitchFamily="18" charset="0"/>
                <a:cs typeface="Times New Roman" pitchFamily="18" charset="0"/>
              </a:rPr>
              <a:t>Clock </a:t>
            </a:r>
            <a:r>
              <a:rPr lang="en-US" sz="2400" b="1" dirty="0" err="1" smtClean="0">
                <a:solidFill>
                  <a:schemeClr val="bg1"/>
                </a:solidFill>
                <a:latin typeface="Times New Roman" pitchFamily="18" charset="0"/>
                <a:cs typeface="Times New Roman" pitchFamily="18" charset="0"/>
              </a:rPr>
              <a:t>feedthrough</a:t>
            </a:r>
            <a:r>
              <a:rPr lang="en-US" sz="2400" b="1" dirty="0" smtClean="0">
                <a:solidFill>
                  <a:schemeClr val="bg1"/>
                </a:solidFill>
                <a:latin typeface="Times New Roman" pitchFamily="18" charset="0"/>
                <a:cs typeface="Times New Roman" pitchFamily="18" charset="0"/>
              </a:rPr>
              <a:t> suppression by dummy switch.</a:t>
            </a:r>
            <a:endParaRPr lang="en-US" sz="2400" b="1" dirty="0">
              <a:solidFill>
                <a:schemeClr val="bg1"/>
              </a:solidFill>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8464758"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 Precision Considerations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67486" y="1201579"/>
            <a:ext cx="4480714"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Charge Injection Cancellation</a:t>
            </a:r>
          </a:p>
        </p:txBody>
      </p:sp>
      <p:pic>
        <p:nvPicPr>
          <p:cNvPr id="9218" name="Picture 2"/>
          <p:cNvPicPr>
            <a:picLocks noChangeAspect="1" noChangeArrowheads="1"/>
          </p:cNvPicPr>
          <p:nvPr/>
        </p:nvPicPr>
        <p:blipFill>
          <a:blip r:embed="rId2" cstate="print"/>
          <a:srcRect/>
          <a:stretch>
            <a:fillRect/>
          </a:stretch>
        </p:blipFill>
        <p:spPr bwMode="auto">
          <a:xfrm>
            <a:off x="381000" y="1981200"/>
            <a:ext cx="5398851" cy="30480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6324600" y="2057400"/>
            <a:ext cx="7315200"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v"/>
            </a:pPr>
            <a:r>
              <a:rPr lang="en-US" sz="2400" dirty="0" smtClean="0">
                <a:latin typeface="Times New Roman" pitchFamily="18" charset="0"/>
                <a:cs typeface="Times New Roman" pitchFamily="18" charset="0"/>
              </a:rPr>
              <a:t>Another approach to lowering the effect of charge injection incorporates both PMOS </a:t>
            </a:r>
            <a:r>
              <a:rPr lang="en-US" sz="2400" dirty="0" err="1" smtClean="0">
                <a:latin typeface="Times New Roman" pitchFamily="18" charset="0"/>
                <a:cs typeface="Times New Roman" pitchFamily="18" charset="0"/>
              </a:rPr>
              <a:t>andNMOS</a:t>
            </a:r>
            <a:endParaRPr lang="en-US" sz="2400" dirty="0" smtClean="0">
              <a:latin typeface="Times New Roman" pitchFamily="18" charset="0"/>
              <a:cs typeface="Times New Roman" pitchFamily="18" charset="0"/>
            </a:endParaRPr>
          </a:p>
          <a:p>
            <a:pPr marL="514350" indent="-514350" algn="just">
              <a:buFont typeface="Wingdings" pitchFamily="2" charset="2"/>
              <a:buChar char="v"/>
            </a:pPr>
            <a:r>
              <a:rPr lang="en-US" sz="2400" dirty="0" smtClean="0">
                <a:latin typeface="Times New Roman" pitchFamily="18" charset="0"/>
                <a:cs typeface="Times New Roman" pitchFamily="18" charset="0"/>
              </a:rPr>
              <a:t>devices such that the opposite charge packets injected by the two cancel each other. </a:t>
            </a:r>
          </a:p>
          <a:p>
            <a:pPr marL="514350" indent="-514350" algn="just">
              <a:buFont typeface="Wingdings" pitchFamily="2" charset="2"/>
              <a:buChar char="v"/>
            </a:pPr>
            <a:r>
              <a:rPr lang="en-US" sz="2400" dirty="0" smtClean="0">
                <a:latin typeface="Times New Roman" pitchFamily="18" charset="0"/>
                <a:cs typeface="Times New Roman" pitchFamily="18" charset="0"/>
              </a:rPr>
              <a:t>Thus, the cancellation occurs for only one input level.</a:t>
            </a:r>
            <a:endParaRPr lang="en-US" sz="2400" dirty="0">
              <a:latin typeface="Times New Roman" pitchFamily="18" charset="0"/>
              <a:cs typeface="Times New Roman" pitchFamily="18" charset="0"/>
            </a:endParaRPr>
          </a:p>
        </p:txBody>
      </p:sp>
      <p:sp>
        <p:nvSpPr>
          <p:cNvPr id="9" name="Rectangle 8"/>
          <p:cNvSpPr/>
          <p:nvPr/>
        </p:nvSpPr>
        <p:spPr>
          <a:xfrm>
            <a:off x="533400" y="5188803"/>
            <a:ext cx="48006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2400" b="1" dirty="0" smtClean="0">
                <a:solidFill>
                  <a:schemeClr val="bg1"/>
                </a:solidFill>
                <a:latin typeface="Times New Roman" pitchFamily="18" charset="0"/>
                <a:cs typeface="Times New Roman" pitchFamily="18" charset="0"/>
              </a:rPr>
              <a:t>Use of complementary switches to reduce charge injection.</a:t>
            </a:r>
            <a:endParaRPr lang="en-US" sz="2400" b="1" dirty="0">
              <a:solidFill>
                <a:schemeClr val="bg1"/>
              </a:solidFill>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659046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 Fabrication</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609600" y="1447800"/>
            <a:ext cx="6456218" cy="25908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cstate="print"/>
          <a:srcRect/>
          <a:stretch>
            <a:fillRect/>
          </a:stretch>
        </p:blipFill>
        <p:spPr bwMode="auto">
          <a:xfrm>
            <a:off x="8686800" y="861060"/>
            <a:ext cx="2590800" cy="272034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138660" y="4186535"/>
            <a:ext cx="5338340" cy="46166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2400" b="1" dirty="0" smtClean="0">
                <a:solidFill>
                  <a:schemeClr val="bg1"/>
                </a:solidFill>
                <a:latin typeface="Times New Roman" pitchFamily="18" charset="0"/>
                <a:cs typeface="Times New Roman" pitchFamily="18" charset="0"/>
              </a:rPr>
              <a:t>Monolithic capacitor structure</a:t>
            </a:r>
            <a:endParaRPr lang="en-US" sz="2400" b="1" dirty="0">
              <a:solidFill>
                <a:schemeClr val="bg1"/>
              </a:solidFill>
              <a:latin typeface="Times New Roman" pitchFamily="18" charset="0"/>
              <a:cs typeface="Times New Roman" pitchFamily="18" charset="0"/>
            </a:endParaRPr>
          </a:p>
        </p:txBody>
      </p:sp>
      <p:sp>
        <p:nvSpPr>
          <p:cNvPr id="9" name="Rectangle 8"/>
          <p:cNvSpPr/>
          <p:nvPr/>
        </p:nvSpPr>
        <p:spPr>
          <a:xfrm>
            <a:off x="7387060" y="3733800"/>
            <a:ext cx="533834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2400" b="1" dirty="0" smtClean="0">
                <a:solidFill>
                  <a:schemeClr val="bg1"/>
                </a:solidFill>
                <a:latin typeface="Times New Roman" pitchFamily="18" charset="0"/>
                <a:cs typeface="Times New Roman" pitchFamily="18" charset="0"/>
              </a:rPr>
              <a:t>Circuit model including parasitic</a:t>
            </a:r>
          </a:p>
          <a:p>
            <a:pPr algn="ctr"/>
            <a:r>
              <a:rPr lang="en-US" sz="2400" b="1" dirty="0" smtClean="0">
                <a:solidFill>
                  <a:schemeClr val="bg1"/>
                </a:solidFill>
                <a:latin typeface="Times New Roman" pitchFamily="18" charset="0"/>
                <a:cs typeface="Times New Roman" pitchFamily="18" charset="0"/>
              </a:rPr>
              <a:t>capacitance to the substrate.</a:t>
            </a:r>
            <a:endParaRPr lang="en-US" sz="2400" b="1" dirty="0">
              <a:solidFill>
                <a:schemeClr val="bg1"/>
              </a:solidFill>
              <a:latin typeface="Times New Roman" pitchFamily="18" charset="0"/>
              <a:cs typeface="Times New Roman" pitchFamily="18" charset="0"/>
            </a:endParaRPr>
          </a:p>
        </p:txBody>
      </p:sp>
      <p:sp>
        <p:nvSpPr>
          <p:cNvPr id="10" name="Rectangle 9"/>
          <p:cNvSpPr/>
          <p:nvPr/>
        </p:nvSpPr>
        <p:spPr>
          <a:xfrm>
            <a:off x="228600" y="4876800"/>
            <a:ext cx="12801600"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v"/>
            </a:pPr>
            <a:r>
              <a:rPr lang="en-US" sz="2400" dirty="0" smtClean="0">
                <a:latin typeface="Times New Roman" pitchFamily="18" charset="0"/>
                <a:cs typeface="Times New Roman" pitchFamily="18" charset="0"/>
              </a:rPr>
              <a:t>A simple capacitor structure is shown in Fig., where the “top plate” is realized by a </a:t>
            </a:r>
            <a:r>
              <a:rPr lang="en-US" sz="2400" dirty="0" err="1" smtClean="0">
                <a:latin typeface="Times New Roman" pitchFamily="18" charset="0"/>
                <a:cs typeface="Times New Roman" pitchFamily="18" charset="0"/>
              </a:rPr>
              <a:t>polysilicon</a:t>
            </a:r>
            <a:r>
              <a:rPr lang="en-US" sz="2400" dirty="0" smtClean="0">
                <a:latin typeface="Times New Roman" pitchFamily="18" charset="0"/>
                <a:cs typeface="Times New Roman" pitchFamily="18" charset="0"/>
              </a:rPr>
              <a:t> layer and the “bottom plate” by a heavily-doped n+ region. </a:t>
            </a:r>
          </a:p>
          <a:p>
            <a:pPr marL="514350" indent="-514350" algn="just">
              <a:buFont typeface="Wingdings" pitchFamily="2" charset="2"/>
              <a:buChar char="v"/>
            </a:pPr>
            <a:r>
              <a:rPr lang="en-US" sz="2400" dirty="0" smtClean="0">
                <a:latin typeface="Times New Roman" pitchFamily="18" charset="0"/>
                <a:cs typeface="Times New Roman" pitchFamily="18" charset="0"/>
              </a:rPr>
              <a:t>The dielectric is the thin oxide layer used in MOS devices as well.</a:t>
            </a:r>
          </a:p>
          <a:p>
            <a:pPr marL="514350" indent="-514350" algn="just">
              <a:buFont typeface="Wingdings" pitchFamily="2" charset="2"/>
              <a:buChar char="v"/>
            </a:pPr>
            <a:r>
              <a:rPr lang="en-US" sz="2400" dirty="0" smtClean="0">
                <a:latin typeface="Times New Roman" pitchFamily="18" charset="0"/>
                <a:cs typeface="Times New Roman" pitchFamily="18" charset="0"/>
              </a:rPr>
              <a:t>An important concern in using this structure is the parasitic capacitance between each plate and the substrate.</a:t>
            </a:r>
            <a:endParaRPr lang="en-US" sz="24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95400"/>
            <a:ext cx="13716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Three types of Switched Capacitor Amplifiers, </a:t>
            </a:r>
          </a:p>
          <a:p>
            <a:pPr marL="1820545" lvl="2" indent="-514350" algn="just">
              <a:buFont typeface="+mj-lt"/>
              <a:buAutoNum type="arabicPeriod"/>
            </a:pPr>
            <a:r>
              <a:rPr lang="en-US" b="1" dirty="0" smtClean="0">
                <a:latin typeface="Times New Roman" pitchFamily="18" charset="0"/>
                <a:cs typeface="Times New Roman" pitchFamily="18" charset="0"/>
              </a:rPr>
              <a:t>Unity-Gain Sampler/Buffer</a:t>
            </a:r>
          </a:p>
          <a:p>
            <a:pPr marL="1820545" lvl="2" indent="-514350" algn="just">
              <a:buFont typeface="+mj-lt"/>
              <a:buAutoNum type="arabicPeriod"/>
            </a:pPr>
            <a:r>
              <a:rPr lang="en-US" b="1" dirty="0" err="1" smtClean="0">
                <a:latin typeface="Times New Roman" pitchFamily="18" charset="0"/>
                <a:cs typeface="Times New Roman" pitchFamily="18" charset="0"/>
              </a:rPr>
              <a:t>Noninverting</a:t>
            </a:r>
            <a:r>
              <a:rPr lang="en-US" b="1" dirty="0" smtClean="0">
                <a:latin typeface="Times New Roman" pitchFamily="18" charset="0"/>
                <a:cs typeface="Times New Roman" pitchFamily="18" charset="0"/>
              </a:rPr>
              <a:t> Amplifier</a:t>
            </a:r>
          </a:p>
          <a:p>
            <a:pPr marL="1820545" lvl="2" indent="-514350" algn="just">
              <a:buFont typeface="+mj-lt"/>
              <a:buAutoNum type="arabicPeriod"/>
            </a:pPr>
            <a:r>
              <a:rPr lang="en-US" b="1" dirty="0" smtClean="0">
                <a:latin typeface="Times New Roman" pitchFamily="18" charset="0"/>
                <a:cs typeface="Times New Roman" pitchFamily="18" charset="0"/>
              </a:rPr>
              <a:t>Precision Multiply-by-Two Circuit</a:t>
            </a:r>
            <a:endParaRPr lang="en-US" b="1" dirty="0">
              <a:latin typeface="Times New Roman" pitchFamily="18" charset="0"/>
              <a:cs typeface="Times New Roman" pitchFamily="18" charset="0"/>
            </a:endParaRPr>
          </a:p>
        </p:txBody>
      </p:sp>
      <p:sp>
        <p:nvSpPr>
          <p:cNvPr id="7" name="Rectangle 6"/>
          <p:cNvSpPr/>
          <p:nvPr/>
        </p:nvSpPr>
        <p:spPr>
          <a:xfrm>
            <a:off x="0" y="3165157"/>
            <a:ext cx="4435830"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1. Unity-Gain Sampler/Buffer</a:t>
            </a:r>
          </a:p>
        </p:txBody>
      </p:sp>
      <p:pic>
        <p:nvPicPr>
          <p:cNvPr id="2050" name="Picture 2"/>
          <p:cNvPicPr>
            <a:picLocks noChangeAspect="1" noChangeArrowheads="1"/>
          </p:cNvPicPr>
          <p:nvPr/>
        </p:nvPicPr>
        <p:blipFill>
          <a:blip r:embed="rId2" cstate="print"/>
          <a:srcRect/>
          <a:stretch>
            <a:fillRect/>
          </a:stretch>
        </p:blipFill>
        <p:spPr bwMode="auto">
          <a:xfrm>
            <a:off x="685800" y="4114800"/>
            <a:ext cx="4392168" cy="1676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791200" y="4191000"/>
            <a:ext cx="4800600" cy="1371600"/>
          </a:xfrm>
          <a:prstGeom prst="rect">
            <a:avLst/>
          </a:prstGeom>
          <a:noFill/>
          <a:ln w="9525">
            <a:noFill/>
            <a:miter lim="800000"/>
            <a:headEnd/>
            <a:tailEnd/>
          </a:ln>
        </p:spPr>
      </p:pic>
      <p:sp>
        <p:nvSpPr>
          <p:cNvPr id="10" name="Rectangle 9"/>
          <p:cNvSpPr/>
          <p:nvPr/>
        </p:nvSpPr>
        <p:spPr>
          <a:xfrm>
            <a:off x="1428758" y="3657600"/>
            <a:ext cx="2533642" cy="461665"/>
          </a:xfrm>
          <a:prstGeom prst="rect">
            <a:avLst/>
          </a:prstGeom>
        </p:spPr>
        <p:txBody>
          <a:bodyPr wrap="none">
            <a:spAutoFit/>
          </a:bodyPr>
          <a:lstStyle/>
          <a:p>
            <a:pPr algn="ctr"/>
            <a:r>
              <a:rPr lang="en-US" sz="2400" b="1" dirty="0" smtClean="0">
                <a:solidFill>
                  <a:srgbClr val="FF0000"/>
                </a:solidFill>
                <a:latin typeface="Times New Roman" pitchFamily="18" charset="0"/>
                <a:cs typeface="Times New Roman" pitchFamily="18" charset="0"/>
              </a:rPr>
              <a:t>Unity-gain buffer</a:t>
            </a:r>
            <a:endParaRPr lang="en-US" sz="2400" b="1" dirty="0">
              <a:solidFill>
                <a:srgbClr val="FF0000"/>
              </a:solidFill>
              <a:latin typeface="Times New Roman" pitchFamily="18" charset="0"/>
              <a:cs typeface="Times New Roman" pitchFamily="18" charset="0"/>
            </a:endParaRPr>
          </a:p>
        </p:txBody>
      </p:sp>
      <p:sp>
        <p:nvSpPr>
          <p:cNvPr id="12" name="Rectangle 11"/>
          <p:cNvSpPr/>
          <p:nvPr/>
        </p:nvSpPr>
        <p:spPr>
          <a:xfrm>
            <a:off x="5717227" y="3657600"/>
            <a:ext cx="6322373" cy="461665"/>
          </a:xfrm>
          <a:prstGeom prst="rect">
            <a:avLst/>
          </a:prstGeom>
        </p:spPr>
        <p:txBody>
          <a:bodyPr wrap="none">
            <a:spAutoFit/>
          </a:bodyPr>
          <a:lstStyle/>
          <a:p>
            <a:pPr algn="ctr"/>
            <a:r>
              <a:rPr lang="en-US" sz="2400" b="1" dirty="0" smtClean="0">
                <a:solidFill>
                  <a:srgbClr val="FF0000"/>
                </a:solidFill>
                <a:latin typeface="Times New Roman" pitchFamily="18" charset="0"/>
                <a:cs typeface="Times New Roman" pitchFamily="18" charset="0"/>
              </a:rPr>
              <a:t>Sampling circuit followed by unity-gain buffer</a:t>
            </a:r>
            <a:endParaRPr lang="en-US" sz="2400" b="1" dirty="0">
              <a:solidFill>
                <a:srgbClr val="FF0000"/>
              </a:solidFill>
              <a:latin typeface="Times New Roman" pitchFamily="18" charset="0"/>
              <a:cs typeface="Times New Roman" pitchFamily="18" charset="0"/>
            </a:endParaRPr>
          </a:p>
        </p:txBody>
      </p:sp>
      <p:sp>
        <p:nvSpPr>
          <p:cNvPr id="13" name="Rectangle 12"/>
          <p:cNvSpPr/>
          <p:nvPr/>
        </p:nvSpPr>
        <p:spPr>
          <a:xfrm>
            <a:off x="0" y="6003429"/>
            <a:ext cx="13716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While a unity-gain amplifier can be realized with no resistors or capacitors in the feedback network, for discrete-time applications, it still requires a sampling circuit. </a:t>
            </a:r>
          </a:p>
          <a:p>
            <a:pPr marL="514350" indent="-514350" algn="just">
              <a:buFont typeface="Wingdings" pitchFamily="2" charset="2"/>
              <a:buChar char="v"/>
            </a:pPr>
            <a:r>
              <a:rPr lang="en-US" dirty="0" smtClean="0">
                <a:latin typeface="Times New Roman" pitchFamily="18" charset="0"/>
                <a:cs typeface="Times New Roman" pitchFamily="18" charset="0"/>
              </a:rPr>
              <a:t>We may therefore conceive the circuit works as a sampler/buffer. </a:t>
            </a:r>
          </a:p>
          <a:p>
            <a:pPr marL="514350" indent="-514350" algn="just">
              <a:buFont typeface="Wingdings" pitchFamily="2" charset="2"/>
              <a:buChar char="v"/>
            </a:pPr>
            <a:r>
              <a:rPr lang="en-US" dirty="0" smtClean="0">
                <a:latin typeface="Times New Roman" pitchFamily="18" charset="0"/>
                <a:cs typeface="Times New Roman" pitchFamily="18" charset="0"/>
              </a:rPr>
              <a:t>However, the input-dependent charge injected by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onto C</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limits the accuracy here.</a:t>
            </a:r>
            <a:endParaRPr lang="en-US" b="1"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105400" y="3067050"/>
            <a:ext cx="8534400" cy="2819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ectangle 11"/>
          <p:cNvSpPr/>
          <p:nvPr/>
        </p:nvSpPr>
        <p:spPr>
          <a:xfrm>
            <a:off x="5105400" y="552450"/>
            <a:ext cx="8534400" cy="228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074" name="Picture 2"/>
          <p:cNvPicPr>
            <a:picLocks noChangeAspect="1" noChangeArrowheads="1"/>
          </p:cNvPicPr>
          <p:nvPr/>
        </p:nvPicPr>
        <p:blipFill>
          <a:blip r:embed="rId2" cstate="print"/>
          <a:srcRect/>
          <a:stretch>
            <a:fillRect/>
          </a:stretch>
        </p:blipFill>
        <p:spPr bwMode="auto">
          <a:xfrm>
            <a:off x="152400" y="1828800"/>
            <a:ext cx="4496949" cy="24384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1219200"/>
            <a:ext cx="4435830"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1. Unity-Gain Sampler/Buffer</a:t>
            </a:r>
          </a:p>
        </p:txBody>
      </p:sp>
      <p:pic>
        <p:nvPicPr>
          <p:cNvPr id="3075" name="Picture 3"/>
          <p:cNvPicPr>
            <a:picLocks noChangeAspect="1" noChangeArrowheads="1"/>
          </p:cNvPicPr>
          <p:nvPr/>
        </p:nvPicPr>
        <p:blipFill>
          <a:blip r:embed="rId3" cstate="print"/>
          <a:srcRect/>
          <a:stretch>
            <a:fillRect/>
          </a:stretch>
        </p:blipFill>
        <p:spPr bwMode="auto">
          <a:xfrm>
            <a:off x="5181600" y="704850"/>
            <a:ext cx="4021102" cy="19812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334000" y="3190875"/>
            <a:ext cx="3200400" cy="2688996"/>
          </a:xfrm>
          <a:prstGeom prst="rect">
            <a:avLst/>
          </a:prstGeom>
          <a:noFill/>
          <a:ln w="9525">
            <a:noFill/>
            <a:miter lim="800000"/>
            <a:headEnd/>
            <a:tailEnd/>
          </a:ln>
        </p:spPr>
      </p:pic>
      <p:sp>
        <p:nvSpPr>
          <p:cNvPr id="10" name="Rectangle 9"/>
          <p:cNvSpPr/>
          <p:nvPr/>
        </p:nvSpPr>
        <p:spPr>
          <a:xfrm>
            <a:off x="685800" y="4419600"/>
            <a:ext cx="2935419"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Unity-gain sampler</a:t>
            </a:r>
            <a:endParaRPr lang="en-US" b="1" dirty="0">
              <a:latin typeface="Times New Roman" pitchFamily="18" charset="0"/>
              <a:cs typeface="Times New Roman" pitchFamily="18" charset="0"/>
            </a:endParaRPr>
          </a:p>
        </p:txBody>
      </p:sp>
      <p:sp>
        <p:nvSpPr>
          <p:cNvPr id="11" name="Rectangle 10"/>
          <p:cNvSpPr/>
          <p:nvPr/>
        </p:nvSpPr>
        <p:spPr>
          <a:xfrm>
            <a:off x="9163892" y="457200"/>
            <a:ext cx="4399708" cy="2492990"/>
          </a:xfrm>
          <a:prstGeom prst="rect">
            <a:avLst/>
          </a:prstGeom>
        </p:spPr>
        <p:txBody>
          <a:bodyPr wrap="square">
            <a:spAutoFit/>
          </a:bodyPr>
          <a:lstStyle/>
          <a:p>
            <a:r>
              <a:rPr lang="en-US" b="1" dirty="0" smtClean="0">
                <a:latin typeface="Times New Roman" pitchFamily="18" charset="0"/>
                <a:cs typeface="Times New Roman" pitchFamily="18" charset="0"/>
              </a:rPr>
              <a:t>Sampling mode:</a:t>
            </a:r>
          </a:p>
          <a:p>
            <a:pPr marL="514350" indent="-514350">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Switch is Closed and S</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is Open.</a:t>
            </a:r>
          </a:p>
          <a:p>
            <a:pPr marL="514350" indent="-514350">
              <a:buFont typeface="Wingdings" pitchFamily="2" charset="2"/>
              <a:buChar char="v"/>
            </a:pPr>
            <a:r>
              <a:rPr lang="en-US" b="1" dirty="0" err="1" smtClean="0">
                <a:latin typeface="Times New Roman" pitchFamily="18" charset="0"/>
                <a:cs typeface="Times New Roman" pitchFamily="18" charset="0"/>
              </a:rPr>
              <a:t>Vout</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 0 </a:t>
            </a:r>
          </a:p>
          <a:p>
            <a:pPr marL="514350" indent="-514350">
              <a:buFont typeface="Wingdings" pitchFamily="2" charset="2"/>
              <a:buChar char="v"/>
            </a:pPr>
            <a:r>
              <a:rPr lang="en-US" b="1" dirty="0" smtClean="0">
                <a:latin typeface="Times New Roman" pitchFamily="18" charset="0"/>
                <a:cs typeface="Times New Roman" pitchFamily="18" charset="0"/>
              </a:rPr>
              <a:t>The voltage across C</a:t>
            </a:r>
            <a:r>
              <a:rPr lang="en-US" b="1" baseline="-25000" dirty="0" smtClean="0">
                <a:latin typeface="Times New Roman" pitchFamily="18" charset="0"/>
                <a:cs typeface="Times New Roman" pitchFamily="18" charset="0"/>
              </a:rPr>
              <a:t>H </a:t>
            </a:r>
            <a:r>
              <a:rPr lang="en-US" b="1" dirty="0" smtClean="0">
                <a:latin typeface="Times New Roman" pitchFamily="18" charset="0"/>
                <a:cs typeface="Times New Roman" pitchFamily="18" charset="0"/>
              </a:rPr>
              <a:t>tracks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14" name="Rectangle 13"/>
          <p:cNvSpPr/>
          <p:nvPr/>
        </p:nvSpPr>
        <p:spPr>
          <a:xfrm>
            <a:off x="8630492" y="2990850"/>
            <a:ext cx="4399708" cy="2893100"/>
          </a:xfrm>
          <a:prstGeom prst="rect">
            <a:avLst/>
          </a:prstGeom>
        </p:spPr>
        <p:txBody>
          <a:bodyPr wrap="square">
            <a:spAutoFit/>
          </a:bodyPr>
          <a:lstStyle/>
          <a:p>
            <a:r>
              <a:rPr lang="en-US" b="1" dirty="0" smtClean="0">
                <a:latin typeface="Times New Roman" pitchFamily="18" charset="0"/>
                <a:cs typeface="Times New Roman" pitchFamily="18" charset="0"/>
              </a:rPr>
              <a:t>Amplification mode:</a:t>
            </a:r>
          </a:p>
          <a:p>
            <a:pPr marL="514350" indent="-514350">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Switch is Open and S</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is Closed.</a:t>
            </a:r>
          </a:p>
          <a:p>
            <a:pPr marL="514350" indent="-514350">
              <a:buFont typeface="Wingdings" pitchFamily="2" charset="2"/>
              <a:buChar char="v"/>
            </a:pP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 0 .</a:t>
            </a:r>
          </a:p>
          <a:p>
            <a:pPr marL="514350" indent="-514350">
              <a:buFont typeface="Wingdings" pitchFamily="2" charset="2"/>
              <a:buChar char="v"/>
            </a:pP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0</a:t>
            </a:r>
            <a:r>
              <a:rPr lang="en-US" b="1" dirty="0" smtClean="0">
                <a:latin typeface="Times New Roman" pitchFamily="18" charset="0"/>
                <a:cs typeface="Times New Roman" pitchFamily="18" charset="0"/>
              </a:rPr>
              <a:t>.</a:t>
            </a:r>
          </a:p>
          <a:p>
            <a:pPr marL="514350" indent="-514350">
              <a:buFont typeface="Wingdings" pitchFamily="2" charset="2"/>
              <a:buChar char="v"/>
            </a:pPr>
            <a:r>
              <a:rPr lang="en-US" b="1" dirty="0" smtClean="0">
                <a:latin typeface="Times New Roman" pitchFamily="18" charset="0"/>
                <a:cs typeface="Times New Roman" pitchFamily="18" charset="0"/>
              </a:rPr>
              <a:t>This voltage is therefore “frozen”</a:t>
            </a:r>
            <a:endParaRPr lang="en-US" b="1" dirty="0">
              <a:latin typeface="Times New Roman" pitchFamily="18" charset="0"/>
              <a:cs typeface="Times New Roman" pitchFamily="18" charset="0"/>
            </a:endParaRPr>
          </a:p>
        </p:txBody>
      </p:sp>
      <p:sp>
        <p:nvSpPr>
          <p:cNvPr id="15" name="Rectangle 14"/>
          <p:cNvSpPr/>
          <p:nvPr/>
        </p:nvSpPr>
        <p:spPr>
          <a:xfrm>
            <a:off x="838200" y="5832157"/>
            <a:ext cx="1500732"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3077" name="Picture 5"/>
          <p:cNvPicPr>
            <a:picLocks noChangeAspect="1" noChangeArrowheads="1"/>
          </p:cNvPicPr>
          <p:nvPr/>
        </p:nvPicPr>
        <p:blipFill>
          <a:blip r:embed="rId5" cstate="print"/>
          <a:srcRect/>
          <a:stretch>
            <a:fillRect/>
          </a:stretch>
        </p:blipFill>
        <p:spPr bwMode="auto">
          <a:xfrm>
            <a:off x="125984" y="6477000"/>
            <a:ext cx="3760216" cy="24384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7" name="Rectangle 16"/>
          <p:cNvSpPr/>
          <p:nvPr/>
        </p:nvSpPr>
        <p:spPr>
          <a:xfrm>
            <a:off x="4114800" y="6019800"/>
            <a:ext cx="9525000" cy="313932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Wingdings" pitchFamily="2" charset="2"/>
              <a:buChar char="v"/>
            </a:pPr>
            <a:r>
              <a:rPr lang="en-US" sz="2200" dirty="0" smtClean="0">
                <a:latin typeface="Times New Roman" pitchFamily="18" charset="0"/>
                <a:cs typeface="Times New Roman" pitchFamily="18" charset="0"/>
              </a:rPr>
              <a:t>We can substantially alleviate the problem of channel charge injection. </a:t>
            </a:r>
          </a:p>
          <a:p>
            <a:pPr marL="514350" indent="-514350" algn="just">
              <a:buFont typeface="Wingdings" pitchFamily="2" charset="2"/>
              <a:buChar char="v"/>
            </a:pPr>
            <a:r>
              <a:rPr lang="en-US" sz="2200" dirty="0" smtClean="0">
                <a:latin typeface="Times New Roman" pitchFamily="18" charset="0"/>
                <a:cs typeface="Times New Roman" pitchFamily="18" charset="0"/>
              </a:rPr>
              <a:t>In the transition from the sampling mode to the amplification mode, S</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turns off slightly before S</a:t>
            </a:r>
            <a:r>
              <a:rPr lang="en-US" sz="2200" baseline="-25000" dirty="0" smtClean="0">
                <a:latin typeface="Times New Roman" pitchFamily="18" charset="0"/>
                <a:cs typeface="Times New Roman" pitchFamily="18" charset="0"/>
              </a:rPr>
              <a:t>1</a:t>
            </a:r>
            <a:r>
              <a:rPr lang="en-US" sz="2200" dirty="0" smtClean="0">
                <a:latin typeface="Times New Roman" pitchFamily="18" charset="0"/>
                <a:cs typeface="Times New Roman" pitchFamily="18" charset="0"/>
              </a:rPr>
              <a:t> does. </a:t>
            </a:r>
          </a:p>
          <a:p>
            <a:pPr marL="514350" indent="-514350" algn="just">
              <a:buFont typeface="Wingdings" pitchFamily="2" charset="2"/>
              <a:buChar char="v"/>
            </a:pPr>
            <a:r>
              <a:rPr lang="en-US" sz="2200" dirty="0" smtClean="0">
                <a:latin typeface="Times New Roman" pitchFamily="18" charset="0"/>
                <a:cs typeface="Times New Roman" pitchFamily="18" charset="0"/>
              </a:rPr>
              <a:t>When S</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turns off, it injects a charge packet </a:t>
            </a:r>
            <a:r>
              <a:rPr lang="el-GR" sz="2200" dirty="0" smtClean="0">
                <a:latin typeface="Times New Roman" pitchFamily="18" charset="0"/>
                <a:cs typeface="Times New Roman" pitchFamily="18" charset="0"/>
              </a:rPr>
              <a:t>Δ</a:t>
            </a:r>
            <a:r>
              <a:rPr lang="en-US" sz="2200" dirty="0" smtClean="0">
                <a:latin typeface="Times New Roman" pitchFamily="18" charset="0"/>
                <a:cs typeface="Times New Roman" pitchFamily="18" charset="0"/>
              </a:rPr>
              <a:t>q</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onto C</a:t>
            </a:r>
            <a:r>
              <a:rPr lang="en-US" sz="2200" baseline="-25000" dirty="0" smtClean="0">
                <a:latin typeface="Times New Roman" pitchFamily="18" charset="0"/>
                <a:cs typeface="Times New Roman" pitchFamily="18" charset="0"/>
              </a:rPr>
              <a:t>H</a:t>
            </a:r>
            <a:r>
              <a:rPr lang="en-US" sz="2200" dirty="0" smtClean="0">
                <a:latin typeface="Times New Roman" pitchFamily="18" charset="0"/>
                <a:cs typeface="Times New Roman" pitchFamily="18" charset="0"/>
              </a:rPr>
              <a:t>, producing an error equal to </a:t>
            </a:r>
            <a:r>
              <a:rPr lang="el-GR" sz="2200" dirty="0" smtClean="0">
                <a:latin typeface="Times New Roman" pitchFamily="18" charset="0"/>
                <a:cs typeface="Times New Roman" pitchFamily="18" charset="0"/>
              </a:rPr>
              <a:t>Δ</a:t>
            </a:r>
            <a:r>
              <a:rPr lang="en-US" sz="2200" dirty="0" smtClean="0">
                <a:latin typeface="Times New Roman" pitchFamily="18" charset="0"/>
                <a:cs typeface="Times New Roman" pitchFamily="18" charset="0"/>
              </a:rPr>
              <a:t>q</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=C</a:t>
            </a:r>
            <a:r>
              <a:rPr lang="en-US" sz="2200" baseline="-25000" dirty="0" smtClean="0">
                <a:latin typeface="Times New Roman" pitchFamily="18" charset="0"/>
                <a:cs typeface="Times New Roman" pitchFamily="18" charset="0"/>
              </a:rPr>
              <a:t>H</a:t>
            </a:r>
            <a:r>
              <a:rPr lang="en-US" sz="2200" dirty="0" smtClean="0">
                <a:latin typeface="Times New Roman" pitchFamily="18" charset="0"/>
                <a:cs typeface="Times New Roman" pitchFamily="18" charset="0"/>
              </a:rPr>
              <a:t>. </a:t>
            </a:r>
          </a:p>
          <a:p>
            <a:pPr marL="514350" indent="-514350" algn="just">
              <a:buFont typeface="Wingdings" pitchFamily="2" charset="2"/>
              <a:buChar char="v"/>
            </a:pPr>
            <a:r>
              <a:rPr lang="en-US" sz="2200" dirty="0" smtClean="0">
                <a:latin typeface="Times New Roman" pitchFamily="18" charset="0"/>
                <a:cs typeface="Times New Roman" pitchFamily="18" charset="0"/>
              </a:rPr>
              <a:t>However, this charge is quite independent of the input level because node X is a virtual ground. </a:t>
            </a:r>
          </a:p>
          <a:p>
            <a:pPr marL="514350" indent="-514350" algn="just">
              <a:buFont typeface="Wingdings" pitchFamily="2" charset="2"/>
              <a:buChar char="v"/>
            </a:pPr>
            <a:r>
              <a:rPr lang="en-US" sz="2200" dirty="0" smtClean="0">
                <a:latin typeface="Times New Roman" pitchFamily="18" charset="0"/>
                <a:cs typeface="Times New Roman" pitchFamily="18" charset="0"/>
              </a:rPr>
              <a:t>The constant magnitude of </a:t>
            </a:r>
            <a:r>
              <a:rPr lang="el-GR" sz="2200" dirty="0" smtClean="0">
                <a:latin typeface="Times New Roman" pitchFamily="18" charset="0"/>
                <a:cs typeface="Times New Roman" pitchFamily="18" charset="0"/>
              </a:rPr>
              <a:t>Δ</a:t>
            </a:r>
            <a:r>
              <a:rPr lang="en-US" sz="2200" dirty="0" smtClean="0">
                <a:latin typeface="Times New Roman" pitchFamily="18" charset="0"/>
                <a:cs typeface="Times New Roman" pitchFamily="18" charset="0"/>
              </a:rPr>
              <a:t>q</a:t>
            </a:r>
            <a:r>
              <a:rPr lang="en-US" sz="2200" baseline="-25000" dirty="0" smtClean="0">
                <a:latin typeface="Times New Roman" pitchFamily="18" charset="0"/>
                <a:cs typeface="Times New Roman" pitchFamily="18" charset="0"/>
              </a:rPr>
              <a:t>2 </a:t>
            </a:r>
            <a:r>
              <a:rPr lang="en-US" sz="2200" dirty="0" smtClean="0">
                <a:latin typeface="Times New Roman" pitchFamily="18" charset="0"/>
                <a:cs typeface="Times New Roman" pitchFamily="18" charset="0"/>
              </a:rPr>
              <a:t>means that channel charge of S2 introduces only an offset in the input/output characteristic.</a:t>
            </a:r>
            <a:endParaRPr lang="en-US" sz="22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4435830"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1. Unity-Gain Sampler/Buffer</a:t>
            </a:r>
          </a:p>
        </p:txBody>
      </p:sp>
      <p:sp>
        <p:nvSpPr>
          <p:cNvPr id="7" name="Rectangle 6"/>
          <p:cNvSpPr/>
          <p:nvPr/>
        </p:nvSpPr>
        <p:spPr>
          <a:xfrm>
            <a:off x="4976268" y="1183957"/>
            <a:ext cx="1500732"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381000" y="2286000"/>
            <a:ext cx="6056142" cy="2133600"/>
          </a:xfrm>
          <a:prstGeom prst="rect">
            <a:avLst/>
          </a:prstGeom>
          <a:noFill/>
          <a:ln w="9525">
            <a:noFill/>
            <a:miter lim="800000"/>
            <a:headEnd/>
            <a:tailEnd/>
          </a:ln>
        </p:spPr>
      </p:pic>
      <p:pic>
        <p:nvPicPr>
          <p:cNvPr id="4100" name="Picture 4"/>
          <p:cNvPicPr>
            <a:picLocks noChangeAspect="1" noChangeArrowheads="1"/>
          </p:cNvPicPr>
          <p:nvPr/>
        </p:nvPicPr>
        <p:blipFill>
          <a:blip r:embed="rId3" cstate="print"/>
          <a:srcRect/>
          <a:stretch>
            <a:fillRect/>
          </a:stretch>
        </p:blipFill>
        <p:spPr bwMode="auto">
          <a:xfrm>
            <a:off x="8915400" y="2286000"/>
            <a:ext cx="3505200" cy="2231882"/>
          </a:xfrm>
          <a:prstGeom prst="rect">
            <a:avLst/>
          </a:prstGeom>
          <a:noFill/>
          <a:ln w="9525">
            <a:noFill/>
            <a:miter lim="800000"/>
            <a:headEnd/>
            <a:tailEnd/>
          </a:ln>
        </p:spPr>
      </p:pic>
      <p:sp>
        <p:nvSpPr>
          <p:cNvPr id="11" name="Rectangle 10"/>
          <p:cNvSpPr/>
          <p:nvPr/>
        </p:nvSpPr>
        <p:spPr>
          <a:xfrm>
            <a:off x="381000" y="1828800"/>
            <a:ext cx="5394425"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Effect of charge injected by 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is C</a:t>
            </a:r>
            <a:r>
              <a:rPr lang="en-US" b="1" baseline="-25000" dirty="0" smtClean="0">
                <a:latin typeface="Times New Roman" pitchFamily="18" charset="0"/>
                <a:cs typeface="Times New Roman" pitchFamily="18" charset="0"/>
              </a:rPr>
              <a:t>X</a:t>
            </a:r>
            <a:endParaRPr lang="en-US" b="1" baseline="-25000" dirty="0">
              <a:latin typeface="Times New Roman" pitchFamily="18" charset="0"/>
              <a:cs typeface="Times New Roman" pitchFamily="18" charset="0"/>
            </a:endParaRPr>
          </a:p>
        </p:txBody>
      </p:sp>
      <p:sp>
        <p:nvSpPr>
          <p:cNvPr id="12" name="Rectangle 11"/>
          <p:cNvSpPr/>
          <p:nvPr/>
        </p:nvSpPr>
        <p:spPr>
          <a:xfrm>
            <a:off x="0" y="4501277"/>
            <a:ext cx="13716000" cy="258532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charge injected by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onto C</a:t>
            </a:r>
            <a:r>
              <a:rPr lang="en-US" baseline="-25000" dirty="0" smtClean="0">
                <a:latin typeface="Times New Roman" pitchFamily="18" charset="0"/>
                <a:cs typeface="Times New Roman" pitchFamily="18" charset="0"/>
              </a:rPr>
              <a:t>H </a:t>
            </a:r>
            <a:r>
              <a:rPr lang="en-US" dirty="0" smtClean="0">
                <a:latin typeface="Times New Roman" pitchFamily="18" charset="0"/>
                <a:cs typeface="Times New Roman" pitchFamily="18" charset="0"/>
              </a:rPr>
              <a:t>is </a:t>
            </a:r>
            <a:r>
              <a:rPr lang="el-GR" sz="2800" dirty="0" smtClean="0">
                <a:latin typeface="Times New Roman" pitchFamily="18" charset="0"/>
                <a:cs typeface="Times New Roman" pitchFamily="18" charset="0"/>
              </a:rPr>
              <a:t>Δ</a:t>
            </a:r>
            <a:r>
              <a:rPr lang="en-US" sz="2800" dirty="0" smtClean="0">
                <a:latin typeface="Times New Roman" pitchFamily="18" charset="0"/>
                <a:cs typeface="Times New Roman" pitchFamily="18" charset="0"/>
              </a:rPr>
              <a:t>q</a:t>
            </a:r>
            <a:r>
              <a:rPr lang="en-US" sz="2800" baseline="-25000" dirty="0" smtClean="0">
                <a:latin typeface="Times New Roman" pitchFamily="18" charset="0"/>
                <a:cs typeface="Times New Roman" pitchFamily="18" charset="0"/>
              </a:rPr>
              <a:t>1.</a:t>
            </a:r>
            <a:endParaRPr lang="en-US" dirty="0" smtClean="0">
              <a:latin typeface="Times New Roman" pitchFamily="18" charset="0"/>
              <a:cs typeface="Times New Roman" pitchFamily="18" charset="0"/>
            </a:endParaRPr>
          </a:p>
          <a:p>
            <a:pPr marL="514350" indent="-514350" algn="just">
              <a:buFont typeface="Wingdings" pitchFamily="2" charset="2"/>
              <a:buChar char="v"/>
            </a:pPr>
            <a:r>
              <a:rPr lang="en-US" dirty="0" smtClean="0">
                <a:latin typeface="Times New Roman" pitchFamily="18" charset="0"/>
                <a:cs typeface="Times New Roman" pitchFamily="18" charset="0"/>
              </a:rPr>
              <a:t>Let us set Vin to zero and suppose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injects a charge packet </a:t>
            </a:r>
            <a:r>
              <a:rPr lang="el-GR" sz="2800" dirty="0" smtClean="0">
                <a:latin typeface="Times New Roman" pitchFamily="18" charset="0"/>
                <a:cs typeface="Times New Roman" pitchFamily="18" charset="0"/>
              </a:rPr>
              <a:t>Δ</a:t>
            </a:r>
            <a:r>
              <a:rPr lang="en-US" sz="2800" dirty="0" smtClean="0">
                <a:latin typeface="Times New Roman" pitchFamily="18" charset="0"/>
                <a:cs typeface="Times New Roman" pitchFamily="18" charset="0"/>
              </a:rPr>
              <a:t>q</a:t>
            </a:r>
            <a:r>
              <a:rPr lang="en-US" sz="2800"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onto node P. If the capacitance connected from X to ground is zero, V</a:t>
            </a:r>
            <a:r>
              <a:rPr lang="en-US" baseline="-25000"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and V</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jump to infinity. </a:t>
            </a:r>
          </a:p>
          <a:p>
            <a:pPr marL="514350" indent="-514350" algn="just">
              <a:buFont typeface="Wingdings" pitchFamily="2" charset="2"/>
              <a:buChar char="v"/>
            </a:pPr>
            <a:r>
              <a:rPr lang="en-US" dirty="0" smtClean="0">
                <a:latin typeface="Times New Roman" pitchFamily="18" charset="0"/>
                <a:cs typeface="Times New Roman" pitchFamily="18" charset="0"/>
              </a:rPr>
              <a:t>To simplify the analysis, we assume a total capacitance equal to C</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Each of C</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and C</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carries a charge equal to </a:t>
            </a:r>
            <a:r>
              <a:rPr lang="el-GR" sz="2400" dirty="0" smtClean="0">
                <a:latin typeface="Times New Roman" pitchFamily="18" charset="0"/>
                <a:cs typeface="Times New Roman" pitchFamily="18" charset="0"/>
              </a:rPr>
              <a:t>Δ</a:t>
            </a:r>
            <a:r>
              <a:rPr lang="en-US" sz="2400" dirty="0" smtClean="0">
                <a:latin typeface="Times New Roman" pitchFamily="18" charset="0"/>
                <a:cs typeface="Times New Roman" pitchFamily="18" charset="0"/>
              </a:rPr>
              <a:t>q</a:t>
            </a:r>
            <a:r>
              <a:rPr lang="en-US" sz="2400"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Then we can place C</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around the op amp, seeking to obtain the resulting output voltage.</a:t>
            </a:r>
            <a:endParaRPr lang="en-US" b="1" dirty="0">
              <a:latin typeface="Times New Roman" pitchFamily="18" charset="0"/>
              <a:cs typeface="Times New Roman" pitchFamily="18" charset="0"/>
            </a:endParaRPr>
          </a:p>
        </p:txBody>
      </p:sp>
      <p:sp>
        <p:nvSpPr>
          <p:cNvPr id="13" name="Rectangle 12"/>
          <p:cNvSpPr/>
          <p:nvPr/>
        </p:nvSpPr>
        <p:spPr>
          <a:xfrm>
            <a:off x="8534400" y="1676400"/>
            <a:ext cx="4753609"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Circuit in amplification of mode</a:t>
            </a:r>
            <a:endParaRPr lang="en-US" b="1" baseline="-25000"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4435830"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1. Unity-Gain Sampler/Buffer</a:t>
            </a:r>
          </a:p>
        </p:txBody>
      </p:sp>
      <p:sp>
        <p:nvSpPr>
          <p:cNvPr id="7" name="Rectangle 6"/>
          <p:cNvSpPr/>
          <p:nvPr/>
        </p:nvSpPr>
        <p:spPr>
          <a:xfrm>
            <a:off x="4976268" y="1183957"/>
            <a:ext cx="2472408"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Output Voltage:</a:t>
            </a:r>
            <a:endParaRPr lang="en-US" b="1" dirty="0">
              <a:latin typeface="Times New Roman" pitchFamily="18" charset="0"/>
              <a:cs typeface="Times New Roman" pitchFamily="18" charset="0"/>
            </a:endParaRPr>
          </a:p>
        </p:txBody>
      </p:sp>
      <p:pic>
        <p:nvPicPr>
          <p:cNvPr id="8" name="Picture 4"/>
          <p:cNvPicPr>
            <a:picLocks noChangeAspect="1" noChangeArrowheads="1"/>
          </p:cNvPicPr>
          <p:nvPr/>
        </p:nvPicPr>
        <p:blipFill>
          <a:blip r:embed="rId2" cstate="print"/>
          <a:srcRect/>
          <a:stretch>
            <a:fillRect/>
          </a:stretch>
        </p:blipFill>
        <p:spPr bwMode="auto">
          <a:xfrm>
            <a:off x="7924800" y="685800"/>
            <a:ext cx="3505200" cy="2231882"/>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0" y="3129677"/>
            <a:ext cx="13716000" cy="385746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When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OFF, the electron flow to the node X, since it is in Virtual Ground. </a:t>
            </a:r>
          </a:p>
          <a:p>
            <a:pPr marL="514350" indent="-514350" algn="just">
              <a:buFont typeface="Wingdings" pitchFamily="2" charset="2"/>
              <a:buChar char="v"/>
            </a:pPr>
            <a:r>
              <a:rPr lang="en-US" dirty="0" smtClean="0">
                <a:latin typeface="Times New Roman" pitchFamily="18" charset="0"/>
                <a:cs typeface="Times New Roman" pitchFamily="18" charset="0"/>
              </a:rPr>
              <a:t>When the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OFF, </a:t>
            </a:r>
            <a:r>
              <a:rPr lang="el-GR" sz="2400" dirty="0" smtClean="0">
                <a:latin typeface="Times New Roman" pitchFamily="18" charset="0"/>
                <a:cs typeface="Times New Roman" pitchFamily="18" charset="0"/>
              </a:rPr>
              <a:t>Δ</a:t>
            </a:r>
            <a:r>
              <a:rPr lang="en-US" sz="2400" dirty="0" smtClean="0">
                <a:latin typeface="Times New Roman" pitchFamily="18" charset="0"/>
                <a:cs typeface="Times New Roman" pitchFamily="18" charset="0"/>
              </a:rPr>
              <a:t>q</a:t>
            </a:r>
            <a:r>
              <a:rPr lang="en-US" sz="2400" baseline="-25000"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is added in C</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a:t>
            </a:r>
          </a:p>
          <a:p>
            <a:pPr marL="514350" indent="-514350" algn="just">
              <a:buFont typeface="Wingdings" pitchFamily="2" charset="2"/>
              <a:buChar char="v"/>
            </a:pPr>
            <a:endParaRPr lang="en-US" dirty="0" smtClean="0">
              <a:latin typeface="Times New Roman" pitchFamily="18" charset="0"/>
              <a:cs typeface="Times New Roman" pitchFamily="18" charset="0"/>
            </a:endParaRPr>
          </a:p>
          <a:p>
            <a:pPr marL="514350" indent="-514350" algn="just">
              <a:buFont typeface="Wingdings" pitchFamily="2" charset="2"/>
              <a:buChar char="v"/>
            </a:pPr>
            <a:r>
              <a:rPr lang="en-US" dirty="0" smtClean="0">
                <a:latin typeface="Times New Roman" pitchFamily="18" charset="0"/>
                <a:cs typeface="Times New Roman" pitchFamily="18" charset="0"/>
              </a:rPr>
              <a:t>Considering the node X, C</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C</a:t>
            </a:r>
            <a:r>
              <a:rPr lang="en-US" baseline="-25000"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 = 0 and V</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/A</a:t>
            </a:r>
            <a:r>
              <a:rPr lang="en-US" baseline="-25000" dirty="0" smtClean="0">
                <a:latin typeface="Times New Roman" pitchFamily="18" charset="0"/>
                <a:cs typeface="Times New Roman" pitchFamily="18" charset="0"/>
              </a:rPr>
              <a:t>V1</a:t>
            </a:r>
            <a:r>
              <a:rPr lang="en-US" dirty="0" smtClean="0">
                <a:latin typeface="Times New Roman" pitchFamily="18" charset="0"/>
                <a:cs typeface="Times New Roman" pitchFamily="18" charset="0"/>
              </a:rPr>
              <a:t>).</a:t>
            </a:r>
          </a:p>
          <a:p>
            <a:pPr marL="514350" indent="-514350" algn="just">
              <a:buFont typeface="Wingdings" pitchFamily="2" charset="2"/>
              <a:buChar char="v"/>
            </a:pPr>
            <a:r>
              <a:rPr lang="en-US" dirty="0" smtClean="0">
                <a:latin typeface="Times New Roman" pitchFamily="18" charset="0"/>
                <a:cs typeface="Times New Roman" pitchFamily="18" charset="0"/>
              </a:rPr>
              <a:t>Solving the above,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[-(CH + ((CH+CX)/A</a:t>
            </a:r>
            <a:r>
              <a:rPr lang="en-US" baseline="-25000" dirty="0" smtClean="0">
                <a:latin typeface="Times New Roman" pitchFamily="18" charset="0"/>
                <a:cs typeface="Times New Roman" pitchFamily="18" charset="0"/>
              </a:rPr>
              <a:t>V1</a:t>
            </a:r>
            <a:r>
              <a:rPr lang="en-US" dirty="0" smtClean="0">
                <a:latin typeface="Times New Roman" pitchFamily="18" charset="0"/>
                <a:cs typeface="Times New Roman" pitchFamily="18" charset="0"/>
              </a:rPr>
              <a:t>))] = 0.</a:t>
            </a:r>
          </a:p>
          <a:p>
            <a:pPr marL="514350" indent="-514350" algn="just">
              <a:buFont typeface="Wingdings" pitchFamily="2" charset="2"/>
              <a:buChar char="v"/>
            </a:pPr>
            <a:r>
              <a:rPr lang="en-US" dirty="0" smtClean="0">
                <a:latin typeface="Times New Roman" pitchFamily="18" charset="0"/>
                <a:cs typeface="Times New Roman" pitchFamily="18" charset="0"/>
              </a:rPr>
              <a:t>Thus,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 0.</a:t>
            </a:r>
          </a:p>
          <a:p>
            <a:pPr marL="514350" indent="-514350" algn="just">
              <a:buFont typeface="Wingdings" pitchFamily="2" charset="2"/>
              <a:buChar char="v"/>
            </a:pPr>
            <a:endParaRPr lang="en-US" b="1" baseline="-25000" dirty="0" smtClean="0">
              <a:latin typeface="Times New Roman" pitchFamily="18" charset="0"/>
              <a:cs typeface="Times New Roman" pitchFamily="18" charset="0"/>
            </a:endParaRPr>
          </a:p>
          <a:p>
            <a:pPr marL="514350" indent="-514350" algn="just">
              <a:buFont typeface="Wingdings" pitchFamily="2" charset="2"/>
              <a:buChar char="v"/>
            </a:pPr>
            <a:endParaRPr lang="en-US" b="1" baseline="-25000" dirty="0" smtClean="0">
              <a:latin typeface="Times New Roman" pitchFamily="18" charset="0"/>
              <a:cs typeface="Times New Roman" pitchFamily="18" charset="0"/>
            </a:endParaRPr>
          </a:p>
          <a:p>
            <a:pPr marL="514350" indent="-514350" algn="just">
              <a:buFont typeface="Wingdings" pitchFamily="2" charset="2"/>
              <a:buChar char="v"/>
            </a:pPr>
            <a:r>
              <a:rPr lang="en-US" b="1" dirty="0" smtClean="0">
                <a:solidFill>
                  <a:srgbClr val="002060"/>
                </a:solidFill>
                <a:latin typeface="Times New Roman" pitchFamily="18" charset="0"/>
                <a:cs typeface="Times New Roman" pitchFamily="18" charset="0"/>
              </a:rPr>
              <a:t>This result is independent of </a:t>
            </a:r>
            <a:r>
              <a:rPr lang="el-GR" sz="2800" b="1" dirty="0" smtClean="0">
                <a:solidFill>
                  <a:srgbClr val="002060"/>
                </a:solidFill>
                <a:latin typeface="Times New Roman" pitchFamily="18" charset="0"/>
                <a:cs typeface="Times New Roman" pitchFamily="18" charset="0"/>
              </a:rPr>
              <a:t>Δ</a:t>
            </a:r>
            <a:r>
              <a:rPr lang="en-US" sz="2800" b="1" dirty="0" smtClean="0">
                <a:solidFill>
                  <a:srgbClr val="002060"/>
                </a:solidFill>
                <a:latin typeface="Times New Roman" pitchFamily="18" charset="0"/>
                <a:cs typeface="Times New Roman" pitchFamily="18" charset="0"/>
              </a:rPr>
              <a:t>q</a:t>
            </a:r>
            <a:r>
              <a:rPr lang="en-US" sz="2800" b="1" baseline="-25000" dirty="0" smtClean="0">
                <a:solidFill>
                  <a:srgbClr val="002060"/>
                </a:solidFill>
                <a:latin typeface="Times New Roman" pitchFamily="18" charset="0"/>
                <a:cs typeface="Times New Roman" pitchFamily="18" charset="0"/>
              </a:rPr>
              <a:t>1 </a:t>
            </a:r>
            <a:r>
              <a:rPr lang="en-US" b="1" dirty="0" smtClean="0">
                <a:solidFill>
                  <a:srgbClr val="002060"/>
                </a:solidFill>
                <a:latin typeface="Times New Roman" pitchFamily="18" charset="0"/>
                <a:cs typeface="Times New Roman" pitchFamily="18" charset="0"/>
              </a:rPr>
              <a:t>, capacitor values, or the gain of the op amp, thereby revealing that the charge injection by S</a:t>
            </a:r>
            <a:r>
              <a:rPr lang="en-US" b="1" baseline="-25000" dirty="0" smtClean="0">
                <a:solidFill>
                  <a:srgbClr val="002060"/>
                </a:solidFill>
                <a:latin typeface="Times New Roman" pitchFamily="18" charset="0"/>
                <a:cs typeface="Times New Roman" pitchFamily="18" charset="0"/>
              </a:rPr>
              <a:t>1</a:t>
            </a:r>
            <a:r>
              <a:rPr lang="en-US" b="1" dirty="0" smtClean="0">
                <a:solidFill>
                  <a:srgbClr val="002060"/>
                </a:solidFill>
                <a:latin typeface="Times New Roman" pitchFamily="18" charset="0"/>
                <a:cs typeface="Times New Roman" pitchFamily="18" charset="0"/>
              </a:rPr>
              <a:t> introduces no error if S</a:t>
            </a:r>
            <a:r>
              <a:rPr lang="en-US" b="1" baseline="-25000" dirty="0" smtClean="0">
                <a:solidFill>
                  <a:srgbClr val="002060"/>
                </a:solidFill>
                <a:latin typeface="Times New Roman" pitchFamily="18" charset="0"/>
                <a:cs typeface="Times New Roman" pitchFamily="18" charset="0"/>
              </a:rPr>
              <a:t>2</a:t>
            </a:r>
            <a:r>
              <a:rPr lang="en-US" b="1" dirty="0" smtClean="0">
                <a:solidFill>
                  <a:srgbClr val="002060"/>
                </a:solidFill>
                <a:latin typeface="Times New Roman" pitchFamily="18" charset="0"/>
                <a:cs typeface="Times New Roman" pitchFamily="18" charset="0"/>
              </a:rPr>
              <a:t> turns off first.</a:t>
            </a:r>
            <a:endParaRPr lang="en-US" b="1" baseline="-25000" dirty="0" smtClean="0">
              <a:solidFill>
                <a:srgbClr val="002060"/>
              </a:solidFill>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4435830"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1. Unity-Gain Sampler/Buffer</a:t>
            </a:r>
          </a:p>
        </p:txBody>
      </p:sp>
      <p:pic>
        <p:nvPicPr>
          <p:cNvPr id="5122" name="Picture 2"/>
          <p:cNvPicPr>
            <a:picLocks noChangeAspect="1" noChangeArrowheads="1"/>
          </p:cNvPicPr>
          <p:nvPr/>
        </p:nvPicPr>
        <p:blipFill>
          <a:blip r:embed="rId2" cstate="print"/>
          <a:srcRect/>
          <a:stretch>
            <a:fillRect/>
          </a:stretch>
        </p:blipFill>
        <p:spPr bwMode="auto">
          <a:xfrm>
            <a:off x="609600" y="1905000"/>
            <a:ext cx="5562600" cy="2339824"/>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6324600" y="2231648"/>
            <a:ext cx="6858000" cy="892552"/>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r>
              <a:rPr lang="en-US" b="1" dirty="0" smtClean="0">
                <a:latin typeface="Times New Roman" pitchFamily="18" charset="0"/>
                <a:cs typeface="Times New Roman" pitchFamily="18" charset="0"/>
              </a:rPr>
              <a:t>Generation of proper clock edges for unity-gain sampler.</a:t>
            </a:r>
            <a:endParaRPr lang="en-US" b="1" dirty="0">
              <a:latin typeface="Times New Roman" pitchFamily="18" charset="0"/>
              <a:cs typeface="Times New Roman" pitchFamily="18" charset="0"/>
            </a:endParaRPr>
          </a:p>
        </p:txBody>
      </p:sp>
      <p:sp>
        <p:nvSpPr>
          <p:cNvPr id="9" name="Rectangle 8"/>
          <p:cNvSpPr/>
          <p:nvPr/>
        </p:nvSpPr>
        <p:spPr>
          <a:xfrm>
            <a:off x="4800600" y="4764881"/>
            <a:ext cx="8610600" cy="369331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ü"/>
            </a:pPr>
            <a:r>
              <a:rPr lang="en-US" dirty="0" smtClean="0">
                <a:latin typeface="Times New Roman" pitchFamily="18" charset="0"/>
                <a:cs typeface="Times New Roman" pitchFamily="18" charset="0"/>
              </a:rPr>
              <a:t>The input-independent nature of the charge injected by the reset switch allows complete cancellation by differential operation. </a:t>
            </a:r>
          </a:p>
          <a:p>
            <a:pPr marL="514350" indent="-514350" algn="just">
              <a:buFont typeface="Wingdings" pitchFamily="2" charset="2"/>
              <a:buChar char="ü"/>
            </a:pPr>
            <a:r>
              <a:rPr lang="en-US" dirty="0" smtClean="0">
                <a:latin typeface="Times New Roman" pitchFamily="18" charset="0"/>
                <a:cs typeface="Times New Roman" pitchFamily="18" charset="0"/>
              </a:rPr>
              <a:t>An approach employs a differential op amp along with two sampling capacitors so that the charge injected by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and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appears as a common-mode disturbance at nodes X and Y .</a:t>
            </a:r>
          </a:p>
          <a:p>
            <a:pPr marL="514350" indent="-514350" algn="just">
              <a:buFont typeface="Wingdings" pitchFamily="2" charset="2"/>
              <a:buChar char="ü"/>
            </a:pPr>
            <a:r>
              <a:rPr lang="en-US" dirty="0" smtClean="0">
                <a:latin typeface="Times New Roman" pitchFamily="18" charset="0"/>
                <a:cs typeface="Times New Roman" pitchFamily="18" charset="0"/>
              </a:rPr>
              <a:t>In reality,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and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exhibit a finite charge injection mismatch, an issue resolved by adding another switch, </a:t>
            </a: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eq</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cstate="print"/>
          <a:srcRect/>
          <a:stretch>
            <a:fillRect/>
          </a:stretch>
        </p:blipFill>
        <p:spPr bwMode="auto">
          <a:xfrm>
            <a:off x="304800" y="4876800"/>
            <a:ext cx="4114800" cy="3545606"/>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0" y="8575357"/>
            <a:ext cx="6858000" cy="492443"/>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r>
              <a:rPr lang="en-US" b="1" dirty="0" smtClean="0">
                <a:latin typeface="Times New Roman" pitchFamily="18" charset="0"/>
                <a:cs typeface="Times New Roman" pitchFamily="18" charset="0"/>
              </a:rPr>
              <a:t>Differential realization of unity-gain sampler.</a:t>
            </a:r>
            <a:endParaRPr 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1929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Characterization of a Comparator</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253591" y="838200"/>
            <a:ext cx="3357009" cy="492443"/>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pPr algn="ctr"/>
            <a:r>
              <a:rPr lang="en-US" b="1" dirty="0" smtClean="0">
                <a:latin typeface="Times New Roman" pitchFamily="18" charset="0"/>
                <a:cs typeface="Times New Roman" pitchFamily="18" charset="0"/>
              </a:rPr>
              <a:t>Static Characteristics</a:t>
            </a:r>
          </a:p>
        </p:txBody>
      </p:sp>
      <p:sp>
        <p:nvSpPr>
          <p:cNvPr id="8" name="Rectangle 7"/>
          <p:cNvSpPr/>
          <p:nvPr/>
        </p:nvSpPr>
        <p:spPr>
          <a:xfrm>
            <a:off x="76200" y="1600200"/>
            <a:ext cx="1486625"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9113" lvl="1" indent="-514350">
              <a:buFont typeface="+mj-lt"/>
              <a:buAutoNum type="arabicPeriod" startAt="4"/>
            </a:pPr>
            <a:r>
              <a:rPr lang="en-US" b="1" dirty="0" smtClean="0">
                <a:latin typeface="Times New Roman" pitchFamily="18" charset="0"/>
                <a:cs typeface="Times New Roman" pitchFamily="18" charset="0"/>
              </a:rPr>
              <a:t>Noise</a:t>
            </a:r>
          </a:p>
        </p:txBody>
      </p:sp>
      <p:sp>
        <p:nvSpPr>
          <p:cNvPr id="9" name="Rectangle 8"/>
          <p:cNvSpPr/>
          <p:nvPr/>
        </p:nvSpPr>
        <p:spPr>
          <a:xfrm>
            <a:off x="0" y="2209800"/>
            <a:ext cx="9372600" cy="609397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comparator can have a differential input resistance, input capacitance, an output resistance and an input common-mode resistance, </a:t>
            </a:r>
            <a:r>
              <a:rPr lang="en-US" dirty="0" err="1" smtClean="0">
                <a:latin typeface="Times New Roman" pitchFamily="18" charset="0"/>
                <a:cs typeface="Times New Roman" pitchFamily="18" charset="0"/>
              </a:rPr>
              <a:t>R</a:t>
            </a:r>
            <a:r>
              <a:rPr lang="en-US" baseline="-25000" dirty="0" err="1" smtClean="0">
                <a:latin typeface="Times New Roman" pitchFamily="18" charset="0"/>
                <a:cs typeface="Times New Roman" pitchFamily="18" charset="0"/>
              </a:rPr>
              <a:t>icm</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The ICMR (Input Common-Mode Range) for a comparator would be that range of input common-mode voltage over which the comparator functions normally. </a:t>
            </a:r>
          </a:p>
          <a:p>
            <a:pPr marL="514350" indent="-514350" algn="just">
              <a:buFont typeface="Wingdings" pitchFamily="2" charset="2"/>
              <a:buChar char="v"/>
            </a:pPr>
            <a:r>
              <a:rPr lang="en-US" dirty="0" smtClean="0">
                <a:latin typeface="Times New Roman" pitchFamily="18" charset="0"/>
                <a:cs typeface="Times New Roman" pitchFamily="18" charset="0"/>
              </a:rPr>
              <a:t>This input common-mode range is generally the range where all transistors of the comparator remain in saturation. </a:t>
            </a:r>
          </a:p>
          <a:p>
            <a:pPr marL="514350" indent="-514350" algn="just">
              <a:buFont typeface="Wingdings" pitchFamily="2" charset="2"/>
              <a:buChar char="v"/>
            </a:pPr>
            <a:r>
              <a:rPr lang="en-US" dirty="0" smtClean="0">
                <a:latin typeface="Times New Roman" pitchFamily="18" charset="0"/>
                <a:cs typeface="Times New Roman" pitchFamily="18" charset="0"/>
              </a:rPr>
              <a:t>Even though the comparator is not designed to operate in the transition region between the two binary output states, noise is still important to the comparator. </a:t>
            </a:r>
          </a:p>
          <a:p>
            <a:pPr marL="514350" indent="-514350" algn="just">
              <a:buFont typeface="Wingdings" pitchFamily="2" charset="2"/>
              <a:buChar char="v"/>
            </a:pPr>
            <a:r>
              <a:rPr lang="en-US" dirty="0" smtClean="0">
                <a:latin typeface="Times New Roman" pitchFamily="18" charset="0"/>
                <a:cs typeface="Times New Roman" pitchFamily="18" charset="0"/>
              </a:rPr>
              <a:t>The noise will lead to an uncertainty in the transition region as shown in Fig. </a:t>
            </a:r>
          </a:p>
          <a:p>
            <a:pPr marL="514350" indent="-514350" algn="just">
              <a:buFont typeface="Wingdings" pitchFamily="2" charset="2"/>
              <a:buChar char="v"/>
            </a:pPr>
            <a:r>
              <a:rPr lang="en-US" dirty="0" smtClean="0">
                <a:latin typeface="Times New Roman" pitchFamily="18" charset="0"/>
                <a:cs typeface="Times New Roman" pitchFamily="18" charset="0"/>
              </a:rPr>
              <a:t>The uncertainty in the transition region will lead to jitter or phase noise in the circuits.</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9525000" y="2514600"/>
            <a:ext cx="3860633" cy="242887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9372600" y="5029200"/>
            <a:ext cx="4246977" cy="892552"/>
          </a:xfrm>
          <a:prstGeom prst="rect">
            <a:avLst/>
          </a:prstGeom>
        </p:spPr>
        <p:txBody>
          <a:bodyPr wrap="square">
            <a:spAutoFit/>
          </a:bodyPr>
          <a:lstStyle/>
          <a:p>
            <a:pPr algn="ctr"/>
            <a:r>
              <a:rPr lang="en-US" b="1" dirty="0" smtClean="0">
                <a:latin typeface="Times New Roman" pitchFamily="18" charset="0"/>
                <a:cs typeface="Times New Roman" pitchFamily="18" charset="0"/>
              </a:rPr>
              <a:t>Influence of noise on a comparator.</a:t>
            </a:r>
            <a:endParaRPr lang="en-US" b="1"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105400" y="6096000"/>
            <a:ext cx="8534400" cy="2819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ectangle 3"/>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4008661"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2. Non-Inverting Amplifier</a:t>
            </a:r>
          </a:p>
        </p:txBody>
      </p:sp>
      <p:pic>
        <p:nvPicPr>
          <p:cNvPr id="1026" name="Picture 2"/>
          <p:cNvPicPr>
            <a:picLocks noChangeAspect="1" noChangeArrowheads="1"/>
          </p:cNvPicPr>
          <p:nvPr/>
        </p:nvPicPr>
        <p:blipFill>
          <a:blip r:embed="rId2" cstate="print"/>
          <a:srcRect/>
          <a:stretch>
            <a:fillRect/>
          </a:stretch>
        </p:blipFill>
        <p:spPr bwMode="auto">
          <a:xfrm>
            <a:off x="76200" y="2133600"/>
            <a:ext cx="4800600" cy="3125044"/>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105400" y="3067050"/>
            <a:ext cx="8534400" cy="2819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p:cNvSpPr/>
          <p:nvPr/>
        </p:nvSpPr>
        <p:spPr>
          <a:xfrm>
            <a:off x="5105400" y="552450"/>
            <a:ext cx="8534400" cy="228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Rectangle 12"/>
          <p:cNvSpPr/>
          <p:nvPr/>
        </p:nvSpPr>
        <p:spPr>
          <a:xfrm>
            <a:off x="9163892" y="457200"/>
            <a:ext cx="4399708" cy="2492990"/>
          </a:xfrm>
          <a:prstGeom prst="rect">
            <a:avLst/>
          </a:prstGeom>
        </p:spPr>
        <p:txBody>
          <a:bodyPr wrap="square">
            <a:spAutoFit/>
          </a:bodyPr>
          <a:lstStyle/>
          <a:p>
            <a:r>
              <a:rPr lang="en-US" b="1" dirty="0" smtClean="0">
                <a:latin typeface="Times New Roman" pitchFamily="18" charset="0"/>
                <a:cs typeface="Times New Roman" pitchFamily="18" charset="0"/>
              </a:rPr>
              <a:t>Sampling mode:</a:t>
            </a:r>
          </a:p>
          <a:p>
            <a:pPr marL="514350" indent="-514350">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Switch is Closed and S</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is Open.</a:t>
            </a:r>
          </a:p>
          <a:p>
            <a:pPr marL="514350" indent="-514350">
              <a:buFont typeface="Wingdings" pitchFamily="2" charset="2"/>
              <a:buChar char="v"/>
            </a:pPr>
            <a:r>
              <a:rPr lang="en-US" b="1" dirty="0" err="1" smtClean="0">
                <a:latin typeface="Times New Roman" pitchFamily="18" charset="0"/>
                <a:cs typeface="Times New Roman" pitchFamily="18" charset="0"/>
              </a:rPr>
              <a:t>Vout</a:t>
            </a:r>
            <a:r>
              <a:rPr lang="en-US" b="1" dirty="0" smtClean="0">
                <a:latin typeface="Times New Roman" pitchFamily="18" charset="0"/>
                <a:cs typeface="Times New Roman" pitchFamily="18" charset="0"/>
              </a:rPr>
              <a:t> = V</a:t>
            </a:r>
            <a:r>
              <a:rPr lang="en-US" b="1" baseline="-25000" dirty="0"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 0 (</a:t>
            </a:r>
            <a:r>
              <a:rPr lang="en-US" sz="2000" b="1" dirty="0" smtClean="0">
                <a:latin typeface="Times New Roman" pitchFamily="18" charset="0"/>
                <a:cs typeface="Times New Roman" pitchFamily="18" charset="0"/>
              </a:rPr>
              <a:t>Virtual GND</a:t>
            </a:r>
            <a:r>
              <a:rPr lang="en-US" b="1" dirty="0" smtClean="0">
                <a:latin typeface="Times New Roman" pitchFamily="18" charset="0"/>
                <a:cs typeface="Times New Roman" pitchFamily="18" charset="0"/>
              </a:rPr>
              <a:t>) </a:t>
            </a:r>
          </a:p>
          <a:p>
            <a:pPr marL="514350" indent="-514350">
              <a:buFont typeface="Wingdings" pitchFamily="2" charset="2"/>
              <a:buChar char="v"/>
            </a:pPr>
            <a:r>
              <a:rPr lang="en-US" b="1" dirty="0" smtClean="0">
                <a:latin typeface="Times New Roman" pitchFamily="18" charset="0"/>
                <a:cs typeface="Times New Roman" pitchFamily="18" charset="0"/>
              </a:rPr>
              <a:t>The voltage across C</a:t>
            </a:r>
            <a:r>
              <a:rPr lang="en-US" b="1" baseline="-25000" dirty="0" smtClean="0">
                <a:latin typeface="Times New Roman" pitchFamily="18" charset="0"/>
                <a:cs typeface="Times New Roman" pitchFamily="18" charset="0"/>
              </a:rPr>
              <a:t>1 </a:t>
            </a:r>
            <a:r>
              <a:rPr lang="en-US" b="1" dirty="0" smtClean="0">
                <a:latin typeface="Times New Roman" pitchFamily="18" charset="0"/>
                <a:cs typeface="Times New Roman" pitchFamily="18" charset="0"/>
              </a:rPr>
              <a:t>tracks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14" name="Rectangle 13"/>
          <p:cNvSpPr/>
          <p:nvPr/>
        </p:nvSpPr>
        <p:spPr>
          <a:xfrm>
            <a:off x="9163892" y="2990850"/>
            <a:ext cx="4399708" cy="2893100"/>
          </a:xfrm>
          <a:prstGeom prst="rect">
            <a:avLst/>
          </a:prstGeom>
        </p:spPr>
        <p:txBody>
          <a:bodyPr wrap="square">
            <a:spAutoFit/>
          </a:bodyPr>
          <a:lstStyle/>
          <a:p>
            <a:r>
              <a:rPr lang="en-US" b="1" dirty="0" smtClean="0">
                <a:latin typeface="Times New Roman" pitchFamily="18" charset="0"/>
                <a:cs typeface="Times New Roman" pitchFamily="18" charset="0"/>
              </a:rPr>
              <a:t>Amplification mode:</a:t>
            </a:r>
          </a:p>
          <a:p>
            <a:pPr marL="514350" indent="-514350">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Switch is Open and S</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is Closed.</a:t>
            </a:r>
          </a:p>
          <a:p>
            <a:pPr marL="514350" indent="-514350">
              <a:buFont typeface="Wingdings" pitchFamily="2" charset="2"/>
              <a:buChar char="v"/>
            </a:pP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X</a:t>
            </a:r>
            <a:r>
              <a:rPr lang="en-US" b="1" dirty="0" smtClean="0">
                <a:latin typeface="Times New Roman" pitchFamily="18" charset="0"/>
                <a:cs typeface="Times New Roman" pitchFamily="18" charset="0"/>
              </a:rPr>
              <a:t> = 0 .</a:t>
            </a:r>
          </a:p>
          <a:p>
            <a:pPr marL="514350" indent="-514350">
              <a:buFont typeface="Wingdings" pitchFamily="2" charset="2"/>
              <a:buChar char="v"/>
            </a:pP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 (C</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in0</a:t>
            </a:r>
            <a:r>
              <a:rPr lang="en-US" b="1" dirty="0" smtClean="0">
                <a:latin typeface="Times New Roman" pitchFamily="18" charset="0"/>
                <a:cs typeface="Times New Roman" pitchFamily="18" charset="0"/>
              </a:rPr>
              <a:t>.</a:t>
            </a:r>
          </a:p>
          <a:p>
            <a:pPr marL="514350" indent="-514350">
              <a:buFont typeface="Wingdings" pitchFamily="2" charset="2"/>
              <a:buChar char="v"/>
            </a:pPr>
            <a:r>
              <a:rPr lang="en-US" b="1" dirty="0" smtClean="0">
                <a:latin typeface="Times New Roman" pitchFamily="18" charset="0"/>
                <a:cs typeface="Times New Roman" pitchFamily="18" charset="0"/>
              </a:rPr>
              <a:t>The gain can be greater than UNITY.</a:t>
            </a:r>
            <a:endParaRPr lang="en-US"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5195887" y="762000"/>
            <a:ext cx="3871913" cy="19050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124450" y="3505200"/>
            <a:ext cx="4094497" cy="20574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5486400" y="6324600"/>
            <a:ext cx="3505200" cy="2137317"/>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8" name="Rectangle 17"/>
          <p:cNvSpPr/>
          <p:nvPr/>
        </p:nvSpPr>
        <p:spPr>
          <a:xfrm>
            <a:off x="9220200" y="6019800"/>
            <a:ext cx="4399708" cy="2893100"/>
          </a:xfrm>
          <a:prstGeom prst="rect">
            <a:avLst/>
          </a:prstGeom>
        </p:spPr>
        <p:txBody>
          <a:bodyPr wrap="square">
            <a:spAutoFit/>
          </a:bodyPr>
          <a:lstStyle/>
          <a:p>
            <a:pPr marL="514350" indent="-514350" algn="just">
              <a:buFont typeface="Wingdings" pitchFamily="2" charset="2"/>
              <a:buChar char="v"/>
            </a:pPr>
            <a:r>
              <a:rPr lang="en-US" b="1" dirty="0" smtClean="0">
                <a:latin typeface="Times New Roman" pitchFamily="18" charset="0"/>
                <a:cs typeface="Times New Roman" pitchFamily="18" charset="0"/>
              </a:rPr>
              <a:t>This circuit a “</a:t>
            </a:r>
            <a:r>
              <a:rPr lang="en-US" b="1" dirty="0" err="1" smtClean="0">
                <a:latin typeface="Times New Roman" pitchFamily="18" charset="0"/>
                <a:cs typeface="Times New Roman" pitchFamily="18" charset="0"/>
              </a:rPr>
              <a:t>noninverting</a:t>
            </a:r>
            <a:r>
              <a:rPr lang="en-US" b="1" dirty="0" smtClean="0">
                <a:latin typeface="Times New Roman" pitchFamily="18" charset="0"/>
                <a:cs typeface="Times New Roman" pitchFamily="18" charset="0"/>
              </a:rPr>
              <a:t> amplifier” because the final output has the same polarity as V</a:t>
            </a:r>
            <a:r>
              <a:rPr lang="en-US" b="1" baseline="-25000" dirty="0" smtClean="0">
                <a:latin typeface="Times New Roman" pitchFamily="18" charset="0"/>
                <a:cs typeface="Times New Roman" pitchFamily="18" charset="0"/>
              </a:rPr>
              <a:t>in0</a:t>
            </a:r>
            <a:r>
              <a:rPr lang="en-US" b="1" dirty="0" smtClean="0">
                <a:latin typeface="Times New Roman" pitchFamily="18" charset="0"/>
                <a:cs typeface="Times New Roman" pitchFamily="18" charset="0"/>
              </a:rPr>
              <a:t>. </a:t>
            </a:r>
          </a:p>
          <a:p>
            <a:pPr marL="514350" indent="-514350" algn="just">
              <a:buFont typeface="Wingdings" pitchFamily="2" charset="2"/>
              <a:buChar char="v"/>
            </a:pPr>
            <a:r>
              <a:rPr lang="en-US" b="1" dirty="0" smtClean="0">
                <a:latin typeface="Times New Roman" pitchFamily="18" charset="0"/>
                <a:cs typeface="Times New Roman" pitchFamily="18" charset="0"/>
              </a:rPr>
              <a:t>The gain can be greater than unity.</a:t>
            </a:r>
            <a:endParaRPr lang="en-US" b="1"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4008661"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2. Non-Inverting Amplifier</a:t>
            </a:r>
          </a:p>
        </p:txBody>
      </p:sp>
      <p:sp>
        <p:nvSpPr>
          <p:cNvPr id="7" name="Rectangle 6"/>
          <p:cNvSpPr/>
          <p:nvPr/>
        </p:nvSpPr>
        <p:spPr>
          <a:xfrm>
            <a:off x="4976268" y="609600"/>
            <a:ext cx="1500732"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Analysis:</a:t>
            </a:r>
            <a:endParaRPr lang="en-US" b="1" dirty="0">
              <a:latin typeface="Times New Roman" pitchFamily="18" charset="0"/>
              <a:cs typeface="Times New Roman" pitchFamily="18" charset="0"/>
            </a:endParaRPr>
          </a:p>
        </p:txBody>
      </p:sp>
      <p:sp>
        <p:nvSpPr>
          <p:cNvPr id="8" name="Rectangle 7"/>
          <p:cNvSpPr/>
          <p:nvPr/>
        </p:nvSpPr>
        <p:spPr>
          <a:xfrm>
            <a:off x="152400" y="1828800"/>
            <a:ext cx="4711546"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Effect of charge injected by 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t>
            </a:r>
            <a:endParaRPr lang="en-US" b="1" baseline="-25000" dirty="0">
              <a:latin typeface="Times New Roman" pitchFamily="18" charset="0"/>
              <a:cs typeface="Times New Roman" pitchFamily="18" charset="0"/>
            </a:endParaRPr>
          </a:p>
        </p:txBody>
      </p:sp>
      <p:sp>
        <p:nvSpPr>
          <p:cNvPr id="9" name="Rectangle 8"/>
          <p:cNvSpPr/>
          <p:nvPr/>
        </p:nvSpPr>
        <p:spPr>
          <a:xfrm>
            <a:off x="0" y="4495800"/>
            <a:ext cx="13716000" cy="455509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non-inverting amplifier avoids input dependent charge injection by proper timing, namely, turning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off before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After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off, the total charge at node X remains constant, making the circuit insensitive to charge injection of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or charge “absorption” of S</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a:t>
            </a:r>
          </a:p>
          <a:p>
            <a:pPr marL="514350" indent="-514350" algn="just">
              <a:buFont typeface="Wingdings" pitchFamily="2" charset="2"/>
              <a:buChar char="v"/>
            </a:pPr>
            <a:r>
              <a:rPr lang="en-US" dirty="0" smtClean="0">
                <a:latin typeface="Times New Roman" pitchFamily="18" charset="0"/>
                <a:cs typeface="Times New Roman" pitchFamily="18" charset="0"/>
              </a:rPr>
              <a:t>the charge injected by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a:t>
            </a:r>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q</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changes the voltage at node P by approximately </a:t>
            </a:r>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 </a:t>
            </a:r>
            <a:r>
              <a:rPr lang="el-GR" dirty="0" smtClean="0">
                <a:latin typeface="Times New Roman" pitchFamily="18" charset="0"/>
                <a:cs typeface="Times New Roman" pitchFamily="18" charset="0"/>
              </a:rPr>
              <a:t>Δ</a:t>
            </a:r>
            <a:r>
              <a:rPr lang="en-US" dirty="0" smtClean="0">
                <a:latin typeface="Times New Roman" pitchFamily="18" charset="0"/>
                <a:cs typeface="Times New Roman" pitchFamily="18" charset="0"/>
              </a:rPr>
              <a:t>q</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/C1, and hence the output voltage by -</a:t>
            </a:r>
            <a:r>
              <a:rPr lang="el-GR" dirty="0" smtClean="0">
                <a:latin typeface="Times New Roman" pitchFamily="18" charset="0"/>
                <a:cs typeface="Times New Roman" pitchFamily="18" charset="0"/>
              </a:rPr>
              <a:t> Δ</a:t>
            </a:r>
            <a:r>
              <a:rPr lang="en-US" dirty="0" smtClean="0">
                <a:latin typeface="Times New Roman" pitchFamily="18" charset="0"/>
                <a:cs typeface="Times New Roman" pitchFamily="18" charset="0"/>
              </a:rPr>
              <a:t>q</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However, after S</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turns on, V</a:t>
            </a:r>
            <a:r>
              <a:rPr lang="en-US" baseline="-25000"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drops to zero. </a:t>
            </a:r>
          </a:p>
          <a:p>
            <a:pPr marL="514350" indent="-514350" algn="just">
              <a:buFont typeface="Wingdings" pitchFamily="2" charset="2"/>
              <a:buChar char="v"/>
            </a:pPr>
            <a:r>
              <a:rPr lang="en-US" dirty="0" smtClean="0">
                <a:latin typeface="Times New Roman" pitchFamily="18" charset="0"/>
                <a:cs typeface="Times New Roman" pitchFamily="18" charset="0"/>
              </a:rPr>
              <a:t>Thus, the overall change in V</a:t>
            </a:r>
            <a:r>
              <a:rPr lang="en-US" baseline="-25000"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is equal to 0. </a:t>
            </a:r>
          </a:p>
          <a:p>
            <a:pPr marL="514350" indent="-514350" algn="just">
              <a:buFont typeface="Wingdings" pitchFamily="2" charset="2"/>
              <a:buChar char="v"/>
            </a:pPr>
            <a:r>
              <a:rPr lang="en-US" dirty="0" smtClean="0">
                <a:latin typeface="Times New Roman" pitchFamily="18" charset="0"/>
                <a:cs typeface="Times New Roman" pitchFamily="18" charset="0"/>
              </a:rPr>
              <a:t>The final output voltage is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 V</a:t>
            </a:r>
            <a:r>
              <a:rPr lang="en-US" baseline="-25000" dirty="0" smtClean="0">
                <a:latin typeface="Times New Roman" pitchFamily="18" charset="0"/>
                <a:cs typeface="Times New Roman" pitchFamily="18" charset="0"/>
              </a:rPr>
              <a:t>in0</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marL="514350" indent="-514350" algn="just">
              <a:buFont typeface="Wingdings" pitchFamily="2" charset="2"/>
              <a:buChar char="v"/>
            </a:pPr>
            <a:r>
              <a:rPr lang="en-US" sz="2800" b="1" dirty="0" smtClean="0">
                <a:solidFill>
                  <a:srgbClr val="0070C0"/>
                </a:solidFill>
                <a:latin typeface="Times New Roman" pitchFamily="18" charset="0"/>
                <a:cs typeface="Times New Roman" pitchFamily="18" charset="0"/>
              </a:rPr>
              <a:t>The output voltage is approximately equal to Vin0 regardless of the intermediate excursions at node P.</a:t>
            </a:r>
            <a:endParaRPr lang="en-US" sz="2800" b="1" dirty="0">
              <a:solidFill>
                <a:srgbClr val="0070C0"/>
              </a:solidFill>
              <a:latin typeface="Times New Roman" pitchFamily="18" charset="0"/>
              <a:cs typeface="Times New Roman" pitchFamily="18" charset="0"/>
            </a:endParaRPr>
          </a:p>
        </p:txBody>
      </p:sp>
      <p:sp>
        <p:nvSpPr>
          <p:cNvPr id="10" name="Rectangle 9"/>
          <p:cNvSpPr/>
          <p:nvPr/>
        </p:nvSpPr>
        <p:spPr>
          <a:xfrm>
            <a:off x="9460220" y="1641157"/>
            <a:ext cx="4255780" cy="492443"/>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b="1" dirty="0" smtClean="0">
                <a:latin typeface="Times New Roman" pitchFamily="18" charset="0"/>
                <a:cs typeface="Times New Roman" pitchFamily="18" charset="0"/>
              </a:rPr>
              <a:t>Voltage Levels at V</a:t>
            </a:r>
            <a:r>
              <a:rPr lang="en-US" b="1" baseline="-25000" dirty="0" smtClean="0">
                <a:latin typeface="Times New Roman" pitchFamily="18" charset="0"/>
                <a:cs typeface="Times New Roman" pitchFamily="18" charset="0"/>
              </a:rPr>
              <a:t>P</a:t>
            </a:r>
            <a:r>
              <a:rPr lang="en-US" b="1"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endParaRPr lang="en-US" b="1" baseline="-250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228600" y="2438400"/>
            <a:ext cx="4168098" cy="1981200"/>
          </a:xfrm>
          <a:prstGeom prst="rect">
            <a:avLst/>
          </a:prstGeom>
          <a:noFill/>
          <a:ln w="9525">
            <a:solidFill>
              <a:schemeClr val="accent6">
                <a:lumMod val="75000"/>
              </a:schemeClr>
            </a:solid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991100" y="1219200"/>
            <a:ext cx="4191293" cy="2162175"/>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2053" name="Picture 5"/>
          <p:cNvPicPr>
            <a:picLocks noChangeAspect="1" noChangeArrowheads="1"/>
          </p:cNvPicPr>
          <p:nvPr/>
        </p:nvPicPr>
        <p:blipFill>
          <a:blip r:embed="rId4" cstate="print"/>
          <a:srcRect/>
          <a:stretch>
            <a:fillRect/>
          </a:stretch>
        </p:blipFill>
        <p:spPr bwMode="auto">
          <a:xfrm>
            <a:off x="9296400" y="2438400"/>
            <a:ext cx="4343400" cy="1926412"/>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219200"/>
            <a:ext cx="4008661"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2. Non-Inverting Amplifier</a:t>
            </a:r>
          </a:p>
        </p:txBody>
      </p:sp>
      <p:pic>
        <p:nvPicPr>
          <p:cNvPr id="3074" name="Picture 2"/>
          <p:cNvPicPr>
            <a:picLocks noChangeAspect="1" noChangeArrowheads="1"/>
          </p:cNvPicPr>
          <p:nvPr/>
        </p:nvPicPr>
        <p:blipFill>
          <a:blip r:embed="rId2" cstate="print"/>
          <a:srcRect/>
          <a:stretch>
            <a:fillRect/>
          </a:stretch>
        </p:blipFill>
        <p:spPr bwMode="auto">
          <a:xfrm>
            <a:off x="457200" y="2133600"/>
            <a:ext cx="5181600" cy="5902518"/>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6477000" y="2971800"/>
            <a:ext cx="6858000" cy="289310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r>
              <a:rPr lang="en-US" dirty="0" smtClean="0">
                <a:latin typeface="Times New Roman" pitchFamily="18" charset="0"/>
                <a:cs typeface="Times New Roman" pitchFamily="18" charset="0"/>
              </a:rPr>
              <a:t>In summary,</a:t>
            </a:r>
          </a:p>
          <a:p>
            <a:pPr marL="514350" indent="-514350" algn="just">
              <a:buFont typeface="Wingdings" pitchFamily="2" charset="2"/>
              <a:buChar char="v"/>
            </a:pPr>
            <a:r>
              <a:rPr lang="en-US" dirty="0" smtClean="0">
                <a:latin typeface="Times New Roman" pitchFamily="18" charset="0"/>
                <a:cs typeface="Times New Roman" pitchFamily="18" charset="0"/>
              </a:rPr>
              <a:t>Proper timing ensures that node X is perturbed by only the charge injection of S2, making the final value of </a:t>
            </a:r>
            <a:r>
              <a:rPr lang="en-US" dirty="0" err="1" smtClean="0">
                <a:latin typeface="Times New Roman" pitchFamily="18" charset="0"/>
                <a:cs typeface="Times New Roman" pitchFamily="18" charset="0"/>
              </a:rPr>
              <a:t>V</a:t>
            </a:r>
            <a:r>
              <a:rPr lang="en-US" baseline="-25000" dirty="0" err="1" smtClean="0">
                <a:latin typeface="Times New Roman" pitchFamily="18" charset="0"/>
                <a:cs typeface="Times New Roman" pitchFamily="18" charset="0"/>
              </a:rPr>
              <a:t>out</a:t>
            </a:r>
            <a:r>
              <a:rPr lang="en-US" dirty="0" smtClean="0">
                <a:latin typeface="Times New Roman" pitchFamily="18" charset="0"/>
                <a:cs typeface="Times New Roman" pitchFamily="18" charset="0"/>
              </a:rPr>
              <a:t> free from errors due to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S</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The constant offset due to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can be suppressed by differential operation</a:t>
            </a:r>
            <a:endParaRPr lang="en-US" sz="2800" b="1" dirty="0">
              <a:solidFill>
                <a:srgbClr val="0070C0"/>
              </a:solidFill>
              <a:latin typeface="Times New Roman" pitchFamily="18" charset="0"/>
              <a:cs typeface="Times New Roman" pitchFamily="18" charset="0"/>
            </a:endParaRPr>
          </a:p>
        </p:txBody>
      </p:sp>
      <p:sp>
        <p:nvSpPr>
          <p:cNvPr id="9" name="Rectangle 8"/>
          <p:cNvSpPr/>
          <p:nvPr/>
        </p:nvSpPr>
        <p:spPr>
          <a:xfrm>
            <a:off x="0" y="8153400"/>
            <a:ext cx="7150355"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Differential realization of </a:t>
            </a:r>
            <a:r>
              <a:rPr lang="en-US" b="1" dirty="0" err="1" smtClean="0">
                <a:latin typeface="Times New Roman" pitchFamily="18" charset="0"/>
                <a:cs typeface="Times New Roman" pitchFamily="18" charset="0"/>
              </a:rPr>
              <a:t>noninverting</a:t>
            </a:r>
            <a:r>
              <a:rPr lang="en-US" b="1" dirty="0" smtClean="0">
                <a:latin typeface="Times New Roman" pitchFamily="18" charset="0"/>
                <a:cs typeface="Times New Roman" pitchFamily="18" charset="0"/>
              </a:rPr>
              <a:t> amplifier.</a:t>
            </a:r>
            <a:endParaRPr lang="en-US" b="1"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9850" y="1219200"/>
            <a:ext cx="5426550"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3. Precision Multiply-by-Two Circuit</a:t>
            </a:r>
          </a:p>
        </p:txBody>
      </p:sp>
      <p:pic>
        <p:nvPicPr>
          <p:cNvPr id="4098" name="Picture 2"/>
          <p:cNvPicPr>
            <a:picLocks noChangeAspect="1" noChangeArrowheads="1"/>
          </p:cNvPicPr>
          <p:nvPr/>
        </p:nvPicPr>
        <p:blipFill>
          <a:blip r:embed="rId2" cstate="print"/>
          <a:srcRect/>
          <a:stretch>
            <a:fillRect/>
          </a:stretch>
        </p:blipFill>
        <p:spPr bwMode="auto">
          <a:xfrm>
            <a:off x="7690925" y="609600"/>
            <a:ext cx="5948875" cy="38862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76200" y="5810250"/>
            <a:ext cx="8534400" cy="2819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p:cNvSpPr/>
          <p:nvPr/>
        </p:nvSpPr>
        <p:spPr>
          <a:xfrm>
            <a:off x="76200" y="3295650"/>
            <a:ext cx="8534400" cy="228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p:cNvSpPr/>
          <p:nvPr/>
        </p:nvSpPr>
        <p:spPr>
          <a:xfrm>
            <a:off x="4134692" y="3200400"/>
            <a:ext cx="4399708" cy="2092881"/>
          </a:xfrm>
          <a:prstGeom prst="rect">
            <a:avLst/>
          </a:prstGeom>
        </p:spPr>
        <p:txBody>
          <a:bodyPr wrap="square">
            <a:spAutoFit/>
          </a:bodyPr>
          <a:lstStyle/>
          <a:p>
            <a:pPr algn="just"/>
            <a:r>
              <a:rPr lang="en-US" b="1" dirty="0" smtClean="0">
                <a:latin typeface="Times New Roman" pitchFamily="18" charset="0"/>
                <a:cs typeface="Times New Roman" pitchFamily="18" charset="0"/>
              </a:rPr>
              <a:t>Sampling mode:</a:t>
            </a:r>
          </a:p>
          <a:p>
            <a:pPr marL="514350" indent="-514350" algn="just">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S</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Switch are Closed and S</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 are Open.</a:t>
            </a:r>
          </a:p>
          <a:p>
            <a:pPr marL="514350" indent="-514350" algn="just">
              <a:buFont typeface="Wingdings" pitchFamily="2" charset="2"/>
              <a:buChar char="v"/>
            </a:pP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and C</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tracks 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11" name="Rectangle 10"/>
          <p:cNvSpPr/>
          <p:nvPr/>
        </p:nvSpPr>
        <p:spPr>
          <a:xfrm>
            <a:off x="3962400" y="5734050"/>
            <a:ext cx="4572000" cy="2893100"/>
          </a:xfrm>
          <a:prstGeom prst="rect">
            <a:avLst/>
          </a:prstGeom>
        </p:spPr>
        <p:txBody>
          <a:bodyPr wrap="square">
            <a:spAutoFit/>
          </a:bodyPr>
          <a:lstStyle/>
          <a:p>
            <a:pPr algn="just"/>
            <a:r>
              <a:rPr lang="en-US" b="1" dirty="0" smtClean="0">
                <a:latin typeface="Times New Roman" pitchFamily="18" charset="0"/>
                <a:cs typeface="Times New Roman" pitchFamily="18" charset="0"/>
              </a:rPr>
              <a:t>Amplification mode:</a:t>
            </a:r>
          </a:p>
          <a:p>
            <a:pPr marL="514350" indent="-514350" algn="just">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S</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Switch are Open and S</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5</a:t>
            </a:r>
            <a:r>
              <a:rPr lang="en-US" b="1" dirty="0" smtClean="0">
                <a:latin typeface="Times New Roman" pitchFamily="18" charset="0"/>
                <a:cs typeface="Times New Roman" pitchFamily="18" charset="0"/>
              </a:rPr>
              <a:t>  are Closed. (</a:t>
            </a:r>
            <a:r>
              <a:rPr lang="en-US" b="1" dirty="0" smtClean="0">
                <a:solidFill>
                  <a:srgbClr val="FF0000"/>
                </a:solidFill>
                <a:latin typeface="Times New Roman" pitchFamily="18" charset="0"/>
                <a:cs typeface="Times New Roman" pitchFamily="18" charset="0"/>
              </a:rPr>
              <a:t>S</a:t>
            </a:r>
            <a:r>
              <a:rPr lang="en-US" b="1" baseline="-25000" dirty="0" smtClean="0">
                <a:solidFill>
                  <a:srgbClr val="FF0000"/>
                </a:solidFill>
                <a:latin typeface="Times New Roman" pitchFamily="18" charset="0"/>
                <a:cs typeface="Times New Roman" pitchFamily="18" charset="0"/>
              </a:rPr>
              <a:t>3</a:t>
            </a:r>
            <a:r>
              <a:rPr lang="en-US" b="1" dirty="0" smtClean="0">
                <a:solidFill>
                  <a:srgbClr val="FF0000"/>
                </a:solidFill>
                <a:latin typeface="Times New Roman" pitchFamily="18" charset="0"/>
                <a:cs typeface="Times New Roman" pitchFamily="18" charset="0"/>
              </a:rPr>
              <a:t> goes OFF first</a:t>
            </a:r>
            <a:r>
              <a:rPr lang="en-US" b="1" dirty="0" smtClean="0">
                <a:latin typeface="Times New Roman" pitchFamily="18" charset="0"/>
                <a:cs typeface="Times New Roman" pitchFamily="18" charset="0"/>
              </a:rPr>
              <a:t>). </a:t>
            </a:r>
          </a:p>
          <a:p>
            <a:pPr marL="514350" indent="-514350" algn="just">
              <a:buFont typeface="Wingdings" pitchFamily="2" charset="2"/>
              <a:buChar char="v"/>
            </a:pPr>
            <a:r>
              <a:rPr lang="en-US" b="1" dirty="0" smtClean="0">
                <a:latin typeface="Times New Roman" pitchFamily="18" charset="0"/>
                <a:cs typeface="Times New Roman" pitchFamily="18" charset="0"/>
              </a:rPr>
              <a:t>Total charge in C</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and C</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is 2V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C.</a:t>
            </a:r>
          </a:p>
          <a:p>
            <a:pPr marL="514350" indent="-514350" algn="just">
              <a:buFont typeface="Wingdings" pitchFamily="2" charset="2"/>
              <a:buChar char="v"/>
            </a:pPr>
            <a:r>
              <a:rPr lang="en-US" b="1" dirty="0" err="1" smtClean="0">
                <a:latin typeface="Times New Roman" pitchFamily="18" charset="0"/>
                <a:cs typeface="Times New Roman" pitchFamily="18" charset="0"/>
              </a:rPr>
              <a:t>V</a:t>
            </a:r>
            <a:r>
              <a:rPr lang="en-US" b="1" baseline="-25000" dirty="0" err="1" smtClean="0">
                <a:latin typeface="Times New Roman" pitchFamily="18" charset="0"/>
                <a:cs typeface="Times New Roman" pitchFamily="18" charset="0"/>
              </a:rPr>
              <a:t>out</a:t>
            </a:r>
            <a:r>
              <a:rPr lang="en-US" b="1" dirty="0" smtClean="0">
                <a:latin typeface="Times New Roman" pitchFamily="18" charset="0"/>
                <a:cs typeface="Times New Roman" pitchFamily="18" charset="0"/>
              </a:rPr>
              <a:t> = 2V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C.</a:t>
            </a:r>
          </a:p>
        </p:txBody>
      </p:sp>
      <p:pic>
        <p:nvPicPr>
          <p:cNvPr id="4099" name="Picture 3"/>
          <p:cNvPicPr>
            <a:picLocks noChangeAspect="1" noChangeArrowheads="1"/>
          </p:cNvPicPr>
          <p:nvPr/>
        </p:nvPicPr>
        <p:blipFill>
          <a:blip r:embed="rId3" cstate="print"/>
          <a:srcRect/>
          <a:stretch>
            <a:fillRect/>
          </a:stretch>
        </p:blipFill>
        <p:spPr bwMode="auto">
          <a:xfrm>
            <a:off x="137067" y="3505200"/>
            <a:ext cx="4111083" cy="19812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52400" y="6019800"/>
            <a:ext cx="3747654" cy="2362200"/>
          </a:xfrm>
          <a:prstGeom prst="rect">
            <a:avLst/>
          </a:prstGeom>
          <a:noFill/>
          <a:ln w="9525">
            <a:noFill/>
            <a:miter lim="800000"/>
            <a:headEnd/>
            <a:tailEnd/>
          </a:ln>
        </p:spPr>
      </p:pic>
      <p:sp>
        <p:nvSpPr>
          <p:cNvPr id="16" name="Rectangle 15"/>
          <p:cNvSpPr/>
          <p:nvPr/>
        </p:nvSpPr>
        <p:spPr>
          <a:xfrm>
            <a:off x="8686800" y="4648200"/>
            <a:ext cx="5029200"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charge injected by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and absorbed by S</a:t>
            </a:r>
            <a:r>
              <a:rPr lang="en-US" baseline="-25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and S</a:t>
            </a:r>
            <a:r>
              <a:rPr lang="en-US" baseline="-25000" dirty="0" smtClean="0">
                <a:latin typeface="Times New Roman" pitchFamily="18" charset="0"/>
                <a:cs typeface="Times New Roman" pitchFamily="18" charset="0"/>
              </a:rPr>
              <a:t>5</a:t>
            </a:r>
            <a:r>
              <a:rPr lang="en-US" dirty="0" smtClean="0">
                <a:latin typeface="Times New Roman" pitchFamily="18" charset="0"/>
                <a:cs typeface="Times New Roman" pitchFamily="18" charset="0"/>
              </a:rPr>
              <a:t> is unimportant and that injected by S</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introduces a constant offset.</a:t>
            </a:r>
            <a:endParaRPr lang="en-US" sz="2800" b="1" dirty="0">
              <a:solidFill>
                <a:srgbClr val="0070C0"/>
              </a:solidFill>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839984"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 Capacitor Amplifiers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9850" y="1219200"/>
            <a:ext cx="5426550" cy="492443"/>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marL="514350" lvl="2" indent="-514350" algn="just"/>
            <a:r>
              <a:rPr lang="en-US" b="1" dirty="0" smtClean="0">
                <a:latin typeface="Times New Roman" pitchFamily="18" charset="0"/>
                <a:cs typeface="Times New Roman" pitchFamily="18" charset="0"/>
              </a:rPr>
              <a:t>3. Precision Multiply-by-Two Circuit</a:t>
            </a:r>
          </a:p>
        </p:txBody>
      </p:sp>
      <p:pic>
        <p:nvPicPr>
          <p:cNvPr id="5122" name="Picture 2"/>
          <p:cNvPicPr>
            <a:picLocks noChangeAspect="1" noChangeArrowheads="1"/>
          </p:cNvPicPr>
          <p:nvPr/>
        </p:nvPicPr>
        <p:blipFill>
          <a:blip r:embed="rId2" cstate="print"/>
          <a:srcRect/>
          <a:stretch>
            <a:fillRect/>
          </a:stretch>
        </p:blipFill>
        <p:spPr bwMode="auto">
          <a:xfrm>
            <a:off x="76200" y="3962400"/>
            <a:ext cx="13444685" cy="2828925"/>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8" name="Picture 2"/>
          <p:cNvPicPr>
            <a:picLocks noChangeAspect="1" noChangeArrowheads="1"/>
          </p:cNvPicPr>
          <p:nvPr/>
        </p:nvPicPr>
        <p:blipFill>
          <a:blip r:embed="rId3" cstate="print"/>
          <a:srcRect/>
          <a:stretch>
            <a:fillRect/>
          </a:stretch>
        </p:blipFill>
        <p:spPr bwMode="auto">
          <a:xfrm>
            <a:off x="8991600" y="609600"/>
            <a:ext cx="4648200" cy="3036513"/>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1447800" y="7051357"/>
            <a:ext cx="11049000" cy="492443"/>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n-US" b="1" dirty="0" smtClean="0">
                <a:latin typeface="Times New Roman" pitchFamily="18" charset="0"/>
                <a:cs typeface="Times New Roman" pitchFamily="18" charset="0"/>
              </a:rPr>
              <a:t>Transition of multiply-by-two-circuit to amplification mode in slow motion.</a:t>
            </a:r>
            <a:endParaRPr lang="en-US" b="1"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65320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Switched-Capacitor Integrator</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 y="1371600"/>
            <a:ext cx="3960755" cy="19050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13627" y="3429000"/>
            <a:ext cx="4153573"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Continuous-time </a:t>
            </a:r>
            <a:r>
              <a:rPr lang="en-US" b="1" dirty="0" smtClean="0">
                <a:latin typeface="Times New Roman" pitchFamily="18" charset="0"/>
                <a:cs typeface="Times New Roman" pitchFamily="18" charset="0"/>
              </a:rPr>
              <a:t>integrator</a:t>
            </a:r>
            <a:endParaRPr lang="en-US" b="1"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533400" y="4038600"/>
            <a:ext cx="3302000" cy="990600"/>
          </a:xfrm>
          <a:prstGeom prst="rect">
            <a:avLst/>
          </a:prstGeom>
          <a:noFill/>
          <a:ln w="9525">
            <a:solidFill>
              <a:schemeClr val="accent6">
                <a:lumMod val="75000"/>
              </a:schemeClr>
            </a:solid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257800" y="914400"/>
            <a:ext cx="2847814" cy="16002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9220200" y="914400"/>
            <a:ext cx="3378200" cy="1600200"/>
          </a:xfrm>
          <a:prstGeom prst="rect">
            <a:avLst/>
          </a:prstGeom>
          <a:noFill/>
          <a:ln w="9525">
            <a:noFill/>
            <a:miter lim="800000"/>
            <a:headEnd/>
            <a:tailEnd/>
          </a:ln>
        </p:spPr>
      </p:pic>
      <p:sp>
        <p:nvSpPr>
          <p:cNvPr id="11" name="Rectangle 10"/>
          <p:cNvSpPr/>
          <p:nvPr/>
        </p:nvSpPr>
        <p:spPr>
          <a:xfrm>
            <a:off x="5029200" y="2667000"/>
            <a:ext cx="3836115" cy="492443"/>
          </a:xfrm>
          <a:prstGeom prst="rect">
            <a:avLst/>
          </a:prstGeom>
        </p:spPr>
        <p:txBody>
          <a:bodyPr wrap="none">
            <a:spAutoFit/>
          </a:bodyPr>
          <a:lstStyle/>
          <a:p>
            <a:r>
              <a:rPr lang="en-US" b="1" dirty="0" smtClean="0">
                <a:solidFill>
                  <a:srgbClr val="FF0000"/>
                </a:solidFill>
                <a:latin typeface="Times New Roman" pitchFamily="18" charset="0"/>
                <a:cs typeface="Times New Roman" pitchFamily="18" charset="0"/>
              </a:rPr>
              <a:t>Continuous-time resistors</a:t>
            </a:r>
            <a:endParaRPr lang="en-US" b="1" dirty="0">
              <a:solidFill>
                <a:srgbClr val="FF0000"/>
              </a:solidFill>
              <a:latin typeface="Times New Roman" pitchFamily="18" charset="0"/>
              <a:cs typeface="Times New Roman" pitchFamily="18" charset="0"/>
            </a:endParaRPr>
          </a:p>
        </p:txBody>
      </p:sp>
      <p:sp>
        <p:nvSpPr>
          <p:cNvPr id="12" name="Rectangle 11"/>
          <p:cNvSpPr/>
          <p:nvPr/>
        </p:nvSpPr>
        <p:spPr>
          <a:xfrm>
            <a:off x="9502723" y="2667000"/>
            <a:ext cx="3360985" cy="492443"/>
          </a:xfrm>
          <a:prstGeom prst="rect">
            <a:avLst/>
          </a:prstGeom>
        </p:spPr>
        <p:txBody>
          <a:bodyPr wrap="none">
            <a:spAutoFit/>
          </a:bodyPr>
          <a:lstStyle/>
          <a:p>
            <a:r>
              <a:rPr lang="en-US" b="1" dirty="0" smtClean="0">
                <a:solidFill>
                  <a:srgbClr val="FF0000"/>
                </a:solidFill>
                <a:latin typeface="Times New Roman" pitchFamily="18" charset="0"/>
                <a:cs typeface="Times New Roman" pitchFamily="18" charset="0"/>
              </a:rPr>
              <a:t>Discrete-time resistors</a:t>
            </a:r>
            <a:endParaRPr lang="en-US" b="1" dirty="0">
              <a:solidFill>
                <a:srgbClr val="FF0000"/>
              </a:solidFill>
              <a:latin typeface="Times New Roman" pitchFamily="18" charset="0"/>
              <a:cs typeface="Times New Roman" pitchFamily="18" charset="0"/>
            </a:endParaRPr>
          </a:p>
        </p:txBody>
      </p:sp>
      <p:sp>
        <p:nvSpPr>
          <p:cNvPr id="13" name="Rectangle 12"/>
          <p:cNvSpPr/>
          <p:nvPr/>
        </p:nvSpPr>
        <p:spPr>
          <a:xfrm>
            <a:off x="4572000" y="3352800"/>
            <a:ext cx="8991600" cy="169277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Consider a </a:t>
            </a:r>
            <a:r>
              <a:rPr lang="en-US" dirty="0" smtClean="0">
                <a:latin typeface="Times New Roman" pitchFamily="18" charset="0"/>
                <a:cs typeface="Times New Roman" pitchFamily="18" charset="0"/>
              </a:rPr>
              <a:t>resistor connected </a:t>
            </a:r>
            <a:r>
              <a:rPr lang="en-US" dirty="0" smtClean="0">
                <a:latin typeface="Times New Roman" pitchFamily="18" charset="0"/>
                <a:cs typeface="Times New Roman" pitchFamily="18" charset="0"/>
              </a:rPr>
              <a:t>between two nodes carrying a current equal to (V</a:t>
            </a:r>
            <a:r>
              <a:rPr lang="en-US" baseline="-25000"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V</a:t>
            </a:r>
            <a:r>
              <a:rPr lang="en-US" baseline="-25000"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R. </a:t>
            </a:r>
            <a:endParaRPr lang="en-US" dirty="0" smtClean="0">
              <a:latin typeface="Times New Roman" pitchFamily="18" charset="0"/>
              <a:cs typeface="Times New Roman" pitchFamily="18" charset="0"/>
            </a:endParaRPr>
          </a:p>
          <a:p>
            <a:pPr marL="514350" indent="-514350" algn="just">
              <a:buFont typeface="Wingdings" pitchFamily="2" charset="2"/>
              <a:buChar char="v"/>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role of the resistor is to take a certain amount of charge from node A every second and move it to </a:t>
            </a:r>
            <a:r>
              <a:rPr lang="en-US" dirty="0" smtClean="0">
                <a:latin typeface="Times New Roman" pitchFamily="18" charset="0"/>
                <a:cs typeface="Times New Roman" pitchFamily="18" charset="0"/>
              </a:rPr>
              <a:t>node B</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4" name="Rectangle 13"/>
          <p:cNvSpPr/>
          <p:nvPr/>
        </p:nvSpPr>
        <p:spPr>
          <a:xfrm>
            <a:off x="0" y="5127248"/>
            <a:ext cx="13716000" cy="8925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Suppose in the circuit </a:t>
            </a:r>
            <a:r>
              <a:rPr lang="en-US" dirty="0" smtClean="0">
                <a:latin typeface="Times New Roman" pitchFamily="18" charset="0"/>
                <a:cs typeface="Times New Roman" pitchFamily="18" charset="0"/>
              </a:rPr>
              <a:t>of capacitor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is alternately connected to nodes A and B at a </a:t>
            </a:r>
            <a:r>
              <a:rPr lang="en-US" dirty="0" smtClean="0">
                <a:latin typeface="Times New Roman" pitchFamily="18" charset="0"/>
                <a:cs typeface="Times New Roman" pitchFamily="18" charset="0"/>
              </a:rPr>
              <a:t>clock </a:t>
            </a:r>
            <a:r>
              <a:rPr lang="en-US" dirty="0" smtClean="0">
                <a:latin typeface="Times New Roman" pitchFamily="18" charset="0"/>
                <a:cs typeface="Times New Roman" pitchFamily="18" charset="0"/>
              </a:rPr>
              <a:t>rate </a:t>
            </a:r>
            <a:r>
              <a:rPr lang="en-US" dirty="0" err="1" smtClean="0">
                <a:latin typeface="Times New Roman" pitchFamily="18" charset="0"/>
                <a:cs typeface="Times New Roman" pitchFamily="18" charset="0"/>
              </a:rPr>
              <a:t>f</a:t>
            </a:r>
            <a:r>
              <a:rPr lang="en-US" baseline="-25000" dirty="0" err="1" smtClean="0">
                <a:latin typeface="Times New Roman" pitchFamily="18" charset="0"/>
                <a:cs typeface="Times New Roman" pitchFamily="18" charset="0"/>
              </a:rPr>
              <a:t>CK</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average </a:t>
            </a:r>
            <a:r>
              <a:rPr lang="en-US" dirty="0" smtClean="0">
                <a:latin typeface="Times New Roman" pitchFamily="18" charset="0"/>
                <a:cs typeface="Times New Roman" pitchFamily="18" charset="0"/>
              </a:rPr>
              <a:t>current flowing </a:t>
            </a:r>
            <a:r>
              <a:rPr lang="en-US" dirty="0" smtClean="0">
                <a:latin typeface="Times New Roman" pitchFamily="18" charset="0"/>
                <a:cs typeface="Times New Roman" pitchFamily="18" charset="0"/>
              </a:rPr>
              <a:t>from A to B is then equal to the charge moved in on clock period:</a:t>
            </a:r>
            <a:endParaRPr lang="en-US" dirty="0">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6" cstate="print"/>
          <a:srcRect/>
          <a:stretch>
            <a:fillRect/>
          </a:stretch>
        </p:blipFill>
        <p:spPr bwMode="auto">
          <a:xfrm>
            <a:off x="4038600" y="6172200"/>
            <a:ext cx="4144682" cy="14478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pic>
        <p:nvPicPr>
          <p:cNvPr id="1031" name="Picture 7"/>
          <p:cNvPicPr>
            <a:picLocks noChangeAspect="1" noChangeArrowheads="1"/>
          </p:cNvPicPr>
          <p:nvPr/>
        </p:nvPicPr>
        <p:blipFill>
          <a:blip r:embed="rId7" cstate="print"/>
          <a:srcRect/>
          <a:stretch>
            <a:fillRect/>
          </a:stretch>
        </p:blipFill>
        <p:spPr bwMode="auto">
          <a:xfrm>
            <a:off x="8382000" y="6477000"/>
            <a:ext cx="5043055" cy="533400"/>
          </a:xfrm>
          <a:prstGeom prst="rect">
            <a:avLst/>
          </a:prstGeom>
          <a:noFill/>
          <a:ln w="9525">
            <a:solidFill>
              <a:srgbClr val="00B050"/>
            </a:solid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65320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Switched-Capacitor Integrator</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81000" y="1447800"/>
            <a:ext cx="5300189" cy="20574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cstate="print"/>
          <a:srcRect/>
          <a:stretch>
            <a:fillRect/>
          </a:stretch>
        </p:blipFill>
        <p:spPr bwMode="auto">
          <a:xfrm>
            <a:off x="7924800" y="685800"/>
            <a:ext cx="3938561" cy="274320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445167" y="3657600"/>
            <a:ext cx="3660233"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Discrete-time </a:t>
            </a:r>
            <a:r>
              <a:rPr lang="en-US" b="1" dirty="0" smtClean="0">
                <a:latin typeface="Times New Roman" pitchFamily="18" charset="0"/>
                <a:cs typeface="Times New Roman" pitchFamily="18" charset="0"/>
              </a:rPr>
              <a:t>integrator</a:t>
            </a:r>
            <a:endParaRPr lang="en-US" b="1" dirty="0">
              <a:latin typeface="Times New Roman" pitchFamily="18" charset="0"/>
              <a:cs typeface="Times New Roman" pitchFamily="18" charset="0"/>
            </a:endParaRPr>
          </a:p>
        </p:txBody>
      </p:sp>
      <p:sp>
        <p:nvSpPr>
          <p:cNvPr id="9" name="Rectangle 8"/>
          <p:cNvSpPr/>
          <p:nvPr/>
        </p:nvSpPr>
        <p:spPr>
          <a:xfrm>
            <a:off x="6567825" y="3581400"/>
            <a:ext cx="6808659"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r"/>
            <a:r>
              <a:rPr lang="en-US" b="1" dirty="0" smtClean="0">
                <a:latin typeface="Times New Roman" pitchFamily="18" charset="0"/>
                <a:cs typeface="Times New Roman" pitchFamily="18" charset="0"/>
              </a:rPr>
              <a:t>R</a:t>
            </a:r>
            <a:r>
              <a:rPr lang="en-US" b="1" dirty="0" smtClean="0">
                <a:latin typeface="Times New Roman" pitchFamily="18" charset="0"/>
                <a:cs typeface="Times New Roman" pitchFamily="18" charset="0"/>
              </a:rPr>
              <a:t>esponse </a:t>
            </a:r>
            <a:r>
              <a:rPr lang="en-US" b="1" dirty="0" smtClean="0">
                <a:latin typeface="Times New Roman" pitchFamily="18" charset="0"/>
                <a:cs typeface="Times New Roman" pitchFamily="18" charset="0"/>
              </a:rPr>
              <a:t>of circuit to a constant input voltage.</a:t>
            </a:r>
            <a:endParaRPr lang="en-US" b="1" dirty="0">
              <a:latin typeface="Times New Roman" pitchFamily="18" charset="0"/>
              <a:cs typeface="Times New Roman" pitchFamily="18" charset="0"/>
            </a:endParaRPr>
          </a:p>
        </p:txBody>
      </p:sp>
      <p:sp>
        <p:nvSpPr>
          <p:cNvPr id="10" name="Rectangle 9"/>
          <p:cNvSpPr/>
          <p:nvPr/>
        </p:nvSpPr>
        <p:spPr>
          <a:xfrm>
            <a:off x="0" y="5127248"/>
            <a:ext cx="137160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Ø"/>
            </a:pPr>
            <a:r>
              <a:rPr lang="en-US" dirty="0" smtClean="0">
                <a:latin typeface="Times New Roman" pitchFamily="18" charset="0"/>
                <a:cs typeface="Times New Roman" pitchFamily="18" charset="0"/>
              </a:rPr>
              <a:t>Let us now replace resistor R by its discrete-time equivalent, arriving at </a:t>
            </a:r>
            <a:r>
              <a:rPr lang="en-US" dirty="0" smtClean="0">
                <a:latin typeface="Times New Roman" pitchFamily="18" charset="0"/>
                <a:cs typeface="Times New Roman" pitchFamily="18" charset="0"/>
              </a:rPr>
              <a:t>the integrator</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every clock cycle,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absorbs a charge equal to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when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on and deposits the charge on 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when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is on (node X is a virtual ground). </a:t>
            </a:r>
            <a:endParaRPr lang="en-US" dirty="0" smtClean="0">
              <a:latin typeface="Times New Roman" pitchFamily="18" charset="0"/>
              <a:cs typeface="Times New Roman" pitchFamily="18" charset="0"/>
            </a:endParaRPr>
          </a:p>
          <a:p>
            <a:pPr marL="514350" indent="-514350" algn="just">
              <a:buFont typeface="Wingdings" pitchFamily="2" charset="2"/>
              <a:buChar char="Ø"/>
            </a:pPr>
            <a:r>
              <a:rPr lang="en-US"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if 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 is constant, the output changes by </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in</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every clock </a:t>
            </a:r>
            <a:r>
              <a:rPr lang="en-US" dirty="0" smtClean="0">
                <a:latin typeface="Times New Roman" pitchFamily="18" charset="0"/>
                <a:cs typeface="Times New Roman" pitchFamily="18" charset="0"/>
              </a:rPr>
              <a:t>cycle.</a:t>
            </a:r>
          </a:p>
          <a:p>
            <a:pPr marL="514350" indent="-514350" algn="just">
              <a:buFont typeface="Wingdings" pitchFamily="2" charset="2"/>
              <a:buChar char="Ø"/>
            </a:pPr>
            <a:r>
              <a:rPr lang="en-US" dirty="0" smtClean="0">
                <a:latin typeface="Times New Roman" pitchFamily="18" charset="0"/>
                <a:cs typeface="Times New Roman" pitchFamily="18" charset="0"/>
              </a:rPr>
              <a:t>Approximating the staircase waveform by a ramp, we note that the circuit behaves as an integrator.</a:t>
            </a:r>
            <a:endParaRPr lang="en-US"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4" cstate="print"/>
          <a:srcRect/>
          <a:stretch>
            <a:fillRect/>
          </a:stretch>
        </p:blipFill>
        <p:spPr bwMode="auto">
          <a:xfrm>
            <a:off x="2514600" y="7848600"/>
            <a:ext cx="8291778" cy="1038226"/>
          </a:xfrm>
          <a:prstGeom prst="rect">
            <a:avLst/>
          </a:prstGeom>
          <a:noFill/>
          <a:ln w="9525">
            <a:solidFill>
              <a:schemeClr val="accent6">
                <a:lumMod val="75000"/>
              </a:schemeClr>
            </a:solid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465320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Switched-Capacitor Integrator</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73567" y="1183957"/>
            <a:ext cx="1906291" cy="492443"/>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b="1" dirty="0" smtClean="0">
                <a:solidFill>
                  <a:srgbClr val="FFFF00"/>
                </a:solidFill>
                <a:latin typeface="Times New Roman" pitchFamily="18" charset="0"/>
                <a:cs typeface="Times New Roman" pitchFamily="18" charset="0"/>
              </a:rPr>
              <a:t>Drawbacks:</a:t>
            </a:r>
            <a:endParaRPr lang="en-US" b="1" dirty="0">
              <a:solidFill>
                <a:srgbClr val="FFFF00"/>
              </a:solidFill>
              <a:latin typeface="Times New Roman" pitchFamily="18" charset="0"/>
              <a:cs typeface="Times New Roman" pitchFamily="18" charset="0"/>
            </a:endParaRPr>
          </a:p>
        </p:txBody>
      </p:sp>
      <p:sp>
        <p:nvSpPr>
          <p:cNvPr id="7" name="Rectangle 6"/>
          <p:cNvSpPr/>
          <p:nvPr/>
        </p:nvSpPr>
        <p:spPr>
          <a:xfrm>
            <a:off x="0" y="1676400"/>
            <a:ext cx="13716000" cy="169277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mj-lt"/>
              <a:buAutoNum type="arabicPeriod"/>
            </a:pPr>
            <a:r>
              <a:rPr lang="en-US" dirty="0" smtClean="0">
                <a:latin typeface="Times New Roman" pitchFamily="18" charset="0"/>
                <a:cs typeface="Times New Roman" pitchFamily="18" charset="0"/>
              </a:rPr>
              <a:t>First, the </a:t>
            </a:r>
            <a:r>
              <a:rPr lang="en-US" dirty="0" smtClean="0">
                <a:latin typeface="Times New Roman" pitchFamily="18" charset="0"/>
                <a:cs typeface="Times New Roman" pitchFamily="18" charset="0"/>
              </a:rPr>
              <a:t>input dependent charge </a:t>
            </a:r>
            <a:r>
              <a:rPr lang="en-US" dirty="0" smtClean="0">
                <a:latin typeface="Times New Roman" pitchFamily="18" charset="0"/>
                <a:cs typeface="Times New Roman" pitchFamily="18" charset="0"/>
              </a:rPr>
              <a:t>injection of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introduces </a:t>
            </a:r>
            <a:r>
              <a:rPr lang="en-US" b="1" dirty="0" smtClean="0">
                <a:latin typeface="Times New Roman" pitchFamily="18" charset="0"/>
                <a:cs typeface="Times New Roman" pitchFamily="18" charset="0"/>
              </a:rPr>
              <a:t>nonlinearity </a:t>
            </a:r>
            <a:r>
              <a:rPr lang="en-US" dirty="0" smtClean="0">
                <a:latin typeface="Times New Roman" pitchFamily="18" charset="0"/>
                <a:cs typeface="Times New Roman" pitchFamily="18" charset="0"/>
              </a:rPr>
              <a:t>in the charge stored on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a:t>
            </a:r>
            <a:r>
              <a:rPr lang="en-US" dirty="0" smtClean="0">
                <a:latin typeface="Times New Roman" pitchFamily="18" charset="0"/>
                <a:cs typeface="Times New Roman" pitchFamily="18" charset="0"/>
              </a:rPr>
              <a:t>hence the </a:t>
            </a:r>
            <a:r>
              <a:rPr lang="en-US" dirty="0" smtClean="0">
                <a:latin typeface="Times New Roman" pitchFamily="18" charset="0"/>
                <a:cs typeface="Times New Roman" pitchFamily="18" charset="0"/>
              </a:rPr>
              <a:t>output </a:t>
            </a:r>
            <a:r>
              <a:rPr lang="en-US" dirty="0" smtClean="0">
                <a:latin typeface="Times New Roman" pitchFamily="18" charset="0"/>
                <a:cs typeface="Times New Roman" pitchFamily="18" charset="0"/>
              </a:rPr>
              <a:t>voltage is having </a:t>
            </a:r>
            <a:r>
              <a:rPr lang="en-US" b="1" dirty="0" smtClean="0">
                <a:latin typeface="Times New Roman" pitchFamily="18" charset="0"/>
                <a:cs typeface="Times New Roman" pitchFamily="18" charset="0"/>
              </a:rPr>
              <a:t>nonlinearity</a:t>
            </a:r>
            <a:r>
              <a:rPr lang="en-US" dirty="0" smtClean="0">
                <a:latin typeface="Times New Roman" pitchFamily="18" charset="0"/>
                <a:cs typeface="Times New Roman" pitchFamily="18" charset="0"/>
              </a:rPr>
              <a:t>. </a:t>
            </a:r>
          </a:p>
          <a:p>
            <a:pPr marL="514350" indent="-514350" algn="just">
              <a:buFont typeface="+mj-lt"/>
              <a:buAutoNum type="arabicPeriod"/>
            </a:pPr>
            <a:r>
              <a:rPr lang="en-US" dirty="0" smtClean="0">
                <a:latin typeface="Times New Roman" pitchFamily="18" charset="0"/>
                <a:cs typeface="Times New Roman" pitchFamily="18" charset="0"/>
              </a:rPr>
              <a:t>Second</a:t>
            </a:r>
            <a:r>
              <a:rPr lang="en-US" dirty="0" smtClean="0">
                <a:latin typeface="Times New Roman" pitchFamily="18" charset="0"/>
                <a:cs typeface="Times New Roman" pitchFamily="18" charset="0"/>
              </a:rPr>
              <a:t>, the nonlinear capacitance at node </a:t>
            </a:r>
            <a:r>
              <a:rPr lang="en-US" b="1" dirty="0" smtClean="0">
                <a:latin typeface="Times New Roman" pitchFamily="18" charset="0"/>
                <a:cs typeface="Times New Roman" pitchFamily="18" charset="0"/>
              </a:rPr>
              <a:t>P </a:t>
            </a:r>
            <a:r>
              <a:rPr lang="en-US" dirty="0" smtClean="0">
                <a:latin typeface="Times New Roman" pitchFamily="18" charset="0"/>
                <a:cs typeface="Times New Roman" pitchFamily="18" charset="0"/>
              </a:rPr>
              <a:t> resulting </a:t>
            </a:r>
            <a:r>
              <a:rPr lang="en-US" dirty="0" smtClean="0">
                <a:latin typeface="Times New Roman" pitchFamily="18" charset="0"/>
                <a:cs typeface="Times New Roman" pitchFamily="18" charset="0"/>
              </a:rPr>
              <a:t>from the </a:t>
            </a:r>
            <a:r>
              <a:rPr lang="en-US" dirty="0" smtClean="0">
                <a:latin typeface="Times New Roman" pitchFamily="18" charset="0"/>
                <a:cs typeface="Times New Roman" pitchFamily="18" charset="0"/>
              </a:rPr>
              <a:t>source/drain junctions </a:t>
            </a:r>
            <a:r>
              <a:rPr lang="en-US" dirty="0" smtClean="0">
                <a:latin typeface="Times New Roman" pitchFamily="18" charset="0"/>
                <a:cs typeface="Times New Roman" pitchFamily="18" charset="0"/>
              </a:rPr>
              <a:t>of S</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and S</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leads to a nonlinear charge-to-voltage conversion when 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is switched </a:t>
            </a:r>
            <a:r>
              <a:rPr lang="en-US" dirty="0" smtClean="0">
                <a:latin typeface="Times New Roman" pitchFamily="18" charset="0"/>
                <a:cs typeface="Times New Roman" pitchFamily="18" charset="0"/>
              </a:rPr>
              <a:t>to X</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76200" y="3505200"/>
            <a:ext cx="6224666" cy="2514600"/>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42967" y="3429000"/>
            <a:ext cx="4224233"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sz="2400" b="1" dirty="0" smtClean="0">
                <a:latin typeface="Times New Roman" pitchFamily="18" charset="0"/>
                <a:cs typeface="Times New Roman" pitchFamily="18" charset="0"/>
              </a:rPr>
              <a:t>Parasitic-insensitive </a:t>
            </a:r>
            <a:r>
              <a:rPr lang="en-US" sz="2400" b="1" dirty="0" smtClean="0">
                <a:latin typeface="Times New Roman" pitchFamily="18" charset="0"/>
                <a:cs typeface="Times New Roman" pitchFamily="18" charset="0"/>
              </a:rPr>
              <a:t>integrator</a:t>
            </a:r>
            <a:endParaRPr lang="en-US" sz="2400" b="1"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cstate="print"/>
          <a:srcRect/>
          <a:stretch>
            <a:fillRect/>
          </a:stretch>
        </p:blipFill>
        <p:spPr bwMode="auto">
          <a:xfrm>
            <a:off x="6477000" y="4248150"/>
            <a:ext cx="3953527" cy="192405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pic>
        <p:nvPicPr>
          <p:cNvPr id="3076" name="Picture 4"/>
          <p:cNvPicPr>
            <a:picLocks noChangeAspect="1" noChangeArrowheads="1"/>
          </p:cNvPicPr>
          <p:nvPr/>
        </p:nvPicPr>
        <p:blipFill>
          <a:blip r:embed="rId4" cstate="print"/>
          <a:srcRect/>
          <a:stretch>
            <a:fillRect/>
          </a:stretch>
        </p:blipFill>
        <p:spPr bwMode="auto">
          <a:xfrm>
            <a:off x="5410200" y="6965950"/>
            <a:ext cx="3733800" cy="2178050"/>
          </a:xfrm>
          <a:prstGeom prst="rect">
            <a:avLst/>
          </a:prstGeom>
          <a:ln w="38100" cap="sq">
            <a:solidFill>
              <a:schemeClr val="accent6">
                <a:lumMod val="75000"/>
              </a:schemeClr>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6630914" y="3505200"/>
            <a:ext cx="2436886"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Sampling Mode</a:t>
            </a:r>
            <a:endParaRPr lang="en-US" b="1" dirty="0">
              <a:latin typeface="Times New Roman" pitchFamily="18" charset="0"/>
              <a:cs typeface="Times New Roman" pitchFamily="18" charset="0"/>
            </a:endParaRPr>
          </a:p>
        </p:txBody>
      </p:sp>
      <p:sp>
        <p:nvSpPr>
          <p:cNvPr id="13" name="Rectangle 12"/>
          <p:cNvSpPr/>
          <p:nvPr/>
        </p:nvSpPr>
        <p:spPr>
          <a:xfrm>
            <a:off x="6553200" y="6365557"/>
            <a:ext cx="3046027"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b="1" dirty="0" smtClean="0">
                <a:latin typeface="Times New Roman" pitchFamily="18" charset="0"/>
                <a:cs typeface="Times New Roman" pitchFamily="18" charset="0"/>
              </a:rPr>
              <a:t>Amplification Mode</a:t>
            </a:r>
            <a:endParaRPr lang="en-US" b="1" dirty="0">
              <a:latin typeface="Times New Roman" pitchFamily="18" charset="0"/>
              <a:cs typeface="Times New Roman" pitchFamily="18" charset="0"/>
            </a:endParaRPr>
          </a:p>
        </p:txBody>
      </p:sp>
      <p:sp>
        <p:nvSpPr>
          <p:cNvPr id="14" name="Rectangle 13"/>
          <p:cNvSpPr/>
          <p:nvPr/>
        </p:nvSpPr>
        <p:spPr>
          <a:xfrm>
            <a:off x="9677400" y="3505200"/>
            <a:ext cx="4018708" cy="169277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Switches ON. </a:t>
            </a:r>
          </a:p>
          <a:p>
            <a:pPr marL="514350" indent="-514350" algn="just">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are </a:t>
            </a:r>
            <a:r>
              <a:rPr lang="en-US" b="1" dirty="0" smtClean="0">
                <a:latin typeface="Times New Roman" pitchFamily="18" charset="0"/>
                <a:cs typeface="Times New Roman" pitchFamily="18" charset="0"/>
              </a:rPr>
              <a:t>OFF.</a:t>
            </a:r>
            <a:endParaRPr lang="en-US" b="1" dirty="0" smtClean="0">
              <a:latin typeface="Times New Roman" pitchFamily="18" charset="0"/>
              <a:cs typeface="Times New Roman" pitchFamily="18" charset="0"/>
            </a:endParaRPr>
          </a:p>
          <a:p>
            <a:pPr marL="514350" indent="-514350" algn="just">
              <a:buFont typeface="Wingdings" pitchFamily="2" charset="2"/>
              <a:buChar char="v"/>
            </a:pP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tracks </a:t>
            </a:r>
            <a:r>
              <a:rPr lang="en-US" b="1" dirty="0" smtClean="0">
                <a:latin typeface="Times New Roman" pitchFamily="18" charset="0"/>
                <a:cs typeface="Times New Roman" pitchFamily="18" charset="0"/>
              </a:rPr>
              <a:t>V</a:t>
            </a:r>
            <a:r>
              <a:rPr lang="en-US" b="1" baseline="-25000" dirty="0" smtClean="0">
                <a:latin typeface="Times New Roman" pitchFamily="18" charset="0"/>
                <a:cs typeface="Times New Roman" pitchFamily="18" charset="0"/>
              </a:rPr>
              <a:t>in</a:t>
            </a:r>
            <a:r>
              <a:rPr lang="en-US" b="1" dirty="0" smtClean="0">
                <a:latin typeface="Times New Roman" pitchFamily="18" charset="0"/>
                <a:cs typeface="Times New Roman" pitchFamily="18" charset="0"/>
              </a:rPr>
              <a:t>.</a:t>
            </a:r>
          </a:p>
          <a:p>
            <a:pPr marL="514350" indent="-514350" algn="just">
              <a:buFont typeface="Wingdings" pitchFamily="2" charset="2"/>
              <a:buChar char="v"/>
            </a:pPr>
            <a:r>
              <a:rPr lang="en-US" b="1" dirty="0" smtClean="0">
                <a:latin typeface="Times New Roman" pitchFamily="18" charset="0"/>
                <a:cs typeface="Times New Roman" pitchFamily="18" charset="0"/>
              </a:rPr>
              <a:t>C</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holds previous value.</a:t>
            </a:r>
            <a:endParaRPr lang="en-US" b="1" dirty="0">
              <a:latin typeface="Times New Roman" pitchFamily="18" charset="0"/>
              <a:cs typeface="Times New Roman" pitchFamily="18" charset="0"/>
            </a:endParaRPr>
          </a:p>
        </p:txBody>
      </p:sp>
      <p:sp>
        <p:nvSpPr>
          <p:cNvPr id="15" name="Rectangle 14"/>
          <p:cNvSpPr/>
          <p:nvPr/>
        </p:nvSpPr>
        <p:spPr>
          <a:xfrm>
            <a:off x="9144000" y="6898719"/>
            <a:ext cx="4572000" cy="20928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Switches </a:t>
            </a:r>
            <a:r>
              <a:rPr lang="en-US" b="1" dirty="0" smtClean="0">
                <a:latin typeface="Times New Roman" pitchFamily="18" charset="0"/>
                <a:cs typeface="Times New Roman" pitchFamily="18" charset="0"/>
              </a:rPr>
              <a:t>OFF. </a:t>
            </a:r>
            <a:endParaRPr lang="en-US" b="1" dirty="0" smtClean="0">
              <a:latin typeface="Times New Roman" pitchFamily="18" charset="0"/>
              <a:cs typeface="Times New Roman" pitchFamily="18" charset="0"/>
            </a:endParaRPr>
          </a:p>
          <a:p>
            <a:pPr marL="514350" indent="-514350" algn="just">
              <a:buFont typeface="Wingdings" pitchFamily="2" charset="2"/>
              <a:buChar char="v"/>
            </a:pPr>
            <a:r>
              <a:rPr lang="en-US" b="1" dirty="0" smtClean="0">
                <a:latin typeface="Times New Roman" pitchFamily="18" charset="0"/>
                <a:cs typeface="Times New Roman" pitchFamily="18" charset="0"/>
              </a:rPr>
              <a:t>S</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and S</a:t>
            </a:r>
            <a:r>
              <a:rPr lang="en-US" b="1" baseline="-25000" dirty="0" smtClean="0">
                <a:latin typeface="Times New Roman" pitchFamily="18" charset="0"/>
                <a:cs typeface="Times New Roman" pitchFamily="18" charset="0"/>
              </a:rPr>
              <a:t>4</a:t>
            </a:r>
            <a:r>
              <a:rPr lang="en-US" b="1" dirty="0" smtClean="0">
                <a:latin typeface="Times New Roman" pitchFamily="18" charset="0"/>
                <a:cs typeface="Times New Roman" pitchFamily="18" charset="0"/>
              </a:rPr>
              <a:t> are </a:t>
            </a:r>
            <a:r>
              <a:rPr lang="en-US" b="1" dirty="0" smtClean="0">
                <a:latin typeface="Times New Roman" pitchFamily="18" charset="0"/>
                <a:cs typeface="Times New Roman" pitchFamily="18" charset="0"/>
              </a:rPr>
              <a:t>ON.</a:t>
            </a:r>
            <a:endParaRPr lang="en-US" b="1" dirty="0" smtClean="0">
              <a:latin typeface="Times New Roman" pitchFamily="18" charset="0"/>
              <a:cs typeface="Times New Roman" pitchFamily="18" charset="0"/>
            </a:endParaRPr>
          </a:p>
          <a:p>
            <a:pPr marL="514350" indent="-514350" algn="just">
              <a:buFont typeface="Wingdings" pitchFamily="2" charset="2"/>
              <a:buChar char="v"/>
            </a:pPr>
            <a:r>
              <a:rPr lang="en-US" b="1" dirty="0" smtClean="0">
                <a:solidFill>
                  <a:srgbClr val="FF0000"/>
                </a:solidFill>
                <a:latin typeface="Times New Roman" pitchFamily="18" charset="0"/>
                <a:cs typeface="Times New Roman" pitchFamily="18" charset="0"/>
              </a:rPr>
              <a:t>S</a:t>
            </a:r>
            <a:r>
              <a:rPr lang="en-US" b="1" baseline="-25000" dirty="0" smtClean="0">
                <a:solidFill>
                  <a:srgbClr val="FF0000"/>
                </a:solidFill>
                <a:latin typeface="Times New Roman" pitchFamily="18" charset="0"/>
                <a:cs typeface="Times New Roman" pitchFamily="18" charset="0"/>
              </a:rPr>
              <a:t>3</a:t>
            </a:r>
            <a:r>
              <a:rPr lang="en-US" b="1" dirty="0" smtClean="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goes OFF </a:t>
            </a:r>
            <a:r>
              <a:rPr lang="en-US" b="1" dirty="0" smtClean="0">
                <a:solidFill>
                  <a:srgbClr val="FF0000"/>
                </a:solidFill>
                <a:latin typeface="Times New Roman" pitchFamily="18" charset="0"/>
                <a:cs typeface="Times New Roman" pitchFamily="18" charset="0"/>
              </a:rPr>
              <a:t>first</a:t>
            </a:r>
            <a:r>
              <a:rPr lang="en-US" b="1"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marL="514350" indent="-514350" algn="just">
              <a:buFont typeface="Wingdings" pitchFamily="2" charset="2"/>
              <a:buChar char="v"/>
            </a:pPr>
            <a:r>
              <a:rPr lang="en-US" b="1" dirty="0" smtClean="0">
                <a:latin typeface="Times New Roman" pitchFamily="18" charset="0"/>
                <a:cs typeface="Times New Roman" pitchFamily="18" charset="0"/>
              </a:rPr>
              <a:t>Total charge in C</a:t>
            </a:r>
            <a:r>
              <a:rPr lang="en-US" b="1" baseline="-25000" dirty="0" smtClean="0">
                <a:latin typeface="Times New Roman" pitchFamily="18" charset="0"/>
                <a:cs typeface="Times New Roman" pitchFamily="18" charset="0"/>
              </a:rPr>
              <a:t>1</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transferred to C</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p:txBody>
      </p:sp>
      <p:sp>
        <p:nvSpPr>
          <p:cNvPr id="16" name="Rectangle 15"/>
          <p:cNvSpPr/>
          <p:nvPr/>
        </p:nvSpPr>
        <p:spPr>
          <a:xfrm>
            <a:off x="152400" y="6237744"/>
            <a:ext cx="5105400"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514350" indent="-514350" algn="just">
              <a:buFont typeface="+mj-lt"/>
              <a:buAutoNum type="arabicPeriod"/>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left plate of C</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is “driven</a:t>
            </a:r>
            <a:r>
              <a:rPr lang="en-US" sz="2400" dirty="0" smtClean="0">
                <a:latin typeface="Times New Roman" pitchFamily="18" charset="0"/>
                <a:cs typeface="Times New Roman" pitchFamily="18" charset="0"/>
              </a:rPr>
              <a:t>”, the charge </a:t>
            </a:r>
            <a:r>
              <a:rPr lang="en-US" sz="2400" dirty="0" smtClean="0">
                <a:latin typeface="Times New Roman" pitchFamily="18" charset="0"/>
                <a:cs typeface="Times New Roman" pitchFamily="18" charset="0"/>
              </a:rPr>
              <a:t>injection or absorption of S</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and S</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contributes no error. </a:t>
            </a:r>
            <a:endParaRPr lang="en-US" sz="2400" dirty="0" smtClean="0">
              <a:latin typeface="Times New Roman" pitchFamily="18" charset="0"/>
              <a:cs typeface="Times New Roman" pitchFamily="18" charset="0"/>
            </a:endParaRPr>
          </a:p>
          <a:p>
            <a:pPr marL="514350" indent="-514350" algn="just">
              <a:buFont typeface="+mj-lt"/>
              <a:buAutoNum type="arabicPeriod"/>
            </a:pPr>
            <a:r>
              <a:rPr lang="en-US" sz="2400" dirty="0" smtClean="0">
                <a:latin typeface="Times New Roman" pitchFamily="18" charset="0"/>
                <a:cs typeface="Times New Roman" pitchFamily="18" charset="0"/>
              </a:rPr>
              <a:t>Also</a:t>
            </a:r>
            <a:r>
              <a:rPr lang="en-US" sz="2400" dirty="0" smtClean="0">
                <a:latin typeface="Times New Roman" pitchFamily="18" charset="0"/>
                <a:cs typeface="Times New Roman" pitchFamily="18" charset="0"/>
              </a:rPr>
              <a:t>, since node X is a </a:t>
            </a:r>
            <a:r>
              <a:rPr lang="en-US" sz="2400" dirty="0" smtClean="0">
                <a:latin typeface="Times New Roman" pitchFamily="18" charset="0"/>
                <a:cs typeface="Times New Roman" pitchFamily="18" charset="0"/>
              </a:rPr>
              <a:t>virtual ground</a:t>
            </a:r>
            <a:r>
              <a:rPr lang="en-US" sz="2400" dirty="0" smtClean="0">
                <a:latin typeface="Times New Roman" pitchFamily="18" charset="0"/>
                <a:cs typeface="Times New Roman" pitchFamily="18" charset="0"/>
              </a:rPr>
              <a:t>, the charge injected or absorbed by S</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is constant and independent of V</a:t>
            </a:r>
            <a:r>
              <a:rPr lang="en-US" sz="2400" baseline="-25000" dirty="0" smtClean="0">
                <a:latin typeface="Times New Roman" pitchFamily="18" charset="0"/>
                <a:cs typeface="Times New Roman" pitchFamily="18" charset="0"/>
              </a:rPr>
              <a:t>in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1929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Characterization of a Comparator</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427174" y="838200"/>
            <a:ext cx="3709669" cy="492443"/>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pPr algn="ctr"/>
            <a:r>
              <a:rPr lang="en-US" b="1" dirty="0" smtClean="0">
                <a:latin typeface="Times New Roman" pitchFamily="18" charset="0"/>
                <a:cs typeface="Times New Roman" pitchFamily="18" charset="0"/>
              </a:rPr>
              <a:t>Dynamic Characteristics</a:t>
            </a:r>
          </a:p>
        </p:txBody>
      </p:sp>
      <p:sp>
        <p:nvSpPr>
          <p:cNvPr id="7" name="Rectangle 6"/>
          <p:cNvSpPr/>
          <p:nvPr/>
        </p:nvSpPr>
        <p:spPr>
          <a:xfrm>
            <a:off x="76200" y="1219200"/>
            <a:ext cx="4018151"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9113" lvl="1" indent="-514350">
              <a:buFont typeface="+mj-lt"/>
              <a:buAutoNum type="arabicPeriod"/>
            </a:pPr>
            <a:r>
              <a:rPr lang="en-US" b="1" dirty="0" smtClean="0">
                <a:latin typeface="Times New Roman" pitchFamily="18" charset="0"/>
                <a:cs typeface="Times New Roman" pitchFamily="18" charset="0"/>
              </a:rPr>
              <a:t>Propagation delay time</a:t>
            </a:r>
          </a:p>
        </p:txBody>
      </p:sp>
      <p:sp>
        <p:nvSpPr>
          <p:cNvPr id="8" name="Rectangle 7"/>
          <p:cNvSpPr/>
          <p:nvPr/>
        </p:nvSpPr>
        <p:spPr>
          <a:xfrm>
            <a:off x="0" y="1792605"/>
            <a:ext cx="7162800" cy="68941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The characteristic delay between input excitation and output transition is the time response of the comparator. </a:t>
            </a:r>
          </a:p>
          <a:p>
            <a:pPr marL="514350" indent="-514350" algn="just">
              <a:buFont typeface="Wingdings" pitchFamily="2" charset="2"/>
              <a:buChar char="v"/>
            </a:pPr>
            <a:r>
              <a:rPr lang="en-US" dirty="0" smtClean="0">
                <a:latin typeface="Times New Roman" pitchFamily="18" charset="0"/>
                <a:cs typeface="Times New Roman" pitchFamily="18" charset="0"/>
              </a:rPr>
              <a:t>There is a delay between the input excitation and the output response. This time difference is called the </a:t>
            </a:r>
            <a:r>
              <a:rPr lang="en-US" b="1" dirty="0" smtClean="0">
                <a:latin typeface="Times New Roman" pitchFamily="18" charset="0"/>
                <a:cs typeface="Times New Roman" pitchFamily="18" charset="0"/>
              </a:rPr>
              <a:t>propagation delay time </a:t>
            </a:r>
            <a:r>
              <a:rPr lang="en-US" dirty="0" smtClean="0">
                <a:latin typeface="Times New Roman" pitchFamily="18" charset="0"/>
                <a:cs typeface="Times New Roman" pitchFamily="18" charset="0"/>
              </a:rPr>
              <a:t>of the comparator.</a:t>
            </a:r>
          </a:p>
          <a:p>
            <a:pPr marL="514350" indent="-514350" algn="just">
              <a:buFont typeface="Wingdings" pitchFamily="2" charset="2"/>
              <a:buChar char="v"/>
            </a:pPr>
            <a:r>
              <a:rPr lang="en-US" dirty="0" smtClean="0">
                <a:latin typeface="Times New Roman" pitchFamily="18" charset="0"/>
                <a:cs typeface="Times New Roman" pitchFamily="18" charset="0"/>
              </a:rPr>
              <a:t>It is a very important parameter since it is often the speed limitation in the conversion rate of an A/D converter. </a:t>
            </a:r>
          </a:p>
          <a:p>
            <a:pPr marL="514350" indent="-514350" algn="just">
              <a:buFont typeface="Wingdings" pitchFamily="2" charset="2"/>
              <a:buChar char="v"/>
            </a:pPr>
            <a:r>
              <a:rPr lang="en-US" dirty="0" smtClean="0">
                <a:latin typeface="Times New Roman" pitchFamily="18" charset="0"/>
                <a:cs typeface="Times New Roman" pitchFamily="18" charset="0"/>
              </a:rPr>
              <a:t>The propagation delay time in comparators generally varies as a function of the amplitude of the input. </a:t>
            </a:r>
          </a:p>
          <a:p>
            <a:pPr marL="514350" indent="-514350" algn="just">
              <a:buFont typeface="Wingdings" pitchFamily="2" charset="2"/>
              <a:buChar char="v"/>
            </a:pPr>
            <a:r>
              <a:rPr lang="en-US" dirty="0" smtClean="0">
                <a:latin typeface="Times New Roman" pitchFamily="18" charset="0"/>
                <a:cs typeface="Times New Roman" pitchFamily="18" charset="0"/>
              </a:rPr>
              <a:t>A larger input will result in a smaller delay time. There is an upper limit at which a further increase in the input voltage will no longer affect the delay.</a:t>
            </a: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7696200" y="1428750"/>
            <a:ext cx="5632243" cy="4686582"/>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7162800" y="6096000"/>
            <a:ext cx="6858000" cy="400110"/>
          </a:xfrm>
          <a:prstGeom prst="rect">
            <a:avLst/>
          </a:prstGeom>
        </p:spPr>
        <p:txBody>
          <a:bodyPr>
            <a:spAutoFit/>
          </a:bodyPr>
          <a:lstStyle/>
          <a:p>
            <a:pPr algn="ctr"/>
            <a:r>
              <a:rPr lang="en-US" sz="2000" b="1" dirty="0" smtClean="0">
                <a:latin typeface="Times New Roman" pitchFamily="18" charset="0"/>
                <a:cs typeface="Times New Roman" pitchFamily="18" charset="0"/>
              </a:rPr>
              <a:t>Propagation delay time of a non-inverting comparator.</a:t>
            </a:r>
            <a:endParaRPr lang="en-US" sz="2000" b="1" dirty="0">
              <a:latin typeface="Times New Roman" pitchFamily="18" charset="0"/>
              <a:cs typeface="Times New Roman" pitchFamily="18" charset="0"/>
            </a:endParaRPr>
          </a:p>
        </p:txBody>
      </p:sp>
      <p:sp>
        <p:nvSpPr>
          <p:cNvPr id="11" name="Rectangle 10"/>
          <p:cNvSpPr/>
          <p:nvPr/>
        </p:nvSpPr>
        <p:spPr>
          <a:xfrm>
            <a:off x="7219950" y="6553200"/>
            <a:ext cx="647700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514350" indent="-514350" algn="just">
              <a:buFont typeface="Wingdings" pitchFamily="2" charset="2"/>
              <a:buChar char="v"/>
            </a:pPr>
            <a:r>
              <a:rPr lang="en-US" sz="2400" dirty="0" smtClean="0">
                <a:latin typeface="Times New Roman" pitchFamily="18" charset="0"/>
                <a:cs typeface="Times New Roman" pitchFamily="18" charset="0"/>
              </a:rPr>
              <a:t>The minimum change of voltage at the input of the comparator is equal to the resolution of the comparator. This minimum input voltage to the comparator as</a:t>
            </a:r>
            <a:endParaRPr lang="en-US" sz="24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cstate="print"/>
          <a:srcRect/>
          <a:stretch>
            <a:fillRect/>
          </a:stretch>
        </p:blipFill>
        <p:spPr bwMode="auto">
          <a:xfrm>
            <a:off x="8763000" y="8173844"/>
            <a:ext cx="3429000" cy="970156"/>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565197"/>
            <a:ext cx="5119292" cy="532007"/>
          </a:xfrm>
          <a:prstGeom prst="rect">
            <a:avLst/>
          </a:prstGeom>
        </p:spPr>
        <p:style>
          <a:lnRef idx="0">
            <a:schemeClr val="accent6"/>
          </a:lnRef>
          <a:fillRef idx="3">
            <a:schemeClr val="accent6"/>
          </a:fillRef>
          <a:effectRef idx="3">
            <a:schemeClr val="accent6"/>
          </a:effectRef>
          <a:fontRef idx="minor">
            <a:schemeClr val="lt1"/>
          </a:fontRef>
        </p:style>
        <p:txBody>
          <a:bodyPr wrap="none" lIns="130622" tIns="65311" rIns="130622" bIns="65311">
            <a:spAutoFit/>
          </a:bodyPr>
          <a:lstStyle/>
          <a:p>
            <a:r>
              <a:rPr lang="en-US" b="1" dirty="0" smtClean="0">
                <a:latin typeface="Times New Roman" panose="02020603050405020304" pitchFamily="18" charset="0"/>
                <a:cs typeface="Times New Roman" panose="02020603050405020304" pitchFamily="18" charset="0"/>
              </a:rPr>
              <a:t>Characterization of a Comparator</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13716000" cy="485841"/>
          </a:xfrm>
          <a:prstGeom prst="rect">
            <a:avLst/>
          </a:prstGeom>
        </p:spPr>
        <p:style>
          <a:lnRef idx="0">
            <a:schemeClr val="accent5"/>
          </a:lnRef>
          <a:fillRef idx="3">
            <a:schemeClr val="accent5"/>
          </a:fillRef>
          <a:effectRef idx="3">
            <a:schemeClr val="accent5"/>
          </a:effectRef>
          <a:fontRef idx="minor">
            <a:schemeClr val="lt1"/>
          </a:fontRef>
        </p:style>
        <p:txBody>
          <a:bodyPr wrap="square" lIns="130622" tIns="65311" rIns="130622" bIns="65311">
            <a:spAutoFit/>
          </a:bodyPr>
          <a:lstStyle/>
          <a:p>
            <a:pPr algn="ctr"/>
            <a:r>
              <a:rPr lang="en-US" sz="2300" b="1" dirty="0" smtClean="0">
                <a:solidFill>
                  <a:srgbClr val="FFFF00"/>
                </a:solidFill>
                <a:latin typeface="Times New Roman" panose="02020603050405020304" pitchFamily="18" charset="0"/>
                <a:cs typeface="Times New Roman" panose="02020603050405020304" pitchFamily="18" charset="0"/>
              </a:rPr>
              <a:t>UNIT IV  COMPARATORS AND SWITCHED CAPACITOR CIRCUITS</a:t>
            </a:r>
            <a:endParaRPr lang="en-IN" sz="23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5427174" y="838200"/>
            <a:ext cx="3709669" cy="492443"/>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pPr algn="ctr"/>
            <a:r>
              <a:rPr lang="en-US" b="1" dirty="0" smtClean="0">
                <a:latin typeface="Times New Roman" pitchFamily="18" charset="0"/>
                <a:cs typeface="Times New Roman" pitchFamily="18" charset="0"/>
              </a:rPr>
              <a:t>Dynamic Characteristics</a:t>
            </a:r>
          </a:p>
        </p:txBody>
      </p:sp>
      <p:sp>
        <p:nvSpPr>
          <p:cNvPr id="7" name="Rectangle 6"/>
          <p:cNvSpPr/>
          <p:nvPr/>
        </p:nvSpPr>
        <p:spPr>
          <a:xfrm>
            <a:off x="76200" y="1219200"/>
            <a:ext cx="2124621" cy="492443"/>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marL="519113" lvl="1" indent="-514350">
              <a:buFont typeface="+mj-lt"/>
              <a:buAutoNum type="arabicPeriod" startAt="2"/>
            </a:pPr>
            <a:r>
              <a:rPr lang="en-US" b="1" dirty="0" smtClean="0">
                <a:latin typeface="Times New Roman" pitchFamily="18" charset="0"/>
                <a:cs typeface="Times New Roman" pitchFamily="18" charset="0"/>
              </a:rPr>
              <a:t>Slew Rate</a:t>
            </a:r>
            <a:endParaRPr lang="en-US" b="1" dirty="0">
              <a:latin typeface="Times New Roman" pitchFamily="18" charset="0"/>
              <a:cs typeface="Times New Roman" pitchFamily="18" charset="0"/>
            </a:endParaRPr>
          </a:p>
        </p:txBody>
      </p:sp>
      <p:sp>
        <p:nvSpPr>
          <p:cNvPr id="8" name="Rectangle 7"/>
          <p:cNvSpPr/>
          <p:nvPr/>
        </p:nvSpPr>
        <p:spPr>
          <a:xfrm>
            <a:off x="0" y="1792605"/>
            <a:ext cx="13716000" cy="249299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14350" indent="-514350" algn="just">
              <a:buFont typeface="Wingdings" pitchFamily="2" charset="2"/>
              <a:buChar char="v"/>
            </a:pPr>
            <a:r>
              <a:rPr lang="en-US" dirty="0" smtClean="0">
                <a:latin typeface="Times New Roman" pitchFamily="18" charset="0"/>
                <a:cs typeface="Times New Roman" pitchFamily="18" charset="0"/>
              </a:rPr>
              <a:t>As the overdrive increases to the comparator eventually the comparator enters a large signal mode of operation. </a:t>
            </a:r>
          </a:p>
          <a:p>
            <a:pPr marL="514350" indent="-514350" algn="just">
              <a:buFont typeface="Wingdings" pitchFamily="2" charset="2"/>
              <a:buChar char="v"/>
            </a:pPr>
            <a:r>
              <a:rPr lang="en-US" dirty="0" smtClean="0">
                <a:latin typeface="Times New Roman" pitchFamily="18" charset="0"/>
                <a:cs typeface="Times New Roman" pitchFamily="18" charset="0"/>
              </a:rPr>
              <a:t>Under large-signal operation, a slew-rate limit will occur due to limited </a:t>
            </a:r>
            <a:r>
              <a:rPr lang="en-US" b="1" dirty="0" smtClean="0">
                <a:latin typeface="Times New Roman" pitchFamily="18" charset="0"/>
                <a:cs typeface="Times New Roman" pitchFamily="18" charset="0"/>
              </a:rPr>
              <a:t>current to charge or discharge capacitors</a:t>
            </a:r>
            <a:r>
              <a:rPr lang="en-US" dirty="0" smtClean="0">
                <a:latin typeface="Times New Roman" pitchFamily="18" charset="0"/>
                <a:cs typeface="Times New Roman" pitchFamily="18" charset="0"/>
              </a:rPr>
              <a:t>. </a:t>
            </a:r>
          </a:p>
          <a:p>
            <a:pPr marL="514350" indent="-514350" algn="just">
              <a:buFont typeface="Wingdings" pitchFamily="2" charset="2"/>
              <a:buChar char="v"/>
            </a:pPr>
            <a:r>
              <a:rPr lang="en-US" dirty="0" smtClean="0">
                <a:latin typeface="Times New Roman" pitchFamily="18" charset="0"/>
                <a:cs typeface="Times New Roman" pitchFamily="18" charset="0"/>
              </a:rPr>
              <a:t>If the propagation delay time is determined by the slew-rate of the comparator, then this time can be written as</a:t>
            </a: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3828693" y="4471988"/>
            <a:ext cx="4248507" cy="938212"/>
          </a:xfrm>
          <a:prstGeom prst="rect">
            <a:avLst/>
          </a:prstGeom>
          <a:ln w="38100" cap="sq">
            <a:solidFill>
              <a:srgbClr val="00B05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3048000" y="6365319"/>
            <a:ext cx="6858000" cy="2092881"/>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p>
            <a:pPr marL="514350" indent="-514350" algn="just">
              <a:buFont typeface="Wingdings" pitchFamily="2" charset="2"/>
              <a:buChar char="ü"/>
            </a:pPr>
            <a:r>
              <a:rPr lang="en-US" b="1" dirty="0" smtClean="0">
                <a:solidFill>
                  <a:srgbClr val="FFFF00"/>
                </a:solidFill>
                <a:latin typeface="Times New Roman" pitchFamily="18" charset="0"/>
                <a:cs typeface="Times New Roman" pitchFamily="18" charset="0"/>
              </a:rPr>
              <a:t>In the case where the propagation time is determined by the slew rate, the most important factor to decrease the propagation time is increasing the sinking or sourcing capability of the comparator.</a:t>
            </a:r>
            <a:endParaRPr lang="en-US" b="1" dirty="0">
              <a:solidFill>
                <a:srgbClr val="FFFF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6588</TotalTime>
  <Words>7717</Words>
  <Application>Microsoft Office PowerPoint</Application>
  <PresentationFormat>Custom</PresentationFormat>
  <Paragraphs>781</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4208</cp:revision>
  <dcterms:created xsi:type="dcterms:W3CDTF">2006-08-16T00:00:00Z</dcterms:created>
  <dcterms:modified xsi:type="dcterms:W3CDTF">2022-10-12T17:07:33Z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516ED9F344F840C9AAA3109DB34DBE8E</vt:lpwstr>
  </property>
  <property fmtid="{D5CDD505-2E9C-101B-9397-08002B2CF9AE}" pid="3" name="KSOProductBuildVer">
    <vt:lpwstr>1033-11.2.0.11254</vt:lpwstr>
  </property>
</Properties>
</file>