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4" r:id="rId36"/>
    <p:sldId id="278" r:id="rId37"/>
    <p:sldId id="292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46" r:id="rId66"/>
    <p:sldId id="347" r:id="rId67"/>
    <p:sldId id="348" r:id="rId68"/>
    <p:sldId id="349" r:id="rId69"/>
    <p:sldId id="350" r:id="rId70"/>
    <p:sldId id="351" r:id="rId71"/>
    <p:sldId id="352" r:id="rId72"/>
    <p:sldId id="353" r:id="rId73"/>
    <p:sldId id="258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55.png"/><Relationship Id="rId7" Type="http://schemas.openxmlformats.org/officeDocument/2006/relationships/image" Target="../media/image12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79.png"/><Relationship Id="rId4" Type="http://schemas.openxmlformats.org/officeDocument/2006/relationships/image" Target="../media/image12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36.png"/><Relationship Id="rId7" Type="http://schemas.openxmlformats.org/officeDocument/2006/relationships/image" Target="../media/image140.png"/><Relationship Id="rId12" Type="http://schemas.openxmlformats.org/officeDocument/2006/relationships/image" Target="../media/image145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11" Type="http://schemas.openxmlformats.org/officeDocument/2006/relationships/image" Target="../media/image144.png"/><Relationship Id="rId5" Type="http://schemas.openxmlformats.org/officeDocument/2006/relationships/image" Target="../media/image138.png"/><Relationship Id="rId10" Type="http://schemas.openxmlformats.org/officeDocument/2006/relationships/image" Target="../media/image143.png"/><Relationship Id="rId4" Type="http://schemas.openxmlformats.org/officeDocument/2006/relationships/image" Target="../media/image137.png"/><Relationship Id="rId9" Type="http://schemas.openxmlformats.org/officeDocument/2006/relationships/image" Target="../media/image14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9.png"/><Relationship Id="rId4" Type="http://schemas.openxmlformats.org/officeDocument/2006/relationships/image" Target="../media/image116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5" Type="http://schemas.openxmlformats.org/officeDocument/2006/relationships/image" Target="../media/image170.png"/><Relationship Id="rId4" Type="http://schemas.openxmlformats.org/officeDocument/2006/relationships/image" Target="../media/image169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3" Type="http://schemas.openxmlformats.org/officeDocument/2006/relationships/image" Target="../media/image173.png"/><Relationship Id="rId7" Type="http://schemas.openxmlformats.org/officeDocument/2006/relationships/image" Target="../media/image177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6.png"/><Relationship Id="rId5" Type="http://schemas.openxmlformats.org/officeDocument/2006/relationships/image" Target="../media/image175.png"/><Relationship Id="rId10" Type="http://schemas.openxmlformats.org/officeDocument/2006/relationships/image" Target="../media/image180.png"/><Relationship Id="rId4" Type="http://schemas.openxmlformats.org/officeDocument/2006/relationships/image" Target="../media/image174.png"/><Relationship Id="rId9" Type="http://schemas.openxmlformats.org/officeDocument/2006/relationships/image" Target="../media/image179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2.png"/><Relationship Id="rId7" Type="http://schemas.openxmlformats.org/officeDocument/2006/relationships/image" Target="../media/image186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5" Type="http://schemas.openxmlformats.org/officeDocument/2006/relationships/image" Target="../media/image184.png"/><Relationship Id="rId4" Type="http://schemas.openxmlformats.org/officeDocument/2006/relationships/image" Target="../media/image183.png"/><Relationship Id="rId9" Type="http://schemas.openxmlformats.org/officeDocument/2006/relationships/image" Target="../media/image188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png"/><Relationship Id="rId3" Type="http://schemas.openxmlformats.org/officeDocument/2006/relationships/image" Target="../media/image192.png"/><Relationship Id="rId7" Type="http://schemas.openxmlformats.org/officeDocument/2006/relationships/image" Target="../media/image196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5.png"/><Relationship Id="rId5" Type="http://schemas.openxmlformats.org/officeDocument/2006/relationships/image" Target="../media/image194.png"/><Relationship Id="rId4" Type="http://schemas.openxmlformats.org/officeDocument/2006/relationships/image" Target="../media/image19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1.png"/><Relationship Id="rId4" Type="http://schemas.openxmlformats.org/officeDocument/2006/relationships/image" Target="../media/image200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takshila-vlsi.com/wp-content/uploads/2019/08/Analog-Circuit-Design-1000x67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6001" y="304800"/>
            <a:ext cx="8677275" cy="585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2376472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7"/>
          <a:stretch/>
        </p:blipFill>
        <p:spPr bwMode="auto">
          <a:xfrm>
            <a:off x="0" y="-30479"/>
            <a:ext cx="9144000" cy="688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29000" y="1859340"/>
            <a:ext cx="563019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19EC786</a:t>
            </a:r>
          </a:p>
          <a:p>
            <a:pPr algn="ctr"/>
            <a:r>
              <a:rPr lang="en-US" sz="4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4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Analog </a:t>
            </a:r>
            <a:r>
              <a:rPr lang="en-US" sz="4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VLSI design </a:t>
            </a:r>
            <a:endParaRPr lang="en-IN" sz="48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166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351250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Depletion Region of a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Junction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5" y="762000"/>
            <a:ext cx="6338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equation (13),	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penetration of the depletion layer into the </a:t>
            </a:r>
            <a:r>
              <a:rPr lang="en-US" b="1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-type region </a:t>
            </a:r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is,</a:t>
            </a:r>
            <a:endParaRPr lang="en-IN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7826"/>
            <a:ext cx="3028950" cy="1522574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00600" y="2214921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 (14)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6015" y="3408177"/>
            <a:ext cx="82456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penetration of the depletion layer into the </a:t>
            </a:r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n-type </a:t>
            </a:r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region is</a:t>
            </a:r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(sub.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/N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equation (12) and solve for W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),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91000"/>
            <a:ext cx="3106994" cy="156176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800600" y="481226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 (15)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7" name="Picture 5" descr="https://www.pveducation.org/sites/default/files/PVCDROM/PN-Junction/Images/charge-densit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167132"/>
            <a:ext cx="2940121" cy="2582278"/>
          </a:xfrm>
          <a:prstGeom prst="roundRect">
            <a:avLst>
              <a:gd name="adj" fmla="val 16667"/>
            </a:avLst>
          </a:prstGeom>
          <a:ln>
            <a:solidFill>
              <a:srgbClr val="FFFF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302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23898"/>
            <a:ext cx="351250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Band diagram of MOS capacitor </a:t>
            </a:r>
          </a:p>
        </p:txBody>
      </p:sp>
      <p:sp>
        <p:nvSpPr>
          <p:cNvPr id="7" name="Rectangle 6"/>
          <p:cNvSpPr/>
          <p:nvPr/>
        </p:nvSpPr>
        <p:spPr>
          <a:xfrm>
            <a:off x="3524790" y="1066800"/>
            <a:ext cx="275395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MOS Capacitor Structure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9250"/>
            <a:ext cx="3857625" cy="287655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3933750" y="1676400"/>
            <a:ext cx="4981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MOS capacitors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transistors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ICs today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has,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14826" y="2053216"/>
            <a:ext cx="4900574" cy="37856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Heavily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doped polycrystalline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Si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poly-Si”) film as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gate electrode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material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+-type, for “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n-channel” transistors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(NMOS)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+-type, for “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p-channel” transistors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(PMOS)</a:t>
            </a:r>
          </a:p>
          <a:p>
            <a:pPr marL="342900" indent="-342900" algn="just">
              <a:buFont typeface="+mj-lt"/>
              <a:buAutoNum type="arabicPeriod" startAt="2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SiO2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as the gate dielectric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band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gap = 9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eV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IN" sz="2400" baseline="-25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,SiO</a:t>
            </a:r>
            <a:r>
              <a:rPr lang="en-I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= 3.9</a:t>
            </a:r>
          </a:p>
          <a:p>
            <a:pPr marL="342900" indent="-342900" algn="just">
              <a:buFont typeface="+mj-lt"/>
              <a:buAutoNum type="arabicPeriod" startAt="3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Si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as the semiconductor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material 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Subtrate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p-type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for “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n-channel” transistors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(NMOS)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n-type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for “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p-channel” transistors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(PMOS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214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425476"/>
            <a:ext cx="8686800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MOS capacitor is an equilibrium device i.e.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when the external voltage is not applied to the device the Fermi level of metal and semiconductor are at same level.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When external voltage is applied to device it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behaves according to the voltage applied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with respect to flat band voltage and threshold voltage.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Flat band voltage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defined as a work function difference between the gate metal and the semiconductor when no charge is present in oxide-semiconductor interface.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Threshold voltage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defined as the minimum gate-to-source voltage required to induce or create a conducting channel. This can be divided into three types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23898"/>
            <a:ext cx="351250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Band diagram of MOS capacitor </a:t>
            </a:r>
          </a:p>
        </p:txBody>
      </p:sp>
      <p:sp>
        <p:nvSpPr>
          <p:cNvPr id="7" name="Rectangle 6"/>
          <p:cNvSpPr/>
          <p:nvPr/>
        </p:nvSpPr>
        <p:spPr>
          <a:xfrm>
            <a:off x="3524790" y="926068"/>
            <a:ext cx="275395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MOS Capacitor Structure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208935" y="4114800"/>
            <a:ext cx="868680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Work Function: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the distance between Fermi level of Metal or Semi-conductor and the Conduction Band edge (of oxide layer).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8935" y="5029200"/>
            <a:ext cx="868680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Properties of Ideal MOS Capacitor : </a:t>
            </a:r>
          </a:p>
          <a:p>
            <a:pPr marL="1200150" lvl="2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 function of metal and Semi-conductor substrate is equal.</a:t>
            </a:r>
          </a:p>
          <a:p>
            <a:pPr marL="1200150" lvl="2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trapped charges.</a:t>
            </a:r>
          </a:p>
          <a:p>
            <a:pPr marL="1200150" lvl="2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current flows from Metal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Semi-conductor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substrate.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269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351250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Band diagram of MOS capacitor </a:t>
            </a:r>
          </a:p>
        </p:txBody>
      </p:sp>
      <p:sp>
        <p:nvSpPr>
          <p:cNvPr id="6" name="Rectangle 5"/>
          <p:cNvSpPr/>
          <p:nvPr/>
        </p:nvSpPr>
        <p:spPr>
          <a:xfrm>
            <a:off x="3524790" y="926068"/>
            <a:ext cx="275395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MOS Capacitor Structure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214312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3124200" y="1981200"/>
            <a:ext cx="2743200" cy="914400"/>
            <a:chOff x="3124200" y="1981200"/>
            <a:chExt cx="2743200" cy="914400"/>
          </a:xfrm>
        </p:grpSpPr>
        <p:sp>
          <p:nvSpPr>
            <p:cNvPr id="8" name="Rectangle 7"/>
            <p:cNvSpPr/>
            <p:nvPr/>
          </p:nvSpPr>
          <p:spPr>
            <a:xfrm>
              <a:off x="3124200" y="1981200"/>
              <a:ext cx="914400" cy="914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solidFill>
                    <a:srgbClr val="FFFF00"/>
                  </a:solidFill>
                </a:rPr>
                <a:t>Metal</a:t>
              </a:r>
              <a:endParaRPr lang="en-IN" b="1" dirty="0">
                <a:solidFill>
                  <a:srgbClr val="FFFF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8600" y="1981200"/>
              <a:ext cx="914400" cy="9144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solidFill>
                    <a:srgbClr val="FFFF00"/>
                  </a:solidFill>
                </a:rPr>
                <a:t>SiO</a:t>
              </a:r>
              <a:r>
                <a:rPr lang="en-IN" b="1" baseline="-25000" dirty="0" smtClean="0">
                  <a:solidFill>
                    <a:srgbClr val="FFFF00"/>
                  </a:solidFill>
                </a:rPr>
                <a:t>2</a:t>
              </a:r>
              <a:endParaRPr lang="en-IN" b="1" baseline="-25000" dirty="0">
                <a:solidFill>
                  <a:srgbClr val="FFFF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1981200"/>
              <a:ext cx="914400" cy="9144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solidFill>
                    <a:srgbClr val="FFFF00"/>
                  </a:solidFill>
                </a:rPr>
                <a:t>SC or Subs.</a:t>
              </a:r>
              <a:endParaRPr lang="en-IN" b="1" dirty="0">
                <a:solidFill>
                  <a:srgbClr val="FFFF00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"/>
          <a:stretch/>
        </p:blipFill>
        <p:spPr bwMode="auto">
          <a:xfrm>
            <a:off x="2743200" y="3300412"/>
            <a:ext cx="3222523" cy="33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H="1">
            <a:off x="4114800" y="3347584"/>
            <a:ext cx="307646" cy="204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67200" y="2971800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IN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of Oxide layer</a:t>
            </a:r>
            <a:endParaRPr lang="en-I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611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351250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Band diagram of MOS capacitor 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429435"/>
            <a:ext cx="8991600" cy="64633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 this case, applied voltage (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is less than flat band voltage. Voltage applied to gate (on metal side) is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negative. 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" y="2286000"/>
            <a:ext cx="8991600" cy="4492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When voltage is applied,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MOSFET (N-Channel) no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longer remain in equilibrium condition. The Fermi energy level of metal changes by charge of electron multiplied by applied voltage.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Voltage applied is negative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hence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rise in Fermi level of metal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takes place while Fermi level of semiconductor remain constant </a:t>
            </a:r>
          </a:p>
          <a:p>
            <a:pPr marL="285750" indent="-28575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Voltage applied to the gate is negative hence negative charge develops near metal-oxide junction thus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positively charged hole travel towards the oxide junction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thus creating positive charge near the oxide-semiconductor junction.</a:t>
            </a:r>
          </a:p>
          <a:p>
            <a:pPr marL="285750" indent="-28575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Due to accumulation of positive charge, surface voltage is developed near oxide-semiconductor junction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due to this energy band bending takes place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the value is charge of electron multiplied by surface voltage. </a:t>
            </a:r>
          </a:p>
          <a:p>
            <a:pPr marL="285750" indent="-28575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Energy band bending is changes in energy offset (level) of semiconductor’s band structure near junction due to space charge.</a:t>
            </a:r>
          </a:p>
        </p:txBody>
      </p:sp>
      <p:sp>
        <p:nvSpPr>
          <p:cNvPr id="9" name="Rectangle 8"/>
          <p:cNvSpPr/>
          <p:nvPr/>
        </p:nvSpPr>
        <p:spPr>
          <a:xfrm>
            <a:off x="3429000" y="838200"/>
            <a:ext cx="242252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1. Accumulation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layer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54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351250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Band diagram of MOS capacitor </a:t>
            </a:r>
          </a:p>
        </p:txBody>
      </p:sp>
      <p:pic>
        <p:nvPicPr>
          <p:cNvPr id="3074" name="Picture 2" descr="https://i.imgur.com/DRb6kcX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359931"/>
            <a:ext cx="8839201" cy="3435965"/>
          </a:xfrm>
          <a:prstGeom prst="rect">
            <a:avLst/>
          </a:prstGeom>
          <a:ln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85057" y="1307068"/>
            <a:ext cx="899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 smtClean="0">
                <a:solidFill>
                  <a:srgbClr val="00B050"/>
                </a:solidFill>
              </a:rPr>
              <a:t>Energy </a:t>
            </a:r>
            <a:r>
              <a:rPr lang="en-US" b="1" i="1" dirty="0">
                <a:solidFill>
                  <a:srgbClr val="00B050"/>
                </a:solidFill>
              </a:rPr>
              <a:t>band diagram and MOSFET internal charge distribution in accumulation region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9600" y="4795897"/>
            <a:ext cx="46482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Where, 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0" lang="en-US" sz="16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conduction band energy level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0" lang="en-US" sz="16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Fermi energy level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0" lang="en-US" sz="16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valance band energy level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0" lang="en-US" sz="1600" b="0" i="1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intrinsic energy level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Q = charge of electron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sz="16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=voltage applied on gate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Φ</a:t>
            </a:r>
            <a:r>
              <a:rPr kumimoji="0" lang="en-US" sz="1600" b="0" i="1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=surface voltage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29000" y="897040"/>
            <a:ext cx="242252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1. Accumulation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layer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857" y="5361045"/>
            <a:ext cx="3506213" cy="712645"/>
          </a:xfrm>
          <a:prstGeom prst="round2DiagRect">
            <a:avLst>
              <a:gd name="adj1" fmla="val 16667"/>
              <a:gd name="adj2" fmla="val 0"/>
            </a:avLst>
          </a:prstGeom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56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351250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Band diagram of MOS capacitor 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897040"/>
            <a:ext cx="192232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2. Depletion layer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Fig2 energy band diagram and MOSFET internal charge distribution in depletion reg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7934325" cy="3638551"/>
          </a:xfrm>
          <a:prstGeom prst="rect">
            <a:avLst/>
          </a:prstGeom>
          <a:ln>
            <a:solidFill>
              <a:srgbClr val="FFC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0999" y="5334000"/>
            <a:ext cx="8382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 smtClean="0">
                <a:solidFill>
                  <a:srgbClr val="00B050"/>
                </a:solidFill>
              </a:rPr>
              <a:t>Energy </a:t>
            </a:r>
            <a:r>
              <a:rPr lang="en-US" b="1" i="1" dirty="0">
                <a:solidFill>
                  <a:srgbClr val="00B050"/>
                </a:solidFill>
              </a:rPr>
              <a:t>band diagram and MOSFET internal charge distribution in depletion region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227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351250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Band diagram of MOS capacitor 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897040"/>
            <a:ext cx="192232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2. Depletion layer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676400"/>
            <a:ext cx="9144000" cy="31700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depletion region,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voltage applied to gate is greater than flat band voltage and less than threshold voltage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this case, voltage applied to gate is positive hence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there is fall in Fermi energy level of metal while rise in Fermi energy level of semiconductor.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Since voltage applied to positive and hence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positive charge develops near metal-oxide junction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thus the electrons travel towards the gate creating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negative charge near oxide-semiconductor junction. 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Electrons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recombine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with holes present near oxide creating depletion region.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Surface voltage develops in depletion region and effect of this we have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energy band bending in depletion region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5029200"/>
            <a:ext cx="4638675" cy="1552575"/>
          </a:xfrm>
          <a:prstGeom prst="round2DiagRect">
            <a:avLst>
              <a:gd name="adj1" fmla="val 16667"/>
              <a:gd name="adj2" fmla="val 0"/>
            </a:avLst>
          </a:prstGeom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536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351250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Band diagram of MOS capacitor 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897040"/>
            <a:ext cx="190949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3. Inversion layer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Fig3 energy band diagram and MOSFET internal charge distribution in inversion reg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92" y="1765857"/>
            <a:ext cx="8740008" cy="3872943"/>
          </a:xfrm>
          <a:prstGeom prst="rect">
            <a:avLst/>
          </a:prstGeom>
          <a:ln>
            <a:solidFill>
              <a:srgbClr val="FFC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75392" y="5791200"/>
            <a:ext cx="8740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 smtClean="0">
                <a:solidFill>
                  <a:srgbClr val="00B050"/>
                </a:solidFill>
              </a:rPr>
              <a:t>Energy </a:t>
            </a:r>
            <a:r>
              <a:rPr lang="en-US" b="1" i="1" dirty="0">
                <a:solidFill>
                  <a:srgbClr val="00B050"/>
                </a:solidFill>
              </a:rPr>
              <a:t>band diagram and MOSFET internal charge distribution in inversion region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671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351250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Band diagram of MOS capacitor 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897040"/>
            <a:ext cx="190949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3. Inversion layer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516082"/>
            <a:ext cx="9144000" cy="47169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inversion layer,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applied voltage is greater than threshold voltage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reason it is called as inversion layer as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surface is inverted from p-type to n-type near the junction.</a:t>
            </a:r>
          </a:p>
          <a:p>
            <a:pPr marL="285750" indent="-28575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Voltage applied is very high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hence Fermi level of metal goes down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further.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Since voltage applied is positive to gate, electrons travel towards the gate and accumulates near semiconductor-oxide junction resulting development of surface potential. Due to surface potential energy band bending takes place.</a:t>
            </a:r>
          </a:p>
          <a:p>
            <a:pPr marL="285750" indent="-28575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From the diagram p type substrate near semiconductor-oxide junction has intrinsic energy level below Fermi energy level and this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part of substrate behave as n-type semiconductor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part above the Fermi level behave as p-type semiconductor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This happen due to concentration of electrons exceeds concentration of holes near semiconductor-oxide junction and the event is called as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surface inversion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N-type semiconductor acts as 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channel for current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current can flow through this channel on application of positive drain-source voltage.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91204"/>
            <a:ext cx="2937326" cy="839236"/>
          </a:xfrm>
          <a:prstGeom prst="round2DiagRect">
            <a:avLst>
              <a:gd name="adj1" fmla="val 16667"/>
              <a:gd name="adj2" fmla="val 0"/>
            </a:avLst>
          </a:prstGeom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13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4846"/>
            <a:ext cx="926857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Syllabus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51557"/>
            <a:ext cx="9144000" cy="62478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UNIT I	BASIC MOS DEVICES	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					9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Depletion region of PN junction - Band diagram of MOS capacitor – Accumulation, Depletion, inversion region- Large and small signal behavior of MOSFET- short channel effects in MOS transistors – weak inversion in MOS transistors- substrate current flow in MOS transistor.</a:t>
            </a:r>
          </a:p>
          <a:p>
            <a:pPr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UNIT II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HIGH FREQUENCY CMOS AMPLIFIERS AND CURRENT MIRROR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CIRCUITS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								9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Common source, common drain, common gate. Differential amplifiers-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Cascode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amplifiers-Current amplifiers–power amplifiers- Current sources and sinks ,MOS Current Mirrors – Simple,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Cascode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Wilson and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Widlar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current source.</a:t>
            </a:r>
          </a:p>
          <a:p>
            <a:pPr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UNIT III	CMOS OPERATIONAL AMPLIFIER	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				9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Design of CMOS Op amps - Compensation of Op amps- Low voltage Op amps - Low noise Op amps Two stage MOS Operational Amplifiers with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Cascode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MOS Telescopic -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Cascode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Operational Amplifier, MOS Folded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Cascode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and MOS Active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Cascode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Operational Amplifiers.</a:t>
            </a:r>
          </a:p>
          <a:p>
            <a:pPr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UNITIV	COMPARATORS AND SWITCHED CAPACITOR CIRCUITS	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	9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Characterization of a Comparator -two-Stage Open-Loop Comparators - Improving the Performance of Open-Loop Comparators-Discrete-Time Comparators - High-Speed Comparators- Switched Capacitor Circuits – Switched Capacitor Amplifiers - Switched Capacitor Integrators</a:t>
            </a:r>
          </a:p>
          <a:p>
            <a:pPr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UNITV	A/D AND D/A CONVERTERS	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					9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Characterization of D/A converters- Parallel D/A converters-extending the resolution of parallel D/A converters- Serial D/A converters- Characterization of A/D converters-Serial A/D converters- Medium and high speed A/D converters.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19EC786 – Analog VLSI </a:t>
            </a:r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design 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298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8702220" cy="2271712"/>
          </a:xfrm>
          <a:prstGeom prst="rect">
            <a:avLst/>
          </a:prstGeom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23898"/>
            <a:ext cx="351250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Band diagram of MOS capacitor </a:t>
            </a:r>
          </a:p>
        </p:txBody>
      </p:sp>
      <p:sp>
        <p:nvSpPr>
          <p:cNvPr id="8" name="Rectangle 7"/>
          <p:cNvSpPr/>
          <p:nvPr/>
        </p:nvSpPr>
        <p:spPr>
          <a:xfrm>
            <a:off x="2269026" y="897040"/>
            <a:ext cx="451277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Charge Diagram – N Channel (P-Substrate)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281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351250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Band diagram of MOS capacitor 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897040"/>
            <a:ext cx="264046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P-Channel (N-Substrate)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676399"/>
            <a:ext cx="8036744" cy="4777161"/>
          </a:xfrm>
          <a:prstGeom prst="rect">
            <a:avLst/>
          </a:prstGeom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753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370069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Large-Signal Behavior of MOSFET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084" y="1066800"/>
            <a:ext cx="2707793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MOSFET allows, </a:t>
            </a:r>
          </a:p>
          <a:p>
            <a:pPr marL="16510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High density and </a:t>
            </a:r>
          </a:p>
          <a:p>
            <a:pPr marL="16510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Low power dissipation.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6780" y="1143000"/>
            <a:ext cx="464422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Advantages of BJT,</a:t>
            </a:r>
          </a:p>
          <a:p>
            <a:pPr marL="16510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High trans-conductance per unit bias current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2145268"/>
            <a:ext cx="77724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It forces the associated analog circuits to use MOS-compatible technologies.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048000"/>
            <a:ext cx="4591050" cy="3009900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1905000" y="6183868"/>
            <a:ext cx="4664610" cy="369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Typical enhancement-mode NMOS structure.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952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370069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Large-Signal Behavior of MOSFET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14400"/>
            <a:ext cx="9144000" cy="2308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25425" indent="-225425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Heavily doped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n-type source and drain regions are fabricated in a p-type substrate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(often called the body).</a:t>
            </a:r>
          </a:p>
          <a:p>
            <a:pPr marL="225425" indent="-225425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thin layer 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silicon dioxide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grown over the substrate material.</a:t>
            </a:r>
          </a:p>
          <a:p>
            <a:pPr marL="225425" indent="-225425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conductive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material (metal or polycrystalline silicon) covers the oxide between source and drain.</a:t>
            </a:r>
          </a:p>
          <a:p>
            <a:pPr marL="225425" indent="-225425" algn="just"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25425" indent="-225425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operation,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gate-source voltage modifies the conductance of the region under the gate,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allowing the gate voltage to control the current flowing between source and drain.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429000"/>
            <a:ext cx="9144000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25425" indent="-225425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enhancement-mode NMOS device of Fig. shows significant conduction between source and drain only when an n-type channel exists under the gate. </a:t>
            </a:r>
          </a:p>
          <a:p>
            <a:pPr marL="225425" indent="-225425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observation is the origin of the n-channel designation. The term enhancement mode refers to the fact that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 conduction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occurs for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= 0. </a:t>
            </a:r>
          </a:p>
          <a:p>
            <a:pPr marL="225425" indent="-225425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Thus, the channel must be enhanced to cause conduction.MOS devices can also be made by using an n-type substrate with a p-type conducting channel. </a:t>
            </a:r>
          </a:p>
          <a:p>
            <a:pPr marL="225425" indent="-225425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Such devices are called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enhancement-mode p-channel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MOS (PMOS) transistors. </a:t>
            </a:r>
          </a:p>
          <a:p>
            <a:pPr marL="225425" indent="-225425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complementary MOS (CMOS) technology, both device types are present.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5867400"/>
            <a:ext cx="8686800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4163" indent="-284163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junctions are formed between the n-type source and drain regions and the p-type substrate, resulting in an extremely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high resistance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(about 10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between drain and source when the device is off.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837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370069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Large-Signal Behavior of MOSFET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040" y="914400"/>
            <a:ext cx="4019550" cy="2733675"/>
          </a:xfrm>
          <a:prstGeom prst="rect">
            <a:avLst/>
          </a:prstGeom>
          <a:ln>
            <a:solidFill>
              <a:schemeClr val="accent6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76200" y="3657600"/>
            <a:ext cx="441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NMOS device with positive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applied,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showing depletion regions and the induced channel.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57010" y="990600"/>
            <a:ext cx="4572000" cy="28623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225425" indent="-225425" algn="just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Now consider the substrate, source, and drain grounded with a positive voltage 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applied to the gate.</a:t>
            </a:r>
          </a:p>
          <a:p>
            <a:pPr marL="225425" indent="-225425" algn="just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gate and substrate then form the plates of a capacitor with the SiO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as a dielectric. Positive charge accumulates on the gate and negative charge in the substrate. </a:t>
            </a:r>
          </a:p>
          <a:p>
            <a:pPr marL="225425" indent="-225425" algn="just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Initially, the negative charge in the p-type substrate is manifested by the creation of a depletion region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572000"/>
            <a:ext cx="4790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depletion-layer width ‘X’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under the oxide 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4343400"/>
            <a:ext cx="1676400" cy="83820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553200" y="46598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----(1)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47800" y="5093494"/>
            <a:ext cx="73914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Where,</a:t>
            </a:r>
          </a:p>
          <a:p>
            <a:pPr marL="742950" lvl="1" indent="-285750" algn="just"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φ is the potential in the depletion layer at the oxide-silicon interface</a:t>
            </a:r>
          </a:p>
          <a:p>
            <a:pPr marL="742950" lvl="1" indent="-285750" algn="just"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the doping density of the p-type substrate in atoms/cm3,</a:t>
            </a: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the permittivity of the silicon.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941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370069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Large-Signal Behavior of MOSFET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357" y="914400"/>
            <a:ext cx="469904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charge per area in this depletion region is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2065" y="1359932"/>
            <a:ext cx="2721935" cy="45720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867400" y="12954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----(2)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1905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the surface potential in the silicon reaches a critical value equal to twice the Fermi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level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, a phenomenon known as inversion occurs. The Fermi level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defined as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1850" y="2614613"/>
            <a:ext cx="2400300" cy="866775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019800" y="28310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----(3)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3516868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 k is Boltzmann’s constant. Also,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the intrinsic carrier concentration,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3886200"/>
            <a:ext cx="2971800" cy="701675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1600200" y="4572000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Where,</a:t>
            </a:r>
          </a:p>
          <a:p>
            <a:pPr marL="742950" lvl="1" indent="-285750" algn="just">
              <a:buFont typeface="Wingdings" pitchFamily="2" charset="2"/>
              <a:buChar char="ü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the band gap of silicon at T = 0◦K</a:t>
            </a:r>
          </a:p>
          <a:p>
            <a:pPr marL="742950" lvl="1" indent="-285750" algn="just">
              <a:buFont typeface="Wingdings" pitchFamily="2" charset="2"/>
              <a:buChar char="ü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the density of allowed states near the edge of the conduction band</a:t>
            </a:r>
          </a:p>
          <a:p>
            <a:pPr marL="742950" lvl="1" indent="-285750" algn="just">
              <a:buFont typeface="Wingdings" pitchFamily="2" charset="2"/>
              <a:buChar char="ü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the density of allowed states near the edge of the valence band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35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370069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Large-Signal Behavior of MOSFET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889844"/>
            <a:ext cx="8915400" cy="28623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25425" indent="-225425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Fermi level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b="1" i="1" baseline="-25000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is usually about 0.3 V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. After the potential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silicon reaches 2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, further increases in gate voltage produce no further changes in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depletion-layer width but instead induce a thin layer of electrons in the depletion layer at the surface of the silicon directly under the oxide. </a:t>
            </a:r>
          </a:p>
          <a:p>
            <a:pPr marL="225425" indent="-225425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Inversion produces a continuous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n-type region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the source and drain regions and forms the conducting channel between source and drain.</a:t>
            </a:r>
          </a:p>
          <a:p>
            <a:pPr marL="225425" indent="-225425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conductivity of this channel can be modulated by increases or decreases in the gate-source voltage. </a:t>
            </a:r>
          </a:p>
          <a:p>
            <a:pPr marL="225425" indent="-225425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presence of an inversion layer, and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without substrate bias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the depletion region contains a fixed charge density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886200"/>
            <a:ext cx="2505075" cy="43815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4410670"/>
            <a:ext cx="9144000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25425" indent="-225425" algn="just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a substrate bias voltage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(positive for n-channel devices) is applied between the source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substrate, the potential required to produce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inversion becomes (2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+ V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 and the charge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density stored in the depletion region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5486400"/>
            <a:ext cx="3409950" cy="51435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19800" y="38978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----(4)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24853" y="54864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----(5)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241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370069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Large-Signal Behavior of MOSFET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066800"/>
            <a:ext cx="86868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gate-source voltage 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required to produce an inversion layer is called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threshold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voltage V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859340"/>
            <a:ext cx="8458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First, a voltage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[2φ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+ (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="1" i="1" baseline="-25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/C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</a:rPr>
              <a:t>ox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)]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is required to sustain the depletion-layer charge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 where C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ox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the gate oxide capacitance per unit area.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Second,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work-function difference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b="1" i="1" baseline="-25000" dirty="0" err="1" smtClean="0"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exists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between the gate metal and the silicon.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Third,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positive charge density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="1" i="1" baseline="-25000" dirty="0" err="1" smtClean="0">
                <a:latin typeface="Times New Roman" pitchFamily="18" charset="0"/>
                <a:cs typeface="Times New Roman" pitchFamily="18" charset="0"/>
              </a:rPr>
              <a:t>ss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always exists in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oxide at the silicon interface. This charge is caused by crystal discontinuities at the Si-SiO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interface and must be compensated by a gate-source voltage contribution of −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ss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/C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ox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657600"/>
            <a:ext cx="3781425" cy="8858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477253" y="39740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----(6)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848225"/>
            <a:ext cx="1438275" cy="790575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2286000" y="4791670"/>
            <a:ext cx="6477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ox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ox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 the permittivity and the thickness of the oxide, respectively.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typical value of Cox = 3.45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ox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100 angstroms.</a:t>
            </a:r>
          </a:p>
        </p:txBody>
      </p:sp>
    </p:spTree>
    <p:extLst>
      <p:ext uri="{BB962C8B-B14F-4D97-AF65-F5344CB8AC3E}">
        <p14:creationId xmlns:p14="http://schemas.microsoft.com/office/powerpoint/2010/main" val="660796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370069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Large-Signal Behavior of MOSFET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4810125" cy="3438525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43550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NMOS device with bias voltages applied.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4798874"/>
            <a:ext cx="8610600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4163" indent="-284163" algn="just">
              <a:buFont typeface="Wingdings" pitchFamily="2" charset="2"/>
              <a:buChar char="Ø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= 0, the current ID that flows from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drain to source is zero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because the horizontal electric field is zero. </a:t>
            </a:r>
          </a:p>
          <a:p>
            <a:pPr marL="284163" indent="-284163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Nonzero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produces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horizontal electric field and causes current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to flow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284163" indent="-284163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Positive voltage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causes the reverse bias from the drain to the substrate to be larger than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the source to substrate, and thus the widest depletion region exists at the drain.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10200" y="990600"/>
            <a:ext cx="3581400" cy="28623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4163" indent="-284163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this analysis, the source is assumed grounded and bias voltages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 V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 and V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applied as shown in Fig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284163" indent="-284163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="1" i="1" baseline="-25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, inversion occurs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and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conducting channel exists. </a:t>
            </a:r>
          </a:p>
          <a:p>
            <a:pPr marL="284163" indent="-284163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channel conductivity is determined by the vertical electric field, which is controlled by the value of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−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502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370069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Large-Signal Behavior of MOSFET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52170" y="1066800"/>
            <a:ext cx="230063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drain current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914400"/>
            <a:ext cx="1333500" cy="85725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715000" y="10022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----(7)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981200"/>
            <a:ext cx="891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Where, </a:t>
            </a:r>
          </a:p>
          <a:p>
            <a:pPr marL="344488" indent="-344488" algn="just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dQ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the incremental channel charge at a distance y from the source in an incremental length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the channel, </a:t>
            </a:r>
          </a:p>
          <a:p>
            <a:pPr marL="344488" indent="-344488" algn="just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the time required for this charge to cross length dy.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47800" y="3288268"/>
            <a:ext cx="190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charge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dQ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0938" y="3581400"/>
            <a:ext cx="1762125" cy="53340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715000" y="35814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----(8)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62200" y="4126468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the induced electron charge per unit area of the channel.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" y="4570274"/>
            <a:ext cx="891540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 a distance y along the channel, the voltage with respect to the source is V(y) and the gate-to-channel voltage at that point is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− V(y)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We assume this voltage exceeds the threshold voltage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" y="548640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Thus the induced electron charge per unit area in the channel 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7950" y="5915025"/>
            <a:ext cx="3848100" cy="48577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6782053" y="59552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----(9)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59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914400"/>
            <a:ext cx="7391400" cy="47089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UNIT I	BASIC MOS DEVICES						</a:t>
            </a:r>
          </a:p>
          <a:p>
            <a:pPr marL="727075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Depletion region of PN junction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727075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Band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diagram of MOS capacitor 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727075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Accumulation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Depletion, inversion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region</a:t>
            </a:r>
          </a:p>
          <a:p>
            <a:pPr marL="727075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Large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and small signal behavior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MOSFET</a:t>
            </a:r>
          </a:p>
          <a:p>
            <a:pPr marL="727075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Short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channel effects in MOS transistors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727075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eak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inversion in MOS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transistors</a:t>
            </a:r>
          </a:p>
          <a:p>
            <a:pPr marL="727075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Substrate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current flow in MOS transistor.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370757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370069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Large-Signal Behavior of MOSFET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914400"/>
            <a:ext cx="1428750" cy="88582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733800" y="990600"/>
            <a:ext cx="510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the electron drift velocity at a distance y from the source.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37892" y="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----(10)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2057400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(7), (8) and (10),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057400"/>
            <a:ext cx="2390775" cy="657225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137533" y="2221468"/>
            <a:ext cx="868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----(11)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" y="2886670"/>
            <a:ext cx="815340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drift velocity is determined by the horizontal electric field. When the horizontal electric field E(y) is small, the drift velocity is proportional to the field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3609975"/>
            <a:ext cx="1971675" cy="428625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6091704" y="35930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----(12)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10000" y="4078069"/>
            <a:ext cx="502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the average electron mobility in the channel.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2400" y="4572000"/>
            <a:ext cx="25908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electric field E(y) 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4572000"/>
            <a:ext cx="1733550" cy="81915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6172200" y="47360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----(13)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76400" y="5486400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the incremental voltage drop along the length of channel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at a distance y from the source.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154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370069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Large-Signal Behavior of MOSFET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374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Sub., equation (9), (12) &amp; (13) in (11),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524000"/>
            <a:ext cx="4324350" cy="8858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047637" y="17642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----(14)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63" y="2928938"/>
            <a:ext cx="5857875" cy="10001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57200" y="2590800"/>
            <a:ext cx="219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Integrating the above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0" y="3124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----(15)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62225" y="4133850"/>
            <a:ext cx="4600575" cy="74295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7696200" y="42788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----(16)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43263" y="5181600"/>
            <a:ext cx="26574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2268428" y="5105400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4278868"/>
            <a:ext cx="247375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Non-Saturation Region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39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370069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Large-Signal Behavior of MOSFET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864275"/>
            <a:ext cx="914400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the value of VDS is increased, the induced conducting channel narrows at the drain end and 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at the drain end approaches zero as 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approaches (V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−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is, the channel is no longer connected to the drain when 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&gt;V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−V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phenomenon is called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pinch-off.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2057400"/>
            <a:ext cx="3238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Therefore, when 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&gt; 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−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7650" y="2171700"/>
            <a:ext cx="2847975" cy="9525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971437" y="24193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----(17)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08" y="3810000"/>
            <a:ext cx="4572000" cy="2841584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228600" y="3409950"/>
            <a:ext cx="312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NMOS device characteristics.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74975" y="4114800"/>
            <a:ext cx="4216625" cy="1981200"/>
          </a:xfrm>
          <a:prstGeom prst="rect">
            <a:avLst/>
          </a:prstGeom>
          <a:ln w="38100" cap="sq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4790681" y="3657600"/>
            <a:ext cx="41247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Large-signal model for the NMOS transistor.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3959" y="2637455"/>
            <a:ext cx="198644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Saturation Region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3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370069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Large-Signal Behavior of MOSFET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813" y="3781425"/>
            <a:ext cx="528637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981200" y="3464480"/>
            <a:ext cx="502920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Operating regions of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n-channel MOS transistors.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895475"/>
            <a:ext cx="6143625" cy="6953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047637" y="2057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----(18)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52400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Including  the effect of channel-length modulation,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2831068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Channel length modulation is the reciprocal of the Early voltage,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62725" y="2681514"/>
            <a:ext cx="828675" cy="62865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825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3675045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Small-Signal Behavior of MOSFET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90725"/>
            <a:ext cx="3952875" cy="288607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-76200" y="1524000"/>
            <a:ext cx="472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Schematic of an MOS transistor with biasing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5800" y="1295400"/>
            <a:ext cx="457200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simplify the calculation of circuit gain and terminal impedances, small-signal models can be used.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95800" y="2362200"/>
            <a:ext cx="4572000" cy="36933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Consider the MOS transistor in Fig. with bias voltages 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applied as shown.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bias voltages produce quiescent drain current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="1" baseline="-25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and V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DD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&gt; (V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−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="1" baseline="-25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), the device operates in the saturation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 active region.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small-signal input voltage 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applied in series with 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produces a small variation in drain current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total value of the drain current is Id = (I</a:t>
            </a:r>
            <a:r>
              <a:rPr lang="en-US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+ i</a:t>
            </a:r>
            <a:r>
              <a:rPr lang="en-US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44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3675045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Small-Signal Behavior of MOSFET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6511" y="1447800"/>
            <a:ext cx="7225889" cy="30469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Transconductance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Intrinsic Gate-Source and Gate-Drain Capacitance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Input Resistance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Output Resistance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Basic Small-Signal Model of the MOS Transistor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Body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Transconductance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Parasitic Elements in the Small-Signal Model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MOS Transistor Frequency Response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23898"/>
            <a:ext cx="3675045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Small-Signal Behavior of MOSFET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6600" y="990600"/>
            <a:ext cx="1988558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Transconductance</a:t>
            </a:r>
            <a:endParaRPr lang="en-US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4478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Assuming square-law operation,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transconductance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from the gate can be determined from equation (18) by differentiating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209800"/>
            <a:ext cx="3895725" cy="65722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2050" y="3067050"/>
            <a:ext cx="12763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915708" y="23622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----(1)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7975" y="3090863"/>
            <a:ext cx="3448050" cy="676275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858000" y="32882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----(2)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3962400"/>
            <a:ext cx="2085975" cy="6191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6858253" y="40502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----(3)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6800" y="4126468"/>
            <a:ext cx="198644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Saturation Region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9600" y="4876800"/>
            <a:ext cx="2739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equation (2) and (3),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2799" y="4800600"/>
            <a:ext cx="2970509" cy="7620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6781800" y="50408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----(4)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33800" y="5638800"/>
            <a:ext cx="247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Vov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Overdrive Voltage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" y="6135469"/>
            <a:ext cx="853440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One of the key challenges in MOS analog circuit design is designing high-quality analog circuits with a low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transconductance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-to-current ratio.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53200" y="5410200"/>
            <a:ext cx="2466975" cy="61206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104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3675045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Small-Signal Behavior of MOSFET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71800" y="838200"/>
            <a:ext cx="365792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Transconductance</a:t>
            </a:r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– Drain Current</a:t>
            </a:r>
            <a:endParaRPr lang="en-US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286470"/>
            <a:ext cx="914400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Equation (2) is valid for small-signal analysis. To determine the limitation on the use of small-signal analysis, the change in the drain current resulting from a change in the gate-source voltage will be derived from a large-signal standpoint.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2362200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total drain current in Fig. can be calculated using (3) as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(small signal V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is applied)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" y="2743200"/>
            <a:ext cx="7239000" cy="90487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6200" y="3867745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Sub. Equation (3) in (5),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4610" y="3800475"/>
            <a:ext cx="4263390" cy="6858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8077200" y="296227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----(5)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01000" y="402907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----(6)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2400" y="45720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Rearranging Equation (6)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953000"/>
            <a:ext cx="6486525" cy="7620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8001000" y="51932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----(7)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019800"/>
            <a:ext cx="61722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the magnitude of the small-signal input |vi| is much less than twice the overdrive, then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term will be &lt;&lt;1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600" y="6019266"/>
            <a:ext cx="2057400" cy="762533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TextBox 18"/>
          <p:cNvSpPr txBox="1"/>
          <p:nvPr/>
        </p:nvSpPr>
        <p:spPr>
          <a:xfrm>
            <a:off x="8382253" y="62484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----(8)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504956" y="3146941"/>
            <a:ext cx="258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(5) =&gt; a=(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-V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); b=v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3675045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Small-Signal Behavior of MOSFET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7400" y="914400"/>
            <a:ext cx="520751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Intrinsic Gate-Source and Gate-Drain Capacitance</a:t>
            </a:r>
            <a:endParaRPr lang="en-US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371600"/>
            <a:ext cx="914400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ox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the oxide capacitance per unit area from gate to channel, then the total capacitance under the gate is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="1" i="1" baseline="-25000" dirty="0" err="1" smtClean="0">
                <a:latin typeface="Times New Roman" pitchFamily="18" charset="0"/>
                <a:cs typeface="Times New Roman" pitchFamily="18" charset="0"/>
              </a:rPr>
              <a:t>ox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WL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capacitance is intrinsic to the device operation and models the gate control of the channel conductance.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810000"/>
            <a:ext cx="2800350" cy="7239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086600" y="40502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----(1)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75929"/>
            <a:ext cx="914400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triode region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device operation, the channel exists continuously from source to drain, and the gate-channel capacitance is usually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lumped into two equal parts at the drain and source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4763869"/>
            <a:ext cx="914400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saturation or active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region, however,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channel pinches off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before reaching the drain, and the drain voltage exerts little influence on either the channel or the gate charge.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35281" y="5638800"/>
            <a:ext cx="928459" cy="40011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b="1" i="1" baseline="-25000" dirty="0" err="1" smtClean="0">
                <a:latin typeface="Times New Roman" pitchFamily="18" charset="0"/>
                <a:cs typeface="Times New Roman" pitchFamily="18" charset="0"/>
              </a:rPr>
              <a:t>gd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= 0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34200" y="56504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----(2)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25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3675045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Small-Signal Behavior of MOSFET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7400" y="838200"/>
            <a:ext cx="520751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Intrinsic Gate-Source and Gate-Drain Capacitance</a:t>
            </a:r>
            <a:endParaRPr lang="en-US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29540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calculate the value of the intrinsic part of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="1" i="1" baseline="-25000" dirty="0" err="1" smtClean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the saturation or active region, we must calculate the total charge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stored in the channel.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calculation can be carried out by substituting 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(y) into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dQ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integrating to obtain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0" y="2295525"/>
            <a:ext cx="1905000" cy="52387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2971800"/>
            <a:ext cx="3876675" cy="48577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934200" y="22860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----(3)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34200" y="29072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----(4)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3657600"/>
            <a:ext cx="4638675" cy="83820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6934200" y="38978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----(4)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400" y="3288268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Sub. (4) in (3), then,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0750" y="4572000"/>
            <a:ext cx="4210050" cy="74295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95400" y="5705475"/>
            <a:ext cx="5810250" cy="92392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6934200" y="47244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----(5)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15453" y="58790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----(6)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847" y="5269468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Sub. (5) for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dy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(4), then,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24325" y="6533627"/>
            <a:ext cx="4846320" cy="248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785358" y="4739697"/>
            <a:ext cx="157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know that,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65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351250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Depletion Region of a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Junction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066800"/>
            <a:ext cx="861060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properties of reverse-biased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junctions have an important influence on the characteristics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many integrated-circuit components. For example, 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everse-biased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junctions exist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between many integrated-circuit elements and the underlying substrate, and these junctions all contribute voltage-dependent parasitic capacitances.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2514600"/>
            <a:ext cx="861060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addition, a number of important characteristics of active devices, such as breakdown voltage and output resistance, depend directly on the properties of the depletion region of a reverse-biased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junction. Finally,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basic operation of the junction field-effect transistor is controlled by the width of the depletion region of a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junction.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3886200"/>
            <a:ext cx="853440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Assume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constant doping densities of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atoms/cm3 in the n-type material and N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atoms/cm3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in the p-type material.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4724400"/>
            <a:ext cx="8534400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Due to the difference in carrier concentrations in the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p-type and n-type regions, there exists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region at the junction where the mobile holes and electrons have been removed, leaving the fixed acceptor and donor ions. Each acceptor atom carries a negative charge and each donor atom carries a positive charge, so that the region near the junction is one of significant space charge and resulting high electric field.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This is called the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depletion region or space-charge region.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3675045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Small-Signal Behavior of MOSFET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7400" y="838200"/>
            <a:ext cx="520751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Intrinsic Gate-Source and Gate-Drain Capacitance</a:t>
            </a:r>
            <a:endParaRPr lang="en-US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2647950" cy="647700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371600"/>
            <a:ext cx="2933700" cy="828675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971800" y="15356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----(7)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01253" y="15240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----(8)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6662" y="2438400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Integrating (6) and Use (7) &amp; (8), then,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62263" y="2895600"/>
            <a:ext cx="3419475" cy="82867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6781800" y="30480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----(9)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092" y="4038600"/>
            <a:ext cx="4553811" cy="369332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Therefore, in the saturation or active region,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4648200"/>
            <a:ext cx="3200400" cy="914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14925" y="5086350"/>
            <a:ext cx="1133475" cy="7810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6876492" y="51932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----(10)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94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3675045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Small-Signal Behavior of MOSFET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1447" y="838200"/>
            <a:ext cx="1832553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Input Resistance</a:t>
            </a:r>
            <a:endParaRPr lang="en-US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1720840"/>
            <a:ext cx="8839200" cy="37856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gate of an MOS transistor is insulated from the channel by the SiO2 dielectric. 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 a result,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low-frequency gate current is essentially zero and the input resistance is essentially infinite.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characteristic is important in some circuits such as sample-and-hold amplifiers, where the gate of an MOS transistor can be connected to a capacitor to sense the voltage on the capacitor without leaking away the charge that causes that voltage.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2133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3675045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Small-Signal Behavior of MOSFET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18092" y="838200"/>
            <a:ext cx="1999265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Output Resistance</a:t>
            </a:r>
            <a:endParaRPr lang="en-US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248228"/>
            <a:ext cx="9144000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Increasing drain-source voltage in an n-channel MOS transistor increases the width of the depletion region around the drain and reduces the effective channel length of the device in the saturation or active region. 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effect is called channel length modulation and causes the drain current to increase when the drain-source voltage is increased.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" y="28956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that treatment, we can calculate the change in the drain current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arising from changes in the drain-source voltage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as,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581400"/>
            <a:ext cx="2609850" cy="82867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934200" y="39740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----(1)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4648200"/>
            <a:ext cx="2381250" cy="912523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4648200"/>
            <a:ext cx="2381250" cy="767114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4724400"/>
            <a:ext cx="793750" cy="60960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653" y="5791200"/>
            <a:ext cx="3600450" cy="97155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76200" y="4267200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 the following in (1)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6453" y="61076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----(2)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48200" y="536454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Where,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is the Early voltage, 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λ is the channel-length modulation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is the drain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current 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i="1" baseline="-25000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is the small-signal output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resistance of the transistor.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03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3675045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Small-Signal Behavior of MOSFET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25119" y="838200"/>
            <a:ext cx="498521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Basic Small-Signal Model of the MOS Transistor</a:t>
            </a:r>
            <a:endParaRPr lang="en-US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248228"/>
            <a:ext cx="9144000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model was derived for n-channel transistors in the saturation or active region and is called the hybrid-π model. 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the gate-source voltage is increased, the model predicts that the incremental current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flowing from drain to source increases. 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Since the dc drain current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also flows from drain to source in an n-channel transistor, increasing the gate source voltage also increases the total drain current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result is reasonable physically because increasing the gate-source voltage in an n-channel transistor increases the channel conductivity and drain current.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705225"/>
            <a:ext cx="5181600" cy="2009775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5562600" y="3810000"/>
            <a:ext cx="3505200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model shown in Fig. is also valid for p-channel devices. 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current flows in a direction opposite to the dc drain current when the gate-source voltage increases, reducing the total drain current I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9933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3675045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Small-Signal Behavior of MOSFET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0195" y="838200"/>
            <a:ext cx="2555058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Body </a:t>
            </a:r>
            <a:r>
              <a:rPr lang="en-US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Transconductance</a:t>
            </a:r>
            <a:endParaRPr lang="en-US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252478"/>
            <a:ext cx="8686800" cy="28623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drain current is a function of both the gate-source and body-source voltages. 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the one hand, the gate-source voltage controls the vertical electric field, which controls the channel conductivity and therefore the drain current. 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the other hand, the body-source voltage changes the threshold, which changes the drain current when the gate-source voltage is fixed.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substrate acting as a second gate and is called the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body effect. 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body of an MOS transistor is connected to a constant power-supply voltage. 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Therefore, when the body-source voltage is not constant,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two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transconductance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terms are required to model MOS transistors: one associated with the main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the other associated with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BODY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 second gate.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276726"/>
            <a:ext cx="7862888" cy="88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9213" y="5486400"/>
            <a:ext cx="6505575" cy="95250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153653" y="49646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----(1)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53400" y="58028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----(2)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426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3675045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Small-Signal Behavior of MOSFET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0195" y="838200"/>
            <a:ext cx="2555058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Body </a:t>
            </a:r>
            <a:r>
              <a:rPr lang="en-US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Transconductance</a:t>
            </a:r>
            <a:endParaRPr lang="en-US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304" y="1190173"/>
            <a:ext cx="1971615" cy="65215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905000"/>
            <a:ext cx="4133850" cy="91440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2895600"/>
            <a:ext cx="1219200" cy="87630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94450" y="3886201"/>
            <a:ext cx="4306349" cy="83820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" y="4800600"/>
            <a:ext cx="5405438" cy="1039825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8200" y="5943600"/>
            <a:ext cx="3457575" cy="81915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6553200" y="22098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----(4)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05600" y="42026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----(6)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00600" y="62484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----(5)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00914" y="5042118"/>
            <a:ext cx="3657600" cy="1815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factor χ is typically in the range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0.1 to 0.3;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therefore, the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transconductance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from the main gate is typically a factor of about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3 to 10 times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larger than the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transconductance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from the body or second gate.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92319" y="3800929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Sub (4) in (2), we get,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849868"/>
            <a:ext cx="161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We know that,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06201" y="125944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----(3)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00764" y="314908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----(5)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6156" y="314908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Sub (3) in (4),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91250" y="2557361"/>
            <a:ext cx="29672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rate of change of threshold voltage with </a:t>
            </a:r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body </a:t>
            </a:r>
            <a:r>
              <a:rPr lang="en-IN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bias </a:t>
            </a:r>
            <a:r>
              <a:rPr lang="en-IN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voltage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352800" y="1277586"/>
            <a:ext cx="3498407" cy="390525"/>
            <a:chOff x="4123799" y="1277586"/>
            <a:chExt cx="3498407" cy="3905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3706" y="1277586"/>
              <a:ext cx="3238500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799" y="1320532"/>
              <a:ext cx="24765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163116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3675045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Small-Signal Behavior of MOSFET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97217" y="868012"/>
            <a:ext cx="4641015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Parasitic Elements in the Small-Signal Model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" y="1447801"/>
            <a:ext cx="4562475" cy="2341588"/>
          </a:xfrm>
          <a:prstGeom prst="round2DiagRect">
            <a:avLst>
              <a:gd name="adj1" fmla="val 16667"/>
              <a:gd name="adj2" fmla="val 0"/>
            </a:avLst>
          </a:prstGeom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754540" y="2433929"/>
            <a:ext cx="41772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Cross </a:t>
            </a:r>
            <a:r>
              <a:rPr lang="en-IN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section </a:t>
            </a:r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of an </a:t>
            </a:r>
            <a:r>
              <a:rPr lang="en-US" sz="16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-channel MOS transistor</a:t>
            </a:r>
            <a:endParaRPr lang="en-IN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" y="5105400"/>
            <a:ext cx="365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Small-signal MOS transistor equivalent circuit.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135" y="3872946"/>
            <a:ext cx="5190457" cy="2543175"/>
          </a:xfrm>
          <a:prstGeom prst="round2DiagRect">
            <a:avLst>
              <a:gd name="adj1" fmla="val 16667"/>
              <a:gd name="adj2" fmla="val 0"/>
            </a:avLst>
          </a:prstGeom>
          <a:ln w="9525">
            <a:solidFill>
              <a:srgbClr val="00B0F0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575" y="1285287"/>
            <a:ext cx="2308882" cy="1000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575" y="2855939"/>
            <a:ext cx="218122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-7258" y="6488668"/>
            <a:ext cx="8236858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These parasitic </a:t>
            </a:r>
            <a:r>
              <a:rPr lang="en-IN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resistances </a:t>
            </a:r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have </a:t>
            </a:r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an inverse dependence on channel </a:t>
            </a:r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width 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53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3675045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Small-Signal Behavior of MOSFET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3926" y="868012"/>
            <a:ext cx="3867597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MOS Transistor Frequency Response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371600"/>
            <a:ext cx="9144000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frequency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capability of an MOS transistor is usually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specified by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finding the transition frequency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="1" i="1" baseline="-25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an MOS transistor,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defined as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frequency where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magnitude of the short-circuit, common-source current gain falls to unity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Although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dc gate current of an MOS transistor is essentially zero, </a:t>
            </a:r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the high-frequency </a:t>
            </a:r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behavior of </a:t>
            </a:r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the transistor is controlled by the capacitive elements in the small-signal model, </a:t>
            </a:r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which cause </a:t>
            </a:r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the gate current to increase as frequency increases.</a:t>
            </a:r>
            <a:endParaRPr lang="en-I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52370"/>
            <a:ext cx="2781238" cy="2359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635" y="3814240"/>
            <a:ext cx="4612565" cy="20975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91848" y="5945866"/>
            <a:ext cx="3704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AC schematic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of an MOS transistor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3400" y="594586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Small signal equivalent 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of an MOS transistor</a:t>
            </a:r>
          </a:p>
        </p:txBody>
      </p:sp>
    </p:spTree>
    <p:extLst>
      <p:ext uri="{BB962C8B-B14F-4D97-AF65-F5344CB8AC3E}">
        <p14:creationId xmlns:p14="http://schemas.microsoft.com/office/powerpoint/2010/main" val="22818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3675045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Small-Signal Behavior of MOSFET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3926" y="868012"/>
            <a:ext cx="3867597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MOS Transistor Frequency Response</a:t>
            </a:r>
          </a:p>
        </p:txBody>
      </p:sp>
      <p:sp>
        <p:nvSpPr>
          <p:cNvPr id="7" name="Rectangle 6"/>
          <p:cNvSpPr/>
          <p:nvPr/>
        </p:nvSpPr>
        <p:spPr>
          <a:xfrm>
            <a:off x="185222" y="1295400"/>
            <a:ext cx="842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="1" i="1" baseline="-25000" dirty="0" err="1"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="1" i="1" baseline="-25000" dirty="0" err="1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= 0,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b="1" i="1" baseline="-25000" dirty="0" err="1" smtClean="0">
                <a:latin typeface="Times New Roman" pitchFamily="18" charset="0"/>
                <a:cs typeface="Times New Roman" pitchFamily="18" charset="0"/>
              </a:rPr>
              <a:t>mb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="1" i="1" baseline="-250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="1" i="1" baseline="-25000" dirty="0" err="1"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="1" i="1" baseline="-25000" dirty="0" err="1"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have no effect on the calculation and are ignored.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5222" y="182880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 small-signal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input current </a:t>
            </a:r>
            <a:r>
              <a:rPr lang="en-IN" sz="20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444" y="2332945"/>
            <a:ext cx="2738556" cy="437762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05400" y="233294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----(1)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400" y="2971800"/>
            <a:ext cx="568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the current fed forward through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gd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neglected,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446138"/>
            <a:ext cx="1447800" cy="43815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029453" y="34290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----(2)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92319" y="3800929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From (1) and (2), we get,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022" y="4173890"/>
            <a:ext cx="2362200" cy="66675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134302" y="432259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----(3)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9022" y="4854931"/>
            <a:ext cx="6139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find the frequency response, we set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jω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Then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314950"/>
            <a:ext cx="2514600" cy="70485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286702" y="54980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----(4)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83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230868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magnitude of the small-signal current gain is unity when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676400"/>
            <a:ext cx="2609850" cy="657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48189"/>
            <a:ext cx="3362325" cy="69532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19200" y="2378857"/>
            <a:ext cx="1162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Therefore,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34479" y="18203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----(5)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6879" y="29072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----(6)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4305300"/>
            <a:ext cx="3429000" cy="72390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95723" y="4006334"/>
            <a:ext cx="1609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We know that,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763" y="4358368"/>
            <a:ext cx="2371725" cy="62865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95568" y="5257800"/>
            <a:ext cx="8591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Assume the intrinsic device capacitance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much greater than 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gb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gd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and sub. above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(6),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919" y="5802753"/>
            <a:ext cx="3584291" cy="90669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423898"/>
            <a:ext cx="3675045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Small-Signal Behavior of MOSFET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83926" y="868012"/>
            <a:ext cx="3867597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MOS Transistor Frequency Response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85792" y="448258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----(7)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78736" y="607143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----(8)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69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351250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Depletion Region of a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Junction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853190"/>
            <a:ext cx="4895850" cy="5958650"/>
          </a:xfrm>
          <a:prstGeom prst="rect">
            <a:avLst/>
          </a:prstGeom>
          <a:ln>
            <a:solidFill>
              <a:srgbClr val="FFFF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5791200" y="2133600"/>
            <a:ext cx="3048000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abrupt junction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under reverse bias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VR.</a:t>
            </a:r>
          </a:p>
          <a:p>
            <a:endParaRPr lang="en-US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lphaLcParenBoth"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Schematic. </a:t>
            </a:r>
          </a:p>
          <a:p>
            <a:pPr marL="342900" indent="-342900">
              <a:buAutoNum type="alphaLcParenBoth"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Charge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density. </a:t>
            </a:r>
          </a:p>
          <a:p>
            <a:pPr marL="342900" indent="-342900">
              <a:buAutoNum type="alphaLcParenBoth"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Electric field. </a:t>
            </a:r>
          </a:p>
          <a:p>
            <a:pPr marL="342900" indent="-342900">
              <a:buAutoNum type="alphaLcParenBoth"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Electrostatic potential.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438248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Short-Channel Effects in MOS Transistors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3371671"/>
            <a:ext cx="769620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Velocity Saturation from the Horizontal Field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Transconductance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and Transition Frequency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Mobility Degradation from the Vertical Field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166843"/>
            <a:ext cx="8534400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evolution of integrated-circuit processing techniques has led to continuing reductions in both the Length (L) and Width  (W) of the active devices.. 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that reducing dimensions increases the number of devices and circuits that can be processed at one time on a given wafer. 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second benefit has been that the frequency capability of the active devices continues to increase, as intrinsic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="1" i="1" baseline="-25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values increase with smaller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dimensions while parasitic capacitances decrease.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34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438248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Short-Channel Effects in MOS Transistors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84233" y="868012"/>
            <a:ext cx="4666983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Velocity Saturation from the Horizontal Field</a:t>
            </a:r>
            <a:endParaRPr lang="en-US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295400"/>
            <a:ext cx="91440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an MOS transistor operates in the triode region, the average horizontal electric field along the channel is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/L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..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2456935"/>
            <a:ext cx="3810000" cy="2883243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6200" y="4648200"/>
            <a:ext cx="457200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While the velocity at low field values is proportional to the field, the velocity at high field values approaches a constant called the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scattering-limited velocity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vscl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209800"/>
            <a:ext cx="5181600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is small and/or L is large,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horizontal field is low, and the linear relation between carrier velocity and field.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 high fields, however, the carrier velocities approach the thermal velocities, and subsequently the slope of the carrier velocity decreases with increasing field.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943600"/>
            <a:ext cx="1914099" cy="838200"/>
          </a:xfrm>
          <a:prstGeom prst="rect">
            <a:avLst/>
          </a:prstGeom>
          <a:ln w="38100" cap="sq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6172200"/>
            <a:ext cx="1838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76550" y="6553200"/>
            <a:ext cx="16192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00600" y="5943601"/>
            <a:ext cx="4232787" cy="457200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4648200" y="65648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----(1)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95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438248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Short-Channel Effects in MOS Transistors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84233" y="868012"/>
            <a:ext cx="4666983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Velocity Saturation from the Horizontal Field</a:t>
            </a:r>
            <a:endParaRPr lang="en-US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1447800"/>
            <a:ext cx="2162175" cy="594383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447800"/>
            <a:ext cx="1123950" cy="531097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752600" y="15356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----(2)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86879" y="16002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----(3)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143000"/>
            <a:ext cx="1609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We know that,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" y="2209800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Sub. (2) and (3) in (1), then,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2590800"/>
            <a:ext cx="3267075" cy="800100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638800" y="27432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----(4)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3781425"/>
            <a:ext cx="3876675" cy="48577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0" y="3429000"/>
            <a:ext cx="1609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We know that,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91000" y="37454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----(5)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0928" y="4431268"/>
            <a:ext cx="3807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Integrating (4) and use the relation (5),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76400" y="4800600"/>
            <a:ext cx="4524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5638800"/>
            <a:ext cx="4467225" cy="923925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6324853" y="49646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----(6)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77065" y="58790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----(7)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91000" y="6172200"/>
            <a:ext cx="11811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23"/>
          <p:cNvSpPr/>
          <p:nvPr/>
        </p:nvSpPr>
        <p:spPr>
          <a:xfrm>
            <a:off x="5334000" y="61354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Eqn. (7), gives the drain current in the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triode region without velocity saturation.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6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438248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Short-Channel Effects in MOS Transistors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84233" y="868012"/>
            <a:ext cx="4666983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Velocity Saturation from the Horizontal Field</a:t>
            </a:r>
            <a:endParaRPr lang="en-US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418272"/>
            <a:ext cx="9144000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 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(act) represents</a:t>
            </a: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maximum value of V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which the transistor operates in the triode region, which is equivalent to </a:t>
            </a: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minimum value of V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which the transistor operates in the active region. In the active region.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current should be independent of 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because channel-length modulation is not included.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381375"/>
            <a:ext cx="55911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714750"/>
            <a:ext cx="7419975" cy="123825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7925053" y="41148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----(8)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5105400"/>
            <a:ext cx="20097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5410200"/>
            <a:ext cx="63150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7772400" y="54980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----(9)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28800" y="6324600"/>
            <a:ext cx="11144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95650" y="6061874"/>
            <a:ext cx="2724150" cy="752066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114745" y="62600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----(10)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10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438248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Short-Channel Effects in MOS Transistors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84233" y="868012"/>
            <a:ext cx="4666983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Velocity Saturation from the Horizontal Field</a:t>
            </a:r>
            <a:endParaRPr lang="en-US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295400"/>
            <a:ext cx="3248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09788" y="1600200"/>
            <a:ext cx="4772025" cy="75247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033188" y="1752600"/>
            <a:ext cx="868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----(11)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409825"/>
            <a:ext cx="50387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19325" y="2819400"/>
            <a:ext cx="4552950" cy="7239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934200" y="3048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----(12)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" y="3705225"/>
            <a:ext cx="23336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2514600" y="3657600"/>
            <a:ext cx="2222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 Taylor series is,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00600" y="3581400"/>
            <a:ext cx="2819400" cy="568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19250" y="4114800"/>
            <a:ext cx="5753100" cy="100965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110460" y="4133850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(12),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04837" y="43741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----(13)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18144" y="5307157"/>
            <a:ext cx="1714500" cy="350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810656" y="5276850"/>
            <a:ext cx="29051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772025" y="5353050"/>
            <a:ext cx="3457575" cy="9334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8266837" y="56695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----(14)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34759" y="5734050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Sub. (13) in (7),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8600" y="5974318"/>
            <a:ext cx="3955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Eqn. (7) is 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with Velocity Saturation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71475" y="6381750"/>
            <a:ext cx="8401050" cy="40005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54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438248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Short-Channel Effects in MOS Transistors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84233" y="868012"/>
            <a:ext cx="4666983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Transconductance</a:t>
            </a:r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and Transition Frequency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1371600"/>
            <a:ext cx="861060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values of all small-signal parameters can change significantly in the presence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short channel effects.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the most important changes is to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transconductance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68" y="2870716"/>
            <a:ext cx="4100181" cy="6519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991908" y="30480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----(1)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029" y="2414175"/>
            <a:ext cx="1609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We know that,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3733800"/>
            <a:ext cx="2493808" cy="67325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010653" y="38216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----(2)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53" y="4495800"/>
            <a:ext cx="4836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Sub. (2) in (1),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and calculating ∂I</a:t>
            </a:r>
            <a:r>
              <a:rPr lang="en-US" b="1" baseline="-25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/∂V</a:t>
            </a:r>
            <a:r>
              <a:rPr lang="en-US" b="1" baseline="-25000" dirty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gives,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233" y="5105400"/>
            <a:ext cx="4435629" cy="1486224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934200" y="54218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----(3)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7971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438248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Short-Channel Effects in MOS Transistors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84233" y="868012"/>
            <a:ext cx="4666983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Transconductance</a:t>
            </a:r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and Transition Frequency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1371600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To determine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without velocity saturation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let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Ec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→∞ 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in (3),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905000"/>
            <a:ext cx="2733675" cy="714375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96253" y="207752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----(4)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7432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On the other hand, letting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0 to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determine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when the velocity is saturated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(3),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882" y="3305175"/>
            <a:ext cx="1981200" cy="514350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556830" y="337768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----(5)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56" y="3890665"/>
            <a:ext cx="8984343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One reason the change 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transconductance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caused by velocity saturation is important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because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it affects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transition frequency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="1" i="1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07555" y="5562600"/>
            <a:ext cx="4923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Assuming that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&gt;&gt;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gb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gd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then (6) becomes,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641908"/>
            <a:ext cx="3362325" cy="695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2657" y="4804904"/>
            <a:ext cx="1609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We know that,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66304" y="480490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----(6)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089" y="5962650"/>
            <a:ext cx="3209925" cy="7429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8382253" y="614945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----(7)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060" y="6096000"/>
            <a:ext cx="4481740" cy="73866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Velocity </a:t>
            </a:r>
            <a:r>
              <a:rPr lang="en-US" sz="1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saturation reduces the speed improvement that can be achieved </a:t>
            </a:r>
            <a:r>
              <a:rPr lang="en-US" sz="1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through reductions </a:t>
            </a:r>
            <a:r>
              <a:rPr lang="en-US" sz="1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 the minimum channel length.</a:t>
            </a:r>
            <a:endParaRPr lang="en-IN" sz="1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022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438248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Short-Channel Effects in MOS Transistors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84233" y="868012"/>
            <a:ext cx="4666983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Mobility Degradation from the Vertical Field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752600"/>
            <a:ext cx="861060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a MOSFET,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Horizontal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field due to the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="1" i="1" baseline="-25000" dirty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along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Channel.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vertical field originating from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gate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voltage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also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exists and influences carrier velocity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3143071"/>
            <a:ext cx="792480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vertical field at any point in the channel depends on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gate-channel voltage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gate-channel voltage is not constant from the source to the drain, the effect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vertical field on mobility should be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included.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572000"/>
            <a:ext cx="2552700" cy="657225"/>
          </a:xfrm>
          <a:prstGeom prst="roundRect">
            <a:avLst>
              <a:gd name="adj" fmla="val 16667"/>
            </a:avLst>
          </a:prstGeom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62000" y="5373469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z="2000" b="1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is the mobility with zero vertical field, and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is inversely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proportional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to the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oxide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thickness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9893" y="471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----(8)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8420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3741345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Weak Inversion in MOS Transistors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853440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normal region of operation 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which 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well-defined conducting channel exists under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gate. 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this region of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strong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inversion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changes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the gate-source voltage are assumed to cause only changes in the channel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charge 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not in the depletion-region charge.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2286000"/>
            <a:ext cx="853440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contrast, for gate-source voltages less than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extrapolated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threshold voltage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="1" i="1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but high enough to create a depletion region at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surface of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silicon, the device operates in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weak inversion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3505200"/>
            <a:ext cx="8534400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the weak-inversion region,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channel charge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much less than the charge in the depletion region, and the drain current arising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drift of majority carriers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negligible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However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the total drain current in weak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inversion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larger than that caused by drift because a gradient in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minority-carrier concentration causes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diffusion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current to flow.</a:t>
            </a:r>
          </a:p>
        </p:txBody>
      </p:sp>
      <p:sp>
        <p:nvSpPr>
          <p:cNvPr id="2" name="Rectangle 1"/>
          <p:cNvSpPr/>
          <p:nvPr/>
        </p:nvSpPr>
        <p:spPr>
          <a:xfrm>
            <a:off x="1752600" y="5410200"/>
            <a:ext cx="6416437" cy="12003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Drain Current in Weak 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Inversion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Transconductance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and Transition 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Frequency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Substrate Current Flow</a:t>
            </a:r>
          </a:p>
        </p:txBody>
      </p:sp>
    </p:spTree>
    <p:extLst>
      <p:ext uri="{BB962C8B-B14F-4D97-AF65-F5344CB8AC3E}">
        <p14:creationId xmlns:p14="http://schemas.microsoft.com/office/powerpoint/2010/main" val="1351858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3741345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Weak Inversion in MOS Transistors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75228" y="868012"/>
            <a:ext cx="3484993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Drain Current in Weak Inversion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1295400"/>
            <a:ext cx="89154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Assume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the source and the body are both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grounded;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i="1" baseline="-25000" dirty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0.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828800"/>
            <a:ext cx="899160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v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increasing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gate-source voltage increases the surface potential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b="1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which tends to reduce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reverse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bias across the source-substrate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junction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to exponentially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increase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concentration of electrons in the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-type substrate at the source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(0)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481" y="2895600"/>
            <a:ext cx="2136486" cy="70662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779347" y="306424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----(1)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38100" y="3669268"/>
            <a:ext cx="9182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po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the equilibrium concentration of electrons in the substrate (base).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" y="411480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concentration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electrons in the substrate at the drain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is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480" y="4572000"/>
            <a:ext cx="2488047" cy="666976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931747" y="47360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----(2)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0714" y="5410200"/>
            <a:ext cx="8138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drain current due to the diffusion of electrons in the substrate is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32" y="5779532"/>
            <a:ext cx="2689491" cy="670378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962653" y="593005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----(3)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00512" y="5930055"/>
            <a:ext cx="44075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Where, </a:t>
            </a:r>
          </a:p>
          <a:p>
            <a:pPr lvl="1"/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the diffusion constant 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electrons</a:t>
            </a:r>
          </a:p>
          <a:p>
            <a:pPr lvl="1"/>
            <a:r>
              <a:rPr lang="en-US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the cross-sectional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area (A=WX)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00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990600"/>
            <a:ext cx="861060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zero applied bias, there exists a voltage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across the junction called the built-in potential.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potential opposes the diffusion of mobile holes and electrons across the junction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equilibrium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23898"/>
            <a:ext cx="351250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Depletion Region of a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Junction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057400"/>
            <a:ext cx="1943100" cy="7239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791200" y="22860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----(1)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5138" y="3071813"/>
            <a:ext cx="3133725" cy="714375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865844" y="2971800"/>
            <a:ext cx="877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Where,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538" y="3933825"/>
            <a:ext cx="81629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228600" y="4535269"/>
            <a:ext cx="861060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the depletion region penetrates a distance W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into the p-type region and W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into the n-type region, then we require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29050" y="5314950"/>
            <a:ext cx="1485900" cy="32385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943600" y="52694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----(2)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000" y="5858470"/>
            <a:ext cx="80010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total charge per unit area on either side of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junction must be equal  n magnitude but opposite in sign.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3741345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Weak Inversion in MOS Transistors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75228" y="868012"/>
            <a:ext cx="3484993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Drain Current in Weak Inversion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066800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Sub. (1) &amp; (2) in (3),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2" y="1406312"/>
            <a:ext cx="5286375" cy="797478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376886" y="163088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----(4)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48000"/>
            <a:ext cx="4305337" cy="3538537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990600" y="4632602"/>
            <a:ext cx="1742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Weak Inversion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85800" y="4953000"/>
            <a:ext cx="1023824" cy="10178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21830"/>
            <a:ext cx="4325884" cy="3190875"/>
          </a:xfrm>
          <a:prstGeom prst="rect">
            <a:avLst/>
          </a:prstGeom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0"/>
            <a:ext cx="4572000" cy="71437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467600" y="24500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----(5)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3962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3741345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Weak Inversion in MOS Transistors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7610" y="868012"/>
            <a:ext cx="646023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Transconductance</a:t>
            </a:r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and Transition Frequency in Weak Inversion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3822" y="1307068"/>
            <a:ext cx="3104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(5),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Calculating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∂I</a:t>
            </a:r>
            <a:r>
              <a:rPr lang="en-IN" i="1" baseline="-25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/∂V</a:t>
            </a:r>
            <a:r>
              <a:rPr lang="en-IN" i="1" baseline="-25000" dirty="0">
                <a:latin typeface="Times New Roman" pitchFamily="18" charset="0"/>
                <a:cs typeface="Times New Roman" pitchFamily="18" charset="0"/>
              </a:rPr>
              <a:t>GS</a:t>
            </a:r>
            <a:endParaRPr 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40" y="1694543"/>
            <a:ext cx="7086600" cy="71437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05976" y="186706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----(6)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04540" y="2590800"/>
            <a:ext cx="3820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Where, 1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/n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Cox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i="1" dirty="0" err="1">
                <a:latin typeface="Times New Roman" pitchFamily="18" charset="0"/>
                <a:cs typeface="Times New Roman" pitchFamily="18" charset="0"/>
              </a:rPr>
              <a:t>Cjs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Cox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821" y="3276600"/>
            <a:ext cx="8823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ratio of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transconductance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 the current of an MOS transistor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weak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inversion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is,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813857"/>
            <a:ext cx="3347670" cy="700464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172453" y="397942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----(7)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2197" y="4648200"/>
            <a:ext cx="8005525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ratio of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transconductance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 current is inversely proportional to the overdrive.</a:t>
            </a: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Therefore, as the overdrive approaches zero,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ratio becomes infinite.</a:t>
            </a: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However,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(8)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valid only when the transistor operates in strong inversion.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410" y="5715000"/>
            <a:ext cx="2228850" cy="609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014670" y="57150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----(8)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84232" y="5835134"/>
            <a:ext cx="1911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We Know that,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139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3741345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Weak Inversion in MOS Transistors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7610" y="868012"/>
            <a:ext cx="646023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Transconductance</a:t>
            </a:r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and Transition Frequency in Weak Inversion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3822" y="1307068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(7)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&amp; (8), </a:t>
            </a:r>
            <a:endParaRPr 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136" y="1723571"/>
            <a:ext cx="3105150" cy="4381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252923" y="175798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----(9)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86" y="2514600"/>
            <a:ext cx="5715000" cy="3876675"/>
          </a:xfrm>
          <a:prstGeom prst="round2DiagRect">
            <a:avLst>
              <a:gd name="adj1" fmla="val 16667"/>
              <a:gd name="adj2" fmla="val 0"/>
            </a:avLst>
          </a:prstGeom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0291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3741345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Weak Inversion in MOS Transistors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48418" y="868012"/>
            <a:ext cx="453861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Substrate Current Flow in MOS Transistors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1371600"/>
            <a:ext cx="899160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As the reverse-bias voltages on the device are increased, carriers traversing the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depletion regions gain sufficient energy to create new electron-hole pairs in lattice collisions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by a process known as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impact ionization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1742" y="2362200"/>
            <a:ext cx="5718629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Impact ionization also occurs in MOS transistors but has a significantly different effect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device characteristics. This difference is because the channel electrons (for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theNMOScase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create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electron-hole pairs in lattice collisions in the drain depletion region, and some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resulting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holes then flow to the substrate, creating a substrate current.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61736"/>
            <a:ext cx="2895600" cy="2143362"/>
          </a:xfrm>
          <a:prstGeom prst="rect">
            <a:avLst/>
          </a:prstGeom>
          <a:ln w="9525">
            <a:solidFill>
              <a:srgbClr val="FFFF00"/>
            </a:solidFill>
            <a:miter lim="800000"/>
            <a:headEnd/>
            <a:tailEnd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-152400" y="473458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Impact </a:t>
            </a: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ionization in 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MOSFET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by a drain-substrate current generator.</a:t>
            </a:r>
            <a:endParaRPr lang="en-IN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19600" y="4534525"/>
            <a:ext cx="4572000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magnitude of this substrate current depends 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voltage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across the drain depletion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also on the drain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current.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524500"/>
            <a:ext cx="5000625" cy="8001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105400" y="5722203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are process-dependent parameters 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400" i="1" baseline="-25000" dirty="0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(act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 is the minimum value of 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400" i="1" baseline="-25000" dirty="0" smtClean="0">
                <a:latin typeface="Times New Roman" pitchFamily="18" charset="0"/>
                <a:cs typeface="Times New Roman" pitchFamily="18" charset="0"/>
              </a:rPr>
              <a:t>DS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which the transistor operates in the active region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06974" y="63553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----(10)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4122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8563" y="1447800"/>
            <a:ext cx="489108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drain-substrate small-signal conductance is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23898"/>
            <a:ext cx="3741345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Weak Inversion in MOS Transistors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8418" y="868012"/>
            <a:ext cx="453861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Substrate Current Flow in MOS Transistors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12" y="2209800"/>
            <a:ext cx="6829425" cy="6477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286000" y="3105835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Where,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gate and the source are assumed to be held at fixed potentials.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47588" y="2348984"/>
            <a:ext cx="868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----(11)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6826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111665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Problems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330" y="2057401"/>
            <a:ext cx="895847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2252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90600"/>
            <a:ext cx="7200900" cy="1076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23898"/>
            <a:ext cx="111665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Problems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3" y="2133600"/>
            <a:ext cx="90963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4850" y="2743200"/>
            <a:ext cx="7734300" cy="85725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" y="3848100"/>
            <a:ext cx="8001000" cy="10287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71688" y="5219700"/>
            <a:ext cx="5000625" cy="95250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239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111665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Problems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24193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447800"/>
            <a:ext cx="3429000" cy="1224643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524000"/>
            <a:ext cx="22139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3276601"/>
            <a:ext cx="2419350" cy="1145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2819400"/>
            <a:ext cx="40767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48200" y="2819400"/>
            <a:ext cx="31813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0" y="3352800"/>
            <a:ext cx="3743325" cy="1197864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76400" y="4800600"/>
            <a:ext cx="7048500" cy="181927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" y="4495800"/>
            <a:ext cx="14668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036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23898"/>
            <a:ext cx="111665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Problems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50482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685800"/>
            <a:ext cx="4562475" cy="8096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838200"/>
            <a:ext cx="20193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 b="38966"/>
          <a:stretch>
            <a:fillRect/>
          </a:stretch>
        </p:blipFill>
        <p:spPr bwMode="auto">
          <a:xfrm>
            <a:off x="228600" y="2766965"/>
            <a:ext cx="8842109" cy="662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71900" y="2133600"/>
            <a:ext cx="1600200" cy="52387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00475" y="3400425"/>
            <a:ext cx="1543050" cy="56197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4114800"/>
            <a:ext cx="34290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23963" y="5438775"/>
            <a:ext cx="6696075" cy="1038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459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438653"/>
            <a:ext cx="8905875" cy="4081085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23898"/>
            <a:ext cx="111665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Problems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89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351250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Depletion Region of a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Junction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143000"/>
            <a:ext cx="60198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Poisson’s equation in one dimension requires that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8900" y="1600200"/>
            <a:ext cx="3886200" cy="60960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705853" y="16764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----(3)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911" y="2362200"/>
            <a:ext cx="849488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1" y="2971799"/>
            <a:ext cx="1081088" cy="349443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705600" y="29834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----(4)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1013" y="3457575"/>
            <a:ext cx="81819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67125" y="3905250"/>
            <a:ext cx="1809750" cy="590550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6781800" y="39740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----(5)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72938" y="4343400"/>
            <a:ext cx="2351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C1 is a constant.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28963" y="5172075"/>
            <a:ext cx="2886075" cy="771525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6477000" y="54218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----(6)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1000" y="4659868"/>
            <a:ext cx="396493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However, the electric field  E is given by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895600"/>
            <a:ext cx="9020175" cy="5508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23898"/>
            <a:ext cx="111665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Problems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96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19621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23898"/>
            <a:ext cx="111665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Problems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" y="914400"/>
            <a:ext cx="5855805" cy="7620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888" y="2286000"/>
            <a:ext cx="7896225" cy="80962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9800" y="838200"/>
            <a:ext cx="3019425" cy="9239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57600" y="3429000"/>
            <a:ext cx="5286375" cy="91440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62400" y="4419600"/>
            <a:ext cx="4514850" cy="81915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09750" y="5495925"/>
            <a:ext cx="5524500" cy="828675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998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31623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23898"/>
            <a:ext cx="111665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Problems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313" y="1828800"/>
            <a:ext cx="7953375" cy="72390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24063" y="2819400"/>
            <a:ext cx="5095875" cy="83820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3810000"/>
            <a:ext cx="4733925" cy="76200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063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533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https://www.pveducation.org/pvcdrom/pn-junctions/solving-for-depletion-region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" y="1447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https://www.ques10.com/p/4582/draw-and-explain-energy-band-diagram-of-mos-capa-2/?</a:t>
            </a:r>
          </a:p>
        </p:txBody>
      </p:sp>
    </p:spTree>
    <p:extLst>
      <p:ext uri="{BB962C8B-B14F-4D97-AF65-F5344CB8AC3E}">
        <p14:creationId xmlns:p14="http://schemas.microsoft.com/office/powerpoint/2010/main" val="147124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3898"/>
            <a:ext cx="351250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Depletion Region of a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Junction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Since there is zero electric field outside the depletion region, a boundary condition is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906" y="1137477"/>
            <a:ext cx="2356884" cy="53340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2133600"/>
            <a:ext cx="2121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(6), sub 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value,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568" y="2133600"/>
            <a:ext cx="5574632" cy="76200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743799" y="231826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 (7)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048000"/>
            <a:ext cx="891540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Thus the dipole of charge existing at the junction gives rise to an electric field that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varies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linearly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with distance.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6746" y="3657600"/>
            <a:ext cx="3248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Integration of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equation (7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gives,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261" y="4038600"/>
            <a:ext cx="2944091" cy="76200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448272" y="438733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 (8)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2902" y="4953000"/>
            <a:ext cx="8792498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If the zero for potential is arbitrarily taken to be the potential of the neutral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-type region,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 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second boundary condition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is,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5267325"/>
            <a:ext cx="1838325" cy="371475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152400" y="5992476"/>
            <a:ext cx="3064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 these in equation (8) gives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833" y="6177143"/>
            <a:ext cx="4860000" cy="637737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8124672" y="631134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 (9)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37497" y="1670877"/>
            <a:ext cx="1618264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-qN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57700" y="5659635"/>
            <a:ext cx="1810624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-qN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/2E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915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UNIT I	BASIC MOS DEVICES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23898"/>
            <a:ext cx="351250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Depletion Region of a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Junction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689" y="838200"/>
            <a:ext cx="369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 is a potential varies with distance x,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876" y="1143000"/>
            <a:ext cx="492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 x=0, we define V=V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equation (9) becomes,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339" y="1011508"/>
            <a:ext cx="1861204" cy="88857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533809" y="131814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 (10)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76" y="1924975"/>
            <a:ext cx="7449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the potential difference from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0 to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then it follows that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593" y="2298928"/>
            <a:ext cx="1885950" cy="83820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523016" y="2533362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 (11)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8687" y="3962400"/>
            <a:ext cx="435606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Thus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total voltage across the junction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is,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190" y="4482872"/>
            <a:ext cx="5438775" cy="77152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056729" y="468396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 (12)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053" y="5397272"/>
            <a:ext cx="6773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equation (2),		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W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/N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Sub. In Equation (12),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190" y="5806847"/>
            <a:ext cx="3943350" cy="9620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6670913" y="606295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 (13)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7" name="Picture 9" descr="https://www.pveducation.org/sites/default/files/PVCDROM/PN-Junction/Images/pic01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7911"/>
            <a:ext cx="4705074" cy="1598289"/>
          </a:xfrm>
          <a:prstGeom prst="rect">
            <a:avLst/>
          </a:prstGeom>
          <a:ln>
            <a:solidFill>
              <a:srgbClr val="FFFF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500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5844</Words>
  <Application>Microsoft Office PowerPoint</Application>
  <PresentationFormat>On-screen Show (4:3)</PresentationFormat>
  <Paragraphs>638</Paragraphs>
  <Slides>73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599</cp:revision>
  <dcterms:created xsi:type="dcterms:W3CDTF">2006-08-16T00:00:00Z</dcterms:created>
  <dcterms:modified xsi:type="dcterms:W3CDTF">2022-07-30T05:38:02Z</dcterms:modified>
</cp:coreProperties>
</file>