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9" r:id="rId12"/>
    <p:sldId id="267" r:id="rId13"/>
    <p:sldId id="268" r:id="rId14"/>
    <p:sldId id="270" r:id="rId15"/>
    <p:sldId id="271"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Lst>
  <p:sldSz cx="13716000" cy="9144000"/>
  <p:notesSz cx="6858000" cy="9144000"/>
  <p:defaultText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52" y="-102"/>
      </p:cViewPr>
      <p:guideLst>
        <p:guide orient="horz" pos="2880"/>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415" indent="0" algn="ctr">
              <a:buNone/>
              <a:defRPr>
                <a:solidFill>
                  <a:schemeClr val="tx1">
                    <a:tint val="75000"/>
                  </a:schemeClr>
                </a:solidFill>
              </a:defRPr>
            </a:lvl2pPr>
            <a:lvl3pPr marL="1306195" indent="0" algn="ctr">
              <a:buNone/>
              <a:defRPr>
                <a:solidFill>
                  <a:schemeClr val="tx1">
                    <a:tint val="75000"/>
                  </a:schemeClr>
                </a:solidFill>
              </a:defRPr>
            </a:lvl3pPr>
            <a:lvl4pPr marL="1959610" indent="0" algn="ctr">
              <a:buNone/>
              <a:defRPr>
                <a:solidFill>
                  <a:schemeClr val="tx1">
                    <a:tint val="75000"/>
                  </a:schemeClr>
                </a:solidFill>
              </a:defRPr>
            </a:lvl4pPr>
            <a:lvl5pPr marL="2612390" indent="0" algn="ctr">
              <a:buNone/>
              <a:defRPr>
                <a:solidFill>
                  <a:schemeClr val="tx1">
                    <a:tint val="75000"/>
                  </a:schemeClr>
                </a:solidFill>
              </a:defRPr>
            </a:lvl5pPr>
            <a:lvl6pPr marL="3265805" indent="0" algn="ctr">
              <a:buNone/>
              <a:defRPr>
                <a:solidFill>
                  <a:schemeClr val="tx1">
                    <a:tint val="75000"/>
                  </a:schemeClr>
                </a:solidFill>
              </a:defRPr>
            </a:lvl6pPr>
            <a:lvl7pPr marL="3918585" indent="0" algn="ctr">
              <a:buNone/>
              <a:defRPr>
                <a:solidFill>
                  <a:schemeClr val="tx1">
                    <a:tint val="75000"/>
                  </a:schemeClr>
                </a:solidFill>
              </a:defRPr>
            </a:lvl7pPr>
            <a:lvl8pPr marL="4572000" indent="0" algn="ctr">
              <a:buNone/>
              <a:defRPr>
                <a:solidFill>
                  <a:schemeClr val="tx1">
                    <a:tint val="75000"/>
                  </a:schemeClr>
                </a:solidFill>
              </a:defRPr>
            </a:lvl8pPr>
            <a:lvl9pPr marL="52247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415" indent="0">
              <a:buNone/>
              <a:defRPr sz="2600">
                <a:solidFill>
                  <a:schemeClr val="tx1">
                    <a:tint val="75000"/>
                  </a:schemeClr>
                </a:solidFill>
              </a:defRPr>
            </a:lvl2pPr>
            <a:lvl3pPr marL="1306195" indent="0">
              <a:buNone/>
              <a:defRPr sz="2300">
                <a:solidFill>
                  <a:schemeClr val="tx1">
                    <a:tint val="75000"/>
                  </a:schemeClr>
                </a:solidFill>
              </a:defRPr>
            </a:lvl3pPr>
            <a:lvl4pPr marL="1959610" indent="0">
              <a:buNone/>
              <a:defRPr sz="2000">
                <a:solidFill>
                  <a:schemeClr val="tx1">
                    <a:tint val="75000"/>
                  </a:schemeClr>
                </a:solidFill>
              </a:defRPr>
            </a:lvl4pPr>
            <a:lvl5pPr marL="2612390" indent="0">
              <a:buNone/>
              <a:defRPr sz="2000">
                <a:solidFill>
                  <a:schemeClr val="tx1">
                    <a:tint val="75000"/>
                  </a:schemeClr>
                </a:solidFill>
              </a:defRPr>
            </a:lvl5pPr>
            <a:lvl6pPr marL="3265805" indent="0">
              <a:buNone/>
              <a:defRPr sz="2000">
                <a:solidFill>
                  <a:schemeClr val="tx1">
                    <a:tint val="75000"/>
                  </a:schemeClr>
                </a:solidFill>
              </a:defRPr>
            </a:lvl6pPr>
            <a:lvl7pPr marL="3918585" indent="0">
              <a:buNone/>
              <a:defRPr sz="2000">
                <a:solidFill>
                  <a:schemeClr val="tx1">
                    <a:tint val="75000"/>
                  </a:schemeClr>
                </a:solidFill>
              </a:defRPr>
            </a:lvl7pPr>
            <a:lvl8pPr marL="4572000" indent="0">
              <a:buNone/>
              <a:defRPr sz="2000">
                <a:solidFill>
                  <a:schemeClr val="tx1">
                    <a:tint val="75000"/>
                  </a:schemeClr>
                </a:solidFill>
              </a:defRPr>
            </a:lvl8pPr>
            <a:lvl9pPr marL="522478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415" indent="0">
              <a:buNone/>
              <a:defRPr sz="4000"/>
            </a:lvl2pPr>
            <a:lvl3pPr marL="1306195" indent="0">
              <a:buNone/>
              <a:defRPr sz="3400"/>
            </a:lvl3pPr>
            <a:lvl4pPr marL="1959610" indent="0">
              <a:buNone/>
              <a:defRPr sz="2900"/>
            </a:lvl4pPr>
            <a:lvl5pPr marL="2612390" indent="0">
              <a:buNone/>
              <a:defRPr sz="2900"/>
            </a:lvl5pPr>
            <a:lvl6pPr marL="3265805" indent="0">
              <a:buNone/>
              <a:defRPr sz="2900"/>
            </a:lvl6pPr>
            <a:lvl7pPr marL="3918585" indent="0">
              <a:buNone/>
              <a:defRPr sz="2900"/>
            </a:lvl7pPr>
            <a:lvl8pPr marL="4572000" indent="0">
              <a:buNone/>
              <a:defRPr sz="2900"/>
            </a:lvl8pPr>
            <a:lvl9pPr marL="5224780"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1D8BD707-D9CF-40AE-B4C6-C98DA3205C09}" type="datetimeFigureOut">
              <a:rPr lang="en-US" smtClean="0"/>
              <a:pPr/>
              <a:t>8/17/2022</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195" rtl="0" eaLnBrk="1" latinLnBrk="0" hangingPunct="1">
        <a:spcBef>
          <a:spcPct val="0"/>
        </a:spcBef>
        <a:buNone/>
        <a:defRPr sz="6300" kern="1200">
          <a:solidFill>
            <a:schemeClr val="tx1"/>
          </a:solidFill>
          <a:latin typeface="+mj-lt"/>
          <a:ea typeface="+mj-ea"/>
          <a:cs typeface="+mj-cs"/>
        </a:defRPr>
      </a:lvl1pPr>
    </p:titleStyle>
    <p:bodyStyle>
      <a:lvl1pPr marL="489585" indent="-489585" algn="l" defTabSz="13061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085" indent="-408305" algn="l" defTabSz="1306195"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585" indent="-326390" algn="l" defTabSz="1306195"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00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78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9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497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9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17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akshila-vlsi.com/wp-content/uploads/2019/08/Analog-Circuit-Design-1000x6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1" y="406400"/>
            <a:ext cx="13015913" cy="78105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237647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247"/>
          <a:stretch>
            <a:fillRect/>
          </a:stretch>
        </p:blipFill>
        <p:spPr bwMode="auto">
          <a:xfrm>
            <a:off x="0" y="-40638"/>
            <a:ext cx="13716000" cy="91846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20486" y="2479120"/>
            <a:ext cx="8091323" cy="3317385"/>
          </a:xfrm>
          <a:prstGeom prst="rect">
            <a:avLst/>
          </a:prstGeom>
        </p:spPr>
        <p:txBody>
          <a:bodyPr wrap="none" lIns="130622" tIns="65311" rIns="130622" bIns="65311">
            <a:spAutoFit/>
          </a:bodyPr>
          <a:lstStyle/>
          <a:p>
            <a:pPr algn="ctr"/>
            <a:r>
              <a:rPr lang="en-US" sz="6900" b="1" dirty="0" smtClean="0">
                <a:solidFill>
                  <a:srgbClr val="FFFF00"/>
                </a:solidFill>
                <a:latin typeface="Times New Roman" panose="02020603050405020304" pitchFamily="18" charset="0"/>
                <a:cs typeface="Times New Roman" panose="02020603050405020304" pitchFamily="18" charset="0"/>
              </a:rPr>
              <a:t>19EC786</a:t>
            </a:r>
          </a:p>
          <a:p>
            <a:pPr algn="ctr"/>
            <a:r>
              <a:rPr lang="en-US" sz="6900" b="1" dirty="0" smtClean="0">
                <a:solidFill>
                  <a:srgbClr val="FFFF00"/>
                </a:solidFill>
                <a:latin typeface="Times New Roman" panose="02020603050405020304" pitchFamily="18" charset="0"/>
                <a:cs typeface="Times New Roman" panose="02020603050405020304" pitchFamily="18" charset="0"/>
              </a:rPr>
              <a:t> </a:t>
            </a:r>
          </a:p>
          <a:p>
            <a:pPr algn="ctr"/>
            <a:r>
              <a:rPr lang="en-US" sz="6900" b="1" dirty="0" smtClean="0">
                <a:solidFill>
                  <a:srgbClr val="FFFF00"/>
                </a:solidFill>
                <a:latin typeface="Times New Roman" panose="02020603050405020304" pitchFamily="18" charset="0"/>
                <a:cs typeface="Times New Roman" panose="02020603050405020304" pitchFamily="18" charset="0"/>
              </a:rPr>
              <a:t>Analog </a:t>
            </a:r>
            <a:r>
              <a:rPr lang="en-US" sz="6900" b="1" dirty="0">
                <a:solidFill>
                  <a:srgbClr val="FFFF00"/>
                </a:solidFill>
                <a:latin typeface="Times New Roman" panose="02020603050405020304" pitchFamily="18" charset="0"/>
                <a:cs typeface="Times New Roman" panose="02020603050405020304" pitchFamily="18" charset="0"/>
              </a:rPr>
              <a:t>VLSI design </a:t>
            </a:r>
            <a:endParaRPr lang="en-IN" sz="69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19545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 with Diode-Connected Load</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4800" y="1295400"/>
            <a:ext cx="13182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many CMOS technologies, it is difficult to fabricate resistors with tightly-controlled values or a reasonable physical size. </a:t>
            </a:r>
          </a:p>
          <a:p>
            <a:pPr marL="457200" indent="-4572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Consequently, it is desirable to replace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with a MOS transistor.</a:t>
            </a:r>
            <a:endParaRPr lang="en-US" sz="2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23182" y="2803029"/>
            <a:ext cx="303320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Types of Active Loads,</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600200" y="3352800"/>
            <a:ext cx="5187639" cy="169277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Diode Connected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Current Source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Triode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Source Degeneration</a:t>
            </a:r>
            <a:endParaRPr lang="en-US" b="1" dirty="0">
              <a:latin typeface="Times New Roman" panose="02020603050405020304" pitchFamily="18" charset="0"/>
              <a:cs typeface="Times New Roman" panose="02020603050405020304" pitchFamily="18" charset="0"/>
            </a:endParaRPr>
          </a:p>
        </p:txBody>
      </p:sp>
      <p:sp>
        <p:nvSpPr>
          <p:cNvPr id="18" name="Rectangle 17"/>
          <p:cNvSpPr/>
          <p:nvPr/>
        </p:nvSpPr>
        <p:spPr>
          <a:xfrm>
            <a:off x="228600" y="5181600"/>
            <a:ext cx="5071196"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Types of Diode Connected Loads,</a:t>
            </a:r>
            <a:endParaRPr lang="en-US" sz="28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752600" y="5715000"/>
            <a:ext cx="8562344" cy="329320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NMOS driver with NMOS Enhancement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NMOS driver with PMOS Enhancement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PMOS driver with NMOS Enhancement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PMOS driver with PMOS Enhancement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NMOS driver with NMOS Depletion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NMOS driver with PMOS Depletion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PMOS driver with NMOS Depletion Load</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CS with PMOS driver with PMOS Enhancement Load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19545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 with Diode-Connected Load</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4800" y="1600200"/>
            <a:ext cx="13106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 MOSFET can operate as a small-signal resistor if its gate and drain are shorted.</a:t>
            </a: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called a "</a:t>
            </a:r>
            <a:r>
              <a:rPr lang="en-US" sz="2400" b="1" dirty="0" smtClean="0">
                <a:latin typeface="Times New Roman" panose="02020603050405020304" pitchFamily="18" charset="0"/>
                <a:cs typeface="Times New Roman" panose="02020603050405020304" pitchFamily="18" charset="0"/>
              </a:rPr>
              <a:t>diode-connected</a:t>
            </a:r>
            <a:r>
              <a:rPr lang="en-US" sz="2400" dirty="0" smtClean="0">
                <a:latin typeface="Times New Roman" panose="02020603050405020304" pitchFamily="18" charset="0"/>
                <a:cs typeface="Times New Roman" panose="02020603050405020304" pitchFamily="18" charset="0"/>
              </a:rPr>
              <a:t>" device, this configuration exhibits a small-signal behavior similar to a two-terminal </a:t>
            </a:r>
            <a:r>
              <a:rPr lang="en-US" sz="2400" b="1" dirty="0" smtClean="0">
                <a:latin typeface="Times New Roman" panose="02020603050405020304" pitchFamily="18" charset="0"/>
                <a:cs typeface="Times New Roman" panose="02020603050405020304" pitchFamily="18" charset="0"/>
              </a:rPr>
              <a:t>resistor</a:t>
            </a:r>
            <a:r>
              <a:rPr lang="en-US" sz="24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transistor is always in saturation because the drain and the gate have the same potential.</a:t>
            </a:r>
            <a:endParaRPr lang="en-US" sz="2400"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905000" y="3306763"/>
            <a:ext cx="2895600" cy="2332037"/>
          </a:xfrm>
          <a:prstGeom prst="rect">
            <a:avLst/>
          </a:prstGeom>
          <a:ln w="38100" cap="sq">
            <a:solidFill>
              <a:srgbClr val="FFFF00"/>
            </a:solidFill>
            <a:prstDash val="solid"/>
            <a:miter lim="800000"/>
            <a:headEnd/>
            <a:tailEnd/>
          </a:ln>
          <a:effectLst>
            <a:outerShdw blurRad="50800" dist="38100" dir="2700000" algn="tl" rotWithShape="0">
              <a:srgbClr val="000000">
                <a:alpha val="43000"/>
              </a:srgbClr>
            </a:outerShdw>
          </a:effectLst>
        </p:spPr>
      </p:pic>
      <p:pic>
        <p:nvPicPr>
          <p:cNvPr id="8" name="Picture 3"/>
          <p:cNvPicPr>
            <a:picLocks noChangeAspect="1" noChangeArrowheads="1"/>
          </p:cNvPicPr>
          <p:nvPr/>
        </p:nvPicPr>
        <p:blipFill>
          <a:blip r:embed="rId3" cstate="print"/>
          <a:srcRect/>
          <a:stretch>
            <a:fillRect/>
          </a:stretch>
        </p:blipFill>
        <p:spPr bwMode="auto">
          <a:xfrm>
            <a:off x="5334000" y="3336925"/>
            <a:ext cx="5622925" cy="2301875"/>
          </a:xfrm>
          <a:prstGeom prst="rect">
            <a:avLst/>
          </a:prstGeom>
          <a:ln w="38100" cap="sq">
            <a:solidFill>
              <a:srgbClr val="FFFF00"/>
            </a:solidFill>
            <a:prstDash val="solid"/>
            <a:miter lim="800000"/>
            <a:headEnd/>
            <a:tailEnd/>
          </a:ln>
          <a:effectLst>
            <a:outerShdw blurRad="50800" dist="38100" dir="2700000" algn="tl" rotWithShape="0">
              <a:srgbClr val="000000">
                <a:alpha val="43000"/>
              </a:srgbClr>
            </a:outerShdw>
          </a:effectLst>
        </p:spPr>
      </p:pic>
      <p:sp>
        <p:nvSpPr>
          <p:cNvPr id="9" name="Rectangle 8"/>
          <p:cNvSpPr/>
          <p:nvPr/>
        </p:nvSpPr>
        <p:spPr>
          <a:xfrm>
            <a:off x="1958040" y="5715000"/>
            <a:ext cx="2723823" cy="830997"/>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Diode-connected </a:t>
            </a:r>
          </a:p>
          <a:p>
            <a:r>
              <a:rPr lang="en-US" sz="2400" b="1" dirty="0" smtClean="0">
                <a:latin typeface="Times New Roman" panose="02020603050405020304" pitchFamily="18" charset="0"/>
                <a:cs typeface="Times New Roman" panose="02020603050405020304" pitchFamily="18" charset="0"/>
              </a:rPr>
              <a:t>NMOS and PMOS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5867400" y="5755957"/>
            <a:ext cx="4572000"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Small signal equivalent circuit</a:t>
            </a:r>
            <a:endParaRPr lang="en-US" sz="2400" b="1" dirty="0">
              <a:latin typeface="Times New Roman" panose="02020603050405020304" pitchFamily="18" charset="0"/>
              <a:cs typeface="Times New Roman" panose="02020603050405020304" pitchFamily="18" charset="0"/>
            </a:endParaRPr>
          </a:p>
        </p:txBody>
      </p:sp>
      <p:pic>
        <p:nvPicPr>
          <p:cNvPr id="11" name="Picture 4"/>
          <p:cNvPicPr>
            <a:picLocks noChangeAspect="1" noChangeArrowheads="1"/>
          </p:cNvPicPr>
          <p:nvPr/>
        </p:nvPicPr>
        <p:blipFill>
          <a:blip r:embed="rId4" cstate="print"/>
          <a:srcRect/>
          <a:stretch>
            <a:fillRect/>
          </a:stretch>
        </p:blipFill>
        <p:spPr bwMode="auto">
          <a:xfrm>
            <a:off x="5821363" y="6858000"/>
            <a:ext cx="5608637" cy="517525"/>
          </a:xfrm>
          <a:prstGeom prst="rect">
            <a:avLst/>
          </a:prstGeom>
          <a:noFill/>
          <a:ln w="9525">
            <a:noFill/>
            <a:miter lim="800000"/>
            <a:headEnd/>
            <a:tailEnd/>
          </a:ln>
        </p:spPr>
      </p:pic>
      <p:pic>
        <p:nvPicPr>
          <p:cNvPr id="12" name="Picture 5"/>
          <p:cNvPicPr>
            <a:picLocks noChangeAspect="1" noChangeArrowheads="1"/>
          </p:cNvPicPr>
          <p:nvPr/>
        </p:nvPicPr>
        <p:blipFill>
          <a:blip r:embed="rId5" cstate="print"/>
          <a:srcRect/>
          <a:stretch>
            <a:fillRect/>
          </a:stretch>
        </p:blipFill>
        <p:spPr bwMode="auto">
          <a:xfrm>
            <a:off x="6400800" y="7818437"/>
            <a:ext cx="3124200" cy="563563"/>
          </a:xfrm>
          <a:prstGeom prst="rect">
            <a:avLst/>
          </a:prstGeom>
          <a:noFill/>
          <a:ln w="9525">
            <a:noFill/>
            <a:miter lim="800000"/>
            <a:headEnd/>
            <a:tailEnd/>
          </a:ln>
        </p:spPr>
      </p:pic>
      <p:sp>
        <p:nvSpPr>
          <p:cNvPr id="13" name="Rectangle 12"/>
          <p:cNvSpPr/>
          <p:nvPr/>
        </p:nvSpPr>
        <p:spPr>
          <a:xfrm>
            <a:off x="1828800" y="7386935"/>
            <a:ext cx="6858000" cy="461665"/>
          </a:xfrm>
          <a:prstGeom prst="rect">
            <a:avLst/>
          </a:prstGeom>
        </p:spPr>
        <p:txBody>
          <a:bodyPr>
            <a:spAutoFit/>
          </a:bodyPr>
          <a:lstStyle/>
          <a:p>
            <a:r>
              <a:rPr lang="en-US" sz="2400" dirty="0" smtClean="0">
                <a:latin typeface="Times New Roman" panose="02020603050405020304" pitchFamily="18" charset="0"/>
                <a:cs typeface="Times New Roman" panose="02020603050405020304" pitchFamily="18" charset="0"/>
              </a:rPr>
              <a:t>The impedance of the diode is simply equal to</a:t>
            </a:r>
            <a:endParaRPr lang="en-US"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752600" y="6858000"/>
            <a:ext cx="3765774" cy="492443"/>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If no Body-effect exists…</a:t>
            </a:r>
            <a:endParaRPr 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19545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 with Diode-Connected Load</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1219200"/>
            <a:ext cx="3329758" cy="492443"/>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If Body-effect exists…</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429000" y="1219200"/>
            <a:ext cx="3733800" cy="609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09600" y="1905000"/>
            <a:ext cx="2514600" cy="4068763"/>
          </a:xfrm>
          <a:prstGeom prst="rect">
            <a:avLst/>
          </a:prstGeom>
          <a:ln w="38100" cap="sq">
            <a:solidFill>
              <a:schemeClr val="accent6">
                <a:lumMod val="75000"/>
              </a:schemeClr>
            </a:solidFill>
            <a:prstDash val="solid"/>
            <a:miter lim="800000"/>
            <a:headEnd/>
            <a:tailEnd/>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4022725" y="1951037"/>
            <a:ext cx="6721475" cy="4068763"/>
          </a:xfrm>
          <a:prstGeom prst="rect">
            <a:avLst/>
          </a:prstGeom>
          <a:ln w="38100" cap="sq">
            <a:solidFill>
              <a:schemeClr val="accent6">
                <a:lumMod val="75000"/>
              </a:schemeClr>
            </a:solidFill>
            <a:prstDash val="solid"/>
            <a:miter lim="800000"/>
            <a:headEnd/>
            <a:tailEnd/>
          </a:ln>
          <a:effectLst>
            <a:outerShdw blurRad="50800" dist="38100" dir="2700000" algn="tl" rotWithShape="0">
              <a:srgbClr val="000000">
                <a:alpha val="43000"/>
              </a:srgbClr>
            </a:outerShdw>
          </a:effectLst>
        </p:spPr>
      </p:pic>
      <p:pic>
        <p:nvPicPr>
          <p:cNvPr id="2053" name="Picture 5"/>
          <p:cNvPicPr>
            <a:picLocks noChangeAspect="1" noChangeArrowheads="1"/>
          </p:cNvPicPr>
          <p:nvPr/>
        </p:nvPicPr>
        <p:blipFill>
          <a:blip r:embed="rId5" cstate="print"/>
          <a:srcRect/>
          <a:stretch>
            <a:fillRect/>
          </a:stretch>
        </p:blipFill>
        <p:spPr bwMode="auto">
          <a:xfrm>
            <a:off x="2133600" y="6384925"/>
            <a:ext cx="4267200" cy="1006475"/>
          </a:xfrm>
          <a:prstGeom prst="rect">
            <a:avLst/>
          </a:prstGeom>
          <a:noFill/>
          <a:ln w="9525">
            <a:noFill/>
            <a:miter lim="800000"/>
            <a:headEnd/>
            <a:tailEnd/>
          </a:ln>
        </p:spPr>
      </p:pic>
      <p:sp>
        <p:nvSpPr>
          <p:cNvPr id="11" name="Rectangle 10"/>
          <p:cNvSpPr/>
          <p:nvPr/>
        </p:nvSpPr>
        <p:spPr>
          <a:xfrm>
            <a:off x="76200" y="6015335"/>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impedance of the diode connected transistor is equal to (Apply KCL)</a:t>
            </a:r>
            <a:endParaRPr lang="en-US" sz="2400"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027237" y="7331075"/>
            <a:ext cx="9021763" cy="1508125"/>
            <a:chOff x="685800" y="7391400"/>
            <a:chExt cx="9021763" cy="1508125"/>
          </a:xfrm>
        </p:grpSpPr>
        <p:pic>
          <p:nvPicPr>
            <p:cNvPr id="2055" name="Picture 7"/>
            <p:cNvPicPr>
              <a:picLocks noChangeAspect="1" noChangeArrowheads="1"/>
            </p:cNvPicPr>
            <p:nvPr/>
          </p:nvPicPr>
          <p:blipFill>
            <a:blip r:embed="rId6" cstate="print"/>
            <a:srcRect/>
            <a:stretch>
              <a:fillRect/>
            </a:stretch>
          </p:blipFill>
          <p:spPr bwMode="auto">
            <a:xfrm>
              <a:off x="685800" y="7391400"/>
              <a:ext cx="3779837" cy="1508125"/>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4572000" y="7543800"/>
              <a:ext cx="2835275" cy="112712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7543800" y="7543800"/>
              <a:ext cx="2163763" cy="1265237"/>
            </a:xfrm>
            <a:prstGeom prst="rect">
              <a:avLst/>
            </a:prstGeom>
            <a:noFill/>
            <a:ln w="9525">
              <a:noFill/>
              <a:miter lim="800000"/>
              <a:headEnd/>
              <a:tailEnd/>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74827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r>
              <a:rPr lang="en-IN" altLang="en-US" sz="2400" b="1"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CS with NMOS driver with NMOS Enhancement Load</a:t>
            </a: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 y="1189037"/>
            <a:ext cx="3246437" cy="4297363"/>
          </a:xfrm>
          <a:prstGeom prst="rect">
            <a:avLst/>
          </a:prstGeom>
          <a:ln w="38100" cap="sq">
            <a:solidFill>
              <a:schemeClr val="accent6">
                <a:lumMod val="75000"/>
              </a:schemeClr>
            </a:solidFill>
            <a:prstDash val="solid"/>
            <a:miter lim="800000"/>
            <a:headEnd/>
            <a:tailEnd/>
          </a:ln>
          <a:effectLst>
            <a:outerShdw blurRad="50800" dist="38100" dir="2700000" algn="tl" rotWithShape="0">
              <a:srgbClr val="000000">
                <a:alpha val="43000"/>
              </a:srgbClr>
            </a:outerShdw>
          </a:effectLst>
        </p:spPr>
      </p:pic>
      <p:cxnSp>
        <p:nvCxnSpPr>
          <p:cNvPr id="10" name="Straight Arrow Connector 9"/>
          <p:cNvCxnSpPr/>
          <p:nvPr/>
        </p:nvCxnSpPr>
        <p:spPr>
          <a:xfrm flipH="1">
            <a:off x="2667000" y="2057400"/>
            <a:ext cx="9906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H="1">
            <a:off x="2590800" y="3657600"/>
            <a:ext cx="9906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3466314" y="1564957"/>
            <a:ext cx="3603166" cy="892552"/>
          </a:xfrm>
          <a:prstGeom prst="rect">
            <a:avLst/>
          </a:prstGeom>
          <a:noFill/>
        </p:spPr>
        <p:txBody>
          <a:bodyPr wrap="none" rtlCol="0">
            <a:spAutoFit/>
          </a:bodyPr>
          <a:lstStyle/>
          <a:p>
            <a:r>
              <a:rPr lang="en-US" b="1" dirty="0" smtClean="0">
                <a:solidFill>
                  <a:srgbClr val="00B050"/>
                </a:solidFill>
              </a:rPr>
              <a:t>Load (Saturation Region)</a:t>
            </a:r>
          </a:p>
          <a:p>
            <a:r>
              <a:rPr lang="en-US" b="1" dirty="0" smtClean="0">
                <a:solidFill>
                  <a:srgbClr val="FF0000"/>
                </a:solidFill>
              </a:rPr>
              <a:t>Body effect Exists</a:t>
            </a:r>
            <a:endParaRPr lang="en-US" b="1" dirty="0">
              <a:solidFill>
                <a:srgbClr val="FF0000"/>
              </a:solidFill>
            </a:endParaRPr>
          </a:p>
        </p:txBody>
      </p:sp>
      <p:sp>
        <p:nvSpPr>
          <p:cNvPr id="13" name="TextBox 12"/>
          <p:cNvSpPr txBox="1"/>
          <p:nvPr/>
        </p:nvSpPr>
        <p:spPr>
          <a:xfrm>
            <a:off x="3429000" y="3200400"/>
            <a:ext cx="1035989" cy="492443"/>
          </a:xfrm>
          <a:prstGeom prst="rect">
            <a:avLst/>
          </a:prstGeom>
          <a:noFill/>
        </p:spPr>
        <p:txBody>
          <a:bodyPr wrap="none" rtlCol="0">
            <a:spAutoFit/>
          </a:bodyPr>
          <a:lstStyle/>
          <a:p>
            <a:r>
              <a:rPr lang="en-US" b="1" dirty="0" smtClean="0">
                <a:solidFill>
                  <a:srgbClr val="00B050"/>
                </a:solidFill>
              </a:rPr>
              <a:t>Driver</a:t>
            </a:r>
            <a:endParaRPr lang="en-US" b="1" dirty="0">
              <a:solidFill>
                <a:srgbClr val="00B050"/>
              </a:solidFill>
            </a:endParaRPr>
          </a:p>
        </p:txBody>
      </p:sp>
      <p:sp>
        <p:nvSpPr>
          <p:cNvPr id="14" name="TextBox 13"/>
          <p:cNvSpPr txBox="1"/>
          <p:nvPr/>
        </p:nvSpPr>
        <p:spPr>
          <a:xfrm>
            <a:off x="7162800" y="1295400"/>
            <a:ext cx="282724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Body effect in M</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is, </a:t>
            </a:r>
            <a:endParaRPr lang="en-US" sz="2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382000" y="1828800"/>
            <a:ext cx="3978525" cy="49244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 – V</a:t>
            </a:r>
            <a:r>
              <a:rPr lang="en-US" b="1" baseline="-25000" dirty="0" smtClean="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 = 0 – V</a:t>
            </a:r>
            <a:r>
              <a:rPr lang="en-US" b="1" baseline="-25000" dirty="0" smtClean="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 = -V</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716551" y="2743200"/>
            <a:ext cx="400943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Load</a:t>
            </a:r>
            <a:r>
              <a:rPr lang="en-US" sz="2400" dirty="0" smtClean="0">
                <a:latin typeface="Times New Roman" panose="02020603050405020304" pitchFamily="18" charset="0"/>
                <a:cs typeface="Times New Roman" panose="02020603050405020304" pitchFamily="18" charset="0"/>
              </a:rPr>
              <a:t> is, </a:t>
            </a:r>
            <a:endParaRPr lang="en-US" sz="2400" dirty="0">
              <a:latin typeface="Times New Roman" panose="02020603050405020304" pitchFamily="18" charset="0"/>
              <a:cs typeface="Times New Roman" panose="02020603050405020304" pitchFamily="18" charset="0"/>
            </a:endParaRPr>
          </a:p>
        </p:txBody>
      </p:sp>
      <p:grpSp>
        <p:nvGrpSpPr>
          <p:cNvPr id="88" name="Group 87"/>
          <p:cNvGrpSpPr/>
          <p:nvPr/>
        </p:nvGrpSpPr>
        <p:grpSpPr>
          <a:xfrm>
            <a:off x="5665330" y="3048000"/>
            <a:ext cx="6602870" cy="5943600"/>
            <a:chOff x="5665330" y="3200400"/>
            <a:chExt cx="6602870" cy="5943600"/>
          </a:xfrm>
        </p:grpSpPr>
        <p:grpSp>
          <p:nvGrpSpPr>
            <p:cNvPr id="74" name="Group 73"/>
            <p:cNvGrpSpPr/>
            <p:nvPr/>
          </p:nvGrpSpPr>
          <p:grpSpPr>
            <a:xfrm>
              <a:off x="5791200" y="3642360"/>
              <a:ext cx="6477000" cy="5501640"/>
              <a:chOff x="5791200" y="3642360"/>
              <a:chExt cx="6477000" cy="5501640"/>
            </a:xfrm>
          </p:grpSpPr>
          <p:cxnSp>
            <p:nvCxnSpPr>
              <p:cNvPr id="18" name="Straight Connector 17"/>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248400" y="6400800"/>
                <a:ext cx="5562600" cy="0"/>
              </a:xfrm>
              <a:prstGeom prst="line">
                <a:avLst/>
              </a:prstGeom>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7315200" y="3657600"/>
                <a:ext cx="914400" cy="2758440"/>
                <a:chOff x="7315200" y="3657600"/>
                <a:chExt cx="914400" cy="2758440"/>
              </a:xfrm>
            </p:grpSpPr>
            <p:grpSp>
              <p:nvGrpSpPr>
                <p:cNvPr id="23" name="Group 22"/>
                <p:cNvGrpSpPr/>
                <p:nvPr/>
              </p:nvGrpSpPr>
              <p:grpSpPr>
                <a:xfrm>
                  <a:off x="7315200" y="4495800"/>
                  <a:ext cx="914400" cy="914400"/>
                  <a:chOff x="7238999" y="4114796"/>
                  <a:chExt cx="633046" cy="587828"/>
                </a:xfrm>
              </p:grpSpPr>
              <p:sp>
                <p:nvSpPr>
                  <p:cNvPr id="20"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2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8" name="Group 27"/>
              <p:cNvGrpSpPr/>
              <p:nvPr/>
            </p:nvGrpSpPr>
            <p:grpSpPr>
              <a:xfrm>
                <a:off x="9144000" y="3642360"/>
                <a:ext cx="914400" cy="2758440"/>
                <a:chOff x="7315200" y="3657600"/>
                <a:chExt cx="914400" cy="2758440"/>
              </a:xfrm>
            </p:grpSpPr>
            <p:grpSp>
              <p:nvGrpSpPr>
                <p:cNvPr id="29" name="Group 22"/>
                <p:cNvGrpSpPr/>
                <p:nvPr/>
              </p:nvGrpSpPr>
              <p:grpSpPr>
                <a:xfrm>
                  <a:off x="7315200" y="4495800"/>
                  <a:ext cx="914400" cy="914400"/>
                  <a:chOff x="7238999" y="4114796"/>
                  <a:chExt cx="633046" cy="587828"/>
                </a:xfrm>
              </p:grpSpPr>
              <p:sp>
                <p:nvSpPr>
                  <p:cNvPr id="32" name="Oval 31"/>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33" name="Straight Arrow Connector 32"/>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30" name="Straight Connector 29"/>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47" name="Group 46"/>
              <p:cNvGrpSpPr/>
              <p:nvPr/>
            </p:nvGrpSpPr>
            <p:grpSpPr>
              <a:xfrm rot="16200000">
                <a:off x="9814560" y="4876800"/>
                <a:ext cx="2651760" cy="274320"/>
                <a:chOff x="4714875" y="4405992"/>
                <a:chExt cx="1914525" cy="318409"/>
              </a:xfrm>
            </p:grpSpPr>
            <p:grpSp>
              <p:nvGrpSpPr>
                <p:cNvPr id="43" name="Group 42"/>
                <p:cNvGrpSpPr/>
                <p:nvPr/>
              </p:nvGrpSpPr>
              <p:grpSpPr>
                <a:xfrm>
                  <a:off x="5029200" y="4419601"/>
                  <a:ext cx="1295400" cy="304800"/>
                  <a:chOff x="4876800" y="4419600"/>
                  <a:chExt cx="5486400" cy="914401"/>
                </a:xfrm>
              </p:grpSpPr>
              <p:cxnSp>
                <p:nvCxnSpPr>
                  <p:cNvPr id="35" name="Straight Connector 34"/>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Connector 44"/>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56" name="Group 55"/>
              <p:cNvGrpSpPr/>
              <p:nvPr/>
            </p:nvGrpSpPr>
            <p:grpSpPr>
              <a:xfrm>
                <a:off x="11353800" y="3657600"/>
                <a:ext cx="914400" cy="762000"/>
                <a:chOff x="4572000" y="5029200"/>
                <a:chExt cx="914400" cy="762000"/>
              </a:xfrm>
            </p:grpSpPr>
            <p:cxnSp>
              <p:nvCxnSpPr>
                <p:cNvPr id="51" name="Straight Connector 50"/>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57" name="Group 56"/>
              <p:cNvGrpSpPr/>
              <p:nvPr/>
            </p:nvGrpSpPr>
            <p:grpSpPr>
              <a:xfrm>
                <a:off x="5791200" y="3657600"/>
                <a:ext cx="914400" cy="762000"/>
                <a:chOff x="4572000" y="5029200"/>
                <a:chExt cx="914400" cy="762000"/>
              </a:xfrm>
            </p:grpSpPr>
            <p:cxnSp>
              <p:nvCxnSpPr>
                <p:cNvPr id="58" name="Straight Connector 57"/>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63" name="Group 62"/>
              <p:cNvGrpSpPr/>
              <p:nvPr/>
            </p:nvGrpSpPr>
            <p:grpSpPr>
              <a:xfrm>
                <a:off x="7335078" y="6019800"/>
                <a:ext cx="914400" cy="2758440"/>
                <a:chOff x="7315200" y="3657600"/>
                <a:chExt cx="914400" cy="2758440"/>
              </a:xfrm>
            </p:grpSpPr>
            <p:sp>
              <p:nvSpPr>
                <p:cNvPr id="67" name="Oval 66"/>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5" name="Straight Connector 6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69" name="Group 68"/>
              <p:cNvGrpSpPr/>
              <p:nvPr/>
            </p:nvGrpSpPr>
            <p:grpSpPr>
              <a:xfrm>
                <a:off x="7335078" y="8382000"/>
                <a:ext cx="914400" cy="762000"/>
                <a:chOff x="4572000" y="5029200"/>
                <a:chExt cx="914400" cy="762000"/>
              </a:xfrm>
            </p:grpSpPr>
            <p:cxnSp>
              <p:nvCxnSpPr>
                <p:cNvPr id="70" name="Straight Connector 69"/>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5029200" y="5029200"/>
                  <a:ext cx="0" cy="457200"/>
                </a:xfrm>
                <a:prstGeom prst="line">
                  <a:avLst/>
                </a:prstGeom>
              </p:spPr>
              <p:style>
                <a:lnRef idx="2">
                  <a:schemeClr val="dk1"/>
                </a:lnRef>
                <a:fillRef idx="1">
                  <a:schemeClr val="lt1"/>
                </a:fillRef>
                <a:effectRef idx="0">
                  <a:schemeClr val="dk1"/>
                </a:effectRef>
                <a:fontRef idx="minor">
                  <a:schemeClr val="dk1"/>
                </a:fontRef>
              </p:style>
            </p:cxnSp>
          </p:grpSp>
        </p:grpSp>
        <p:sp>
          <p:nvSpPr>
            <p:cNvPr id="75" name="TextBox 74"/>
            <p:cNvSpPr txBox="1"/>
            <p:nvPr/>
          </p:nvSpPr>
          <p:spPr>
            <a:xfrm>
              <a:off x="5665330" y="34290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7570330" y="3200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6503530" y="5832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6533318" y="51463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8382000" y="5257800"/>
              <a:ext cx="140974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bs2</a:t>
              </a:r>
              <a:endParaRPr lang="en-US" b="1" baseline="-25000"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11353800" y="47244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7543800" y="6975157"/>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7239000" y="82705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87" name="Group 86"/>
            <p:cNvGrpSpPr/>
            <p:nvPr/>
          </p:nvGrpSpPr>
          <p:grpSpPr>
            <a:xfrm rot="5400000">
              <a:off x="7680236" y="6553193"/>
              <a:ext cx="182879" cy="182879"/>
              <a:chOff x="5010978" y="4315437"/>
              <a:chExt cx="299038" cy="488312"/>
            </a:xfrm>
          </p:grpSpPr>
          <p:cxnSp>
            <p:nvCxnSpPr>
              <p:cNvPr id="85" name="Straight Connector 84"/>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sp>
        <p:nvSpPr>
          <p:cNvPr id="89" name="TextBox 88"/>
          <p:cNvSpPr txBox="1"/>
          <p:nvPr/>
        </p:nvSpPr>
        <p:spPr>
          <a:xfrm>
            <a:off x="8575056" y="7391400"/>
            <a:ext cx="4683744" cy="830997"/>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Supply is grounded for R</a:t>
            </a:r>
            <a:r>
              <a:rPr lang="en-US" sz="2400" b="1" baseline="-25000" dirty="0" smtClean="0">
                <a:latin typeface="Times New Roman" panose="02020603050405020304" pitchFamily="18" charset="0"/>
                <a:cs typeface="Times New Roman" panose="02020603050405020304" pitchFamily="18" charset="0"/>
              </a:rPr>
              <a:t>0</a:t>
            </a:r>
            <a:r>
              <a:rPr lang="en-US" sz="2400" b="1" dirty="0" smtClean="0">
                <a:latin typeface="Times New Roman" panose="02020603050405020304" pitchFamily="18" charset="0"/>
                <a:cs typeface="Times New Roman" panose="02020603050405020304" pitchFamily="18" charset="0"/>
              </a:rPr>
              <a:t> calculation. Hence, V</a:t>
            </a:r>
            <a:r>
              <a:rPr lang="en-US" sz="2400" b="1" baseline="-25000" dirty="0" smtClean="0">
                <a:latin typeface="Times New Roman" panose="02020603050405020304" pitchFamily="18" charset="0"/>
                <a:cs typeface="Times New Roman" panose="02020603050405020304" pitchFamily="18" charset="0"/>
              </a:rPr>
              <a:t>g2</a:t>
            </a:r>
            <a:r>
              <a:rPr lang="en-US" sz="2400" b="1" dirty="0" smtClean="0">
                <a:latin typeface="Times New Roman" panose="02020603050405020304" pitchFamily="18" charset="0"/>
                <a:cs typeface="Times New Roman" panose="02020603050405020304" pitchFamily="18" charset="0"/>
              </a:rPr>
              <a:t>  = 0.</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74827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1. </a:t>
            </a:r>
            <a:r>
              <a:rPr lang="en-US" sz="2400" b="1" dirty="0" smtClean="0">
                <a:latin typeface="Times New Roman" panose="02020603050405020304" pitchFamily="18" charset="0"/>
                <a:cs typeface="Times New Roman" panose="02020603050405020304" pitchFamily="18" charset="0"/>
                <a:sym typeface="+mn-ea"/>
              </a:rPr>
              <a:t>CS with NMOS driver with NMOS Enhancement Load</a:t>
            </a:r>
            <a:endParaRPr lang="en-US" sz="24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S</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of the equivalent circuit is, </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14273" y="1828800"/>
            <a:ext cx="450110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gs2</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mb2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bs2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47800" y="2555557"/>
            <a:ext cx="620028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mb2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53671" y="25159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8600" y="3200400"/>
            <a:ext cx="2727029"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Using,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371600" y="3849564"/>
            <a:ext cx="626440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406071" y="3810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381000" y="4572000"/>
            <a:ext cx="4103944"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b2 </a:t>
            </a:r>
            <a:r>
              <a:rPr lang="en-US" dirty="0" smtClean="0">
                <a:latin typeface="Times New Roman" panose="02020603050405020304" pitchFamily="18" charset="0"/>
                <a:cs typeface="Times New Roman" panose="02020603050405020304" pitchFamily="18" charset="0"/>
              </a:rPr>
              <a:t>= 0; V</a:t>
            </a:r>
            <a:r>
              <a:rPr lang="en-US" baseline="-25000" dirty="0" smtClean="0">
                <a:latin typeface="Times New Roman" panose="02020603050405020304" pitchFamily="18" charset="0"/>
                <a:cs typeface="Times New Roman" panose="02020603050405020304" pitchFamily="18" charset="0"/>
              </a:rPr>
              <a:t>s2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600200" y="5297364"/>
            <a:ext cx="5459700"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406071" y="5257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600200" y="6059364"/>
            <a:ext cx="4114011"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7406071" y="6019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524000" y="6629400"/>
            <a:ext cx="411362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406071" y="6705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447800" y="7356157"/>
            <a:ext cx="4821897"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 </a:t>
            </a:r>
            <a:r>
              <a:rPr lang="en-US" b="1" dirty="0" smtClean="0">
                <a:latin typeface="Times New Roman" panose="02020603050405020304" pitchFamily="18" charset="0"/>
                <a:cs typeface="Times New Roman" panose="02020603050405020304" pitchFamily="18" charset="0"/>
              </a:rPr>
              <a:t>||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329871" y="73561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2674872" y="7924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600200" y="8533007"/>
            <a:ext cx="3080267"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162800" y="84582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565197"/>
            <a:ext cx="774827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1. </a:t>
            </a:r>
            <a:r>
              <a:rPr lang="en-US" sz="2400" b="1" dirty="0" smtClean="0">
                <a:latin typeface="Times New Roman" panose="02020603050405020304" pitchFamily="18" charset="0"/>
                <a:cs typeface="Times New Roman" panose="02020603050405020304" pitchFamily="18" charset="0"/>
                <a:sym typeface="+mn-ea"/>
              </a:rPr>
              <a:t>CS with NMOS driver with NMOS Enhancement Load</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6200" y="1066800"/>
            <a:ext cx="418980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Driver </a:t>
            </a:r>
            <a:r>
              <a:rPr lang="en-US" sz="2400" dirty="0" smtClean="0">
                <a:latin typeface="Times New Roman" panose="02020603050405020304" pitchFamily="18" charset="0"/>
                <a:cs typeface="Times New Roman" panose="02020603050405020304" pitchFamily="18" charset="0"/>
              </a:rPr>
              <a:t>is, </a:t>
            </a:r>
            <a:endParaRPr lang="en-US" sz="2400" dirty="0">
              <a:latin typeface="Times New Roman" panose="02020603050405020304" pitchFamily="18" charset="0"/>
              <a:cs typeface="Times New Roman" panose="02020603050405020304" pitchFamily="18" charset="0"/>
            </a:endParaRPr>
          </a:p>
        </p:txBody>
      </p:sp>
      <p:grpSp>
        <p:nvGrpSpPr>
          <p:cNvPr id="86" name="Group 85"/>
          <p:cNvGrpSpPr/>
          <p:nvPr/>
        </p:nvGrpSpPr>
        <p:grpSpPr>
          <a:xfrm>
            <a:off x="-92708" y="1447800"/>
            <a:ext cx="7712708" cy="3997643"/>
            <a:chOff x="283240" y="1447800"/>
            <a:chExt cx="7712708" cy="3997643"/>
          </a:xfrm>
        </p:grpSpPr>
        <p:grpSp>
          <p:nvGrpSpPr>
            <p:cNvPr id="84" name="Group 83"/>
            <p:cNvGrpSpPr/>
            <p:nvPr/>
          </p:nvGrpSpPr>
          <p:grpSpPr>
            <a:xfrm>
              <a:off x="283240" y="1447800"/>
              <a:ext cx="7712708" cy="3997643"/>
              <a:chOff x="283240" y="1447800"/>
              <a:chExt cx="7712708" cy="3997643"/>
            </a:xfrm>
          </p:grpSpPr>
          <p:cxnSp>
            <p:nvCxnSpPr>
              <p:cNvPr id="22" name="Straight Connector 21"/>
              <p:cNvCxnSpPr/>
              <p:nvPr/>
            </p:nvCxnSpPr>
            <p:spPr>
              <a:xfrm flipV="1">
                <a:off x="2133600" y="1905000"/>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V="1">
                <a:off x="807720" y="4648200"/>
                <a:ext cx="6400800" cy="0"/>
              </a:xfrm>
              <a:prstGeom prst="line">
                <a:avLst/>
              </a:prstGeom>
            </p:spPr>
            <p:style>
              <a:lnRef idx="3">
                <a:schemeClr val="dk1"/>
              </a:lnRef>
              <a:fillRef idx="0">
                <a:schemeClr val="dk1"/>
              </a:fillRef>
              <a:effectRef idx="2">
                <a:schemeClr val="dk1"/>
              </a:effectRef>
              <a:fontRef idx="minor">
                <a:schemeClr val="tx1"/>
              </a:fontRef>
            </p:style>
          </p:cxnSp>
          <p:grpSp>
            <p:nvGrpSpPr>
              <p:cNvPr id="24" name="Group 26"/>
              <p:cNvGrpSpPr/>
              <p:nvPr/>
            </p:nvGrpSpPr>
            <p:grpSpPr>
              <a:xfrm>
                <a:off x="2674849" y="1905000"/>
                <a:ext cx="914400" cy="2758440"/>
                <a:chOff x="7315200" y="3657600"/>
                <a:chExt cx="914400" cy="2758440"/>
              </a:xfrm>
            </p:grpSpPr>
            <p:grpSp>
              <p:nvGrpSpPr>
                <p:cNvPr id="60" name="Group 22"/>
                <p:cNvGrpSpPr/>
                <p:nvPr/>
              </p:nvGrpSpPr>
              <p:grpSpPr>
                <a:xfrm>
                  <a:off x="7315200" y="4495800"/>
                  <a:ext cx="914400" cy="914400"/>
                  <a:chOff x="7238999" y="4114796"/>
                  <a:chExt cx="633046" cy="587828"/>
                </a:xfrm>
              </p:grpSpPr>
              <p:sp>
                <p:nvSpPr>
                  <p:cNvPr id="6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4" name="Straight Arrow Connector 21"/>
                  <p:cNvCxnSpPr/>
                  <p:nvPr/>
                </p:nvCxnSpPr>
                <p:spPr>
                  <a:xfrm>
                    <a:off x="7545073"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61" name="Straight Connector 24"/>
                <p:cNvCxnSpPr/>
                <p:nvPr/>
              </p:nvCxnSpPr>
              <p:spPr>
                <a:xfrm>
                  <a:off x="7775712"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6" name="Group 46"/>
              <p:cNvGrpSpPr/>
              <p:nvPr/>
            </p:nvGrpSpPr>
            <p:grpSpPr>
              <a:xfrm rot="16200000">
                <a:off x="3489960" y="3139440"/>
                <a:ext cx="2743200" cy="274320"/>
                <a:chOff x="4714875" y="4405992"/>
                <a:chExt cx="1914525" cy="318409"/>
              </a:xfrm>
            </p:grpSpPr>
            <p:grpSp>
              <p:nvGrpSpPr>
                <p:cNvPr id="46" name="Group 42"/>
                <p:cNvGrpSpPr/>
                <p:nvPr/>
              </p:nvGrpSpPr>
              <p:grpSpPr>
                <a:xfrm>
                  <a:off x="5029200" y="4419601"/>
                  <a:ext cx="1295400" cy="304800"/>
                  <a:chOff x="4876800" y="4419600"/>
                  <a:chExt cx="5486400" cy="914401"/>
                </a:xfrm>
              </p:grpSpPr>
              <p:cxnSp>
                <p:nvCxnSpPr>
                  <p:cNvPr id="49" name="Straight Connector 4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7" name="Straight Connector 4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30" name="Group 68"/>
              <p:cNvGrpSpPr/>
              <p:nvPr/>
            </p:nvGrpSpPr>
            <p:grpSpPr>
              <a:xfrm>
                <a:off x="2686878" y="4654415"/>
                <a:ext cx="914400" cy="791028"/>
                <a:chOff x="4572000" y="5000172"/>
                <a:chExt cx="914400" cy="791028"/>
              </a:xfrm>
            </p:grpSpPr>
            <p:cxnSp>
              <p:nvCxnSpPr>
                <p:cNvPr id="31" name="Straight Connector 30"/>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029200" y="5000172"/>
                  <a:ext cx="0" cy="468000"/>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p:cNvSpPr txBox="1"/>
              <p:nvPr/>
            </p:nvSpPr>
            <p:spPr>
              <a:xfrm>
                <a:off x="2929979" y="14478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892967" y="34699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74920" y="29718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570922" y="45720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65" name="Group 46"/>
              <p:cNvGrpSpPr/>
              <p:nvPr/>
            </p:nvGrpSpPr>
            <p:grpSpPr>
              <a:xfrm rot="16200000">
                <a:off x="4892040" y="3139440"/>
                <a:ext cx="2743200" cy="274320"/>
                <a:chOff x="4714875" y="4405992"/>
                <a:chExt cx="1914525" cy="318409"/>
              </a:xfrm>
            </p:grpSpPr>
            <p:grpSp>
              <p:nvGrpSpPr>
                <p:cNvPr id="66" name="Group 42"/>
                <p:cNvGrpSpPr/>
                <p:nvPr/>
              </p:nvGrpSpPr>
              <p:grpSpPr>
                <a:xfrm>
                  <a:off x="5029200" y="4419601"/>
                  <a:ext cx="1295400" cy="304800"/>
                  <a:chOff x="4876800" y="4419600"/>
                  <a:chExt cx="5486400" cy="914401"/>
                </a:xfrm>
              </p:grpSpPr>
              <p:cxnSp>
                <p:nvCxnSpPr>
                  <p:cNvPr id="69" name="Straight Connector 6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7" name="Straight Connector 6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75" name="Group 26"/>
              <p:cNvGrpSpPr/>
              <p:nvPr/>
            </p:nvGrpSpPr>
            <p:grpSpPr>
              <a:xfrm>
                <a:off x="381000" y="1905000"/>
                <a:ext cx="914400" cy="2758440"/>
                <a:chOff x="7315200" y="3657600"/>
                <a:chExt cx="914400" cy="2758440"/>
              </a:xfrm>
            </p:grpSpPr>
            <p:sp>
              <p:nvSpPr>
                <p:cNvPr id="79" name="Oval 19"/>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77"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81" name="Rectangle 80"/>
              <p:cNvSpPr/>
              <p:nvPr/>
            </p:nvSpPr>
            <p:spPr>
              <a:xfrm>
                <a:off x="533400" y="29365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sp>
            <p:nvSpPr>
              <p:cNvPr id="82" name="TextBox 81"/>
              <p:cNvSpPr txBox="1"/>
              <p:nvPr/>
            </p:nvSpPr>
            <p:spPr>
              <a:xfrm>
                <a:off x="283240" y="17526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7293640" y="16764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85" name="Rectangle 84"/>
            <p:cNvSpPr/>
            <p:nvPr/>
          </p:nvSpPr>
          <p:spPr>
            <a:xfrm>
              <a:off x="6485141" y="3048000"/>
              <a:ext cx="745717"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endParaRPr lang="en-US" b="1" dirty="0"/>
            </a:p>
          </p:txBody>
        </p:sp>
      </p:grpSp>
      <p:sp>
        <p:nvSpPr>
          <p:cNvPr id="88" name="TextBox 87"/>
          <p:cNvSpPr txBox="1"/>
          <p:nvPr/>
        </p:nvSpPr>
        <p:spPr>
          <a:xfrm>
            <a:off x="7482271" y="23622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8015671" y="3048000"/>
            <a:ext cx="3747244" cy="492443"/>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11444671" y="30493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(9)</a:t>
            </a:r>
            <a:endParaRPr lang="en-US" dirty="0">
              <a:latin typeface="Times New Roman" panose="02020603050405020304" pitchFamily="18" charset="0"/>
              <a:cs typeface="Times New Roman" panose="02020603050405020304" pitchFamily="18" charset="0"/>
            </a:endParaRPr>
          </a:p>
        </p:txBody>
      </p:sp>
      <p:sp>
        <p:nvSpPr>
          <p:cNvPr id="91" name="Rectangle 90"/>
          <p:cNvSpPr/>
          <p:nvPr/>
        </p:nvSpPr>
        <p:spPr>
          <a:xfrm>
            <a:off x="7467600" y="3733800"/>
            <a:ext cx="243368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(8) in (9), </a:t>
            </a:r>
            <a:endParaRPr lang="en-US" dirty="0">
              <a:latin typeface="Times New Roman" panose="02020603050405020304" pitchFamily="18" charset="0"/>
              <a:cs typeface="Times New Roman" panose="02020603050405020304" pitchFamily="18" charset="0"/>
            </a:endParaRPr>
          </a:p>
        </p:txBody>
      </p:sp>
      <p:sp>
        <p:nvSpPr>
          <p:cNvPr id="93" name="Rectangle 92"/>
          <p:cNvSpPr/>
          <p:nvPr/>
        </p:nvSpPr>
        <p:spPr>
          <a:xfrm>
            <a:off x="7318935" y="4248186"/>
            <a:ext cx="5186741"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94" name="TextBox 93"/>
          <p:cNvSpPr txBox="1"/>
          <p:nvPr/>
        </p:nvSpPr>
        <p:spPr>
          <a:xfrm>
            <a:off x="12094320" y="41910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95" name="Rectangle 94"/>
          <p:cNvSpPr/>
          <p:nvPr/>
        </p:nvSpPr>
        <p:spPr>
          <a:xfrm>
            <a:off x="3429000" y="4800600"/>
            <a:ext cx="349647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in (10), </a:t>
            </a:r>
            <a:endParaRPr lang="en-US" dirty="0">
              <a:latin typeface="Times New Roman" panose="02020603050405020304" pitchFamily="18" charset="0"/>
              <a:cs typeface="Times New Roman" panose="02020603050405020304" pitchFamily="18" charset="0"/>
            </a:endParaRPr>
          </a:p>
        </p:txBody>
      </p:sp>
      <p:sp>
        <p:nvSpPr>
          <p:cNvPr id="96" name="Rectangle 95"/>
          <p:cNvSpPr/>
          <p:nvPr/>
        </p:nvSpPr>
        <p:spPr>
          <a:xfrm>
            <a:off x="6705600" y="5070157"/>
            <a:ext cx="5845255" cy="49244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97" name="TextBox 96"/>
          <p:cNvSpPr txBox="1"/>
          <p:nvPr/>
        </p:nvSpPr>
        <p:spPr>
          <a:xfrm>
            <a:off x="12192000" y="50305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98" name="Rectangle 97"/>
          <p:cNvSpPr/>
          <p:nvPr/>
        </p:nvSpPr>
        <p:spPr>
          <a:xfrm>
            <a:off x="2674872" y="5638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9" name="Rectangle 98"/>
          <p:cNvSpPr/>
          <p:nvPr/>
        </p:nvSpPr>
        <p:spPr>
          <a:xfrm>
            <a:off x="6629400" y="5943600"/>
            <a:ext cx="3321037"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100" name="TextBox 99"/>
          <p:cNvSpPr txBox="1"/>
          <p:nvPr/>
        </p:nvSpPr>
        <p:spPr>
          <a:xfrm>
            <a:off x="9829800" y="58687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101" name="Rectangle 100"/>
          <p:cNvSpPr/>
          <p:nvPr/>
        </p:nvSpPr>
        <p:spPr>
          <a:xfrm>
            <a:off x="-70363" y="6477000"/>
            <a:ext cx="531427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 in (12), </a:t>
            </a:r>
            <a:endParaRPr lang="en-US" dirty="0">
              <a:latin typeface="Times New Roman" panose="02020603050405020304" pitchFamily="18" charset="0"/>
              <a:cs typeface="Times New Roman" panose="02020603050405020304" pitchFamily="18" charset="0"/>
            </a:endParaRPr>
          </a:p>
        </p:txBody>
      </p:sp>
      <p:sp>
        <p:nvSpPr>
          <p:cNvPr id="103" name="Rectangle 102"/>
          <p:cNvSpPr/>
          <p:nvPr/>
        </p:nvSpPr>
        <p:spPr>
          <a:xfrm>
            <a:off x="3657600" y="7127557"/>
            <a:ext cx="789761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 =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104" name="TextBox 103"/>
          <p:cNvSpPr txBox="1"/>
          <p:nvPr/>
        </p:nvSpPr>
        <p:spPr>
          <a:xfrm>
            <a:off x="11069128" y="7164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
        <p:nvSpPr>
          <p:cNvPr id="105" name="Rectangle 104"/>
          <p:cNvSpPr/>
          <p:nvPr/>
        </p:nvSpPr>
        <p:spPr>
          <a:xfrm>
            <a:off x="3732314" y="7737157"/>
            <a:ext cx="5662704"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rPr>
              <a:t>A</a:t>
            </a:r>
            <a:r>
              <a:rPr lang="en-US" sz="2800" b="1" baseline="-25000" dirty="0" smtClean="0">
                <a:latin typeface="Times New Roman" panose="02020603050405020304" pitchFamily="18" charset="0"/>
                <a:cs typeface="Times New Roman" panose="02020603050405020304" pitchFamily="18" charset="0"/>
              </a:rPr>
              <a:t>v</a:t>
            </a:r>
            <a:r>
              <a:rPr lang="en-US" sz="2800" b="1" dirty="0" smtClean="0">
                <a:latin typeface="Times New Roman" panose="02020603050405020304" pitchFamily="18" charset="0"/>
                <a:cs typeface="Times New Roman" panose="02020603050405020304" pitchFamily="18" charset="0"/>
              </a:rPr>
              <a:t> = - {√((W/L)</a:t>
            </a:r>
            <a:r>
              <a:rPr lang="en-US" sz="2800" b="1" baseline="-25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/((1 + </a:t>
            </a:r>
            <a:r>
              <a:rPr lang="el-GR" sz="2800" b="1" dirty="0" smtClean="0">
                <a:latin typeface="Times New Roman" panose="02020603050405020304" pitchFamily="18" charset="0"/>
                <a:cs typeface="Times New Roman" panose="02020603050405020304" pitchFamily="18" charset="0"/>
              </a:rPr>
              <a:t>η</a:t>
            </a:r>
            <a:r>
              <a:rPr lang="en-US" sz="2800" b="1" dirty="0" smtClean="0">
                <a:latin typeface="Times New Roman" panose="02020603050405020304" pitchFamily="18" charset="0"/>
                <a:cs typeface="Times New Roman" panose="02020603050405020304" pitchFamily="18" charset="0"/>
              </a:rPr>
              <a:t>)</a:t>
            </a:r>
            <a:r>
              <a:rPr lang="en-US" sz="2800" b="1" baseline="-250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√(W/L)</a:t>
            </a:r>
            <a:r>
              <a:rPr lang="en-US" sz="2800" b="1" baseline="-25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a:t>
            </a:r>
            <a:endParaRPr lang="en-US" sz="2800" b="1" baseline="-25000" dirty="0" smtClean="0">
              <a:latin typeface="Times New Roman" panose="02020603050405020304" pitchFamily="18" charset="0"/>
              <a:cs typeface="Times New Roman" panose="02020603050405020304" pitchFamily="18" charset="0"/>
            </a:endParaRPr>
          </a:p>
        </p:txBody>
      </p:sp>
      <p:sp>
        <p:nvSpPr>
          <p:cNvPr id="106" name="TextBox 105"/>
          <p:cNvSpPr txBox="1"/>
          <p:nvPr/>
        </p:nvSpPr>
        <p:spPr>
          <a:xfrm>
            <a:off x="9830159" y="7697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(14)</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565197"/>
            <a:ext cx="771398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2. </a:t>
            </a:r>
            <a:r>
              <a:rPr lang="en-US" sz="2400" b="1" dirty="0" smtClean="0">
                <a:latin typeface="Times New Roman" panose="02020603050405020304" pitchFamily="18" charset="0"/>
                <a:cs typeface="Times New Roman" panose="02020603050405020304" pitchFamily="18" charset="0"/>
                <a:sym typeface="+mn-ea"/>
              </a:rPr>
              <a:t>CS with NMOS driver with </a:t>
            </a:r>
            <a:r>
              <a:rPr lang="en-IN" altLang="en-US" sz="2400" b="1" dirty="0" smtClean="0">
                <a:latin typeface="Times New Roman" panose="02020603050405020304" pitchFamily="18" charset="0"/>
                <a:cs typeface="Times New Roman" panose="02020603050405020304" pitchFamily="18" charset="0"/>
                <a:sym typeface="+mn-ea"/>
              </a:rPr>
              <a:t>PMOS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410200" y="1505542"/>
            <a:ext cx="400943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Load</a:t>
            </a:r>
            <a:r>
              <a:rPr lang="en-US" sz="2400" dirty="0" smtClean="0">
                <a:latin typeface="Times New Roman" panose="02020603050405020304" pitchFamily="18" charset="0"/>
                <a:cs typeface="Times New Roman" panose="02020603050405020304" pitchFamily="18" charset="0"/>
              </a:rPr>
              <a:t> is, </a:t>
            </a:r>
            <a:endParaRPr lang="en-US" sz="2400" dirty="0">
              <a:latin typeface="Times New Roman" panose="02020603050405020304" pitchFamily="18" charset="0"/>
              <a:cs typeface="Times New Roman" panose="02020603050405020304" pitchFamily="18" charset="0"/>
            </a:endParaRPr>
          </a:p>
        </p:txBody>
      </p:sp>
      <p:grpSp>
        <p:nvGrpSpPr>
          <p:cNvPr id="64" name="Group 63"/>
          <p:cNvGrpSpPr/>
          <p:nvPr/>
        </p:nvGrpSpPr>
        <p:grpSpPr>
          <a:xfrm>
            <a:off x="5665330" y="2438400"/>
            <a:ext cx="6602870" cy="4226243"/>
            <a:chOff x="5665330" y="3200400"/>
            <a:chExt cx="6602870" cy="4226243"/>
          </a:xfrm>
        </p:grpSpPr>
        <p:grpSp>
          <p:nvGrpSpPr>
            <p:cNvPr id="65" name="Group 64"/>
            <p:cNvGrpSpPr/>
            <p:nvPr/>
          </p:nvGrpSpPr>
          <p:grpSpPr>
            <a:xfrm>
              <a:off x="6248400" y="3657600"/>
              <a:ext cx="6019800" cy="3769043"/>
              <a:chOff x="6248400" y="3657600"/>
              <a:chExt cx="6019800" cy="3769043"/>
            </a:xfrm>
          </p:grpSpPr>
          <p:cxnSp>
            <p:nvCxnSpPr>
              <p:cNvPr id="77" name="Straight Connector 76"/>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flipV="1">
                <a:off x="6248400" y="6400800"/>
                <a:ext cx="4320000" cy="0"/>
              </a:xfrm>
              <a:prstGeom prst="line">
                <a:avLst/>
              </a:prstGeom>
            </p:spPr>
            <p:style>
              <a:lnRef idx="3">
                <a:schemeClr val="dk1"/>
              </a:lnRef>
              <a:fillRef idx="0">
                <a:schemeClr val="dk1"/>
              </a:fillRef>
              <a:effectRef idx="2">
                <a:schemeClr val="dk1"/>
              </a:effectRef>
              <a:fontRef idx="minor">
                <a:schemeClr val="tx1"/>
              </a:fontRef>
            </p:style>
          </p:cxnSp>
          <p:grpSp>
            <p:nvGrpSpPr>
              <p:cNvPr id="79" name="Group 78"/>
              <p:cNvGrpSpPr/>
              <p:nvPr/>
            </p:nvGrpSpPr>
            <p:grpSpPr>
              <a:xfrm>
                <a:off x="7315200" y="3657600"/>
                <a:ext cx="914400" cy="2758440"/>
                <a:chOff x="7315200" y="3657600"/>
                <a:chExt cx="914400" cy="2758440"/>
              </a:xfrm>
            </p:grpSpPr>
            <p:grpSp>
              <p:nvGrpSpPr>
                <p:cNvPr id="115" name="Group 114"/>
                <p:cNvGrpSpPr/>
                <p:nvPr/>
              </p:nvGrpSpPr>
              <p:grpSpPr>
                <a:xfrm>
                  <a:off x="7315200" y="4495800"/>
                  <a:ext cx="914400" cy="914400"/>
                  <a:chOff x="7238999" y="4114796"/>
                  <a:chExt cx="633046" cy="587828"/>
                </a:xfrm>
              </p:grpSpPr>
              <p:sp>
                <p:nvSpPr>
                  <p:cNvPr id="118" name="Oval 117"/>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19" name="Straight Arrow Connector 118"/>
                  <p:cNvCxnSpPr/>
                  <p:nvPr/>
                </p:nvCxnSpPr>
                <p:spPr>
                  <a:xfrm flipV="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16" name="Straight Connector 115"/>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114" name="Straight Arrow Connector 113"/>
              <p:cNvCxnSpPr/>
              <p:nvPr/>
            </p:nvCxnSpPr>
            <p:spPr>
              <a:xfrm>
                <a:off x="10058400" y="4681705"/>
                <a:ext cx="0" cy="5689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rot="16200000">
                <a:off x="9002203" y="4896694"/>
                <a:ext cx="2691520" cy="274327"/>
                <a:chOff x="4686169" y="3486122"/>
                <a:chExt cx="1943231" cy="318415"/>
              </a:xfrm>
            </p:grpSpPr>
            <p:grpSp>
              <p:nvGrpSpPr>
                <p:cNvPr id="101" name="Group 100"/>
                <p:cNvGrpSpPr/>
                <p:nvPr/>
              </p:nvGrpSpPr>
              <p:grpSpPr>
                <a:xfrm>
                  <a:off x="5029201" y="3499735"/>
                  <a:ext cx="1295400" cy="304802"/>
                  <a:chOff x="4876802" y="1659992"/>
                  <a:chExt cx="5486398" cy="914402"/>
                </a:xfrm>
              </p:grpSpPr>
              <p:cxnSp>
                <p:nvCxnSpPr>
                  <p:cNvPr id="104" name="Straight Connector 103"/>
                  <p:cNvCxnSpPr/>
                  <p:nvPr/>
                </p:nvCxnSpPr>
                <p:spPr>
                  <a:xfrm>
                    <a:off x="4876802" y="1659999"/>
                    <a:ext cx="914401" cy="914394"/>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p:cNvCxnSpPr/>
                  <p:nvPr/>
                </p:nvCxnSpPr>
                <p:spPr>
                  <a:xfrm rot="16200000">
                    <a:off x="5791210" y="1659994"/>
                    <a:ext cx="914394" cy="914401"/>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p:cNvCxnSpPr/>
                  <p:nvPr/>
                </p:nvCxnSpPr>
                <p:spPr>
                  <a:xfrm>
                    <a:off x="6705603" y="1659999"/>
                    <a:ext cx="914401" cy="914394"/>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rot="16200000">
                    <a:off x="7620006" y="1659994"/>
                    <a:ext cx="914394" cy="914401"/>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8534400" y="1659994"/>
                    <a:ext cx="914401" cy="914398"/>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rot="16200000">
                    <a:off x="9448799" y="1659992"/>
                    <a:ext cx="914402" cy="914401"/>
                  </a:xfrm>
                  <a:prstGeom prst="line">
                    <a:avLst/>
                  </a:prstGeom>
                </p:spPr>
                <p:style>
                  <a:lnRef idx="3">
                    <a:schemeClr val="dk1"/>
                  </a:lnRef>
                  <a:fillRef idx="0">
                    <a:schemeClr val="dk1"/>
                  </a:fillRef>
                  <a:effectRef idx="2">
                    <a:schemeClr val="dk1"/>
                  </a:effectRef>
                  <a:fontRef idx="minor">
                    <a:schemeClr val="tx1"/>
                  </a:fontRef>
                </p:style>
              </p:cxnSp>
            </p:grpSp>
            <p:cxnSp>
              <p:nvCxnSpPr>
                <p:cNvPr id="102" name="Straight Connector 101"/>
                <p:cNvCxnSpPr/>
                <p:nvPr/>
              </p:nvCxnSpPr>
              <p:spPr>
                <a:xfrm flipH="1">
                  <a:off x="4686169" y="3486122"/>
                  <a:ext cx="337888" cy="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flipH="1">
                  <a:off x="6324600" y="349973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11353800" y="5029200"/>
                <a:ext cx="914400" cy="762000"/>
                <a:chOff x="4572000" y="6400800"/>
                <a:chExt cx="914400" cy="762000"/>
              </a:xfrm>
            </p:grpSpPr>
            <p:cxnSp>
              <p:nvCxnSpPr>
                <p:cNvPr id="97" name="Straight Connector 96"/>
                <p:cNvCxnSpPr/>
                <p:nvPr/>
              </p:nvCxnSpPr>
              <p:spPr>
                <a:xfrm>
                  <a:off x="4572000" y="68580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4785360" y="70104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a:xfrm>
                  <a:off x="4907280" y="71628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5029200" y="6400800"/>
                  <a:ext cx="0" cy="457200"/>
                </a:xfrm>
                <a:prstGeom prst="line">
                  <a:avLst/>
                </a:prstGeom>
              </p:spPr>
              <p:style>
                <a:lnRef idx="3">
                  <a:schemeClr val="dk1"/>
                </a:lnRef>
                <a:fillRef idx="0">
                  <a:schemeClr val="dk1"/>
                </a:fillRef>
                <a:effectRef idx="2">
                  <a:schemeClr val="dk1"/>
                </a:effectRef>
                <a:fontRef idx="minor">
                  <a:schemeClr val="tx1"/>
                </a:fontRef>
              </p:style>
            </p:cxnSp>
          </p:grpSp>
          <p:cxnSp>
            <p:nvCxnSpPr>
              <p:cNvPr id="91" name="Straight Connector 90"/>
              <p:cNvCxnSpPr/>
              <p:nvPr/>
            </p:nvCxnSpPr>
            <p:spPr>
              <a:xfrm>
                <a:off x="7775712" y="6019800"/>
                <a:ext cx="0" cy="838200"/>
              </a:xfrm>
              <a:prstGeom prst="line">
                <a:avLst/>
              </a:prstGeom>
            </p:spPr>
            <p:style>
              <a:lnRef idx="3">
                <a:schemeClr val="dk1"/>
              </a:lnRef>
              <a:fillRef idx="0">
                <a:schemeClr val="dk1"/>
              </a:fillRef>
              <a:effectRef idx="2">
                <a:schemeClr val="dk1"/>
              </a:effectRef>
              <a:fontRef idx="minor">
                <a:schemeClr val="tx1"/>
              </a:fontRef>
            </p:style>
          </p:cxnSp>
          <p:grpSp>
            <p:nvGrpSpPr>
              <p:cNvPr id="85" name="Group 84"/>
              <p:cNvGrpSpPr/>
              <p:nvPr/>
            </p:nvGrpSpPr>
            <p:grpSpPr>
              <a:xfrm>
                <a:off x="7315200" y="6664643"/>
                <a:ext cx="914400" cy="762000"/>
                <a:chOff x="4552122" y="3311843"/>
                <a:chExt cx="914400" cy="762000"/>
              </a:xfrm>
            </p:grpSpPr>
            <p:cxnSp>
              <p:nvCxnSpPr>
                <p:cNvPr id="86" name="Straight Connector 85"/>
                <p:cNvCxnSpPr/>
                <p:nvPr/>
              </p:nvCxnSpPr>
              <p:spPr>
                <a:xfrm>
                  <a:off x="4552122" y="37690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4765482" y="39214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4887402" y="40738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5009322" y="3311843"/>
                  <a:ext cx="0" cy="457200"/>
                </a:xfrm>
                <a:prstGeom prst="line">
                  <a:avLst/>
                </a:prstGeom>
              </p:spPr>
              <p:style>
                <a:lnRef idx="3">
                  <a:schemeClr val="dk1"/>
                </a:lnRef>
                <a:fillRef idx="0">
                  <a:schemeClr val="dk1"/>
                </a:fillRef>
                <a:effectRef idx="2">
                  <a:schemeClr val="dk1"/>
                </a:effectRef>
                <a:fontRef idx="minor">
                  <a:schemeClr val="tx1"/>
                </a:fontRef>
              </p:style>
            </p:cxnSp>
          </p:grpSp>
        </p:grpSp>
        <p:sp>
          <p:nvSpPr>
            <p:cNvPr id="66" name="TextBox 65"/>
            <p:cNvSpPr txBox="1"/>
            <p:nvPr/>
          </p:nvSpPr>
          <p:spPr>
            <a:xfrm>
              <a:off x="5665330" y="34290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7570330" y="3200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6503530" y="5832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6533318" y="52225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10591800" y="47244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7219122" y="65532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sp>
        <p:nvSpPr>
          <p:cNvPr id="120" name="Oval 119"/>
          <p:cNvSpPr/>
          <p:nvPr/>
        </p:nvSpPr>
        <p:spPr>
          <a:xfrm>
            <a:off x="11353800" y="3352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21" name="TextBox 120"/>
          <p:cNvSpPr txBox="1"/>
          <p:nvPr/>
        </p:nvSpPr>
        <p:spPr>
          <a:xfrm>
            <a:off x="11562522" y="3546157"/>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122" name="Straight Connector 121"/>
          <p:cNvCxnSpPr/>
          <p:nvPr/>
        </p:nvCxnSpPr>
        <p:spPr>
          <a:xfrm>
            <a:off x="11826240" y="2913965"/>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rot="16200000" flipH="1">
            <a:off x="9999714" y="2801886"/>
            <a:ext cx="422171" cy="0"/>
          </a:xfrm>
          <a:prstGeom prst="line">
            <a:avLst/>
          </a:prstGeom>
        </p:spPr>
        <p:style>
          <a:lnRef idx="3">
            <a:schemeClr val="dk1"/>
          </a:lnRef>
          <a:fillRef idx="0">
            <a:schemeClr val="dk1"/>
          </a:fillRef>
          <a:effectRef idx="2">
            <a:schemeClr val="dk1"/>
          </a:effectRef>
          <a:fontRef idx="minor">
            <a:schemeClr val="tx1"/>
          </a:fontRef>
        </p:style>
      </p:cxnSp>
      <p:sp>
        <p:nvSpPr>
          <p:cNvPr id="124" name="TextBox 123"/>
          <p:cNvSpPr txBox="1"/>
          <p:nvPr/>
        </p:nvSpPr>
        <p:spPr>
          <a:xfrm>
            <a:off x="10353828" y="2295939"/>
            <a:ext cx="702308" cy="492443"/>
          </a:xfrm>
          <a:prstGeom prst="rect">
            <a:avLst/>
          </a:prstGeom>
          <a:noFill/>
        </p:spPr>
        <p:txBody>
          <a:bodyPr wrap="none" rtlCol="0">
            <a:spAutoFit/>
          </a:bodyPr>
          <a:lstStyle/>
          <a:p>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endParaRPr lang="en-IN" b="1" baseline="-25000" dirty="0">
              <a:latin typeface="Times New Roman" pitchFamily="18" charset="0"/>
              <a:cs typeface="Times New Roman" pitchFamily="18" charset="0"/>
            </a:endParaRPr>
          </a:p>
        </p:txBody>
      </p:sp>
      <p:grpSp>
        <p:nvGrpSpPr>
          <p:cNvPr id="128" name="Group 127"/>
          <p:cNvGrpSpPr/>
          <p:nvPr/>
        </p:nvGrpSpPr>
        <p:grpSpPr>
          <a:xfrm>
            <a:off x="749502" y="1643413"/>
            <a:ext cx="3832663" cy="4572574"/>
            <a:chOff x="749502" y="1643413"/>
            <a:chExt cx="3832663" cy="4572574"/>
          </a:xfrm>
        </p:grpSpPr>
        <p:grpSp>
          <p:nvGrpSpPr>
            <p:cNvPr id="125" name="Group 124"/>
            <p:cNvGrpSpPr/>
            <p:nvPr/>
          </p:nvGrpSpPr>
          <p:grpSpPr>
            <a:xfrm>
              <a:off x="749502" y="1643413"/>
              <a:ext cx="3832663" cy="4572574"/>
              <a:chOff x="749502" y="1643413"/>
              <a:chExt cx="3832663" cy="4572574"/>
            </a:xfrm>
          </p:grpSpPr>
          <p:grpSp>
            <p:nvGrpSpPr>
              <p:cNvPr id="60" name="Group 59"/>
              <p:cNvGrpSpPr/>
              <p:nvPr/>
            </p:nvGrpSpPr>
            <p:grpSpPr>
              <a:xfrm>
                <a:off x="749502" y="1643413"/>
                <a:ext cx="3000806" cy="4572574"/>
                <a:chOff x="749502" y="1643413"/>
                <a:chExt cx="3000806" cy="4572574"/>
              </a:xfrm>
            </p:grpSpPr>
            <p:grpSp>
              <p:nvGrpSpPr>
                <p:cNvPr id="19" name="Group 18"/>
                <p:cNvGrpSpPr/>
                <p:nvPr/>
              </p:nvGrpSpPr>
              <p:grpSpPr>
                <a:xfrm>
                  <a:off x="1244400" y="1991139"/>
                  <a:ext cx="1016400" cy="1590261"/>
                  <a:chOff x="1244400" y="1991139"/>
                  <a:chExt cx="1016400" cy="1590261"/>
                </a:xfrm>
              </p:grpSpPr>
              <p:cxnSp>
                <p:nvCxnSpPr>
                  <p:cNvPr id="3" name="Straight Connector 2"/>
                  <p:cNvCxnSpPr/>
                  <p:nvPr/>
                </p:nvCxnSpPr>
                <p:spPr>
                  <a:xfrm>
                    <a:off x="1676400" y="24384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828800" y="2382078"/>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16200000">
                    <a:off x="2044800" y="2755800"/>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rot="16200000">
                    <a:off x="2044800" y="2374801"/>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2260800" y="1991139"/>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260800" y="2971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rot="16200000">
                    <a:off x="1460400" y="2527202"/>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244400" y="2743202"/>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244400" y="3347657"/>
                    <a:ext cx="1016400" cy="0"/>
                  </a:xfrm>
                  <a:prstGeom prst="line">
                    <a:avLst/>
                  </a:prstGeom>
                </p:spPr>
                <p:style>
                  <a:lnRef idx="3">
                    <a:schemeClr val="dk1"/>
                  </a:lnRef>
                  <a:fillRef idx="0">
                    <a:schemeClr val="dk1"/>
                  </a:fillRef>
                  <a:effectRef idx="2">
                    <a:schemeClr val="dk1"/>
                  </a:effectRef>
                  <a:fontRef idx="minor">
                    <a:schemeClr val="tx1"/>
                  </a:fontRef>
                </p:style>
              </p:cxnSp>
              <p:grpSp>
                <p:nvGrpSpPr>
                  <p:cNvPr id="18" name="Group 17"/>
                  <p:cNvGrpSpPr/>
                  <p:nvPr/>
                </p:nvGrpSpPr>
                <p:grpSpPr>
                  <a:xfrm rot="16200000">
                    <a:off x="1953362" y="2498634"/>
                    <a:ext cx="182879" cy="182879"/>
                    <a:chOff x="7695478" y="6400793"/>
                    <a:chExt cx="182879" cy="182879"/>
                  </a:xfrm>
                </p:grpSpPr>
                <p:cxnSp>
                  <p:nvCxnSpPr>
                    <p:cNvPr id="16" name="Straight Connector 15"/>
                    <p:cNvCxnSpPr/>
                    <p:nvPr/>
                  </p:nvCxnSpPr>
                  <p:spPr>
                    <a:xfrm rot="5400000" flipH="1" flipV="1">
                      <a:off x="7653211"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flipV="1">
                      <a:off x="7780012"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cxnSp>
              <p:nvCxnSpPr>
                <p:cNvPr id="21" name="Straight Connector 20"/>
                <p:cNvCxnSpPr/>
                <p:nvPr/>
              </p:nvCxnSpPr>
              <p:spPr>
                <a:xfrm>
                  <a:off x="1676400" y="39473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1828800" y="3890996"/>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a:off x="2044800" y="4264718"/>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16200000">
                  <a:off x="2044800" y="3883719"/>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2260800" y="3500057"/>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2260800" y="44807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rot="16200000">
                  <a:off x="1460400" y="4036120"/>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1244400" y="4252120"/>
                  <a:ext cx="0" cy="609600"/>
                </a:xfrm>
                <a:prstGeom prst="line">
                  <a:avLst/>
                </a:prstGeom>
              </p:spPr>
              <p:style>
                <a:lnRef idx="3">
                  <a:schemeClr val="dk1"/>
                </a:lnRef>
                <a:fillRef idx="0">
                  <a:schemeClr val="dk1"/>
                </a:fillRef>
                <a:effectRef idx="2">
                  <a:schemeClr val="dk1"/>
                </a:effectRef>
                <a:fontRef idx="minor">
                  <a:schemeClr val="tx1"/>
                </a:fontRef>
              </p:style>
            </p:cxnSp>
            <p:grpSp>
              <p:nvGrpSpPr>
                <p:cNvPr id="30" name="Group 29"/>
                <p:cNvGrpSpPr/>
                <p:nvPr/>
              </p:nvGrpSpPr>
              <p:grpSpPr>
                <a:xfrm rot="5400000" flipH="1">
                  <a:off x="1953360" y="4389121"/>
                  <a:ext cx="182879" cy="182879"/>
                  <a:chOff x="7680236" y="6400793"/>
                  <a:chExt cx="182879" cy="182879"/>
                </a:xfrm>
              </p:grpSpPr>
              <p:cxnSp>
                <p:nvCxnSpPr>
                  <p:cNvPr id="31" name="Straight Connector 30"/>
                  <p:cNvCxnSpPr/>
                  <p:nvPr/>
                </p:nvCxnSpPr>
                <p:spPr>
                  <a:xfrm rot="5400000" flipH="1" flipV="1">
                    <a:off x="7637969"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7764770"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nvGrpSpPr>
                <p:cNvPr id="38" name="Group 37"/>
                <p:cNvGrpSpPr/>
                <p:nvPr/>
              </p:nvGrpSpPr>
              <p:grpSpPr>
                <a:xfrm>
                  <a:off x="884400" y="4775987"/>
                  <a:ext cx="720000" cy="720000"/>
                  <a:chOff x="5052" y="2743200"/>
                  <a:chExt cx="914400" cy="914400"/>
                </a:xfrm>
              </p:grpSpPr>
              <p:sp>
                <p:nvSpPr>
                  <p:cNvPr id="36" name="Oval 19"/>
                  <p:cNvSpPr/>
                  <p:nvPr/>
                </p:nvSpPr>
                <p:spPr>
                  <a:xfrm>
                    <a:off x="5052" y="27432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itchFamily="18" charset="0"/>
                      <a:cs typeface="Times New Roman" panose="02020603050405020304" pitchFamily="18" charset="0"/>
                    </a:endParaRPr>
                  </a:p>
                </p:txBody>
              </p:sp>
              <p:sp>
                <p:nvSpPr>
                  <p:cNvPr id="37" name="Rectangle 36"/>
                  <p:cNvSpPr/>
                  <p:nvPr/>
                </p:nvSpPr>
                <p:spPr>
                  <a:xfrm>
                    <a:off x="95410" y="2936558"/>
                    <a:ext cx="760336" cy="625403"/>
                  </a:xfrm>
                  <a:prstGeom prst="rect">
                    <a:avLst/>
                  </a:prstGeom>
                </p:spPr>
                <p:txBody>
                  <a:bodyPr wrap="none">
                    <a:spAutoFit/>
                  </a:bodyPr>
                  <a:lstStyle/>
                  <a:p>
                    <a:r>
                      <a:rPr lang="en-US" b="1" dirty="0" smtClean="0">
                        <a:latin typeface="Times New Roman"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b="1" dirty="0">
                      <a:latin typeface="Times New Roman" pitchFamily="18" charset="0"/>
                      <a:cs typeface="Times New Roman" pitchFamily="18" charset="0"/>
                    </a:endParaRPr>
                  </a:p>
                </p:txBody>
              </p:sp>
            </p:grpSp>
            <p:grpSp>
              <p:nvGrpSpPr>
                <p:cNvPr id="44" name="Group 43"/>
                <p:cNvGrpSpPr/>
                <p:nvPr/>
              </p:nvGrpSpPr>
              <p:grpSpPr>
                <a:xfrm>
                  <a:off x="884400" y="5495987"/>
                  <a:ext cx="720000" cy="720000"/>
                  <a:chOff x="2310930" y="4654415"/>
                  <a:chExt cx="914400" cy="791028"/>
                </a:xfrm>
              </p:grpSpPr>
              <p:cxnSp>
                <p:nvCxnSpPr>
                  <p:cNvPr id="39" name="Straight Connector 38"/>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grpSp>
              <p:nvGrpSpPr>
                <p:cNvPr id="45" name="Group 44"/>
                <p:cNvGrpSpPr/>
                <p:nvPr/>
              </p:nvGrpSpPr>
              <p:grpSpPr>
                <a:xfrm>
                  <a:off x="1900800" y="4988975"/>
                  <a:ext cx="720000" cy="720000"/>
                  <a:chOff x="2310930" y="4654415"/>
                  <a:chExt cx="914400" cy="791028"/>
                </a:xfrm>
              </p:grpSpPr>
              <p:cxnSp>
                <p:nvCxnSpPr>
                  <p:cNvPr id="46" name="Straight Connector 45"/>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924800" y="1987083"/>
                  <a:ext cx="7200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2260800" y="3591858"/>
                  <a:ext cx="720000" cy="0"/>
                </a:xfrm>
                <a:prstGeom prst="line">
                  <a:avLst/>
                </a:prstGeom>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3048000" y="3352800"/>
                  <a:ext cx="702308" cy="492443"/>
                </a:xfrm>
                <a:prstGeom prst="rect">
                  <a:avLst/>
                </a:prstGeom>
                <a:noFill/>
              </p:spPr>
              <p:txBody>
                <a:bodyPr wrap="none" rtlCol="0">
                  <a:spAutoFit/>
                </a:bodyPr>
                <a:lstStyle/>
                <a:p>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endParaRPr lang="en-IN" b="1" baseline="-25000" dirty="0">
                    <a:latin typeface="Times New Roman" pitchFamily="18" charset="0"/>
                    <a:cs typeface="Times New Roman" pitchFamily="18" charset="0"/>
                  </a:endParaRPr>
                </a:p>
              </p:txBody>
            </p:sp>
            <p:sp>
              <p:nvSpPr>
                <p:cNvPr id="53" name="TextBox 52"/>
                <p:cNvSpPr txBox="1"/>
                <p:nvPr/>
              </p:nvSpPr>
              <p:spPr>
                <a:xfrm>
                  <a:off x="2358600" y="2135856"/>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54" name="TextBox 53"/>
                <p:cNvSpPr txBox="1"/>
                <p:nvPr/>
              </p:nvSpPr>
              <p:spPr>
                <a:xfrm>
                  <a:off x="2393539" y="3088957"/>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55" name="TextBox 54"/>
                <p:cNvSpPr txBox="1"/>
                <p:nvPr/>
              </p:nvSpPr>
              <p:spPr>
                <a:xfrm>
                  <a:off x="2317339" y="3546157"/>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56" name="TextBox 55"/>
                <p:cNvSpPr txBox="1"/>
                <p:nvPr/>
              </p:nvSpPr>
              <p:spPr>
                <a:xfrm>
                  <a:off x="2317339" y="4766876"/>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57" name="TextBox 56"/>
                <p:cNvSpPr txBox="1"/>
                <p:nvPr/>
              </p:nvSpPr>
              <p:spPr>
                <a:xfrm>
                  <a:off x="749502" y="2612219"/>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58" name="TextBox 57"/>
                <p:cNvSpPr txBox="1"/>
                <p:nvPr/>
              </p:nvSpPr>
              <p:spPr>
                <a:xfrm>
                  <a:off x="901902" y="3810000"/>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59" name="TextBox 58"/>
                <p:cNvSpPr txBox="1"/>
                <p:nvPr/>
              </p:nvSpPr>
              <p:spPr>
                <a:xfrm>
                  <a:off x="2646990" y="1643413"/>
                  <a:ext cx="745717"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V</a:t>
                  </a:r>
                  <a:r>
                    <a:rPr lang="en-IN" b="1" baseline="-25000" dirty="0" smtClean="0">
                      <a:latin typeface="Times New Roman" pitchFamily="18" charset="0"/>
                      <a:cs typeface="Times New Roman" pitchFamily="18" charset="0"/>
                    </a:rPr>
                    <a:t>DD</a:t>
                  </a:r>
                  <a:endParaRPr lang="en-IN" b="1" baseline="-25000" dirty="0">
                    <a:latin typeface="Times New Roman" pitchFamily="18" charset="0"/>
                    <a:cs typeface="Times New Roman" pitchFamily="18" charset="0"/>
                  </a:endParaRPr>
                </a:p>
              </p:txBody>
            </p:sp>
          </p:grpSp>
          <p:sp>
            <p:nvSpPr>
              <p:cNvPr id="61" name="TextBox 60"/>
              <p:cNvSpPr txBox="1"/>
              <p:nvPr/>
            </p:nvSpPr>
            <p:spPr>
              <a:xfrm>
                <a:off x="2743200" y="2590800"/>
                <a:ext cx="1838965" cy="646331"/>
              </a:xfrm>
              <a:prstGeom prst="rect">
                <a:avLst/>
              </a:prstGeom>
              <a:noFill/>
            </p:spPr>
            <p:txBody>
              <a:bodyPr wrap="none" rtlCol="0">
                <a:spAutoFit/>
              </a:bodyPr>
              <a:lstStyle/>
              <a:p>
                <a:pPr algn="ctr"/>
                <a:r>
                  <a:rPr lang="en-IN" sz="1800" b="1" dirty="0" smtClean="0">
                    <a:solidFill>
                      <a:srgbClr val="00B050"/>
                    </a:solidFill>
                    <a:latin typeface="Times New Roman" pitchFamily="18" charset="0"/>
                    <a:cs typeface="Times New Roman" pitchFamily="18" charset="0"/>
                  </a:rPr>
                  <a:t>PMOS Load </a:t>
                </a:r>
              </a:p>
              <a:p>
                <a:pPr algn="ctr"/>
                <a:r>
                  <a:rPr lang="en-IN" sz="1800" b="1" dirty="0" smtClean="0">
                    <a:solidFill>
                      <a:srgbClr val="00B050"/>
                    </a:solidFill>
                    <a:latin typeface="Times New Roman" pitchFamily="18" charset="0"/>
                    <a:cs typeface="Times New Roman" pitchFamily="18" charset="0"/>
                  </a:rPr>
                  <a:t>(No Body Effect)</a:t>
                </a:r>
                <a:endParaRPr lang="en-IN" sz="1800" b="1" dirty="0">
                  <a:solidFill>
                    <a:srgbClr val="00B050"/>
                  </a:solidFill>
                  <a:latin typeface="Times New Roman" pitchFamily="18" charset="0"/>
                  <a:cs typeface="Times New Roman" pitchFamily="18" charset="0"/>
                </a:endParaRPr>
              </a:p>
            </p:txBody>
          </p:sp>
          <p:sp>
            <p:nvSpPr>
              <p:cNvPr id="62" name="TextBox 61"/>
              <p:cNvSpPr txBox="1"/>
              <p:nvPr/>
            </p:nvSpPr>
            <p:spPr>
              <a:xfrm>
                <a:off x="2717175" y="4231957"/>
                <a:ext cx="1588897" cy="369332"/>
              </a:xfrm>
              <a:prstGeom prst="rect">
                <a:avLst/>
              </a:prstGeom>
              <a:noFill/>
            </p:spPr>
            <p:txBody>
              <a:bodyPr wrap="none" rtlCol="0">
                <a:spAutoFit/>
              </a:bodyPr>
              <a:lstStyle/>
              <a:p>
                <a:r>
                  <a:rPr lang="en-IN" sz="1800" b="1" dirty="0" smtClean="0">
                    <a:solidFill>
                      <a:srgbClr val="00B050"/>
                    </a:solidFill>
                    <a:latin typeface="Times New Roman" pitchFamily="18" charset="0"/>
                    <a:cs typeface="Times New Roman" pitchFamily="18" charset="0"/>
                  </a:rPr>
                  <a:t>NMOS Driver</a:t>
                </a:r>
                <a:endParaRPr lang="en-IN" sz="1800" b="1" dirty="0">
                  <a:solidFill>
                    <a:srgbClr val="00B050"/>
                  </a:solidFill>
                  <a:latin typeface="Times New Roman" pitchFamily="18" charset="0"/>
                  <a:cs typeface="Times New Roman" pitchFamily="18" charset="0"/>
                </a:endParaRPr>
              </a:p>
            </p:txBody>
          </p:sp>
        </p:grpSp>
        <p:sp>
          <p:nvSpPr>
            <p:cNvPr id="126" name="TextBox 125"/>
            <p:cNvSpPr txBox="1"/>
            <p:nvPr/>
          </p:nvSpPr>
          <p:spPr>
            <a:xfrm>
              <a:off x="2243601" y="4090697"/>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1</a:t>
              </a:r>
              <a:endParaRPr lang="en-IN" b="1" baseline="-25000" dirty="0">
                <a:solidFill>
                  <a:srgbClr val="FF0000"/>
                </a:solidFill>
                <a:latin typeface="Times New Roman" pitchFamily="18" charset="0"/>
                <a:cs typeface="Times New Roman" pitchFamily="18" charset="0"/>
              </a:endParaRPr>
            </a:p>
          </p:txBody>
        </p:sp>
        <p:sp>
          <p:nvSpPr>
            <p:cNvPr id="127" name="TextBox 126"/>
            <p:cNvSpPr txBox="1"/>
            <p:nvPr/>
          </p:nvSpPr>
          <p:spPr>
            <a:xfrm>
              <a:off x="2280470" y="2590800"/>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2</a:t>
              </a:r>
              <a:endParaRPr lang="en-IN" b="1" baseline="-25000" dirty="0">
                <a:solidFill>
                  <a:srgbClr val="FF0000"/>
                </a:solidFill>
                <a:latin typeface="Times New Roman" pitchFamily="18" charset="0"/>
                <a:cs typeface="Times New Roman"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4273" y="1828800"/>
            <a:ext cx="296023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sg2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2555557"/>
            <a:ext cx="3809826"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53671" y="25159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381000" y="3429000"/>
            <a:ext cx="4163256"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s2 </a:t>
            </a:r>
            <a:r>
              <a:rPr lang="en-US" dirty="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b2 </a:t>
            </a:r>
            <a:r>
              <a:rPr lang="en-US" dirty="0" smtClean="0">
                <a:latin typeface="Times New Roman" panose="02020603050405020304" pitchFamily="18" charset="0"/>
                <a:cs typeface="Times New Roman" panose="02020603050405020304" pitchFamily="18" charset="0"/>
              </a:rPr>
              <a:t>= 0; V</a:t>
            </a:r>
            <a:r>
              <a:rPr lang="en-US" baseline="-25000" dirty="0" smtClean="0">
                <a:latin typeface="Times New Roman" panose="02020603050405020304" pitchFamily="18" charset="0"/>
                <a:cs typeface="Times New Roman" panose="02020603050405020304" pitchFamily="18" charset="0"/>
              </a:rPr>
              <a:t>g2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600200" y="4154364"/>
            <a:ext cx="3428311"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406071" y="4114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600200" y="4916364"/>
            <a:ext cx="3134576"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406071" y="4876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524000" y="5486400"/>
            <a:ext cx="3134191"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406071" y="5562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447800" y="6213157"/>
            <a:ext cx="3997954"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 </a:t>
            </a:r>
            <a:r>
              <a:rPr lang="en-US" b="1" dirty="0" smtClean="0">
                <a:latin typeface="Times New Roman" panose="02020603050405020304" pitchFamily="18" charset="0"/>
                <a:cs typeface="Times New Roman" panose="02020603050405020304" pitchFamily="18" charset="0"/>
              </a:rPr>
              <a:t>||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329871" y="62131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2674872" y="6781800"/>
            <a:ext cx="311816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600200" y="7390007"/>
            <a:ext cx="2256323"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162800" y="73152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1" y="565197"/>
            <a:ext cx="771398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2. </a:t>
            </a:r>
            <a:r>
              <a:rPr lang="en-US" sz="2400" b="1" dirty="0" smtClean="0">
                <a:latin typeface="Times New Roman" panose="02020603050405020304" pitchFamily="18" charset="0"/>
                <a:cs typeface="Times New Roman" panose="02020603050405020304" pitchFamily="18" charset="0"/>
                <a:sym typeface="+mn-ea"/>
              </a:rPr>
              <a:t>CS with NMOS driver with </a:t>
            </a:r>
            <a:r>
              <a:rPr lang="en-IN" altLang="en-US" sz="2400" b="1" dirty="0" smtClean="0">
                <a:latin typeface="Times New Roman" panose="02020603050405020304" pitchFamily="18" charset="0"/>
                <a:cs typeface="Times New Roman" panose="02020603050405020304" pitchFamily="18" charset="0"/>
                <a:sym typeface="+mn-ea"/>
              </a:rPr>
              <a:t>PMOS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24" name="Rectangle 2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of the equivalent circuit is,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2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713980" cy="498475"/>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2. </a:t>
            </a:r>
            <a:r>
              <a:rPr lang="en-US" sz="2400" b="1" dirty="0" smtClean="0">
                <a:latin typeface="Times New Roman" panose="02020603050405020304" pitchFamily="18" charset="0"/>
                <a:cs typeface="Times New Roman" panose="02020603050405020304" pitchFamily="18" charset="0"/>
                <a:sym typeface="+mn-ea"/>
              </a:rPr>
              <a:t>CS with NMOS driver with </a:t>
            </a:r>
            <a:r>
              <a:rPr lang="en-IN" altLang="en-US" sz="2400" b="1" dirty="0" smtClean="0">
                <a:latin typeface="Times New Roman" panose="02020603050405020304" pitchFamily="18" charset="0"/>
                <a:cs typeface="Times New Roman" panose="02020603050405020304" pitchFamily="18" charset="0"/>
                <a:sym typeface="+mn-ea"/>
              </a:rPr>
              <a:t>PMOS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92708" y="1447800"/>
            <a:ext cx="7712708" cy="3997643"/>
            <a:chOff x="283240" y="1447800"/>
            <a:chExt cx="7712708" cy="3997643"/>
          </a:xfrm>
        </p:grpSpPr>
        <p:grpSp>
          <p:nvGrpSpPr>
            <p:cNvPr id="7" name="Group 6"/>
            <p:cNvGrpSpPr/>
            <p:nvPr/>
          </p:nvGrpSpPr>
          <p:grpSpPr>
            <a:xfrm>
              <a:off x="283240" y="1447800"/>
              <a:ext cx="7712708" cy="3997643"/>
              <a:chOff x="283240" y="1447800"/>
              <a:chExt cx="7712708" cy="3997643"/>
            </a:xfrm>
          </p:grpSpPr>
          <p:cxnSp>
            <p:nvCxnSpPr>
              <p:cNvPr id="9" name="Straight Connector 8"/>
              <p:cNvCxnSpPr/>
              <p:nvPr/>
            </p:nvCxnSpPr>
            <p:spPr>
              <a:xfrm flipV="1">
                <a:off x="2133600" y="1905000"/>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807720" y="4648200"/>
                <a:ext cx="6400800" cy="0"/>
              </a:xfrm>
              <a:prstGeom prst="line">
                <a:avLst/>
              </a:prstGeom>
            </p:spPr>
            <p:style>
              <a:lnRef idx="3">
                <a:schemeClr val="dk1"/>
              </a:lnRef>
              <a:fillRef idx="0">
                <a:schemeClr val="dk1"/>
              </a:fillRef>
              <a:effectRef idx="2">
                <a:schemeClr val="dk1"/>
              </a:effectRef>
              <a:fontRef idx="minor">
                <a:schemeClr val="tx1"/>
              </a:fontRef>
            </p:style>
          </p:cxnSp>
          <p:grpSp>
            <p:nvGrpSpPr>
              <p:cNvPr id="11" name="Group 26"/>
              <p:cNvGrpSpPr/>
              <p:nvPr/>
            </p:nvGrpSpPr>
            <p:grpSpPr>
              <a:xfrm>
                <a:off x="2674849" y="1905000"/>
                <a:ext cx="914400" cy="2758440"/>
                <a:chOff x="7315200" y="3657600"/>
                <a:chExt cx="914400" cy="2758440"/>
              </a:xfrm>
            </p:grpSpPr>
            <p:grpSp>
              <p:nvGrpSpPr>
                <p:cNvPr id="48" name="Group 22"/>
                <p:cNvGrpSpPr/>
                <p:nvPr/>
              </p:nvGrpSpPr>
              <p:grpSpPr>
                <a:xfrm>
                  <a:off x="7315200" y="4495800"/>
                  <a:ext cx="914400" cy="914400"/>
                  <a:chOff x="7238999" y="4114796"/>
                  <a:chExt cx="633046" cy="587828"/>
                </a:xfrm>
              </p:grpSpPr>
              <p:sp>
                <p:nvSpPr>
                  <p:cNvPr id="5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2" name="Straight Arrow Connector 21"/>
                  <p:cNvCxnSpPr/>
                  <p:nvPr/>
                </p:nvCxnSpPr>
                <p:spPr>
                  <a:xfrm>
                    <a:off x="7545073"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9" name="Straight Connector 24"/>
                <p:cNvCxnSpPr/>
                <p:nvPr/>
              </p:nvCxnSpPr>
              <p:spPr>
                <a:xfrm>
                  <a:off x="7775712"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2" name="Group 46"/>
              <p:cNvGrpSpPr/>
              <p:nvPr/>
            </p:nvGrpSpPr>
            <p:grpSpPr>
              <a:xfrm rot="16200000">
                <a:off x="3489960" y="3139440"/>
                <a:ext cx="2743200" cy="274320"/>
                <a:chOff x="4714875" y="4405992"/>
                <a:chExt cx="1914525" cy="318409"/>
              </a:xfrm>
            </p:grpSpPr>
            <p:grpSp>
              <p:nvGrpSpPr>
                <p:cNvPr id="39" name="Group 42"/>
                <p:cNvGrpSpPr/>
                <p:nvPr/>
              </p:nvGrpSpPr>
              <p:grpSpPr>
                <a:xfrm>
                  <a:off x="5029200" y="4419601"/>
                  <a:ext cx="1295400" cy="304800"/>
                  <a:chOff x="4876800" y="4419600"/>
                  <a:chExt cx="5486400" cy="914401"/>
                </a:xfrm>
              </p:grpSpPr>
              <p:cxnSp>
                <p:nvCxnSpPr>
                  <p:cNvPr id="42" name="Straight Connector 41"/>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3" name="Group 68"/>
              <p:cNvGrpSpPr/>
              <p:nvPr/>
            </p:nvGrpSpPr>
            <p:grpSpPr>
              <a:xfrm>
                <a:off x="2686878" y="4654415"/>
                <a:ext cx="914400" cy="791028"/>
                <a:chOff x="4572000" y="5000172"/>
                <a:chExt cx="914400" cy="791028"/>
              </a:xfrm>
            </p:grpSpPr>
            <p:cxnSp>
              <p:nvCxnSpPr>
                <p:cNvPr id="35" name="Straight Connector 34"/>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5029200" y="5000172"/>
                  <a:ext cx="0" cy="468000"/>
                </a:xfrm>
                <a:prstGeom prst="line">
                  <a:avLst/>
                </a:prstGeom>
              </p:spPr>
              <p:style>
                <a:lnRef idx="3">
                  <a:schemeClr val="dk1"/>
                </a:lnRef>
                <a:fillRef idx="0">
                  <a:schemeClr val="dk1"/>
                </a:fillRef>
                <a:effectRef idx="2">
                  <a:schemeClr val="dk1"/>
                </a:effectRef>
                <a:fontRef idx="minor">
                  <a:schemeClr val="tx1"/>
                </a:fontRef>
              </p:style>
            </p:cxnSp>
          </p:grpSp>
          <p:sp>
            <p:nvSpPr>
              <p:cNvPr id="14" name="TextBox 13"/>
              <p:cNvSpPr txBox="1"/>
              <p:nvPr/>
            </p:nvSpPr>
            <p:spPr>
              <a:xfrm>
                <a:off x="2929979" y="14478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892967" y="34699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74920" y="29718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570922" y="45720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8" name="Group 46"/>
              <p:cNvGrpSpPr/>
              <p:nvPr/>
            </p:nvGrpSpPr>
            <p:grpSpPr>
              <a:xfrm rot="16200000">
                <a:off x="4892040" y="3139440"/>
                <a:ext cx="2743200" cy="274320"/>
                <a:chOff x="4714875" y="4405992"/>
                <a:chExt cx="1914525" cy="318409"/>
              </a:xfrm>
            </p:grpSpPr>
            <p:grpSp>
              <p:nvGrpSpPr>
                <p:cNvPr id="26" name="Group 42"/>
                <p:cNvGrpSpPr/>
                <p:nvPr/>
              </p:nvGrpSpPr>
              <p:grpSpPr>
                <a:xfrm>
                  <a:off x="5029200" y="4419601"/>
                  <a:ext cx="1295400" cy="304800"/>
                  <a:chOff x="4876800" y="4419600"/>
                  <a:chExt cx="5486400" cy="914401"/>
                </a:xfrm>
              </p:grpSpPr>
              <p:cxnSp>
                <p:nvCxnSpPr>
                  <p:cNvPr id="29" name="Straight Connector 2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27" name="Straight Connector 2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9" name="Group 26"/>
              <p:cNvGrpSpPr/>
              <p:nvPr/>
            </p:nvGrpSpPr>
            <p:grpSpPr>
              <a:xfrm>
                <a:off x="381000" y="1905000"/>
                <a:ext cx="914400" cy="2758440"/>
                <a:chOff x="7315200" y="3657600"/>
                <a:chExt cx="914400" cy="2758440"/>
              </a:xfrm>
            </p:grpSpPr>
            <p:sp>
              <p:nvSpPr>
                <p:cNvPr id="23" name="Oval 19"/>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20" name="Rectangle 19"/>
              <p:cNvSpPr/>
              <p:nvPr/>
            </p:nvSpPr>
            <p:spPr>
              <a:xfrm>
                <a:off x="533400" y="29365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sp>
            <p:nvSpPr>
              <p:cNvPr id="21" name="TextBox 20"/>
              <p:cNvSpPr txBox="1"/>
              <p:nvPr/>
            </p:nvSpPr>
            <p:spPr>
              <a:xfrm>
                <a:off x="283240" y="17526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293640" y="16764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8" name="Rectangle 7"/>
            <p:cNvSpPr/>
            <p:nvPr/>
          </p:nvSpPr>
          <p:spPr>
            <a:xfrm>
              <a:off x="6485141" y="3048000"/>
              <a:ext cx="745717"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endParaRPr lang="en-US" b="1" dirty="0"/>
            </a:p>
          </p:txBody>
        </p:sp>
      </p:grpSp>
      <p:sp>
        <p:nvSpPr>
          <p:cNvPr id="53" name="TextBox 52"/>
          <p:cNvSpPr txBox="1"/>
          <p:nvPr/>
        </p:nvSpPr>
        <p:spPr>
          <a:xfrm>
            <a:off x="76200" y="1066800"/>
            <a:ext cx="418980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Driver </a:t>
            </a:r>
            <a:r>
              <a:rPr lang="en-US" sz="2400" dirty="0" smtClean="0">
                <a:latin typeface="Times New Roman" panose="02020603050405020304" pitchFamily="18" charset="0"/>
                <a:cs typeface="Times New Roman" panose="02020603050405020304" pitchFamily="18" charset="0"/>
              </a:rPr>
              <a:t>is, </a:t>
            </a:r>
            <a:endParaRPr lang="en-US" sz="2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7482271" y="23622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8015671" y="3048000"/>
            <a:ext cx="3747244" cy="492443"/>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11444671" y="30493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
        <p:nvSpPr>
          <p:cNvPr id="57" name="Rectangle 56"/>
          <p:cNvSpPr/>
          <p:nvPr/>
        </p:nvSpPr>
        <p:spPr>
          <a:xfrm>
            <a:off x="7467600" y="3733800"/>
            <a:ext cx="243368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(7) in (8), </a:t>
            </a:r>
            <a:endParaRPr lang="en-US" dirty="0">
              <a:latin typeface="Times New Roman" panose="02020603050405020304" pitchFamily="18" charset="0"/>
              <a:cs typeface="Times New Roman" panose="02020603050405020304" pitchFamily="18" charset="0"/>
            </a:endParaRPr>
          </a:p>
        </p:txBody>
      </p:sp>
      <p:sp>
        <p:nvSpPr>
          <p:cNvPr id="58" name="Rectangle 57"/>
          <p:cNvSpPr/>
          <p:nvPr/>
        </p:nvSpPr>
        <p:spPr>
          <a:xfrm>
            <a:off x="7318935" y="4248186"/>
            <a:ext cx="5076133"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59" name="TextBox 58"/>
          <p:cNvSpPr txBox="1"/>
          <p:nvPr/>
        </p:nvSpPr>
        <p:spPr>
          <a:xfrm>
            <a:off x="12094320" y="4191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0" name="Rectangle 59"/>
          <p:cNvSpPr/>
          <p:nvPr/>
        </p:nvSpPr>
        <p:spPr>
          <a:xfrm>
            <a:off x="3581400" y="4800600"/>
            <a:ext cx="3329758"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in (9), </a:t>
            </a:r>
            <a:endParaRPr lang="en-US" dirty="0">
              <a:latin typeface="Times New Roman" panose="02020603050405020304" pitchFamily="18" charset="0"/>
              <a:cs typeface="Times New Roman" panose="02020603050405020304" pitchFamily="18" charset="0"/>
            </a:endParaRPr>
          </a:p>
        </p:txBody>
      </p:sp>
      <p:sp>
        <p:nvSpPr>
          <p:cNvPr id="61" name="Rectangle 60"/>
          <p:cNvSpPr/>
          <p:nvPr/>
        </p:nvSpPr>
        <p:spPr>
          <a:xfrm>
            <a:off x="6705600" y="5070157"/>
            <a:ext cx="5021311" cy="49244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2" name="TextBox 61"/>
          <p:cNvSpPr txBox="1"/>
          <p:nvPr/>
        </p:nvSpPr>
        <p:spPr>
          <a:xfrm>
            <a:off x="12192000" y="5030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63" name="Rectangle 62"/>
          <p:cNvSpPr/>
          <p:nvPr/>
        </p:nvSpPr>
        <p:spPr>
          <a:xfrm>
            <a:off x="2674872" y="5638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4" name="Rectangle 63"/>
          <p:cNvSpPr/>
          <p:nvPr/>
        </p:nvSpPr>
        <p:spPr>
          <a:xfrm>
            <a:off x="6629400" y="5943600"/>
            <a:ext cx="2386487"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5" name="TextBox 64"/>
          <p:cNvSpPr txBox="1"/>
          <p:nvPr/>
        </p:nvSpPr>
        <p:spPr>
          <a:xfrm>
            <a:off x="9829800" y="58687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66" name="Rectangle 65"/>
          <p:cNvSpPr/>
          <p:nvPr/>
        </p:nvSpPr>
        <p:spPr>
          <a:xfrm>
            <a:off x="-70363" y="6477000"/>
            <a:ext cx="531427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 in (12), </a:t>
            </a:r>
            <a:endParaRPr lang="en-US" dirty="0">
              <a:latin typeface="Times New Roman" panose="02020603050405020304" pitchFamily="18" charset="0"/>
              <a:cs typeface="Times New Roman" panose="02020603050405020304" pitchFamily="18" charset="0"/>
            </a:endParaRPr>
          </a:p>
        </p:txBody>
      </p:sp>
      <p:sp>
        <p:nvSpPr>
          <p:cNvPr id="67" name="Rectangle 66"/>
          <p:cNvSpPr/>
          <p:nvPr/>
        </p:nvSpPr>
        <p:spPr>
          <a:xfrm>
            <a:off x="3657600" y="7127557"/>
            <a:ext cx="709130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 =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68" name="TextBox 67"/>
          <p:cNvSpPr txBox="1"/>
          <p:nvPr/>
        </p:nvSpPr>
        <p:spPr>
          <a:xfrm>
            <a:off x="11069128" y="7164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69" name="Rectangle 68"/>
          <p:cNvSpPr/>
          <p:nvPr/>
        </p:nvSpPr>
        <p:spPr>
          <a:xfrm>
            <a:off x="3732314" y="7737157"/>
            <a:ext cx="4715330"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rPr>
              <a:t>A</a:t>
            </a:r>
            <a:r>
              <a:rPr lang="en-US" sz="2800" b="1" baseline="-25000" dirty="0" smtClean="0">
                <a:latin typeface="Times New Roman" panose="02020603050405020304" pitchFamily="18" charset="0"/>
                <a:cs typeface="Times New Roman" panose="02020603050405020304" pitchFamily="18" charset="0"/>
              </a:rPr>
              <a:t>v</a:t>
            </a:r>
            <a:r>
              <a:rPr lang="en-US" sz="2800" b="1" dirty="0" smtClean="0">
                <a:latin typeface="Times New Roman" panose="02020603050405020304" pitchFamily="18" charset="0"/>
                <a:cs typeface="Times New Roman" panose="02020603050405020304" pitchFamily="18" charset="0"/>
              </a:rPr>
              <a:t> = - {√((W/L)</a:t>
            </a:r>
            <a:r>
              <a:rPr lang="en-US" sz="2800" b="1" baseline="-25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/(√(W/L)</a:t>
            </a:r>
            <a:r>
              <a:rPr lang="en-US" sz="2800" b="1" baseline="-25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a:t>
            </a:r>
            <a:endParaRPr lang="en-US" sz="2800" b="1" baseline="-25000" dirty="0" smtClean="0">
              <a:latin typeface="Times New Roman" panose="02020603050405020304" pitchFamily="18" charset="0"/>
              <a:cs typeface="Times New Roman" panose="02020603050405020304" pitchFamily="18" charset="0"/>
            </a:endParaRPr>
          </a:p>
        </p:txBody>
      </p:sp>
      <p:sp>
        <p:nvSpPr>
          <p:cNvPr id="70" name="TextBox 69"/>
          <p:cNvSpPr txBox="1"/>
          <p:nvPr/>
        </p:nvSpPr>
        <p:spPr>
          <a:xfrm>
            <a:off x="9830159" y="7697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43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a:latin typeface="Times New Roman" panose="02020603050405020304" pitchFamily="18" charset="0"/>
                <a:cs typeface="Times New Roman" panose="02020603050405020304" pitchFamily="18" charset="0"/>
                <a:sym typeface="+mn-ea"/>
              </a:rPr>
              <a:t>3</a:t>
            </a:r>
            <a:r>
              <a:rPr lang="en-IN" altLang="en-US" sz="2400" b="1" dirty="0" smtClean="0">
                <a:latin typeface="Times New Roman" panose="02020603050405020304" pitchFamily="18" charset="0"/>
                <a:cs typeface="Times New Roman" panose="02020603050405020304" pitchFamily="18" charset="0"/>
                <a:sym typeface="+mn-ea"/>
              </a:rPr>
              <a:t>. </a:t>
            </a:r>
            <a:r>
              <a:rPr lang="en-US" sz="2400" b="1" dirty="0" smtClean="0">
                <a:latin typeface="Times New Roman" panose="02020603050405020304" pitchFamily="18" charset="0"/>
                <a:cs typeface="Times New Roman" panose="02020603050405020304" pitchFamily="18" charset="0"/>
                <a:sym typeface="+mn-ea"/>
              </a:rPr>
              <a:t>CS with PMOS driver with N</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5410200" y="1505542"/>
            <a:ext cx="400943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Load</a:t>
            </a:r>
            <a:r>
              <a:rPr lang="en-US" sz="2400" dirty="0" smtClean="0">
                <a:latin typeface="Times New Roman" panose="02020603050405020304" pitchFamily="18" charset="0"/>
                <a:cs typeface="Times New Roman" panose="02020603050405020304" pitchFamily="18" charset="0"/>
              </a:rPr>
              <a:t> is, </a:t>
            </a:r>
            <a:endParaRPr lang="en-US" sz="2400" dirty="0">
              <a:latin typeface="Times New Roman" panose="02020603050405020304" pitchFamily="18" charset="0"/>
              <a:cs typeface="Times New Roman" panose="02020603050405020304" pitchFamily="18" charset="0"/>
            </a:endParaRPr>
          </a:p>
        </p:txBody>
      </p:sp>
      <p:grpSp>
        <p:nvGrpSpPr>
          <p:cNvPr id="58" name="Group 57"/>
          <p:cNvGrpSpPr/>
          <p:nvPr/>
        </p:nvGrpSpPr>
        <p:grpSpPr>
          <a:xfrm>
            <a:off x="5665330" y="2438400"/>
            <a:ext cx="6602870" cy="4226243"/>
            <a:chOff x="5665330" y="3200400"/>
            <a:chExt cx="6602870" cy="4226243"/>
          </a:xfrm>
        </p:grpSpPr>
        <p:grpSp>
          <p:nvGrpSpPr>
            <p:cNvPr id="59" name="Group 58"/>
            <p:cNvGrpSpPr/>
            <p:nvPr/>
          </p:nvGrpSpPr>
          <p:grpSpPr>
            <a:xfrm>
              <a:off x="6248400" y="3657600"/>
              <a:ext cx="6019800" cy="3769043"/>
              <a:chOff x="6248400" y="3657600"/>
              <a:chExt cx="6019800" cy="3769043"/>
            </a:xfrm>
          </p:grpSpPr>
          <p:cxnSp>
            <p:nvCxnSpPr>
              <p:cNvPr id="66" name="Straight Connector 65"/>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flipV="1">
                <a:off x="6248400" y="6400800"/>
                <a:ext cx="4320000" cy="0"/>
              </a:xfrm>
              <a:prstGeom prst="line">
                <a:avLst/>
              </a:prstGeom>
            </p:spPr>
            <p:style>
              <a:lnRef idx="3">
                <a:schemeClr val="dk1"/>
              </a:lnRef>
              <a:fillRef idx="0">
                <a:schemeClr val="dk1"/>
              </a:fillRef>
              <a:effectRef idx="2">
                <a:schemeClr val="dk1"/>
              </a:effectRef>
              <a:fontRef idx="minor">
                <a:schemeClr val="tx1"/>
              </a:fontRef>
            </p:style>
          </p:cxnSp>
          <p:grpSp>
            <p:nvGrpSpPr>
              <p:cNvPr id="68" name="Group 67"/>
              <p:cNvGrpSpPr/>
              <p:nvPr/>
            </p:nvGrpSpPr>
            <p:grpSpPr>
              <a:xfrm>
                <a:off x="7315200" y="3657600"/>
                <a:ext cx="914400" cy="2758440"/>
                <a:chOff x="7315200" y="3657600"/>
                <a:chExt cx="914400" cy="2758440"/>
              </a:xfrm>
            </p:grpSpPr>
            <p:grpSp>
              <p:nvGrpSpPr>
                <p:cNvPr id="91" name="Group 90"/>
                <p:cNvGrpSpPr/>
                <p:nvPr/>
              </p:nvGrpSpPr>
              <p:grpSpPr>
                <a:xfrm>
                  <a:off x="7315200" y="4495800"/>
                  <a:ext cx="914400" cy="914400"/>
                  <a:chOff x="7238999" y="4114796"/>
                  <a:chExt cx="633046" cy="587828"/>
                </a:xfrm>
              </p:grpSpPr>
              <p:sp>
                <p:nvSpPr>
                  <p:cNvPr id="94" name="Oval 93"/>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2" name="Straight Connector 91"/>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69" name="Straight Arrow Connector 68"/>
              <p:cNvCxnSpPr/>
              <p:nvPr/>
            </p:nvCxnSpPr>
            <p:spPr>
              <a:xfrm>
                <a:off x="10058400" y="4681705"/>
                <a:ext cx="0" cy="5689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70" name="Group 69"/>
              <p:cNvGrpSpPr/>
              <p:nvPr/>
            </p:nvGrpSpPr>
            <p:grpSpPr>
              <a:xfrm rot="16200000">
                <a:off x="9002203" y="4896694"/>
                <a:ext cx="2691520" cy="274327"/>
                <a:chOff x="4686169" y="3486122"/>
                <a:chExt cx="1943231" cy="318415"/>
              </a:xfrm>
            </p:grpSpPr>
            <p:grpSp>
              <p:nvGrpSpPr>
                <p:cNvPr id="82" name="Group 81"/>
                <p:cNvGrpSpPr/>
                <p:nvPr/>
              </p:nvGrpSpPr>
              <p:grpSpPr>
                <a:xfrm>
                  <a:off x="5029201" y="3499735"/>
                  <a:ext cx="1295400" cy="304802"/>
                  <a:chOff x="4876802" y="1659992"/>
                  <a:chExt cx="5486398" cy="914402"/>
                </a:xfrm>
              </p:grpSpPr>
              <p:cxnSp>
                <p:nvCxnSpPr>
                  <p:cNvPr id="85" name="Straight Connector 84"/>
                  <p:cNvCxnSpPr/>
                  <p:nvPr/>
                </p:nvCxnSpPr>
                <p:spPr>
                  <a:xfrm>
                    <a:off x="4876802" y="1659999"/>
                    <a:ext cx="914401" cy="914394"/>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rot="16200000">
                    <a:off x="5791210" y="1659994"/>
                    <a:ext cx="914394" cy="914401"/>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6705603" y="1659999"/>
                    <a:ext cx="914401" cy="914394"/>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rot="16200000">
                    <a:off x="7620006" y="1659994"/>
                    <a:ext cx="914394" cy="914401"/>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8534400" y="1659994"/>
                    <a:ext cx="914401" cy="91439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rot="16200000">
                    <a:off x="9448799" y="1659992"/>
                    <a:ext cx="914402" cy="914401"/>
                  </a:xfrm>
                  <a:prstGeom prst="line">
                    <a:avLst/>
                  </a:prstGeom>
                </p:spPr>
                <p:style>
                  <a:lnRef idx="3">
                    <a:schemeClr val="dk1"/>
                  </a:lnRef>
                  <a:fillRef idx="0">
                    <a:schemeClr val="dk1"/>
                  </a:fillRef>
                  <a:effectRef idx="2">
                    <a:schemeClr val="dk1"/>
                  </a:effectRef>
                  <a:fontRef idx="minor">
                    <a:schemeClr val="tx1"/>
                  </a:fontRef>
                </p:style>
              </p:cxnSp>
            </p:grpSp>
            <p:cxnSp>
              <p:nvCxnSpPr>
                <p:cNvPr id="83" name="Straight Connector 82"/>
                <p:cNvCxnSpPr/>
                <p:nvPr/>
              </p:nvCxnSpPr>
              <p:spPr>
                <a:xfrm flipH="1">
                  <a:off x="4686169" y="3486122"/>
                  <a:ext cx="337888"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flipH="1">
                  <a:off x="6324600" y="349973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71" name="Group 70"/>
              <p:cNvGrpSpPr/>
              <p:nvPr/>
            </p:nvGrpSpPr>
            <p:grpSpPr>
              <a:xfrm>
                <a:off x="11353800" y="5029200"/>
                <a:ext cx="914400" cy="762000"/>
                <a:chOff x="4572000" y="6400800"/>
                <a:chExt cx="914400" cy="762000"/>
              </a:xfrm>
            </p:grpSpPr>
            <p:cxnSp>
              <p:nvCxnSpPr>
                <p:cNvPr id="78" name="Straight Connector 77"/>
                <p:cNvCxnSpPr/>
                <p:nvPr/>
              </p:nvCxnSpPr>
              <p:spPr>
                <a:xfrm>
                  <a:off x="4572000" y="68580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4785360" y="70104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4907280" y="71628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5029200" y="6400800"/>
                  <a:ext cx="0" cy="457200"/>
                </a:xfrm>
                <a:prstGeom prst="line">
                  <a:avLst/>
                </a:prstGeom>
              </p:spPr>
              <p:style>
                <a:lnRef idx="3">
                  <a:schemeClr val="dk1"/>
                </a:lnRef>
                <a:fillRef idx="0">
                  <a:schemeClr val="dk1"/>
                </a:fillRef>
                <a:effectRef idx="2">
                  <a:schemeClr val="dk1"/>
                </a:effectRef>
                <a:fontRef idx="minor">
                  <a:schemeClr val="tx1"/>
                </a:fontRef>
              </p:style>
            </p:cxnSp>
          </p:grpSp>
          <p:cxnSp>
            <p:nvCxnSpPr>
              <p:cNvPr id="72" name="Straight Connector 71"/>
              <p:cNvCxnSpPr/>
              <p:nvPr/>
            </p:nvCxnSpPr>
            <p:spPr>
              <a:xfrm>
                <a:off x="7775712" y="6019800"/>
                <a:ext cx="0" cy="838200"/>
              </a:xfrm>
              <a:prstGeom prst="line">
                <a:avLst/>
              </a:prstGeom>
            </p:spPr>
            <p:style>
              <a:lnRef idx="3">
                <a:schemeClr val="dk1"/>
              </a:lnRef>
              <a:fillRef idx="0">
                <a:schemeClr val="dk1"/>
              </a:fillRef>
              <a:effectRef idx="2">
                <a:schemeClr val="dk1"/>
              </a:effectRef>
              <a:fontRef idx="minor">
                <a:schemeClr val="tx1"/>
              </a:fontRef>
            </p:style>
          </p:cxnSp>
          <p:grpSp>
            <p:nvGrpSpPr>
              <p:cNvPr id="73" name="Group 72"/>
              <p:cNvGrpSpPr/>
              <p:nvPr/>
            </p:nvGrpSpPr>
            <p:grpSpPr>
              <a:xfrm>
                <a:off x="7315200" y="6664643"/>
                <a:ext cx="914400" cy="762000"/>
                <a:chOff x="4552122" y="3311843"/>
                <a:chExt cx="914400" cy="762000"/>
              </a:xfrm>
            </p:grpSpPr>
            <p:cxnSp>
              <p:nvCxnSpPr>
                <p:cNvPr id="74" name="Straight Connector 73"/>
                <p:cNvCxnSpPr/>
                <p:nvPr/>
              </p:nvCxnSpPr>
              <p:spPr>
                <a:xfrm>
                  <a:off x="4552122" y="37690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4765482" y="39214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4887402" y="40738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009322" y="3311843"/>
                  <a:ext cx="0" cy="457200"/>
                </a:xfrm>
                <a:prstGeom prst="line">
                  <a:avLst/>
                </a:prstGeom>
              </p:spPr>
              <p:style>
                <a:lnRef idx="3">
                  <a:schemeClr val="dk1"/>
                </a:lnRef>
                <a:fillRef idx="0">
                  <a:schemeClr val="dk1"/>
                </a:fillRef>
                <a:effectRef idx="2">
                  <a:schemeClr val="dk1"/>
                </a:effectRef>
                <a:fontRef idx="minor">
                  <a:schemeClr val="tx1"/>
                </a:fontRef>
              </p:style>
            </p:cxnSp>
          </p:grpSp>
        </p:grpSp>
        <p:sp>
          <p:nvSpPr>
            <p:cNvPr id="60" name="TextBox 59"/>
            <p:cNvSpPr txBox="1"/>
            <p:nvPr/>
          </p:nvSpPr>
          <p:spPr>
            <a:xfrm>
              <a:off x="5665330" y="34290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7570330" y="3200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6503530" y="5832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6533318" y="51463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0591800" y="47244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65" name="TextBox 64"/>
            <p:cNvSpPr txBox="1"/>
            <p:nvPr/>
          </p:nvSpPr>
          <p:spPr>
            <a:xfrm>
              <a:off x="7219122" y="65532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sp>
        <p:nvSpPr>
          <p:cNvPr id="96" name="Oval 95"/>
          <p:cNvSpPr/>
          <p:nvPr/>
        </p:nvSpPr>
        <p:spPr>
          <a:xfrm>
            <a:off x="11353800" y="3352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97" name="TextBox 96"/>
          <p:cNvSpPr txBox="1"/>
          <p:nvPr/>
        </p:nvSpPr>
        <p:spPr>
          <a:xfrm>
            <a:off x="11562522" y="3546157"/>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98" name="Straight Connector 97"/>
          <p:cNvCxnSpPr/>
          <p:nvPr/>
        </p:nvCxnSpPr>
        <p:spPr>
          <a:xfrm>
            <a:off x="11826240" y="2913965"/>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a:xfrm rot="16200000" flipH="1">
            <a:off x="9999714" y="2801886"/>
            <a:ext cx="422171" cy="0"/>
          </a:xfrm>
          <a:prstGeom prst="line">
            <a:avLst/>
          </a:prstGeom>
        </p:spPr>
        <p:style>
          <a:lnRef idx="3">
            <a:schemeClr val="dk1"/>
          </a:lnRef>
          <a:fillRef idx="0">
            <a:schemeClr val="dk1"/>
          </a:fillRef>
          <a:effectRef idx="2">
            <a:schemeClr val="dk1"/>
          </a:effectRef>
          <a:fontRef idx="minor">
            <a:schemeClr val="tx1"/>
          </a:fontRef>
        </p:style>
      </p:cxnSp>
      <p:sp>
        <p:nvSpPr>
          <p:cNvPr id="100" name="TextBox 99"/>
          <p:cNvSpPr txBox="1"/>
          <p:nvPr/>
        </p:nvSpPr>
        <p:spPr>
          <a:xfrm>
            <a:off x="10353828" y="2295939"/>
            <a:ext cx="702308" cy="492443"/>
          </a:xfrm>
          <a:prstGeom prst="rect">
            <a:avLst/>
          </a:prstGeom>
          <a:noFill/>
        </p:spPr>
        <p:txBody>
          <a:bodyPr wrap="none" rtlCol="0">
            <a:spAutoFit/>
          </a:bodyPr>
          <a:lstStyle/>
          <a:p>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endParaRPr lang="en-IN" b="1" baseline="-25000" dirty="0">
              <a:latin typeface="Times New Roman" pitchFamily="18" charset="0"/>
              <a:cs typeface="Times New Roman" pitchFamily="18" charset="0"/>
            </a:endParaRPr>
          </a:p>
        </p:txBody>
      </p:sp>
      <p:grpSp>
        <p:nvGrpSpPr>
          <p:cNvPr id="113" name="Group 112"/>
          <p:cNvGrpSpPr/>
          <p:nvPr/>
        </p:nvGrpSpPr>
        <p:grpSpPr>
          <a:xfrm>
            <a:off x="194400" y="1643413"/>
            <a:ext cx="4692565" cy="4065562"/>
            <a:chOff x="194400" y="1643413"/>
            <a:chExt cx="4692565" cy="4065562"/>
          </a:xfrm>
        </p:grpSpPr>
        <p:grpSp>
          <p:nvGrpSpPr>
            <p:cNvPr id="10" name="Group 9"/>
            <p:cNvGrpSpPr/>
            <p:nvPr/>
          </p:nvGrpSpPr>
          <p:grpSpPr>
            <a:xfrm>
              <a:off x="533400" y="1991139"/>
              <a:ext cx="1727400" cy="1590261"/>
              <a:chOff x="533400" y="1991139"/>
              <a:chExt cx="1727400" cy="1590261"/>
            </a:xfrm>
          </p:grpSpPr>
          <p:cxnSp>
            <p:nvCxnSpPr>
              <p:cNvPr id="45" name="Straight Connector 44"/>
              <p:cNvCxnSpPr/>
              <p:nvPr/>
            </p:nvCxnSpPr>
            <p:spPr>
              <a:xfrm>
                <a:off x="1676400" y="24384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1828800" y="2382078"/>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16200000">
                <a:off x="2044800" y="2755800"/>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a:off x="2044800" y="2374801"/>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2260800" y="1991139"/>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2260800" y="2971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rot="16200000">
                <a:off x="1091401" y="2185202"/>
                <a:ext cx="0" cy="11160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33400" y="2743202"/>
                <a:ext cx="0" cy="609600"/>
              </a:xfrm>
              <a:prstGeom prst="line">
                <a:avLst/>
              </a:prstGeom>
            </p:spPr>
            <p:style>
              <a:lnRef idx="3">
                <a:schemeClr val="dk1"/>
              </a:lnRef>
              <a:fillRef idx="0">
                <a:schemeClr val="dk1"/>
              </a:fillRef>
              <a:effectRef idx="2">
                <a:schemeClr val="dk1"/>
              </a:effectRef>
              <a:fontRef idx="minor">
                <a:schemeClr val="tx1"/>
              </a:fontRef>
            </p:style>
          </p:cxnSp>
          <p:grpSp>
            <p:nvGrpSpPr>
              <p:cNvPr id="54" name="Group 53"/>
              <p:cNvGrpSpPr/>
              <p:nvPr/>
            </p:nvGrpSpPr>
            <p:grpSpPr>
              <a:xfrm rot="16200000">
                <a:off x="1953362" y="2498634"/>
                <a:ext cx="182879" cy="182879"/>
                <a:chOff x="7695478" y="6400793"/>
                <a:chExt cx="182879" cy="182879"/>
              </a:xfrm>
            </p:grpSpPr>
            <p:cxnSp>
              <p:nvCxnSpPr>
                <p:cNvPr id="55" name="Straight Connector 54"/>
                <p:cNvCxnSpPr/>
                <p:nvPr/>
              </p:nvCxnSpPr>
              <p:spPr>
                <a:xfrm rot="5400000" flipH="1" flipV="1">
                  <a:off x="7653211"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flipH="1" flipV="1">
                  <a:off x="7780012"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cxnSp>
          <p:nvCxnSpPr>
            <p:cNvPr id="11" name="Straight Connector 10"/>
            <p:cNvCxnSpPr/>
            <p:nvPr/>
          </p:nvCxnSpPr>
          <p:spPr>
            <a:xfrm>
              <a:off x="1676400" y="39473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828800" y="3890996"/>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rot="16200000">
              <a:off x="2044800" y="4264718"/>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rot="16200000">
              <a:off x="2044800" y="3883719"/>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2260800" y="3500057"/>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260800" y="44807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rot="16200000">
              <a:off x="1460400" y="4036120"/>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1244400" y="3657600"/>
              <a:ext cx="0" cy="609600"/>
            </a:xfrm>
            <a:prstGeom prst="line">
              <a:avLst/>
            </a:prstGeom>
          </p:spPr>
          <p:style>
            <a:lnRef idx="3">
              <a:schemeClr val="dk1"/>
            </a:lnRef>
            <a:fillRef idx="0">
              <a:schemeClr val="dk1"/>
            </a:fillRef>
            <a:effectRef idx="2">
              <a:schemeClr val="dk1"/>
            </a:effectRef>
            <a:fontRef idx="minor">
              <a:schemeClr val="tx1"/>
            </a:fontRef>
          </p:style>
        </p:cxnSp>
        <p:grpSp>
          <p:nvGrpSpPr>
            <p:cNvPr id="19" name="Group 18"/>
            <p:cNvGrpSpPr/>
            <p:nvPr/>
          </p:nvGrpSpPr>
          <p:grpSpPr>
            <a:xfrm rot="5400000" flipH="1">
              <a:off x="1953360" y="4389121"/>
              <a:ext cx="182879" cy="182879"/>
              <a:chOff x="7680236" y="6400793"/>
              <a:chExt cx="182879" cy="182879"/>
            </a:xfrm>
          </p:grpSpPr>
          <p:cxnSp>
            <p:nvCxnSpPr>
              <p:cNvPr id="43" name="Straight Connector 42"/>
              <p:cNvCxnSpPr/>
              <p:nvPr/>
            </p:nvCxnSpPr>
            <p:spPr>
              <a:xfrm rot="5400000" flipH="1" flipV="1">
                <a:off x="7637969"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flipV="1">
                <a:off x="7764770"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nvGrpSpPr>
            <p:cNvPr id="22" name="Group 21"/>
            <p:cNvGrpSpPr/>
            <p:nvPr/>
          </p:nvGrpSpPr>
          <p:grpSpPr>
            <a:xfrm>
              <a:off x="1900800" y="4988975"/>
              <a:ext cx="720000" cy="720000"/>
              <a:chOff x="2310930" y="4654415"/>
              <a:chExt cx="914400" cy="791028"/>
            </a:xfrm>
          </p:grpSpPr>
          <p:cxnSp>
            <p:nvCxnSpPr>
              <p:cNvPr id="33" name="Straight Connector 32"/>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cxnSp>
          <p:nvCxnSpPr>
            <p:cNvPr id="23" name="Straight Connector 22"/>
            <p:cNvCxnSpPr/>
            <p:nvPr/>
          </p:nvCxnSpPr>
          <p:spPr>
            <a:xfrm>
              <a:off x="1924800" y="1987083"/>
              <a:ext cx="720000"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2260800" y="3505200"/>
              <a:ext cx="720000" cy="0"/>
            </a:xfrm>
            <a:prstGeom prst="line">
              <a:avLst/>
            </a:prstGeom>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048000" y="3352800"/>
              <a:ext cx="702308" cy="492443"/>
            </a:xfrm>
            <a:prstGeom prst="rect">
              <a:avLst/>
            </a:prstGeom>
            <a:noFill/>
          </p:spPr>
          <p:txBody>
            <a:bodyPr wrap="none" rtlCol="0">
              <a:spAutoFit/>
            </a:bodyPr>
            <a:lstStyle/>
            <a:p>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endParaRPr lang="en-IN" b="1" baseline="-25000" dirty="0">
                <a:latin typeface="Times New Roman" pitchFamily="18" charset="0"/>
                <a:cs typeface="Times New Roman" pitchFamily="18" charset="0"/>
              </a:endParaRPr>
            </a:p>
          </p:txBody>
        </p:sp>
        <p:sp>
          <p:nvSpPr>
            <p:cNvPr id="26" name="TextBox 25"/>
            <p:cNvSpPr txBox="1"/>
            <p:nvPr/>
          </p:nvSpPr>
          <p:spPr>
            <a:xfrm>
              <a:off x="2358600" y="2057400"/>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27" name="TextBox 26"/>
            <p:cNvSpPr txBox="1"/>
            <p:nvPr/>
          </p:nvSpPr>
          <p:spPr>
            <a:xfrm>
              <a:off x="2286000" y="2971800"/>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28" name="TextBox 27"/>
            <p:cNvSpPr txBox="1"/>
            <p:nvPr/>
          </p:nvSpPr>
          <p:spPr>
            <a:xfrm>
              <a:off x="2317339" y="3546157"/>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29" name="TextBox 28"/>
            <p:cNvSpPr txBox="1"/>
            <p:nvPr/>
          </p:nvSpPr>
          <p:spPr>
            <a:xfrm>
              <a:off x="2317339" y="4766876"/>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30" name="TextBox 29"/>
            <p:cNvSpPr txBox="1"/>
            <p:nvPr/>
          </p:nvSpPr>
          <p:spPr>
            <a:xfrm>
              <a:off x="749502" y="2209800"/>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31" name="TextBox 30"/>
            <p:cNvSpPr txBox="1"/>
            <p:nvPr/>
          </p:nvSpPr>
          <p:spPr>
            <a:xfrm>
              <a:off x="1121440" y="4231957"/>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32" name="TextBox 31"/>
            <p:cNvSpPr txBox="1"/>
            <p:nvPr/>
          </p:nvSpPr>
          <p:spPr>
            <a:xfrm>
              <a:off x="2646990" y="1643413"/>
              <a:ext cx="745717"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V</a:t>
              </a:r>
              <a:r>
                <a:rPr lang="en-IN" b="1" baseline="-25000" dirty="0" smtClean="0">
                  <a:latin typeface="Times New Roman" pitchFamily="18" charset="0"/>
                  <a:cs typeface="Times New Roman" pitchFamily="18" charset="0"/>
                </a:rPr>
                <a:t>DD</a:t>
              </a:r>
              <a:endParaRPr lang="en-IN" b="1" baseline="-25000" dirty="0">
                <a:latin typeface="Times New Roman" pitchFamily="18" charset="0"/>
                <a:cs typeface="Times New Roman" pitchFamily="18" charset="0"/>
              </a:endParaRPr>
            </a:p>
          </p:txBody>
        </p:sp>
        <p:sp>
          <p:nvSpPr>
            <p:cNvPr id="8" name="TextBox 7"/>
            <p:cNvSpPr txBox="1"/>
            <p:nvPr/>
          </p:nvSpPr>
          <p:spPr>
            <a:xfrm>
              <a:off x="3048000" y="4164301"/>
              <a:ext cx="1838965" cy="646331"/>
            </a:xfrm>
            <a:prstGeom prst="rect">
              <a:avLst/>
            </a:prstGeom>
            <a:noFill/>
          </p:spPr>
          <p:txBody>
            <a:bodyPr wrap="none" rtlCol="0">
              <a:spAutoFit/>
            </a:bodyPr>
            <a:lstStyle/>
            <a:p>
              <a:pPr algn="ctr"/>
              <a:r>
                <a:rPr lang="en-IN" sz="1800" b="1" dirty="0" smtClean="0">
                  <a:solidFill>
                    <a:srgbClr val="00B050"/>
                  </a:solidFill>
                  <a:latin typeface="Times New Roman" pitchFamily="18" charset="0"/>
                  <a:cs typeface="Times New Roman" pitchFamily="18" charset="0"/>
                </a:rPr>
                <a:t>NMOS Load </a:t>
              </a:r>
            </a:p>
            <a:p>
              <a:pPr algn="ctr"/>
              <a:r>
                <a:rPr lang="en-IN" sz="1800" b="1" dirty="0" smtClean="0">
                  <a:solidFill>
                    <a:srgbClr val="00B050"/>
                  </a:solidFill>
                  <a:latin typeface="Times New Roman" pitchFamily="18" charset="0"/>
                  <a:cs typeface="Times New Roman" pitchFamily="18" charset="0"/>
                </a:rPr>
                <a:t>(No Body Effect)</a:t>
              </a:r>
              <a:endParaRPr lang="en-IN" sz="1800" b="1" dirty="0">
                <a:solidFill>
                  <a:srgbClr val="00B050"/>
                </a:solidFill>
                <a:latin typeface="Times New Roman" pitchFamily="18" charset="0"/>
                <a:cs typeface="Times New Roman" pitchFamily="18" charset="0"/>
              </a:endParaRPr>
            </a:p>
          </p:txBody>
        </p:sp>
        <p:sp>
          <p:nvSpPr>
            <p:cNvPr id="9" name="TextBox 8"/>
            <p:cNvSpPr txBox="1"/>
            <p:nvPr/>
          </p:nvSpPr>
          <p:spPr>
            <a:xfrm>
              <a:off x="3100916" y="2659600"/>
              <a:ext cx="1563248" cy="369332"/>
            </a:xfrm>
            <a:prstGeom prst="rect">
              <a:avLst/>
            </a:prstGeom>
            <a:noFill/>
          </p:spPr>
          <p:txBody>
            <a:bodyPr wrap="none" rtlCol="0">
              <a:spAutoFit/>
            </a:bodyPr>
            <a:lstStyle/>
            <a:p>
              <a:r>
                <a:rPr lang="en-IN" sz="1800" b="1" dirty="0" smtClean="0">
                  <a:solidFill>
                    <a:srgbClr val="00B050"/>
                  </a:solidFill>
                  <a:latin typeface="Times New Roman" pitchFamily="18" charset="0"/>
                  <a:cs typeface="Times New Roman" pitchFamily="18" charset="0"/>
                </a:rPr>
                <a:t>PMOS Driver</a:t>
              </a:r>
              <a:endParaRPr lang="en-IN" sz="1800" b="1" dirty="0">
                <a:solidFill>
                  <a:srgbClr val="00B050"/>
                </a:solidFill>
                <a:latin typeface="Times New Roman" pitchFamily="18" charset="0"/>
                <a:cs typeface="Times New Roman" pitchFamily="18" charset="0"/>
              </a:endParaRPr>
            </a:p>
          </p:txBody>
        </p:sp>
        <p:sp>
          <p:nvSpPr>
            <p:cNvPr id="101" name="TextBox 100"/>
            <p:cNvSpPr txBox="1"/>
            <p:nvPr/>
          </p:nvSpPr>
          <p:spPr>
            <a:xfrm>
              <a:off x="2243601" y="4090697"/>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2</a:t>
              </a:r>
              <a:endParaRPr lang="en-IN" b="1" baseline="-25000" dirty="0">
                <a:solidFill>
                  <a:srgbClr val="FF0000"/>
                </a:solidFill>
                <a:latin typeface="Times New Roman" pitchFamily="18" charset="0"/>
                <a:cs typeface="Times New Roman" pitchFamily="18" charset="0"/>
              </a:endParaRPr>
            </a:p>
          </p:txBody>
        </p:sp>
        <p:sp>
          <p:nvSpPr>
            <p:cNvPr id="102" name="TextBox 101"/>
            <p:cNvSpPr txBox="1"/>
            <p:nvPr/>
          </p:nvSpPr>
          <p:spPr>
            <a:xfrm>
              <a:off x="2280470" y="2590800"/>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1</a:t>
              </a:r>
              <a:endParaRPr lang="en-IN" b="1" baseline="-25000" dirty="0">
                <a:solidFill>
                  <a:srgbClr val="FF0000"/>
                </a:solidFill>
                <a:latin typeface="Times New Roman" pitchFamily="18" charset="0"/>
                <a:cs typeface="Times New Roman" pitchFamily="18" charset="0"/>
              </a:endParaRPr>
            </a:p>
          </p:txBody>
        </p:sp>
        <p:grpSp>
          <p:nvGrpSpPr>
            <p:cNvPr id="103" name="Group 102"/>
            <p:cNvGrpSpPr/>
            <p:nvPr/>
          </p:nvGrpSpPr>
          <p:grpSpPr>
            <a:xfrm>
              <a:off x="194400" y="3352800"/>
              <a:ext cx="720000" cy="720000"/>
              <a:chOff x="5052" y="2743200"/>
              <a:chExt cx="914400" cy="914400"/>
            </a:xfrm>
          </p:grpSpPr>
          <p:sp>
            <p:nvSpPr>
              <p:cNvPr id="104" name="Oval 19"/>
              <p:cNvSpPr/>
              <p:nvPr/>
            </p:nvSpPr>
            <p:spPr>
              <a:xfrm>
                <a:off x="5052" y="27432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itchFamily="18" charset="0"/>
                  <a:cs typeface="Times New Roman" panose="02020603050405020304" pitchFamily="18" charset="0"/>
                </a:endParaRPr>
              </a:p>
            </p:txBody>
          </p:sp>
          <p:sp>
            <p:nvSpPr>
              <p:cNvPr id="105" name="Rectangle 104"/>
              <p:cNvSpPr/>
              <p:nvPr/>
            </p:nvSpPr>
            <p:spPr>
              <a:xfrm>
                <a:off x="95410" y="2936558"/>
                <a:ext cx="760336" cy="625403"/>
              </a:xfrm>
              <a:prstGeom prst="rect">
                <a:avLst/>
              </a:prstGeom>
            </p:spPr>
            <p:txBody>
              <a:bodyPr wrap="none">
                <a:spAutoFit/>
              </a:bodyPr>
              <a:lstStyle/>
              <a:p>
                <a:r>
                  <a:rPr lang="en-US" b="1" dirty="0" smtClean="0">
                    <a:latin typeface="Times New Roman"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b="1" dirty="0">
                  <a:latin typeface="Times New Roman" pitchFamily="18" charset="0"/>
                  <a:cs typeface="Times New Roman" pitchFamily="18" charset="0"/>
                </a:endParaRPr>
              </a:p>
            </p:txBody>
          </p:sp>
        </p:grpSp>
        <p:grpSp>
          <p:nvGrpSpPr>
            <p:cNvPr id="106" name="Group 105"/>
            <p:cNvGrpSpPr/>
            <p:nvPr/>
          </p:nvGrpSpPr>
          <p:grpSpPr>
            <a:xfrm>
              <a:off x="194400" y="4072800"/>
              <a:ext cx="720000" cy="720000"/>
              <a:chOff x="2310930" y="4654415"/>
              <a:chExt cx="914400" cy="791028"/>
            </a:xfrm>
          </p:grpSpPr>
          <p:cxnSp>
            <p:nvCxnSpPr>
              <p:cNvPr id="107" name="Straight Connector 106"/>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cxnSp>
          <p:nvCxnSpPr>
            <p:cNvPr id="111" name="Straight Connector 110"/>
            <p:cNvCxnSpPr/>
            <p:nvPr/>
          </p:nvCxnSpPr>
          <p:spPr>
            <a:xfrm>
              <a:off x="1244400" y="3657600"/>
              <a:ext cx="1016400"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487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59795"/>
            <a:ext cx="1328189" cy="485841"/>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r>
              <a:rPr lang="en-US" sz="2300" b="1" dirty="0">
                <a:latin typeface="Times New Roman" panose="02020603050405020304" pitchFamily="18" charset="0"/>
                <a:cs typeface="Times New Roman" panose="02020603050405020304" pitchFamily="18" charset="0"/>
              </a:rPr>
              <a:t>Syllabus</a:t>
            </a:r>
            <a:endParaRPr lang="en-IN" sz="2300" dirty="0">
              <a:latin typeface="Times New Roman" panose="02020603050405020304" pitchFamily="18" charset="0"/>
              <a:cs typeface="Times New Roman" panose="02020603050405020304" pitchFamily="18" charset="0"/>
            </a:endParaRPr>
          </a:p>
        </p:txBody>
      </p:sp>
      <p:sp>
        <p:nvSpPr>
          <p:cNvPr id="8" name="Rectangle 7"/>
          <p:cNvSpPr/>
          <p:nvPr/>
        </p:nvSpPr>
        <p:spPr>
          <a:xfrm>
            <a:off x="0" y="735410"/>
            <a:ext cx="13716000" cy="8980474"/>
          </a:xfrm>
          <a:prstGeom prst="rect">
            <a:avLst/>
          </a:prstGeom>
        </p:spPr>
        <p:style>
          <a:lnRef idx="1">
            <a:schemeClr val="accent3"/>
          </a:lnRef>
          <a:fillRef idx="2">
            <a:schemeClr val="accent3"/>
          </a:fillRef>
          <a:effectRef idx="1">
            <a:schemeClr val="accent3"/>
          </a:effectRef>
          <a:fontRef idx="minor">
            <a:schemeClr val="dk1"/>
          </a:fontRef>
        </p:style>
        <p:txBody>
          <a:bodyPr wrap="square" lIns="130622" tIns="65311" rIns="130622" bIns="65311">
            <a:spAutoFit/>
          </a:bodyPr>
          <a:lstStyle/>
          <a:p>
            <a:pPr algn="just"/>
            <a:r>
              <a:rPr lang="en-US" sz="2300" b="1" dirty="0">
                <a:latin typeface="Times New Roman" panose="02020603050405020304" pitchFamily="18" charset="0"/>
                <a:cs typeface="Times New Roman" panose="02020603050405020304" pitchFamily="18" charset="0"/>
              </a:rPr>
              <a:t>UNIT I	BASIC MOS DEVICES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Depletion region of PN junction - Band diagram of MOS capacitor – Accumulation, Depletion, inversion region- Large and small signal behavior of MOSFET- short channel effects in MOS transistors – weak inversion in MOS transistors- substrate current flow in MOS transistor.</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smtClean="0">
                <a:latin typeface="Times New Roman" panose="02020603050405020304" pitchFamily="18" charset="0"/>
                <a:cs typeface="Times New Roman" panose="02020603050405020304" pitchFamily="18" charset="0"/>
              </a:rPr>
              <a:t>UNIT II</a:t>
            </a:r>
            <a:r>
              <a:rPr lang="en-US" sz="2300" b="1" dirty="0">
                <a:latin typeface="Times New Roman" panose="02020603050405020304" pitchFamily="18" charset="0"/>
                <a:cs typeface="Times New Roman" panose="02020603050405020304" pitchFamily="18" charset="0"/>
              </a:rPr>
              <a:t>	HIGH FREQUENCY CMOS AMPLIFIERS AND CURRENT MIRROR </a:t>
            </a:r>
            <a:r>
              <a:rPr lang="en-US" sz="2300" b="1" dirty="0" smtClean="0">
                <a:latin typeface="Times New Roman" panose="02020603050405020304" pitchFamily="18" charset="0"/>
                <a:cs typeface="Times New Roman" panose="02020603050405020304" pitchFamily="18" charset="0"/>
              </a:rPr>
              <a:t>CIRCUITS</a:t>
            </a: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Common source, common drain, common gate. Differential amplifiers-</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amplifiers-Current amplifiers–power amplifiers- Current sources and sinks ,MOS Current Mirrors – Simple,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Wilson and </a:t>
            </a:r>
            <a:r>
              <a:rPr lang="en-US" sz="2300" dirty="0" err="1">
                <a:latin typeface="Times New Roman" panose="02020603050405020304" pitchFamily="18" charset="0"/>
                <a:cs typeface="Times New Roman" panose="02020603050405020304" pitchFamily="18" charset="0"/>
              </a:rPr>
              <a:t>Widlar</a:t>
            </a:r>
            <a:r>
              <a:rPr lang="en-US" sz="2300" dirty="0">
                <a:latin typeface="Times New Roman" panose="02020603050405020304" pitchFamily="18" charset="0"/>
                <a:cs typeface="Times New Roman" panose="02020603050405020304" pitchFamily="18" charset="0"/>
              </a:rPr>
              <a:t> current source.</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 III	CMOS OPERATIONAL AMPLIFIER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Design of CMOS Op amps - Compensation of Op amps- Low voltage Op amps - Low noise Op amps Two stage MOS Operational Amplifiers with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MOS Telescopic -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 MOS Folded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and MOS Active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UNITIV	COMPARATORS AND SWITCHED CAPACITOR CIRCUITS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a Comparator -two-Stage Open-Loop Comparators - Improving the Performance of Open-Loop Comparators-Discrete-Time Comparators - High-Speed Comparators- Switched Capacitor Circuits – Switched Capacitor Amplifiers - Switched Capacitor Integrators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UNITV	A/D AND D/A CONVERTERS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D/A converters- Parallel D/A converters-extending the resolution of parallel D/A converters- Serial D/A converters- Characterization of A/D converters-Serial A/D converters- Medium and high speed A/D converters.</a:t>
            </a:r>
          </a:p>
        </p:txBody>
      </p:sp>
      <p:sp>
        <p:nvSpPr>
          <p:cNvPr id="9" name="Rectangle 8"/>
          <p:cNvSpPr/>
          <p:nvPr/>
        </p:nvSpPr>
        <p:spPr>
          <a:xfrm>
            <a:off x="3429000" y="0"/>
            <a:ext cx="6858000" cy="532007"/>
          </a:xfrm>
          <a:prstGeom prst="rect">
            <a:avLst/>
          </a:prstGeom>
        </p:spPr>
        <p:style>
          <a:lnRef idx="0">
            <a:schemeClr val="accent5"/>
          </a:lnRef>
          <a:fillRef idx="3">
            <a:schemeClr val="accent5"/>
          </a:fillRef>
          <a:effectRef idx="3">
            <a:schemeClr val="accent5"/>
          </a:effectRef>
          <a:fontRef idx="minor">
            <a:schemeClr val="lt1"/>
          </a:fontRef>
        </p:style>
        <p:txBody>
          <a:bodyPr lIns="130622" tIns="65311" rIns="130622" bIns="65311">
            <a:spAutoFit/>
          </a:bodyPr>
          <a:lstStyle/>
          <a:p>
            <a:pPr algn="ctr"/>
            <a:r>
              <a:rPr lang="en-US" b="1" dirty="0" smtClean="0">
                <a:solidFill>
                  <a:srgbClr val="FFFF00"/>
                </a:solidFill>
                <a:latin typeface="Times New Roman" panose="02020603050405020304" pitchFamily="18" charset="0"/>
                <a:cs typeface="Times New Roman" panose="02020603050405020304" pitchFamily="18" charset="0"/>
              </a:rPr>
              <a:t>19EC786 – Analog VLSI </a:t>
            </a:r>
            <a:r>
              <a:rPr lang="en-US" b="1" dirty="0">
                <a:solidFill>
                  <a:srgbClr val="FFFF00"/>
                </a:solidFill>
                <a:latin typeface="Times New Roman" panose="02020603050405020304" pitchFamily="18" charset="0"/>
                <a:cs typeface="Times New Roman" panose="02020603050405020304" pitchFamily="18" charset="0"/>
              </a:rPr>
              <a:t>design </a:t>
            </a:r>
            <a:endParaRPr lang="en-IN"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4273" y="1828800"/>
            <a:ext cx="296023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2555557"/>
            <a:ext cx="3920432"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53671" y="25159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381000" y="3429000"/>
            <a:ext cx="510261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s2 </a:t>
            </a:r>
            <a:r>
              <a:rPr lang="en-US" dirty="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b2 </a:t>
            </a:r>
            <a:r>
              <a:rPr lang="en-US" dirty="0" smtClean="0">
                <a:latin typeface="Times New Roman" panose="02020603050405020304" pitchFamily="18" charset="0"/>
                <a:cs typeface="Times New Roman" panose="02020603050405020304" pitchFamily="18" charset="0"/>
              </a:rPr>
              <a:t>= 0 (GND); V</a:t>
            </a:r>
            <a:r>
              <a:rPr lang="en-US" baseline="-25000" dirty="0" smtClean="0">
                <a:latin typeface="Times New Roman" panose="02020603050405020304" pitchFamily="18" charset="0"/>
                <a:cs typeface="Times New Roman" panose="02020603050405020304" pitchFamily="18" charset="0"/>
              </a:rPr>
              <a:t>g2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600200" y="4154364"/>
            <a:ext cx="340708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406071" y="4114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600200" y="4916364"/>
            <a:ext cx="3211520"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406071" y="4876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524000" y="5486400"/>
            <a:ext cx="3134191"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406071" y="5562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447800" y="6213157"/>
            <a:ext cx="3997954"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 </a:t>
            </a:r>
            <a:r>
              <a:rPr lang="en-US" b="1" dirty="0" smtClean="0">
                <a:latin typeface="Times New Roman" panose="02020603050405020304" pitchFamily="18" charset="0"/>
                <a:cs typeface="Times New Roman" panose="02020603050405020304" pitchFamily="18" charset="0"/>
              </a:rPr>
              <a:t>||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329871" y="62131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2674872" y="6781800"/>
            <a:ext cx="311816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600200" y="7390007"/>
            <a:ext cx="2256323"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162800" y="73152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or at D</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of the equivalent circuit is, </a:t>
            </a:r>
            <a:endParaRPr lang="en-US" sz="2400" dirty="0">
              <a:latin typeface="Times New Roman" panose="02020603050405020304" pitchFamily="18" charset="0"/>
              <a:cs typeface="Times New Roman" panose="02020603050405020304" pitchFamily="18" charset="0"/>
            </a:endParaRPr>
          </a:p>
        </p:txBody>
      </p:sp>
      <p:sp>
        <p:nvSpPr>
          <p:cNvPr id="21" name="Rectangle 20"/>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a:latin typeface="Times New Roman" panose="02020603050405020304" pitchFamily="18" charset="0"/>
                <a:cs typeface="Times New Roman" panose="02020603050405020304" pitchFamily="18" charset="0"/>
                <a:sym typeface="+mn-ea"/>
              </a:rPr>
              <a:t>3</a:t>
            </a:r>
            <a:r>
              <a:rPr lang="en-IN" altLang="en-US" sz="2400" b="1" dirty="0" smtClean="0">
                <a:latin typeface="Times New Roman" panose="02020603050405020304" pitchFamily="18" charset="0"/>
                <a:cs typeface="Times New Roman" panose="02020603050405020304" pitchFamily="18" charset="0"/>
                <a:sym typeface="+mn-ea"/>
              </a:rPr>
              <a:t>. </a:t>
            </a:r>
            <a:r>
              <a:rPr lang="en-US" sz="2400" b="1" dirty="0" smtClean="0">
                <a:latin typeface="Times New Roman" panose="02020603050405020304" pitchFamily="18" charset="0"/>
                <a:cs typeface="Times New Roman" panose="02020603050405020304" pitchFamily="18" charset="0"/>
                <a:sym typeface="+mn-ea"/>
              </a:rPr>
              <a:t>CS with PMOS driver with N</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22" name="Rectangle 21"/>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13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92708" y="1447800"/>
            <a:ext cx="7712708" cy="3997643"/>
            <a:chOff x="283240" y="1447800"/>
            <a:chExt cx="7712708" cy="3997643"/>
          </a:xfrm>
        </p:grpSpPr>
        <p:grpSp>
          <p:nvGrpSpPr>
            <p:cNvPr id="7" name="Group 6"/>
            <p:cNvGrpSpPr/>
            <p:nvPr/>
          </p:nvGrpSpPr>
          <p:grpSpPr>
            <a:xfrm>
              <a:off x="283240" y="1447800"/>
              <a:ext cx="7712708" cy="3997643"/>
              <a:chOff x="283240" y="1447800"/>
              <a:chExt cx="7712708" cy="3997643"/>
            </a:xfrm>
          </p:grpSpPr>
          <p:cxnSp>
            <p:nvCxnSpPr>
              <p:cNvPr id="9" name="Straight Connector 8"/>
              <p:cNvCxnSpPr/>
              <p:nvPr/>
            </p:nvCxnSpPr>
            <p:spPr>
              <a:xfrm flipV="1">
                <a:off x="2133600" y="1905000"/>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807720" y="4648200"/>
                <a:ext cx="6400800" cy="0"/>
              </a:xfrm>
              <a:prstGeom prst="line">
                <a:avLst/>
              </a:prstGeom>
            </p:spPr>
            <p:style>
              <a:lnRef idx="3">
                <a:schemeClr val="dk1"/>
              </a:lnRef>
              <a:fillRef idx="0">
                <a:schemeClr val="dk1"/>
              </a:fillRef>
              <a:effectRef idx="2">
                <a:schemeClr val="dk1"/>
              </a:effectRef>
              <a:fontRef idx="minor">
                <a:schemeClr val="tx1"/>
              </a:fontRef>
            </p:style>
          </p:cxnSp>
          <p:grpSp>
            <p:nvGrpSpPr>
              <p:cNvPr id="11" name="Group 26"/>
              <p:cNvGrpSpPr/>
              <p:nvPr/>
            </p:nvGrpSpPr>
            <p:grpSpPr>
              <a:xfrm>
                <a:off x="2674849" y="1905000"/>
                <a:ext cx="914400" cy="2758440"/>
                <a:chOff x="7315200" y="3657600"/>
                <a:chExt cx="914400" cy="2758440"/>
              </a:xfrm>
            </p:grpSpPr>
            <p:grpSp>
              <p:nvGrpSpPr>
                <p:cNvPr id="48" name="Group 22"/>
                <p:cNvGrpSpPr/>
                <p:nvPr/>
              </p:nvGrpSpPr>
              <p:grpSpPr>
                <a:xfrm>
                  <a:off x="7315200" y="4495800"/>
                  <a:ext cx="914400" cy="914400"/>
                  <a:chOff x="7238999" y="4114796"/>
                  <a:chExt cx="633046" cy="587828"/>
                </a:xfrm>
              </p:grpSpPr>
              <p:sp>
                <p:nvSpPr>
                  <p:cNvPr id="5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2" name="Straight Arrow Connector 21"/>
                  <p:cNvCxnSpPr/>
                  <p:nvPr/>
                </p:nvCxnSpPr>
                <p:spPr>
                  <a:xfrm flipV="1">
                    <a:off x="7545073"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9" name="Straight Connector 24"/>
                <p:cNvCxnSpPr/>
                <p:nvPr/>
              </p:nvCxnSpPr>
              <p:spPr>
                <a:xfrm>
                  <a:off x="7775712"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2" name="Group 46"/>
              <p:cNvGrpSpPr/>
              <p:nvPr/>
            </p:nvGrpSpPr>
            <p:grpSpPr>
              <a:xfrm rot="16200000">
                <a:off x="3489960" y="3139440"/>
                <a:ext cx="2743200" cy="274320"/>
                <a:chOff x="4714875" y="4405992"/>
                <a:chExt cx="1914525" cy="318409"/>
              </a:xfrm>
            </p:grpSpPr>
            <p:grpSp>
              <p:nvGrpSpPr>
                <p:cNvPr id="39" name="Group 42"/>
                <p:cNvGrpSpPr/>
                <p:nvPr/>
              </p:nvGrpSpPr>
              <p:grpSpPr>
                <a:xfrm>
                  <a:off x="5029200" y="4419601"/>
                  <a:ext cx="1295400" cy="304800"/>
                  <a:chOff x="4876800" y="4419600"/>
                  <a:chExt cx="5486400" cy="914401"/>
                </a:xfrm>
              </p:grpSpPr>
              <p:cxnSp>
                <p:nvCxnSpPr>
                  <p:cNvPr id="42" name="Straight Connector 41"/>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3" name="Group 68"/>
              <p:cNvGrpSpPr/>
              <p:nvPr/>
            </p:nvGrpSpPr>
            <p:grpSpPr>
              <a:xfrm>
                <a:off x="2686878" y="4654415"/>
                <a:ext cx="914400" cy="791028"/>
                <a:chOff x="4572000" y="5000172"/>
                <a:chExt cx="914400" cy="791028"/>
              </a:xfrm>
            </p:grpSpPr>
            <p:cxnSp>
              <p:nvCxnSpPr>
                <p:cNvPr id="35" name="Straight Connector 34"/>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5029200" y="5000172"/>
                  <a:ext cx="0" cy="468000"/>
                </a:xfrm>
                <a:prstGeom prst="line">
                  <a:avLst/>
                </a:prstGeom>
              </p:spPr>
              <p:style>
                <a:lnRef idx="3">
                  <a:schemeClr val="dk1"/>
                </a:lnRef>
                <a:fillRef idx="0">
                  <a:schemeClr val="dk1"/>
                </a:fillRef>
                <a:effectRef idx="2">
                  <a:schemeClr val="dk1"/>
                </a:effectRef>
                <a:fontRef idx="minor">
                  <a:schemeClr val="tx1"/>
                </a:fontRef>
              </p:style>
            </p:cxnSp>
          </p:grpSp>
          <p:sp>
            <p:nvSpPr>
              <p:cNvPr id="14" name="TextBox 13"/>
              <p:cNvSpPr txBox="1"/>
              <p:nvPr/>
            </p:nvSpPr>
            <p:spPr>
              <a:xfrm>
                <a:off x="2929979" y="14478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892967" y="34699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74920" y="29718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570922" y="45720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8" name="Group 46"/>
              <p:cNvGrpSpPr/>
              <p:nvPr/>
            </p:nvGrpSpPr>
            <p:grpSpPr>
              <a:xfrm rot="16200000">
                <a:off x="4892040" y="3139440"/>
                <a:ext cx="2743200" cy="274320"/>
                <a:chOff x="4714875" y="4405992"/>
                <a:chExt cx="1914525" cy="318409"/>
              </a:xfrm>
            </p:grpSpPr>
            <p:grpSp>
              <p:nvGrpSpPr>
                <p:cNvPr id="26" name="Group 42"/>
                <p:cNvGrpSpPr/>
                <p:nvPr/>
              </p:nvGrpSpPr>
              <p:grpSpPr>
                <a:xfrm>
                  <a:off x="5029200" y="4419601"/>
                  <a:ext cx="1295400" cy="304800"/>
                  <a:chOff x="4876800" y="4419600"/>
                  <a:chExt cx="5486400" cy="914401"/>
                </a:xfrm>
              </p:grpSpPr>
              <p:cxnSp>
                <p:nvCxnSpPr>
                  <p:cNvPr id="29" name="Straight Connector 2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27" name="Straight Connector 2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9" name="Group 26"/>
              <p:cNvGrpSpPr/>
              <p:nvPr/>
            </p:nvGrpSpPr>
            <p:grpSpPr>
              <a:xfrm>
                <a:off x="381000" y="1905000"/>
                <a:ext cx="914400" cy="2758440"/>
                <a:chOff x="7315200" y="3657600"/>
                <a:chExt cx="914400" cy="2758440"/>
              </a:xfrm>
            </p:grpSpPr>
            <p:sp>
              <p:nvSpPr>
                <p:cNvPr id="23" name="Oval 19"/>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20" name="Rectangle 19"/>
              <p:cNvSpPr/>
              <p:nvPr/>
            </p:nvSpPr>
            <p:spPr>
              <a:xfrm>
                <a:off x="533400" y="29365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sp>
            <p:nvSpPr>
              <p:cNvPr id="21" name="TextBox 20"/>
              <p:cNvSpPr txBox="1"/>
              <p:nvPr/>
            </p:nvSpPr>
            <p:spPr>
              <a:xfrm>
                <a:off x="283240" y="17526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293640" y="16764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8" name="Rectangle 7"/>
            <p:cNvSpPr/>
            <p:nvPr/>
          </p:nvSpPr>
          <p:spPr>
            <a:xfrm>
              <a:off x="6485141" y="3048000"/>
              <a:ext cx="745717"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endParaRPr lang="en-US" b="1" dirty="0"/>
            </a:p>
          </p:txBody>
        </p:sp>
      </p:grpSp>
      <p:sp>
        <p:nvSpPr>
          <p:cNvPr id="53" name="TextBox 52"/>
          <p:cNvSpPr txBox="1"/>
          <p:nvPr/>
        </p:nvSpPr>
        <p:spPr>
          <a:xfrm>
            <a:off x="76200" y="1066800"/>
            <a:ext cx="418980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Driver </a:t>
            </a:r>
            <a:r>
              <a:rPr lang="en-US" sz="2400" dirty="0" smtClean="0">
                <a:latin typeface="Times New Roman" panose="02020603050405020304" pitchFamily="18" charset="0"/>
                <a:cs typeface="Times New Roman" panose="02020603050405020304" pitchFamily="18" charset="0"/>
              </a:rPr>
              <a:t>is, </a:t>
            </a:r>
            <a:endParaRPr lang="en-US" sz="2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7482271" y="23622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8015671" y="3048000"/>
            <a:ext cx="3747244" cy="492443"/>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11444671" y="30493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
        <p:nvSpPr>
          <p:cNvPr id="57" name="Rectangle 56"/>
          <p:cNvSpPr/>
          <p:nvPr/>
        </p:nvSpPr>
        <p:spPr>
          <a:xfrm>
            <a:off x="7467600" y="3733800"/>
            <a:ext cx="243368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(7) in (8), </a:t>
            </a:r>
            <a:endParaRPr lang="en-US" dirty="0">
              <a:latin typeface="Times New Roman" panose="02020603050405020304" pitchFamily="18" charset="0"/>
              <a:cs typeface="Times New Roman" panose="02020603050405020304" pitchFamily="18" charset="0"/>
            </a:endParaRPr>
          </a:p>
        </p:txBody>
      </p:sp>
      <p:sp>
        <p:nvSpPr>
          <p:cNvPr id="58" name="Rectangle 57"/>
          <p:cNvSpPr/>
          <p:nvPr/>
        </p:nvSpPr>
        <p:spPr>
          <a:xfrm>
            <a:off x="7318935" y="4248186"/>
            <a:ext cx="5076133"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59" name="TextBox 58"/>
          <p:cNvSpPr txBox="1"/>
          <p:nvPr/>
        </p:nvSpPr>
        <p:spPr>
          <a:xfrm>
            <a:off x="12094320" y="4191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0" name="Rectangle 59"/>
          <p:cNvSpPr/>
          <p:nvPr/>
        </p:nvSpPr>
        <p:spPr>
          <a:xfrm>
            <a:off x="3581400" y="4800600"/>
            <a:ext cx="3329758"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in (9), </a:t>
            </a:r>
            <a:endParaRPr lang="en-US" dirty="0">
              <a:latin typeface="Times New Roman" panose="02020603050405020304" pitchFamily="18" charset="0"/>
              <a:cs typeface="Times New Roman" panose="02020603050405020304" pitchFamily="18" charset="0"/>
            </a:endParaRPr>
          </a:p>
        </p:txBody>
      </p:sp>
      <p:sp>
        <p:nvSpPr>
          <p:cNvPr id="61" name="Rectangle 60"/>
          <p:cNvSpPr/>
          <p:nvPr/>
        </p:nvSpPr>
        <p:spPr>
          <a:xfrm>
            <a:off x="6705600" y="5070157"/>
            <a:ext cx="5021311" cy="49244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2" name="TextBox 61"/>
          <p:cNvSpPr txBox="1"/>
          <p:nvPr/>
        </p:nvSpPr>
        <p:spPr>
          <a:xfrm>
            <a:off x="12192000" y="5030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63" name="Rectangle 62"/>
          <p:cNvSpPr/>
          <p:nvPr/>
        </p:nvSpPr>
        <p:spPr>
          <a:xfrm>
            <a:off x="2674872" y="5638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4" name="Rectangle 63"/>
          <p:cNvSpPr/>
          <p:nvPr/>
        </p:nvSpPr>
        <p:spPr>
          <a:xfrm>
            <a:off x="6629400" y="5943600"/>
            <a:ext cx="2386487"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5" name="TextBox 64"/>
          <p:cNvSpPr txBox="1"/>
          <p:nvPr/>
        </p:nvSpPr>
        <p:spPr>
          <a:xfrm>
            <a:off x="9829800" y="58687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66" name="Rectangle 65"/>
          <p:cNvSpPr/>
          <p:nvPr/>
        </p:nvSpPr>
        <p:spPr>
          <a:xfrm>
            <a:off x="-70363" y="6477000"/>
            <a:ext cx="531427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 in (12), </a:t>
            </a:r>
            <a:endParaRPr lang="en-US" dirty="0">
              <a:latin typeface="Times New Roman" panose="02020603050405020304" pitchFamily="18" charset="0"/>
              <a:cs typeface="Times New Roman" panose="02020603050405020304" pitchFamily="18" charset="0"/>
            </a:endParaRPr>
          </a:p>
        </p:txBody>
      </p:sp>
      <p:sp>
        <p:nvSpPr>
          <p:cNvPr id="67" name="Rectangle 66"/>
          <p:cNvSpPr/>
          <p:nvPr/>
        </p:nvSpPr>
        <p:spPr>
          <a:xfrm>
            <a:off x="3657600" y="7127557"/>
            <a:ext cx="709130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 =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68" name="TextBox 67"/>
          <p:cNvSpPr txBox="1"/>
          <p:nvPr/>
        </p:nvSpPr>
        <p:spPr>
          <a:xfrm>
            <a:off x="11069128" y="7164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69" name="Rectangle 68"/>
          <p:cNvSpPr/>
          <p:nvPr/>
        </p:nvSpPr>
        <p:spPr>
          <a:xfrm>
            <a:off x="3732314" y="7737157"/>
            <a:ext cx="4715330"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rPr>
              <a:t>A</a:t>
            </a:r>
            <a:r>
              <a:rPr lang="en-US" sz="2800" b="1" baseline="-25000" dirty="0" smtClean="0">
                <a:latin typeface="Times New Roman" panose="02020603050405020304" pitchFamily="18" charset="0"/>
                <a:cs typeface="Times New Roman" panose="02020603050405020304" pitchFamily="18" charset="0"/>
              </a:rPr>
              <a:t>v</a:t>
            </a:r>
            <a:r>
              <a:rPr lang="en-US" sz="2800" b="1" dirty="0" smtClean="0">
                <a:latin typeface="Times New Roman" panose="02020603050405020304" pitchFamily="18" charset="0"/>
                <a:cs typeface="Times New Roman" panose="02020603050405020304" pitchFamily="18" charset="0"/>
              </a:rPr>
              <a:t> = - {√((W/L)</a:t>
            </a:r>
            <a:r>
              <a:rPr lang="en-US" sz="2800" b="1" baseline="-25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/(√(W/L)</a:t>
            </a:r>
            <a:r>
              <a:rPr lang="en-US" sz="2800" b="1" baseline="-25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a:t>
            </a:r>
            <a:endParaRPr lang="en-US" sz="2800" b="1" baseline="-25000" dirty="0" smtClean="0">
              <a:latin typeface="Times New Roman" panose="02020603050405020304" pitchFamily="18" charset="0"/>
              <a:cs typeface="Times New Roman" panose="02020603050405020304" pitchFamily="18" charset="0"/>
            </a:endParaRPr>
          </a:p>
        </p:txBody>
      </p:sp>
      <p:sp>
        <p:nvSpPr>
          <p:cNvPr id="70" name="TextBox 69"/>
          <p:cNvSpPr txBox="1"/>
          <p:nvPr/>
        </p:nvSpPr>
        <p:spPr>
          <a:xfrm>
            <a:off x="9830159" y="7697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
        <p:nvSpPr>
          <p:cNvPr id="71" name="Rectangle 70"/>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a:latin typeface="Times New Roman" panose="02020603050405020304" pitchFamily="18" charset="0"/>
                <a:cs typeface="Times New Roman" panose="02020603050405020304" pitchFamily="18" charset="0"/>
                <a:sym typeface="+mn-ea"/>
              </a:rPr>
              <a:t>3</a:t>
            </a:r>
            <a:r>
              <a:rPr lang="en-IN" altLang="en-US" sz="2400" b="1" dirty="0" smtClean="0">
                <a:latin typeface="Times New Roman" panose="02020603050405020304" pitchFamily="18" charset="0"/>
                <a:cs typeface="Times New Roman" panose="02020603050405020304" pitchFamily="18" charset="0"/>
                <a:sym typeface="+mn-ea"/>
              </a:rPr>
              <a:t>. </a:t>
            </a:r>
            <a:r>
              <a:rPr lang="en-US" sz="2400" b="1" dirty="0" smtClean="0">
                <a:latin typeface="Times New Roman" panose="02020603050405020304" pitchFamily="18" charset="0"/>
                <a:cs typeface="Times New Roman" panose="02020603050405020304" pitchFamily="18" charset="0"/>
                <a:sym typeface="+mn-ea"/>
              </a:rPr>
              <a:t>CS with PMOS driver with N</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3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4. </a:t>
            </a:r>
            <a:r>
              <a:rPr lang="en-US" sz="2400" b="1" dirty="0" smtClean="0">
                <a:latin typeface="Times New Roman" panose="02020603050405020304" pitchFamily="18" charset="0"/>
                <a:cs typeface="Times New Roman" panose="02020603050405020304" pitchFamily="18" charset="0"/>
                <a:sym typeface="+mn-ea"/>
              </a:rPr>
              <a:t>CS with PMOS driver with P</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grpSp>
        <p:nvGrpSpPr>
          <p:cNvPr id="6" name="Group 5"/>
          <p:cNvGrpSpPr/>
          <p:nvPr/>
        </p:nvGrpSpPr>
        <p:grpSpPr>
          <a:xfrm>
            <a:off x="533400" y="1991139"/>
            <a:ext cx="1727400" cy="1590261"/>
            <a:chOff x="533400" y="1991139"/>
            <a:chExt cx="1727400" cy="1590261"/>
          </a:xfrm>
        </p:grpSpPr>
        <p:cxnSp>
          <p:nvCxnSpPr>
            <p:cNvPr id="7" name="Straight Connector 6"/>
            <p:cNvCxnSpPr/>
            <p:nvPr/>
          </p:nvCxnSpPr>
          <p:spPr>
            <a:xfrm>
              <a:off x="1676400" y="24384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828800" y="2382078"/>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16200000">
              <a:off x="2044800" y="2755800"/>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rot="16200000">
              <a:off x="2044800" y="2374801"/>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2260800" y="1991139"/>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260800" y="2971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rot="16200000">
              <a:off x="1091401" y="2185202"/>
              <a:ext cx="0" cy="11160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33400" y="2743202"/>
              <a:ext cx="0" cy="609600"/>
            </a:xfrm>
            <a:prstGeom prst="line">
              <a:avLst/>
            </a:prstGeom>
          </p:spPr>
          <p:style>
            <a:lnRef idx="3">
              <a:schemeClr val="dk1"/>
            </a:lnRef>
            <a:fillRef idx="0">
              <a:schemeClr val="dk1"/>
            </a:fillRef>
            <a:effectRef idx="2">
              <a:schemeClr val="dk1"/>
            </a:effectRef>
            <a:fontRef idx="minor">
              <a:schemeClr val="tx1"/>
            </a:fontRef>
          </p:style>
        </p:cxnSp>
        <p:grpSp>
          <p:nvGrpSpPr>
            <p:cNvPr id="15" name="Group 53"/>
            <p:cNvGrpSpPr/>
            <p:nvPr/>
          </p:nvGrpSpPr>
          <p:grpSpPr>
            <a:xfrm rot="16200000">
              <a:off x="1953362" y="2498634"/>
              <a:ext cx="182879" cy="182879"/>
              <a:chOff x="7695478" y="6400793"/>
              <a:chExt cx="182879" cy="182879"/>
            </a:xfrm>
          </p:grpSpPr>
          <p:cxnSp>
            <p:nvCxnSpPr>
              <p:cNvPr id="16" name="Straight Connector 15"/>
              <p:cNvCxnSpPr/>
              <p:nvPr/>
            </p:nvCxnSpPr>
            <p:spPr>
              <a:xfrm rot="5400000" flipH="1" flipV="1">
                <a:off x="7653211"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flipV="1">
                <a:off x="7780012"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cxnSp>
        <p:nvCxnSpPr>
          <p:cNvPr id="18" name="Straight Connector 10"/>
          <p:cNvCxnSpPr/>
          <p:nvPr/>
        </p:nvCxnSpPr>
        <p:spPr>
          <a:xfrm>
            <a:off x="1676400" y="39473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1828800" y="3890996"/>
            <a:ext cx="0" cy="72000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16200000">
            <a:off x="2044800" y="4264718"/>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a:off x="2044800" y="3883719"/>
            <a:ext cx="0" cy="43200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2260800" y="3500057"/>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2260800" y="4480718"/>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16200000">
            <a:off x="1460400" y="4036120"/>
            <a:ext cx="0" cy="4320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rot="16200000">
            <a:off x="1953360" y="4018722"/>
            <a:ext cx="182879" cy="182879"/>
            <a:chOff x="7680236" y="6400793"/>
            <a:chExt cx="182879" cy="182879"/>
          </a:xfrm>
        </p:grpSpPr>
        <p:cxnSp>
          <p:nvCxnSpPr>
            <p:cNvPr id="27" name="Straight Connector 26"/>
            <p:cNvCxnSpPr/>
            <p:nvPr/>
          </p:nvCxnSpPr>
          <p:spPr>
            <a:xfrm rot="5400000" flipH="1" flipV="1">
              <a:off x="7637969" y="6443060"/>
              <a:ext cx="182879" cy="98345"/>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flipV="1">
              <a:off x="7764770" y="6400794"/>
              <a:ext cx="98345" cy="182878"/>
            </a:xfrm>
            <a:prstGeom prst="line">
              <a:avLst/>
            </a:prstGeom>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1900800" y="4988975"/>
            <a:ext cx="720000" cy="720000"/>
            <a:chOff x="2310930" y="4654415"/>
            <a:chExt cx="914400" cy="791028"/>
          </a:xfrm>
        </p:grpSpPr>
        <p:cxnSp>
          <p:nvCxnSpPr>
            <p:cNvPr id="30" name="Straight Connector 29"/>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cxnSp>
        <p:nvCxnSpPr>
          <p:cNvPr id="34" name="Straight Connector 33"/>
          <p:cNvCxnSpPr/>
          <p:nvPr/>
        </p:nvCxnSpPr>
        <p:spPr>
          <a:xfrm>
            <a:off x="1924800" y="1987083"/>
            <a:ext cx="72000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2260800" y="3505200"/>
            <a:ext cx="720000" cy="0"/>
          </a:xfrm>
          <a:prstGeom prst="line">
            <a:avLst/>
          </a:prstGeom>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048000" y="3352800"/>
            <a:ext cx="702308" cy="492443"/>
          </a:xfrm>
          <a:prstGeom prst="rect">
            <a:avLst/>
          </a:prstGeom>
          <a:noFill/>
        </p:spPr>
        <p:txBody>
          <a:bodyPr wrap="none" rtlCol="0">
            <a:spAutoFit/>
          </a:bodyPr>
          <a:lstStyle/>
          <a:p>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endParaRPr lang="en-IN" b="1" baseline="-25000" dirty="0">
              <a:latin typeface="Times New Roman" pitchFamily="18" charset="0"/>
              <a:cs typeface="Times New Roman" pitchFamily="18" charset="0"/>
            </a:endParaRPr>
          </a:p>
        </p:txBody>
      </p:sp>
      <p:sp>
        <p:nvSpPr>
          <p:cNvPr id="37" name="TextBox 36"/>
          <p:cNvSpPr txBox="1"/>
          <p:nvPr/>
        </p:nvSpPr>
        <p:spPr>
          <a:xfrm>
            <a:off x="2358600" y="2057400"/>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38" name="TextBox 37"/>
          <p:cNvSpPr txBox="1"/>
          <p:nvPr/>
        </p:nvSpPr>
        <p:spPr>
          <a:xfrm>
            <a:off x="2286000" y="2971800"/>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39" name="TextBox 38"/>
          <p:cNvSpPr txBox="1"/>
          <p:nvPr/>
        </p:nvSpPr>
        <p:spPr>
          <a:xfrm>
            <a:off x="2317339" y="3546157"/>
            <a:ext cx="535724"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D</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40" name="TextBox 39"/>
          <p:cNvSpPr txBox="1"/>
          <p:nvPr/>
        </p:nvSpPr>
        <p:spPr>
          <a:xfrm>
            <a:off x="2317339" y="4766876"/>
            <a:ext cx="481222"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S</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41" name="TextBox 40"/>
          <p:cNvSpPr txBox="1"/>
          <p:nvPr/>
        </p:nvSpPr>
        <p:spPr>
          <a:xfrm>
            <a:off x="749502" y="2209800"/>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1</a:t>
            </a:r>
            <a:endParaRPr lang="en-IN" b="1" baseline="-25000" dirty="0">
              <a:latin typeface="Times New Roman" pitchFamily="18" charset="0"/>
              <a:cs typeface="Times New Roman" pitchFamily="18" charset="0"/>
            </a:endParaRPr>
          </a:p>
        </p:txBody>
      </p:sp>
      <p:sp>
        <p:nvSpPr>
          <p:cNvPr id="42" name="TextBox 41"/>
          <p:cNvSpPr txBox="1"/>
          <p:nvPr/>
        </p:nvSpPr>
        <p:spPr>
          <a:xfrm>
            <a:off x="1121440" y="3733800"/>
            <a:ext cx="554960"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G</a:t>
            </a:r>
            <a:r>
              <a:rPr lang="en-IN" b="1" baseline="-25000" dirty="0" smtClean="0">
                <a:latin typeface="Times New Roman" pitchFamily="18" charset="0"/>
                <a:cs typeface="Times New Roman" pitchFamily="18" charset="0"/>
              </a:rPr>
              <a:t>2</a:t>
            </a:r>
            <a:endParaRPr lang="en-IN" b="1" baseline="-25000" dirty="0">
              <a:latin typeface="Times New Roman" pitchFamily="18" charset="0"/>
              <a:cs typeface="Times New Roman" pitchFamily="18" charset="0"/>
            </a:endParaRPr>
          </a:p>
        </p:txBody>
      </p:sp>
      <p:sp>
        <p:nvSpPr>
          <p:cNvPr id="43" name="TextBox 42"/>
          <p:cNvSpPr txBox="1"/>
          <p:nvPr/>
        </p:nvSpPr>
        <p:spPr>
          <a:xfrm>
            <a:off x="2646990" y="1643413"/>
            <a:ext cx="745717" cy="492443"/>
          </a:xfrm>
          <a:prstGeom prst="rect">
            <a:avLst/>
          </a:prstGeom>
          <a:noFill/>
        </p:spPr>
        <p:txBody>
          <a:bodyPr wrap="none" rtlCol="0">
            <a:spAutoFit/>
          </a:bodyPr>
          <a:lstStyle/>
          <a:p>
            <a:r>
              <a:rPr lang="en-IN" b="1" dirty="0" smtClean="0">
                <a:latin typeface="Times New Roman" pitchFamily="18" charset="0"/>
                <a:cs typeface="Times New Roman" pitchFamily="18" charset="0"/>
              </a:rPr>
              <a:t>V</a:t>
            </a:r>
            <a:r>
              <a:rPr lang="en-IN" b="1" baseline="-25000" dirty="0" smtClean="0">
                <a:latin typeface="Times New Roman" pitchFamily="18" charset="0"/>
                <a:cs typeface="Times New Roman" pitchFamily="18" charset="0"/>
              </a:rPr>
              <a:t>DD</a:t>
            </a:r>
            <a:endParaRPr lang="en-IN" b="1" baseline="-25000" dirty="0">
              <a:latin typeface="Times New Roman" pitchFamily="18" charset="0"/>
              <a:cs typeface="Times New Roman" pitchFamily="18" charset="0"/>
            </a:endParaRPr>
          </a:p>
        </p:txBody>
      </p:sp>
      <p:sp>
        <p:nvSpPr>
          <p:cNvPr id="44" name="TextBox 43"/>
          <p:cNvSpPr txBox="1"/>
          <p:nvPr/>
        </p:nvSpPr>
        <p:spPr>
          <a:xfrm>
            <a:off x="3048000" y="4164301"/>
            <a:ext cx="1838965" cy="646331"/>
          </a:xfrm>
          <a:prstGeom prst="rect">
            <a:avLst/>
          </a:prstGeom>
          <a:noFill/>
        </p:spPr>
        <p:txBody>
          <a:bodyPr wrap="none" rtlCol="0">
            <a:spAutoFit/>
          </a:bodyPr>
          <a:lstStyle/>
          <a:p>
            <a:pPr algn="ctr"/>
            <a:r>
              <a:rPr lang="en-IN" sz="1800" b="1" dirty="0" smtClean="0">
                <a:solidFill>
                  <a:srgbClr val="00B050"/>
                </a:solidFill>
                <a:latin typeface="Times New Roman" pitchFamily="18" charset="0"/>
                <a:cs typeface="Times New Roman" pitchFamily="18" charset="0"/>
              </a:rPr>
              <a:t>PMOS Load </a:t>
            </a:r>
          </a:p>
          <a:p>
            <a:pPr algn="ctr"/>
            <a:r>
              <a:rPr lang="en-IN" sz="1800" b="1" dirty="0" smtClean="0">
                <a:solidFill>
                  <a:srgbClr val="00B050"/>
                </a:solidFill>
                <a:latin typeface="Times New Roman" pitchFamily="18" charset="0"/>
                <a:cs typeface="Times New Roman" pitchFamily="18" charset="0"/>
              </a:rPr>
              <a:t>(No Body Effect)</a:t>
            </a:r>
            <a:endParaRPr lang="en-IN" sz="1800" b="1" dirty="0">
              <a:solidFill>
                <a:srgbClr val="00B050"/>
              </a:solidFill>
              <a:latin typeface="Times New Roman" pitchFamily="18" charset="0"/>
              <a:cs typeface="Times New Roman" pitchFamily="18" charset="0"/>
            </a:endParaRPr>
          </a:p>
        </p:txBody>
      </p:sp>
      <p:sp>
        <p:nvSpPr>
          <p:cNvPr id="45" name="TextBox 44"/>
          <p:cNvSpPr txBox="1"/>
          <p:nvPr/>
        </p:nvSpPr>
        <p:spPr>
          <a:xfrm>
            <a:off x="3100916" y="2659600"/>
            <a:ext cx="1563248" cy="369332"/>
          </a:xfrm>
          <a:prstGeom prst="rect">
            <a:avLst/>
          </a:prstGeom>
          <a:noFill/>
        </p:spPr>
        <p:txBody>
          <a:bodyPr wrap="none" rtlCol="0">
            <a:spAutoFit/>
          </a:bodyPr>
          <a:lstStyle/>
          <a:p>
            <a:r>
              <a:rPr lang="en-IN" sz="1800" b="1" dirty="0" smtClean="0">
                <a:solidFill>
                  <a:srgbClr val="00B050"/>
                </a:solidFill>
                <a:latin typeface="Times New Roman" pitchFamily="18" charset="0"/>
                <a:cs typeface="Times New Roman" pitchFamily="18" charset="0"/>
              </a:rPr>
              <a:t>PMOS Driver</a:t>
            </a:r>
            <a:endParaRPr lang="en-IN" sz="1800" b="1" dirty="0">
              <a:solidFill>
                <a:srgbClr val="00B050"/>
              </a:solidFill>
              <a:latin typeface="Times New Roman" pitchFamily="18" charset="0"/>
              <a:cs typeface="Times New Roman" pitchFamily="18" charset="0"/>
            </a:endParaRPr>
          </a:p>
        </p:txBody>
      </p:sp>
      <p:sp>
        <p:nvSpPr>
          <p:cNvPr id="46" name="TextBox 45"/>
          <p:cNvSpPr txBox="1"/>
          <p:nvPr/>
        </p:nvSpPr>
        <p:spPr>
          <a:xfrm>
            <a:off x="2243601" y="4090697"/>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2</a:t>
            </a:r>
            <a:endParaRPr lang="en-IN" b="1" baseline="-25000" dirty="0">
              <a:solidFill>
                <a:srgbClr val="FF0000"/>
              </a:solidFill>
              <a:latin typeface="Times New Roman" pitchFamily="18" charset="0"/>
              <a:cs typeface="Times New Roman" pitchFamily="18" charset="0"/>
            </a:endParaRPr>
          </a:p>
        </p:txBody>
      </p:sp>
      <p:sp>
        <p:nvSpPr>
          <p:cNvPr id="47" name="TextBox 46"/>
          <p:cNvSpPr txBox="1"/>
          <p:nvPr/>
        </p:nvSpPr>
        <p:spPr>
          <a:xfrm>
            <a:off x="2280470" y="2590800"/>
            <a:ext cx="609462" cy="492443"/>
          </a:xfrm>
          <a:prstGeom prst="rect">
            <a:avLst/>
          </a:prstGeom>
          <a:noFill/>
        </p:spPr>
        <p:txBody>
          <a:bodyPr wrap="none" rtlCol="0">
            <a:spAutoFit/>
          </a:bodyPr>
          <a:lstStyle/>
          <a:p>
            <a:r>
              <a:rPr lang="en-IN" b="1" dirty="0" smtClean="0">
                <a:solidFill>
                  <a:srgbClr val="FF0000"/>
                </a:solidFill>
                <a:latin typeface="Times New Roman" pitchFamily="18" charset="0"/>
                <a:cs typeface="Times New Roman" pitchFamily="18" charset="0"/>
              </a:rPr>
              <a:t>M</a:t>
            </a:r>
            <a:r>
              <a:rPr lang="en-IN" b="1" baseline="-25000" dirty="0" smtClean="0">
                <a:solidFill>
                  <a:srgbClr val="FF0000"/>
                </a:solidFill>
                <a:latin typeface="Times New Roman" pitchFamily="18" charset="0"/>
                <a:cs typeface="Times New Roman" pitchFamily="18" charset="0"/>
              </a:rPr>
              <a:t>1</a:t>
            </a:r>
            <a:endParaRPr lang="en-IN" b="1" baseline="-25000" dirty="0">
              <a:solidFill>
                <a:srgbClr val="FF0000"/>
              </a:solidFill>
              <a:latin typeface="Times New Roman" pitchFamily="18" charset="0"/>
              <a:cs typeface="Times New Roman" pitchFamily="18" charset="0"/>
            </a:endParaRPr>
          </a:p>
        </p:txBody>
      </p:sp>
      <p:grpSp>
        <p:nvGrpSpPr>
          <p:cNvPr id="48" name="Group 47"/>
          <p:cNvGrpSpPr/>
          <p:nvPr/>
        </p:nvGrpSpPr>
        <p:grpSpPr>
          <a:xfrm>
            <a:off x="194400" y="3352800"/>
            <a:ext cx="720000" cy="720000"/>
            <a:chOff x="5052" y="2743200"/>
            <a:chExt cx="914400" cy="914400"/>
          </a:xfrm>
        </p:grpSpPr>
        <p:sp>
          <p:nvSpPr>
            <p:cNvPr id="49" name="Oval 19"/>
            <p:cNvSpPr/>
            <p:nvPr/>
          </p:nvSpPr>
          <p:spPr>
            <a:xfrm>
              <a:off x="5052" y="27432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itchFamily="18" charset="0"/>
                <a:cs typeface="Times New Roman" panose="02020603050405020304" pitchFamily="18" charset="0"/>
              </a:endParaRPr>
            </a:p>
          </p:txBody>
        </p:sp>
        <p:sp>
          <p:nvSpPr>
            <p:cNvPr id="50" name="Rectangle 49"/>
            <p:cNvSpPr/>
            <p:nvPr/>
          </p:nvSpPr>
          <p:spPr>
            <a:xfrm>
              <a:off x="95410" y="2936558"/>
              <a:ext cx="760336" cy="625403"/>
            </a:xfrm>
            <a:prstGeom prst="rect">
              <a:avLst/>
            </a:prstGeom>
          </p:spPr>
          <p:txBody>
            <a:bodyPr wrap="none">
              <a:spAutoFit/>
            </a:bodyPr>
            <a:lstStyle/>
            <a:p>
              <a:r>
                <a:rPr lang="en-US" b="1" dirty="0" smtClean="0">
                  <a:latin typeface="Times New Roman"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b="1" dirty="0">
                <a:latin typeface="Times New Roman" pitchFamily="18" charset="0"/>
                <a:cs typeface="Times New Roman" pitchFamily="18" charset="0"/>
              </a:endParaRPr>
            </a:p>
          </p:txBody>
        </p:sp>
      </p:grpSp>
      <p:grpSp>
        <p:nvGrpSpPr>
          <p:cNvPr id="51" name="Group 50"/>
          <p:cNvGrpSpPr/>
          <p:nvPr/>
        </p:nvGrpSpPr>
        <p:grpSpPr>
          <a:xfrm>
            <a:off x="194400" y="4072800"/>
            <a:ext cx="720000" cy="720000"/>
            <a:chOff x="2310930" y="4654415"/>
            <a:chExt cx="914400" cy="791028"/>
          </a:xfrm>
        </p:grpSpPr>
        <p:cxnSp>
          <p:nvCxnSpPr>
            <p:cNvPr id="52" name="Straight Connector 51"/>
            <p:cNvCxnSpPr/>
            <p:nvPr/>
          </p:nvCxnSpPr>
          <p:spPr>
            <a:xfrm>
              <a:off x="2310930" y="5140643"/>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2524290" y="5293043"/>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2646210" y="5445443"/>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2768130" y="4654415"/>
              <a:ext cx="0" cy="468000"/>
            </a:xfrm>
            <a:prstGeom prst="line">
              <a:avLst/>
            </a:prstGeom>
          </p:spPr>
          <p:style>
            <a:lnRef idx="3">
              <a:schemeClr val="dk1"/>
            </a:lnRef>
            <a:fillRef idx="0">
              <a:schemeClr val="dk1"/>
            </a:fillRef>
            <a:effectRef idx="2">
              <a:schemeClr val="dk1"/>
            </a:effectRef>
            <a:fontRef idx="minor">
              <a:schemeClr val="tx1"/>
            </a:fontRef>
          </p:style>
        </p:cxnSp>
      </p:grpSp>
      <p:grpSp>
        <p:nvGrpSpPr>
          <p:cNvPr id="57" name="Group 56"/>
          <p:cNvGrpSpPr/>
          <p:nvPr/>
        </p:nvGrpSpPr>
        <p:grpSpPr>
          <a:xfrm flipV="1">
            <a:off x="1244400" y="4267200"/>
            <a:ext cx="1016400" cy="609600"/>
            <a:chOff x="1244400" y="3657600"/>
            <a:chExt cx="1016400" cy="609600"/>
          </a:xfrm>
        </p:grpSpPr>
        <p:cxnSp>
          <p:nvCxnSpPr>
            <p:cNvPr id="25" name="Straight Connector 24"/>
            <p:cNvCxnSpPr/>
            <p:nvPr/>
          </p:nvCxnSpPr>
          <p:spPr>
            <a:xfrm flipV="1">
              <a:off x="1244400" y="36576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244400" y="3657600"/>
              <a:ext cx="1016400" cy="0"/>
            </a:xfrm>
            <a:prstGeom prst="line">
              <a:avLst/>
            </a:prstGeom>
          </p:spPr>
          <p:style>
            <a:lnRef idx="3">
              <a:schemeClr val="dk1"/>
            </a:lnRef>
            <a:fillRef idx="0">
              <a:schemeClr val="dk1"/>
            </a:fillRef>
            <a:effectRef idx="2">
              <a:schemeClr val="dk1"/>
            </a:effectRef>
            <a:fontRef idx="minor">
              <a:schemeClr val="tx1"/>
            </a:fontRef>
          </p:style>
        </p:cxnSp>
      </p:grpSp>
      <p:sp>
        <p:nvSpPr>
          <p:cNvPr id="58" name="TextBox 57"/>
          <p:cNvSpPr txBox="1"/>
          <p:nvPr/>
        </p:nvSpPr>
        <p:spPr>
          <a:xfrm>
            <a:off x="4716551" y="1600200"/>
            <a:ext cx="400943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Load</a:t>
            </a:r>
            <a:r>
              <a:rPr lang="en-US" sz="2400" dirty="0" smtClean="0">
                <a:latin typeface="Times New Roman" panose="02020603050405020304" pitchFamily="18" charset="0"/>
                <a:cs typeface="Times New Roman" panose="02020603050405020304" pitchFamily="18" charset="0"/>
              </a:rPr>
              <a:t> is, </a:t>
            </a:r>
            <a:endParaRPr lang="en-US" sz="2400"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5665330" y="1905000"/>
            <a:ext cx="6602870" cy="5943600"/>
            <a:chOff x="5665330" y="1905000"/>
            <a:chExt cx="6602870" cy="5943600"/>
          </a:xfrm>
        </p:grpSpPr>
        <p:grpSp>
          <p:nvGrpSpPr>
            <p:cNvPr id="60" name="Group 73"/>
            <p:cNvGrpSpPr/>
            <p:nvPr/>
          </p:nvGrpSpPr>
          <p:grpSpPr>
            <a:xfrm>
              <a:off x="5791200" y="2346960"/>
              <a:ext cx="6477000" cy="5501640"/>
              <a:chOff x="5791200" y="3642360"/>
              <a:chExt cx="6477000" cy="5501640"/>
            </a:xfrm>
          </p:grpSpPr>
          <p:cxnSp>
            <p:nvCxnSpPr>
              <p:cNvPr id="72" name="Straight Connector 71"/>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flipV="1">
                <a:off x="6248400" y="6400800"/>
                <a:ext cx="5562600" cy="0"/>
              </a:xfrm>
              <a:prstGeom prst="line">
                <a:avLst/>
              </a:prstGeom>
            </p:spPr>
            <p:style>
              <a:lnRef idx="3">
                <a:schemeClr val="dk1"/>
              </a:lnRef>
              <a:fillRef idx="0">
                <a:schemeClr val="dk1"/>
              </a:fillRef>
              <a:effectRef idx="2">
                <a:schemeClr val="dk1"/>
              </a:effectRef>
              <a:fontRef idx="minor">
                <a:schemeClr val="tx1"/>
              </a:fontRef>
            </p:style>
          </p:cxnSp>
          <p:grpSp>
            <p:nvGrpSpPr>
              <p:cNvPr id="74" name="Group 26"/>
              <p:cNvGrpSpPr/>
              <p:nvPr/>
            </p:nvGrpSpPr>
            <p:grpSpPr>
              <a:xfrm>
                <a:off x="7315200" y="3657600"/>
                <a:ext cx="914400" cy="2758440"/>
                <a:chOff x="7315200" y="3657600"/>
                <a:chExt cx="914400" cy="2758440"/>
              </a:xfrm>
            </p:grpSpPr>
            <p:grpSp>
              <p:nvGrpSpPr>
                <p:cNvPr id="110" name="Group 22"/>
                <p:cNvGrpSpPr/>
                <p:nvPr/>
              </p:nvGrpSpPr>
              <p:grpSpPr>
                <a:xfrm>
                  <a:off x="7315200" y="4495800"/>
                  <a:ext cx="914400" cy="914400"/>
                  <a:chOff x="7238999" y="4114796"/>
                  <a:chExt cx="633046" cy="587828"/>
                </a:xfrm>
              </p:grpSpPr>
              <p:sp>
                <p:nvSpPr>
                  <p:cNvPr id="11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14" name="Straight Arrow Connector 21"/>
                  <p:cNvCxnSpPr/>
                  <p:nvPr/>
                </p:nvCxnSpPr>
                <p:spPr>
                  <a:xfrm flipV="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11"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75" name="Group 27"/>
              <p:cNvGrpSpPr/>
              <p:nvPr/>
            </p:nvGrpSpPr>
            <p:grpSpPr>
              <a:xfrm>
                <a:off x="9144000" y="3642360"/>
                <a:ext cx="914400" cy="2758440"/>
                <a:chOff x="7315200" y="3657600"/>
                <a:chExt cx="914400" cy="2758440"/>
              </a:xfrm>
            </p:grpSpPr>
            <p:grpSp>
              <p:nvGrpSpPr>
                <p:cNvPr id="105" name="Group 22"/>
                <p:cNvGrpSpPr/>
                <p:nvPr/>
              </p:nvGrpSpPr>
              <p:grpSpPr>
                <a:xfrm>
                  <a:off x="7315200" y="4495800"/>
                  <a:ext cx="914400" cy="914400"/>
                  <a:chOff x="7238999" y="4114796"/>
                  <a:chExt cx="633046" cy="587828"/>
                </a:xfrm>
              </p:grpSpPr>
              <p:sp>
                <p:nvSpPr>
                  <p:cNvPr id="108" name="Oval 107"/>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flipV="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6" name="Straight Connector 105"/>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76" name="Group 46"/>
              <p:cNvGrpSpPr/>
              <p:nvPr/>
            </p:nvGrpSpPr>
            <p:grpSpPr>
              <a:xfrm rot="16200000">
                <a:off x="9814560" y="4876800"/>
                <a:ext cx="2651760" cy="274320"/>
                <a:chOff x="4714875" y="4405992"/>
                <a:chExt cx="1914525" cy="318409"/>
              </a:xfrm>
            </p:grpSpPr>
            <p:grpSp>
              <p:nvGrpSpPr>
                <p:cNvPr id="96" name="Group 42"/>
                <p:cNvGrpSpPr/>
                <p:nvPr/>
              </p:nvGrpSpPr>
              <p:grpSpPr>
                <a:xfrm>
                  <a:off x="5029200" y="4419601"/>
                  <a:ext cx="1295400" cy="304800"/>
                  <a:chOff x="4876800" y="4419600"/>
                  <a:chExt cx="5486400" cy="914401"/>
                </a:xfrm>
              </p:grpSpPr>
              <p:cxnSp>
                <p:nvCxnSpPr>
                  <p:cNvPr id="99" name="Straight Connector 9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97" name="Straight Connector 96"/>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77" name="Group 55"/>
              <p:cNvGrpSpPr/>
              <p:nvPr/>
            </p:nvGrpSpPr>
            <p:grpSpPr>
              <a:xfrm>
                <a:off x="11353800" y="3657600"/>
                <a:ext cx="914400" cy="762000"/>
                <a:chOff x="4572000" y="5029200"/>
                <a:chExt cx="914400" cy="762000"/>
              </a:xfrm>
            </p:grpSpPr>
            <p:cxnSp>
              <p:nvCxnSpPr>
                <p:cNvPr id="92" name="Straight Connector 91"/>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78" name="Group 56"/>
              <p:cNvGrpSpPr/>
              <p:nvPr/>
            </p:nvGrpSpPr>
            <p:grpSpPr>
              <a:xfrm>
                <a:off x="5791200" y="3657600"/>
                <a:ext cx="914400" cy="762000"/>
                <a:chOff x="4572000" y="5029200"/>
                <a:chExt cx="914400" cy="762000"/>
              </a:xfrm>
            </p:grpSpPr>
            <p:cxnSp>
              <p:nvCxnSpPr>
                <p:cNvPr id="88" name="Straight Connector 87"/>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79" name="Group 62"/>
              <p:cNvGrpSpPr/>
              <p:nvPr/>
            </p:nvGrpSpPr>
            <p:grpSpPr>
              <a:xfrm>
                <a:off x="7335078" y="6019800"/>
                <a:ext cx="914400" cy="2758440"/>
                <a:chOff x="7315200" y="3657600"/>
                <a:chExt cx="914400" cy="2758440"/>
              </a:xfrm>
            </p:grpSpPr>
            <p:sp>
              <p:nvSpPr>
                <p:cNvPr id="85" name="Oval 84"/>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86" name="Straight Connector 85"/>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80" name="Group 68"/>
              <p:cNvGrpSpPr/>
              <p:nvPr/>
            </p:nvGrpSpPr>
            <p:grpSpPr>
              <a:xfrm>
                <a:off x="7335078" y="8382000"/>
                <a:ext cx="914400" cy="762000"/>
                <a:chOff x="4572000" y="5029200"/>
                <a:chExt cx="914400" cy="762000"/>
              </a:xfrm>
            </p:grpSpPr>
            <p:cxnSp>
              <p:nvCxnSpPr>
                <p:cNvPr id="81" name="Straight Connector 80"/>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5029200" y="5029200"/>
                  <a:ext cx="0" cy="457200"/>
                </a:xfrm>
                <a:prstGeom prst="line">
                  <a:avLst/>
                </a:prstGeom>
              </p:spPr>
              <p:style>
                <a:lnRef idx="2">
                  <a:schemeClr val="dk1"/>
                </a:lnRef>
                <a:fillRef idx="1">
                  <a:schemeClr val="lt1"/>
                </a:fillRef>
                <a:effectRef idx="0">
                  <a:schemeClr val="dk1"/>
                </a:effectRef>
                <a:fontRef idx="minor">
                  <a:schemeClr val="dk1"/>
                </a:fontRef>
              </p:style>
            </p:cxnSp>
          </p:grpSp>
        </p:grpSp>
        <p:sp>
          <p:nvSpPr>
            <p:cNvPr id="61" name="TextBox 60"/>
            <p:cNvSpPr txBox="1"/>
            <p:nvPr/>
          </p:nvSpPr>
          <p:spPr>
            <a:xfrm>
              <a:off x="5665330" y="21336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7570330" y="19050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6503530" y="45367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6533318" y="39271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sg2</a:t>
              </a:r>
              <a:endParaRPr lang="en-US" b="1" baseline="-25000" dirty="0">
                <a:latin typeface="Times New Roman" panose="02020603050405020304" pitchFamily="18" charset="0"/>
                <a:cs typeface="Times New Roman" panose="02020603050405020304" pitchFamily="18" charset="0"/>
              </a:endParaRPr>
            </a:p>
          </p:txBody>
        </p:sp>
        <p:sp>
          <p:nvSpPr>
            <p:cNvPr id="65" name="TextBox 64"/>
            <p:cNvSpPr txBox="1"/>
            <p:nvPr/>
          </p:nvSpPr>
          <p:spPr>
            <a:xfrm>
              <a:off x="8305800" y="3962400"/>
              <a:ext cx="140974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sb2</a:t>
              </a:r>
              <a:endParaRPr lang="en-US" b="1" baseline="-25000" dirty="0">
                <a:latin typeface="Times New Roman" panose="02020603050405020304" pitchFamily="18" charset="0"/>
                <a:cs typeface="Times New Roman" panose="02020603050405020304" pitchFamily="18" charset="0"/>
              </a:endParaRPr>
            </a:p>
          </p:txBody>
        </p:sp>
        <p:sp>
          <p:nvSpPr>
            <p:cNvPr id="66" name="TextBox 65"/>
            <p:cNvSpPr txBox="1"/>
            <p:nvPr/>
          </p:nvSpPr>
          <p:spPr>
            <a:xfrm>
              <a:off x="11353800" y="34290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7543800" y="5679757"/>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7239000" y="6975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69" name="Group 86"/>
            <p:cNvGrpSpPr/>
            <p:nvPr/>
          </p:nvGrpSpPr>
          <p:grpSpPr>
            <a:xfrm rot="5400000">
              <a:off x="7680236" y="5257793"/>
              <a:ext cx="182879" cy="182879"/>
              <a:chOff x="5010978" y="4315437"/>
              <a:chExt cx="299038" cy="488312"/>
            </a:xfrm>
          </p:grpSpPr>
          <p:cxnSp>
            <p:nvCxnSpPr>
              <p:cNvPr id="70" name="Straight Connector 69"/>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sp>
        <p:nvSpPr>
          <p:cNvPr id="115" name="TextBox 114"/>
          <p:cNvSpPr txBox="1"/>
          <p:nvPr/>
        </p:nvSpPr>
        <p:spPr>
          <a:xfrm>
            <a:off x="8575056" y="6248400"/>
            <a:ext cx="4683744" cy="830997"/>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Supply is grounded for R</a:t>
            </a:r>
            <a:r>
              <a:rPr lang="en-US" sz="2400" b="1" baseline="-25000" dirty="0" smtClean="0">
                <a:latin typeface="Times New Roman" panose="02020603050405020304" pitchFamily="18" charset="0"/>
                <a:cs typeface="Times New Roman" panose="02020603050405020304" pitchFamily="18" charset="0"/>
              </a:rPr>
              <a:t>0</a:t>
            </a:r>
            <a:r>
              <a:rPr lang="en-US" sz="2400" b="1" dirty="0" smtClean="0">
                <a:latin typeface="Times New Roman" panose="02020603050405020304" pitchFamily="18" charset="0"/>
                <a:cs typeface="Times New Roman" panose="02020603050405020304" pitchFamily="18" charset="0"/>
              </a:rPr>
              <a:t> calculation. Hence, V</a:t>
            </a:r>
            <a:r>
              <a:rPr lang="en-US" sz="2400" b="1" baseline="-25000" dirty="0" smtClean="0">
                <a:latin typeface="Times New Roman" panose="02020603050405020304" pitchFamily="18" charset="0"/>
                <a:cs typeface="Times New Roman" panose="02020603050405020304" pitchFamily="18" charset="0"/>
              </a:rPr>
              <a:t>g2</a:t>
            </a:r>
            <a:r>
              <a:rPr lang="en-US" sz="2400" b="1" dirty="0" smtClean="0">
                <a:latin typeface="Times New Roman" panose="02020603050405020304" pitchFamily="18" charset="0"/>
                <a:cs typeface="Times New Roman" panose="02020603050405020304" pitchFamily="18" charset="0"/>
              </a:rPr>
              <a:t>  = 0.</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S</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of the equivalent circuit is, </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14273" y="1828800"/>
            <a:ext cx="450110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sg2</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mb2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sb2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47800" y="2555557"/>
            <a:ext cx="6283643"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mb2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b2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34671" y="2438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28600" y="3200400"/>
            <a:ext cx="2727029"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Using,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71600" y="3849564"/>
            <a:ext cx="6298071"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b2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406071" y="3810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381000" y="4572000"/>
            <a:ext cx="6771726"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0; V</a:t>
            </a:r>
            <a:r>
              <a:rPr lang="en-US" baseline="-25000" dirty="0" smtClean="0">
                <a:latin typeface="Times New Roman" panose="02020603050405020304" pitchFamily="18" charset="0"/>
                <a:cs typeface="Times New Roman" panose="02020603050405020304" pitchFamily="18" charset="0"/>
              </a:rPr>
              <a:t>s2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b2 </a:t>
            </a:r>
            <a:r>
              <a:rPr lang="en-US" dirty="0" smtClean="0">
                <a:latin typeface="Times New Roman" panose="02020603050405020304" pitchFamily="18" charset="0"/>
                <a:cs typeface="Times New Roman" panose="02020603050405020304" pitchFamily="18" charset="0"/>
              </a:rPr>
              <a:t>= connected to V</a:t>
            </a:r>
            <a:r>
              <a:rPr lang="en-US" baseline="-25000" dirty="0" smtClean="0">
                <a:latin typeface="Times New Roman" panose="02020603050405020304" pitchFamily="18" charset="0"/>
                <a:cs typeface="Times New Roman" panose="02020603050405020304" pitchFamily="18" charset="0"/>
              </a:rPr>
              <a:t>DD</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0200" y="5297364"/>
            <a:ext cx="550740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- 0)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406071" y="5257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600200" y="6059364"/>
            <a:ext cx="419095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406071" y="6019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24000" y="6629400"/>
            <a:ext cx="411362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endParaRPr lang="en-US"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7406071" y="6705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447800" y="7356157"/>
            <a:ext cx="4821897"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 </a:t>
            </a:r>
            <a:r>
              <a:rPr lang="en-US" b="1" dirty="0" smtClean="0">
                <a:latin typeface="Times New Roman" panose="02020603050405020304" pitchFamily="18" charset="0"/>
                <a:cs typeface="Times New Roman" panose="02020603050405020304" pitchFamily="18" charset="0"/>
              </a:rPr>
              <a:t>||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329871" y="73561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1" name="Rectangle 20"/>
          <p:cNvSpPr/>
          <p:nvPr/>
        </p:nvSpPr>
        <p:spPr>
          <a:xfrm>
            <a:off x="2674872" y="7924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600200" y="8533007"/>
            <a:ext cx="3080267"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62800" y="84582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4. </a:t>
            </a:r>
            <a:r>
              <a:rPr lang="en-US" sz="2400" b="1" dirty="0" smtClean="0">
                <a:latin typeface="Times New Roman" panose="02020603050405020304" pitchFamily="18" charset="0"/>
                <a:cs typeface="Times New Roman" panose="02020603050405020304" pitchFamily="18" charset="0"/>
                <a:sym typeface="+mn-ea"/>
              </a:rPr>
              <a:t>CS with PMOS driver with P</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779072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a:latin typeface="Times New Roman" panose="02020603050405020304" pitchFamily="18" charset="0"/>
                <a:cs typeface="Times New Roman" panose="02020603050405020304" pitchFamily="18" charset="0"/>
                <a:sym typeface="+mn-ea"/>
              </a:rPr>
              <a:t>4</a:t>
            </a:r>
            <a:r>
              <a:rPr lang="en-IN" altLang="en-US" sz="2400" b="1" dirty="0" smtClean="0">
                <a:latin typeface="Times New Roman" panose="02020603050405020304" pitchFamily="18" charset="0"/>
                <a:cs typeface="Times New Roman" panose="02020603050405020304" pitchFamily="18" charset="0"/>
                <a:sym typeface="+mn-ea"/>
              </a:rPr>
              <a:t>. </a:t>
            </a:r>
            <a:r>
              <a:rPr lang="en-US" sz="2400" b="1" dirty="0" smtClean="0">
                <a:latin typeface="Times New Roman" panose="02020603050405020304" pitchFamily="18" charset="0"/>
                <a:cs typeface="Times New Roman" panose="02020603050405020304" pitchFamily="18" charset="0"/>
                <a:sym typeface="+mn-ea"/>
              </a:rPr>
              <a:t>CS with PMOS driver with P</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Enhancement Load</a:t>
            </a:r>
            <a:endParaRPr lang="en-US" sz="24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76200" y="1066800"/>
            <a:ext cx="418980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for </a:t>
            </a:r>
            <a:r>
              <a:rPr lang="en-US" sz="2400" b="1" dirty="0" smtClean="0">
                <a:latin typeface="Times New Roman" panose="02020603050405020304" pitchFamily="18" charset="0"/>
                <a:cs typeface="Times New Roman" panose="02020603050405020304" pitchFamily="18" charset="0"/>
              </a:rPr>
              <a:t>Driver </a:t>
            </a:r>
            <a:r>
              <a:rPr lang="en-US" sz="2400" dirty="0" smtClean="0">
                <a:latin typeface="Times New Roman" panose="02020603050405020304" pitchFamily="18" charset="0"/>
                <a:cs typeface="Times New Roman" panose="02020603050405020304" pitchFamily="18" charset="0"/>
              </a:rPr>
              <a:t>is, </a:t>
            </a:r>
            <a:endParaRPr lang="en-US" sz="24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92708" y="1447800"/>
            <a:ext cx="7712708" cy="3997643"/>
            <a:chOff x="283240" y="1447800"/>
            <a:chExt cx="7712708" cy="3997643"/>
          </a:xfrm>
        </p:grpSpPr>
        <p:grpSp>
          <p:nvGrpSpPr>
            <p:cNvPr id="8" name="Group 83"/>
            <p:cNvGrpSpPr/>
            <p:nvPr/>
          </p:nvGrpSpPr>
          <p:grpSpPr>
            <a:xfrm>
              <a:off x="283240" y="1447800"/>
              <a:ext cx="7712708" cy="3997643"/>
              <a:chOff x="283240" y="1447800"/>
              <a:chExt cx="7712708" cy="3997643"/>
            </a:xfrm>
          </p:grpSpPr>
          <p:cxnSp>
            <p:nvCxnSpPr>
              <p:cNvPr id="10" name="Straight Connector 9"/>
              <p:cNvCxnSpPr/>
              <p:nvPr/>
            </p:nvCxnSpPr>
            <p:spPr>
              <a:xfrm flipV="1">
                <a:off x="2133600" y="1905000"/>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807720" y="4648200"/>
                <a:ext cx="6400800" cy="0"/>
              </a:xfrm>
              <a:prstGeom prst="line">
                <a:avLst/>
              </a:prstGeom>
            </p:spPr>
            <p:style>
              <a:lnRef idx="3">
                <a:schemeClr val="dk1"/>
              </a:lnRef>
              <a:fillRef idx="0">
                <a:schemeClr val="dk1"/>
              </a:fillRef>
              <a:effectRef idx="2">
                <a:schemeClr val="dk1"/>
              </a:effectRef>
              <a:fontRef idx="minor">
                <a:schemeClr val="tx1"/>
              </a:fontRef>
            </p:style>
          </p:cxnSp>
          <p:grpSp>
            <p:nvGrpSpPr>
              <p:cNvPr id="12" name="Group 26"/>
              <p:cNvGrpSpPr/>
              <p:nvPr/>
            </p:nvGrpSpPr>
            <p:grpSpPr>
              <a:xfrm>
                <a:off x="2674849" y="1905000"/>
                <a:ext cx="914400" cy="2758440"/>
                <a:chOff x="7315200" y="3657600"/>
                <a:chExt cx="914400" cy="2758440"/>
              </a:xfrm>
            </p:grpSpPr>
            <p:grpSp>
              <p:nvGrpSpPr>
                <p:cNvPr id="49" name="Group 22"/>
                <p:cNvGrpSpPr/>
                <p:nvPr/>
              </p:nvGrpSpPr>
              <p:grpSpPr>
                <a:xfrm>
                  <a:off x="7315200" y="4495800"/>
                  <a:ext cx="914400" cy="914400"/>
                  <a:chOff x="7238999" y="4114796"/>
                  <a:chExt cx="633046" cy="587828"/>
                </a:xfrm>
              </p:grpSpPr>
              <p:sp>
                <p:nvSpPr>
                  <p:cNvPr id="52"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3" name="Straight Arrow Connector 21"/>
                  <p:cNvCxnSpPr/>
                  <p:nvPr/>
                </p:nvCxnSpPr>
                <p:spPr>
                  <a:xfrm>
                    <a:off x="7545073"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0" name="Straight Connector 24"/>
                <p:cNvCxnSpPr/>
                <p:nvPr/>
              </p:nvCxnSpPr>
              <p:spPr>
                <a:xfrm>
                  <a:off x="7775712"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3" name="Group 46"/>
              <p:cNvGrpSpPr/>
              <p:nvPr/>
            </p:nvGrpSpPr>
            <p:grpSpPr>
              <a:xfrm rot="16200000">
                <a:off x="3489960" y="3139440"/>
                <a:ext cx="2743200" cy="274320"/>
                <a:chOff x="4714875" y="4405992"/>
                <a:chExt cx="1914525" cy="318409"/>
              </a:xfrm>
            </p:grpSpPr>
            <p:grpSp>
              <p:nvGrpSpPr>
                <p:cNvPr id="40" name="Group 42"/>
                <p:cNvGrpSpPr/>
                <p:nvPr/>
              </p:nvGrpSpPr>
              <p:grpSpPr>
                <a:xfrm>
                  <a:off x="5029200" y="4419601"/>
                  <a:ext cx="1295400" cy="304800"/>
                  <a:chOff x="4876800" y="4419600"/>
                  <a:chExt cx="5486400" cy="914401"/>
                </a:xfrm>
              </p:grpSpPr>
              <p:cxnSp>
                <p:nvCxnSpPr>
                  <p:cNvPr id="43" name="Straight Connector 4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1" name="Straight Connector 40"/>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4" name="Group 68"/>
              <p:cNvGrpSpPr/>
              <p:nvPr/>
            </p:nvGrpSpPr>
            <p:grpSpPr>
              <a:xfrm>
                <a:off x="2686878" y="4654415"/>
                <a:ext cx="914400" cy="791028"/>
                <a:chOff x="4572000" y="5000172"/>
                <a:chExt cx="914400" cy="791028"/>
              </a:xfrm>
            </p:grpSpPr>
            <p:cxnSp>
              <p:nvCxnSpPr>
                <p:cNvPr id="36" name="Straight Connector 35"/>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5029200" y="5000172"/>
                  <a:ext cx="0" cy="468000"/>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2929979" y="14478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892967" y="3469957"/>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074920" y="29718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2570922" y="45720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9" name="Group 46"/>
              <p:cNvGrpSpPr/>
              <p:nvPr/>
            </p:nvGrpSpPr>
            <p:grpSpPr>
              <a:xfrm rot="16200000">
                <a:off x="4892040" y="3139440"/>
                <a:ext cx="2743200" cy="274320"/>
                <a:chOff x="4714875" y="4405992"/>
                <a:chExt cx="1914525" cy="318409"/>
              </a:xfrm>
            </p:grpSpPr>
            <p:grpSp>
              <p:nvGrpSpPr>
                <p:cNvPr id="27" name="Group 42"/>
                <p:cNvGrpSpPr/>
                <p:nvPr/>
              </p:nvGrpSpPr>
              <p:grpSpPr>
                <a:xfrm>
                  <a:off x="5029200" y="4419601"/>
                  <a:ext cx="1295400" cy="304800"/>
                  <a:chOff x="4876800" y="4419600"/>
                  <a:chExt cx="5486400" cy="914401"/>
                </a:xfrm>
              </p:grpSpPr>
              <p:cxnSp>
                <p:nvCxnSpPr>
                  <p:cNvPr id="30" name="Straight Connector 29"/>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28" name="Straight Connector 27"/>
                <p:cNvCxnSpPr/>
                <p:nvPr/>
              </p:nvCxnSpPr>
              <p:spPr>
                <a:xfrm flipH="1">
                  <a:off x="4714875" y="4405992"/>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0" name="Group 26"/>
              <p:cNvGrpSpPr/>
              <p:nvPr/>
            </p:nvGrpSpPr>
            <p:grpSpPr>
              <a:xfrm>
                <a:off x="381000" y="1905000"/>
                <a:ext cx="914400" cy="2758440"/>
                <a:chOff x="7315200" y="3657600"/>
                <a:chExt cx="914400" cy="2758440"/>
              </a:xfrm>
            </p:grpSpPr>
            <p:sp>
              <p:nvSpPr>
                <p:cNvPr id="24" name="Oval 19"/>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21" name="Rectangle 20"/>
              <p:cNvSpPr/>
              <p:nvPr/>
            </p:nvSpPr>
            <p:spPr>
              <a:xfrm>
                <a:off x="533400" y="29365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sp>
            <p:nvSpPr>
              <p:cNvPr id="22" name="TextBox 21"/>
              <p:cNvSpPr txBox="1"/>
              <p:nvPr/>
            </p:nvSpPr>
            <p:spPr>
              <a:xfrm>
                <a:off x="283240" y="17526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293640" y="16764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9" name="Rectangle 8"/>
            <p:cNvSpPr/>
            <p:nvPr/>
          </p:nvSpPr>
          <p:spPr>
            <a:xfrm>
              <a:off x="6485141" y="3048000"/>
              <a:ext cx="745717"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endParaRPr lang="en-US" b="1" dirty="0"/>
            </a:p>
          </p:txBody>
        </p:sp>
      </p:grpSp>
      <p:sp>
        <p:nvSpPr>
          <p:cNvPr id="54" name="TextBox 53"/>
          <p:cNvSpPr txBox="1"/>
          <p:nvPr/>
        </p:nvSpPr>
        <p:spPr>
          <a:xfrm>
            <a:off x="7482271" y="23622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8015671" y="3048000"/>
            <a:ext cx="3636637" cy="492443"/>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sg1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11444671" y="30493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(9)</a:t>
            </a:r>
            <a:endParaRPr lang="en-US" dirty="0">
              <a:latin typeface="Times New Roman" panose="02020603050405020304" pitchFamily="18" charset="0"/>
              <a:cs typeface="Times New Roman" panose="02020603050405020304" pitchFamily="18" charset="0"/>
            </a:endParaRPr>
          </a:p>
        </p:txBody>
      </p:sp>
      <p:sp>
        <p:nvSpPr>
          <p:cNvPr id="57" name="Rectangle 56"/>
          <p:cNvSpPr/>
          <p:nvPr/>
        </p:nvSpPr>
        <p:spPr>
          <a:xfrm>
            <a:off x="7467600" y="3733800"/>
            <a:ext cx="243368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(8) in (9), </a:t>
            </a:r>
            <a:endParaRPr lang="en-US" dirty="0">
              <a:latin typeface="Times New Roman" panose="02020603050405020304" pitchFamily="18" charset="0"/>
              <a:cs typeface="Times New Roman" panose="02020603050405020304" pitchFamily="18" charset="0"/>
            </a:endParaRPr>
          </a:p>
        </p:txBody>
      </p:sp>
      <p:sp>
        <p:nvSpPr>
          <p:cNvPr id="58" name="Rectangle 57"/>
          <p:cNvSpPr/>
          <p:nvPr/>
        </p:nvSpPr>
        <p:spPr>
          <a:xfrm>
            <a:off x="7318935" y="4248186"/>
            <a:ext cx="5186741"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sg1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59" name="TextBox 58"/>
          <p:cNvSpPr txBox="1"/>
          <p:nvPr/>
        </p:nvSpPr>
        <p:spPr>
          <a:xfrm>
            <a:off x="12094320" y="41910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60" name="Rectangle 59"/>
          <p:cNvSpPr/>
          <p:nvPr/>
        </p:nvSpPr>
        <p:spPr>
          <a:xfrm>
            <a:off x="3276600" y="4800600"/>
            <a:ext cx="3779817"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V</a:t>
            </a:r>
            <a:r>
              <a:rPr lang="en-US" baseline="-25000" dirty="0" smtClean="0">
                <a:latin typeface="Times New Roman" panose="02020603050405020304" pitchFamily="18" charset="0"/>
                <a:cs typeface="Times New Roman" panose="02020603050405020304" pitchFamily="18" charset="0"/>
              </a:rPr>
              <a:t>sg1</a:t>
            </a:r>
            <a:r>
              <a:rPr lang="en-US" dirty="0" smtClean="0">
                <a:latin typeface="Times New Roman" panose="02020603050405020304" pitchFamily="18" charset="0"/>
                <a:cs typeface="Times New Roman" panose="02020603050405020304" pitchFamily="18" charset="0"/>
              </a:rPr>
              <a:t> = 0-V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in (10), </a:t>
            </a:r>
            <a:endParaRPr lang="en-US" dirty="0">
              <a:latin typeface="Times New Roman" panose="02020603050405020304" pitchFamily="18" charset="0"/>
              <a:cs typeface="Times New Roman" panose="02020603050405020304" pitchFamily="18" charset="0"/>
            </a:endParaRPr>
          </a:p>
        </p:txBody>
      </p:sp>
      <p:sp>
        <p:nvSpPr>
          <p:cNvPr id="61" name="Rectangle 60"/>
          <p:cNvSpPr/>
          <p:nvPr/>
        </p:nvSpPr>
        <p:spPr>
          <a:xfrm>
            <a:off x="6705600" y="5070157"/>
            <a:ext cx="6039217" cy="49244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2" name="TextBox 61"/>
          <p:cNvSpPr txBox="1"/>
          <p:nvPr/>
        </p:nvSpPr>
        <p:spPr>
          <a:xfrm>
            <a:off x="12192000" y="50305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63" name="Rectangle 62"/>
          <p:cNvSpPr/>
          <p:nvPr/>
        </p:nvSpPr>
        <p:spPr>
          <a:xfrm>
            <a:off x="2674872" y="5638800"/>
            <a:ext cx="39244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&gt;&gt; (1/(g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4" name="Rectangle 63"/>
          <p:cNvSpPr/>
          <p:nvPr/>
        </p:nvSpPr>
        <p:spPr>
          <a:xfrm>
            <a:off x="6629400" y="5943600"/>
            <a:ext cx="3321037"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(1 +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65" name="TextBox 64"/>
          <p:cNvSpPr txBox="1"/>
          <p:nvPr/>
        </p:nvSpPr>
        <p:spPr>
          <a:xfrm>
            <a:off x="9829800" y="58687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66" name="Rectangle 65"/>
          <p:cNvSpPr/>
          <p:nvPr/>
        </p:nvSpPr>
        <p:spPr>
          <a:xfrm>
            <a:off x="-70363" y="6477000"/>
            <a:ext cx="531427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 in (12), </a:t>
            </a:r>
            <a:endParaRPr lang="en-US" dirty="0">
              <a:latin typeface="Times New Roman" panose="02020603050405020304" pitchFamily="18" charset="0"/>
              <a:cs typeface="Times New Roman" panose="02020603050405020304" pitchFamily="18" charset="0"/>
            </a:endParaRPr>
          </a:p>
        </p:txBody>
      </p:sp>
      <p:sp>
        <p:nvSpPr>
          <p:cNvPr id="67" name="Rectangle 66"/>
          <p:cNvSpPr/>
          <p:nvPr/>
        </p:nvSpPr>
        <p:spPr>
          <a:xfrm>
            <a:off x="3657600" y="7127557"/>
            <a:ext cx="789761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 = - {√(2I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/((1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√(2I</a:t>
            </a:r>
            <a:r>
              <a:rPr lang="en-US" baseline="-25000" dirty="0" smtClean="0">
                <a:latin typeface="Times New Roman" panose="02020603050405020304" pitchFamily="18" charset="0"/>
                <a:cs typeface="Times New Roman" panose="02020603050405020304" pitchFamily="18" charset="0"/>
              </a:rPr>
              <a:t>D</a:t>
            </a:r>
            <a:r>
              <a:rPr lang="el-GR" dirty="0" smtClean="0">
                <a:latin typeface="Times New Roman" panose="02020603050405020304" pitchFamily="18" charset="0"/>
                <a:cs typeface="Times New Roman" panose="02020603050405020304" pitchFamily="18" charset="0"/>
              </a:rPr>
              <a:t>μ</a:t>
            </a:r>
            <a:r>
              <a:rPr lang="en-US" baseline="-25000"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C</a:t>
            </a:r>
            <a:r>
              <a:rPr lang="en-US" baseline="-25000" dirty="0" err="1" smtClean="0">
                <a:latin typeface="Times New Roman" panose="02020603050405020304" pitchFamily="18" charset="0"/>
                <a:cs typeface="Times New Roman" panose="02020603050405020304" pitchFamily="18" charset="0"/>
              </a:rPr>
              <a:t>ox</a:t>
            </a:r>
            <a:r>
              <a:rPr lang="en-US" dirty="0" smtClean="0">
                <a:latin typeface="Times New Roman" panose="02020603050405020304" pitchFamily="18" charset="0"/>
                <a:cs typeface="Times New Roman" panose="02020603050405020304" pitchFamily="18" charset="0"/>
              </a:rPr>
              <a:t>(W/L)</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p:txBody>
      </p:sp>
      <p:sp>
        <p:nvSpPr>
          <p:cNvPr id="68" name="TextBox 67"/>
          <p:cNvSpPr txBox="1"/>
          <p:nvPr/>
        </p:nvSpPr>
        <p:spPr>
          <a:xfrm>
            <a:off x="11069128" y="7164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
        <p:nvSpPr>
          <p:cNvPr id="69" name="Rectangle 68"/>
          <p:cNvSpPr/>
          <p:nvPr/>
        </p:nvSpPr>
        <p:spPr>
          <a:xfrm>
            <a:off x="3732314" y="7737157"/>
            <a:ext cx="5662704"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rPr>
              <a:t>A</a:t>
            </a:r>
            <a:r>
              <a:rPr lang="en-US" sz="2800" b="1" baseline="-25000" dirty="0" smtClean="0">
                <a:latin typeface="Times New Roman" panose="02020603050405020304" pitchFamily="18" charset="0"/>
                <a:cs typeface="Times New Roman" panose="02020603050405020304" pitchFamily="18" charset="0"/>
              </a:rPr>
              <a:t>v</a:t>
            </a:r>
            <a:r>
              <a:rPr lang="en-US" sz="2800" b="1" dirty="0" smtClean="0">
                <a:latin typeface="Times New Roman" panose="02020603050405020304" pitchFamily="18" charset="0"/>
                <a:cs typeface="Times New Roman" panose="02020603050405020304" pitchFamily="18" charset="0"/>
              </a:rPr>
              <a:t> = - {√((W/L)</a:t>
            </a:r>
            <a:r>
              <a:rPr lang="en-US" sz="2800" b="1" baseline="-25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/((1 + </a:t>
            </a:r>
            <a:r>
              <a:rPr lang="el-GR" sz="2800" b="1" dirty="0" smtClean="0">
                <a:latin typeface="Times New Roman" panose="02020603050405020304" pitchFamily="18" charset="0"/>
                <a:cs typeface="Times New Roman" panose="02020603050405020304" pitchFamily="18" charset="0"/>
              </a:rPr>
              <a:t>η</a:t>
            </a:r>
            <a:r>
              <a:rPr lang="en-US" sz="2800" b="1" dirty="0" smtClean="0">
                <a:latin typeface="Times New Roman" panose="02020603050405020304" pitchFamily="18" charset="0"/>
                <a:cs typeface="Times New Roman" panose="02020603050405020304" pitchFamily="18" charset="0"/>
              </a:rPr>
              <a:t>)</a:t>
            </a:r>
            <a:r>
              <a:rPr lang="en-US" sz="2800" b="1" baseline="-250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√(W/L)</a:t>
            </a:r>
            <a:r>
              <a:rPr lang="en-US" sz="2800" b="1" baseline="-25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a:t>
            </a:r>
            <a:endParaRPr lang="en-US" sz="2800" b="1" baseline="-25000" dirty="0" smtClean="0">
              <a:latin typeface="Times New Roman" panose="02020603050405020304" pitchFamily="18" charset="0"/>
              <a:cs typeface="Times New Roman" panose="02020603050405020304" pitchFamily="18" charset="0"/>
            </a:endParaRPr>
          </a:p>
        </p:txBody>
      </p:sp>
      <p:sp>
        <p:nvSpPr>
          <p:cNvPr id="70" name="TextBox 69"/>
          <p:cNvSpPr txBox="1"/>
          <p:nvPr/>
        </p:nvSpPr>
        <p:spPr>
          <a:xfrm>
            <a:off x="9830159" y="7697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(14)</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720723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5. </a:t>
            </a:r>
            <a:r>
              <a:rPr lang="en-US" sz="2400" b="1" dirty="0" smtClean="0">
                <a:latin typeface="Times New Roman" panose="02020603050405020304" pitchFamily="18" charset="0"/>
                <a:cs typeface="Times New Roman" panose="02020603050405020304" pitchFamily="18" charset="0"/>
                <a:sym typeface="+mn-ea"/>
              </a:rPr>
              <a:t>CS with PMOS driver with P</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Depletion Load</a:t>
            </a:r>
            <a:endParaRPr lang="en-US" sz="24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600200" y="1447800"/>
            <a:ext cx="2528834"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7" name="Rectangle 6"/>
          <p:cNvSpPr/>
          <p:nvPr/>
        </p:nvSpPr>
        <p:spPr>
          <a:xfrm>
            <a:off x="6629400" y="1488757"/>
            <a:ext cx="2658998"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0" y="2546397"/>
            <a:ext cx="720723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5. </a:t>
            </a:r>
            <a:r>
              <a:rPr lang="en-US" sz="2400" b="1" dirty="0" smtClean="0">
                <a:latin typeface="Times New Roman" panose="02020603050405020304" pitchFamily="18" charset="0"/>
                <a:cs typeface="Times New Roman" panose="02020603050405020304" pitchFamily="18" charset="0"/>
                <a:sym typeface="+mn-ea"/>
              </a:rPr>
              <a:t>CS with NMOS driver with P</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Depletion Load</a:t>
            </a:r>
            <a:endParaRPr lang="en-US" sz="2400" b="1"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1600199" y="3429000"/>
            <a:ext cx="1453603"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10" name="Rectangle 9"/>
          <p:cNvSpPr/>
          <p:nvPr/>
        </p:nvSpPr>
        <p:spPr>
          <a:xfrm>
            <a:off x="6629399" y="3469957"/>
            <a:ext cx="2925866"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 </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11" name="Rectangle 10"/>
          <p:cNvSpPr/>
          <p:nvPr/>
        </p:nvSpPr>
        <p:spPr>
          <a:xfrm>
            <a:off x="0" y="4603797"/>
            <a:ext cx="7277767"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6. </a:t>
            </a:r>
            <a:r>
              <a:rPr lang="en-US" sz="2400" b="1" dirty="0" smtClean="0">
                <a:latin typeface="Times New Roman" panose="02020603050405020304" pitchFamily="18" charset="0"/>
                <a:cs typeface="Times New Roman" panose="02020603050405020304" pitchFamily="18" charset="0"/>
                <a:sym typeface="+mn-ea"/>
              </a:rPr>
              <a:t>CS with PMOS driver with N</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Depletion Load</a:t>
            </a:r>
            <a:endParaRPr lang="en-US" sz="2400" b="1"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1600199" y="5486400"/>
            <a:ext cx="1453603"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13" name="Rectangle 12"/>
          <p:cNvSpPr/>
          <p:nvPr/>
        </p:nvSpPr>
        <p:spPr>
          <a:xfrm>
            <a:off x="6629399" y="5527357"/>
            <a:ext cx="2925866"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o1 </a:t>
            </a:r>
            <a:r>
              <a:rPr lang="en-US" b="1" dirty="0" smtClean="0">
                <a:latin typeface="Times New Roman" panose="02020603050405020304" pitchFamily="18" charset="0"/>
                <a:cs typeface="Times New Roman" panose="02020603050405020304" pitchFamily="18" charset="0"/>
              </a:rPr>
              <a:t>|| r</a:t>
            </a:r>
            <a:r>
              <a:rPr lang="en-US" b="1" baseline="-25000" dirty="0" smtClean="0">
                <a:latin typeface="Times New Roman" panose="02020603050405020304" pitchFamily="18" charset="0"/>
                <a:cs typeface="Times New Roman" panose="02020603050405020304" pitchFamily="18" charset="0"/>
              </a:rPr>
              <a:t>o2</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
        <p:nvSpPr>
          <p:cNvPr id="14" name="Rectangle 13"/>
          <p:cNvSpPr/>
          <p:nvPr/>
        </p:nvSpPr>
        <p:spPr>
          <a:xfrm>
            <a:off x="0" y="6781800"/>
            <a:ext cx="7277767"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IN" altLang="en-US" sz="2400" b="1" dirty="0" smtClean="0">
                <a:latin typeface="Times New Roman" panose="02020603050405020304" pitchFamily="18" charset="0"/>
                <a:cs typeface="Times New Roman" panose="02020603050405020304" pitchFamily="18" charset="0"/>
                <a:sym typeface="+mn-ea"/>
              </a:rPr>
              <a:t>5. </a:t>
            </a:r>
            <a:r>
              <a:rPr lang="en-US" sz="2400" b="1" dirty="0" smtClean="0">
                <a:latin typeface="Times New Roman" panose="02020603050405020304" pitchFamily="18" charset="0"/>
                <a:cs typeface="Times New Roman" panose="02020603050405020304" pitchFamily="18" charset="0"/>
                <a:sym typeface="+mn-ea"/>
              </a:rPr>
              <a:t>CS with NMOS driver with N</a:t>
            </a:r>
            <a:r>
              <a:rPr lang="en-IN" altLang="en-US" sz="2400" b="1" dirty="0" smtClean="0">
                <a:latin typeface="Times New Roman" panose="02020603050405020304" pitchFamily="18" charset="0"/>
                <a:cs typeface="Times New Roman" panose="02020603050405020304" pitchFamily="18" charset="0"/>
                <a:sym typeface="+mn-ea"/>
              </a:rPr>
              <a:t>MOS </a:t>
            </a:r>
            <a:r>
              <a:rPr lang="en-US" sz="2400" b="1" dirty="0" smtClean="0">
                <a:latin typeface="Times New Roman" panose="02020603050405020304" pitchFamily="18" charset="0"/>
                <a:cs typeface="Times New Roman" panose="02020603050405020304" pitchFamily="18" charset="0"/>
                <a:sym typeface="+mn-ea"/>
              </a:rPr>
              <a:t>Depletion Load</a:t>
            </a:r>
            <a:endParaRPr lang="en-US" sz="2400" b="1" dirty="0" smtClean="0">
              <a:latin typeface="Times New Roman" panose="02020603050405020304" pitchFamily="18" charset="0"/>
              <a:cs typeface="Times New Roman" panose="02020603050405020304" pitchFamily="18" charset="0"/>
            </a:endParaRPr>
          </a:p>
        </p:txBody>
      </p:sp>
      <p:sp>
        <p:nvSpPr>
          <p:cNvPr id="15" name="TextBox 14"/>
          <p:cNvSpPr txBox="1"/>
          <p:nvPr/>
        </p:nvSpPr>
        <p:spPr>
          <a:xfrm>
            <a:off x="1600199" y="7664403"/>
            <a:ext cx="2528834"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OL</a:t>
            </a:r>
            <a:r>
              <a:rPr lang="en-US" b="1" dirty="0" smtClean="0">
                <a:latin typeface="Times New Roman" panose="02020603050405020304" pitchFamily="18" charset="0"/>
                <a:cs typeface="Times New Roman" panose="02020603050405020304" pitchFamily="18" charset="0"/>
              </a:rPr>
              <a:t> = (1/(g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16" name="Rectangle 15"/>
          <p:cNvSpPr/>
          <p:nvPr/>
        </p:nvSpPr>
        <p:spPr>
          <a:xfrm>
            <a:off x="6629399" y="7705360"/>
            <a:ext cx="2658998" cy="49244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anose="02020603050405020304" pitchFamily="18" charset="0"/>
                <a:cs typeface="Times New Roman" panose="02020603050405020304" pitchFamily="18" charset="0"/>
              </a:rPr>
              <a:t>A</a:t>
            </a:r>
            <a:r>
              <a:rPr lang="en-US" b="1" baseline="-25000"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 = - 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a:t>
            </a:r>
            <a:r>
              <a:rPr lang="el-GR" b="1" dirty="0" smtClean="0">
                <a:latin typeface="Times New Roman" panose="02020603050405020304" pitchFamily="18" charset="0"/>
                <a:cs typeface="Times New Roman" panose="02020603050405020304" pitchFamily="18" charset="0"/>
              </a:rPr>
              <a:t>η</a:t>
            </a:r>
            <a:r>
              <a:rPr lang="en-US" b="1"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04800" y="1447800"/>
            <a:ext cx="131064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A diode-connected load provides linear behavior for CS stage.</a:t>
            </a:r>
          </a:p>
          <a:p>
            <a:pPr marL="514350" indent="-514350" algn="just">
              <a:buFont typeface="Wingdings" pitchFamily="2" charset="2"/>
              <a:buChar char="Ø"/>
            </a:pPr>
            <a:r>
              <a:rPr lang="en-US" dirty="0" smtClean="0">
                <a:latin typeface="Times New Roman" pitchFamily="18" charset="0"/>
                <a:cs typeface="Times New Roman" pitchFamily="18" charset="0"/>
              </a:rPr>
              <a:t>This can be accomplished by placing a "degeneration” resistor in series with the source terminal. </a:t>
            </a:r>
          </a:p>
          <a:p>
            <a:pPr marL="514350" indent="-514350" algn="just">
              <a:buFont typeface="Wingdings" pitchFamily="2" charset="2"/>
              <a:buChar char="Ø"/>
            </a:pPr>
            <a:r>
              <a:rPr lang="en-US" dirty="0" smtClean="0">
                <a:latin typeface="Times New Roman" pitchFamily="18" charset="0"/>
                <a:cs typeface="Times New Roman" pitchFamily="18" charset="0"/>
              </a:rPr>
              <a:t>“Degeneration” is just another name for negative feedback</a:t>
            </a:r>
          </a:p>
        </p:txBody>
      </p:sp>
      <p:sp>
        <p:nvSpPr>
          <p:cNvPr id="7" name="Rectangle 6"/>
          <p:cNvSpPr/>
          <p:nvPr/>
        </p:nvSpPr>
        <p:spPr>
          <a:xfrm>
            <a:off x="304800" y="3490079"/>
            <a:ext cx="131064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b="1" dirty="0" smtClean="0">
                <a:solidFill>
                  <a:srgbClr val="FF0000"/>
                </a:solidFill>
                <a:latin typeface="Times New Roman" pitchFamily="18" charset="0"/>
                <a:cs typeface="Times New Roman" pitchFamily="18" charset="0"/>
              </a:rPr>
              <a:t>Why is there the need of degeneration resistor in CS stage?</a:t>
            </a:r>
          </a:p>
          <a:p>
            <a:pPr marL="514350" indent="-514350" algn="just">
              <a:buFont typeface="Wingdings" pitchFamily="2" charset="2"/>
              <a:buChar char="v"/>
            </a:pPr>
            <a:r>
              <a:rPr lang="en-US" dirty="0" smtClean="0">
                <a:latin typeface="Times New Roman" pitchFamily="18" charset="0"/>
                <a:cs typeface="Times New Roman" pitchFamily="18" charset="0"/>
              </a:rPr>
              <a:t>As the input to the gate goes more positive the current through the degeneration resistor in the source circuit increases, </a:t>
            </a:r>
            <a:r>
              <a:rPr lang="en-US" b="1" dirty="0" smtClean="0">
                <a:latin typeface="Times New Roman" pitchFamily="18" charset="0"/>
                <a:cs typeface="Times New Roman" pitchFamily="18" charset="0"/>
              </a:rPr>
              <a:t>reducing the gate-to-source voltage slightly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Vgs</a:t>
            </a:r>
            <a:r>
              <a:rPr lang="en-US" dirty="0" smtClean="0">
                <a:latin typeface="Times New Roman" pitchFamily="18" charset="0"/>
                <a:cs typeface="Times New Roman" pitchFamily="18" charset="0"/>
              </a:rPr>
              <a:t>=Vg-Vs). This is series negative feedback… it reduces the overall gain, increases linearity, and increases the amplifier's effective output impedance. </a:t>
            </a:r>
            <a:endParaRPr lang="en-US" dirty="0">
              <a:latin typeface="Times New Roman" pitchFamily="18" charset="0"/>
              <a:cs typeface="Times New Roman" pitchFamily="18" charset="0"/>
            </a:endParaRPr>
          </a:p>
        </p:txBody>
      </p:sp>
      <p:sp>
        <p:nvSpPr>
          <p:cNvPr id="8" name="Rectangle 7"/>
          <p:cNvSpPr/>
          <p:nvPr/>
        </p:nvSpPr>
        <p:spPr>
          <a:xfrm>
            <a:off x="381000" y="5870138"/>
            <a:ext cx="129540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solidFill>
                  <a:srgbClr val="FF0000"/>
                </a:solidFill>
                <a:latin typeface="Times New Roman" pitchFamily="18" charset="0"/>
                <a:cs typeface="Times New Roman" pitchFamily="18" charset="0"/>
              </a:rPr>
              <a:t>What is source degeneration mean?</a:t>
            </a:r>
          </a:p>
          <a:p>
            <a:pPr marL="514350" indent="-514350" algn="just">
              <a:buFont typeface="Wingdings" pitchFamily="2" charset="2"/>
              <a:buChar char="v"/>
            </a:pPr>
            <a:r>
              <a:rPr lang="en-US" b="1" dirty="0" smtClean="0">
                <a:latin typeface="Times New Roman" pitchFamily="18" charset="0"/>
                <a:cs typeface="Times New Roman" pitchFamily="18" charset="0"/>
              </a:rPr>
              <a:t>The addition of a circuit element between a transistor source and ground, with several effects, including a reduction in gain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52400" y="1447800"/>
            <a:ext cx="3657600" cy="4653643"/>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grpSp>
        <p:nvGrpSpPr>
          <p:cNvPr id="114" name="Group 113"/>
          <p:cNvGrpSpPr/>
          <p:nvPr/>
        </p:nvGrpSpPr>
        <p:grpSpPr>
          <a:xfrm>
            <a:off x="4191000" y="1752600"/>
            <a:ext cx="9372600" cy="5943600"/>
            <a:chOff x="4191000" y="1752600"/>
            <a:chExt cx="9372600" cy="5943600"/>
          </a:xfrm>
        </p:grpSpPr>
        <p:sp>
          <p:nvSpPr>
            <p:cNvPr id="9" name="TextBox 8"/>
            <p:cNvSpPr txBox="1"/>
            <p:nvPr/>
          </p:nvSpPr>
          <p:spPr>
            <a:xfrm>
              <a:off x="4191000" y="21336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grpSp>
          <p:nvGrpSpPr>
            <p:cNvPr id="112" name="Group 111"/>
            <p:cNvGrpSpPr/>
            <p:nvPr/>
          </p:nvGrpSpPr>
          <p:grpSpPr>
            <a:xfrm>
              <a:off x="4267200" y="1752600"/>
              <a:ext cx="9296400" cy="5943600"/>
              <a:chOff x="4267200" y="1752600"/>
              <a:chExt cx="9296400" cy="5943600"/>
            </a:xfrm>
          </p:grpSpPr>
          <p:cxnSp>
            <p:nvCxnSpPr>
              <p:cNvPr id="20" name="Straight Connector 19"/>
              <p:cNvCxnSpPr/>
              <p:nvPr/>
            </p:nvCxnSpPr>
            <p:spPr>
              <a:xfrm flipV="1">
                <a:off x="6248400" y="2362200"/>
                <a:ext cx="612648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6248400" y="5105400"/>
                <a:ext cx="4389120" cy="0"/>
              </a:xfrm>
              <a:prstGeom prst="line">
                <a:avLst/>
              </a:prstGeom>
            </p:spPr>
            <p:style>
              <a:lnRef idx="3">
                <a:schemeClr val="dk1"/>
              </a:lnRef>
              <a:fillRef idx="0">
                <a:schemeClr val="dk1"/>
              </a:fillRef>
              <a:effectRef idx="2">
                <a:schemeClr val="dk1"/>
              </a:effectRef>
              <a:fontRef idx="minor">
                <a:schemeClr val="tx1"/>
              </a:fontRef>
            </p:style>
          </p:cxnSp>
          <p:grpSp>
            <p:nvGrpSpPr>
              <p:cNvPr id="22" name="Group 26"/>
              <p:cNvGrpSpPr/>
              <p:nvPr/>
            </p:nvGrpSpPr>
            <p:grpSpPr>
              <a:xfrm>
                <a:off x="7315200" y="2362200"/>
                <a:ext cx="914400" cy="2758440"/>
                <a:chOff x="7315200" y="3657600"/>
                <a:chExt cx="914400" cy="2758440"/>
              </a:xfrm>
            </p:grpSpPr>
            <p:grpSp>
              <p:nvGrpSpPr>
                <p:cNvPr id="58" name="Group 22"/>
                <p:cNvGrpSpPr/>
                <p:nvPr/>
              </p:nvGrpSpPr>
              <p:grpSpPr>
                <a:xfrm>
                  <a:off x="7315200" y="4495800"/>
                  <a:ext cx="914400" cy="914400"/>
                  <a:chOff x="7238999" y="4114796"/>
                  <a:chExt cx="633046" cy="587828"/>
                </a:xfrm>
              </p:grpSpPr>
              <p:sp>
                <p:nvSpPr>
                  <p:cNvPr id="6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2"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9"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27"/>
              <p:cNvGrpSpPr/>
              <p:nvPr/>
            </p:nvGrpSpPr>
            <p:grpSpPr>
              <a:xfrm>
                <a:off x="9144000" y="2346960"/>
                <a:ext cx="914400" cy="2758440"/>
                <a:chOff x="7315200" y="3657600"/>
                <a:chExt cx="914400" cy="2758440"/>
              </a:xfrm>
            </p:grpSpPr>
            <p:grpSp>
              <p:nvGrpSpPr>
                <p:cNvPr id="53" name="Group 22"/>
                <p:cNvGrpSpPr/>
                <p:nvPr/>
              </p:nvGrpSpPr>
              <p:grpSpPr>
                <a:xfrm>
                  <a:off x="7315200" y="4495800"/>
                  <a:ext cx="914400" cy="914400"/>
                  <a:chOff x="7238999" y="4114796"/>
                  <a:chExt cx="633046" cy="587828"/>
                </a:xfrm>
              </p:grpSpPr>
              <p:sp>
                <p:nvSpPr>
                  <p:cNvPr id="56" name="Oval 55"/>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7" name="Straight Arrow Connector 56"/>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4" name="Straight Connector 53"/>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46"/>
              <p:cNvGrpSpPr/>
              <p:nvPr/>
            </p:nvGrpSpPr>
            <p:grpSpPr>
              <a:xfrm rot="16200000">
                <a:off x="9383205" y="3601277"/>
                <a:ext cx="2691514" cy="274323"/>
                <a:chOff x="4686173" y="4405989"/>
                <a:chExt cx="1943227" cy="318412"/>
              </a:xfrm>
            </p:grpSpPr>
            <p:grpSp>
              <p:nvGrpSpPr>
                <p:cNvPr id="44" name="Group 42"/>
                <p:cNvGrpSpPr/>
                <p:nvPr/>
              </p:nvGrpSpPr>
              <p:grpSpPr>
                <a:xfrm>
                  <a:off x="5029200" y="4419601"/>
                  <a:ext cx="1295400" cy="304800"/>
                  <a:chOff x="4876800" y="4419600"/>
                  <a:chExt cx="5486400" cy="914401"/>
                </a:xfrm>
              </p:grpSpPr>
              <p:cxnSp>
                <p:nvCxnSpPr>
                  <p:cNvPr id="47" name="Straight Connector 4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Connector 44"/>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5" name="Group 55"/>
              <p:cNvGrpSpPr/>
              <p:nvPr/>
            </p:nvGrpSpPr>
            <p:grpSpPr>
              <a:xfrm>
                <a:off x="11373678" y="6589644"/>
                <a:ext cx="914400" cy="762000"/>
                <a:chOff x="4572000" y="5029200"/>
                <a:chExt cx="914400" cy="762000"/>
              </a:xfrm>
            </p:grpSpPr>
            <p:cxnSp>
              <p:nvCxnSpPr>
                <p:cNvPr id="40" name="Straight Connector 39"/>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8" name="Group 68"/>
              <p:cNvGrpSpPr/>
              <p:nvPr/>
            </p:nvGrpSpPr>
            <p:grpSpPr>
              <a:xfrm>
                <a:off x="7315200" y="6934200"/>
                <a:ext cx="914400" cy="762000"/>
                <a:chOff x="4572000" y="5029200"/>
                <a:chExt cx="914400" cy="762000"/>
              </a:xfrm>
            </p:grpSpPr>
            <p:cxnSp>
              <p:nvCxnSpPr>
                <p:cNvPr id="29" name="Straight Connector 28"/>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10" name="TextBox 9"/>
              <p:cNvSpPr txBox="1"/>
              <p:nvPr/>
            </p:nvSpPr>
            <p:spPr>
              <a:xfrm>
                <a:off x="7570330" y="19050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03530" y="4536757"/>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533318" y="3927157"/>
                <a:ext cx="105227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3058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0896600" y="3429000"/>
                <a:ext cx="436723"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endParaRPr lang="en-US" b="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2420600" y="19812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214978" y="601980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grpSp>
            <p:nvGrpSpPr>
              <p:cNvPr id="17" name="Group 86"/>
              <p:cNvGrpSpPr/>
              <p:nvPr/>
            </p:nvGrpSpPr>
            <p:grpSpPr>
              <a:xfrm rot="16200000" flipV="1">
                <a:off x="11734800" y="2590800"/>
                <a:ext cx="182879" cy="182879"/>
                <a:chOff x="5010978" y="4315437"/>
                <a:chExt cx="299038" cy="488312"/>
              </a:xfrm>
            </p:grpSpPr>
            <p:cxnSp>
              <p:nvCxnSpPr>
                <p:cNvPr id="18" name="Straight Connector 17"/>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63" name="Oval 19"/>
              <p:cNvSpPr/>
              <p:nvPr/>
            </p:nvSpPr>
            <p:spPr>
              <a:xfrm>
                <a:off x="4267200" y="32766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4" name="Straight Connector 63"/>
              <p:cNvCxnSpPr/>
              <p:nvPr/>
            </p:nvCxnSpPr>
            <p:spPr>
              <a:xfrm>
                <a:off x="4724400" y="236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4724400" y="2362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4724400" y="4191000"/>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67" name="Group 56"/>
              <p:cNvGrpSpPr/>
              <p:nvPr/>
            </p:nvGrpSpPr>
            <p:grpSpPr>
              <a:xfrm>
                <a:off x="4267200" y="4724400"/>
                <a:ext cx="914400" cy="762000"/>
                <a:chOff x="4572000" y="5029200"/>
                <a:chExt cx="914400" cy="762000"/>
              </a:xfrm>
            </p:grpSpPr>
            <p:cxnSp>
              <p:nvCxnSpPr>
                <p:cNvPr id="68" name="Straight Connector 67"/>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72" name="Rectangle 71"/>
              <p:cNvSpPr/>
              <p:nvPr/>
            </p:nvSpPr>
            <p:spPr>
              <a:xfrm>
                <a:off x="4430510" y="34699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grpSp>
            <p:nvGrpSpPr>
              <p:cNvPr id="73" name="Group 46"/>
              <p:cNvGrpSpPr/>
              <p:nvPr/>
            </p:nvGrpSpPr>
            <p:grpSpPr>
              <a:xfrm rot="16200000">
                <a:off x="9734340" y="4467245"/>
                <a:ext cx="4439379" cy="262604"/>
                <a:chOff x="4043692" y="4419592"/>
                <a:chExt cx="3205152" cy="304809"/>
              </a:xfrm>
            </p:grpSpPr>
            <p:grpSp>
              <p:nvGrpSpPr>
                <p:cNvPr id="74" name="Group 42"/>
                <p:cNvGrpSpPr/>
                <p:nvPr/>
              </p:nvGrpSpPr>
              <p:grpSpPr>
                <a:xfrm>
                  <a:off x="5029200" y="4419601"/>
                  <a:ext cx="1295400" cy="304800"/>
                  <a:chOff x="4876800" y="4419600"/>
                  <a:chExt cx="5486400" cy="914401"/>
                </a:xfrm>
              </p:grpSpPr>
              <p:cxnSp>
                <p:nvCxnSpPr>
                  <p:cNvPr id="77" name="Straight Connector 7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flipH="1">
                  <a:off x="4043692" y="4429054"/>
                  <a:ext cx="990271"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flipH="1">
                  <a:off x="6324592" y="4419592"/>
                  <a:ext cx="924252" cy="0"/>
                </a:xfrm>
                <a:prstGeom prst="line">
                  <a:avLst/>
                </a:prstGeom>
              </p:spPr>
              <p:style>
                <a:lnRef idx="3">
                  <a:schemeClr val="dk1"/>
                </a:lnRef>
                <a:fillRef idx="0">
                  <a:schemeClr val="dk1"/>
                </a:fillRef>
                <a:effectRef idx="2">
                  <a:schemeClr val="dk1"/>
                </a:effectRef>
                <a:fontRef idx="minor">
                  <a:schemeClr val="tx1"/>
                </a:fontRef>
              </p:style>
            </p:cxnSp>
          </p:grpSp>
          <p:sp>
            <p:nvSpPr>
              <p:cNvPr id="83" name="TextBox 82"/>
              <p:cNvSpPr txBox="1"/>
              <p:nvPr/>
            </p:nvSpPr>
            <p:spPr>
              <a:xfrm>
                <a:off x="12192000" y="4231957"/>
                <a:ext cx="58541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grpSp>
            <p:nvGrpSpPr>
              <p:cNvPr id="84" name="Group 46"/>
              <p:cNvGrpSpPr/>
              <p:nvPr/>
            </p:nvGrpSpPr>
            <p:grpSpPr>
              <a:xfrm rot="16200000">
                <a:off x="6940162" y="5928359"/>
                <a:ext cx="1920240" cy="274323"/>
                <a:chOff x="4686173" y="4405989"/>
                <a:chExt cx="1943227" cy="318412"/>
              </a:xfrm>
            </p:grpSpPr>
            <p:grpSp>
              <p:nvGrpSpPr>
                <p:cNvPr id="85" name="Group 42"/>
                <p:cNvGrpSpPr/>
                <p:nvPr/>
              </p:nvGrpSpPr>
              <p:grpSpPr>
                <a:xfrm>
                  <a:off x="5029200" y="4419601"/>
                  <a:ext cx="1295400" cy="304800"/>
                  <a:chOff x="4876800" y="4419600"/>
                  <a:chExt cx="5486400" cy="914401"/>
                </a:xfrm>
              </p:grpSpPr>
              <p:cxnSp>
                <p:nvCxnSpPr>
                  <p:cNvPr id="88" name="Straight Connector 87"/>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6" name="Straight Connector 85"/>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94" name="TextBox 93"/>
              <p:cNvSpPr txBox="1"/>
              <p:nvPr/>
            </p:nvSpPr>
            <p:spPr>
              <a:xfrm>
                <a:off x="9372600" y="1828800"/>
                <a:ext cx="35137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95" name="Group 86"/>
              <p:cNvGrpSpPr/>
              <p:nvPr/>
            </p:nvGrpSpPr>
            <p:grpSpPr>
              <a:xfrm rot="16200000" flipV="1">
                <a:off x="10515600" y="2514600"/>
                <a:ext cx="182879" cy="182879"/>
                <a:chOff x="5010978" y="4315437"/>
                <a:chExt cx="299038" cy="488312"/>
              </a:xfrm>
            </p:grpSpPr>
            <p:cxnSp>
              <p:nvCxnSpPr>
                <p:cNvPr id="96" name="Straight Connector 95"/>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98" name="Group 86"/>
              <p:cNvGrpSpPr/>
              <p:nvPr/>
            </p:nvGrpSpPr>
            <p:grpSpPr>
              <a:xfrm flipV="1">
                <a:off x="11049000" y="2266122"/>
                <a:ext cx="182879" cy="182879"/>
                <a:chOff x="5010978" y="4315437"/>
                <a:chExt cx="299038" cy="488312"/>
              </a:xfrm>
            </p:grpSpPr>
            <p:cxnSp>
              <p:nvCxnSpPr>
                <p:cNvPr id="99" name="Straight Connector 98"/>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101" name="Group 86"/>
              <p:cNvGrpSpPr/>
              <p:nvPr/>
            </p:nvGrpSpPr>
            <p:grpSpPr>
              <a:xfrm rot="16200000" flipV="1">
                <a:off x="7665720" y="5227321"/>
                <a:ext cx="182879" cy="182879"/>
                <a:chOff x="5010978" y="4315437"/>
                <a:chExt cx="299038" cy="488312"/>
              </a:xfrm>
            </p:grpSpPr>
            <p:cxnSp>
              <p:nvCxnSpPr>
                <p:cNvPr id="102" name="Straight Connector 101"/>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104" name="TextBox 103"/>
              <p:cNvSpPr txBox="1"/>
              <p:nvPr/>
            </p:nvSpPr>
            <p:spPr>
              <a:xfrm>
                <a:off x="11798314" y="1752600"/>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11950714" y="2631757"/>
                <a:ext cx="47481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06" name="TextBox 105"/>
              <p:cNvSpPr txBox="1"/>
              <p:nvPr/>
            </p:nvSpPr>
            <p:spPr>
              <a:xfrm>
                <a:off x="10668000" y="2479357"/>
                <a:ext cx="52450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107" name="TextBox 106"/>
              <p:cNvSpPr txBox="1"/>
              <p:nvPr/>
            </p:nvSpPr>
            <p:spPr>
              <a:xfrm>
                <a:off x="8077200" y="5146357"/>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cxnSp>
            <p:nvCxnSpPr>
              <p:cNvPr id="110" name="Straight Arrow Connector 109"/>
              <p:cNvCxnSpPr/>
              <p:nvPr/>
            </p:nvCxnSpPr>
            <p:spPr>
              <a:xfrm>
                <a:off x="12877800" y="2590800"/>
                <a:ext cx="0" cy="438912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11" name="TextBox 110"/>
              <p:cNvSpPr txBox="1"/>
              <p:nvPr/>
            </p:nvSpPr>
            <p:spPr>
              <a:xfrm>
                <a:off x="12861292" y="4155757"/>
                <a:ext cx="702308"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out</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grpSp>
      </p:grpSp>
      <p:sp>
        <p:nvSpPr>
          <p:cNvPr id="113" name="TextBox 112"/>
          <p:cNvSpPr txBox="1"/>
          <p:nvPr/>
        </p:nvSpPr>
        <p:spPr>
          <a:xfrm>
            <a:off x="4725599" y="1290935"/>
            <a:ext cx="2811988"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Equivalent circuit is,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12954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2000" y="1981200"/>
            <a:ext cx="7820089" cy="332398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Voltage drop across r</a:t>
            </a:r>
            <a:r>
              <a:rPr lang="en-US" b="1" baseline="-25000" dirty="0" smtClean="0">
                <a:latin typeface="Times New Roman" panose="02020603050405020304" pitchFamily="18" charset="0"/>
                <a:cs typeface="Times New Roman" panose="02020603050405020304" pitchFamily="18" charset="0"/>
              </a:rPr>
              <a:t>0</a:t>
            </a:r>
            <a:r>
              <a:rPr lang="en-US" b="1" dirty="0" smtClean="0">
                <a:latin typeface="Times New Roman" panose="02020603050405020304" pitchFamily="18" charset="0"/>
                <a:cs typeface="Times New Roman" panose="02020603050405020304" pitchFamily="18" charset="0"/>
              </a:rPr>
              <a:t> + Voltage drop across R</a:t>
            </a:r>
            <a:r>
              <a:rPr lang="en-US" b="1" baseline="-25000" dirty="0" smtClean="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 (1)</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Whereas,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 (2)</a:t>
            </a:r>
            <a:endParaRPr lang="en-US" baseline="-250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 (2) in (1), we get,</a:t>
            </a:r>
          </a:p>
          <a:p>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  I</a:t>
            </a:r>
            <a:r>
              <a:rPr lang="en-US" sz="2800" b="1" baseline="-25000" dirty="0" smtClean="0">
                <a:solidFill>
                  <a:srgbClr val="00B050"/>
                </a:solidFill>
                <a:latin typeface="Times New Roman" panose="02020603050405020304" pitchFamily="18" charset="0"/>
                <a:cs typeface="Times New Roman" panose="02020603050405020304" pitchFamily="18" charset="0"/>
              </a:rPr>
              <a:t>r0</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0</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s </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 (3)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4273" y="1828800"/>
            <a:ext cx="386753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endParaRPr lang="en-US" baseline="-2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2555557"/>
            <a:ext cx="602671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34671" y="2438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28600" y="3200400"/>
            <a:ext cx="7317516"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Using,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 0;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3000" y="3849564"/>
            <a:ext cx="8229600" cy="49244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692071" y="3810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sp>
        <p:nvSpPr>
          <p:cNvPr id="25" name="Rectangle 24"/>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node ‘x’ of the equivalent circuit is, </a:t>
            </a:r>
            <a:endParaRPr lang="en-US"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1447800" y="4572000"/>
            <a:ext cx="8153400" cy="4924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9753600" y="4419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8" name="Rectangle 27"/>
          <p:cNvSpPr/>
          <p:nvPr/>
        </p:nvSpPr>
        <p:spPr>
          <a:xfrm>
            <a:off x="304800" y="5257800"/>
            <a:ext cx="23230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Sub., (7) in (3), </a:t>
            </a:r>
            <a:endParaRPr lang="en-US" dirty="0"/>
          </a:p>
        </p:txBody>
      </p:sp>
      <p:sp>
        <p:nvSpPr>
          <p:cNvPr id="29" name="Rectangle 28"/>
          <p:cNvSpPr/>
          <p:nvPr/>
        </p:nvSpPr>
        <p:spPr>
          <a:xfrm>
            <a:off x="1981200" y="5791200"/>
            <a:ext cx="9915920"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t>
            </a:r>
            <a:endParaRPr lang="en-US" dirty="0"/>
          </a:p>
        </p:txBody>
      </p:sp>
      <p:sp>
        <p:nvSpPr>
          <p:cNvPr id="30" name="Rectangle 29"/>
          <p:cNvSpPr/>
          <p:nvPr/>
        </p:nvSpPr>
        <p:spPr>
          <a:xfrm>
            <a:off x="1981200" y="6441757"/>
            <a:ext cx="11080341" cy="523220"/>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endParaRPr lang="en-US" dirty="0"/>
          </a:p>
        </p:txBody>
      </p:sp>
      <p:sp>
        <p:nvSpPr>
          <p:cNvPr id="31" name="Rectangle 30"/>
          <p:cNvSpPr/>
          <p:nvPr/>
        </p:nvSpPr>
        <p:spPr>
          <a:xfrm>
            <a:off x="2081889" y="7096780"/>
            <a:ext cx="9424311" cy="523220"/>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[1+ 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endParaRPr lang="en-US" dirty="0"/>
          </a:p>
        </p:txBody>
      </p:sp>
      <p:sp>
        <p:nvSpPr>
          <p:cNvPr id="32" name="Rectangle 31"/>
          <p:cNvSpPr/>
          <p:nvPr/>
        </p:nvSpPr>
        <p:spPr>
          <a:xfrm>
            <a:off x="76200" y="7772400"/>
            <a:ext cx="11683711"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rPr>
              <a:t>A</a:t>
            </a:r>
            <a:r>
              <a:rPr lang="en-US" sz="2800" b="1" baseline="-25000" dirty="0" smtClean="0">
                <a:latin typeface="Times New Roman" panose="02020603050405020304" pitchFamily="18" charset="0"/>
                <a:cs typeface="Times New Roman" panose="02020603050405020304" pitchFamily="18" charset="0"/>
              </a:rPr>
              <a:t>v</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a:t>
            </a:r>
            <a:r>
              <a:rPr lang="en-US" sz="2800" b="1" baseline="-25000" dirty="0" err="1" smtClean="0">
                <a:latin typeface="Times New Roman" panose="02020603050405020304" pitchFamily="18" charset="0"/>
                <a:cs typeface="Times New Roman" panose="02020603050405020304" pitchFamily="18" charset="0"/>
              </a:rPr>
              <a:t>out</a:t>
            </a:r>
            <a:r>
              <a:rPr lang="en-US" sz="2800" b="1" baseline="-250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V</a:t>
            </a:r>
            <a:r>
              <a:rPr lang="en-US" sz="2800" b="1" baseline="-25000" dirty="0" smtClean="0">
                <a:latin typeface="Times New Roman" panose="02020603050405020304" pitchFamily="18" charset="0"/>
                <a:cs typeface="Times New Roman" panose="02020603050405020304" pitchFamily="18" charset="0"/>
              </a:rPr>
              <a:t>in </a:t>
            </a:r>
            <a:r>
              <a:rPr lang="en-US" sz="2800" b="1" dirty="0" smtClean="0">
                <a:latin typeface="Times New Roman" panose="02020603050405020304" pitchFamily="18" charset="0"/>
                <a:cs typeface="Times New Roman" panose="02020603050405020304" pitchFamily="18" charset="0"/>
              </a:rPr>
              <a:t> = -</a:t>
            </a:r>
            <a:r>
              <a:rPr lang="en-US" sz="2800" b="1" dirty="0" err="1" smtClean="0">
                <a:latin typeface="Times New Roman" panose="02020603050405020304" pitchFamily="18" charset="0"/>
                <a:cs typeface="Times New Roman" panose="02020603050405020304" pitchFamily="18" charset="0"/>
              </a:rPr>
              <a:t>g</a:t>
            </a:r>
            <a:r>
              <a:rPr lang="en-US" sz="2800" b="1" baseline="-25000" dirty="0" err="1" smtClean="0">
                <a:latin typeface="Times New Roman" panose="02020603050405020304" pitchFamily="18" charset="0"/>
                <a:cs typeface="Times New Roman" panose="02020603050405020304" pitchFamily="18" charset="0"/>
              </a:rPr>
              <a:t>m</a:t>
            </a:r>
            <a:r>
              <a:rPr lang="en-US" sz="28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2800" b="1" baseline="-250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[1+ g</a:t>
            </a:r>
            <a:r>
              <a:rPr lang="en-US" sz="2800" b="1" baseline="-25000" dirty="0" smtClean="0">
                <a:latin typeface="Times New Roman" panose="02020603050405020304" pitchFamily="18" charset="0"/>
                <a:cs typeface="Times New Roman" panose="02020603050405020304" pitchFamily="18" charset="0"/>
              </a:rPr>
              <a:t>m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 </a:t>
            </a:r>
            <a:r>
              <a:rPr lang="en-US" sz="2800" b="1" dirty="0" smtClean="0">
                <a:latin typeface="Times New Roman" panose="02020603050405020304" pitchFamily="18" charset="0"/>
                <a:cs typeface="Times New Roman" panose="02020603050405020304" pitchFamily="18" charset="0"/>
              </a:rPr>
              <a:t> R</a:t>
            </a:r>
            <a:r>
              <a:rPr lang="en-US" sz="2800" b="1" baseline="-25000" dirty="0" smtClean="0">
                <a:latin typeface="Times New Roman" panose="02020603050405020304" pitchFamily="18" charset="0"/>
                <a:cs typeface="Times New Roman" panose="02020603050405020304" pitchFamily="18" charset="0"/>
              </a:rPr>
              <a:t>s</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D  </a:t>
            </a:r>
            <a:r>
              <a:rPr lang="en-US" sz="2800" b="1" dirty="0" smtClean="0">
                <a:latin typeface="Times New Roman" panose="02020603050405020304" pitchFamily="18" charset="0"/>
                <a:cs typeface="Times New Roman" panose="02020603050405020304" pitchFamily="18" charset="0"/>
              </a:rPr>
              <a:t>+ </a:t>
            </a:r>
            <a:r>
              <a:rPr lang="el-GR" sz="2800" b="1" dirty="0" smtClean="0">
                <a:latin typeface="Times New Roman" panose="02020603050405020304" pitchFamily="18" charset="0"/>
                <a:cs typeface="Times New Roman" panose="02020603050405020304" pitchFamily="18" charset="0"/>
              </a:rPr>
              <a:t>η</a:t>
            </a:r>
            <a:r>
              <a:rPr lang="en-US" sz="2800" b="1" dirty="0" smtClean="0">
                <a:latin typeface="Times New Roman" panose="02020603050405020304" pitchFamily="18" charset="0"/>
                <a:cs typeface="Times New Roman" panose="02020603050405020304" pitchFamily="18" charset="0"/>
              </a:rPr>
              <a:t>g</a:t>
            </a:r>
            <a:r>
              <a:rPr lang="en-US" sz="2800" b="1" baseline="-25000" dirty="0" smtClean="0">
                <a:latin typeface="Times New Roman" panose="02020603050405020304" pitchFamily="18" charset="0"/>
                <a:cs typeface="Times New Roman" panose="02020603050405020304" pitchFamily="18" charset="0"/>
              </a:rPr>
              <a:t>m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s</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 </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(R</a:t>
            </a:r>
            <a:r>
              <a:rPr lang="en-US" sz="2800" b="1" baseline="-25000" dirty="0" smtClean="0">
                <a:latin typeface="Times New Roman" panose="02020603050405020304" pitchFamily="18" charset="0"/>
                <a:cs typeface="Times New Roman" panose="02020603050405020304" pitchFamily="18" charset="0"/>
              </a:rPr>
              <a:t>s </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a:t>
            </a:r>
            <a:endParaRPr lang="en-US" sz="2800" b="1" dirty="0"/>
          </a:p>
        </p:txBody>
      </p:sp>
      <p:sp>
        <p:nvSpPr>
          <p:cNvPr id="33" name="TextBox 32"/>
          <p:cNvSpPr txBox="1"/>
          <p:nvPr/>
        </p:nvSpPr>
        <p:spPr>
          <a:xfrm>
            <a:off x="12206671" y="8307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00100" y="711201"/>
            <a:ext cx="12382500" cy="7980200"/>
          </a:xfrm>
          <a:prstGeom prst="rect">
            <a:avLst/>
          </a:prstGeom>
        </p:spPr>
        <p:style>
          <a:lnRef idx="1">
            <a:schemeClr val="accent2"/>
          </a:lnRef>
          <a:fillRef idx="2">
            <a:schemeClr val="accent2"/>
          </a:fillRef>
          <a:effectRef idx="1">
            <a:schemeClr val="accent2"/>
          </a:effectRef>
          <a:fontRef idx="minor">
            <a:schemeClr val="dk1"/>
          </a:fontRef>
        </p:style>
        <p:txBody>
          <a:bodyPr wrap="square" lIns="130622" tIns="65311" rIns="130622" bIns="65311">
            <a:spAutoFit/>
          </a:bodyPr>
          <a:lstStyle/>
          <a:p>
            <a:pPr algn="just"/>
            <a:r>
              <a:rPr lang="en-US" sz="3400" b="1" dirty="0">
                <a:solidFill>
                  <a:srgbClr val="00B050"/>
                </a:solidFill>
                <a:latin typeface="Times New Roman" panose="02020603050405020304" pitchFamily="18" charset="0"/>
                <a:cs typeface="Times New Roman" panose="02020603050405020304" pitchFamily="18" charset="0"/>
              </a:rPr>
              <a:t>UNIT </a:t>
            </a:r>
            <a:r>
              <a:rPr lang="en-US" sz="3400" b="1" dirty="0" smtClean="0">
                <a:solidFill>
                  <a:srgbClr val="00B050"/>
                </a:solidFill>
                <a:latin typeface="Times New Roman" panose="02020603050405020304" pitchFamily="18" charset="0"/>
                <a:cs typeface="Times New Roman" panose="02020603050405020304" pitchFamily="18" charset="0"/>
              </a:rPr>
              <a:t>II</a:t>
            </a:r>
            <a:r>
              <a:rPr lang="en-US" sz="3400" b="1" dirty="0">
                <a:solidFill>
                  <a:srgbClr val="00B050"/>
                </a:solidFill>
                <a:latin typeface="Times New Roman" panose="02020603050405020304" pitchFamily="18" charset="0"/>
                <a:cs typeface="Times New Roman" panose="02020603050405020304" pitchFamily="18" charset="0"/>
              </a:rPr>
              <a:t>	</a:t>
            </a:r>
            <a:r>
              <a:rPr lang="en-US" sz="3400" b="1" dirty="0" smtClean="0">
                <a:solidFill>
                  <a:srgbClr val="00B050"/>
                </a:solidFill>
                <a:latin typeface="Times New Roman" panose="02020603050405020304" pitchFamily="18" charset="0"/>
                <a:cs typeface="Times New Roman" panose="02020603050405020304" pitchFamily="18" charset="0"/>
              </a:rPr>
              <a:t> HIGH FREQUENCY CMOS AMPLIFIERS AND CURRENT MIRROR CIRCUITS </a:t>
            </a:r>
            <a:r>
              <a:rPr lang="en-US" sz="3400" b="1" dirty="0">
                <a:solidFill>
                  <a:srgbClr val="00B050"/>
                </a:solidFill>
                <a:latin typeface="Times New Roman" panose="02020603050405020304" pitchFamily="18" charset="0"/>
                <a:cs typeface="Times New Roman" panose="02020603050405020304" pitchFamily="18" charset="0"/>
              </a:rPr>
              <a:t>						</a:t>
            </a:r>
          </a:p>
          <a:p>
            <a:pPr marL="1038860" indent="-408305" algn="just">
              <a:lnSpc>
                <a:spcPct val="150000"/>
              </a:lnSpc>
              <a:buFont typeface="Wingdings" panose="05000000000000000000" pitchFamily="2" charset="2"/>
              <a:buChar char="Ø"/>
            </a:pPr>
            <a:r>
              <a:rPr lang="en-US" sz="3400" b="1" dirty="0" smtClean="0">
                <a:solidFill>
                  <a:schemeClr val="accent6">
                    <a:lumMod val="75000"/>
                  </a:schemeClr>
                </a:solidFill>
                <a:latin typeface="Times New Roman" panose="02020603050405020304" pitchFamily="18" charset="0"/>
                <a:cs typeface="Times New Roman" panose="02020603050405020304" pitchFamily="18" charset="0"/>
              </a:rPr>
              <a:t>Common source, common drain, common gate. </a:t>
            </a:r>
          </a:p>
          <a:p>
            <a:pPr marL="1038860" indent="-408305" algn="just">
              <a:lnSpc>
                <a:spcPct val="150000"/>
              </a:lnSpc>
              <a:buFont typeface="Wingdings" panose="05000000000000000000" pitchFamily="2" charset="2"/>
              <a:buChar char="Ø"/>
            </a:pPr>
            <a:r>
              <a:rPr lang="en-US" sz="3400" b="1" dirty="0" smtClean="0">
                <a:solidFill>
                  <a:schemeClr val="accent6">
                    <a:lumMod val="50000"/>
                  </a:schemeClr>
                </a:solidFill>
                <a:latin typeface="Times New Roman" panose="02020603050405020304" pitchFamily="18" charset="0"/>
                <a:cs typeface="Times New Roman" panose="02020603050405020304" pitchFamily="18" charset="0"/>
              </a:rPr>
              <a:t>Differential amplifiers</a:t>
            </a:r>
          </a:p>
          <a:p>
            <a:pPr marL="1038860" indent="-408305" algn="just">
              <a:lnSpc>
                <a:spcPct val="150000"/>
              </a:lnSpc>
              <a:buFont typeface="Wingdings" panose="05000000000000000000" pitchFamily="2" charset="2"/>
              <a:buChar char="Ø"/>
            </a:pPr>
            <a:r>
              <a:rPr lang="en-US" sz="3400" b="1" dirty="0" err="1" smtClean="0">
                <a:solidFill>
                  <a:schemeClr val="accent2">
                    <a:lumMod val="50000"/>
                  </a:schemeClr>
                </a:solidFill>
                <a:latin typeface="Times New Roman" panose="02020603050405020304" pitchFamily="18" charset="0"/>
                <a:cs typeface="Times New Roman" panose="02020603050405020304" pitchFamily="18" charset="0"/>
              </a:rPr>
              <a:t>Cascode</a:t>
            </a:r>
            <a:r>
              <a:rPr lang="en-US" sz="3400" b="1" dirty="0" smtClean="0">
                <a:solidFill>
                  <a:schemeClr val="accent2">
                    <a:lumMod val="50000"/>
                  </a:schemeClr>
                </a:solidFill>
                <a:latin typeface="Times New Roman" panose="02020603050405020304" pitchFamily="18" charset="0"/>
                <a:cs typeface="Times New Roman" panose="02020603050405020304" pitchFamily="18" charset="0"/>
              </a:rPr>
              <a:t> amplifiers</a:t>
            </a:r>
          </a:p>
          <a:p>
            <a:pPr marL="1038860" indent="-408305" algn="just">
              <a:lnSpc>
                <a:spcPct val="150000"/>
              </a:lnSpc>
              <a:buFont typeface="Wingdings" panose="05000000000000000000" pitchFamily="2" charset="2"/>
              <a:buChar char="Ø"/>
            </a:pPr>
            <a:r>
              <a:rPr lang="en-US" sz="3400" b="1" dirty="0" smtClean="0">
                <a:solidFill>
                  <a:srgbClr val="00B050"/>
                </a:solidFill>
                <a:latin typeface="Times New Roman" panose="02020603050405020304" pitchFamily="18" charset="0"/>
                <a:cs typeface="Times New Roman" panose="02020603050405020304" pitchFamily="18" charset="0"/>
              </a:rPr>
              <a:t>Current amplifiers</a:t>
            </a:r>
          </a:p>
          <a:p>
            <a:pPr marL="1038860" indent="-408305" algn="just">
              <a:lnSpc>
                <a:spcPct val="150000"/>
              </a:lnSpc>
              <a:buFont typeface="Wingdings" panose="05000000000000000000" pitchFamily="2" charset="2"/>
              <a:buChar char="Ø"/>
            </a:pPr>
            <a:r>
              <a:rPr lang="en-US" sz="3400" b="1" dirty="0" smtClean="0">
                <a:solidFill>
                  <a:srgbClr val="00B050"/>
                </a:solidFill>
                <a:latin typeface="Times New Roman" panose="02020603050405020304" pitchFamily="18" charset="0"/>
                <a:cs typeface="Times New Roman" panose="02020603050405020304" pitchFamily="18" charset="0"/>
              </a:rPr>
              <a:t>Power amplifiers</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Current sources and sinks </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MOS Current Mirrors </a:t>
            </a:r>
          </a:p>
          <a:p>
            <a:pPr marL="1691640" lvl="1"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Simple, </a:t>
            </a:r>
            <a:r>
              <a:rPr lang="en-US" sz="3400" b="1" dirty="0" err="1" smtClean="0">
                <a:solidFill>
                  <a:srgbClr val="00B0F0"/>
                </a:solidFill>
                <a:latin typeface="Times New Roman" panose="02020603050405020304" pitchFamily="18" charset="0"/>
                <a:cs typeface="Times New Roman" panose="02020603050405020304" pitchFamily="18" charset="0"/>
              </a:rPr>
              <a:t>Cascode</a:t>
            </a:r>
            <a:r>
              <a:rPr lang="en-US" sz="3400" b="1" dirty="0" smtClean="0">
                <a:solidFill>
                  <a:srgbClr val="00B0F0"/>
                </a:solidFill>
                <a:latin typeface="Times New Roman" panose="02020603050405020304" pitchFamily="18" charset="0"/>
                <a:cs typeface="Times New Roman" panose="02020603050405020304" pitchFamily="18" charset="0"/>
              </a:rPr>
              <a:t>, Wilson and </a:t>
            </a:r>
            <a:r>
              <a:rPr lang="en-US" sz="3400" b="1" dirty="0" err="1" smtClean="0">
                <a:solidFill>
                  <a:srgbClr val="00B0F0"/>
                </a:solidFill>
                <a:latin typeface="Times New Roman" panose="02020603050405020304" pitchFamily="18" charset="0"/>
                <a:cs typeface="Times New Roman" panose="02020603050405020304" pitchFamily="18" charset="0"/>
              </a:rPr>
              <a:t>Widlar</a:t>
            </a:r>
            <a:r>
              <a:rPr lang="en-US" sz="3400" b="1" dirty="0" smtClean="0">
                <a:solidFill>
                  <a:srgbClr val="00B0F0"/>
                </a:solidFill>
                <a:latin typeface="Times New Roman" panose="02020603050405020304" pitchFamily="18" charset="0"/>
                <a:cs typeface="Times New Roman" panose="02020603050405020304" pitchFamily="18" charset="0"/>
              </a:rPr>
              <a:t> current source.</a:t>
            </a:r>
            <a:endParaRPr lang="en-IN" sz="3400" b="1" dirty="0">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0" y="1295400"/>
            <a:ext cx="9839325" cy="2257425"/>
          </a:xfrm>
          <a:prstGeom prst="rect">
            <a:avLst/>
          </a:prstGeom>
          <a:noFill/>
          <a:ln w="9525">
            <a:noFill/>
            <a:miter lim="800000"/>
            <a:headEnd/>
            <a:tailEnd/>
          </a:ln>
        </p:spPr>
      </p:pic>
      <p:sp>
        <p:nvSpPr>
          <p:cNvPr id="7" name="TextBox 6"/>
          <p:cNvSpPr txBox="1"/>
          <p:nvPr/>
        </p:nvSpPr>
        <p:spPr>
          <a:xfrm>
            <a:off x="1600200" y="990600"/>
            <a:ext cx="5566011" cy="492443"/>
          </a:xfrm>
          <a:prstGeom prst="rect">
            <a:avLst/>
          </a:prstGeom>
          <a:noFill/>
        </p:spPr>
        <p:txBody>
          <a:bodyPr wrap="none" rtlCol="0">
            <a:spAutoFit/>
          </a:bodyPr>
          <a:lstStyle/>
          <a:p>
            <a:r>
              <a:rPr lang="en-US" b="1" dirty="0" smtClean="0">
                <a:latin typeface="Times New Roman" pitchFamily="18" charset="0"/>
                <a:cs typeface="Times New Roman" pitchFamily="18" charset="0"/>
              </a:rPr>
              <a:t>Drain Current and </a:t>
            </a:r>
            <a:r>
              <a:rPr lang="en-US" b="1" dirty="0" err="1" smtClean="0">
                <a:latin typeface="Times New Roman" pitchFamily="18" charset="0"/>
                <a:cs typeface="Times New Roman" pitchFamily="18" charset="0"/>
              </a:rPr>
              <a:t>Transconductance</a:t>
            </a:r>
            <a:endParaRPr lang="en-US" b="1" dirty="0" smtClean="0">
              <a:latin typeface="Times New Roman" pitchFamily="18" charset="0"/>
              <a:cs typeface="Times New Roman" pitchFamily="18" charset="0"/>
            </a:endParaRPr>
          </a:p>
        </p:txBody>
      </p:sp>
      <p:sp>
        <p:nvSpPr>
          <p:cNvPr id="8" name="TextBox 7"/>
          <p:cNvSpPr txBox="1"/>
          <p:nvPr/>
        </p:nvSpPr>
        <p:spPr>
          <a:xfrm>
            <a:off x="381000" y="3581400"/>
            <a:ext cx="4412555" cy="492443"/>
          </a:xfrm>
          <a:prstGeom prst="rect">
            <a:avLst/>
          </a:prstGeom>
          <a:noFill/>
        </p:spPr>
        <p:txBody>
          <a:bodyPr wrap="none" rtlCol="0">
            <a:spAutoFit/>
          </a:bodyPr>
          <a:lstStyle/>
          <a:p>
            <a:r>
              <a:rPr lang="en-US" b="1" dirty="0" smtClean="0">
                <a:solidFill>
                  <a:schemeClr val="accent6">
                    <a:lumMod val="75000"/>
                  </a:schemeClr>
                </a:solidFill>
                <a:latin typeface="Times New Roman" pitchFamily="18" charset="0"/>
                <a:cs typeface="Times New Roman" pitchFamily="18" charset="0"/>
              </a:rPr>
              <a:t>Without Source Degeneration</a:t>
            </a:r>
            <a:endParaRPr lang="en-US" b="1" dirty="0">
              <a:solidFill>
                <a:schemeClr val="accent6">
                  <a:lumMod val="75000"/>
                </a:schemeClr>
              </a:solidFill>
              <a:latin typeface="Times New Roman" pitchFamily="18" charset="0"/>
              <a:cs typeface="Times New Roman" pitchFamily="18" charset="0"/>
            </a:endParaRPr>
          </a:p>
        </p:txBody>
      </p:sp>
      <p:sp>
        <p:nvSpPr>
          <p:cNvPr id="9" name="TextBox 8"/>
          <p:cNvSpPr txBox="1"/>
          <p:nvPr/>
        </p:nvSpPr>
        <p:spPr>
          <a:xfrm>
            <a:off x="5659646" y="3581400"/>
            <a:ext cx="3949286" cy="492443"/>
          </a:xfrm>
          <a:prstGeom prst="rect">
            <a:avLst/>
          </a:prstGeom>
          <a:noFill/>
        </p:spPr>
        <p:txBody>
          <a:bodyPr wrap="none" rtlCol="0">
            <a:spAutoFit/>
          </a:bodyPr>
          <a:lstStyle/>
          <a:p>
            <a:r>
              <a:rPr lang="en-US" b="1" dirty="0" smtClean="0">
                <a:solidFill>
                  <a:schemeClr val="accent6">
                    <a:lumMod val="75000"/>
                  </a:schemeClr>
                </a:solidFill>
                <a:latin typeface="Times New Roman" pitchFamily="18" charset="0"/>
                <a:cs typeface="Times New Roman" pitchFamily="18" charset="0"/>
              </a:rPr>
              <a:t>With Source Degeneration</a:t>
            </a:r>
            <a:endParaRPr lang="en-US" b="1" dirty="0">
              <a:solidFill>
                <a:schemeClr val="accent6">
                  <a:lumMod val="75000"/>
                </a:schemeClr>
              </a:solidFill>
              <a:latin typeface="Times New Roman" pitchFamily="18" charset="0"/>
              <a:cs typeface="Times New Roman" pitchFamily="18" charset="0"/>
            </a:endParaRPr>
          </a:p>
        </p:txBody>
      </p:sp>
      <p:sp>
        <p:nvSpPr>
          <p:cNvPr id="10" name="Rectangle 9"/>
          <p:cNvSpPr/>
          <p:nvPr/>
        </p:nvSpPr>
        <p:spPr>
          <a:xfrm>
            <a:off x="152401" y="4191000"/>
            <a:ext cx="2786922" cy="501229"/>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Output Resistance:</a:t>
            </a:r>
            <a:endParaRPr lang="en-US" sz="2400" b="1" dirty="0" smtClean="0">
              <a:latin typeface="Times New Roman" panose="02020603050405020304" pitchFamily="18" charset="0"/>
              <a:cs typeface="Times New Roman" panose="02020603050405020304" pitchFamily="18" charset="0"/>
            </a:endParaRPr>
          </a:p>
        </p:txBody>
      </p:sp>
      <p:grpSp>
        <p:nvGrpSpPr>
          <p:cNvPr id="113" name="Group 112"/>
          <p:cNvGrpSpPr/>
          <p:nvPr/>
        </p:nvGrpSpPr>
        <p:grpSpPr>
          <a:xfrm>
            <a:off x="4022092" y="3886200"/>
            <a:ext cx="8474708" cy="4881218"/>
            <a:chOff x="4022092" y="4038600"/>
            <a:chExt cx="9445430" cy="5599044"/>
          </a:xfrm>
        </p:grpSpPr>
        <p:grpSp>
          <p:nvGrpSpPr>
            <p:cNvPr id="11" name="Group 10"/>
            <p:cNvGrpSpPr/>
            <p:nvPr/>
          </p:nvGrpSpPr>
          <p:grpSpPr>
            <a:xfrm>
              <a:off x="4022092" y="4038600"/>
              <a:ext cx="9022080" cy="5599044"/>
              <a:chOff x="4267200" y="1752600"/>
              <a:chExt cx="9022080" cy="5599044"/>
            </a:xfrm>
          </p:grpSpPr>
          <p:cxnSp>
            <p:nvCxnSpPr>
              <p:cNvPr id="12" name="Straight Connector 11"/>
              <p:cNvCxnSpPr/>
              <p:nvPr/>
            </p:nvCxnSpPr>
            <p:spPr>
              <a:xfrm flipV="1">
                <a:off x="6248400" y="2362200"/>
                <a:ext cx="704088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6248400" y="5105400"/>
                <a:ext cx="4389120" cy="0"/>
              </a:xfrm>
              <a:prstGeom prst="line">
                <a:avLst/>
              </a:prstGeom>
            </p:spPr>
            <p:style>
              <a:lnRef idx="3">
                <a:schemeClr val="dk1"/>
              </a:lnRef>
              <a:fillRef idx="0">
                <a:schemeClr val="dk1"/>
              </a:fillRef>
              <a:effectRef idx="2">
                <a:schemeClr val="dk1"/>
              </a:effectRef>
              <a:fontRef idx="minor">
                <a:schemeClr val="tx1"/>
              </a:fontRef>
            </p:style>
          </p:cxnSp>
          <p:grpSp>
            <p:nvGrpSpPr>
              <p:cNvPr id="14" name="Group 26"/>
              <p:cNvGrpSpPr/>
              <p:nvPr/>
            </p:nvGrpSpPr>
            <p:grpSpPr>
              <a:xfrm>
                <a:off x="7315200" y="2362200"/>
                <a:ext cx="914400" cy="2758440"/>
                <a:chOff x="7315200" y="3657600"/>
                <a:chExt cx="914400" cy="2758440"/>
              </a:xfrm>
            </p:grpSpPr>
            <p:grpSp>
              <p:nvGrpSpPr>
                <p:cNvPr id="98" name="Group 22"/>
                <p:cNvGrpSpPr/>
                <p:nvPr/>
              </p:nvGrpSpPr>
              <p:grpSpPr>
                <a:xfrm>
                  <a:off x="7315200" y="4495800"/>
                  <a:ext cx="914400" cy="914400"/>
                  <a:chOff x="7238999" y="4114796"/>
                  <a:chExt cx="633046" cy="587828"/>
                </a:xfrm>
              </p:grpSpPr>
              <p:sp>
                <p:nvSpPr>
                  <p:cNvPr id="10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2"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9"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5" name="Group 27"/>
              <p:cNvGrpSpPr/>
              <p:nvPr/>
            </p:nvGrpSpPr>
            <p:grpSpPr>
              <a:xfrm>
                <a:off x="9144000" y="2346960"/>
                <a:ext cx="914400" cy="2758440"/>
                <a:chOff x="7315200" y="3657600"/>
                <a:chExt cx="914400" cy="2758440"/>
              </a:xfrm>
            </p:grpSpPr>
            <p:grpSp>
              <p:nvGrpSpPr>
                <p:cNvPr id="93" name="Group 22"/>
                <p:cNvGrpSpPr/>
                <p:nvPr/>
              </p:nvGrpSpPr>
              <p:grpSpPr>
                <a:xfrm>
                  <a:off x="7315200" y="4495800"/>
                  <a:ext cx="914400" cy="914400"/>
                  <a:chOff x="7238999" y="4114796"/>
                  <a:chExt cx="633046" cy="587828"/>
                </a:xfrm>
              </p:grpSpPr>
              <p:sp>
                <p:nvSpPr>
                  <p:cNvPr id="96" name="Oval 95"/>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7" name="Straight Arrow Connector 96"/>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4" name="Straight Connector 93"/>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6" name="Group 46"/>
              <p:cNvGrpSpPr/>
              <p:nvPr/>
            </p:nvGrpSpPr>
            <p:grpSpPr>
              <a:xfrm rot="16200000">
                <a:off x="9383205" y="3601277"/>
                <a:ext cx="2691514" cy="274323"/>
                <a:chOff x="4686173" y="4405989"/>
                <a:chExt cx="1943227" cy="318412"/>
              </a:xfrm>
            </p:grpSpPr>
            <p:grpSp>
              <p:nvGrpSpPr>
                <p:cNvPr id="84" name="Group 42"/>
                <p:cNvGrpSpPr/>
                <p:nvPr/>
              </p:nvGrpSpPr>
              <p:grpSpPr>
                <a:xfrm>
                  <a:off x="5029200" y="4419601"/>
                  <a:ext cx="1295400" cy="304800"/>
                  <a:chOff x="4876800" y="4419600"/>
                  <a:chExt cx="5486400" cy="914401"/>
                </a:xfrm>
              </p:grpSpPr>
              <p:cxnSp>
                <p:nvCxnSpPr>
                  <p:cNvPr id="87" name="Straight Connector 8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5" name="Straight Connector 84"/>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55"/>
              <p:cNvGrpSpPr/>
              <p:nvPr/>
            </p:nvGrpSpPr>
            <p:grpSpPr>
              <a:xfrm>
                <a:off x="11373678" y="6589644"/>
                <a:ext cx="914400" cy="762000"/>
                <a:chOff x="4572000" y="5029200"/>
                <a:chExt cx="914400" cy="762000"/>
              </a:xfrm>
            </p:grpSpPr>
            <p:cxnSp>
              <p:nvCxnSpPr>
                <p:cNvPr id="80" name="Straight Connector 79"/>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42"/>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18" name="Group 68"/>
              <p:cNvGrpSpPr/>
              <p:nvPr/>
            </p:nvGrpSpPr>
            <p:grpSpPr>
              <a:xfrm>
                <a:off x="7315200" y="6996952"/>
                <a:ext cx="914400" cy="304800"/>
                <a:chOff x="4572000" y="5091952"/>
                <a:chExt cx="914400" cy="304800"/>
              </a:xfrm>
            </p:grpSpPr>
            <p:cxnSp>
              <p:nvCxnSpPr>
                <p:cNvPr id="76"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19" name="TextBox 18"/>
              <p:cNvSpPr txBox="1"/>
              <p:nvPr/>
            </p:nvSpPr>
            <p:spPr>
              <a:xfrm>
                <a:off x="7570330" y="1840006"/>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503530" y="4536757"/>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533318" y="3927157"/>
                <a:ext cx="105227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83058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0896600" y="3429000"/>
                <a:ext cx="436723"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endParaRPr lang="en-US" b="1"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214978" y="601980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grpSp>
            <p:nvGrpSpPr>
              <p:cNvPr id="26" name="Group 86"/>
              <p:cNvGrpSpPr/>
              <p:nvPr/>
            </p:nvGrpSpPr>
            <p:grpSpPr>
              <a:xfrm rot="16200000" flipV="1">
                <a:off x="11734800" y="2590800"/>
                <a:ext cx="182879" cy="182879"/>
                <a:chOff x="5010978" y="4315437"/>
                <a:chExt cx="299038" cy="488312"/>
              </a:xfrm>
            </p:grpSpPr>
            <p:cxnSp>
              <p:nvCxnSpPr>
                <p:cNvPr id="74" name="Straight Connector 73"/>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cxnSp>
            <p:nvCxnSpPr>
              <p:cNvPr id="28" name="Straight Connector 27"/>
              <p:cNvCxnSpPr/>
              <p:nvPr/>
            </p:nvCxnSpPr>
            <p:spPr>
              <a:xfrm>
                <a:off x="4724400" y="236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4724400" y="2362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724400" y="2971800"/>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31" name="Group 56"/>
              <p:cNvGrpSpPr/>
              <p:nvPr/>
            </p:nvGrpSpPr>
            <p:grpSpPr>
              <a:xfrm>
                <a:off x="4267200" y="3468756"/>
                <a:ext cx="914400" cy="798444"/>
                <a:chOff x="4572000" y="3773556"/>
                <a:chExt cx="914400" cy="798444"/>
              </a:xfrm>
            </p:grpSpPr>
            <p:cxnSp>
              <p:nvCxnSpPr>
                <p:cNvPr id="70" name="Straight Connector 69"/>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33" name="Group 46"/>
              <p:cNvGrpSpPr/>
              <p:nvPr/>
            </p:nvGrpSpPr>
            <p:grpSpPr>
              <a:xfrm rot="16200000">
                <a:off x="9734340" y="4467245"/>
                <a:ext cx="4439379" cy="262604"/>
                <a:chOff x="4043692" y="4419592"/>
                <a:chExt cx="3205152" cy="304809"/>
              </a:xfrm>
            </p:grpSpPr>
            <p:grpSp>
              <p:nvGrpSpPr>
                <p:cNvPr id="61" name="Group 42"/>
                <p:cNvGrpSpPr/>
                <p:nvPr/>
              </p:nvGrpSpPr>
              <p:grpSpPr>
                <a:xfrm>
                  <a:off x="5029200" y="4419601"/>
                  <a:ext cx="1295400" cy="304800"/>
                  <a:chOff x="4876800" y="4419600"/>
                  <a:chExt cx="5486400" cy="914401"/>
                </a:xfrm>
              </p:grpSpPr>
              <p:cxnSp>
                <p:nvCxnSpPr>
                  <p:cNvPr id="64" name="Straight Connector 63"/>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2" name="Straight Connector 61"/>
                <p:cNvCxnSpPr/>
                <p:nvPr/>
              </p:nvCxnSpPr>
              <p:spPr>
                <a:xfrm flipH="1">
                  <a:off x="4043692" y="4429054"/>
                  <a:ext cx="990271"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H="1">
                  <a:off x="6324592" y="4419592"/>
                  <a:ext cx="924252" cy="0"/>
                </a:xfrm>
                <a:prstGeom prst="line">
                  <a:avLst/>
                </a:prstGeom>
              </p:spPr>
              <p:style>
                <a:lnRef idx="3">
                  <a:schemeClr val="dk1"/>
                </a:lnRef>
                <a:fillRef idx="0">
                  <a:schemeClr val="dk1"/>
                </a:fillRef>
                <a:effectRef idx="2">
                  <a:schemeClr val="dk1"/>
                </a:effectRef>
                <a:fontRef idx="minor">
                  <a:schemeClr val="tx1"/>
                </a:fontRef>
              </p:style>
            </p:cxnSp>
          </p:grpSp>
          <p:sp>
            <p:nvSpPr>
              <p:cNvPr id="34" name="TextBox 33"/>
              <p:cNvSpPr txBox="1"/>
              <p:nvPr/>
            </p:nvSpPr>
            <p:spPr>
              <a:xfrm>
                <a:off x="12192000" y="4231957"/>
                <a:ext cx="58541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grpSp>
            <p:nvGrpSpPr>
              <p:cNvPr id="35" name="Group 46"/>
              <p:cNvGrpSpPr/>
              <p:nvPr/>
            </p:nvGrpSpPr>
            <p:grpSpPr>
              <a:xfrm rot="16200000">
                <a:off x="6940162" y="5928359"/>
                <a:ext cx="1920240" cy="274323"/>
                <a:chOff x="4686173" y="4405989"/>
                <a:chExt cx="1943227" cy="318412"/>
              </a:xfrm>
            </p:grpSpPr>
            <p:grpSp>
              <p:nvGrpSpPr>
                <p:cNvPr id="52" name="Group 51"/>
                <p:cNvGrpSpPr/>
                <p:nvPr/>
              </p:nvGrpSpPr>
              <p:grpSpPr>
                <a:xfrm>
                  <a:off x="5029200" y="4419601"/>
                  <a:ext cx="1295400" cy="304800"/>
                  <a:chOff x="4876800" y="4419600"/>
                  <a:chExt cx="5486400" cy="914401"/>
                </a:xfrm>
              </p:grpSpPr>
              <p:cxnSp>
                <p:nvCxnSpPr>
                  <p:cNvPr id="55" name="Straight Connector 54"/>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3" name="Straight Connector 52"/>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p:cNvSpPr txBox="1"/>
              <p:nvPr/>
            </p:nvSpPr>
            <p:spPr>
              <a:xfrm>
                <a:off x="9372600" y="1828800"/>
                <a:ext cx="35137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37" name="Group 86"/>
              <p:cNvGrpSpPr/>
              <p:nvPr/>
            </p:nvGrpSpPr>
            <p:grpSpPr>
              <a:xfrm rot="16200000" flipV="1">
                <a:off x="10515600" y="2514600"/>
                <a:ext cx="182879" cy="182879"/>
                <a:chOff x="5010978" y="4315437"/>
                <a:chExt cx="299038" cy="488312"/>
              </a:xfrm>
            </p:grpSpPr>
            <p:cxnSp>
              <p:nvCxnSpPr>
                <p:cNvPr id="50" name="Straight Connector 49"/>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38" name="Group 86"/>
              <p:cNvGrpSpPr/>
              <p:nvPr/>
            </p:nvGrpSpPr>
            <p:grpSpPr>
              <a:xfrm flipV="1">
                <a:off x="11049000" y="2266122"/>
                <a:ext cx="182879" cy="182879"/>
                <a:chOff x="5010978" y="4315437"/>
                <a:chExt cx="299038" cy="488312"/>
              </a:xfrm>
            </p:grpSpPr>
            <p:cxnSp>
              <p:nvCxnSpPr>
                <p:cNvPr id="48" name="Straight Connector 47"/>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39" name="Group 86"/>
              <p:cNvGrpSpPr/>
              <p:nvPr/>
            </p:nvGrpSpPr>
            <p:grpSpPr>
              <a:xfrm rot="16200000" flipV="1">
                <a:off x="7665720" y="5227321"/>
                <a:ext cx="182879" cy="182879"/>
                <a:chOff x="5010978" y="4315437"/>
                <a:chExt cx="299038" cy="488312"/>
              </a:xfrm>
            </p:grpSpPr>
            <p:cxnSp>
              <p:nvCxnSpPr>
                <p:cNvPr id="46" name="Straight Connector 45"/>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40" name="TextBox 39"/>
              <p:cNvSpPr txBox="1"/>
              <p:nvPr/>
            </p:nvSpPr>
            <p:spPr>
              <a:xfrm>
                <a:off x="10994453" y="17526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1950714" y="2631757"/>
                <a:ext cx="47481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0668000" y="2479357"/>
                <a:ext cx="52450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8077200" y="5146357"/>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103" name="TextBox 102"/>
            <p:cNvSpPr txBox="1"/>
            <p:nvPr/>
          </p:nvSpPr>
          <p:spPr>
            <a:xfrm>
              <a:off x="4114800" y="41910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grpSp>
          <p:nvGrpSpPr>
            <p:cNvPr id="112" name="Group 111"/>
            <p:cNvGrpSpPr/>
            <p:nvPr/>
          </p:nvGrpSpPr>
          <p:grpSpPr>
            <a:xfrm>
              <a:off x="12553122" y="4648200"/>
              <a:ext cx="914400" cy="3124200"/>
              <a:chOff x="14097000" y="4343400"/>
              <a:chExt cx="914400" cy="3124200"/>
            </a:xfrm>
          </p:grpSpPr>
          <p:sp>
            <p:nvSpPr>
              <p:cNvPr id="104" name="Oval 19"/>
              <p:cNvSpPr/>
              <p:nvPr/>
            </p:nvSpPr>
            <p:spPr>
              <a:xfrm>
                <a:off x="14097000" y="5257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14554200" y="617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p:cNvCxnSpPr/>
              <p:nvPr/>
            </p:nvCxnSpPr>
            <p:spPr>
              <a:xfrm>
                <a:off x="14097000" y="71628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a:off x="14310360" y="7315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14432280" y="74676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14554200" y="6705600"/>
                <a:ext cx="0" cy="457200"/>
              </a:xfrm>
              <a:prstGeom prst="line">
                <a:avLst/>
              </a:prstGeom>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14260310" y="5451157"/>
                <a:ext cx="597087" cy="564861"/>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dirty="0"/>
              </a:p>
            </p:txBody>
          </p:sp>
          <p:cxnSp>
            <p:nvCxnSpPr>
              <p:cNvPr id="111" name="Straight Connector 110"/>
              <p:cNvCxnSpPr/>
              <p:nvPr/>
            </p:nvCxnSpPr>
            <p:spPr>
              <a:xfrm>
                <a:off x="14554200" y="4343400"/>
                <a:ext cx="0" cy="914400"/>
              </a:xfrm>
              <a:prstGeom prst="line">
                <a:avLst/>
              </a:prstGeom>
            </p:spPr>
            <p:style>
              <a:lnRef idx="3">
                <a:schemeClr val="dk1"/>
              </a:lnRef>
              <a:fillRef idx="0">
                <a:schemeClr val="dk1"/>
              </a:fillRef>
              <a:effectRef idx="2">
                <a:schemeClr val="dk1"/>
              </a:effectRef>
              <a:fontRef idx="minor">
                <a:schemeClr val="tx1"/>
              </a:fontRef>
            </p:style>
          </p:cxn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13107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CS with Source Degeneration</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295400" y="1371600"/>
            <a:ext cx="498521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7" name="Rectangle 6"/>
          <p:cNvSpPr/>
          <p:nvPr/>
        </p:nvSpPr>
        <p:spPr>
          <a:xfrm>
            <a:off x="2057400" y="2707957"/>
            <a:ext cx="4624536"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=0</a:t>
            </a:r>
            <a:endParaRPr lang="en-US" baseline="-25000" dirty="0"/>
          </a:p>
        </p:txBody>
      </p:sp>
      <p:sp>
        <p:nvSpPr>
          <p:cNvPr id="8" name="TextBox 7"/>
          <p:cNvSpPr txBox="1"/>
          <p:nvPr/>
        </p:nvSpPr>
        <p:spPr>
          <a:xfrm>
            <a:off x="6934200" y="1295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(9)</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 y="3469957"/>
            <a:ext cx="4376519"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the above in (10) we get,</a:t>
            </a:r>
            <a:endParaRPr lang="en-US" dirty="0"/>
          </a:p>
        </p:txBody>
      </p:sp>
      <p:sp>
        <p:nvSpPr>
          <p:cNvPr id="10" name="Rectangle 9"/>
          <p:cNvSpPr/>
          <p:nvPr/>
        </p:nvSpPr>
        <p:spPr>
          <a:xfrm>
            <a:off x="1371600" y="1981200"/>
            <a:ext cx="618990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939471" y="1982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447800" y="4079557"/>
            <a:ext cx="6604693"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91871" y="41161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447800" y="4765357"/>
            <a:ext cx="530626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(1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091871" y="47257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399339" y="5374957"/>
            <a:ext cx="5978303"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7" name="Rectangle 16"/>
          <p:cNvSpPr/>
          <p:nvPr/>
        </p:nvSpPr>
        <p:spPr>
          <a:xfrm>
            <a:off x="1447800" y="6019800"/>
            <a:ext cx="6679008"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g</a:t>
            </a:r>
            <a:r>
              <a:rPr lang="en-US" sz="3200" b="1" baseline="-25000" dirty="0" smtClean="0">
                <a:latin typeface="Times New Roman" panose="02020603050405020304" pitchFamily="18" charset="0"/>
                <a:cs typeface="Times New Roman" panose="02020603050405020304" pitchFamily="18" charset="0"/>
              </a:rPr>
              <a:t>m</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s </a:t>
            </a:r>
            <a:r>
              <a:rPr lang="en-US" sz="3200" b="1" dirty="0" smtClean="0">
                <a:latin typeface="Times New Roman" panose="02020603050405020304" pitchFamily="18" charset="0"/>
                <a:cs typeface="Times New Roman" panose="02020603050405020304" pitchFamily="18" charset="0"/>
              </a:rPr>
              <a:t> (1+ </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s</a:t>
            </a:r>
            <a:r>
              <a:rPr lang="en-US" sz="3200" b="1" dirty="0" smtClean="0">
                <a:latin typeface="Times New Roman" panose="02020603050405020304" pitchFamily="18" charset="0"/>
                <a:cs typeface="Times New Roman" panose="02020603050405020304" pitchFamily="18" charset="0"/>
              </a:rPr>
              <a:t>) </a:t>
            </a:r>
            <a:endParaRPr lang="en-US" sz="3200"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244271" y="5259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067800" y="62484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(14)</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3657600" y="6705600"/>
            <a:ext cx="2611612" cy="5847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D</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0</a:t>
            </a:r>
            <a:endParaRPr lang="en-US" sz="3200" b="1" baseline="-25000" dirty="0">
              <a:latin typeface="Times New Roman" panose="02020603050405020304" pitchFamily="18" charset="0"/>
              <a:cs typeface="Times New Roman" panose="02020603050405020304" pitchFamily="18" charset="0"/>
            </a:endParaRPr>
          </a:p>
        </p:txBody>
      </p:sp>
      <p:sp>
        <p:nvSpPr>
          <p:cNvPr id="21" name="Right Brace 20"/>
          <p:cNvSpPr/>
          <p:nvPr/>
        </p:nvSpPr>
        <p:spPr>
          <a:xfrm>
            <a:off x="8458200" y="6019800"/>
            <a:ext cx="365760" cy="128016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739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Source Follower (Common Drain)</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28600" y="1524000"/>
            <a:ext cx="132588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v"/>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achieve a high voltage gain </a:t>
            </a:r>
            <a:r>
              <a:rPr lang="en-US" dirty="0" smtClean="0">
                <a:latin typeface="Times New Roman" pitchFamily="18" charset="0"/>
                <a:cs typeface="Times New Roman" pitchFamily="18" charset="0"/>
              </a:rPr>
              <a:t>with limited </a:t>
            </a:r>
            <a:r>
              <a:rPr lang="en-US" dirty="0">
                <a:latin typeface="Times New Roman" pitchFamily="18" charset="0"/>
                <a:cs typeface="Times New Roman" pitchFamily="18" charset="0"/>
              </a:rPr>
              <a:t>supply voltage, the load impedance must be as large as </a:t>
            </a:r>
            <a:r>
              <a:rPr lang="en-US" dirty="0" smtClean="0">
                <a:latin typeface="Times New Roman" pitchFamily="18" charset="0"/>
                <a:cs typeface="Times New Roman" pitchFamily="18" charset="0"/>
              </a:rPr>
              <a:t>possible. </a:t>
            </a:r>
          </a:p>
          <a:p>
            <a:pPr marL="457200" indent="-457200" algn="just">
              <a:buFont typeface="Wingdings" pitchFamily="2" charset="2"/>
              <a:buChar char="v"/>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such a stage </a:t>
            </a:r>
            <a:r>
              <a:rPr lang="en-US" dirty="0" smtClean="0">
                <a:latin typeface="Times New Roman" pitchFamily="18" charset="0"/>
                <a:cs typeface="Times New Roman" pitchFamily="18" charset="0"/>
              </a:rPr>
              <a:t>is to </a:t>
            </a:r>
            <a:r>
              <a:rPr lang="en-US" dirty="0">
                <a:latin typeface="Times New Roman" pitchFamily="18" charset="0"/>
                <a:cs typeface="Times New Roman" pitchFamily="18" charset="0"/>
              </a:rPr>
              <a:t>drive a low-impedance load, then a "buffer" must be placed after the amplifier so as </a:t>
            </a:r>
            <a:r>
              <a:rPr lang="en-US" dirty="0" smtClean="0">
                <a:latin typeface="Times New Roman" pitchFamily="18" charset="0"/>
                <a:cs typeface="Times New Roman" pitchFamily="18" charset="0"/>
              </a:rPr>
              <a:t>to drive </a:t>
            </a:r>
            <a:r>
              <a:rPr lang="en-US" dirty="0">
                <a:latin typeface="Times New Roman" pitchFamily="18" charset="0"/>
                <a:cs typeface="Times New Roman" pitchFamily="18" charset="0"/>
              </a:rPr>
              <a:t>the load with negligible loss of the signal level. </a:t>
            </a:r>
            <a:endParaRPr lang="en-US" dirty="0" smtClean="0">
              <a:latin typeface="Times New Roman" pitchFamily="18" charset="0"/>
              <a:cs typeface="Times New Roman" pitchFamily="18" charset="0"/>
            </a:endParaRPr>
          </a:p>
          <a:p>
            <a:pPr marL="457200" indent="-457200" algn="just">
              <a:buFont typeface="Wingdings" pitchFamily="2" charset="2"/>
              <a:buChar char="v"/>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source follower (also called </a:t>
            </a:r>
            <a:r>
              <a:rPr lang="en-US" dirty="0" smtClean="0">
                <a:latin typeface="Times New Roman" pitchFamily="18" charset="0"/>
                <a:cs typeface="Times New Roman" pitchFamily="18" charset="0"/>
              </a:rPr>
              <a:t>the "common-drain</a:t>
            </a:r>
            <a:r>
              <a:rPr lang="en-US" dirty="0">
                <a:latin typeface="Times New Roman" pitchFamily="18" charset="0"/>
                <a:cs typeface="Times New Roman" pitchFamily="18" charset="0"/>
              </a:rPr>
              <a:t>" stage) can operate as a voltage </a:t>
            </a:r>
            <a:r>
              <a:rPr lang="en-US" dirty="0" smtClean="0">
                <a:latin typeface="Times New Roman" pitchFamily="18" charset="0"/>
                <a:cs typeface="Times New Roman" pitchFamily="18" charset="0"/>
              </a:rPr>
              <a:t>buffer.</a:t>
            </a:r>
            <a:endParaRPr lang="en-IN" dirty="0">
              <a:latin typeface="Times New Roman" pitchFamily="18" charset="0"/>
              <a:cs typeface="Times New Roman" pitchFamily="18" charset="0"/>
            </a:endParaRPr>
          </a:p>
        </p:txBody>
      </p:sp>
      <p:sp>
        <p:nvSpPr>
          <p:cNvPr id="7" name="Rectangle 6"/>
          <p:cNvSpPr/>
          <p:nvPr/>
        </p:nvSpPr>
        <p:spPr>
          <a:xfrm>
            <a:off x="381000" y="3886200"/>
            <a:ext cx="13044057"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source follower senses the signal at the gate and </a:t>
            </a:r>
            <a:r>
              <a:rPr lang="en-US" dirty="0" smtClean="0">
                <a:latin typeface="Times New Roman" pitchFamily="18" charset="0"/>
                <a:cs typeface="Times New Roman" pitchFamily="18" charset="0"/>
              </a:rPr>
              <a:t>drives the load at the source, allowing the source potential to “</a:t>
            </a:r>
            <a:r>
              <a:rPr lang="en-US" b="1" dirty="0" smtClean="0">
                <a:latin typeface="Times New Roman" pitchFamily="18" charset="0"/>
                <a:cs typeface="Times New Roman" pitchFamily="18" charset="0"/>
              </a:rPr>
              <a:t>follow</a:t>
            </a:r>
            <a:r>
              <a:rPr lang="en-US" dirty="0" smtClean="0">
                <a:latin typeface="Times New Roman" pitchFamily="18" charset="0"/>
                <a:cs typeface="Times New Roman" pitchFamily="18" charset="0"/>
              </a:rPr>
              <a:t>” the gate voltage. Hence, it is called </a:t>
            </a:r>
            <a:r>
              <a:rPr lang="en-US" b="1" dirty="0" smtClean="0">
                <a:latin typeface="Times New Roman" pitchFamily="18" charset="0"/>
                <a:cs typeface="Times New Roman" pitchFamily="18" charset="0"/>
              </a:rPr>
              <a:t>Source Follower</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8" name="TextBox 7"/>
          <p:cNvSpPr txBox="1"/>
          <p:nvPr/>
        </p:nvSpPr>
        <p:spPr>
          <a:xfrm>
            <a:off x="3023258" y="5649724"/>
            <a:ext cx="6806542"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1" dirty="0" smtClean="0">
                <a:latin typeface="Times New Roman" pitchFamily="18" charset="0"/>
                <a:cs typeface="Times New Roman" pitchFamily="18" charset="0"/>
              </a:rPr>
              <a:t>When</a:t>
            </a:r>
          </a:p>
          <a:p>
            <a:r>
              <a:rPr lang="en-IN" b="1" dirty="0" smtClean="0">
                <a:latin typeface="Times New Roman" pitchFamily="18" charset="0"/>
                <a:cs typeface="Times New Roman" pitchFamily="18" charset="0"/>
              </a:rPr>
              <a:t>V</a:t>
            </a:r>
            <a:r>
              <a:rPr lang="en-IN" b="1" baseline="-25000" dirty="0" smtClean="0">
                <a:latin typeface="Times New Roman" pitchFamily="18" charset="0"/>
                <a:cs typeface="Times New Roman" pitchFamily="18" charset="0"/>
              </a:rPr>
              <a:t>in</a:t>
            </a:r>
            <a:r>
              <a:rPr lang="en-IN" b="1" dirty="0" smtClean="0">
                <a:latin typeface="Times New Roman" pitchFamily="18" charset="0"/>
                <a:cs typeface="Times New Roman" pitchFamily="18" charset="0"/>
              </a:rPr>
              <a:t> = 0, M</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 is Off and </a:t>
            </a:r>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r>
              <a:rPr lang="en-IN" b="1" dirty="0" smtClean="0">
                <a:latin typeface="Times New Roman" pitchFamily="18" charset="0"/>
                <a:cs typeface="Times New Roman" pitchFamily="18" charset="0"/>
              </a:rPr>
              <a:t> =0</a:t>
            </a:r>
          </a:p>
          <a:p>
            <a:r>
              <a:rPr lang="en-IN" b="1" dirty="0" smtClean="0">
                <a:latin typeface="Times New Roman" pitchFamily="18" charset="0"/>
                <a:cs typeface="Times New Roman" pitchFamily="18" charset="0"/>
              </a:rPr>
              <a:t>V</a:t>
            </a:r>
            <a:r>
              <a:rPr lang="en-IN" b="1" baseline="-25000" dirty="0" smtClean="0">
                <a:latin typeface="Times New Roman" pitchFamily="18" charset="0"/>
                <a:cs typeface="Times New Roman" pitchFamily="18" charset="0"/>
              </a:rPr>
              <a:t>in</a:t>
            </a:r>
            <a:r>
              <a:rPr lang="en-IN" b="1" dirty="0" smtClean="0">
                <a:latin typeface="Times New Roman" pitchFamily="18" charset="0"/>
                <a:cs typeface="Times New Roman" pitchFamily="18" charset="0"/>
              </a:rPr>
              <a:t> &gt;</a:t>
            </a:r>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then M</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 is in Saturation and </a:t>
            </a:r>
            <a:r>
              <a:rPr lang="en-IN" b="1" dirty="0" err="1" smtClean="0">
                <a:latin typeface="Times New Roman" pitchFamily="18" charset="0"/>
                <a:cs typeface="Times New Roman" pitchFamily="18" charset="0"/>
              </a:rPr>
              <a:t>V</a:t>
            </a:r>
            <a:r>
              <a:rPr lang="en-IN" b="1" baseline="-25000" dirty="0" err="1" smtClean="0">
                <a:latin typeface="Times New Roman" pitchFamily="18" charset="0"/>
                <a:cs typeface="Times New Roman" pitchFamily="18" charset="0"/>
              </a:rPr>
              <a:t>out</a:t>
            </a:r>
            <a:r>
              <a:rPr lang="en-IN" b="1" dirty="0" smtClean="0">
                <a:latin typeface="Times New Roman" pitchFamily="18" charset="0"/>
                <a:cs typeface="Times New Roman" pitchFamily="18" charset="0"/>
              </a:rPr>
              <a:t> = V</a:t>
            </a:r>
            <a:r>
              <a:rPr lang="en-IN" b="1" baseline="-25000" dirty="0" smtClean="0">
                <a:latin typeface="Times New Roman" pitchFamily="18" charset="0"/>
                <a:cs typeface="Times New Roman" pitchFamily="18" charset="0"/>
              </a:rPr>
              <a:t>in</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5204013"/>
            <a:ext cx="2489858" cy="3254187"/>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4871" y="5278814"/>
            <a:ext cx="3462529" cy="2722186"/>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04800" y="8575357"/>
            <a:ext cx="2635829" cy="49244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b="1" dirty="0" smtClean="0">
                <a:latin typeface="Times New Roman" pitchFamily="18" charset="0"/>
                <a:cs typeface="Times New Roman" pitchFamily="18" charset="0"/>
              </a:rPr>
              <a:t>Source Follower</a:t>
            </a:r>
            <a:endParaRPr lang="en-IN" b="1" dirty="0">
              <a:latin typeface="Times New Roman" pitchFamily="18" charset="0"/>
              <a:cs typeface="Times New Roman" pitchFamily="18" charset="0"/>
            </a:endParaRPr>
          </a:p>
        </p:txBody>
      </p:sp>
      <p:sp>
        <p:nvSpPr>
          <p:cNvPr id="13" name="Rectangle 12"/>
          <p:cNvSpPr/>
          <p:nvPr/>
        </p:nvSpPr>
        <p:spPr>
          <a:xfrm>
            <a:off x="9525000" y="8419644"/>
            <a:ext cx="40386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2400" b="1" dirty="0" smtClean="0">
                <a:latin typeface="Times New Roman" pitchFamily="18" charset="0"/>
                <a:cs typeface="Times New Roman" pitchFamily="18" charset="0"/>
              </a:rPr>
              <a:t>Input Output Characteristics</a:t>
            </a:r>
            <a:endParaRPr lang="en-IN" sz="2400" b="1" dirty="0">
              <a:latin typeface="Times New Roman" pitchFamily="18" charset="0"/>
              <a:cs typeface="Times New Roman" pitchFamily="18" charset="0"/>
            </a:endParaRPr>
          </a:p>
        </p:txBody>
      </p:sp>
      <p:sp>
        <p:nvSpPr>
          <p:cNvPr id="14" name="TextBox 13"/>
          <p:cNvSpPr txBox="1"/>
          <p:nvPr/>
        </p:nvSpPr>
        <p:spPr>
          <a:xfrm>
            <a:off x="3124200" y="7394138"/>
            <a:ext cx="5105400" cy="129266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b="1" dirty="0" smtClean="0">
                <a:solidFill>
                  <a:srgbClr val="FF0000"/>
                </a:solidFill>
                <a:latin typeface="Times New Roman" pitchFamily="18" charset="0"/>
                <a:cs typeface="Times New Roman" pitchFamily="18" charset="0"/>
              </a:rPr>
              <a:t>Here, </a:t>
            </a:r>
          </a:p>
          <a:p>
            <a:r>
              <a:rPr lang="en-IN" b="1" dirty="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V</a:t>
            </a:r>
            <a:r>
              <a:rPr lang="en-IN" b="1" baseline="-25000" dirty="0" err="1" smtClean="0">
                <a:solidFill>
                  <a:srgbClr val="FF0000"/>
                </a:solidFill>
                <a:latin typeface="Times New Roman" pitchFamily="18" charset="0"/>
                <a:cs typeface="Times New Roman" pitchFamily="18" charset="0"/>
              </a:rPr>
              <a:t>b</a:t>
            </a:r>
            <a:r>
              <a:rPr lang="en-IN" b="1" dirty="0" smtClean="0">
                <a:solidFill>
                  <a:srgbClr val="FF0000"/>
                </a:solidFill>
                <a:latin typeface="Times New Roman" pitchFamily="18" charset="0"/>
                <a:cs typeface="Times New Roman" pitchFamily="18" charset="0"/>
              </a:rPr>
              <a:t> ≠ </a:t>
            </a:r>
            <a:r>
              <a:rPr lang="en-IN" b="1" dirty="0" err="1" smtClean="0">
                <a:solidFill>
                  <a:srgbClr val="FF0000"/>
                </a:solidFill>
                <a:latin typeface="Times New Roman" pitchFamily="18" charset="0"/>
                <a:cs typeface="Times New Roman" pitchFamily="18" charset="0"/>
              </a:rPr>
              <a:t>V</a:t>
            </a:r>
            <a:r>
              <a:rPr lang="en-IN" b="1" baseline="-25000" dirty="0" err="1" smtClean="0">
                <a:solidFill>
                  <a:srgbClr val="FF0000"/>
                </a:solidFill>
                <a:latin typeface="Times New Roman" pitchFamily="18" charset="0"/>
                <a:cs typeface="Times New Roman" pitchFamily="18" charset="0"/>
              </a:rPr>
              <a:t>s</a:t>
            </a:r>
            <a:endParaRPr lang="en-IN" b="1" baseline="-25000" dirty="0" smtClean="0">
              <a:solidFill>
                <a:srgbClr val="FF0000"/>
              </a:solidFill>
              <a:latin typeface="Times New Roman" pitchFamily="18" charset="0"/>
              <a:cs typeface="Times New Roman" pitchFamily="18" charset="0"/>
            </a:endParaRPr>
          </a:p>
          <a:p>
            <a:r>
              <a:rPr lang="en-IN" b="1" dirty="0" smtClean="0">
                <a:solidFill>
                  <a:srgbClr val="FF0000"/>
                </a:solidFill>
                <a:latin typeface="Times New Roman" pitchFamily="18" charset="0"/>
                <a:cs typeface="Times New Roman" pitchFamily="18" charset="0"/>
              </a:rPr>
              <a:t>	</a:t>
            </a:r>
            <a:r>
              <a:rPr lang="ta-IN" b="1" dirty="0" smtClean="0">
                <a:solidFill>
                  <a:srgbClr val="FF0000"/>
                </a:solidFill>
                <a:latin typeface="Latha"/>
                <a:cs typeface="Latha"/>
              </a:rPr>
              <a:t>ஃ</a:t>
            </a:r>
            <a:r>
              <a:rPr lang="en-IN" b="1" dirty="0" smtClean="0">
                <a:solidFill>
                  <a:srgbClr val="FF0000"/>
                </a:solidFill>
                <a:latin typeface="Latha"/>
                <a:cs typeface="Latha"/>
              </a:rPr>
              <a:t> </a:t>
            </a:r>
            <a:r>
              <a:rPr lang="en-IN" b="1" dirty="0" smtClean="0">
                <a:solidFill>
                  <a:srgbClr val="FF0000"/>
                </a:solidFill>
                <a:latin typeface="Times New Roman" pitchFamily="18" charset="0"/>
                <a:cs typeface="Times New Roman" pitchFamily="18" charset="0"/>
              </a:rPr>
              <a:t>body </a:t>
            </a:r>
            <a:r>
              <a:rPr lang="en-IN" b="1" dirty="0">
                <a:solidFill>
                  <a:srgbClr val="FF0000"/>
                </a:solidFill>
                <a:latin typeface="Times New Roman" pitchFamily="18" charset="0"/>
                <a:cs typeface="Times New Roman" pitchFamily="18" charset="0"/>
              </a:rPr>
              <a:t>effect exists.</a:t>
            </a:r>
            <a:endParaRPr lang="en-IN" b="1" baseline="-25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99356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739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Source Follower (Common Drain)</a:t>
            </a:r>
            <a:endParaRPr lang="en-US" sz="2400" b="1" dirty="0" smtClean="0">
              <a:latin typeface="Times New Roman" panose="02020603050405020304" pitchFamily="18" charset="0"/>
              <a:cs typeface="Times New Roman" panose="02020603050405020304" pitchFamily="18" charset="0"/>
            </a:endParaRPr>
          </a:p>
        </p:txBody>
      </p:sp>
      <p:pic>
        <p:nvPicPr>
          <p:cNvPr id="6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54890"/>
            <a:ext cx="2489858" cy="3254187"/>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 name="Group 74"/>
          <p:cNvGrpSpPr/>
          <p:nvPr/>
        </p:nvGrpSpPr>
        <p:grpSpPr>
          <a:xfrm>
            <a:off x="4724400" y="1828800"/>
            <a:ext cx="7543800" cy="5943600"/>
            <a:chOff x="4724400" y="1828800"/>
            <a:chExt cx="7543800" cy="5943600"/>
          </a:xfrm>
        </p:grpSpPr>
        <p:grpSp>
          <p:nvGrpSpPr>
            <p:cNvPr id="6" name="Group 5"/>
            <p:cNvGrpSpPr/>
            <p:nvPr/>
          </p:nvGrpSpPr>
          <p:grpSpPr>
            <a:xfrm>
              <a:off x="4724400" y="1828800"/>
              <a:ext cx="7543800" cy="5943600"/>
              <a:chOff x="4724400" y="1828800"/>
              <a:chExt cx="7543800" cy="5943600"/>
            </a:xfrm>
          </p:grpSpPr>
          <p:grpSp>
            <p:nvGrpSpPr>
              <p:cNvPr id="7" name="Group 73"/>
              <p:cNvGrpSpPr/>
              <p:nvPr/>
            </p:nvGrpSpPr>
            <p:grpSpPr>
              <a:xfrm>
                <a:off x="4724400" y="2346960"/>
                <a:ext cx="7543800" cy="5425440"/>
                <a:chOff x="4724400" y="3642360"/>
                <a:chExt cx="7543800" cy="5425440"/>
              </a:xfrm>
            </p:grpSpPr>
            <p:cxnSp>
              <p:nvCxnSpPr>
                <p:cNvPr id="19" name="Straight Connector 18"/>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6248400" y="6400800"/>
                  <a:ext cx="5562600" cy="0"/>
                </a:xfrm>
                <a:prstGeom prst="line">
                  <a:avLst/>
                </a:prstGeom>
              </p:spPr>
              <p:style>
                <a:lnRef idx="3">
                  <a:schemeClr val="dk1"/>
                </a:lnRef>
                <a:fillRef idx="0">
                  <a:schemeClr val="dk1"/>
                </a:fillRef>
                <a:effectRef idx="2">
                  <a:schemeClr val="dk1"/>
                </a:effectRef>
                <a:fontRef idx="minor">
                  <a:schemeClr val="tx1"/>
                </a:fontRef>
              </p:style>
            </p:cxnSp>
            <p:grpSp>
              <p:nvGrpSpPr>
                <p:cNvPr id="21" name="Group 26"/>
                <p:cNvGrpSpPr/>
                <p:nvPr/>
              </p:nvGrpSpPr>
              <p:grpSpPr>
                <a:xfrm>
                  <a:off x="7315200" y="3657600"/>
                  <a:ext cx="914400" cy="2758440"/>
                  <a:chOff x="7315200" y="3657600"/>
                  <a:chExt cx="914400" cy="2758440"/>
                </a:xfrm>
              </p:grpSpPr>
              <p:grpSp>
                <p:nvGrpSpPr>
                  <p:cNvPr id="57" name="Group 22"/>
                  <p:cNvGrpSpPr/>
                  <p:nvPr/>
                </p:nvGrpSpPr>
                <p:grpSpPr>
                  <a:xfrm>
                    <a:off x="7315200" y="4495800"/>
                    <a:ext cx="914400" cy="914400"/>
                    <a:chOff x="7238999" y="4114796"/>
                    <a:chExt cx="633046" cy="587828"/>
                  </a:xfrm>
                </p:grpSpPr>
                <p:sp>
                  <p:nvSpPr>
                    <p:cNvPr id="60"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1" name="Straight Arrow Connector 21"/>
                    <p:cNvCxnSpPr/>
                    <p:nvPr/>
                  </p:nvCxnSpPr>
                  <p:spPr>
                    <a:xfrm flipH="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8"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2" name="Group 27"/>
                <p:cNvGrpSpPr/>
                <p:nvPr/>
              </p:nvGrpSpPr>
              <p:grpSpPr>
                <a:xfrm>
                  <a:off x="8839200" y="3642360"/>
                  <a:ext cx="914400" cy="2758440"/>
                  <a:chOff x="7010400" y="3657600"/>
                  <a:chExt cx="914400" cy="2758440"/>
                </a:xfrm>
              </p:grpSpPr>
              <p:grpSp>
                <p:nvGrpSpPr>
                  <p:cNvPr id="52" name="Group 22"/>
                  <p:cNvGrpSpPr/>
                  <p:nvPr/>
                </p:nvGrpSpPr>
                <p:grpSpPr>
                  <a:xfrm>
                    <a:off x="7010400" y="4495800"/>
                    <a:ext cx="914400" cy="914400"/>
                    <a:chOff x="7027983" y="4114796"/>
                    <a:chExt cx="633046" cy="587828"/>
                  </a:xfrm>
                </p:grpSpPr>
                <p:sp>
                  <p:nvSpPr>
                    <p:cNvPr id="55" name="Oval 54"/>
                    <p:cNvSpPr/>
                    <p:nvPr/>
                  </p:nvSpPr>
                  <p:spPr>
                    <a:xfrm>
                      <a:off x="7027983"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6" name="Straight Arrow Connector 55"/>
                    <p:cNvCxnSpPr/>
                    <p:nvPr/>
                  </p:nvCxnSpPr>
                  <p:spPr>
                    <a:xfrm>
                      <a:off x="7347819"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3" name="Straight Connector 52"/>
                  <p:cNvCxnSpPr/>
                  <p:nvPr/>
                </p:nvCxnSpPr>
                <p:spPr>
                  <a:xfrm>
                    <a:off x="74510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74676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46"/>
                <p:cNvGrpSpPr/>
                <p:nvPr/>
              </p:nvGrpSpPr>
              <p:grpSpPr>
                <a:xfrm rot="16200000">
                  <a:off x="9789940" y="4913146"/>
                  <a:ext cx="2712719" cy="262596"/>
                  <a:chOff x="4670863" y="4419600"/>
                  <a:chExt cx="1958537" cy="304801"/>
                </a:xfrm>
              </p:grpSpPr>
              <p:grpSp>
                <p:nvGrpSpPr>
                  <p:cNvPr id="43" name="Group 42"/>
                  <p:cNvGrpSpPr/>
                  <p:nvPr/>
                </p:nvGrpSpPr>
                <p:grpSpPr>
                  <a:xfrm>
                    <a:off x="5029200" y="4419601"/>
                    <a:ext cx="1295400" cy="304800"/>
                    <a:chOff x="4876800" y="4419600"/>
                    <a:chExt cx="5486400" cy="914401"/>
                  </a:xfrm>
                </p:grpSpPr>
                <p:cxnSp>
                  <p:nvCxnSpPr>
                    <p:cNvPr id="46" name="Straight Connector 4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flipH="1">
                    <a:off x="4670863" y="4422839"/>
                    <a:ext cx="363879"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55"/>
                <p:cNvGrpSpPr/>
                <p:nvPr/>
              </p:nvGrpSpPr>
              <p:grpSpPr>
                <a:xfrm>
                  <a:off x="11353800" y="3657600"/>
                  <a:ext cx="914400" cy="762000"/>
                  <a:chOff x="4572000" y="5029200"/>
                  <a:chExt cx="914400" cy="762000"/>
                </a:xfrm>
              </p:grpSpPr>
              <p:cxnSp>
                <p:nvCxnSpPr>
                  <p:cNvPr id="39" name="Straight Connector 38"/>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5" name="Group 56"/>
                <p:cNvGrpSpPr/>
                <p:nvPr/>
              </p:nvGrpSpPr>
              <p:grpSpPr>
                <a:xfrm>
                  <a:off x="4724400" y="3657600"/>
                  <a:ext cx="914400" cy="762000"/>
                  <a:chOff x="3505200" y="5029200"/>
                  <a:chExt cx="914400" cy="762000"/>
                </a:xfrm>
              </p:grpSpPr>
              <p:cxnSp>
                <p:nvCxnSpPr>
                  <p:cNvPr id="35" name="Straight Connector 34"/>
                  <p:cNvCxnSpPr/>
                  <p:nvPr/>
                </p:nvCxnSpPr>
                <p:spPr>
                  <a:xfrm>
                    <a:off x="35052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7185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38404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39624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6" name="Group 62"/>
                <p:cNvGrpSpPr/>
                <p:nvPr/>
              </p:nvGrpSpPr>
              <p:grpSpPr>
                <a:xfrm>
                  <a:off x="7335078" y="6019800"/>
                  <a:ext cx="914400" cy="2758440"/>
                  <a:chOff x="7315200" y="3657600"/>
                  <a:chExt cx="914400" cy="2758440"/>
                </a:xfrm>
              </p:grpSpPr>
              <p:sp>
                <p:nvSpPr>
                  <p:cNvPr id="32" name="Oval 31"/>
                  <p:cNvSpPr/>
                  <p:nvPr/>
                </p:nvSpPr>
                <p:spPr>
                  <a:xfrm>
                    <a:off x="7315200" y="4495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7" name="Group 68"/>
                <p:cNvGrpSpPr/>
                <p:nvPr/>
              </p:nvGrpSpPr>
              <p:grpSpPr>
                <a:xfrm>
                  <a:off x="7335078" y="8763000"/>
                  <a:ext cx="914400" cy="304800"/>
                  <a:chOff x="4572000" y="5410200"/>
                  <a:chExt cx="914400" cy="304800"/>
                </a:xfrm>
              </p:grpSpPr>
              <p:cxnSp>
                <p:nvCxnSpPr>
                  <p:cNvPr id="28" name="Straight Connector 27"/>
                  <p:cNvCxnSpPr/>
                  <p:nvPr/>
                </p:nvCxnSpPr>
                <p:spPr>
                  <a:xfrm>
                    <a:off x="4572000" y="5410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4785360" y="5562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907280" y="5715000"/>
                    <a:ext cx="274320" cy="0"/>
                  </a:xfrm>
                  <a:prstGeom prst="line">
                    <a:avLst/>
                  </a:prstGeom>
                </p:spPr>
                <p:style>
                  <a:lnRef idx="3">
                    <a:schemeClr val="dk1"/>
                  </a:lnRef>
                  <a:fillRef idx="0">
                    <a:schemeClr val="dk1"/>
                  </a:fillRef>
                  <a:effectRef idx="2">
                    <a:schemeClr val="dk1"/>
                  </a:effectRef>
                  <a:fontRef idx="minor">
                    <a:schemeClr val="tx1"/>
                  </a:fontRef>
                </p:style>
              </p:cxnSp>
            </p:grpSp>
          </p:grpSp>
          <p:sp>
            <p:nvSpPr>
              <p:cNvPr id="8" name="TextBox 7"/>
              <p:cNvSpPr txBox="1"/>
              <p:nvPr/>
            </p:nvSpPr>
            <p:spPr>
              <a:xfrm>
                <a:off x="4855240" y="18288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570330" y="19050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503530" y="4536757"/>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33318" y="3927157"/>
                <a:ext cx="105227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0010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353800" y="3429000"/>
                <a:ext cx="511679"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543800" y="5679757"/>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16" name="Group 86"/>
              <p:cNvGrpSpPr/>
              <p:nvPr/>
            </p:nvGrpSpPr>
            <p:grpSpPr>
              <a:xfrm rot="5400000">
                <a:off x="7680236" y="5257793"/>
                <a:ext cx="182879" cy="182879"/>
                <a:chOff x="5010978" y="4315437"/>
                <a:chExt cx="299038" cy="488312"/>
              </a:xfrm>
            </p:grpSpPr>
            <p:cxnSp>
              <p:nvCxnSpPr>
                <p:cNvPr id="17" name="Straight Connector 16"/>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cxnSp>
          <p:nvCxnSpPr>
            <p:cNvPr id="63" name="Straight Connector 62"/>
            <p:cNvCxnSpPr/>
            <p:nvPr/>
          </p:nvCxnSpPr>
          <p:spPr>
            <a:xfrm>
              <a:off x="5181600" y="2362200"/>
              <a:ext cx="432000"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rot="16200000">
              <a:off x="10356703" y="4373981"/>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rot="10800000">
              <a:off x="10374925" y="4056722"/>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rot="16200000">
              <a:off x="10356703" y="3775906"/>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39"/>
            <p:cNvCxnSpPr/>
            <p:nvPr/>
          </p:nvCxnSpPr>
          <p:spPr>
            <a:xfrm rot="10800000">
              <a:off x="10374925" y="3458647"/>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rot="16200000">
              <a:off x="10356703" y="3177831"/>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rot="10800000">
              <a:off x="10374925" y="2860572"/>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rot="16200000" flipH="1">
              <a:off x="10161714" y="4874162"/>
              <a:ext cx="432000"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rot="16200000" flipH="1">
              <a:off x="10140923" y="2612058"/>
              <a:ext cx="468000" cy="0"/>
            </a:xfrm>
            <a:prstGeom prst="line">
              <a:avLst/>
            </a:prstGeom>
          </p:spPr>
          <p:style>
            <a:lnRef idx="3">
              <a:schemeClr val="dk1"/>
            </a:lnRef>
            <a:fillRef idx="0">
              <a:schemeClr val="dk1"/>
            </a:fillRef>
            <a:effectRef idx="2">
              <a:schemeClr val="dk1"/>
            </a:effectRef>
            <a:fontRef idx="minor">
              <a:schemeClr val="tx1"/>
            </a:fontRef>
          </p:style>
        </p:cxnSp>
        <p:sp>
          <p:nvSpPr>
            <p:cNvPr id="72" name="TextBox 71"/>
            <p:cNvSpPr txBox="1"/>
            <p:nvPr/>
          </p:nvSpPr>
          <p:spPr>
            <a:xfrm>
              <a:off x="9982200" y="3505200"/>
              <a:ext cx="436723"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endParaRPr lang="en-US" b="1" baseline="-25000" dirty="0">
                <a:latin typeface="Times New Roman" panose="02020603050405020304" pitchFamily="18" charset="0"/>
                <a:cs typeface="Times New Roman" panose="02020603050405020304" pitchFamily="18" charset="0"/>
              </a:endParaRPr>
            </a:p>
          </p:txBody>
        </p:sp>
      </p:grpSp>
      <p:sp>
        <p:nvSpPr>
          <p:cNvPr id="73" name="Rectangle 72"/>
          <p:cNvSpPr/>
          <p:nvPr/>
        </p:nvSpPr>
        <p:spPr>
          <a:xfrm>
            <a:off x="5181600" y="1229380"/>
            <a:ext cx="3966086" cy="523220"/>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The </a:t>
            </a:r>
            <a:r>
              <a:rPr lang="en-US" sz="2800" b="1" dirty="0">
                <a:solidFill>
                  <a:srgbClr val="00B0F0"/>
                </a:solidFill>
                <a:latin typeface="Times New Roman" panose="02020603050405020304" pitchFamily="18" charset="0"/>
                <a:cs typeface="Times New Roman" panose="02020603050405020304" pitchFamily="18" charset="0"/>
              </a:rPr>
              <a:t>equivalent </a:t>
            </a:r>
            <a:r>
              <a:rPr lang="en-US" sz="2800" b="1" dirty="0" smtClean="0">
                <a:solidFill>
                  <a:srgbClr val="00B0F0"/>
                </a:solidFill>
                <a:latin typeface="Times New Roman" panose="02020603050405020304" pitchFamily="18" charset="0"/>
                <a:cs typeface="Times New Roman" panose="02020603050405020304" pitchFamily="18" charset="0"/>
              </a:rPr>
              <a:t>circuit is,</a:t>
            </a:r>
            <a:endParaRPr lang="en-IN" b="1" dirty="0">
              <a:solidFill>
                <a:srgbClr val="00B0F0"/>
              </a:solidFill>
            </a:endParaRPr>
          </a:p>
        </p:txBody>
      </p:sp>
      <p:sp>
        <p:nvSpPr>
          <p:cNvPr id="74" name="Rectangle 73"/>
          <p:cNvSpPr/>
          <p:nvPr/>
        </p:nvSpPr>
        <p:spPr>
          <a:xfrm>
            <a:off x="172278" y="4944689"/>
            <a:ext cx="2501390" cy="492443"/>
          </a:xfrm>
          <a:prstGeom prst="rect">
            <a:avLst/>
          </a:prstGeom>
        </p:spPr>
        <p:txBody>
          <a:bodyPr wrap="none">
            <a:spAutoFit/>
          </a:bodyPr>
          <a:lstStyle/>
          <a:p>
            <a:pPr algn="ctr"/>
            <a:r>
              <a:rPr lang="en-IN" b="1" dirty="0">
                <a:latin typeface="Times New Roman" pitchFamily="18" charset="0"/>
                <a:cs typeface="Times New Roman" pitchFamily="18" charset="0"/>
              </a:rPr>
              <a:t>Source Follower</a:t>
            </a:r>
          </a:p>
        </p:txBody>
      </p:sp>
    </p:spTree>
    <p:extLst>
      <p:ext uri="{BB962C8B-B14F-4D97-AF65-F5344CB8AC3E}">
        <p14:creationId xmlns:p14="http://schemas.microsoft.com/office/powerpoint/2010/main" val="2528996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371600"/>
            <a:ext cx="3948068"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5" name="Rectangle 4"/>
          <p:cNvSpPr/>
          <p:nvPr/>
        </p:nvSpPr>
        <p:spPr>
          <a:xfrm>
            <a:off x="2057400" y="2707957"/>
            <a:ext cx="2952603"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=0</a:t>
            </a:r>
            <a:endParaRPr lang="en-US" baseline="-25000" dirty="0"/>
          </a:p>
        </p:txBody>
      </p:sp>
      <p:sp>
        <p:nvSpPr>
          <p:cNvPr id="6" name="TextBox 5"/>
          <p:cNvSpPr txBox="1"/>
          <p:nvPr/>
        </p:nvSpPr>
        <p:spPr>
          <a:xfrm>
            <a:off x="7924800" y="1295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04800" y="3469957"/>
            <a:ext cx="4209807"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the above in (2) we get,</a:t>
            </a:r>
            <a:endParaRPr lang="en-US" dirty="0"/>
          </a:p>
        </p:txBody>
      </p:sp>
      <p:sp>
        <p:nvSpPr>
          <p:cNvPr id="8" name="Rectangle 7"/>
          <p:cNvSpPr/>
          <p:nvPr/>
        </p:nvSpPr>
        <p:spPr>
          <a:xfrm>
            <a:off x="1371600" y="1981200"/>
            <a:ext cx="5308248"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939471" y="19825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447800" y="4079557"/>
            <a:ext cx="522566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091871" y="4116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447800" y="4765357"/>
            <a:ext cx="376853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91871" y="47257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399339" y="6003167"/>
            <a:ext cx="5180008"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{1/((1/r</a:t>
            </a:r>
            <a:r>
              <a:rPr lang="en-US" baseline="-25000" dirty="0" smtClean="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a:t>
            </a:r>
            <a:r>
              <a:rPr lang="el-GR" dirty="0">
                <a:latin typeface="Times New Roman" panose="02020603050405020304" pitchFamily="18" charset="0"/>
                <a:cs typeface="Times New Roman" panose="02020603050405020304" pitchFamily="18" charset="0"/>
              </a:rPr>
              <a:t>η</a:t>
            </a:r>
            <a:r>
              <a:rPr lang="en-I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153400" y="5943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0363200" y="81547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3967735" y="8114295"/>
            <a:ext cx="6061275"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R</a:t>
            </a:r>
            <a:r>
              <a:rPr lang="en-US" sz="3200" b="1" baseline="-25000" dirty="0" err="1" smtClean="0">
                <a:latin typeface="Times New Roman" panose="02020603050405020304" pitchFamily="18" charset="0"/>
                <a:cs typeface="Times New Roman" panose="02020603050405020304" pitchFamily="18" charset="0"/>
              </a:rPr>
              <a:t>s</a:t>
            </a:r>
            <a:r>
              <a:rPr lang="en-US" sz="3200" b="1" dirty="0">
                <a:latin typeface="Times New Roman" panose="02020603050405020304" pitchFamily="18" charset="0"/>
                <a:cs typeface="Times New Roman" panose="02020603050405020304" pitchFamily="18" charset="0"/>
              </a:rPr>
              <a:t>= 1/(</a:t>
            </a:r>
            <a:r>
              <a:rPr lang="en-US" sz="3200" b="1" dirty="0" err="1">
                <a:latin typeface="Times New Roman" panose="02020603050405020304" pitchFamily="18" charset="0"/>
                <a:cs typeface="Times New Roman" panose="02020603050405020304" pitchFamily="18" charset="0"/>
              </a:rPr>
              <a:t>g</a:t>
            </a:r>
            <a:r>
              <a:rPr lang="en-US" sz="3200" b="1" baseline="-25000" dirty="0" err="1">
                <a:latin typeface="Times New Roman" panose="02020603050405020304" pitchFamily="18" charset="0"/>
                <a:cs typeface="Times New Roman" panose="02020603050405020304" pitchFamily="18" charset="0"/>
              </a:rPr>
              <a:t>m</a:t>
            </a:r>
            <a:r>
              <a:rPr lang="en-US" sz="3200" b="1" dirty="0">
                <a:latin typeface="Times New Roman" panose="02020603050405020304" pitchFamily="18" charset="0"/>
                <a:cs typeface="Times New Roman" panose="02020603050405020304" pitchFamily="18" charset="0"/>
              </a:rPr>
              <a:t> (1+ </a:t>
            </a:r>
            <a:r>
              <a:rPr lang="el-GR" sz="3200" b="1" dirty="0">
                <a:latin typeface="Times New Roman" panose="02020603050405020304" pitchFamily="18" charset="0"/>
                <a:cs typeface="Times New Roman" panose="02020603050405020304" pitchFamily="18" charset="0"/>
              </a:rPr>
              <a:t>η</a:t>
            </a:r>
            <a:r>
              <a:rPr lang="en-IN" sz="3200" b="1" dirty="0" smtClean="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R</a:t>
            </a:r>
            <a:r>
              <a:rPr lang="en-US" sz="3200" b="1" baseline="-25000" dirty="0" err="1">
                <a:latin typeface="Times New Roman" panose="02020603050405020304" pitchFamily="18" charset="0"/>
                <a:cs typeface="Times New Roman" panose="02020603050405020304" pitchFamily="18" charset="0"/>
              </a:rPr>
              <a:t>s</a:t>
            </a:r>
            <a:endParaRPr lang="en-US" sz="3200" b="1" baseline="-25000" dirty="0">
              <a:latin typeface="Times New Roman" panose="02020603050405020304" pitchFamily="18" charset="0"/>
              <a:cs typeface="Times New Roman" panose="02020603050405020304" pitchFamily="18" charset="0"/>
            </a:endParaRPr>
          </a:p>
        </p:txBody>
      </p:sp>
      <p:sp>
        <p:nvSpPr>
          <p:cNvPr id="20" name="Rectangle 19"/>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 y="565197"/>
            <a:ext cx="4739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Source Follower (Common Drain)</a:t>
            </a:r>
            <a:endParaRPr lang="en-US" sz="2400" b="1" dirty="0" smtClean="0">
              <a:latin typeface="Times New Roman" panose="02020603050405020304" pitchFamily="18" charset="0"/>
              <a:cs typeface="Times New Roman" panose="02020603050405020304" pitchFamily="18" charset="0"/>
            </a:endParaRPr>
          </a:p>
        </p:txBody>
      </p:sp>
      <p:sp>
        <p:nvSpPr>
          <p:cNvPr id="22" name="Rectangle 21"/>
          <p:cNvSpPr/>
          <p:nvPr/>
        </p:nvSpPr>
        <p:spPr>
          <a:xfrm>
            <a:off x="1447800" y="5374957"/>
            <a:ext cx="3542124"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(1+ </a:t>
            </a:r>
            <a:r>
              <a:rPr lang="el-GR" dirty="0" smtClean="0">
                <a:latin typeface="Times New Roman" panose="02020603050405020304" pitchFamily="18" charset="0"/>
                <a:cs typeface="Times New Roman" panose="02020603050405020304" pitchFamily="18" charset="0"/>
              </a:rPr>
              <a:t>η</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8077200" y="5259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24" name="Rectangle 23"/>
          <p:cNvSpPr/>
          <p:nvPr/>
        </p:nvSpPr>
        <p:spPr>
          <a:xfrm>
            <a:off x="6182" y="7221378"/>
            <a:ext cx="3813865"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Since, </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&gt;&gt; (1</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(1+ </a:t>
            </a:r>
            <a:r>
              <a:rPr lang="el-GR" dirty="0">
                <a:latin typeface="Times New Roman" panose="02020603050405020304" pitchFamily="18" charset="0"/>
                <a:cs typeface="Times New Roman" panose="02020603050405020304" pitchFamily="18" charset="0"/>
              </a:rPr>
              <a:t>η</a:t>
            </a:r>
            <a:r>
              <a:rPr lang="en-I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795079" y="6553200"/>
            <a:ext cx="4680256"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(1/(</a:t>
            </a:r>
            <a:r>
              <a:rPr lang="en-US" b="1" dirty="0" err="1">
                <a:latin typeface="Times New Roman" panose="02020603050405020304" pitchFamily="18" charset="0"/>
                <a:cs typeface="Times New Roman" panose="02020603050405020304" pitchFamily="18" charset="0"/>
              </a:rPr>
              <a:t>g</a:t>
            </a:r>
            <a:r>
              <a:rPr lang="en-US" b="1" baseline="-25000" dirty="0" err="1">
                <a:latin typeface="Times New Roman" panose="02020603050405020304" pitchFamily="18" charset="0"/>
                <a:cs typeface="Times New Roman" panose="02020603050405020304" pitchFamily="18" charset="0"/>
              </a:rPr>
              <a:t>m</a:t>
            </a:r>
            <a:r>
              <a:rPr lang="en-US" b="1" dirty="0">
                <a:latin typeface="Times New Roman" panose="02020603050405020304" pitchFamily="18" charset="0"/>
                <a:cs typeface="Times New Roman" panose="02020603050405020304" pitchFamily="18" charset="0"/>
              </a:rPr>
              <a:t> (1+ </a:t>
            </a:r>
            <a:r>
              <a:rPr lang="el-GR" b="1" dirty="0">
                <a:latin typeface="Times New Roman" panose="02020603050405020304" pitchFamily="18" charset="0"/>
                <a:cs typeface="Times New Roman" panose="02020603050405020304" pitchFamily="18" charset="0"/>
              </a:rPr>
              <a:t>η</a:t>
            </a:r>
            <a:r>
              <a:rPr lang="en-IN"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4114800" y="7356157"/>
            <a:ext cx="4061112"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r>
              <a:rPr lang="en-US" b="1" dirty="0" smtClean="0">
                <a:latin typeface="Times New Roman" panose="02020603050405020304" pitchFamily="18" charset="0"/>
                <a:cs typeface="Times New Roman" panose="02020603050405020304" pitchFamily="18" charset="0"/>
              </a:rPr>
              <a:t> = 1/(</a:t>
            </a:r>
            <a:r>
              <a:rPr lang="en-US" b="1" dirty="0" err="1">
                <a:latin typeface="Times New Roman" panose="02020603050405020304" pitchFamily="18" charset="0"/>
                <a:cs typeface="Times New Roman" panose="02020603050405020304" pitchFamily="18" charset="0"/>
              </a:rPr>
              <a:t>g</a:t>
            </a:r>
            <a:r>
              <a:rPr lang="en-US" b="1" baseline="-25000" dirty="0" err="1">
                <a:latin typeface="Times New Roman" panose="02020603050405020304" pitchFamily="18" charset="0"/>
                <a:cs typeface="Times New Roman" panose="02020603050405020304" pitchFamily="18" charset="0"/>
              </a:rPr>
              <a:t>m</a:t>
            </a:r>
            <a:r>
              <a:rPr lang="en-US" b="1" dirty="0">
                <a:latin typeface="Times New Roman" panose="02020603050405020304" pitchFamily="18" charset="0"/>
                <a:cs typeface="Times New Roman" panose="02020603050405020304" pitchFamily="18" charset="0"/>
              </a:rPr>
              <a:t> (1+ </a:t>
            </a:r>
            <a:r>
              <a:rPr lang="el-GR" b="1" dirty="0">
                <a:latin typeface="Times New Roman" panose="02020603050405020304" pitchFamily="18" charset="0"/>
                <a:cs typeface="Times New Roman" panose="02020603050405020304" pitchFamily="18" charset="0"/>
              </a:rPr>
              <a:t>η</a:t>
            </a:r>
            <a:r>
              <a:rPr lang="en-IN" b="1" dirty="0" smtClean="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p:txBody>
      </p:sp>
      <p:sp>
        <p:nvSpPr>
          <p:cNvPr id="27" name="Rectangle 26"/>
          <p:cNvSpPr/>
          <p:nvPr/>
        </p:nvSpPr>
        <p:spPr>
          <a:xfrm>
            <a:off x="377135" y="7924800"/>
            <a:ext cx="3119765" cy="492443"/>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If </a:t>
            </a:r>
            <a:r>
              <a:rPr lang="en-IN" dirty="0" err="1" smtClean="0">
                <a:latin typeface="Times New Roman" panose="02020603050405020304" pitchFamily="18" charset="0"/>
                <a:cs typeface="Times New Roman" panose="02020603050405020304" pitchFamily="18" charset="0"/>
              </a:rPr>
              <a:t>R</a:t>
            </a:r>
            <a:r>
              <a:rPr lang="en-IN" baseline="-25000" dirty="0" err="1" smtClean="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 is included, then</a:t>
            </a:r>
            <a:endParaRPr lang="en-US"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8350764" y="73165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29" name="Rectangle 28"/>
          <p:cNvSpPr/>
          <p:nvPr/>
        </p:nvSpPr>
        <p:spPr>
          <a:xfrm>
            <a:off x="-30" y="1066800"/>
            <a:ext cx="3581430" cy="492443"/>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The Output resistance is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534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4739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Source Follower (Common Drain)</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76170" y="1183957"/>
            <a:ext cx="4062331" cy="492443"/>
          </a:xfrm>
          <a:prstGeom prst="rect">
            <a:avLst/>
          </a:prstGeom>
        </p:spPr>
        <p:txBody>
          <a:bodyPr wrap="none">
            <a:spAutoFit/>
          </a:bodyPr>
          <a:lstStyle/>
          <a:p>
            <a:r>
              <a:rPr lang="en-IN" dirty="0" smtClean="0">
                <a:latin typeface="Times New Roman" panose="02020603050405020304" pitchFamily="18" charset="0"/>
                <a:cs typeface="Times New Roman" panose="02020603050405020304" pitchFamily="18" charset="0"/>
              </a:rPr>
              <a:t>The Gain of the amplifier is ,</a:t>
            </a:r>
            <a:endParaRPr lang="en-US" dirty="0">
              <a:latin typeface="Times New Roman" panose="02020603050405020304" pitchFamily="18" charset="0"/>
              <a:cs typeface="Times New Roman" panose="02020603050405020304" pitchFamily="18" charset="0"/>
            </a:endParaRPr>
          </a:p>
        </p:txBody>
      </p:sp>
      <p:sp>
        <p:nvSpPr>
          <p:cNvPr id="66" name="Rectangle 65"/>
          <p:cNvSpPr/>
          <p:nvPr/>
        </p:nvSpPr>
        <p:spPr>
          <a:xfrm>
            <a:off x="6417923" y="6078378"/>
            <a:ext cx="1896417" cy="2062103"/>
          </a:xfrm>
          <a:prstGeom prst="rect">
            <a:avLst/>
          </a:prstGeom>
        </p:spPr>
        <p:txBody>
          <a:bodyPr wrap="none">
            <a:spAutoFit/>
          </a:bodyPr>
          <a:lstStyle/>
          <a:p>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V</a:t>
            </a:r>
            <a:r>
              <a:rPr lang="en-US" sz="3200" b="1" baseline="-25000" dirty="0" smtClean="0">
                <a:solidFill>
                  <a:schemeClr val="accent6">
                    <a:lumMod val="75000"/>
                  </a:schemeClr>
                </a:solidFill>
                <a:latin typeface="Times New Roman" panose="02020603050405020304" pitchFamily="18" charset="0"/>
                <a:cs typeface="Times New Roman" panose="02020603050405020304" pitchFamily="18" charset="0"/>
              </a:rPr>
              <a:t>g</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 = V</a:t>
            </a:r>
            <a:r>
              <a:rPr lang="en-US" sz="3200" b="1" baseline="-25000" dirty="0" smtClean="0">
                <a:solidFill>
                  <a:schemeClr val="accent6">
                    <a:lumMod val="75000"/>
                  </a:schemeClr>
                </a:solidFill>
                <a:latin typeface="Times New Roman" panose="02020603050405020304" pitchFamily="18" charset="0"/>
                <a:cs typeface="Times New Roman" panose="02020603050405020304" pitchFamily="18" charset="0"/>
              </a:rPr>
              <a:t>in</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 </a:t>
            </a:r>
          </a:p>
          <a:p>
            <a:r>
              <a:rPr lang="en-US" sz="3200" b="1" dirty="0" err="1" smtClean="0">
                <a:solidFill>
                  <a:schemeClr val="accent6">
                    <a:lumMod val="75000"/>
                  </a:schemeClr>
                </a:solidFill>
                <a:latin typeface="Times New Roman" panose="02020603050405020304" pitchFamily="18" charset="0"/>
                <a:cs typeface="Times New Roman" panose="02020603050405020304" pitchFamily="18" charset="0"/>
              </a:rPr>
              <a:t>V</a:t>
            </a:r>
            <a:r>
              <a:rPr lang="en-US" sz="3200" b="1" baseline="-25000" dirty="0" err="1" smtClean="0">
                <a:solidFill>
                  <a:schemeClr val="accent6">
                    <a:lumMod val="75000"/>
                  </a:schemeClr>
                </a:solidFill>
                <a:latin typeface="Times New Roman" panose="02020603050405020304" pitchFamily="18" charset="0"/>
                <a:cs typeface="Times New Roman" panose="02020603050405020304" pitchFamily="18" charset="0"/>
              </a:rPr>
              <a:t>s</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 = </a:t>
            </a:r>
            <a:r>
              <a:rPr lang="en-US" sz="3200" b="1" dirty="0" err="1" smtClean="0">
                <a:solidFill>
                  <a:schemeClr val="accent6">
                    <a:lumMod val="75000"/>
                  </a:schemeClr>
                </a:solidFill>
                <a:latin typeface="Times New Roman" panose="02020603050405020304" pitchFamily="18" charset="0"/>
                <a:cs typeface="Times New Roman" panose="02020603050405020304" pitchFamily="18" charset="0"/>
              </a:rPr>
              <a:t>V</a:t>
            </a:r>
            <a:r>
              <a:rPr lang="en-US" sz="3200" b="1" baseline="-25000" dirty="0" err="1" smtClean="0">
                <a:solidFill>
                  <a:schemeClr val="accent6">
                    <a:lumMod val="75000"/>
                  </a:schemeClr>
                </a:solidFill>
                <a:latin typeface="Times New Roman" panose="02020603050405020304" pitchFamily="18" charset="0"/>
                <a:cs typeface="Times New Roman" panose="02020603050405020304" pitchFamily="18" charset="0"/>
              </a:rPr>
              <a:t>out</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 </a:t>
            </a:r>
          </a:p>
          <a:p>
            <a:r>
              <a:rPr lang="en-US" sz="3200" b="1" dirty="0" err="1" smtClean="0">
                <a:solidFill>
                  <a:schemeClr val="accent6">
                    <a:lumMod val="75000"/>
                  </a:schemeClr>
                </a:solidFill>
                <a:latin typeface="Times New Roman" panose="02020603050405020304" pitchFamily="18" charset="0"/>
                <a:cs typeface="Times New Roman" panose="02020603050405020304" pitchFamily="18" charset="0"/>
              </a:rPr>
              <a:t>V</a:t>
            </a:r>
            <a:r>
              <a:rPr lang="en-US" sz="3200" b="1" baseline="-25000" dirty="0" err="1" smtClean="0">
                <a:solidFill>
                  <a:schemeClr val="accent6">
                    <a:lumMod val="75000"/>
                  </a:schemeClr>
                </a:solidFill>
                <a:latin typeface="Times New Roman" panose="02020603050405020304" pitchFamily="18" charset="0"/>
                <a:cs typeface="Times New Roman" panose="02020603050405020304" pitchFamily="18" charset="0"/>
              </a:rPr>
              <a:t>b</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 =0;</a:t>
            </a:r>
          </a:p>
          <a:p>
            <a:r>
              <a:rPr lang="en-US" sz="3200" b="1" dirty="0" err="1">
                <a:solidFill>
                  <a:schemeClr val="accent6">
                    <a:lumMod val="75000"/>
                  </a:schemeClr>
                </a:solidFill>
                <a:latin typeface="Times New Roman" panose="02020603050405020304" pitchFamily="18" charset="0"/>
                <a:cs typeface="Times New Roman" panose="02020603050405020304" pitchFamily="18" charset="0"/>
              </a:rPr>
              <a:t>Rs</a:t>
            </a:r>
            <a:r>
              <a:rPr lang="en-US" sz="3200" b="1" dirty="0">
                <a:solidFill>
                  <a:schemeClr val="accent6">
                    <a:lumMod val="75000"/>
                  </a:schemeClr>
                </a:solidFill>
                <a:latin typeface="Times New Roman" panose="02020603050405020304" pitchFamily="18" charset="0"/>
                <a:cs typeface="Times New Roman" panose="02020603050405020304" pitchFamily="18" charset="0"/>
              </a:rPr>
              <a:t> || </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r</a:t>
            </a:r>
            <a:r>
              <a:rPr lang="en-US" sz="3200" b="1" baseline="-25000" dirty="0" smtClean="0">
                <a:solidFill>
                  <a:schemeClr val="accent6">
                    <a:lumMod val="75000"/>
                  </a:schemeClr>
                </a:solidFill>
                <a:latin typeface="Times New Roman" panose="02020603050405020304" pitchFamily="18" charset="0"/>
                <a:cs typeface="Times New Roman" panose="02020603050405020304" pitchFamily="18" charset="0"/>
              </a:rPr>
              <a:t>0</a:t>
            </a:r>
            <a:endParaRPr lang="en-US" sz="3200" b="1" baseline="-25000" dirty="0">
              <a:solidFill>
                <a:schemeClr val="accent6">
                  <a:lumMod val="75000"/>
                </a:schemeClr>
              </a:solidFill>
              <a:latin typeface="Times New Roman" panose="02020603050405020304" pitchFamily="18" charset="0"/>
              <a:cs typeface="Times New Roman" panose="02020603050405020304" pitchFamily="18" charset="0"/>
            </a:endParaRPr>
          </a:p>
        </p:txBody>
      </p:sp>
      <p:grpSp>
        <p:nvGrpSpPr>
          <p:cNvPr id="89" name="Group 88"/>
          <p:cNvGrpSpPr/>
          <p:nvPr/>
        </p:nvGrpSpPr>
        <p:grpSpPr>
          <a:xfrm>
            <a:off x="1046922" y="1981200"/>
            <a:ext cx="7548343" cy="6629400"/>
            <a:chOff x="1046922" y="1981200"/>
            <a:chExt cx="7548343" cy="6629400"/>
          </a:xfrm>
        </p:grpSpPr>
        <p:grpSp>
          <p:nvGrpSpPr>
            <p:cNvPr id="67" name="Group 66"/>
            <p:cNvGrpSpPr/>
            <p:nvPr/>
          </p:nvGrpSpPr>
          <p:grpSpPr>
            <a:xfrm>
              <a:off x="1046922" y="1981200"/>
              <a:ext cx="7548343" cy="6629400"/>
              <a:chOff x="1046922" y="1981200"/>
              <a:chExt cx="7548343" cy="6629400"/>
            </a:xfrm>
          </p:grpSpPr>
          <p:grpSp>
            <p:nvGrpSpPr>
              <p:cNvPr id="64" name="Group 63"/>
              <p:cNvGrpSpPr/>
              <p:nvPr/>
            </p:nvGrpSpPr>
            <p:grpSpPr>
              <a:xfrm>
                <a:off x="1046922" y="1981200"/>
                <a:ext cx="7548343" cy="6629400"/>
                <a:chOff x="1046922" y="2075021"/>
                <a:chExt cx="7548343" cy="6629400"/>
              </a:xfrm>
            </p:grpSpPr>
            <p:grpSp>
              <p:nvGrpSpPr>
                <p:cNvPr id="7" name="Group 6"/>
                <p:cNvGrpSpPr/>
                <p:nvPr/>
              </p:nvGrpSpPr>
              <p:grpSpPr>
                <a:xfrm>
                  <a:off x="1051465" y="2075021"/>
                  <a:ext cx="7543800" cy="6629400"/>
                  <a:chOff x="4724400" y="1828800"/>
                  <a:chExt cx="7543800" cy="6629400"/>
                </a:xfrm>
              </p:grpSpPr>
              <p:grpSp>
                <p:nvGrpSpPr>
                  <p:cNvPr id="8" name="Group 73"/>
                  <p:cNvGrpSpPr/>
                  <p:nvPr/>
                </p:nvGrpSpPr>
                <p:grpSpPr>
                  <a:xfrm>
                    <a:off x="4724400" y="2346960"/>
                    <a:ext cx="7543800" cy="6111240"/>
                    <a:chOff x="4724400" y="3642360"/>
                    <a:chExt cx="7543800" cy="6111240"/>
                  </a:xfrm>
                </p:grpSpPr>
                <p:cxnSp>
                  <p:nvCxnSpPr>
                    <p:cNvPr id="19" name="Straight Connector 18"/>
                    <p:cNvCxnSpPr/>
                    <p:nvPr/>
                  </p:nvCxnSpPr>
                  <p:spPr>
                    <a:xfrm flipV="1">
                      <a:off x="6248400" y="3657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6248400" y="6400800"/>
                      <a:ext cx="5562600" cy="0"/>
                    </a:xfrm>
                    <a:prstGeom prst="line">
                      <a:avLst/>
                    </a:prstGeom>
                  </p:spPr>
                  <p:style>
                    <a:lnRef idx="3">
                      <a:schemeClr val="dk1"/>
                    </a:lnRef>
                    <a:fillRef idx="0">
                      <a:schemeClr val="dk1"/>
                    </a:fillRef>
                    <a:effectRef idx="2">
                      <a:schemeClr val="dk1"/>
                    </a:effectRef>
                    <a:fontRef idx="minor">
                      <a:schemeClr val="tx1"/>
                    </a:fontRef>
                  </p:style>
                </p:cxnSp>
                <p:grpSp>
                  <p:nvGrpSpPr>
                    <p:cNvPr id="21" name="Group 26"/>
                    <p:cNvGrpSpPr/>
                    <p:nvPr/>
                  </p:nvGrpSpPr>
                  <p:grpSpPr>
                    <a:xfrm>
                      <a:off x="7315200" y="3657600"/>
                      <a:ext cx="914400" cy="2758440"/>
                      <a:chOff x="7315200" y="3657600"/>
                      <a:chExt cx="914400" cy="2758440"/>
                    </a:xfrm>
                  </p:grpSpPr>
                  <p:grpSp>
                    <p:nvGrpSpPr>
                      <p:cNvPr id="56" name="Group 22"/>
                      <p:cNvGrpSpPr/>
                      <p:nvPr/>
                    </p:nvGrpSpPr>
                    <p:grpSpPr>
                      <a:xfrm>
                        <a:off x="7315200" y="4495800"/>
                        <a:ext cx="914400" cy="914400"/>
                        <a:chOff x="7238999" y="4114796"/>
                        <a:chExt cx="633046" cy="587828"/>
                      </a:xfrm>
                    </p:grpSpPr>
                    <p:sp>
                      <p:nvSpPr>
                        <p:cNvPr id="59"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0" name="Straight Arrow Connector 21"/>
                        <p:cNvCxnSpPr/>
                        <p:nvPr/>
                      </p:nvCxnSpPr>
                      <p:spPr>
                        <a:xfrm flipH="1">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7"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2" name="Group 27"/>
                    <p:cNvGrpSpPr/>
                    <p:nvPr/>
                  </p:nvGrpSpPr>
                  <p:grpSpPr>
                    <a:xfrm>
                      <a:off x="8839200" y="3642360"/>
                      <a:ext cx="914400" cy="2758440"/>
                      <a:chOff x="7010400" y="3657600"/>
                      <a:chExt cx="914400" cy="2758440"/>
                    </a:xfrm>
                  </p:grpSpPr>
                  <p:grpSp>
                    <p:nvGrpSpPr>
                      <p:cNvPr id="51" name="Group 22"/>
                      <p:cNvGrpSpPr/>
                      <p:nvPr/>
                    </p:nvGrpSpPr>
                    <p:grpSpPr>
                      <a:xfrm>
                        <a:off x="7010400" y="4495800"/>
                        <a:ext cx="914400" cy="914400"/>
                        <a:chOff x="7027983" y="4114796"/>
                        <a:chExt cx="633046" cy="587828"/>
                      </a:xfrm>
                    </p:grpSpPr>
                    <p:sp>
                      <p:nvSpPr>
                        <p:cNvPr id="54" name="Oval 53"/>
                        <p:cNvSpPr/>
                        <p:nvPr/>
                      </p:nvSpPr>
                      <p:spPr>
                        <a:xfrm>
                          <a:off x="7027983"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a:off x="7347819"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2" name="Straight Connector 51"/>
                      <p:cNvCxnSpPr/>
                      <p:nvPr/>
                    </p:nvCxnSpPr>
                    <p:spPr>
                      <a:xfrm>
                        <a:off x="74510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74676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46"/>
                    <p:cNvGrpSpPr/>
                    <p:nvPr/>
                  </p:nvGrpSpPr>
                  <p:grpSpPr>
                    <a:xfrm rot="16200000">
                      <a:off x="9789940" y="4913146"/>
                      <a:ext cx="2712719" cy="262596"/>
                      <a:chOff x="4670863" y="4419600"/>
                      <a:chExt cx="1958537" cy="304801"/>
                    </a:xfrm>
                  </p:grpSpPr>
                  <p:grpSp>
                    <p:nvGrpSpPr>
                      <p:cNvPr id="42" name="Group 41"/>
                      <p:cNvGrpSpPr/>
                      <p:nvPr/>
                    </p:nvGrpSpPr>
                    <p:grpSpPr>
                      <a:xfrm>
                        <a:off x="5029200" y="4419601"/>
                        <a:ext cx="1295400" cy="304800"/>
                        <a:chOff x="4876800" y="4419600"/>
                        <a:chExt cx="5486400" cy="914401"/>
                      </a:xfrm>
                    </p:grpSpPr>
                    <p:cxnSp>
                      <p:nvCxnSpPr>
                        <p:cNvPr id="45" name="Straight Connector 44"/>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43" name="Straight Connector 42"/>
                      <p:cNvCxnSpPr/>
                      <p:nvPr/>
                    </p:nvCxnSpPr>
                    <p:spPr>
                      <a:xfrm flipH="1">
                        <a:off x="4670863" y="4422839"/>
                        <a:ext cx="363879"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55"/>
                    <p:cNvGrpSpPr/>
                    <p:nvPr/>
                  </p:nvGrpSpPr>
                  <p:grpSpPr>
                    <a:xfrm>
                      <a:off x="11353800" y="3657600"/>
                      <a:ext cx="914400" cy="762000"/>
                      <a:chOff x="4572000" y="5029200"/>
                      <a:chExt cx="914400" cy="762000"/>
                    </a:xfrm>
                  </p:grpSpPr>
                  <p:cxnSp>
                    <p:nvCxnSpPr>
                      <p:cNvPr id="38" name="Straight Connector 37"/>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5" name="Group 56"/>
                    <p:cNvGrpSpPr/>
                    <p:nvPr/>
                  </p:nvGrpSpPr>
                  <p:grpSpPr>
                    <a:xfrm>
                      <a:off x="4724400" y="5392579"/>
                      <a:ext cx="914400" cy="762000"/>
                      <a:chOff x="3505200" y="6764179"/>
                      <a:chExt cx="914400" cy="762000"/>
                    </a:xfrm>
                  </p:grpSpPr>
                  <p:cxnSp>
                    <p:nvCxnSpPr>
                      <p:cNvPr id="34" name="Straight Connector 33"/>
                      <p:cNvCxnSpPr/>
                      <p:nvPr/>
                    </p:nvCxnSpPr>
                    <p:spPr>
                      <a:xfrm>
                        <a:off x="3505200" y="7221379"/>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718560" y="7373779"/>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840480" y="7526179"/>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3962400" y="6764179"/>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6" name="Group 62"/>
                    <p:cNvGrpSpPr/>
                    <p:nvPr/>
                  </p:nvGrpSpPr>
                  <p:grpSpPr>
                    <a:xfrm>
                      <a:off x="7772400" y="6019800"/>
                      <a:ext cx="3312" cy="3395400"/>
                      <a:chOff x="7752522" y="3657600"/>
                      <a:chExt cx="3312" cy="3395400"/>
                    </a:xfrm>
                  </p:grpSpPr>
                  <p:cxnSp>
                    <p:nvCxnSpPr>
                      <p:cNvPr id="32" name="Straight Connector 31"/>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752522" y="6477000"/>
                        <a:ext cx="0" cy="576000"/>
                      </a:xfrm>
                      <a:prstGeom prst="line">
                        <a:avLst/>
                      </a:prstGeom>
                    </p:spPr>
                    <p:style>
                      <a:lnRef idx="3">
                        <a:schemeClr val="dk1"/>
                      </a:lnRef>
                      <a:fillRef idx="0">
                        <a:schemeClr val="dk1"/>
                      </a:fillRef>
                      <a:effectRef idx="2">
                        <a:schemeClr val="dk1"/>
                      </a:effectRef>
                      <a:fontRef idx="minor">
                        <a:schemeClr val="tx1"/>
                      </a:fontRef>
                    </p:style>
                  </p:cxnSp>
                </p:grpSp>
                <p:grpSp>
                  <p:nvGrpSpPr>
                    <p:cNvPr id="27" name="Group 68"/>
                    <p:cNvGrpSpPr/>
                    <p:nvPr/>
                  </p:nvGrpSpPr>
                  <p:grpSpPr>
                    <a:xfrm>
                      <a:off x="7315200" y="9448800"/>
                      <a:ext cx="914400" cy="304800"/>
                      <a:chOff x="4552122" y="6096000"/>
                      <a:chExt cx="914400" cy="304800"/>
                    </a:xfrm>
                  </p:grpSpPr>
                  <p:cxnSp>
                    <p:nvCxnSpPr>
                      <p:cNvPr id="28" name="Straight Connector 27"/>
                      <p:cNvCxnSpPr/>
                      <p:nvPr/>
                    </p:nvCxnSpPr>
                    <p:spPr>
                      <a:xfrm>
                        <a:off x="4552122" y="60960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4765482" y="62484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887402" y="6400800"/>
                        <a:ext cx="274320" cy="0"/>
                      </a:xfrm>
                      <a:prstGeom prst="line">
                        <a:avLst/>
                      </a:prstGeom>
                    </p:spPr>
                    <p:style>
                      <a:lnRef idx="3">
                        <a:schemeClr val="dk1"/>
                      </a:lnRef>
                      <a:fillRef idx="0">
                        <a:schemeClr val="dk1"/>
                      </a:fillRef>
                      <a:effectRef idx="2">
                        <a:schemeClr val="dk1"/>
                      </a:effectRef>
                      <a:fontRef idx="minor">
                        <a:schemeClr val="tx1"/>
                      </a:fontRef>
                    </p:style>
                  </p:cxnSp>
                </p:grpSp>
              </p:grpSp>
              <p:sp>
                <p:nvSpPr>
                  <p:cNvPr id="9" name="TextBox 8"/>
                  <p:cNvSpPr txBox="1"/>
                  <p:nvPr/>
                </p:nvSpPr>
                <p:spPr>
                  <a:xfrm>
                    <a:off x="4855240" y="18288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570330" y="19050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03530" y="4648200"/>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533318" y="3927157"/>
                    <a:ext cx="105227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010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1353800" y="3429000"/>
                    <a:ext cx="44275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0</a:t>
                    </a:r>
                    <a:endParaRPr lang="en-US" b="1" baseline="-25000" dirty="0">
                      <a:latin typeface="Times New Roman" panose="02020603050405020304" pitchFamily="18" charset="0"/>
                      <a:cs typeface="Times New Roman" panose="02020603050405020304" pitchFamily="18" charset="0"/>
                    </a:endParaRPr>
                  </a:p>
                </p:txBody>
              </p:sp>
            </p:grpSp>
            <p:sp>
              <p:nvSpPr>
                <p:cNvPr id="61" name="Oval 19"/>
                <p:cNvSpPr/>
                <p:nvPr/>
              </p:nvSpPr>
              <p:spPr>
                <a:xfrm>
                  <a:off x="1046922" y="34290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2" name="Straight Connector 61"/>
                <p:cNvCxnSpPr/>
                <p:nvPr/>
              </p:nvCxnSpPr>
              <p:spPr>
                <a:xfrm>
                  <a:off x="1524000" y="2667000"/>
                  <a:ext cx="0" cy="75600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1534602" y="2667000"/>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65" name="TextBox 64"/>
              <p:cNvSpPr txBox="1"/>
              <p:nvPr/>
            </p:nvSpPr>
            <p:spPr>
              <a:xfrm>
                <a:off x="1256138" y="3559779"/>
                <a:ext cx="5986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b="1" baseline="-25000" dirty="0">
                  <a:latin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4097369" y="5410200"/>
              <a:ext cx="262597" cy="2712104"/>
              <a:chOff x="5223803" y="5822296"/>
              <a:chExt cx="262597" cy="2712104"/>
            </a:xfrm>
          </p:grpSpPr>
          <p:cxnSp>
            <p:nvCxnSpPr>
              <p:cNvPr id="77" name="Straight Connector 76"/>
              <p:cNvCxnSpPr/>
              <p:nvPr/>
            </p:nvCxnSpPr>
            <p:spPr>
              <a:xfrm rot="16200000">
                <a:off x="5205583" y="7818219"/>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rot="10800000">
                <a:off x="5223805" y="7500960"/>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rot="16200000">
                <a:off x="5205583" y="7220144"/>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39"/>
              <p:cNvCxnSpPr/>
              <p:nvPr/>
            </p:nvCxnSpPr>
            <p:spPr>
              <a:xfrm rot="10800000">
                <a:off x="5223805" y="6902885"/>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rot="16200000">
                <a:off x="5205583" y="6622069"/>
                <a:ext cx="299038" cy="262595"/>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rot="10800000">
                <a:off x="5223805" y="6304810"/>
                <a:ext cx="262595" cy="299038"/>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rot="16200000" flipH="1">
                <a:off x="5010594" y="8318400"/>
                <a:ext cx="432000"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rot="16200000" flipH="1">
                <a:off x="4989803" y="6056296"/>
                <a:ext cx="468000" cy="0"/>
              </a:xfrm>
              <a:prstGeom prst="line">
                <a:avLst/>
              </a:prstGeom>
            </p:spPr>
            <p:style>
              <a:lnRef idx="3">
                <a:schemeClr val="dk1"/>
              </a:lnRef>
              <a:fillRef idx="0">
                <a:schemeClr val="dk1"/>
              </a:fillRef>
              <a:effectRef idx="2">
                <a:schemeClr val="dk1"/>
              </a:effectRef>
              <a:fontRef idx="minor">
                <a:schemeClr val="tx1"/>
              </a:fontRef>
            </p:style>
          </p:cxnSp>
        </p:grpSp>
        <p:cxnSp>
          <p:nvCxnSpPr>
            <p:cNvPr id="86" name="Straight Connector 85"/>
            <p:cNvCxnSpPr/>
            <p:nvPr/>
          </p:nvCxnSpPr>
          <p:spPr>
            <a:xfrm>
              <a:off x="4094922" y="5715000"/>
              <a:ext cx="914400" cy="0"/>
            </a:xfrm>
            <a:prstGeom prst="line">
              <a:avLst/>
            </a:prstGeom>
          </p:spPr>
          <p:style>
            <a:lnRef idx="3">
              <a:schemeClr val="dk1"/>
            </a:lnRef>
            <a:fillRef idx="0">
              <a:schemeClr val="dk1"/>
            </a:fillRef>
            <a:effectRef idx="2">
              <a:schemeClr val="dk1"/>
            </a:effectRef>
            <a:fontRef idx="minor">
              <a:schemeClr val="tx1"/>
            </a:fontRef>
          </p:style>
        </p:cxnSp>
        <p:sp>
          <p:nvSpPr>
            <p:cNvPr id="87" name="Rectangle 86"/>
            <p:cNvSpPr/>
            <p:nvPr/>
          </p:nvSpPr>
          <p:spPr>
            <a:xfrm>
              <a:off x="5029200" y="5451157"/>
              <a:ext cx="702308"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IN" dirty="0"/>
            </a:p>
          </p:txBody>
        </p:sp>
        <p:sp>
          <p:nvSpPr>
            <p:cNvPr id="88" name="TextBox 87"/>
            <p:cNvSpPr txBox="1"/>
            <p:nvPr/>
          </p:nvSpPr>
          <p:spPr>
            <a:xfrm>
              <a:off x="4437428" y="6490790"/>
              <a:ext cx="511679"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4235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70" name="Rectangle 69"/>
          <p:cNvSpPr/>
          <p:nvPr/>
        </p:nvSpPr>
        <p:spPr>
          <a:xfrm>
            <a:off x="1" y="565197"/>
            <a:ext cx="4739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Source Follower (Common Drain)</a:t>
            </a:r>
            <a:endParaRPr lang="en-US" sz="2400" b="1" dirty="0" smtClean="0">
              <a:latin typeface="Times New Roman" panose="02020603050405020304" pitchFamily="18" charset="0"/>
              <a:cs typeface="Times New Roman" panose="02020603050405020304" pitchFamily="18" charset="0"/>
            </a:endParaRPr>
          </a:p>
        </p:txBody>
      </p:sp>
      <p:sp>
        <p:nvSpPr>
          <p:cNvPr id="71" name="TextBox 70"/>
          <p:cNvSpPr txBox="1"/>
          <p:nvPr/>
        </p:nvSpPr>
        <p:spPr>
          <a:xfrm>
            <a:off x="1514273" y="1376114"/>
            <a:ext cx="8191666" cy="5027017"/>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(9)</a:t>
            </a:r>
          </a:p>
          <a:p>
            <a:endParaRPr lang="en-US" baseline="-250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η</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p>
            <a:endParaRPr lang="en-US" baseline="-250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η</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(0-V</a:t>
            </a:r>
            <a:r>
              <a:rPr lang="en-US" baseline="-25000" dirty="0"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l-GR" dirty="0">
                <a:latin typeface="Times New Roman" panose="02020603050405020304" pitchFamily="18" charset="0"/>
                <a:cs typeface="Times New Roman" panose="02020603050405020304" pitchFamily="18" charset="0"/>
              </a:rPr>
              <a:t>η</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η</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a:t>
            </a:r>
            <a:r>
              <a:rPr lang="el-GR" dirty="0">
                <a:latin typeface="Times New Roman" panose="02020603050405020304" pitchFamily="18" charset="0"/>
                <a:cs typeface="Times New Roman" panose="02020603050405020304" pitchFamily="18" charset="0"/>
              </a:rPr>
              <a:t>η</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(1 </a:t>
            </a:r>
            <a:r>
              <a:rPr lang="en-US" dirty="0" smtClean="0">
                <a:latin typeface="Times New Roman" panose="02020603050405020304" pitchFamily="18" charset="0"/>
                <a:cs typeface="Times New Roman" panose="02020603050405020304" pitchFamily="18" charset="0"/>
              </a:rPr>
              <a:t>+(1+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3" name="Rectangle 72"/>
          <p:cNvSpPr/>
          <p:nvPr/>
        </p:nvSpPr>
        <p:spPr>
          <a:xfrm>
            <a:off x="1752600" y="6803241"/>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b="1" dirty="0" smtClean="0">
                <a:latin typeface="Times New Roman" panose="02020603050405020304" pitchFamily="18" charset="0"/>
                <a:cs typeface="Times New Roman" panose="02020603050405020304" pitchFamily="18" charset="0"/>
              </a:rPr>
              <a:t>A</a:t>
            </a:r>
            <a:r>
              <a:rPr lang="en-US" sz="3200" b="1" baseline="-25000" dirty="0" smtClean="0">
                <a:latin typeface="Times New Roman" panose="02020603050405020304" pitchFamily="18" charset="0"/>
                <a:cs typeface="Times New Roman" panose="02020603050405020304" pitchFamily="18" charset="0"/>
              </a:rPr>
              <a:t>v</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a:t>
            </a:r>
            <a:r>
              <a:rPr lang="en-US" sz="3200" b="1" baseline="-25000" dirty="0" err="1">
                <a:latin typeface="Times New Roman" panose="02020603050405020304" pitchFamily="18" charset="0"/>
                <a:cs typeface="Times New Roman" panose="02020603050405020304" pitchFamily="18" charset="0"/>
              </a:rPr>
              <a:t>out</a:t>
            </a:r>
            <a:r>
              <a:rPr lang="en-US" sz="3200" b="1" baseline="-250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V</a:t>
            </a:r>
            <a:r>
              <a:rPr lang="en-US" sz="3200" b="1" baseline="-25000" dirty="0">
                <a:latin typeface="Times New Roman" panose="02020603050405020304" pitchFamily="18" charset="0"/>
                <a:cs typeface="Times New Roman" panose="02020603050405020304" pitchFamily="18" charset="0"/>
              </a:rPr>
              <a:t>in</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g</a:t>
            </a:r>
            <a:r>
              <a:rPr lang="en-US" sz="3200" b="1" baseline="-25000" dirty="0" err="1">
                <a:latin typeface="Times New Roman" panose="02020603050405020304" pitchFamily="18" charset="0"/>
                <a:cs typeface="Times New Roman" panose="02020603050405020304" pitchFamily="18" charset="0"/>
              </a:rPr>
              <a:t>m</a:t>
            </a:r>
            <a:r>
              <a:rPr lang="en-US" sz="3200" b="1" dirty="0">
                <a:latin typeface="Times New Roman" panose="02020603050405020304" pitchFamily="18" charset="0"/>
                <a:cs typeface="Times New Roman" panose="02020603050405020304" pitchFamily="18" charset="0"/>
              </a:rPr>
              <a:t> (r</a:t>
            </a:r>
            <a:r>
              <a:rPr lang="en-US" sz="3200" b="1" baseline="-25000" dirty="0">
                <a:latin typeface="Times New Roman" panose="02020603050405020304" pitchFamily="18" charset="0"/>
                <a:cs typeface="Times New Roman" panose="02020603050405020304" pitchFamily="18" charset="0"/>
              </a:rPr>
              <a:t>0</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R</a:t>
            </a:r>
            <a:r>
              <a:rPr lang="en-US" sz="3200" b="1" baseline="-25000" dirty="0" err="1">
                <a:latin typeface="Times New Roman" panose="02020603050405020304" pitchFamily="18" charset="0"/>
                <a:cs typeface="Times New Roman" panose="02020603050405020304" pitchFamily="18" charset="0"/>
              </a:rPr>
              <a:t>s</a:t>
            </a:r>
            <a:r>
              <a:rPr lang="en-US" sz="3200" b="1" dirty="0">
                <a:latin typeface="Times New Roman" panose="02020603050405020304" pitchFamily="18" charset="0"/>
                <a:cs typeface="Times New Roman" panose="02020603050405020304" pitchFamily="18" charset="0"/>
              </a:rPr>
              <a:t>) / (1 +(1+ </a:t>
            </a:r>
            <a:r>
              <a:rPr lang="el-GR" sz="3200" b="1" dirty="0">
                <a:latin typeface="Times New Roman" panose="02020603050405020304" pitchFamily="18" charset="0"/>
                <a:cs typeface="Times New Roman" panose="02020603050405020304" pitchFamily="18" charset="0"/>
              </a:rPr>
              <a:t>η</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a:t>
            </a:r>
            <a:r>
              <a:rPr lang="en-US" sz="3200" b="1" baseline="-25000" dirty="0" err="1">
                <a:latin typeface="Times New Roman" panose="02020603050405020304" pitchFamily="18" charset="0"/>
                <a:cs typeface="Times New Roman" panose="02020603050405020304" pitchFamily="18" charset="0"/>
              </a:rPr>
              <a:t>m</a:t>
            </a:r>
            <a:r>
              <a:rPr lang="en-US" sz="3200" b="1" dirty="0">
                <a:latin typeface="Times New Roman" panose="02020603050405020304" pitchFamily="18" charset="0"/>
                <a:cs typeface="Times New Roman" panose="02020603050405020304" pitchFamily="18" charset="0"/>
              </a:rPr>
              <a:t> (r</a:t>
            </a:r>
            <a:r>
              <a:rPr lang="en-US" sz="3200" b="1" baseline="-25000" dirty="0">
                <a:latin typeface="Times New Roman" panose="02020603050405020304" pitchFamily="18" charset="0"/>
                <a:cs typeface="Times New Roman" panose="02020603050405020304" pitchFamily="18" charset="0"/>
              </a:rPr>
              <a:t>0</a:t>
            </a:r>
            <a:r>
              <a:rPr lang="en-US" sz="3200" b="1" dirty="0">
                <a:latin typeface="Times New Roman" panose="02020603050405020304" pitchFamily="18" charset="0"/>
                <a:cs typeface="Times New Roman" panose="02020603050405020304" pitchFamily="18" charset="0"/>
              </a:rPr>
              <a:t> || </a:t>
            </a:r>
            <a:r>
              <a:rPr lang="en-US" sz="3200" b="1" dirty="0" err="1">
                <a:latin typeface="Times New Roman" panose="02020603050405020304" pitchFamily="18" charset="0"/>
                <a:cs typeface="Times New Roman" panose="02020603050405020304" pitchFamily="18" charset="0"/>
              </a:rPr>
              <a:t>R</a:t>
            </a:r>
            <a:r>
              <a:rPr lang="en-US" sz="3200" b="1" baseline="-25000" dirty="0" err="1">
                <a:latin typeface="Times New Roman" panose="02020603050405020304" pitchFamily="18" charset="0"/>
                <a:cs typeface="Times New Roman" panose="02020603050405020304" pitchFamily="18" charset="0"/>
              </a:rPr>
              <a:t>s</a:t>
            </a:r>
            <a:r>
              <a:rPr lang="en-US" sz="3200" b="1" dirty="0">
                <a:latin typeface="Times New Roman" panose="02020603050405020304" pitchFamily="18" charset="0"/>
                <a:cs typeface="Times New Roman" panose="02020603050405020304" pitchFamily="18" charset="0"/>
              </a:rPr>
              <a:t>)) </a:t>
            </a:r>
          </a:p>
        </p:txBody>
      </p:sp>
      <p:sp>
        <p:nvSpPr>
          <p:cNvPr id="74" name="Rectangle 73"/>
          <p:cNvSpPr/>
          <p:nvPr/>
        </p:nvSpPr>
        <p:spPr>
          <a:xfrm>
            <a:off x="11201400" y="6849406"/>
            <a:ext cx="1596912" cy="492443"/>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(14)</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3790231"/>
            <a:ext cx="3658060" cy="261290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675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6566" y="1447800"/>
            <a:ext cx="6384234"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v"/>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common-gate (CG) stage senses the input at the source and produces the output at </a:t>
            </a:r>
            <a:r>
              <a:rPr lang="en-US" dirty="0" smtClean="0">
                <a:latin typeface="Times New Roman" pitchFamily="18" charset="0"/>
                <a:cs typeface="Times New Roman" pitchFamily="18" charset="0"/>
              </a:rPr>
              <a:t>the drain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v"/>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gate is connected to a dc voltage to establish proper operating conditions. </a:t>
            </a:r>
            <a:endParaRPr lang="en-US" dirty="0" smtClean="0">
              <a:latin typeface="Times New Roman" pitchFamily="18" charset="0"/>
              <a:cs typeface="Times New Roman" pitchFamily="18" charset="0"/>
            </a:endParaRPr>
          </a:p>
          <a:p>
            <a:pPr marL="457200" indent="-457200" algn="just">
              <a:buFont typeface="Wingdings" pitchFamily="2" charset="2"/>
              <a:buChar char="v"/>
            </a:pPr>
            <a:r>
              <a:rPr lang="en-US" dirty="0" smtClean="0">
                <a:latin typeface="Times New Roman" pitchFamily="18" charset="0"/>
                <a:cs typeface="Times New Roman" pitchFamily="18" charset="0"/>
              </a:rPr>
              <a:t>Note that the bias </a:t>
            </a:r>
            <a:r>
              <a:rPr lang="en-US" dirty="0">
                <a:latin typeface="Times New Roman" pitchFamily="18" charset="0"/>
                <a:cs typeface="Times New Roman" pitchFamily="18" charset="0"/>
              </a:rPr>
              <a:t>current of </a:t>
            </a:r>
            <a:r>
              <a:rPr lang="en-US" b="1" i="1" dirty="0" smtClean="0">
                <a:latin typeface="Times New Roman" pitchFamily="18" charset="0"/>
                <a:cs typeface="Times New Roman" pitchFamily="18" charset="0"/>
              </a:rPr>
              <a:t>M</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a:t>
            </a:r>
            <a:r>
              <a:rPr lang="en-US" dirty="0">
                <a:latin typeface="Times New Roman" pitchFamily="18" charset="0"/>
                <a:cs typeface="Times New Roman" pitchFamily="18" charset="0"/>
              </a:rPr>
              <a:t>flows through the input signal source</a:t>
            </a:r>
            <a:endParaRPr lang="en-IN" dirty="0">
              <a:latin typeface="Times New Roman" pitchFamily="18" charset="0"/>
              <a:cs typeface="Times New Roman" pitchFamily="18" charset="0"/>
            </a:endParaRPr>
          </a:p>
        </p:txBody>
      </p:sp>
      <p:sp>
        <p:nvSpPr>
          <p:cNvPr id="7" name="Rectangle 6"/>
          <p:cNvSpPr/>
          <p:nvPr/>
        </p:nvSpPr>
        <p:spPr>
          <a:xfrm>
            <a:off x="6831496" y="1600200"/>
            <a:ext cx="6858000" cy="12926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a:r>
              <a:rPr lang="en-IN" dirty="0">
                <a:latin typeface="Times New Roman" pitchFamily="18" charset="0"/>
                <a:cs typeface="Times New Roman" pitchFamily="18" charset="0"/>
              </a:rPr>
              <a:t>Alternatively, as </a:t>
            </a:r>
            <a:r>
              <a:rPr lang="en-IN" dirty="0" smtClean="0">
                <a:latin typeface="Times New Roman" pitchFamily="18" charset="0"/>
                <a:cs typeface="Times New Roman" pitchFamily="18" charset="0"/>
              </a:rPr>
              <a:t>depicted </a:t>
            </a:r>
            <a:r>
              <a:rPr lang="en-US" dirty="0" smtClean="0">
                <a:latin typeface="Times New Roman" pitchFamily="18" charset="0"/>
                <a:cs typeface="Times New Roman" pitchFamily="18" charset="0"/>
              </a:rPr>
              <a:t>in Fig, </a:t>
            </a:r>
            <a:r>
              <a:rPr lang="en-US" b="1" i="1" dirty="0" smtClean="0">
                <a:latin typeface="Times New Roman" pitchFamily="18" charset="0"/>
                <a:cs typeface="Times New Roman" pitchFamily="18" charset="0"/>
              </a:rPr>
              <a:t>M</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a:t>
            </a:r>
            <a:r>
              <a:rPr lang="en-US" dirty="0">
                <a:latin typeface="Times New Roman" pitchFamily="18" charset="0"/>
                <a:cs typeface="Times New Roman" pitchFamily="18" charset="0"/>
              </a:rPr>
              <a:t>can be biased by a constant current source, with the signal </a:t>
            </a:r>
            <a:r>
              <a:rPr lang="en-US" dirty="0" smtClean="0">
                <a:latin typeface="Times New Roman" pitchFamily="18" charset="0"/>
                <a:cs typeface="Times New Roman" pitchFamily="18" charset="0"/>
              </a:rPr>
              <a:t>capacitive </a:t>
            </a:r>
            <a:r>
              <a:rPr lang="en-IN" dirty="0" smtClean="0">
                <a:latin typeface="Times New Roman" pitchFamily="18" charset="0"/>
                <a:cs typeface="Times New Roman" pitchFamily="18" charset="0"/>
              </a:rPr>
              <a:t>coupled </a:t>
            </a:r>
            <a:r>
              <a:rPr lang="en-IN" dirty="0">
                <a:latin typeface="Times New Roman" pitchFamily="18" charset="0"/>
                <a:cs typeface="Times New Roman" pitchFamily="18" charset="0"/>
              </a:rPr>
              <a:t>to the circuit.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579363"/>
            <a:ext cx="2971800" cy="4169856"/>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3276600"/>
            <a:ext cx="3581400" cy="4415002"/>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676400" y="7856667"/>
            <a:ext cx="3810000" cy="892552"/>
          </a:xfrm>
          <a:prstGeom prst="rect">
            <a:avLst/>
          </a:prstGeom>
        </p:spPr>
        <p:txBody>
          <a:bodyPr wrap="square">
            <a:spAutoFit/>
          </a:bodyPr>
          <a:lstStyle/>
          <a:p>
            <a:pPr algn="ctr"/>
            <a:r>
              <a:rPr lang="en-US" b="1" dirty="0">
                <a:solidFill>
                  <a:srgbClr val="00B050"/>
                </a:solidFill>
                <a:latin typeface="Times New Roman" pitchFamily="18" charset="0"/>
                <a:cs typeface="Times New Roman" pitchFamily="18" charset="0"/>
              </a:rPr>
              <a:t>Common-gate stage with </a:t>
            </a:r>
            <a:endParaRPr lang="en-US" b="1" dirty="0" smtClean="0">
              <a:solidFill>
                <a:srgbClr val="00B050"/>
              </a:solidFill>
              <a:latin typeface="Times New Roman" pitchFamily="18" charset="0"/>
              <a:cs typeface="Times New Roman" pitchFamily="18" charset="0"/>
            </a:endParaRPr>
          </a:p>
          <a:p>
            <a:pPr algn="ctr"/>
            <a:r>
              <a:rPr lang="en-US" b="1" dirty="0" smtClean="0">
                <a:solidFill>
                  <a:srgbClr val="00B050"/>
                </a:solidFill>
                <a:latin typeface="Times New Roman" pitchFamily="18" charset="0"/>
                <a:cs typeface="Times New Roman" pitchFamily="18" charset="0"/>
              </a:rPr>
              <a:t>direct </a:t>
            </a:r>
            <a:r>
              <a:rPr lang="en-US" b="1" dirty="0">
                <a:solidFill>
                  <a:srgbClr val="00B050"/>
                </a:solidFill>
                <a:latin typeface="Times New Roman" pitchFamily="18" charset="0"/>
                <a:cs typeface="Times New Roman" pitchFamily="18" charset="0"/>
              </a:rPr>
              <a:t>coupling </a:t>
            </a:r>
            <a:r>
              <a:rPr lang="en-US" b="1" dirty="0" smtClean="0">
                <a:solidFill>
                  <a:srgbClr val="00B050"/>
                </a:solidFill>
                <a:latin typeface="Times New Roman" pitchFamily="18" charset="0"/>
                <a:cs typeface="Times New Roman" pitchFamily="18" charset="0"/>
              </a:rPr>
              <a:t>at </a:t>
            </a:r>
            <a:r>
              <a:rPr lang="en-IN" b="1" dirty="0" smtClean="0">
                <a:solidFill>
                  <a:srgbClr val="00B050"/>
                </a:solidFill>
                <a:latin typeface="Times New Roman" pitchFamily="18" charset="0"/>
                <a:cs typeface="Times New Roman" pitchFamily="18" charset="0"/>
              </a:rPr>
              <a:t>input</a:t>
            </a:r>
            <a:endParaRPr lang="en-IN" b="1" dirty="0">
              <a:solidFill>
                <a:srgbClr val="00B050"/>
              </a:solidFill>
              <a:latin typeface="Times New Roman" pitchFamily="18" charset="0"/>
              <a:cs typeface="Times New Roman" pitchFamily="18" charset="0"/>
            </a:endParaRPr>
          </a:p>
        </p:txBody>
      </p:sp>
      <p:sp>
        <p:nvSpPr>
          <p:cNvPr id="11" name="Rectangle 10"/>
          <p:cNvSpPr/>
          <p:nvPr/>
        </p:nvSpPr>
        <p:spPr>
          <a:xfrm>
            <a:off x="8915400" y="7620000"/>
            <a:ext cx="4495800" cy="892552"/>
          </a:xfrm>
          <a:prstGeom prst="rect">
            <a:avLst/>
          </a:prstGeom>
        </p:spPr>
        <p:txBody>
          <a:bodyPr wrap="square">
            <a:spAutoFit/>
          </a:bodyPr>
          <a:lstStyle/>
          <a:p>
            <a:pPr algn="ctr"/>
            <a:r>
              <a:rPr lang="en-US" b="1" dirty="0">
                <a:solidFill>
                  <a:srgbClr val="0070C0"/>
                </a:solidFill>
                <a:latin typeface="Times New Roman" pitchFamily="18" charset="0"/>
                <a:cs typeface="Times New Roman" pitchFamily="18" charset="0"/>
              </a:rPr>
              <a:t>Common-gate stage with </a:t>
            </a:r>
            <a:endParaRPr lang="en-US" b="1" dirty="0" smtClean="0">
              <a:solidFill>
                <a:srgbClr val="0070C0"/>
              </a:solidFill>
              <a:latin typeface="Times New Roman" pitchFamily="18" charset="0"/>
              <a:cs typeface="Times New Roman" pitchFamily="18" charset="0"/>
            </a:endParaRPr>
          </a:p>
          <a:p>
            <a:pPr algn="ctr"/>
            <a:r>
              <a:rPr lang="en-US" b="1" dirty="0">
                <a:solidFill>
                  <a:srgbClr val="0070C0"/>
                </a:solidFill>
                <a:latin typeface="Times New Roman" pitchFamily="18" charset="0"/>
                <a:cs typeface="Times New Roman" pitchFamily="18" charset="0"/>
              </a:rPr>
              <a:t>capacitive </a:t>
            </a:r>
            <a:r>
              <a:rPr lang="en-US" b="1" dirty="0" smtClean="0">
                <a:solidFill>
                  <a:srgbClr val="0070C0"/>
                </a:solidFill>
                <a:latin typeface="Times New Roman" pitchFamily="18" charset="0"/>
                <a:cs typeface="Times New Roman" pitchFamily="18" charset="0"/>
              </a:rPr>
              <a:t>coupling at </a:t>
            </a:r>
            <a:r>
              <a:rPr lang="en-IN" b="1" dirty="0" smtClean="0">
                <a:solidFill>
                  <a:srgbClr val="0070C0"/>
                </a:solidFill>
                <a:latin typeface="Times New Roman" pitchFamily="18" charset="0"/>
                <a:cs typeface="Times New Roman" pitchFamily="18" charset="0"/>
              </a:rPr>
              <a:t>input</a:t>
            </a:r>
            <a:endParaRPr lang="en-IN" b="1" dirty="0">
              <a:solidFill>
                <a:srgbClr val="0070C0"/>
              </a:solidFill>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417101"/>
            <a:ext cx="3463579" cy="297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343400" y="4495800"/>
            <a:ext cx="3810000" cy="492443"/>
          </a:xfrm>
          <a:prstGeom prst="rect">
            <a:avLst/>
          </a:prstGeom>
        </p:spPr>
        <p:txBody>
          <a:bodyPr wrap="square">
            <a:spAutoFit/>
          </a:bodyPr>
          <a:lstStyle/>
          <a:p>
            <a:pPr algn="ctr"/>
            <a:r>
              <a:rPr lang="en-IN" b="1" dirty="0" smtClean="0">
                <a:solidFill>
                  <a:schemeClr val="accent6">
                    <a:lumMod val="75000"/>
                  </a:schemeClr>
                </a:solidFill>
                <a:latin typeface="Times New Roman" pitchFamily="18" charset="0"/>
                <a:cs typeface="Times New Roman" pitchFamily="18" charset="0"/>
              </a:rPr>
              <a:t>I/O Characteristics</a:t>
            </a:r>
            <a:endParaRPr lang="en-IN" b="1"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64204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76399"/>
            <a:ext cx="2514600" cy="4742561"/>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733800" y="693003"/>
            <a:ext cx="96012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IN" sz="2400" dirty="0" smtClean="0">
                <a:latin typeface="Times New Roman" pitchFamily="18" charset="0"/>
                <a:cs typeface="Times New Roman" pitchFamily="18" charset="0"/>
              </a:rPr>
              <a:t>Let us consider the common gate topology with the </a:t>
            </a:r>
            <a:r>
              <a:rPr lang="en-IN" sz="2400" b="1" dirty="0" smtClean="0">
                <a:latin typeface="Times New Roman" pitchFamily="18" charset="0"/>
                <a:cs typeface="Times New Roman" pitchFamily="18" charset="0"/>
              </a:rPr>
              <a:t>output impedance of the transistor and input impedance of the signal source.</a:t>
            </a:r>
            <a:endParaRPr lang="en-IN" sz="2400" b="1" dirty="0">
              <a:latin typeface="Times New Roman" pitchFamily="18" charset="0"/>
              <a:cs typeface="Times New Roman" pitchFamily="18" charset="0"/>
            </a:endParaRPr>
          </a:p>
        </p:txBody>
      </p:sp>
      <p:sp>
        <p:nvSpPr>
          <p:cNvPr id="9" name="Rectangle 8"/>
          <p:cNvSpPr/>
          <p:nvPr/>
        </p:nvSpPr>
        <p:spPr>
          <a:xfrm>
            <a:off x="-152400" y="6463470"/>
            <a:ext cx="3810000" cy="892552"/>
          </a:xfrm>
          <a:prstGeom prst="rect">
            <a:avLst/>
          </a:prstGeom>
        </p:spPr>
        <p:txBody>
          <a:bodyPr wrap="square">
            <a:spAutoFit/>
          </a:bodyPr>
          <a:lstStyle/>
          <a:p>
            <a:pPr algn="ctr"/>
            <a:r>
              <a:rPr lang="en-IN" b="1" dirty="0" smtClean="0">
                <a:solidFill>
                  <a:srgbClr val="00B050"/>
                </a:solidFill>
                <a:latin typeface="Times New Roman" pitchFamily="18" charset="0"/>
                <a:cs typeface="Times New Roman" pitchFamily="18" charset="0"/>
              </a:rPr>
              <a:t>CG with finite output resistance</a:t>
            </a:r>
            <a:endParaRPr lang="en-IN" b="1" dirty="0">
              <a:solidFill>
                <a:srgbClr val="00B050"/>
              </a:solidFill>
              <a:latin typeface="Times New Roman" pitchFamily="18" charset="0"/>
              <a:cs typeface="Times New Roman" pitchFamily="18" charset="0"/>
            </a:endParaRPr>
          </a:p>
        </p:txBody>
      </p:sp>
      <p:grpSp>
        <p:nvGrpSpPr>
          <p:cNvPr id="75" name="Group 74"/>
          <p:cNvGrpSpPr/>
          <p:nvPr/>
        </p:nvGrpSpPr>
        <p:grpSpPr>
          <a:xfrm>
            <a:off x="4191000" y="1752600"/>
            <a:ext cx="9372600" cy="6934200"/>
            <a:chOff x="4191000" y="1752600"/>
            <a:chExt cx="9372600" cy="6934200"/>
          </a:xfrm>
        </p:grpSpPr>
        <p:sp>
          <p:nvSpPr>
            <p:cNvPr id="76" name="TextBox 75"/>
            <p:cNvSpPr txBox="1"/>
            <p:nvPr/>
          </p:nvSpPr>
          <p:spPr>
            <a:xfrm>
              <a:off x="4191000" y="21336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grpSp>
          <p:nvGrpSpPr>
            <p:cNvPr id="77" name="Group 76"/>
            <p:cNvGrpSpPr/>
            <p:nvPr/>
          </p:nvGrpSpPr>
          <p:grpSpPr>
            <a:xfrm>
              <a:off x="4267200" y="1752600"/>
              <a:ext cx="9296400" cy="6934200"/>
              <a:chOff x="4267200" y="1752600"/>
              <a:chExt cx="9296400" cy="6934200"/>
            </a:xfrm>
          </p:grpSpPr>
          <p:cxnSp>
            <p:nvCxnSpPr>
              <p:cNvPr id="78" name="Straight Connector 77"/>
              <p:cNvCxnSpPr/>
              <p:nvPr/>
            </p:nvCxnSpPr>
            <p:spPr>
              <a:xfrm flipV="1">
                <a:off x="6248400" y="2362200"/>
                <a:ext cx="612648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flipV="1">
                <a:off x="6248400" y="5105400"/>
                <a:ext cx="4389120" cy="0"/>
              </a:xfrm>
              <a:prstGeom prst="line">
                <a:avLst/>
              </a:prstGeom>
            </p:spPr>
            <p:style>
              <a:lnRef idx="3">
                <a:schemeClr val="dk1"/>
              </a:lnRef>
              <a:fillRef idx="0">
                <a:schemeClr val="dk1"/>
              </a:fillRef>
              <a:effectRef idx="2">
                <a:schemeClr val="dk1"/>
              </a:effectRef>
              <a:fontRef idx="minor">
                <a:schemeClr val="tx1"/>
              </a:fontRef>
            </p:style>
          </p:cxnSp>
          <p:grpSp>
            <p:nvGrpSpPr>
              <p:cNvPr id="80" name="Group 26"/>
              <p:cNvGrpSpPr/>
              <p:nvPr/>
            </p:nvGrpSpPr>
            <p:grpSpPr>
              <a:xfrm>
                <a:off x="7315200" y="2362200"/>
                <a:ext cx="914400" cy="2758440"/>
                <a:chOff x="7315200" y="3657600"/>
                <a:chExt cx="914400" cy="2758440"/>
              </a:xfrm>
            </p:grpSpPr>
            <p:grpSp>
              <p:nvGrpSpPr>
                <p:cNvPr id="164" name="Group 22"/>
                <p:cNvGrpSpPr/>
                <p:nvPr/>
              </p:nvGrpSpPr>
              <p:grpSpPr>
                <a:xfrm>
                  <a:off x="7315200" y="4495800"/>
                  <a:ext cx="914400" cy="914400"/>
                  <a:chOff x="7238999" y="4114796"/>
                  <a:chExt cx="633046" cy="587828"/>
                </a:xfrm>
              </p:grpSpPr>
              <p:sp>
                <p:nvSpPr>
                  <p:cNvPr id="167"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68"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6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6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81" name="Group 27"/>
              <p:cNvGrpSpPr/>
              <p:nvPr/>
            </p:nvGrpSpPr>
            <p:grpSpPr>
              <a:xfrm>
                <a:off x="9144000" y="2346960"/>
                <a:ext cx="914400" cy="2758440"/>
                <a:chOff x="7315200" y="3657600"/>
                <a:chExt cx="914400" cy="2758440"/>
              </a:xfrm>
            </p:grpSpPr>
            <p:grpSp>
              <p:nvGrpSpPr>
                <p:cNvPr id="159" name="Group 22"/>
                <p:cNvGrpSpPr/>
                <p:nvPr/>
              </p:nvGrpSpPr>
              <p:grpSpPr>
                <a:xfrm>
                  <a:off x="7315200" y="4495800"/>
                  <a:ext cx="914400" cy="914400"/>
                  <a:chOff x="7238999" y="4114796"/>
                  <a:chExt cx="633046" cy="587828"/>
                </a:xfrm>
              </p:grpSpPr>
              <p:sp>
                <p:nvSpPr>
                  <p:cNvPr id="162" name="Oval 161"/>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63" name="Straight Arrow Connector 162"/>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60" name="Straight Connector 159"/>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61" name="Straight Connector 160"/>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82" name="Group 46"/>
              <p:cNvGrpSpPr/>
              <p:nvPr/>
            </p:nvGrpSpPr>
            <p:grpSpPr>
              <a:xfrm rot="16200000">
                <a:off x="9389073" y="3607141"/>
                <a:ext cx="2691514" cy="262597"/>
                <a:chOff x="4686173" y="4419600"/>
                <a:chExt cx="1943227" cy="304801"/>
              </a:xfrm>
            </p:grpSpPr>
            <p:grpSp>
              <p:nvGrpSpPr>
                <p:cNvPr id="150" name="Group 42"/>
                <p:cNvGrpSpPr/>
                <p:nvPr/>
              </p:nvGrpSpPr>
              <p:grpSpPr>
                <a:xfrm>
                  <a:off x="5029200" y="4419601"/>
                  <a:ext cx="1295400" cy="304800"/>
                  <a:chOff x="4876800" y="4419600"/>
                  <a:chExt cx="5486400" cy="914401"/>
                </a:xfrm>
              </p:grpSpPr>
              <p:cxnSp>
                <p:nvCxnSpPr>
                  <p:cNvPr id="153" name="Straight Connector 15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157"/>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51" name="Straight Connector 150"/>
                <p:cNvCxnSpPr/>
                <p:nvPr/>
              </p:nvCxnSpPr>
              <p:spPr>
                <a:xfrm flipH="1">
                  <a:off x="4686173" y="4428096"/>
                  <a:ext cx="363879" cy="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83" name="Group 55"/>
              <p:cNvGrpSpPr/>
              <p:nvPr/>
            </p:nvGrpSpPr>
            <p:grpSpPr>
              <a:xfrm>
                <a:off x="11373678" y="6589644"/>
                <a:ext cx="914400" cy="762000"/>
                <a:chOff x="4572000" y="5029200"/>
                <a:chExt cx="914400" cy="762000"/>
              </a:xfrm>
            </p:grpSpPr>
            <p:cxnSp>
              <p:nvCxnSpPr>
                <p:cNvPr id="146" name="Straight Connector 145"/>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48" name="Straight Connector 147"/>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84" name="Group 68"/>
              <p:cNvGrpSpPr/>
              <p:nvPr/>
            </p:nvGrpSpPr>
            <p:grpSpPr>
              <a:xfrm>
                <a:off x="7315200" y="8382000"/>
                <a:ext cx="914400" cy="304800"/>
                <a:chOff x="4572000" y="6477000"/>
                <a:chExt cx="914400" cy="304800"/>
              </a:xfrm>
            </p:grpSpPr>
            <p:cxnSp>
              <p:nvCxnSpPr>
                <p:cNvPr id="142" name="Straight Connector 141"/>
                <p:cNvCxnSpPr/>
                <p:nvPr/>
              </p:nvCxnSpPr>
              <p:spPr>
                <a:xfrm>
                  <a:off x="4572000" y="64770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43" name="Straight Connector 142"/>
                <p:cNvCxnSpPr/>
                <p:nvPr/>
              </p:nvCxnSpPr>
              <p:spPr>
                <a:xfrm>
                  <a:off x="4785360" y="66294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4907280" y="6781800"/>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85" name="TextBox 84"/>
              <p:cNvSpPr txBox="1"/>
              <p:nvPr/>
            </p:nvSpPr>
            <p:spPr>
              <a:xfrm>
                <a:off x="7570330" y="19050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86" name="TextBox 85"/>
              <p:cNvSpPr txBox="1"/>
              <p:nvPr/>
            </p:nvSpPr>
            <p:spPr>
              <a:xfrm>
                <a:off x="6503530" y="4536757"/>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6533318" y="3927157"/>
                <a:ext cx="105227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83058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10896600" y="3429000"/>
                <a:ext cx="436723"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endParaRPr lang="en-US" b="1" baseline="-250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12420600" y="1981200"/>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7214978" y="601980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grpSp>
            <p:nvGrpSpPr>
              <p:cNvPr id="92" name="Group 86"/>
              <p:cNvGrpSpPr/>
              <p:nvPr/>
            </p:nvGrpSpPr>
            <p:grpSpPr>
              <a:xfrm rot="16200000" flipV="1">
                <a:off x="11734800" y="2590800"/>
                <a:ext cx="182879" cy="182879"/>
                <a:chOff x="5010978" y="4315437"/>
                <a:chExt cx="299038" cy="488312"/>
              </a:xfrm>
            </p:grpSpPr>
            <p:cxnSp>
              <p:nvCxnSpPr>
                <p:cNvPr id="140" name="Straight Connector 139"/>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cxnSp>
            <p:nvCxnSpPr>
              <p:cNvPr id="94" name="Straight Connector 93"/>
              <p:cNvCxnSpPr/>
              <p:nvPr/>
            </p:nvCxnSpPr>
            <p:spPr>
              <a:xfrm>
                <a:off x="4724400" y="236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4724400" y="2362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a:off x="4724400" y="2971800"/>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97" name="Group 56"/>
              <p:cNvGrpSpPr/>
              <p:nvPr/>
            </p:nvGrpSpPr>
            <p:grpSpPr>
              <a:xfrm>
                <a:off x="4267200" y="3886200"/>
                <a:ext cx="914400" cy="304800"/>
                <a:chOff x="4572000" y="4191000"/>
                <a:chExt cx="914400" cy="304800"/>
              </a:xfrm>
            </p:grpSpPr>
            <p:cxnSp>
              <p:nvCxnSpPr>
                <p:cNvPr id="136" name="Straight Connector 135"/>
                <p:cNvCxnSpPr/>
                <p:nvPr/>
              </p:nvCxnSpPr>
              <p:spPr>
                <a:xfrm>
                  <a:off x="4572000" y="41910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a:off x="4785360" y="43434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4907280" y="4495800"/>
                  <a:ext cx="274320" cy="0"/>
                </a:xfrm>
                <a:prstGeom prst="line">
                  <a:avLst/>
                </a:prstGeom>
              </p:spPr>
              <p:style>
                <a:lnRef idx="3">
                  <a:schemeClr val="dk1"/>
                </a:lnRef>
                <a:fillRef idx="0">
                  <a:schemeClr val="dk1"/>
                </a:fillRef>
                <a:effectRef idx="2">
                  <a:schemeClr val="dk1"/>
                </a:effectRef>
                <a:fontRef idx="minor">
                  <a:schemeClr val="tx1"/>
                </a:fontRef>
              </p:style>
            </p:cxnSp>
          </p:grpSp>
          <p:grpSp>
            <p:nvGrpSpPr>
              <p:cNvPr id="99" name="Group 46"/>
              <p:cNvGrpSpPr/>
              <p:nvPr/>
            </p:nvGrpSpPr>
            <p:grpSpPr>
              <a:xfrm rot="16200000">
                <a:off x="9734340" y="4467245"/>
                <a:ext cx="4439379" cy="262604"/>
                <a:chOff x="4043692" y="4419592"/>
                <a:chExt cx="3205152" cy="304809"/>
              </a:xfrm>
            </p:grpSpPr>
            <p:grpSp>
              <p:nvGrpSpPr>
                <p:cNvPr id="127" name="Group 42"/>
                <p:cNvGrpSpPr/>
                <p:nvPr/>
              </p:nvGrpSpPr>
              <p:grpSpPr>
                <a:xfrm>
                  <a:off x="5029200" y="4419601"/>
                  <a:ext cx="1295400" cy="304800"/>
                  <a:chOff x="4876800" y="4419600"/>
                  <a:chExt cx="5486400" cy="914401"/>
                </a:xfrm>
              </p:grpSpPr>
              <p:cxnSp>
                <p:nvCxnSpPr>
                  <p:cNvPr id="130" name="Straight Connector 129"/>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1" name="Straight Connector 13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2" name="Straight Connector 131"/>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4" name="Straight Connector 13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134"/>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28" name="Straight Connector 127"/>
                <p:cNvCxnSpPr/>
                <p:nvPr/>
              </p:nvCxnSpPr>
              <p:spPr>
                <a:xfrm flipH="1">
                  <a:off x="4043692" y="4429054"/>
                  <a:ext cx="990271" cy="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flipH="1">
                  <a:off x="6324592" y="4419592"/>
                  <a:ext cx="924252" cy="0"/>
                </a:xfrm>
                <a:prstGeom prst="line">
                  <a:avLst/>
                </a:prstGeom>
              </p:spPr>
              <p:style>
                <a:lnRef idx="3">
                  <a:schemeClr val="dk1"/>
                </a:lnRef>
                <a:fillRef idx="0">
                  <a:schemeClr val="dk1"/>
                </a:fillRef>
                <a:effectRef idx="2">
                  <a:schemeClr val="dk1"/>
                </a:effectRef>
                <a:fontRef idx="minor">
                  <a:schemeClr val="tx1"/>
                </a:fontRef>
              </p:style>
            </p:cxnSp>
          </p:grpSp>
          <p:sp>
            <p:nvSpPr>
              <p:cNvPr id="100" name="TextBox 99"/>
              <p:cNvSpPr txBox="1"/>
              <p:nvPr/>
            </p:nvSpPr>
            <p:spPr>
              <a:xfrm>
                <a:off x="12192000" y="4231957"/>
                <a:ext cx="58541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grpSp>
            <p:nvGrpSpPr>
              <p:cNvPr id="101" name="Group 46"/>
              <p:cNvGrpSpPr/>
              <p:nvPr/>
            </p:nvGrpSpPr>
            <p:grpSpPr>
              <a:xfrm rot="16200000">
                <a:off x="6940162" y="5928359"/>
                <a:ext cx="1920240" cy="274323"/>
                <a:chOff x="4686173" y="4405989"/>
                <a:chExt cx="1943227" cy="318412"/>
              </a:xfrm>
            </p:grpSpPr>
            <p:grpSp>
              <p:nvGrpSpPr>
                <p:cNvPr id="118" name="Group 42"/>
                <p:cNvGrpSpPr/>
                <p:nvPr/>
              </p:nvGrpSpPr>
              <p:grpSpPr>
                <a:xfrm>
                  <a:off x="5029200" y="4419601"/>
                  <a:ext cx="1295400" cy="304800"/>
                  <a:chOff x="4876800" y="4419600"/>
                  <a:chExt cx="5486400" cy="914401"/>
                </a:xfrm>
              </p:grpSpPr>
              <p:cxnSp>
                <p:nvCxnSpPr>
                  <p:cNvPr id="121" name="Straight Connector 120"/>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19" name="Straight Connector 118"/>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02" name="TextBox 101"/>
              <p:cNvSpPr txBox="1"/>
              <p:nvPr/>
            </p:nvSpPr>
            <p:spPr>
              <a:xfrm>
                <a:off x="9372600" y="1828800"/>
                <a:ext cx="35137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103" name="Group 86"/>
              <p:cNvGrpSpPr/>
              <p:nvPr/>
            </p:nvGrpSpPr>
            <p:grpSpPr>
              <a:xfrm rot="16200000" flipV="1">
                <a:off x="10515600" y="2514600"/>
                <a:ext cx="182879" cy="182879"/>
                <a:chOff x="5010978" y="4315437"/>
                <a:chExt cx="299038" cy="488312"/>
              </a:xfrm>
            </p:grpSpPr>
            <p:cxnSp>
              <p:nvCxnSpPr>
                <p:cNvPr id="116" name="Straight Connector 115"/>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104" name="Group 86"/>
              <p:cNvGrpSpPr/>
              <p:nvPr/>
            </p:nvGrpSpPr>
            <p:grpSpPr>
              <a:xfrm flipV="1">
                <a:off x="11091265" y="2198457"/>
                <a:ext cx="98347" cy="330913"/>
                <a:chOff x="5080090" y="4100845"/>
                <a:chExt cx="160814" cy="883585"/>
              </a:xfrm>
            </p:grpSpPr>
            <p:cxnSp>
              <p:nvCxnSpPr>
                <p:cNvPr id="114" name="Straight Connector 113"/>
                <p:cNvCxnSpPr/>
                <p:nvPr/>
              </p:nvCxnSpPr>
              <p:spPr>
                <a:xfrm rot="16200000" flipH="1" flipV="1">
                  <a:off x="4916339" y="4659868"/>
                  <a:ext cx="488313" cy="160811"/>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p:cNvCxnSpPr/>
                <p:nvPr/>
              </p:nvCxnSpPr>
              <p:spPr>
                <a:xfrm rot="10800000" flipH="1" flipV="1">
                  <a:off x="5080093" y="4100845"/>
                  <a:ext cx="160811" cy="488310"/>
                </a:xfrm>
                <a:prstGeom prst="line">
                  <a:avLst/>
                </a:prstGeom>
              </p:spPr>
              <p:style>
                <a:lnRef idx="3">
                  <a:schemeClr val="dk1"/>
                </a:lnRef>
                <a:fillRef idx="0">
                  <a:schemeClr val="dk1"/>
                </a:fillRef>
                <a:effectRef idx="2">
                  <a:schemeClr val="dk1"/>
                </a:effectRef>
                <a:fontRef idx="minor">
                  <a:schemeClr val="tx1"/>
                </a:fontRef>
              </p:style>
            </p:cxnSp>
          </p:grpSp>
          <p:grpSp>
            <p:nvGrpSpPr>
              <p:cNvPr id="105" name="Group 86"/>
              <p:cNvGrpSpPr/>
              <p:nvPr/>
            </p:nvGrpSpPr>
            <p:grpSpPr>
              <a:xfrm rot="16200000" flipV="1">
                <a:off x="7665720" y="5227321"/>
                <a:ext cx="182879" cy="182879"/>
                <a:chOff x="5010978" y="4315437"/>
                <a:chExt cx="299038" cy="488312"/>
              </a:xfrm>
            </p:grpSpPr>
            <p:cxnSp>
              <p:nvCxnSpPr>
                <p:cNvPr id="112" name="Straight Connector 111"/>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106" name="TextBox 105"/>
              <p:cNvSpPr txBox="1"/>
              <p:nvPr/>
            </p:nvSpPr>
            <p:spPr>
              <a:xfrm>
                <a:off x="11798314" y="1752600"/>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107" name="TextBox 106"/>
              <p:cNvSpPr txBox="1"/>
              <p:nvPr/>
            </p:nvSpPr>
            <p:spPr>
              <a:xfrm>
                <a:off x="11950714" y="2631757"/>
                <a:ext cx="47481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10668000" y="2479357"/>
                <a:ext cx="52450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8077200" y="5146357"/>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cxnSp>
            <p:nvCxnSpPr>
              <p:cNvPr id="110" name="Straight Arrow Connector 109"/>
              <p:cNvCxnSpPr/>
              <p:nvPr/>
            </p:nvCxnSpPr>
            <p:spPr>
              <a:xfrm>
                <a:off x="12877800" y="2590800"/>
                <a:ext cx="0" cy="438912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11" name="TextBox 110"/>
              <p:cNvSpPr txBox="1"/>
              <p:nvPr/>
            </p:nvSpPr>
            <p:spPr>
              <a:xfrm>
                <a:off x="12861292" y="4155757"/>
                <a:ext cx="702308"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out</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grpSp>
      </p:grpSp>
      <p:sp>
        <p:nvSpPr>
          <p:cNvPr id="169" name="Oval 19"/>
          <p:cNvSpPr/>
          <p:nvPr/>
        </p:nvSpPr>
        <p:spPr>
          <a:xfrm>
            <a:off x="7315200" y="70104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sp>
        <p:nvSpPr>
          <p:cNvPr id="170" name="Rectangle 169"/>
          <p:cNvSpPr/>
          <p:nvPr/>
        </p:nvSpPr>
        <p:spPr>
          <a:xfrm>
            <a:off x="7478510" y="7203757"/>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dirty="0"/>
          </a:p>
        </p:txBody>
      </p:sp>
      <p:cxnSp>
        <p:nvCxnSpPr>
          <p:cNvPr id="171" name="Straight Connector 170"/>
          <p:cNvCxnSpPr/>
          <p:nvPr/>
        </p:nvCxnSpPr>
        <p:spPr>
          <a:xfrm>
            <a:off x="7772400" y="79248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72" name="Straight Arrow Connector 171"/>
          <p:cNvCxnSpPr/>
          <p:nvPr/>
        </p:nvCxnSpPr>
        <p:spPr>
          <a:xfrm>
            <a:off x="8991600" y="5163000"/>
            <a:ext cx="0" cy="3600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73" name="TextBox 172"/>
          <p:cNvSpPr txBox="1"/>
          <p:nvPr/>
        </p:nvSpPr>
        <p:spPr>
          <a:xfrm>
            <a:off x="9002620" y="6686767"/>
            <a:ext cx="511679" cy="492443"/>
          </a:xfrm>
          <a:prstGeom prst="rect">
            <a:avLst/>
          </a:prstGeom>
          <a:noFill/>
        </p:spPr>
        <p:txBody>
          <a:bodyPr wrap="none" rtlCol="0">
            <a:spAutoFit/>
          </a:bodyPr>
          <a:lstStyle/>
          <a:p>
            <a:r>
              <a:rPr lang="en-US" b="1" dirty="0" err="1" smtClean="0">
                <a:solidFill>
                  <a:schemeClr val="accent6">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6">
                    <a:lumMod val="75000"/>
                  </a:schemeClr>
                </a:solidFill>
                <a:latin typeface="Times New Roman" panose="02020603050405020304" pitchFamily="18" charset="0"/>
                <a:cs typeface="Times New Roman" panose="02020603050405020304" pitchFamily="18" charset="0"/>
              </a:rPr>
              <a:t>s</a:t>
            </a:r>
            <a:endParaRPr lang="en-US" b="1" baseline="-25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420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295400"/>
            <a:ext cx="3988015"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From the equivalent circuit,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1981200"/>
            <a:ext cx="9280618" cy="332398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Voltage drop across r</a:t>
            </a:r>
            <a:r>
              <a:rPr lang="en-US" b="1" baseline="-25000" dirty="0" smtClean="0">
                <a:latin typeface="Times New Roman" panose="02020603050405020304" pitchFamily="18" charset="0"/>
                <a:cs typeface="Times New Roman" panose="02020603050405020304" pitchFamily="18" charset="0"/>
              </a:rPr>
              <a:t>0</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r0</a:t>
            </a:r>
            <a:r>
              <a:rPr lang="en-US" b="1" dirty="0" smtClean="0">
                <a:latin typeface="Times New Roman" panose="02020603050405020304" pitchFamily="18" charset="0"/>
                <a:cs typeface="Times New Roman" panose="02020603050405020304" pitchFamily="18" charset="0"/>
              </a:rPr>
              <a:t>) + Voltage drop across </a:t>
            </a:r>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s</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Whereas,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 (2)</a:t>
            </a:r>
            <a:endParaRPr lang="en-US" baseline="-250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 (2) in (1), we get,</a:t>
            </a:r>
          </a:p>
          <a:p>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  I</a:t>
            </a:r>
            <a:r>
              <a:rPr lang="en-US" sz="2800" b="1" baseline="-25000" dirty="0" smtClean="0">
                <a:solidFill>
                  <a:srgbClr val="00B050"/>
                </a:solidFill>
                <a:latin typeface="Times New Roman" panose="02020603050405020304" pitchFamily="18" charset="0"/>
                <a:cs typeface="Times New Roman" panose="02020603050405020304" pitchFamily="18" charset="0"/>
              </a:rPr>
              <a:t>r0</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0</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s </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 (3)</a:t>
            </a:r>
          </a:p>
        </p:txBody>
      </p:sp>
      <p:sp>
        <p:nvSpPr>
          <p:cNvPr id="6" name="Rectangle 5"/>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6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357963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Single Stage Amplifiers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42900" y="1422400"/>
            <a:ext cx="12915900" cy="1332226"/>
          </a:xfrm>
          <a:prstGeom prst="rect">
            <a:avLst/>
          </a:prstGeom>
        </p:spPr>
        <p:style>
          <a:lnRef idx="1">
            <a:schemeClr val="accent2"/>
          </a:lnRef>
          <a:fillRef idx="2">
            <a:schemeClr val="accent2"/>
          </a:fillRef>
          <a:effectRef idx="1">
            <a:schemeClr val="accent2"/>
          </a:effectRef>
          <a:fontRef idx="minor">
            <a:schemeClr val="dk1"/>
          </a:fontRef>
        </p:style>
        <p:txBody>
          <a:bodyPr wrap="square" lIns="130622" tIns="65311" rIns="130622" bIns="65311">
            <a:spAutoFit/>
          </a:bodyPr>
          <a:lstStyle/>
          <a:p>
            <a:pPr algn="just"/>
            <a:r>
              <a:rPr lang="en-US" b="1" dirty="0" smtClean="0">
                <a:latin typeface="Times New Roman" panose="02020603050405020304" pitchFamily="18" charset="0"/>
                <a:cs typeface="Times New Roman" panose="02020603050405020304" pitchFamily="18" charset="0"/>
              </a:rPr>
              <a:t>What aspects of the performance of an amplifier are important?</a:t>
            </a:r>
          </a:p>
          <a:p>
            <a:pPr algn="just"/>
            <a:r>
              <a:rPr lang="en-US" b="1" dirty="0" smtClean="0">
                <a:latin typeface="Times New Roman" panose="02020603050405020304" pitchFamily="18" charset="0"/>
                <a:cs typeface="Times New Roman" panose="02020603050405020304" pitchFamily="18" charset="0"/>
              </a:rPr>
              <a:t>	Gain, speed, power dissipation, supply voltage, linearity, noise, or maximum voltage swing, input and output impedances</a:t>
            </a:r>
            <a:endParaRPr lang="en-US" b="1" dirty="0">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943100" y="3352801"/>
            <a:ext cx="6715125" cy="4889500"/>
          </a:xfrm>
          <a:prstGeom prst="rect">
            <a:avLst/>
          </a:prstGeom>
          <a:ln>
            <a:solidFill>
              <a:srgbClr val="FFFF00"/>
            </a:solidFill>
          </a:ln>
          <a:effectLst>
            <a:outerShdw blurRad="292100" dist="139700" dir="2700000" algn="tl" rotWithShape="0">
              <a:srgbClr val="333333">
                <a:alpha val="65000"/>
              </a:srgbClr>
            </a:outerShdw>
          </a:effectLst>
        </p:spPr>
      </p:pic>
      <p:sp>
        <p:nvSpPr>
          <p:cNvPr id="11" name="Rectangle 10"/>
          <p:cNvSpPr/>
          <p:nvPr/>
        </p:nvSpPr>
        <p:spPr>
          <a:xfrm>
            <a:off x="9223032" y="5298757"/>
            <a:ext cx="3469801" cy="532007"/>
          </a:xfrm>
          <a:prstGeom prst="rect">
            <a:avLst/>
          </a:prstGeom>
        </p:spPr>
        <p:txBody>
          <a:bodyPr wrap="none" lIns="130622" tIns="65311" rIns="130622" bIns="65311">
            <a:spAutoFit/>
          </a:bodyPr>
          <a:lstStyle/>
          <a:p>
            <a:pPr algn="just"/>
            <a:r>
              <a:rPr lang="en-US" b="1" dirty="0" smtClean="0">
                <a:latin typeface="Times New Roman" panose="02020603050405020304" pitchFamily="18" charset="0"/>
                <a:cs typeface="Times New Roman" panose="02020603050405020304" pitchFamily="18" charset="0"/>
              </a:rPr>
              <a:t>Analog design octagon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4273" y="1828800"/>
            <a:ext cx="386753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out</a:t>
            </a:r>
            <a:endParaRPr lang="en-US" baseline="-2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77471" y="1830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2555557"/>
            <a:ext cx="6026714"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34671" y="2438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28600" y="3200400"/>
            <a:ext cx="7903317" cy="492443"/>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Using,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 0;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 0;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endParaRPr lang="en-US"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3849564"/>
            <a:ext cx="8915400" cy="49244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(0-V</a:t>
            </a:r>
            <a:r>
              <a:rPr lang="en-US" baseline="-25000" dirty="0"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692071" y="38100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1447800" y="4572000"/>
            <a:ext cx="8153400" cy="4924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r0</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endParaRPr lang="en-US" baseline="-25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753600" y="44196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304800" y="5257800"/>
            <a:ext cx="2323072"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Sub., (7) in (3), </a:t>
            </a:r>
            <a:endParaRPr lang="en-US" dirty="0"/>
          </a:p>
        </p:txBody>
      </p:sp>
      <p:sp>
        <p:nvSpPr>
          <p:cNvPr id="14" name="Rectangle 13"/>
          <p:cNvSpPr/>
          <p:nvPr/>
        </p:nvSpPr>
        <p:spPr>
          <a:xfrm>
            <a:off x="1981200" y="5791200"/>
            <a:ext cx="10694146"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0</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endParaRPr lang="en-US" dirty="0"/>
          </a:p>
        </p:txBody>
      </p:sp>
      <p:sp>
        <p:nvSpPr>
          <p:cNvPr id="15" name="Rectangle 14"/>
          <p:cNvSpPr/>
          <p:nvPr/>
        </p:nvSpPr>
        <p:spPr>
          <a:xfrm>
            <a:off x="249941" y="6248400"/>
            <a:ext cx="13466059" cy="523220"/>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 V</a:t>
            </a:r>
            <a:r>
              <a:rPr lang="en-US" sz="2400" baseline="-25000" dirty="0" smtClean="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r>
              <a:rPr lang="el-GR" sz="2800" dirty="0" smtClean="0">
                <a:latin typeface="Times New Roman" panose="02020603050405020304" pitchFamily="18" charset="0"/>
                <a:cs typeface="Times New Roman" panose="02020603050405020304" pitchFamily="18" charset="0"/>
              </a:rPr>
              <a:t>η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endParaRPr lang="en-US" dirty="0"/>
          </a:p>
        </p:txBody>
      </p:sp>
      <p:sp>
        <p:nvSpPr>
          <p:cNvPr id="16" name="Rectangle 15"/>
          <p:cNvSpPr/>
          <p:nvPr/>
        </p:nvSpPr>
        <p:spPr>
          <a:xfrm>
            <a:off x="1371600" y="6924020"/>
            <a:ext cx="11017696" cy="523220"/>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[1+ 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in</a:t>
            </a:r>
            <a:r>
              <a:rPr lang="en-US" sz="2800" dirty="0" smtClean="0">
                <a:latin typeface="Times New Roman" panose="02020603050405020304" pitchFamily="18" charset="0"/>
                <a:cs typeface="Times New Roman" panose="02020603050405020304" pitchFamily="18" charset="0"/>
              </a:rPr>
              <a:t> [1+ g</a:t>
            </a:r>
            <a:r>
              <a:rPr lang="en-US" sz="2800"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a:t>
            </a:r>
            <a:endParaRPr lang="en-US" dirty="0"/>
          </a:p>
        </p:txBody>
      </p:sp>
      <p:sp>
        <p:nvSpPr>
          <p:cNvPr id="17" name="Rectangle 16"/>
          <p:cNvSpPr/>
          <p:nvPr/>
        </p:nvSpPr>
        <p:spPr>
          <a:xfrm>
            <a:off x="374767" y="7696200"/>
            <a:ext cx="11360033" cy="1261884"/>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400" b="1" dirty="0" smtClean="0">
                <a:latin typeface="Times New Roman" panose="02020603050405020304" pitchFamily="18" charset="0"/>
                <a:cs typeface="Times New Roman" panose="02020603050405020304" pitchFamily="18" charset="0"/>
              </a:rPr>
              <a:t>A</a:t>
            </a:r>
            <a:r>
              <a:rPr lang="en-US" sz="2400" b="1" baseline="-25000" dirty="0" smtClean="0">
                <a:latin typeface="Times New Roman" panose="02020603050405020304" pitchFamily="18" charset="0"/>
                <a:cs typeface="Times New Roman" panose="02020603050405020304" pitchFamily="18" charset="0"/>
              </a:rPr>
              <a:t>v</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t>
            </a:r>
            <a:r>
              <a:rPr lang="en-US" sz="2400" b="1" baseline="-25000" dirty="0" err="1" smtClean="0">
                <a:latin typeface="Times New Roman" panose="02020603050405020304" pitchFamily="18" charset="0"/>
                <a:cs typeface="Times New Roman" panose="02020603050405020304" pitchFamily="18" charset="0"/>
              </a:rPr>
              <a:t>out</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a:t>
            </a:r>
            <a:r>
              <a:rPr lang="en-US" sz="2400" b="1" baseline="-25000" dirty="0" smtClean="0">
                <a:latin typeface="Times New Roman" panose="02020603050405020304" pitchFamily="18" charset="0"/>
                <a:cs typeface="Times New Roman" panose="02020603050405020304" pitchFamily="18" charset="0"/>
              </a:rPr>
              <a:t>in </a:t>
            </a:r>
            <a:r>
              <a:rPr lang="en-US" sz="2400" b="1" dirty="0" smtClean="0">
                <a:latin typeface="Times New Roman" panose="02020603050405020304" pitchFamily="18" charset="0"/>
                <a:cs typeface="Times New Roman" panose="02020603050405020304" pitchFamily="18" charset="0"/>
              </a:rPr>
              <a:t> = [1+ g</a:t>
            </a:r>
            <a:r>
              <a:rPr lang="en-US" sz="2400" b="1" baseline="-25000" dirty="0" smtClean="0">
                <a:latin typeface="Times New Roman" panose="02020603050405020304" pitchFamily="18" charset="0"/>
                <a:cs typeface="Times New Roman" panose="02020603050405020304" pitchFamily="18" charset="0"/>
              </a:rPr>
              <a:t>m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0 </a:t>
            </a:r>
            <a:r>
              <a:rPr lang="en-US" sz="2400" b="1" dirty="0" smtClean="0">
                <a:latin typeface="Times New Roman" panose="02020603050405020304" pitchFamily="18" charset="0"/>
                <a:cs typeface="Times New Roman" panose="02020603050405020304" pitchFamily="18" charset="0"/>
              </a:rPr>
              <a:t>+ </a:t>
            </a:r>
            <a:r>
              <a:rPr lang="el-GR" sz="2400" b="1" dirty="0" smtClean="0">
                <a:latin typeface="Times New Roman" panose="02020603050405020304" pitchFamily="18" charset="0"/>
                <a:cs typeface="Times New Roman" panose="02020603050405020304" pitchFamily="18" charset="0"/>
              </a:rPr>
              <a:t>η</a:t>
            </a:r>
            <a:r>
              <a:rPr lang="en-US" sz="2400" b="1" dirty="0" smtClean="0">
                <a:latin typeface="Times New Roman" panose="02020603050405020304" pitchFamily="18" charset="0"/>
                <a:cs typeface="Times New Roman" panose="02020603050405020304" pitchFamily="18" charset="0"/>
              </a:rPr>
              <a:t>g</a:t>
            </a:r>
            <a:r>
              <a:rPr lang="en-US" sz="2400" b="1" baseline="-25000" dirty="0" smtClean="0">
                <a:latin typeface="Times New Roman" panose="02020603050405020304" pitchFamily="18" charset="0"/>
                <a:cs typeface="Times New Roman" panose="02020603050405020304" pitchFamily="18" charset="0"/>
              </a:rPr>
              <a:t>m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0</a:t>
            </a:r>
            <a:r>
              <a:rPr lang="en-US" sz="2400" b="1" dirty="0" smtClean="0">
                <a:latin typeface="Times New Roman" panose="02020603050405020304" pitchFamily="18" charset="0"/>
                <a:cs typeface="Times New Roman" panose="02020603050405020304" pitchFamily="18" charset="0"/>
              </a:rPr>
              <a:t>]</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[1+ g</a:t>
            </a:r>
            <a:r>
              <a:rPr lang="en-US" sz="2400" b="1" baseline="-25000" dirty="0" smtClean="0">
                <a:latin typeface="Times New Roman" panose="02020603050405020304" pitchFamily="18" charset="0"/>
                <a:cs typeface="Times New Roman" panose="02020603050405020304" pitchFamily="18" charset="0"/>
              </a:rPr>
              <a:t>m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0 </a:t>
            </a:r>
            <a:r>
              <a:rPr lang="en-US" sz="2400" b="1" dirty="0" smtClean="0">
                <a:latin typeface="Times New Roman" panose="02020603050405020304" pitchFamily="18" charset="0"/>
                <a:cs typeface="Times New Roman" panose="02020603050405020304" pitchFamily="18" charset="0"/>
              </a:rPr>
              <a:t> R</a:t>
            </a:r>
            <a:r>
              <a:rPr lang="en-US" sz="2400" b="1" baseline="-25000" dirty="0" smtClean="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D  </a:t>
            </a:r>
            <a:r>
              <a:rPr lang="en-US" sz="2400" b="1" dirty="0" smtClean="0">
                <a:latin typeface="Times New Roman" panose="02020603050405020304" pitchFamily="18" charset="0"/>
                <a:cs typeface="Times New Roman" panose="02020603050405020304" pitchFamily="18" charset="0"/>
              </a:rPr>
              <a:t>+ </a:t>
            </a:r>
            <a:r>
              <a:rPr lang="el-GR" sz="2400" b="1" dirty="0" smtClean="0">
                <a:latin typeface="Times New Roman" panose="02020603050405020304" pitchFamily="18" charset="0"/>
                <a:cs typeface="Times New Roman" panose="02020603050405020304" pitchFamily="18" charset="0"/>
              </a:rPr>
              <a:t>η</a:t>
            </a:r>
            <a:r>
              <a:rPr lang="en-US" sz="2400" b="1" dirty="0" smtClean="0">
                <a:latin typeface="Times New Roman" panose="02020603050405020304" pitchFamily="18" charset="0"/>
                <a:cs typeface="Times New Roman" panose="02020603050405020304" pitchFamily="18" charset="0"/>
              </a:rPr>
              <a:t>g</a:t>
            </a:r>
            <a:r>
              <a:rPr lang="en-US" sz="2400" b="1" baseline="-25000" dirty="0" smtClean="0">
                <a:latin typeface="Times New Roman" panose="02020603050405020304" pitchFamily="18" charset="0"/>
                <a:cs typeface="Times New Roman" panose="02020603050405020304" pitchFamily="18" charset="0"/>
              </a:rPr>
              <a:t>m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0</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D</a:t>
            </a:r>
            <a:r>
              <a:rPr lang="en-US" sz="2400" b="1" dirty="0" smtClean="0">
                <a:latin typeface="Times New Roman" panose="02020603050405020304" pitchFamily="18" charset="0"/>
                <a:cs typeface="Times New Roman" panose="02020603050405020304" pitchFamily="18" charset="0"/>
              </a:rPr>
              <a:t>) + r</a:t>
            </a:r>
            <a:r>
              <a:rPr lang="en-US" sz="2400" b="1" baseline="-25000" dirty="0" smtClean="0">
                <a:latin typeface="Times New Roman" panose="02020603050405020304" pitchFamily="18" charset="0"/>
                <a:cs typeface="Times New Roman" panose="02020603050405020304" pitchFamily="18" charset="0"/>
              </a:rPr>
              <a:t>0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D</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(R</a:t>
            </a:r>
            <a:r>
              <a:rPr lang="en-US" sz="2400" b="1" baseline="-25000" dirty="0" smtClean="0">
                <a:latin typeface="Times New Roman" panose="02020603050405020304" pitchFamily="18" charset="0"/>
                <a:cs typeface="Times New Roman" panose="02020603050405020304" pitchFamily="18" charset="0"/>
              </a:rPr>
              <a:t>s </a:t>
            </a:r>
            <a:r>
              <a:rPr lang="en-US" sz="2400" b="1" dirty="0" smtClean="0">
                <a:latin typeface="Times New Roman" panose="02020603050405020304" pitchFamily="18" charset="0"/>
                <a:cs typeface="Times New Roman" panose="02020603050405020304" pitchFamily="18" charset="0"/>
              </a:rPr>
              <a:t>/R</a:t>
            </a:r>
            <a:r>
              <a:rPr lang="en-US" sz="2400" b="1" baseline="-25000" dirty="0" smtClean="0">
                <a:latin typeface="Times New Roman" panose="02020603050405020304" pitchFamily="18" charset="0"/>
                <a:cs typeface="Times New Roman" panose="02020603050405020304" pitchFamily="18" charset="0"/>
              </a:rPr>
              <a:t>D</a:t>
            </a:r>
            <a:r>
              <a:rPr lang="en-US" sz="2400" b="1" dirty="0" smtClean="0">
                <a:latin typeface="Times New Roman" panose="02020603050405020304" pitchFamily="18" charset="0"/>
                <a:cs typeface="Times New Roman" panose="02020603050405020304" pitchFamily="18" charset="0"/>
              </a:rPr>
              <a:t>)]</a:t>
            </a:r>
          </a:p>
          <a:p>
            <a:endParaRPr lang="en-US" sz="2400" b="1" dirty="0" smtClean="0">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A</a:t>
            </a:r>
            <a:r>
              <a:rPr lang="en-US" sz="2800" b="1" baseline="-25000" dirty="0" smtClean="0">
                <a:solidFill>
                  <a:srgbClr val="00B050"/>
                </a:solidFill>
                <a:latin typeface="Times New Roman" panose="02020603050405020304" pitchFamily="18" charset="0"/>
                <a:cs typeface="Times New Roman" panose="02020603050405020304" pitchFamily="18" charset="0"/>
              </a:rPr>
              <a:t>v</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 V</a:t>
            </a:r>
            <a:r>
              <a:rPr lang="en-US" sz="2800" b="1" baseline="-25000" dirty="0" smtClean="0">
                <a:solidFill>
                  <a:srgbClr val="00B050"/>
                </a:solidFill>
                <a:latin typeface="Times New Roman" panose="02020603050405020304" pitchFamily="18" charset="0"/>
                <a:cs typeface="Times New Roman" panose="02020603050405020304" pitchFamily="18" charset="0"/>
              </a:rPr>
              <a:t>in </a:t>
            </a:r>
            <a:r>
              <a:rPr lang="en-US" sz="2800" b="1" dirty="0" smtClean="0">
                <a:solidFill>
                  <a:srgbClr val="00B050"/>
                </a:solidFill>
                <a:latin typeface="Times New Roman" panose="02020603050405020304" pitchFamily="18" charset="0"/>
                <a:cs typeface="Times New Roman" panose="02020603050405020304" pitchFamily="18" charset="0"/>
              </a:rPr>
              <a:t> = R</a:t>
            </a:r>
            <a:r>
              <a:rPr lang="en-US" sz="2800" b="1" baseline="-25000" dirty="0"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[1+ g</a:t>
            </a:r>
            <a:r>
              <a:rPr lang="en-US" sz="2800" b="1" baseline="-25000" dirty="0" smtClean="0">
                <a:solidFill>
                  <a:srgbClr val="00B050"/>
                </a:solidFill>
                <a:latin typeface="Times New Roman" panose="02020603050405020304" pitchFamily="18" charset="0"/>
                <a:cs typeface="Times New Roman" panose="02020603050405020304" pitchFamily="18" charset="0"/>
              </a:rPr>
              <a:t>m </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0 </a:t>
            </a:r>
            <a:r>
              <a:rPr lang="en-US" sz="2800" b="1" dirty="0" smtClean="0">
                <a:solidFill>
                  <a:srgbClr val="00B050"/>
                </a:solidFill>
                <a:latin typeface="Times New Roman" panose="02020603050405020304" pitchFamily="18" charset="0"/>
                <a:cs typeface="Times New Roman" panose="02020603050405020304" pitchFamily="18" charset="0"/>
              </a:rPr>
              <a:t>(1 + </a:t>
            </a:r>
            <a:r>
              <a:rPr lang="el-GR" sz="2800" b="1" dirty="0" smtClean="0">
                <a:solidFill>
                  <a:srgbClr val="00B050"/>
                </a:solidFill>
                <a:latin typeface="Times New Roman" panose="02020603050405020304" pitchFamily="18" charset="0"/>
                <a:cs typeface="Times New Roman" panose="02020603050405020304" pitchFamily="18" charset="0"/>
              </a:rPr>
              <a:t>η</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 g</a:t>
            </a:r>
            <a:r>
              <a:rPr lang="en-US" sz="2800" b="1" baseline="-25000" dirty="0" smtClean="0">
                <a:solidFill>
                  <a:srgbClr val="00B050"/>
                </a:solidFill>
                <a:latin typeface="Times New Roman" panose="02020603050405020304" pitchFamily="18" charset="0"/>
                <a:cs typeface="Times New Roman" panose="02020603050405020304" pitchFamily="18" charset="0"/>
              </a:rPr>
              <a:t>m </a:t>
            </a:r>
            <a:r>
              <a:rPr lang="en-US" sz="2800" b="1" dirty="0" smtClean="0">
                <a:solidFill>
                  <a:srgbClr val="00B050"/>
                </a:solidFill>
                <a:latin typeface="Times New Roman" panose="02020603050405020304" pitchFamily="18" charset="0"/>
                <a:cs typeface="Times New Roman" panose="02020603050405020304" pitchFamily="18" charset="0"/>
              </a:rPr>
              <a:t>(1 + </a:t>
            </a:r>
            <a:r>
              <a:rPr lang="el-GR" sz="2800" b="1" dirty="0" smtClean="0">
                <a:solidFill>
                  <a:srgbClr val="00B050"/>
                </a:solidFill>
                <a:latin typeface="Times New Roman" panose="02020603050405020304" pitchFamily="18" charset="0"/>
                <a:cs typeface="Times New Roman" panose="02020603050405020304" pitchFamily="18" charset="0"/>
              </a:rPr>
              <a:t>η</a:t>
            </a:r>
            <a:r>
              <a:rPr lang="en-US" sz="2800" b="1" dirty="0" smtClean="0">
                <a:solidFill>
                  <a:srgbClr val="00B050"/>
                </a:solidFill>
                <a:latin typeface="Times New Roman" panose="02020603050405020304" pitchFamily="18" charset="0"/>
                <a:cs typeface="Times New Roman" panose="02020603050405020304" pitchFamily="18" charset="0"/>
              </a:rPr>
              <a:t>)g</a:t>
            </a:r>
            <a:r>
              <a:rPr lang="en-US" sz="2800" b="1" baseline="-25000" dirty="0" smtClean="0">
                <a:solidFill>
                  <a:srgbClr val="00B050"/>
                </a:solidFill>
                <a:latin typeface="Times New Roman" panose="02020603050405020304" pitchFamily="18" charset="0"/>
                <a:cs typeface="Times New Roman" panose="02020603050405020304" pitchFamily="18" charset="0"/>
              </a:rPr>
              <a:t>m </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0</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s</a:t>
            </a:r>
            <a:r>
              <a:rPr lang="en-US" sz="2800" b="1" dirty="0" smtClean="0">
                <a:solidFill>
                  <a:srgbClr val="00B050"/>
                </a:solidFill>
                <a:latin typeface="Times New Roman" panose="02020603050405020304" pitchFamily="18" charset="0"/>
                <a:cs typeface="Times New Roman" panose="02020603050405020304" pitchFamily="18" charset="0"/>
              </a:rPr>
              <a:t> + r</a:t>
            </a:r>
            <a:r>
              <a:rPr lang="en-US" sz="2800" b="1" baseline="-25000" dirty="0" smtClean="0">
                <a:solidFill>
                  <a:srgbClr val="00B050"/>
                </a:solidFill>
                <a:latin typeface="Times New Roman" panose="02020603050405020304" pitchFamily="18" charset="0"/>
                <a:cs typeface="Times New Roman" panose="02020603050405020304" pitchFamily="18" charset="0"/>
              </a:rPr>
              <a:t>0 </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s</a:t>
            </a:r>
            <a:r>
              <a:rPr lang="en-US" sz="2800" b="1" dirty="0" smtClean="0">
                <a:solidFill>
                  <a:srgbClr val="00B050"/>
                </a:solidFill>
                <a:latin typeface="Times New Roman" panose="02020603050405020304" pitchFamily="18" charset="0"/>
                <a:cs typeface="Times New Roman" panose="02020603050405020304" pitchFamily="18" charset="0"/>
              </a:rPr>
              <a:t>)]</a:t>
            </a:r>
          </a:p>
        </p:txBody>
      </p:sp>
      <p:sp>
        <p:nvSpPr>
          <p:cNvPr id="18" name="TextBox 17"/>
          <p:cNvSpPr txBox="1"/>
          <p:nvPr/>
        </p:nvSpPr>
        <p:spPr>
          <a:xfrm>
            <a:off x="12206671" y="8307193"/>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p:txBody>
      </p:sp>
      <p:sp>
        <p:nvSpPr>
          <p:cNvPr id="19" name="Rectangle 18"/>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sp>
        <p:nvSpPr>
          <p:cNvPr id="21" name="Rectangle 20"/>
          <p:cNvSpPr/>
          <p:nvPr/>
        </p:nvSpPr>
        <p:spPr>
          <a:xfrm>
            <a:off x="76200" y="1219200"/>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Applying KCL at node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out</a:t>
            </a:r>
            <a:r>
              <a:rPr lang="en-US" sz="2400" dirty="0" smtClean="0">
                <a:latin typeface="Times New Roman" panose="02020603050405020304" pitchFamily="18" charset="0"/>
                <a:cs typeface="Times New Roman" panose="02020603050405020304" pitchFamily="18" charset="0"/>
              </a:rPr>
              <a:t>’ of the equivalent circuit is,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52401" y="1671982"/>
            <a:ext cx="2786922" cy="501229"/>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Output Resistance:</a:t>
            </a:r>
            <a:endParaRPr lang="en-US" sz="2400" b="1" dirty="0" smtClean="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022092" y="1367182"/>
            <a:ext cx="8474708" cy="4881218"/>
            <a:chOff x="4022092" y="4038600"/>
            <a:chExt cx="9445430" cy="5599044"/>
          </a:xfrm>
        </p:grpSpPr>
        <p:grpSp>
          <p:nvGrpSpPr>
            <p:cNvPr id="8" name="Group 10"/>
            <p:cNvGrpSpPr/>
            <p:nvPr/>
          </p:nvGrpSpPr>
          <p:grpSpPr>
            <a:xfrm>
              <a:off x="4022092" y="4038600"/>
              <a:ext cx="9022080" cy="5599044"/>
              <a:chOff x="4267200" y="1752600"/>
              <a:chExt cx="9022080" cy="5599044"/>
            </a:xfrm>
          </p:grpSpPr>
          <p:cxnSp>
            <p:nvCxnSpPr>
              <p:cNvPr id="19" name="Straight Connector 18"/>
              <p:cNvCxnSpPr/>
              <p:nvPr/>
            </p:nvCxnSpPr>
            <p:spPr>
              <a:xfrm flipV="1">
                <a:off x="6248400" y="2362200"/>
                <a:ext cx="704088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6248400" y="5105400"/>
                <a:ext cx="4389120" cy="0"/>
              </a:xfrm>
              <a:prstGeom prst="line">
                <a:avLst/>
              </a:prstGeom>
            </p:spPr>
            <p:style>
              <a:lnRef idx="3">
                <a:schemeClr val="dk1"/>
              </a:lnRef>
              <a:fillRef idx="0">
                <a:schemeClr val="dk1"/>
              </a:fillRef>
              <a:effectRef idx="2">
                <a:schemeClr val="dk1"/>
              </a:effectRef>
              <a:fontRef idx="minor">
                <a:schemeClr val="tx1"/>
              </a:fontRef>
            </p:style>
          </p:cxnSp>
          <p:grpSp>
            <p:nvGrpSpPr>
              <p:cNvPr id="21" name="Group 26"/>
              <p:cNvGrpSpPr/>
              <p:nvPr/>
            </p:nvGrpSpPr>
            <p:grpSpPr>
              <a:xfrm>
                <a:off x="7315200" y="2362200"/>
                <a:ext cx="914400" cy="2758440"/>
                <a:chOff x="7315200" y="3657600"/>
                <a:chExt cx="914400" cy="2758440"/>
              </a:xfrm>
            </p:grpSpPr>
            <p:grpSp>
              <p:nvGrpSpPr>
                <p:cNvPr id="99" name="Group 22"/>
                <p:cNvGrpSpPr/>
                <p:nvPr/>
              </p:nvGrpSpPr>
              <p:grpSpPr>
                <a:xfrm>
                  <a:off x="7315200" y="4495800"/>
                  <a:ext cx="914400" cy="914400"/>
                  <a:chOff x="7238999" y="4114796"/>
                  <a:chExt cx="633046" cy="587828"/>
                </a:xfrm>
              </p:grpSpPr>
              <p:sp>
                <p:nvSpPr>
                  <p:cNvPr id="102"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3"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0"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2" name="Group 27"/>
              <p:cNvGrpSpPr/>
              <p:nvPr/>
            </p:nvGrpSpPr>
            <p:grpSpPr>
              <a:xfrm>
                <a:off x="9144000" y="2346960"/>
                <a:ext cx="914400" cy="2758440"/>
                <a:chOff x="7315200" y="3657600"/>
                <a:chExt cx="914400" cy="2758440"/>
              </a:xfrm>
            </p:grpSpPr>
            <p:grpSp>
              <p:nvGrpSpPr>
                <p:cNvPr id="94" name="Group 22"/>
                <p:cNvGrpSpPr/>
                <p:nvPr/>
              </p:nvGrpSpPr>
              <p:grpSpPr>
                <a:xfrm>
                  <a:off x="7315200" y="4495800"/>
                  <a:ext cx="914400" cy="914400"/>
                  <a:chOff x="7238999" y="4114796"/>
                  <a:chExt cx="633046" cy="587828"/>
                </a:xfrm>
              </p:grpSpPr>
              <p:sp>
                <p:nvSpPr>
                  <p:cNvPr id="97" name="Oval 96"/>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8" name="Straight Arrow Connector 97"/>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5" name="Straight Connector 9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46"/>
              <p:cNvGrpSpPr/>
              <p:nvPr/>
            </p:nvGrpSpPr>
            <p:grpSpPr>
              <a:xfrm rot="16200000">
                <a:off x="9383205" y="3601277"/>
                <a:ext cx="2691514" cy="274323"/>
                <a:chOff x="4686173" y="4405989"/>
                <a:chExt cx="1943227" cy="318412"/>
              </a:xfrm>
            </p:grpSpPr>
            <p:grpSp>
              <p:nvGrpSpPr>
                <p:cNvPr id="85" name="Group 42"/>
                <p:cNvGrpSpPr/>
                <p:nvPr/>
              </p:nvGrpSpPr>
              <p:grpSpPr>
                <a:xfrm>
                  <a:off x="5029200" y="4419601"/>
                  <a:ext cx="1295400" cy="304800"/>
                  <a:chOff x="4876800" y="4419600"/>
                  <a:chExt cx="5486400" cy="914401"/>
                </a:xfrm>
              </p:grpSpPr>
              <p:cxnSp>
                <p:nvCxnSpPr>
                  <p:cNvPr id="88" name="Straight Connector 87"/>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6" name="Straight Connector 85"/>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55"/>
              <p:cNvGrpSpPr/>
              <p:nvPr/>
            </p:nvGrpSpPr>
            <p:grpSpPr>
              <a:xfrm>
                <a:off x="11373678" y="6589644"/>
                <a:ext cx="914400" cy="762000"/>
                <a:chOff x="4572000" y="5029200"/>
                <a:chExt cx="914400" cy="762000"/>
              </a:xfrm>
            </p:grpSpPr>
            <p:cxnSp>
              <p:nvCxnSpPr>
                <p:cNvPr id="81" name="Straight Connector 80"/>
                <p:cNvCxnSpPr/>
                <p:nvPr/>
              </p:nvCxnSpPr>
              <p:spPr>
                <a:xfrm>
                  <a:off x="4572000" y="54864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4785360" y="56388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4907280" y="57912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42"/>
                <p:cNvCxnSpPr/>
                <p:nvPr/>
              </p:nvCxnSpPr>
              <p:spPr>
                <a:xfrm>
                  <a:off x="5029200" y="5029200"/>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5" name="Group 68"/>
              <p:cNvGrpSpPr/>
              <p:nvPr/>
            </p:nvGrpSpPr>
            <p:grpSpPr>
              <a:xfrm>
                <a:off x="7315200" y="6996952"/>
                <a:ext cx="914400" cy="304800"/>
                <a:chOff x="4572000" y="5091952"/>
                <a:chExt cx="914400" cy="304800"/>
              </a:xfrm>
            </p:grpSpPr>
            <p:cxnSp>
              <p:nvCxnSpPr>
                <p:cNvPr id="78"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26" name="TextBox 18"/>
              <p:cNvSpPr txBox="1"/>
              <p:nvPr/>
            </p:nvSpPr>
            <p:spPr>
              <a:xfrm>
                <a:off x="7570330" y="1840006"/>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27" name="TextBox 19"/>
              <p:cNvSpPr txBox="1"/>
              <p:nvPr/>
            </p:nvSpPr>
            <p:spPr>
              <a:xfrm>
                <a:off x="6503530" y="4536757"/>
                <a:ext cx="37061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
            <p:nvSpPr>
              <p:cNvPr id="28" name="TextBox 20"/>
              <p:cNvSpPr txBox="1"/>
              <p:nvPr/>
            </p:nvSpPr>
            <p:spPr>
              <a:xfrm>
                <a:off x="6533318" y="3927157"/>
                <a:ext cx="105227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gs</a:t>
                </a:r>
                <a:endParaRPr lang="en-US" b="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8305800" y="3962400"/>
                <a:ext cx="1188530"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g</a:t>
                </a:r>
                <a:r>
                  <a:rPr lang="en-US" b="1" baseline="-25000" dirty="0" err="1" smtClean="0">
                    <a:latin typeface="Times New Roman" panose="02020603050405020304" pitchFamily="18" charset="0"/>
                    <a:cs typeface="Times New Roman" panose="02020603050405020304" pitchFamily="18" charset="0"/>
                  </a:rPr>
                  <a:t>mb</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bs</a:t>
                </a:r>
                <a:endParaRPr lang="en-US" b="1"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0896600" y="3429000"/>
                <a:ext cx="436723"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r</a:t>
                </a:r>
                <a:r>
                  <a:rPr lang="en-US" b="1" baseline="-25000" dirty="0" err="1" smtClean="0">
                    <a:latin typeface="Times New Roman" panose="02020603050405020304" pitchFamily="18" charset="0"/>
                    <a:cs typeface="Times New Roman" panose="02020603050405020304" pitchFamily="18" charset="0"/>
                  </a:rPr>
                  <a:t>o</a:t>
                </a:r>
                <a:endParaRPr lang="en-US" b="1"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7214978" y="6019800"/>
                <a:ext cx="51167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grpSp>
            <p:nvGrpSpPr>
              <p:cNvPr id="32" name="Group 86"/>
              <p:cNvGrpSpPr/>
              <p:nvPr/>
            </p:nvGrpSpPr>
            <p:grpSpPr>
              <a:xfrm rot="16200000" flipV="1">
                <a:off x="11734800" y="2590800"/>
                <a:ext cx="182879" cy="182879"/>
                <a:chOff x="5010978" y="4315437"/>
                <a:chExt cx="299038" cy="488312"/>
              </a:xfrm>
            </p:grpSpPr>
            <p:cxnSp>
              <p:nvCxnSpPr>
                <p:cNvPr id="76" name="Straight Connector 75"/>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cxnSp>
            <p:nvCxnSpPr>
              <p:cNvPr id="33" name="Straight Connector 27"/>
              <p:cNvCxnSpPr/>
              <p:nvPr/>
            </p:nvCxnSpPr>
            <p:spPr>
              <a:xfrm>
                <a:off x="4724400" y="236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4724400" y="2362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4724400" y="2971800"/>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36" name="Group 56"/>
              <p:cNvGrpSpPr/>
              <p:nvPr/>
            </p:nvGrpSpPr>
            <p:grpSpPr>
              <a:xfrm>
                <a:off x="4267200" y="3468756"/>
                <a:ext cx="914400" cy="798444"/>
                <a:chOff x="4572000" y="3773556"/>
                <a:chExt cx="914400" cy="798444"/>
              </a:xfrm>
            </p:grpSpPr>
            <p:cxnSp>
              <p:nvCxnSpPr>
                <p:cNvPr id="72" name="Straight Connector 71"/>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37" name="Group 46"/>
              <p:cNvGrpSpPr/>
              <p:nvPr/>
            </p:nvGrpSpPr>
            <p:grpSpPr>
              <a:xfrm rot="16200000">
                <a:off x="9734340" y="4467245"/>
                <a:ext cx="4439379" cy="262604"/>
                <a:chOff x="4043692" y="4419592"/>
                <a:chExt cx="3205152" cy="304809"/>
              </a:xfrm>
            </p:grpSpPr>
            <p:grpSp>
              <p:nvGrpSpPr>
                <p:cNvPr id="63" name="Group 42"/>
                <p:cNvGrpSpPr/>
                <p:nvPr/>
              </p:nvGrpSpPr>
              <p:grpSpPr>
                <a:xfrm>
                  <a:off x="5029200" y="4419601"/>
                  <a:ext cx="1295400" cy="304800"/>
                  <a:chOff x="4876800" y="4419600"/>
                  <a:chExt cx="5486400" cy="914401"/>
                </a:xfrm>
              </p:grpSpPr>
              <p:cxnSp>
                <p:nvCxnSpPr>
                  <p:cNvPr id="66" name="Straight Connector 6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4" name="Straight Connector 63"/>
                <p:cNvCxnSpPr/>
                <p:nvPr/>
              </p:nvCxnSpPr>
              <p:spPr>
                <a:xfrm flipH="1">
                  <a:off x="4043692" y="4429054"/>
                  <a:ext cx="990271"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flipH="1">
                  <a:off x="6324592" y="4419592"/>
                  <a:ext cx="924252"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12192000" y="4231957"/>
                <a:ext cx="58541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grpSp>
            <p:nvGrpSpPr>
              <p:cNvPr id="39" name="Group 46"/>
              <p:cNvGrpSpPr/>
              <p:nvPr/>
            </p:nvGrpSpPr>
            <p:grpSpPr>
              <a:xfrm rot="16200000">
                <a:off x="6940162" y="5928359"/>
                <a:ext cx="1920240" cy="274323"/>
                <a:chOff x="4686173" y="4405989"/>
                <a:chExt cx="1943227" cy="318412"/>
              </a:xfrm>
            </p:grpSpPr>
            <p:grpSp>
              <p:nvGrpSpPr>
                <p:cNvPr id="54" name="Group 53"/>
                <p:cNvGrpSpPr/>
                <p:nvPr/>
              </p:nvGrpSpPr>
              <p:grpSpPr>
                <a:xfrm>
                  <a:off x="5029200" y="4419601"/>
                  <a:ext cx="1295400" cy="304800"/>
                  <a:chOff x="4876800" y="4419600"/>
                  <a:chExt cx="5486400" cy="914401"/>
                </a:xfrm>
              </p:grpSpPr>
              <p:cxnSp>
                <p:nvCxnSpPr>
                  <p:cNvPr id="57" name="Straight Connector 5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5" name="Straight Connector 54"/>
                <p:cNvCxnSpPr/>
                <p:nvPr/>
              </p:nvCxnSpPr>
              <p:spPr>
                <a:xfrm flipH="1">
                  <a:off x="4686173" y="4405989"/>
                  <a:ext cx="330091"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40" name="TextBox 39"/>
              <p:cNvSpPr txBox="1"/>
              <p:nvPr/>
            </p:nvSpPr>
            <p:spPr>
              <a:xfrm>
                <a:off x="9372600" y="1828800"/>
                <a:ext cx="35137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41" name="Group 86"/>
              <p:cNvGrpSpPr/>
              <p:nvPr/>
            </p:nvGrpSpPr>
            <p:grpSpPr>
              <a:xfrm rot="16200000" flipV="1">
                <a:off x="10515600" y="2514600"/>
                <a:ext cx="182879" cy="182879"/>
                <a:chOff x="5010978" y="4315437"/>
                <a:chExt cx="299038" cy="488312"/>
              </a:xfrm>
            </p:grpSpPr>
            <p:cxnSp>
              <p:nvCxnSpPr>
                <p:cNvPr id="52" name="Straight Connector 51"/>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42" name="Group 86"/>
              <p:cNvGrpSpPr/>
              <p:nvPr/>
            </p:nvGrpSpPr>
            <p:grpSpPr>
              <a:xfrm flipV="1">
                <a:off x="11049000" y="2266122"/>
                <a:ext cx="182879" cy="182879"/>
                <a:chOff x="5010978" y="4315437"/>
                <a:chExt cx="299038" cy="488312"/>
              </a:xfrm>
            </p:grpSpPr>
            <p:cxnSp>
              <p:nvCxnSpPr>
                <p:cNvPr id="50" name="Straight Connector 49"/>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43" name="Group 86"/>
              <p:cNvGrpSpPr/>
              <p:nvPr/>
            </p:nvGrpSpPr>
            <p:grpSpPr>
              <a:xfrm rot="16200000" flipV="1">
                <a:off x="7665720" y="5227321"/>
                <a:ext cx="182879" cy="182879"/>
                <a:chOff x="5010978" y="4315437"/>
                <a:chExt cx="299038" cy="488312"/>
              </a:xfrm>
            </p:grpSpPr>
            <p:cxnSp>
              <p:nvCxnSpPr>
                <p:cNvPr id="48" name="Straight Connector 47"/>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44" name="TextBox 43"/>
              <p:cNvSpPr txBox="1"/>
              <p:nvPr/>
            </p:nvSpPr>
            <p:spPr>
              <a:xfrm>
                <a:off x="10994453" y="17526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1950714" y="2631757"/>
                <a:ext cx="47481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0" y="2479357"/>
                <a:ext cx="52450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8077200" y="5146357"/>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sp>
          <p:nvSpPr>
            <p:cNvPr id="9" name="TextBox 8"/>
            <p:cNvSpPr txBox="1"/>
            <p:nvPr/>
          </p:nvSpPr>
          <p:spPr>
            <a:xfrm>
              <a:off x="4114800" y="4191000"/>
              <a:ext cx="44435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endParaRPr lang="en-US" b="1" baseline="-25000" dirty="0">
                <a:latin typeface="Times New Roman" panose="02020603050405020304" pitchFamily="18" charset="0"/>
                <a:cs typeface="Times New Roman" panose="02020603050405020304" pitchFamily="18" charset="0"/>
              </a:endParaRPr>
            </a:p>
          </p:txBody>
        </p:sp>
        <p:grpSp>
          <p:nvGrpSpPr>
            <p:cNvPr id="10" name="Group 111"/>
            <p:cNvGrpSpPr/>
            <p:nvPr/>
          </p:nvGrpSpPr>
          <p:grpSpPr>
            <a:xfrm>
              <a:off x="12553122" y="4648200"/>
              <a:ext cx="914400" cy="3124200"/>
              <a:chOff x="14097000" y="4343400"/>
              <a:chExt cx="914400" cy="3124200"/>
            </a:xfrm>
          </p:grpSpPr>
          <p:sp>
            <p:nvSpPr>
              <p:cNvPr id="11" name="Oval 19"/>
              <p:cNvSpPr/>
              <p:nvPr/>
            </p:nvSpPr>
            <p:spPr>
              <a:xfrm>
                <a:off x="14097000" y="5257800"/>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14554200" y="61722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4097000" y="71628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4310360" y="73152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4432280" y="74676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14554200" y="6705600"/>
                <a:ext cx="0" cy="457200"/>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14260310" y="5451157"/>
                <a:ext cx="597087" cy="564861"/>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dirty="0"/>
              </a:p>
            </p:txBody>
          </p:sp>
          <p:cxnSp>
            <p:nvCxnSpPr>
              <p:cNvPr id="18" name="Straight Connector 17"/>
              <p:cNvCxnSpPr/>
              <p:nvPr/>
            </p:nvCxnSpPr>
            <p:spPr>
              <a:xfrm>
                <a:off x="14554200" y="4343400"/>
                <a:ext cx="0" cy="914400"/>
              </a:xfrm>
              <a:prstGeom prst="line">
                <a:avLst/>
              </a:prstGeom>
            </p:spPr>
            <p:style>
              <a:lnRef idx="3">
                <a:schemeClr val="dk1"/>
              </a:lnRef>
              <a:fillRef idx="0">
                <a:schemeClr val="dk1"/>
              </a:fillRef>
              <a:effectRef idx="2">
                <a:schemeClr val="dk1"/>
              </a:effectRef>
              <a:fontRef idx="minor">
                <a:schemeClr val="tx1"/>
              </a:fontRef>
            </p:style>
          </p:cxnSp>
        </p:grpSp>
      </p:grpSp>
      <p:sp>
        <p:nvSpPr>
          <p:cNvPr id="104" name="TextBox 19"/>
          <p:cNvSpPr txBox="1"/>
          <p:nvPr/>
        </p:nvSpPr>
        <p:spPr>
          <a:xfrm>
            <a:off x="6373075" y="4419600"/>
            <a:ext cx="548548"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S</a:t>
            </a:r>
            <a:endParaRPr lang="en-US" b="1" baseline="-25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528150"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Common Gate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295400" y="1371600"/>
            <a:ext cx="498521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7" name="Rectangle 6"/>
          <p:cNvSpPr/>
          <p:nvPr/>
        </p:nvSpPr>
        <p:spPr>
          <a:xfrm>
            <a:off x="2057400" y="2707957"/>
            <a:ext cx="4661404"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=0</a:t>
            </a:r>
            <a:endParaRPr lang="en-US" baseline="-25000" dirty="0"/>
          </a:p>
        </p:txBody>
      </p:sp>
      <p:sp>
        <p:nvSpPr>
          <p:cNvPr id="8" name="TextBox 7"/>
          <p:cNvSpPr txBox="1"/>
          <p:nvPr/>
        </p:nvSpPr>
        <p:spPr>
          <a:xfrm>
            <a:off x="6934200" y="1295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(9)</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 y="3469957"/>
            <a:ext cx="4376519"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Using the above in (10) we get,</a:t>
            </a:r>
            <a:endParaRPr lang="en-US" dirty="0"/>
          </a:p>
        </p:txBody>
      </p:sp>
      <p:sp>
        <p:nvSpPr>
          <p:cNvPr id="10" name="Rectangle 9"/>
          <p:cNvSpPr/>
          <p:nvPr/>
        </p:nvSpPr>
        <p:spPr>
          <a:xfrm>
            <a:off x="1371600" y="1981200"/>
            <a:ext cx="618990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939471" y="19825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447800" y="4079557"/>
            <a:ext cx="6604693"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(0 -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a:t>
            </a:r>
            <a:r>
              <a:rPr lang="en-US" baseline="-25000" dirty="0" err="1" smtClean="0">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R</a:t>
            </a:r>
            <a:r>
              <a:rPr lang="en-US" baseline="-25000" dirty="0" err="1"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91871" y="4116193"/>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447800" y="4765357"/>
            <a:ext cx="5306261"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(1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091871" y="47257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399339" y="5374957"/>
            <a:ext cx="5978303"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η</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
        <p:nvSpPr>
          <p:cNvPr id="17" name="Rectangle 16"/>
          <p:cNvSpPr/>
          <p:nvPr/>
        </p:nvSpPr>
        <p:spPr>
          <a:xfrm>
            <a:off x="1447800" y="6019800"/>
            <a:ext cx="6679008"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g</a:t>
            </a:r>
            <a:r>
              <a:rPr lang="en-US" sz="3200" b="1" baseline="-25000" dirty="0" smtClean="0">
                <a:latin typeface="Times New Roman" panose="02020603050405020304" pitchFamily="18" charset="0"/>
                <a:cs typeface="Times New Roman" panose="02020603050405020304" pitchFamily="18" charset="0"/>
              </a:rPr>
              <a:t>m</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s </a:t>
            </a:r>
            <a:r>
              <a:rPr lang="en-US" sz="3200" b="1" dirty="0" smtClean="0">
                <a:latin typeface="Times New Roman" panose="02020603050405020304" pitchFamily="18" charset="0"/>
                <a:cs typeface="Times New Roman" panose="02020603050405020304" pitchFamily="18" charset="0"/>
              </a:rPr>
              <a:t> (1+ </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s</a:t>
            </a:r>
            <a:r>
              <a:rPr lang="en-US" sz="3200" b="1" dirty="0" smtClean="0">
                <a:latin typeface="Times New Roman" panose="02020603050405020304" pitchFamily="18" charset="0"/>
                <a:cs typeface="Times New Roman" panose="02020603050405020304" pitchFamily="18" charset="0"/>
              </a:rPr>
              <a:t>) </a:t>
            </a:r>
            <a:endParaRPr lang="en-US" sz="3200"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244271" y="5259193"/>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(13)</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067800" y="62484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(14)</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3657600" y="6705600"/>
            <a:ext cx="2611612" cy="5847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D</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0</a:t>
            </a:r>
            <a:endParaRPr lang="en-US" sz="3200" b="1" baseline="-25000" dirty="0">
              <a:latin typeface="Times New Roman" panose="02020603050405020304" pitchFamily="18" charset="0"/>
              <a:cs typeface="Times New Roman" panose="02020603050405020304" pitchFamily="18" charset="0"/>
            </a:endParaRPr>
          </a:p>
        </p:txBody>
      </p:sp>
      <p:sp>
        <p:nvSpPr>
          <p:cNvPr id="21" name="Right Brace 20"/>
          <p:cNvSpPr/>
          <p:nvPr/>
        </p:nvSpPr>
        <p:spPr>
          <a:xfrm>
            <a:off x="8458200" y="6019800"/>
            <a:ext cx="365760" cy="128016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 name="Rectangle 1"/>
          <p:cNvSpPr/>
          <p:nvPr/>
        </p:nvSpPr>
        <p:spPr>
          <a:xfrm>
            <a:off x="0" y="1066800"/>
            <a:ext cx="353154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Applying </a:t>
            </a:r>
            <a:r>
              <a:rPr lang="en-US" sz="2400" dirty="0" smtClean="0">
                <a:latin typeface="Times New Roman" panose="02020603050405020304" pitchFamily="18" charset="0"/>
                <a:cs typeface="Times New Roman" panose="02020603050405020304" pitchFamily="18" charset="0"/>
              </a:rPr>
              <a:t>KCL at node X,  </a:t>
            </a:r>
            <a:endParaRPr lang="en-IN"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371600"/>
            <a:ext cx="137160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Common Gate: </a:t>
            </a:r>
            <a:r>
              <a:rPr lang="en-US" dirty="0" smtClean="0">
                <a:latin typeface="Times New Roman" pitchFamily="18" charset="0"/>
                <a:cs typeface="Times New Roman" pitchFamily="18" charset="0"/>
              </a:rPr>
              <a:t>The input signal of a common-gate stage may be a current.</a:t>
            </a:r>
          </a:p>
          <a:p>
            <a:pPr marL="514350" indent="-514350" algn="just">
              <a:buFont typeface="Wingdings" pitchFamily="2" charset="2"/>
              <a:buChar char="v"/>
            </a:pPr>
            <a:r>
              <a:rPr lang="en-US" b="1" dirty="0" smtClean="0">
                <a:latin typeface="Times New Roman" pitchFamily="18" charset="0"/>
                <a:cs typeface="Times New Roman" pitchFamily="18" charset="0"/>
              </a:rPr>
              <a:t>Common-source: </a:t>
            </a:r>
            <a:r>
              <a:rPr lang="en-US" dirty="0" smtClean="0">
                <a:latin typeface="Times New Roman" pitchFamily="18" charset="0"/>
                <a:cs typeface="Times New Roman" pitchFamily="18" charset="0"/>
              </a:rPr>
              <a:t>a common-source arrangement converts a voltage signal to a current signal.</a:t>
            </a:r>
          </a:p>
          <a:p>
            <a:pPr marL="514350" indent="-514350" algn="just">
              <a:buFont typeface="Wingdings" pitchFamily="2" charset="2"/>
              <a:buChar char="v"/>
            </a:pP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Stage:</a:t>
            </a:r>
            <a:r>
              <a:rPr lang="en-US" dirty="0" smtClean="0">
                <a:latin typeface="Times New Roman" pitchFamily="18" charset="0"/>
                <a:cs typeface="Times New Roman" pitchFamily="18" charset="0"/>
              </a:rPr>
              <a:t> The cascade of a CS stage and a CG stage is called a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topology.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33400" y="3048000"/>
            <a:ext cx="3733800" cy="4371278"/>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876800" y="3124200"/>
            <a:ext cx="8382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generates a small-signal drain current proportional to &amp;,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simply routes the current to RD.</a:t>
            </a:r>
          </a:p>
          <a:p>
            <a:pPr marL="514350" indent="-514350" algn="just">
              <a:buFont typeface="Wingdings" pitchFamily="2" charset="2"/>
              <a:buChar char="Ø"/>
            </a:pP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the input device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device.</a:t>
            </a:r>
          </a:p>
          <a:p>
            <a:pPr marL="514350" indent="-514350" algn="just">
              <a:buFont typeface="Wingdings" pitchFamily="2" charset="2"/>
              <a:buChar char="Ø"/>
            </a:pP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carry equal currents.</a:t>
            </a:r>
            <a:endParaRPr lang="en-US" dirty="0">
              <a:latin typeface="Times New Roman" pitchFamily="18" charset="0"/>
              <a:cs typeface="Times New Roman" pitchFamily="18" charset="0"/>
            </a:endParaRPr>
          </a:p>
        </p:txBody>
      </p:sp>
      <p:sp>
        <p:nvSpPr>
          <p:cNvPr id="9" name="Rectangle 8"/>
          <p:cNvSpPr/>
          <p:nvPr/>
        </p:nvSpPr>
        <p:spPr>
          <a:xfrm>
            <a:off x="5539471" y="4953000"/>
            <a:ext cx="7033529" cy="3960058"/>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just"/>
            <a:r>
              <a:rPr lang="en-US" dirty="0" smtClean="0">
                <a:latin typeface="Times New Roman" pitchFamily="18" charset="0"/>
                <a:cs typeface="Times New Roman" pitchFamily="18" charset="0"/>
              </a:rPr>
              <a:t>The bias conditions of the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smtClean="0">
                <a:latin typeface="Times New Roman" pitchFamily="18" charset="0"/>
                <a:cs typeface="Times New Roman" pitchFamily="18" charset="0"/>
              </a:rPr>
              <a:t>For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to operate in saturation,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a:t>
            </a:r>
          </a:p>
          <a:p>
            <a:pPr marL="514350" indent="-514350" algn="just">
              <a:buFont typeface="+mj-lt"/>
              <a:buAutoNum type="arabicPeriod"/>
            </a:pPr>
            <a:r>
              <a:rPr lang="en-US" dirty="0" smtClean="0">
                <a:latin typeface="Times New Roman" pitchFamily="18" charset="0"/>
                <a:cs typeface="Times New Roman" pitchFamily="18" charset="0"/>
              </a:rPr>
              <a:t>If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are both in saturation, then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 is</a:t>
            </a:r>
          </a:p>
          <a:p>
            <a:pPr marL="514350" indent="-514350" algn="just"/>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r>
              <a:rPr lang="en-US" b="1" dirty="0" smtClean="0">
                <a:latin typeface="Times New Roman" pitchFamily="18" charset="0"/>
                <a:cs typeface="Times New Roman" pitchFamily="18" charset="0"/>
              </a:rPr>
              <a:t>. </a:t>
            </a:r>
          </a:p>
          <a:p>
            <a:pPr marL="514350" indent="-514350" algn="just"/>
            <a:r>
              <a:rPr lang="en-US" b="1" dirty="0" smtClean="0">
                <a:latin typeface="Times New Roman" pitchFamily="18" charset="0"/>
                <a:cs typeface="Times New Roman" pitchFamily="18" charset="0"/>
              </a:rPr>
              <a:t>	Thus,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a:t>
            </a:r>
          </a:p>
          <a:p>
            <a:pPr marL="514350" indent="-514350" algn="just"/>
            <a:r>
              <a:rPr lang="en-US" dirty="0" smtClean="0">
                <a:latin typeface="Times New Roman" pitchFamily="18" charset="0"/>
                <a:cs typeface="Times New Roman" pitchFamily="18" charset="0"/>
              </a:rPr>
              <a:t>	Hence,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p>
          <a:p>
            <a:pPr marL="514350" indent="-514350" algn="just">
              <a:buFont typeface="+mj-lt"/>
              <a:buAutoNum type="arabicPeriod"/>
            </a:pPr>
            <a:endParaRPr lang="en-US" b="1" baseline="-25000" dirty="0" smtClean="0">
              <a:latin typeface="Times New Roman" pitchFamily="18" charset="0"/>
              <a:cs typeface="Times New Roman" pitchFamily="18" charset="0"/>
            </a:endParaRPr>
          </a:p>
          <a:p>
            <a:pPr marL="514350" indent="-514350" algn="just">
              <a:buFont typeface="+mj-lt"/>
              <a:buAutoNum type="arabicPeriod" startAt="3"/>
            </a:pPr>
            <a:r>
              <a:rPr lang="en-US" dirty="0" smtClean="0">
                <a:latin typeface="Times New Roman" pitchFamily="18" charset="0"/>
                <a:cs typeface="Times New Roman" pitchFamily="18" charset="0"/>
              </a:rPr>
              <a:t>For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to be in saturation, </a:t>
            </a:r>
            <a:endParaRPr lang="en-US" b="1" baseline="-25000" dirty="0" smtClean="0">
              <a:latin typeface="Times New Roman" pitchFamily="18" charset="0"/>
              <a:cs typeface="Times New Roman" pitchFamily="18" charset="0"/>
            </a:endParaRPr>
          </a:p>
          <a:p>
            <a:pPr lvl="1" algn="just"/>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&gt;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TH2</a:t>
            </a:r>
            <a:r>
              <a:rPr lang="en-US" b="1" dirty="0" smtClean="0">
                <a:latin typeface="Times New Roman" pitchFamily="18" charset="0"/>
                <a:cs typeface="Times New Roman" pitchFamily="18" charset="0"/>
              </a:rPr>
              <a:t> ; </a:t>
            </a:r>
          </a:p>
          <a:p>
            <a:pPr lvl="1" algn="just"/>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&gt;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GS2</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TH2</a:t>
            </a:r>
            <a:endParaRPr lang="en-US" dirty="0" smtClean="0">
              <a:latin typeface="Times New Roman" pitchFamily="18" charset="0"/>
              <a:cs typeface="Times New Roman" pitchFamily="18" charset="0"/>
            </a:endParaRPr>
          </a:p>
        </p:txBody>
      </p:sp>
      <p:sp>
        <p:nvSpPr>
          <p:cNvPr id="10" name="Rectangle 9"/>
          <p:cNvSpPr/>
          <p:nvPr/>
        </p:nvSpPr>
        <p:spPr>
          <a:xfrm>
            <a:off x="304800" y="7620000"/>
            <a:ext cx="4724400" cy="129266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smtClean="0">
                <a:latin typeface="Times New Roman" pitchFamily="18" charset="0"/>
                <a:cs typeface="Times New Roman" pitchFamily="18" charset="0"/>
              </a:rPr>
              <a:t>The term </a:t>
            </a:r>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is believed to be the acronym for "cascaded triodes"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0" y="1100411"/>
            <a:ext cx="137160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indent="-514350">
              <a:buFont typeface="Wingdings" pitchFamily="2" charset="2"/>
              <a:buChar char="ü"/>
            </a:pPr>
            <a:r>
              <a:rPr lang="en-US" dirty="0" smtClean="0">
                <a:latin typeface="Times New Roman" pitchFamily="18" charset="0"/>
                <a:cs typeface="Times New Roman" pitchFamily="18" charset="0"/>
              </a:rPr>
              <a:t>The minimum output level for which both </a:t>
            </a:r>
            <a:r>
              <a:rPr lang="en-US" dirty="0" err="1" smtClean="0">
                <a:latin typeface="Times New Roman" pitchFamily="18" charset="0"/>
                <a:cs typeface="Times New Roman" pitchFamily="18" charset="0"/>
              </a:rPr>
              <a:t>transistoors</a:t>
            </a:r>
            <a:r>
              <a:rPr lang="en-US" dirty="0" smtClean="0">
                <a:latin typeface="Times New Roman" pitchFamily="18" charset="0"/>
                <a:cs typeface="Times New Roman" pitchFamily="18" charset="0"/>
              </a:rPr>
              <a:t> operate in saturation is equal to the overdrive voltage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514350" indent="-514350">
              <a:buFont typeface="Wingdings" pitchFamily="2" charset="2"/>
              <a:buChar char="ü"/>
            </a:pPr>
            <a:r>
              <a:rPr lang="en-US" dirty="0" smtClean="0">
                <a:latin typeface="Times New Roman" pitchFamily="18" charset="0"/>
                <a:cs typeface="Times New Roman" pitchFamily="18" charset="0"/>
              </a:rPr>
              <a:t>That is, addition of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to the circuit reduces the output voltage swing by at least the overdrive voltage of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514350" indent="-514350">
              <a:buFont typeface="Wingdings" pitchFamily="2" charset="2"/>
              <a:buChar char="ü"/>
            </a:pPr>
            <a:r>
              <a:rPr lang="en-US" dirty="0" smtClean="0">
                <a:latin typeface="Times New Roman" pitchFamily="18" charset="0"/>
                <a:cs typeface="Times New Roman" pitchFamily="18" charset="0"/>
              </a:rPr>
              <a:t>It means,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a:t>
            </a:r>
            <a:r>
              <a:rPr lang="en-US" b="1" dirty="0" smtClean="0">
                <a:latin typeface="Times New Roman" pitchFamily="18" charset="0"/>
                <a:cs typeface="Times New Roman" pitchFamily="18" charset="0"/>
              </a:rPr>
              <a:t>Stacked</a:t>
            </a:r>
            <a:r>
              <a:rPr lang="en-US" dirty="0" smtClean="0">
                <a:latin typeface="Times New Roman" pitchFamily="18" charset="0"/>
                <a:cs typeface="Times New Roman" pitchFamily="18" charset="0"/>
              </a:rPr>
              <a:t>” on top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76200" y="3352800"/>
            <a:ext cx="4191000" cy="3119164"/>
          </a:xfrm>
          <a:prstGeom prst="rect">
            <a:avLst/>
          </a:prstGeom>
          <a:noFill/>
          <a:ln w="9525">
            <a:noFill/>
            <a:miter lim="800000"/>
            <a:headEnd/>
            <a:tailEnd/>
          </a:ln>
        </p:spPr>
      </p:pic>
      <p:sp>
        <p:nvSpPr>
          <p:cNvPr id="9" name="TextBox 8"/>
          <p:cNvSpPr txBox="1"/>
          <p:nvPr/>
        </p:nvSpPr>
        <p:spPr>
          <a:xfrm>
            <a:off x="1676400" y="3429000"/>
            <a:ext cx="2914580" cy="492443"/>
          </a:xfrm>
          <a:prstGeom prst="rect">
            <a:avLst/>
          </a:prstGeom>
          <a:noFill/>
        </p:spPr>
        <p:txBody>
          <a:bodyPr wrap="none" rtlCol="0">
            <a:spAutoFit/>
          </a:bodyPr>
          <a:lstStyle/>
          <a:p>
            <a:r>
              <a:rPr lang="en-US" b="1" dirty="0" smtClean="0">
                <a:solidFill>
                  <a:srgbClr val="00B050"/>
                </a:solidFill>
                <a:latin typeface="Times New Roman" pitchFamily="18" charset="0"/>
                <a:cs typeface="Times New Roman" pitchFamily="18" charset="0"/>
              </a:rPr>
              <a:t>I/O Characteristics</a:t>
            </a:r>
            <a:endParaRPr lang="en-US" b="1" dirty="0">
              <a:solidFill>
                <a:srgbClr val="00B050"/>
              </a:solidFill>
              <a:latin typeface="Times New Roman" pitchFamily="18" charset="0"/>
              <a:cs typeface="Times New Roman" pitchFamily="18" charset="0"/>
            </a:endParaRPr>
          </a:p>
        </p:txBody>
      </p:sp>
      <p:sp>
        <p:nvSpPr>
          <p:cNvPr id="11" name="TextBox 10"/>
          <p:cNvSpPr txBox="1"/>
          <p:nvPr/>
        </p:nvSpPr>
        <p:spPr>
          <a:xfrm>
            <a:off x="3048000" y="4041338"/>
            <a:ext cx="10731464" cy="129266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When,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&lt; V</a:t>
            </a:r>
            <a:r>
              <a:rPr lang="en-US" baseline="-25000" dirty="0" smtClean="0">
                <a:latin typeface="Times New Roman" pitchFamily="18" charset="0"/>
                <a:cs typeface="Times New Roman" pitchFamily="18" charset="0"/>
              </a:rPr>
              <a:t>th1</a:t>
            </a:r>
            <a:r>
              <a:rPr lang="en-US" dirty="0" smtClean="0">
                <a:latin typeface="Times New Roman" pitchFamily="18" charset="0"/>
                <a:cs typeface="Times New Roman" pitchFamily="18" charset="0"/>
              </a:rPr>
              <a:t>; then both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are Off;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&amp;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th2</a:t>
            </a:r>
          </a:p>
          <a:p>
            <a:pPr marL="514350" indent="-514350" algn="just"/>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&gt; V</a:t>
            </a:r>
            <a:r>
              <a:rPr lang="en-US" baseline="-25000" dirty="0" smtClean="0">
                <a:latin typeface="Times New Roman" pitchFamily="18" charset="0"/>
                <a:cs typeface="Times New Roman" pitchFamily="18" charset="0"/>
              </a:rPr>
              <a:t>th1</a:t>
            </a:r>
            <a:r>
              <a:rPr lang="en-US" dirty="0" smtClean="0">
                <a:latin typeface="Times New Roman" pitchFamily="18" charset="0"/>
                <a:cs typeface="Times New Roman" pitchFamily="18" charset="0"/>
              </a:rPr>
              <a:t>; then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draws current, and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drops.</a:t>
            </a:r>
          </a:p>
          <a:p>
            <a:pPr marL="514350" indent="-514350" algn="just">
              <a:buFont typeface="Wingdings" pitchFamily="2" charset="2"/>
              <a:buChar char="Ø"/>
            </a:pPr>
            <a:r>
              <a:rPr lang="en-US" dirty="0" smtClean="0">
                <a:latin typeface="Times New Roman" pitchFamily="18" charset="0"/>
                <a:cs typeface="Times New Roman" pitchFamily="18" charset="0"/>
              </a:rPr>
              <a:t>Since 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increases,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increases and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 falls down.</a:t>
            </a:r>
            <a:endParaRPr lang="en-US" dirty="0">
              <a:latin typeface="Times New Roman" pitchFamily="18" charset="0"/>
              <a:cs typeface="Times New Roman" pitchFamily="18" charset="0"/>
            </a:endParaRPr>
          </a:p>
        </p:txBody>
      </p:sp>
      <p:sp>
        <p:nvSpPr>
          <p:cNvPr id="12" name="TextBox 11"/>
          <p:cNvSpPr txBox="1"/>
          <p:nvPr/>
        </p:nvSpPr>
        <p:spPr>
          <a:xfrm>
            <a:off x="731459" y="6629400"/>
            <a:ext cx="11938076" cy="129266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marL="514350" indent="-514350" algn="just"/>
            <a:r>
              <a:rPr lang="en-US" b="1" dirty="0" smtClean="0">
                <a:latin typeface="Times New Roman" pitchFamily="18" charset="0"/>
                <a:cs typeface="Times New Roman" pitchFamily="18" charset="0"/>
              </a:rPr>
              <a:t>When,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is large then,</a:t>
            </a:r>
          </a:p>
          <a:p>
            <a:pPr marL="514350" indent="-514350" algn="just">
              <a:buFont typeface="+mj-lt"/>
              <a:buAutoNum type="arabicPeriod"/>
            </a:pP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drops below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by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 forcing 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into Triode Region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&lt;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th1</a:t>
            </a:r>
            <a:r>
              <a:rPr lang="en-US" b="1" dirty="0" smtClean="0">
                <a:latin typeface="Times New Roman" pitchFamily="18" charset="0"/>
                <a:cs typeface="Times New Roman" pitchFamily="18" charset="0"/>
              </a:rPr>
              <a:t>).</a:t>
            </a:r>
          </a:p>
          <a:p>
            <a:pPr marL="514350" indent="-514350" algn="just">
              <a:buFont typeface="+mj-lt"/>
              <a:buAutoNum type="arabicPeriod"/>
            </a:pP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drops below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by V</a:t>
            </a:r>
            <a:r>
              <a:rPr lang="en-US" b="1" baseline="-25000" dirty="0" smtClean="0">
                <a:latin typeface="Times New Roman" pitchFamily="18" charset="0"/>
                <a:cs typeface="Times New Roman" pitchFamily="18" charset="0"/>
              </a:rPr>
              <a:t>th2</a:t>
            </a:r>
            <a:r>
              <a:rPr lang="en-US" b="1" dirty="0" smtClean="0">
                <a:latin typeface="Times New Roman" pitchFamily="18" charset="0"/>
                <a:cs typeface="Times New Roman" pitchFamily="18" charset="0"/>
              </a:rPr>
              <a:t>, driving M</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into the Triode Region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&lt; V</a:t>
            </a:r>
            <a:r>
              <a:rPr lang="en-US" b="1" baseline="-25000"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th2</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65197"/>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129" name="Rectangle 128"/>
          <p:cNvSpPr/>
          <p:nvPr/>
        </p:nvSpPr>
        <p:spPr>
          <a:xfrm>
            <a:off x="152401" y="1143000"/>
            <a:ext cx="2786922" cy="501229"/>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Output Resistance:</a:t>
            </a:r>
            <a:endParaRPr lang="en-US" sz="2400" b="1" dirty="0" smtClean="0">
              <a:latin typeface="Times New Roman" panose="02020603050405020304" pitchFamily="18" charset="0"/>
              <a:cs typeface="Times New Roman" panose="02020603050405020304" pitchFamily="18" charset="0"/>
            </a:endParaRPr>
          </a:p>
        </p:txBody>
      </p:sp>
      <p:sp>
        <p:nvSpPr>
          <p:cNvPr id="130" name="Rectangle 129"/>
          <p:cNvSpPr/>
          <p:nvPr/>
        </p:nvSpPr>
        <p:spPr>
          <a:xfrm>
            <a:off x="7845785" y="6154124"/>
            <a:ext cx="1906869" cy="58477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V</a:t>
            </a:r>
            <a:r>
              <a:rPr lang="en-US" sz="3200" b="1" baseline="-25000" dirty="0" smtClean="0">
                <a:latin typeface="Times New Roman" panose="02020603050405020304" pitchFamily="18" charset="0"/>
                <a:cs typeface="Times New Roman" panose="02020603050405020304" pitchFamily="18" charset="0"/>
              </a:rPr>
              <a:t>s2</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a:latin typeface="Times New Roman" panose="02020603050405020304" pitchFamily="18" charset="0"/>
                <a:cs typeface="Times New Roman" panose="02020603050405020304" pitchFamily="18" charset="0"/>
              </a:rPr>
              <a:t>r</a:t>
            </a:r>
            <a:r>
              <a:rPr lang="en-US" sz="3200" b="1" baseline="-25000" dirty="0">
                <a:latin typeface="Times New Roman" panose="02020603050405020304" pitchFamily="18" charset="0"/>
                <a:cs typeface="Times New Roman" panose="02020603050405020304" pitchFamily="18" charset="0"/>
              </a:rPr>
              <a:t>o1</a:t>
            </a:r>
          </a:p>
        </p:txBody>
      </p:sp>
      <p:grpSp>
        <p:nvGrpSpPr>
          <p:cNvPr id="136" name="Group 135"/>
          <p:cNvGrpSpPr/>
          <p:nvPr/>
        </p:nvGrpSpPr>
        <p:grpSpPr>
          <a:xfrm>
            <a:off x="1741161" y="1634811"/>
            <a:ext cx="7385065" cy="5604189"/>
            <a:chOff x="1741161" y="1634811"/>
            <a:chExt cx="7385065" cy="5604189"/>
          </a:xfrm>
        </p:grpSpPr>
        <p:grpSp>
          <p:nvGrpSpPr>
            <p:cNvPr id="132" name="Group 131"/>
            <p:cNvGrpSpPr/>
            <p:nvPr/>
          </p:nvGrpSpPr>
          <p:grpSpPr>
            <a:xfrm>
              <a:off x="1741161" y="1634811"/>
              <a:ext cx="7385065" cy="5604189"/>
              <a:chOff x="1741161" y="1634811"/>
              <a:chExt cx="7385065" cy="5604189"/>
            </a:xfrm>
          </p:grpSpPr>
          <p:cxnSp>
            <p:nvCxnSpPr>
              <p:cNvPr id="18" name="Straight Connector 17"/>
              <p:cNvCxnSpPr/>
              <p:nvPr/>
            </p:nvCxnSpPr>
            <p:spPr>
              <a:xfrm flipV="1">
                <a:off x="3538551" y="2166257"/>
                <a:ext cx="51840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3538551" y="4557765"/>
                <a:ext cx="3938043" cy="0"/>
              </a:xfrm>
              <a:prstGeom prst="line">
                <a:avLst/>
              </a:prstGeom>
            </p:spPr>
            <p:style>
              <a:lnRef idx="3">
                <a:schemeClr val="dk1"/>
              </a:lnRef>
              <a:fillRef idx="0">
                <a:schemeClr val="dk1"/>
              </a:fillRef>
              <a:effectRef idx="2">
                <a:schemeClr val="dk1"/>
              </a:effectRef>
              <a:fontRef idx="minor">
                <a:schemeClr val="tx1"/>
              </a:fontRef>
            </p:style>
          </p:cxnSp>
          <p:grpSp>
            <p:nvGrpSpPr>
              <p:cNvPr id="20" name="Group 26"/>
              <p:cNvGrpSpPr/>
              <p:nvPr/>
            </p:nvGrpSpPr>
            <p:grpSpPr>
              <a:xfrm>
                <a:off x="4495714" y="2166257"/>
                <a:ext cx="820426" cy="2404794"/>
                <a:chOff x="7315200" y="3657600"/>
                <a:chExt cx="914400" cy="2758440"/>
              </a:xfrm>
            </p:grpSpPr>
            <p:grpSp>
              <p:nvGrpSpPr>
                <p:cNvPr id="98" name="Group 22"/>
                <p:cNvGrpSpPr/>
                <p:nvPr/>
              </p:nvGrpSpPr>
              <p:grpSpPr>
                <a:xfrm>
                  <a:off x="7315200" y="4495800"/>
                  <a:ext cx="914400" cy="914400"/>
                  <a:chOff x="7238999" y="4114796"/>
                  <a:chExt cx="633046" cy="587828"/>
                </a:xfrm>
              </p:grpSpPr>
              <p:sp>
                <p:nvSpPr>
                  <p:cNvPr id="101"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2"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9"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1" name="Group 27"/>
              <p:cNvGrpSpPr/>
              <p:nvPr/>
            </p:nvGrpSpPr>
            <p:grpSpPr>
              <a:xfrm>
                <a:off x="6136565" y="2152971"/>
                <a:ext cx="820426" cy="2404794"/>
                <a:chOff x="7315200" y="3657600"/>
                <a:chExt cx="914400" cy="2758440"/>
              </a:xfrm>
            </p:grpSpPr>
            <p:grpSp>
              <p:nvGrpSpPr>
                <p:cNvPr id="93" name="Group 22"/>
                <p:cNvGrpSpPr/>
                <p:nvPr/>
              </p:nvGrpSpPr>
              <p:grpSpPr>
                <a:xfrm>
                  <a:off x="7315200" y="4495800"/>
                  <a:ext cx="914400" cy="914400"/>
                  <a:chOff x="7238999" y="4114796"/>
                  <a:chExt cx="633046" cy="587828"/>
                </a:xfrm>
              </p:grpSpPr>
              <p:sp>
                <p:nvSpPr>
                  <p:cNvPr id="96" name="Oval 95"/>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7" name="Straight Arrow Connector 96"/>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4" name="Straight Connector 93"/>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2" name="Group 46"/>
              <p:cNvGrpSpPr/>
              <p:nvPr/>
            </p:nvGrpSpPr>
            <p:grpSpPr>
              <a:xfrm rot="16200000">
                <a:off x="6388597" y="3246165"/>
                <a:ext cx="2346448" cy="239782"/>
                <a:chOff x="4686173" y="4414202"/>
                <a:chExt cx="1943227" cy="310199"/>
              </a:xfrm>
            </p:grpSpPr>
            <p:grpSp>
              <p:nvGrpSpPr>
                <p:cNvPr id="84" name="Group 42"/>
                <p:cNvGrpSpPr/>
                <p:nvPr/>
              </p:nvGrpSpPr>
              <p:grpSpPr>
                <a:xfrm>
                  <a:off x="5029200" y="4419601"/>
                  <a:ext cx="1295400" cy="304800"/>
                  <a:chOff x="4876800" y="4419600"/>
                  <a:chExt cx="5486400" cy="914401"/>
                </a:xfrm>
              </p:grpSpPr>
              <p:cxnSp>
                <p:nvCxnSpPr>
                  <p:cNvPr id="87" name="Straight Connector 8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5" name="Straight Connector 84"/>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68"/>
              <p:cNvGrpSpPr/>
              <p:nvPr/>
            </p:nvGrpSpPr>
            <p:grpSpPr>
              <a:xfrm>
                <a:off x="4495800" y="6973277"/>
                <a:ext cx="820426" cy="265723"/>
                <a:chOff x="4572000" y="5091952"/>
                <a:chExt cx="914400" cy="304800"/>
              </a:xfrm>
            </p:grpSpPr>
            <p:cxnSp>
              <p:nvCxnSpPr>
                <p:cNvPr id="77"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25" name="TextBox 18"/>
              <p:cNvSpPr txBox="1"/>
              <p:nvPr/>
            </p:nvSpPr>
            <p:spPr>
              <a:xfrm>
                <a:off x="4724624" y="166657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27" name="TextBox 20"/>
              <p:cNvSpPr txBox="1"/>
              <p:nvPr/>
            </p:nvSpPr>
            <p:spPr>
              <a:xfrm>
                <a:off x="3657600" y="35305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5181600" y="3561303"/>
                <a:ext cx="140974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bs2</a:t>
                </a:r>
                <a:endParaRPr lang="en-US" b="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7709048" y="3096288"/>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019800" y="5656862"/>
                <a:ext cx="55335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01</a:t>
                </a:r>
                <a:endParaRPr lang="en-US" b="1" baseline="-25000" dirty="0">
                  <a:latin typeface="Times New Roman" panose="02020603050405020304" pitchFamily="18" charset="0"/>
                  <a:cs typeface="Times New Roman" panose="02020603050405020304" pitchFamily="18" charset="0"/>
                </a:endParaRPr>
              </a:p>
            </p:txBody>
          </p:sp>
          <p:cxnSp>
            <p:nvCxnSpPr>
              <p:cNvPr id="32" name="Straight Connector 27"/>
              <p:cNvCxnSpPr/>
              <p:nvPr/>
            </p:nvCxnSpPr>
            <p:spPr>
              <a:xfrm>
                <a:off x="2171175" y="2166257"/>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2171175" y="216625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2171175" y="2697703"/>
                <a:ext cx="0" cy="797169"/>
              </a:xfrm>
              <a:prstGeom prst="line">
                <a:avLst/>
              </a:prstGeom>
            </p:spPr>
            <p:style>
              <a:lnRef idx="3">
                <a:schemeClr val="dk1"/>
              </a:lnRef>
              <a:fillRef idx="0">
                <a:schemeClr val="dk1"/>
              </a:fillRef>
              <a:effectRef idx="2">
                <a:schemeClr val="dk1"/>
              </a:effectRef>
              <a:fontRef idx="minor">
                <a:schemeClr val="tx1"/>
              </a:fontRef>
            </p:style>
          </p:cxnSp>
          <p:grpSp>
            <p:nvGrpSpPr>
              <p:cNvPr id="35" name="Group 56"/>
              <p:cNvGrpSpPr/>
              <p:nvPr/>
            </p:nvGrpSpPr>
            <p:grpSpPr>
              <a:xfrm>
                <a:off x="1760962" y="3130947"/>
                <a:ext cx="820426" cy="696079"/>
                <a:chOff x="4572000" y="3773556"/>
                <a:chExt cx="914400" cy="798444"/>
              </a:xfrm>
            </p:grpSpPr>
            <p:cxnSp>
              <p:nvCxnSpPr>
                <p:cNvPr id="71" name="Straight Connector 70"/>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38" name="Group 46"/>
              <p:cNvGrpSpPr/>
              <p:nvPr/>
            </p:nvGrpSpPr>
            <p:grpSpPr>
              <a:xfrm rot="16200000">
                <a:off x="5058805" y="5827967"/>
                <a:ext cx="1548000" cy="235609"/>
                <a:chOff x="4686173" y="4419600"/>
                <a:chExt cx="1943227" cy="304801"/>
              </a:xfrm>
            </p:grpSpPr>
            <p:grpSp>
              <p:nvGrpSpPr>
                <p:cNvPr id="53" name="Group 52"/>
                <p:cNvGrpSpPr/>
                <p:nvPr/>
              </p:nvGrpSpPr>
              <p:grpSpPr>
                <a:xfrm>
                  <a:off x="5029200" y="4419601"/>
                  <a:ext cx="1295400" cy="304800"/>
                  <a:chOff x="4876800" y="4419600"/>
                  <a:chExt cx="5486400" cy="914401"/>
                </a:xfrm>
              </p:grpSpPr>
              <p:cxnSp>
                <p:nvCxnSpPr>
                  <p:cNvPr id="56" name="Straight Connector 5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4" name="Straight Connector 53"/>
                <p:cNvCxnSpPr/>
                <p:nvPr/>
              </p:nvCxnSpPr>
              <p:spPr>
                <a:xfrm flipH="1">
                  <a:off x="4686173" y="4424765"/>
                  <a:ext cx="330090"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39" name="TextBox 38"/>
              <p:cNvSpPr txBox="1"/>
              <p:nvPr/>
            </p:nvSpPr>
            <p:spPr>
              <a:xfrm>
                <a:off x="6341672" y="1701242"/>
                <a:ext cx="315266"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40" name="Group 86"/>
              <p:cNvGrpSpPr/>
              <p:nvPr/>
            </p:nvGrpSpPr>
            <p:grpSpPr>
              <a:xfrm rot="16200000" flipV="1">
                <a:off x="7369529" y="2296793"/>
                <a:ext cx="159433" cy="164084"/>
                <a:chOff x="5010978" y="4315437"/>
                <a:chExt cx="299038" cy="488312"/>
              </a:xfrm>
            </p:grpSpPr>
            <p:cxnSp>
              <p:nvCxnSpPr>
                <p:cNvPr id="51" name="Straight Connector 50"/>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41" name="Group 86"/>
              <p:cNvGrpSpPr/>
              <p:nvPr/>
            </p:nvGrpSpPr>
            <p:grpSpPr>
              <a:xfrm flipV="1">
                <a:off x="7845785" y="2082497"/>
                <a:ext cx="164084" cy="159433"/>
                <a:chOff x="5010978" y="4315437"/>
                <a:chExt cx="299038" cy="488312"/>
              </a:xfrm>
            </p:grpSpPr>
            <p:cxnSp>
              <p:nvCxnSpPr>
                <p:cNvPr id="49" name="Straight Connector 48"/>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42" name="Group 86"/>
              <p:cNvGrpSpPr/>
              <p:nvPr/>
            </p:nvGrpSpPr>
            <p:grpSpPr>
              <a:xfrm rot="16200000" flipV="1">
                <a:off x="4812536" y="4661729"/>
                <a:ext cx="159433" cy="164084"/>
                <a:chOff x="5010978" y="4315437"/>
                <a:chExt cx="299038" cy="488312"/>
              </a:xfrm>
            </p:grpSpPr>
            <p:cxnSp>
              <p:nvCxnSpPr>
                <p:cNvPr id="47" name="Straight Connector 46"/>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43" name="TextBox 42"/>
              <p:cNvSpPr txBox="1"/>
              <p:nvPr/>
            </p:nvSpPr>
            <p:spPr>
              <a:xfrm>
                <a:off x="7796844" y="1634811"/>
                <a:ext cx="381426"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7503941" y="2268394"/>
                <a:ext cx="470599"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5179402" y="4593471"/>
                <a:ext cx="558333" cy="429309"/>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44142" y="1666571"/>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0" name="Oval 19"/>
              <p:cNvSpPr/>
              <p:nvPr/>
            </p:nvSpPr>
            <p:spPr>
              <a:xfrm>
                <a:off x="8305800" y="2963428"/>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8724900" y="3760598"/>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305800" y="4624198"/>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8497233" y="475705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8606623" y="4889921"/>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735891" y="4225613"/>
                <a:ext cx="0" cy="398585"/>
              </a:xfrm>
              <a:prstGeom prst="line">
                <a:avLst/>
              </a:prstGeom>
            </p:spPr>
            <p:style>
              <a:lnRef idx="3">
                <a:schemeClr val="dk1"/>
              </a:lnRef>
              <a:fillRef idx="0">
                <a:schemeClr val="dk1"/>
              </a:fillRef>
              <a:effectRef idx="2">
                <a:schemeClr val="dk1"/>
              </a:effectRef>
              <a:fontRef idx="minor">
                <a:schemeClr val="tx1"/>
              </a:fontRef>
            </p:style>
          </p:cxnSp>
          <p:sp>
            <p:nvSpPr>
              <p:cNvPr id="16" name="Rectangle 15"/>
              <p:cNvSpPr/>
              <p:nvPr/>
            </p:nvSpPr>
            <p:spPr>
              <a:xfrm>
                <a:off x="8452326" y="3131996"/>
                <a:ext cx="535724" cy="492443"/>
              </a:xfrm>
              <a:prstGeom prst="rect">
                <a:avLst/>
              </a:prstGeom>
            </p:spPr>
            <p:txBody>
              <a:bodyPr wrap="none">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dirty="0"/>
              </a:p>
            </p:txBody>
          </p:sp>
          <p:cxnSp>
            <p:nvCxnSpPr>
              <p:cNvPr id="17" name="Straight Connector 16"/>
              <p:cNvCxnSpPr/>
              <p:nvPr/>
            </p:nvCxnSpPr>
            <p:spPr>
              <a:xfrm>
                <a:off x="8716013" y="2166259"/>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27"/>
              <p:cNvCxnSpPr/>
              <p:nvPr/>
            </p:nvCxnSpPr>
            <p:spPr>
              <a:xfrm>
                <a:off x="2151374" y="5416002"/>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Connector 103"/>
              <p:cNvCxnSpPr/>
              <p:nvPr/>
            </p:nvCxnSpPr>
            <p:spPr>
              <a:xfrm>
                <a:off x="2151374" y="5416002"/>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p:cNvCxnSpPr/>
              <p:nvPr/>
            </p:nvCxnSpPr>
            <p:spPr>
              <a:xfrm>
                <a:off x="2151374" y="5947448"/>
                <a:ext cx="0" cy="797169"/>
              </a:xfrm>
              <a:prstGeom prst="line">
                <a:avLst/>
              </a:prstGeom>
            </p:spPr>
            <p:style>
              <a:lnRef idx="3">
                <a:schemeClr val="dk1"/>
              </a:lnRef>
              <a:fillRef idx="0">
                <a:schemeClr val="dk1"/>
              </a:fillRef>
              <a:effectRef idx="2">
                <a:schemeClr val="dk1"/>
              </a:effectRef>
              <a:fontRef idx="minor">
                <a:schemeClr val="tx1"/>
              </a:fontRef>
            </p:style>
          </p:cxnSp>
          <p:grpSp>
            <p:nvGrpSpPr>
              <p:cNvPr id="106" name="Group 56"/>
              <p:cNvGrpSpPr/>
              <p:nvPr/>
            </p:nvGrpSpPr>
            <p:grpSpPr>
              <a:xfrm>
                <a:off x="1741161" y="6380692"/>
                <a:ext cx="820426" cy="696079"/>
                <a:chOff x="4572000" y="3773556"/>
                <a:chExt cx="914400" cy="798444"/>
              </a:xfrm>
            </p:grpSpPr>
            <p:cxnSp>
              <p:nvCxnSpPr>
                <p:cNvPr id="107" name="Straight Connector 106"/>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111" name="TextBox 110"/>
              <p:cNvSpPr txBox="1"/>
              <p:nvPr/>
            </p:nvSpPr>
            <p:spPr>
              <a:xfrm>
                <a:off x="1824341" y="4916316"/>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21" name="Group 26"/>
              <p:cNvGrpSpPr/>
              <p:nvPr/>
            </p:nvGrpSpPr>
            <p:grpSpPr>
              <a:xfrm>
                <a:off x="4508500" y="4562171"/>
                <a:ext cx="820426" cy="2404794"/>
                <a:chOff x="7315200" y="3657600"/>
                <a:chExt cx="914400" cy="2758440"/>
              </a:xfrm>
            </p:grpSpPr>
            <p:grpSp>
              <p:nvGrpSpPr>
                <p:cNvPr id="122" name="Group 22"/>
                <p:cNvGrpSpPr/>
                <p:nvPr/>
              </p:nvGrpSpPr>
              <p:grpSpPr>
                <a:xfrm>
                  <a:off x="7315200" y="4495800"/>
                  <a:ext cx="914400" cy="914400"/>
                  <a:chOff x="7238999" y="4114796"/>
                  <a:chExt cx="633046" cy="587828"/>
                </a:xfrm>
              </p:grpSpPr>
              <p:sp>
                <p:nvSpPr>
                  <p:cNvPr id="125"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26"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23"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127" name="Straight Connector 28"/>
              <p:cNvCxnSpPr/>
              <p:nvPr/>
            </p:nvCxnSpPr>
            <p:spPr>
              <a:xfrm>
                <a:off x="4905828" y="516253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28"/>
              <p:cNvCxnSpPr/>
              <p:nvPr/>
            </p:nvCxnSpPr>
            <p:spPr>
              <a:xfrm>
                <a:off x="4910307" y="6699651"/>
                <a:ext cx="820426" cy="0"/>
              </a:xfrm>
              <a:prstGeom prst="line">
                <a:avLst/>
              </a:prstGeom>
            </p:spPr>
            <p:style>
              <a:lnRef idx="3">
                <a:schemeClr val="dk1"/>
              </a:lnRef>
              <a:fillRef idx="0">
                <a:schemeClr val="dk1"/>
              </a:fillRef>
              <a:effectRef idx="2">
                <a:schemeClr val="dk1"/>
              </a:effectRef>
              <a:fontRef idx="minor">
                <a:schemeClr val="tx1"/>
              </a:fontRef>
            </p:style>
          </p:cxnSp>
          <p:sp>
            <p:nvSpPr>
              <p:cNvPr id="131" name="TextBox 20"/>
              <p:cNvSpPr txBox="1"/>
              <p:nvPr/>
            </p:nvSpPr>
            <p:spPr>
              <a:xfrm>
                <a:off x="3527110" y="6102535"/>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grpSp>
        <p:sp>
          <p:nvSpPr>
            <p:cNvPr id="133" name="TextBox 19"/>
            <p:cNvSpPr txBox="1"/>
            <p:nvPr/>
          </p:nvSpPr>
          <p:spPr>
            <a:xfrm>
              <a:off x="4395578" y="4062025"/>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34" name="TextBox 18"/>
            <p:cNvSpPr txBox="1"/>
            <p:nvPr/>
          </p:nvSpPr>
          <p:spPr>
            <a:xfrm>
              <a:off x="4417276" y="4724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35" name="TextBox 19"/>
            <p:cNvSpPr txBox="1"/>
            <p:nvPr/>
          </p:nvSpPr>
          <p:spPr>
            <a:xfrm>
              <a:off x="4852778" y="6248400"/>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2941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371600"/>
            <a:ext cx="6040243"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gs2</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endParaRPr lang="en-US" sz="2800" baseline="-25000" dirty="0">
              <a:latin typeface="Times New Roman" panose="02020603050405020304" pitchFamily="18" charset="0"/>
              <a:cs typeface="Times New Roman" panose="02020603050405020304" pitchFamily="18" charset="0"/>
            </a:endParaRPr>
          </a:p>
        </p:txBody>
      </p:sp>
      <p:sp>
        <p:nvSpPr>
          <p:cNvPr id="5" name="Rectangle 4"/>
          <p:cNvSpPr/>
          <p:nvPr/>
        </p:nvSpPr>
        <p:spPr>
          <a:xfrm>
            <a:off x="2057400" y="2707957"/>
            <a:ext cx="5402248"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V</a:t>
            </a:r>
            <a:r>
              <a:rPr lang="en-US" sz="2800" baseline="-25000" dirty="0">
                <a:latin typeface="Times New Roman" panose="02020603050405020304" pitchFamily="18" charset="0"/>
                <a:cs typeface="Times New Roman" panose="02020603050405020304" pitchFamily="18" charset="0"/>
              </a:rPr>
              <a:t>s2</a:t>
            </a:r>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b2</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g2</a:t>
            </a:r>
            <a:r>
              <a:rPr lang="en-US" sz="2800" dirty="0" smtClean="0">
                <a:latin typeface="Times New Roman" panose="02020603050405020304" pitchFamily="18" charset="0"/>
                <a:cs typeface="Times New Roman" panose="02020603050405020304" pitchFamily="18" charset="0"/>
              </a:rPr>
              <a:t> =0</a:t>
            </a:r>
            <a:endParaRPr lang="en-US" sz="2800" baseline="-25000" dirty="0"/>
          </a:p>
        </p:txBody>
      </p:sp>
      <p:sp>
        <p:nvSpPr>
          <p:cNvPr id="6" name="TextBox 5"/>
          <p:cNvSpPr txBox="1"/>
          <p:nvPr/>
        </p:nvSpPr>
        <p:spPr>
          <a:xfrm>
            <a:off x="8748073" y="1295400"/>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(1)</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304800" y="3469957"/>
            <a:ext cx="4698722"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Using the above in (2) we get,</a:t>
            </a:r>
            <a:endParaRPr lang="en-US" sz="2800" dirty="0"/>
          </a:p>
        </p:txBody>
      </p:sp>
      <p:sp>
        <p:nvSpPr>
          <p:cNvPr id="8" name="Rectangle 7"/>
          <p:cNvSpPr/>
          <p:nvPr/>
        </p:nvSpPr>
        <p:spPr>
          <a:xfrm>
            <a:off x="1371600" y="1981200"/>
            <a:ext cx="7630550"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b2</a:t>
            </a:r>
            <a:r>
              <a:rPr lang="en-US" sz="2800" dirty="0" smtClean="0">
                <a:latin typeface="Times New Roman" panose="02020603050405020304" pitchFamily="18" charset="0"/>
                <a:cs typeface="Times New Roman" panose="02020603050405020304" pitchFamily="18" charset="0"/>
              </a:rPr>
              <a:t>-V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endParaRPr lang="en-US" sz="2800"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720936" y="1982593"/>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(2)</a:t>
            </a:r>
            <a:endParaRPr lang="en-US"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47800" y="4079557"/>
            <a:ext cx="7649851" cy="1241365"/>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(0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(0 - </a:t>
            </a:r>
            <a:r>
              <a:rPr lang="en-US" sz="2800"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r</a:t>
            </a:r>
            <a:r>
              <a:rPr lang="en-US" sz="2800" baseline="-25000" dirty="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r</a:t>
            </a:r>
            <a:r>
              <a:rPr lang="en-US" sz="2800" baseline="-25000" dirty="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p>
          <a:p>
            <a:endParaRPr lang="en-US" sz="2800" baseline="-25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 </a:t>
            </a:r>
            <a:r>
              <a:rPr lang="en-US" sz="2800" dirty="0" smtClean="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02 </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endParaRPr lang="en-US" sz="2800"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900473" y="4116193"/>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(3)</a:t>
            </a:r>
            <a:endParaRPr lang="en-US"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1447800" y="5572780"/>
            <a:ext cx="6120586"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(1 + g</a:t>
            </a:r>
            <a:r>
              <a:rPr lang="en-US" sz="2800" baseline="-25000" dirty="0" smtClean="0">
                <a:latin typeface="Times New Roman" panose="02020603050405020304" pitchFamily="18" charset="0"/>
                <a:cs typeface="Times New Roman" panose="02020603050405020304" pitchFamily="18" charset="0"/>
              </a:rPr>
              <a:t>m2</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err="1" smtClean="0">
                <a:latin typeface="Times New Roman" panose="02020603050405020304" pitchFamily="18" charset="0"/>
                <a:cs typeface="Times New Roman" panose="02020603050405020304" pitchFamily="18" charset="0"/>
              </a:rPr>
              <a:t>g</a:t>
            </a:r>
            <a:r>
              <a:rPr lang="en-US" sz="2800" baseline="-25000" dirty="0" err="1"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r</a:t>
            </a:r>
            <a:r>
              <a:rPr lang="en-US" sz="2800" baseline="-25000" dirty="0">
                <a:latin typeface="Times New Roman" panose="02020603050405020304" pitchFamily="18" charset="0"/>
                <a:cs typeface="Times New Roman" panose="02020603050405020304" pitchFamily="18" charset="0"/>
              </a:rPr>
              <a:t>o1</a:t>
            </a:r>
            <a:r>
              <a:rPr lang="en-US" sz="2800" dirty="0">
                <a:latin typeface="Times New Roman" panose="02020603050405020304" pitchFamily="18" charset="0"/>
                <a:cs typeface="Times New Roman" panose="02020603050405020304" pitchFamily="18" charset="0"/>
              </a:rPr>
              <a:t>/r</a:t>
            </a:r>
            <a:r>
              <a:rPr lang="en-US" sz="2800" baseline="-25000" dirty="0">
                <a:latin typeface="Times New Roman" panose="02020603050405020304" pitchFamily="18" charset="0"/>
                <a:cs typeface="Times New Roman" panose="02020603050405020304" pitchFamily="18" charset="0"/>
              </a:rPr>
              <a:t>02</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a:t>
            </a:r>
            <a:endParaRPr lang="en-US" sz="2800"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900473" y="4800600"/>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(4)</a:t>
            </a:r>
            <a:endParaRPr lang="en-US" sz="2800" dirty="0">
              <a:latin typeface="Times New Roman" panose="02020603050405020304" pitchFamily="18" charset="0"/>
              <a:cs typeface="Times New Roman" panose="02020603050405020304" pitchFamily="18" charset="0"/>
            </a:endParaRPr>
          </a:p>
        </p:txBody>
      </p:sp>
      <p:sp>
        <p:nvSpPr>
          <p:cNvPr id="14" name="Rectangle 13"/>
          <p:cNvSpPr/>
          <p:nvPr/>
        </p:nvSpPr>
        <p:spPr>
          <a:xfrm>
            <a:off x="1399339" y="6456997"/>
            <a:ext cx="6795386"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(1 + g</a:t>
            </a:r>
            <a:r>
              <a:rPr lang="en-US" sz="2800" baseline="-25000" dirty="0">
                <a:latin typeface="Times New Roman" panose="02020603050405020304" pitchFamily="18" charset="0"/>
                <a:cs typeface="Times New Roman" panose="02020603050405020304" pitchFamily="18" charset="0"/>
              </a:rPr>
              <a:t>m2</a:t>
            </a:r>
            <a:r>
              <a:rPr lang="en-US" sz="2800" dirty="0">
                <a:latin typeface="Times New Roman" panose="02020603050405020304" pitchFamily="18" charset="0"/>
                <a:cs typeface="Times New Roman" panose="02020603050405020304" pitchFamily="18" charset="0"/>
              </a:rPr>
              <a:t> r</a:t>
            </a:r>
            <a:r>
              <a:rPr lang="en-US" sz="2800" baseline="-25000" dirty="0">
                <a:latin typeface="Times New Roman" panose="02020603050405020304" pitchFamily="18" charset="0"/>
                <a:cs typeface="Times New Roman" panose="02020603050405020304" pitchFamily="18" charset="0"/>
              </a:rPr>
              <a:t>o1</a:t>
            </a:r>
            <a:r>
              <a:rPr lang="en-US" sz="2800" dirty="0">
                <a:latin typeface="Times New Roman" panose="02020603050405020304" pitchFamily="18" charset="0"/>
                <a:cs typeface="Times New Roman" panose="02020603050405020304" pitchFamily="18" charset="0"/>
              </a:rPr>
              <a:t> + </a:t>
            </a:r>
            <a:r>
              <a:rPr lang="el-GR" sz="2800" dirty="0">
                <a:latin typeface="Times New Roman" panose="02020603050405020304" pitchFamily="18" charset="0"/>
                <a:cs typeface="Times New Roman" panose="02020603050405020304" pitchFamily="18" charset="0"/>
              </a:rPr>
              <a:t>η</a:t>
            </a:r>
            <a:r>
              <a:rPr lang="en-US" sz="2800" dirty="0" err="1">
                <a:latin typeface="Times New Roman" panose="02020603050405020304" pitchFamily="18" charset="0"/>
                <a:cs typeface="Times New Roman" panose="02020603050405020304" pitchFamily="18" charset="0"/>
              </a:rPr>
              <a:t>g</a:t>
            </a:r>
            <a:r>
              <a:rPr lang="en-US" sz="2800" baseline="-250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r</a:t>
            </a:r>
            <a:r>
              <a:rPr lang="en-US" sz="2800" baseline="-25000" dirty="0">
                <a:latin typeface="Times New Roman" panose="02020603050405020304" pitchFamily="18" charset="0"/>
                <a:cs typeface="Times New Roman" panose="02020603050405020304" pitchFamily="18" charset="0"/>
              </a:rPr>
              <a:t>o1</a:t>
            </a:r>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o1</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o2</a:t>
            </a:r>
            <a:endParaRPr lang="en-US" sz="2800" baseline="-25000" dirty="0">
              <a:latin typeface="Times New Roman" panose="02020603050405020304" pitchFamily="18" charset="0"/>
              <a:cs typeface="Times New Roman" panose="02020603050405020304" pitchFamily="18" charset="0"/>
            </a:endParaRPr>
          </a:p>
        </p:txBody>
      </p:sp>
      <p:sp>
        <p:nvSpPr>
          <p:cNvPr id="15" name="Rectangle 14"/>
          <p:cNvSpPr/>
          <p:nvPr/>
        </p:nvSpPr>
        <p:spPr>
          <a:xfrm>
            <a:off x="204787" y="7167747"/>
            <a:ext cx="8253413" cy="5847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a:t>
            </a:r>
            <a:r>
              <a:rPr lang="en-US" sz="3200" b="1" dirty="0">
                <a:latin typeface="Times New Roman" panose="02020603050405020304" pitchFamily="18" charset="0"/>
                <a:cs typeface="Times New Roman" panose="02020603050405020304" pitchFamily="18" charset="0"/>
              </a:rPr>
              <a:t>r</a:t>
            </a:r>
            <a:r>
              <a:rPr lang="en-US" sz="3200" b="1" baseline="-25000" dirty="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g</a:t>
            </a:r>
            <a:r>
              <a:rPr lang="en-US" sz="3200" b="1" baseline="-25000" dirty="0">
                <a:latin typeface="Times New Roman" panose="02020603050405020304" pitchFamily="18" charset="0"/>
                <a:cs typeface="Times New Roman" panose="02020603050405020304" pitchFamily="18" charset="0"/>
              </a:rPr>
              <a:t>m2</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o1</a:t>
            </a:r>
            <a:r>
              <a:rPr lang="en-US" sz="3200" b="1" dirty="0">
                <a:latin typeface="Times New Roman" panose="02020603050405020304" pitchFamily="18" charset="0"/>
                <a:cs typeface="Times New Roman" panose="02020603050405020304" pitchFamily="18" charset="0"/>
              </a:rPr>
              <a:t> r</a:t>
            </a:r>
            <a:r>
              <a:rPr lang="en-US" sz="3200" b="1" baseline="-25000" dirty="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l-GR" sz="3200" b="1" dirty="0">
                <a:latin typeface="Times New Roman" panose="02020603050405020304" pitchFamily="18" charset="0"/>
                <a:cs typeface="Times New Roman" panose="02020603050405020304" pitchFamily="18" charset="0"/>
              </a:rPr>
              <a:t>η</a:t>
            </a:r>
            <a:r>
              <a:rPr lang="en-US" sz="3200" b="1" dirty="0" err="1">
                <a:latin typeface="Times New Roman" panose="02020603050405020304" pitchFamily="18" charset="0"/>
                <a:cs typeface="Times New Roman" panose="02020603050405020304" pitchFamily="18" charset="0"/>
              </a:rPr>
              <a:t>g</a:t>
            </a:r>
            <a:r>
              <a:rPr lang="en-US" sz="3200" b="1" baseline="-25000" dirty="0" err="1">
                <a:latin typeface="Times New Roman" panose="02020603050405020304" pitchFamily="18" charset="0"/>
                <a:cs typeface="Times New Roman" panose="02020603050405020304" pitchFamily="18" charset="0"/>
              </a:rPr>
              <a:t>m</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o1</a:t>
            </a:r>
            <a:r>
              <a:rPr lang="en-US" sz="3200" b="1" dirty="0">
                <a:latin typeface="Times New Roman" panose="02020603050405020304" pitchFamily="18" charset="0"/>
                <a:cs typeface="Times New Roman" panose="02020603050405020304" pitchFamily="18" charset="0"/>
              </a:rPr>
              <a:t> r</a:t>
            </a:r>
            <a:r>
              <a:rPr lang="en-US" sz="3200" b="1" baseline="-25000" dirty="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o1</a:t>
            </a:r>
            <a:r>
              <a:rPr lang="en-US" sz="3200" b="1" dirty="0" smtClean="0">
                <a:latin typeface="Times New Roman" panose="02020603050405020304" pitchFamily="18" charset="0"/>
                <a:cs typeface="Times New Roman" panose="02020603050405020304" pitchFamily="18" charset="0"/>
              </a:rPr>
              <a:t>)</a:t>
            </a:r>
            <a:endParaRPr lang="en-US" sz="3200"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915400" y="5533215"/>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(5)</a:t>
            </a:r>
            <a:endParaRPr lang="en-US"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976673" y="6477000"/>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(6)</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3657600" y="7847274"/>
            <a:ext cx="2611612" cy="5847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D</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0</a:t>
            </a:r>
            <a:endParaRPr lang="en-US" sz="3200" b="1" baseline="-25000" dirty="0">
              <a:latin typeface="Times New Roman" panose="02020603050405020304" pitchFamily="18" charset="0"/>
              <a:cs typeface="Times New Roman" panose="02020603050405020304" pitchFamily="18" charset="0"/>
            </a:endParaRPr>
          </a:p>
        </p:txBody>
      </p:sp>
      <p:sp>
        <p:nvSpPr>
          <p:cNvPr id="20" name="Rectangle 19"/>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 y="565197"/>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22" name="TextBox 21"/>
          <p:cNvSpPr txBox="1"/>
          <p:nvPr/>
        </p:nvSpPr>
        <p:spPr>
          <a:xfrm>
            <a:off x="8991600" y="7162800"/>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(7)</a:t>
            </a:r>
            <a:endParaRPr lang="en-US" sz="28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8991600" y="7848600"/>
            <a:ext cx="1615127" cy="562785"/>
          </a:xfrm>
          <a:prstGeom prst="rect">
            <a:avLst/>
          </a:prstGeom>
          <a:noFill/>
        </p:spPr>
        <p:txBody>
          <a:bodyPr wrap="none" lIns="130622" tIns="65311" rIns="130622" bIns="65311" rtlCol="0">
            <a:spAutoFit/>
          </a:bodyPr>
          <a:lstStyle/>
          <a:p>
            <a:r>
              <a:rPr lang="en-US" sz="2800" dirty="0" smtClean="0">
                <a:latin typeface="Times New Roman" panose="02020603050405020304" pitchFamily="18" charset="0"/>
                <a:cs typeface="Times New Roman" panose="02020603050405020304" pitchFamily="18" charset="0"/>
              </a:rPr>
              <a:t>------- (8)</a:t>
            </a:r>
            <a:endParaRPr lang="en-US"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0" y="1066800"/>
            <a:ext cx="353154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Applying </a:t>
            </a:r>
            <a:r>
              <a:rPr lang="en-US" sz="2400" dirty="0" smtClean="0">
                <a:latin typeface="Times New Roman" panose="02020603050405020304" pitchFamily="18" charset="0"/>
                <a:cs typeface="Times New Roman" panose="02020603050405020304" pitchFamily="18" charset="0"/>
              </a:rPr>
              <a:t>KCL at node X,  </a:t>
            </a:r>
            <a:endParaRPr lang="en-IN" sz="2400" dirty="0"/>
          </a:p>
        </p:txBody>
      </p:sp>
    </p:spTree>
    <p:extLst>
      <p:ext uri="{BB962C8B-B14F-4D97-AF65-F5344CB8AC3E}">
        <p14:creationId xmlns:p14="http://schemas.microsoft.com/office/powerpoint/2010/main" val="2840599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99" name="Rectangle 98"/>
          <p:cNvSpPr/>
          <p:nvPr/>
        </p:nvSpPr>
        <p:spPr>
          <a:xfrm>
            <a:off x="152401" y="1143000"/>
            <a:ext cx="2072560" cy="501229"/>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Voltage Gain:</a:t>
            </a:r>
            <a:endParaRPr lang="en-US" sz="2400" b="1" dirty="0" smtClean="0">
              <a:latin typeface="Times New Roman" panose="02020603050405020304" pitchFamily="18" charset="0"/>
              <a:cs typeface="Times New Roman" panose="02020603050405020304" pitchFamily="18" charset="0"/>
            </a:endParaRPr>
          </a:p>
        </p:txBody>
      </p:sp>
      <p:grpSp>
        <p:nvGrpSpPr>
          <p:cNvPr id="121" name="Group 120"/>
          <p:cNvGrpSpPr/>
          <p:nvPr/>
        </p:nvGrpSpPr>
        <p:grpSpPr>
          <a:xfrm>
            <a:off x="1760962" y="1634811"/>
            <a:ext cx="8085346" cy="5604189"/>
            <a:chOff x="1760962" y="1634811"/>
            <a:chExt cx="8085346" cy="5604189"/>
          </a:xfrm>
        </p:grpSpPr>
        <p:cxnSp>
          <p:nvCxnSpPr>
            <p:cNvPr id="7" name="Straight Connector 6"/>
            <p:cNvCxnSpPr/>
            <p:nvPr/>
          </p:nvCxnSpPr>
          <p:spPr>
            <a:xfrm flipV="1">
              <a:off x="3538551" y="2166257"/>
              <a:ext cx="55440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3538551" y="4557765"/>
              <a:ext cx="3938043" cy="0"/>
            </a:xfrm>
            <a:prstGeom prst="line">
              <a:avLst/>
            </a:prstGeom>
          </p:spPr>
          <p:style>
            <a:lnRef idx="3">
              <a:schemeClr val="dk1"/>
            </a:lnRef>
            <a:fillRef idx="0">
              <a:schemeClr val="dk1"/>
            </a:fillRef>
            <a:effectRef idx="2">
              <a:schemeClr val="dk1"/>
            </a:effectRef>
            <a:fontRef idx="minor">
              <a:schemeClr val="tx1"/>
            </a:fontRef>
          </p:style>
        </p:cxnSp>
        <p:grpSp>
          <p:nvGrpSpPr>
            <p:cNvPr id="9" name="Group 26"/>
            <p:cNvGrpSpPr/>
            <p:nvPr/>
          </p:nvGrpSpPr>
          <p:grpSpPr>
            <a:xfrm>
              <a:off x="4495714" y="2166257"/>
              <a:ext cx="820426" cy="2404794"/>
              <a:chOff x="7315200" y="3657600"/>
              <a:chExt cx="914400" cy="2758440"/>
            </a:xfrm>
          </p:grpSpPr>
          <p:grpSp>
            <p:nvGrpSpPr>
              <p:cNvPr id="94" name="Group 22"/>
              <p:cNvGrpSpPr/>
              <p:nvPr/>
            </p:nvGrpSpPr>
            <p:grpSpPr>
              <a:xfrm>
                <a:off x="7315200" y="4495800"/>
                <a:ext cx="914400" cy="914400"/>
                <a:chOff x="7238999" y="4114796"/>
                <a:chExt cx="633046" cy="587828"/>
              </a:xfrm>
            </p:grpSpPr>
            <p:sp>
              <p:nvSpPr>
                <p:cNvPr id="97"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8"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0" name="Group 27"/>
            <p:cNvGrpSpPr/>
            <p:nvPr/>
          </p:nvGrpSpPr>
          <p:grpSpPr>
            <a:xfrm>
              <a:off x="6136565" y="2152971"/>
              <a:ext cx="820426" cy="2404794"/>
              <a:chOff x="7315200" y="3657600"/>
              <a:chExt cx="914400" cy="2758440"/>
            </a:xfrm>
          </p:grpSpPr>
          <p:grpSp>
            <p:nvGrpSpPr>
              <p:cNvPr id="89" name="Group 22"/>
              <p:cNvGrpSpPr/>
              <p:nvPr/>
            </p:nvGrpSpPr>
            <p:grpSpPr>
              <a:xfrm>
                <a:off x="7315200" y="4495800"/>
                <a:ext cx="914400" cy="914400"/>
                <a:chOff x="7238999" y="4114796"/>
                <a:chExt cx="633046" cy="587828"/>
              </a:xfrm>
            </p:grpSpPr>
            <p:sp>
              <p:nvSpPr>
                <p:cNvPr id="92" name="Oval 91"/>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3" name="Straight Arrow Connector 92"/>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0" name="Straight Connector 89"/>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1" name="Group 46"/>
            <p:cNvGrpSpPr/>
            <p:nvPr/>
          </p:nvGrpSpPr>
          <p:grpSpPr>
            <a:xfrm rot="16200000">
              <a:off x="6388597" y="3246165"/>
              <a:ext cx="2346448" cy="239782"/>
              <a:chOff x="4686173" y="4414202"/>
              <a:chExt cx="1943227" cy="310199"/>
            </a:xfrm>
          </p:grpSpPr>
          <p:grpSp>
            <p:nvGrpSpPr>
              <p:cNvPr id="80" name="Group 42"/>
              <p:cNvGrpSpPr/>
              <p:nvPr/>
            </p:nvGrpSpPr>
            <p:grpSpPr>
              <a:xfrm>
                <a:off x="5029200" y="4419601"/>
                <a:ext cx="1295400" cy="304800"/>
                <a:chOff x="4876800" y="4419600"/>
                <a:chExt cx="5486400" cy="914401"/>
              </a:xfrm>
            </p:grpSpPr>
            <p:cxnSp>
              <p:nvCxnSpPr>
                <p:cNvPr id="8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1" name="Straight Connector 80"/>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2" name="Group 68"/>
            <p:cNvGrpSpPr/>
            <p:nvPr/>
          </p:nvGrpSpPr>
          <p:grpSpPr>
            <a:xfrm>
              <a:off x="4495800" y="6973277"/>
              <a:ext cx="820426" cy="265723"/>
              <a:chOff x="4572000" y="5091952"/>
              <a:chExt cx="914400" cy="304800"/>
            </a:xfrm>
          </p:grpSpPr>
          <p:cxnSp>
            <p:nvCxnSpPr>
              <p:cNvPr id="77"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sp>
          <p:nvSpPr>
            <p:cNvPr id="13" name="TextBox 18"/>
            <p:cNvSpPr txBox="1"/>
            <p:nvPr/>
          </p:nvSpPr>
          <p:spPr>
            <a:xfrm>
              <a:off x="4724624" y="166657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4" name="TextBox 19"/>
            <p:cNvSpPr txBox="1"/>
            <p:nvPr/>
          </p:nvSpPr>
          <p:spPr>
            <a:xfrm>
              <a:off x="4395578" y="4062025"/>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5" name="TextBox 20"/>
            <p:cNvSpPr txBox="1"/>
            <p:nvPr/>
          </p:nvSpPr>
          <p:spPr>
            <a:xfrm>
              <a:off x="3657600" y="35305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181600" y="3561303"/>
              <a:ext cx="140974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bs2</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010400" y="30480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019800" y="5656862"/>
              <a:ext cx="553357"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01</a:t>
              </a:r>
              <a:endParaRPr lang="en-US" b="1" baseline="-25000" dirty="0">
                <a:latin typeface="Times New Roman" panose="02020603050405020304" pitchFamily="18" charset="0"/>
                <a:cs typeface="Times New Roman" panose="02020603050405020304" pitchFamily="18" charset="0"/>
              </a:endParaRPr>
            </a:p>
          </p:txBody>
        </p:sp>
        <p:cxnSp>
          <p:nvCxnSpPr>
            <p:cNvPr id="19" name="Straight Connector 27"/>
            <p:cNvCxnSpPr/>
            <p:nvPr/>
          </p:nvCxnSpPr>
          <p:spPr>
            <a:xfrm>
              <a:off x="2171175" y="2166257"/>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2171175" y="216625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2171175" y="2697703"/>
              <a:ext cx="0" cy="797169"/>
            </a:xfrm>
            <a:prstGeom prst="line">
              <a:avLst/>
            </a:prstGeom>
          </p:spPr>
          <p:style>
            <a:lnRef idx="3">
              <a:schemeClr val="dk1"/>
            </a:lnRef>
            <a:fillRef idx="0">
              <a:schemeClr val="dk1"/>
            </a:fillRef>
            <a:effectRef idx="2">
              <a:schemeClr val="dk1"/>
            </a:effectRef>
            <a:fontRef idx="minor">
              <a:schemeClr val="tx1"/>
            </a:fontRef>
          </p:style>
        </p:cxnSp>
        <p:grpSp>
          <p:nvGrpSpPr>
            <p:cNvPr id="22" name="Group 56"/>
            <p:cNvGrpSpPr/>
            <p:nvPr/>
          </p:nvGrpSpPr>
          <p:grpSpPr>
            <a:xfrm>
              <a:off x="1760962" y="3130947"/>
              <a:ext cx="820426" cy="696079"/>
              <a:chOff x="4572000" y="3773556"/>
              <a:chExt cx="914400" cy="798444"/>
            </a:xfrm>
          </p:grpSpPr>
          <p:cxnSp>
            <p:nvCxnSpPr>
              <p:cNvPr id="73" name="Straight Connector 72"/>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46"/>
            <p:cNvGrpSpPr/>
            <p:nvPr/>
          </p:nvGrpSpPr>
          <p:grpSpPr>
            <a:xfrm rot="16200000">
              <a:off x="5068331" y="5818441"/>
              <a:ext cx="1528950" cy="235609"/>
              <a:chOff x="4710087" y="4419600"/>
              <a:chExt cx="1919313" cy="304801"/>
            </a:xfrm>
          </p:grpSpPr>
          <p:grpSp>
            <p:nvGrpSpPr>
              <p:cNvPr id="64" name="Group 63"/>
              <p:cNvGrpSpPr/>
              <p:nvPr/>
            </p:nvGrpSpPr>
            <p:grpSpPr>
              <a:xfrm>
                <a:off x="5029200" y="4419601"/>
                <a:ext cx="1295400" cy="304800"/>
                <a:chOff x="4876800" y="4419600"/>
                <a:chExt cx="5486400" cy="914401"/>
              </a:xfrm>
            </p:grpSpPr>
            <p:cxnSp>
              <p:nvCxnSpPr>
                <p:cNvPr id="67" name="Straight Connector 6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5" name="Straight Connector 64"/>
              <p:cNvCxnSpPr/>
              <p:nvPr/>
            </p:nvCxnSpPr>
            <p:spPr>
              <a:xfrm flipH="1">
                <a:off x="4710087" y="4424764"/>
                <a:ext cx="330090"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24" name="TextBox 23"/>
            <p:cNvSpPr txBox="1"/>
            <p:nvPr/>
          </p:nvSpPr>
          <p:spPr>
            <a:xfrm>
              <a:off x="6341672" y="1701242"/>
              <a:ext cx="315266"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25" name="Group 86"/>
            <p:cNvGrpSpPr/>
            <p:nvPr/>
          </p:nvGrpSpPr>
          <p:grpSpPr>
            <a:xfrm rot="16200000" flipV="1">
              <a:off x="7369529" y="2296793"/>
              <a:ext cx="159433" cy="164084"/>
              <a:chOff x="5010978" y="4315437"/>
              <a:chExt cx="299038" cy="488312"/>
            </a:xfrm>
          </p:grpSpPr>
          <p:cxnSp>
            <p:nvCxnSpPr>
              <p:cNvPr id="62" name="Straight Connector 61"/>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26" name="Group 86"/>
            <p:cNvGrpSpPr/>
            <p:nvPr/>
          </p:nvGrpSpPr>
          <p:grpSpPr>
            <a:xfrm flipV="1">
              <a:off x="7696200" y="2101547"/>
              <a:ext cx="164084" cy="159433"/>
              <a:chOff x="5010978" y="4315437"/>
              <a:chExt cx="299038" cy="488312"/>
            </a:xfrm>
          </p:grpSpPr>
          <p:cxnSp>
            <p:nvCxnSpPr>
              <p:cNvPr id="60" name="Straight Connector 59"/>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grpSp>
          <p:nvGrpSpPr>
            <p:cNvPr id="27" name="Group 86"/>
            <p:cNvGrpSpPr/>
            <p:nvPr/>
          </p:nvGrpSpPr>
          <p:grpSpPr>
            <a:xfrm rot="16200000" flipV="1">
              <a:off x="4812536" y="4661729"/>
              <a:ext cx="159433" cy="164084"/>
              <a:chOff x="5010978" y="4315437"/>
              <a:chExt cx="299038" cy="488312"/>
            </a:xfrm>
          </p:grpSpPr>
          <p:cxnSp>
            <p:nvCxnSpPr>
              <p:cNvPr id="58" name="Straight Connector 57"/>
              <p:cNvCxnSpPr/>
              <p:nvPr/>
            </p:nvCxnSpPr>
            <p:spPr>
              <a:xfrm flipH="1" flipV="1">
                <a:off x="5010978" y="4541155"/>
                <a:ext cx="299038" cy="262594"/>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rot="16200000" flipH="1" flipV="1">
                <a:off x="5029201" y="4297215"/>
                <a:ext cx="262594" cy="299037"/>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8229174" y="1634811"/>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7503941" y="2268394"/>
              <a:ext cx="470599" cy="42930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r0</a:t>
              </a:r>
              <a:endParaRPr lang="en-US" b="1"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179402" y="4593471"/>
              <a:ext cx="558333" cy="429309"/>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1844142" y="1666571"/>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cxnSp>
          <p:nvCxnSpPr>
            <p:cNvPr id="40" name="Straight Connector 27"/>
            <p:cNvCxnSpPr/>
            <p:nvPr/>
          </p:nvCxnSpPr>
          <p:spPr>
            <a:xfrm>
              <a:off x="2227574" y="5070231"/>
              <a:ext cx="0" cy="2520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2227574" y="5070231"/>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2227574" y="6137031"/>
              <a:ext cx="0" cy="504000"/>
            </a:xfrm>
            <a:prstGeom prst="line">
              <a:avLst/>
            </a:prstGeom>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1900541" y="4570545"/>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45" name="Group 26"/>
            <p:cNvGrpSpPr/>
            <p:nvPr/>
          </p:nvGrpSpPr>
          <p:grpSpPr>
            <a:xfrm>
              <a:off x="4508500" y="4562171"/>
              <a:ext cx="820426" cy="2404794"/>
              <a:chOff x="7315200" y="3657600"/>
              <a:chExt cx="914400" cy="2758440"/>
            </a:xfrm>
          </p:grpSpPr>
          <p:grpSp>
            <p:nvGrpSpPr>
              <p:cNvPr id="49" name="Group 22"/>
              <p:cNvGrpSpPr/>
              <p:nvPr/>
            </p:nvGrpSpPr>
            <p:grpSpPr>
              <a:xfrm>
                <a:off x="7315200" y="4495800"/>
                <a:ext cx="914400" cy="914400"/>
                <a:chOff x="7238999" y="4114796"/>
                <a:chExt cx="633046" cy="587828"/>
              </a:xfrm>
            </p:grpSpPr>
            <p:sp>
              <p:nvSpPr>
                <p:cNvPr id="52"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3"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50"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46" name="Straight Connector 28"/>
            <p:cNvCxnSpPr/>
            <p:nvPr/>
          </p:nvCxnSpPr>
          <p:spPr>
            <a:xfrm>
              <a:off x="4905828" y="516253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28"/>
            <p:cNvCxnSpPr/>
            <p:nvPr/>
          </p:nvCxnSpPr>
          <p:spPr>
            <a:xfrm>
              <a:off x="4910307" y="6699651"/>
              <a:ext cx="820426" cy="0"/>
            </a:xfrm>
            <a:prstGeom prst="line">
              <a:avLst/>
            </a:prstGeom>
          </p:spPr>
          <p:style>
            <a:lnRef idx="3">
              <a:schemeClr val="dk1"/>
            </a:lnRef>
            <a:fillRef idx="0">
              <a:schemeClr val="dk1"/>
            </a:fillRef>
            <a:effectRef idx="2">
              <a:schemeClr val="dk1"/>
            </a:effectRef>
            <a:fontRef idx="minor">
              <a:schemeClr val="tx1"/>
            </a:fontRef>
          </p:style>
        </p:cxnSp>
        <p:sp>
          <p:nvSpPr>
            <p:cNvPr id="48" name="TextBox 20"/>
            <p:cNvSpPr txBox="1"/>
            <p:nvPr/>
          </p:nvSpPr>
          <p:spPr>
            <a:xfrm>
              <a:off x="3527110" y="6102535"/>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00" name="Oval 19"/>
            <p:cNvSpPr/>
            <p:nvPr/>
          </p:nvSpPr>
          <p:spPr>
            <a:xfrm>
              <a:off x="1828800" y="5318709"/>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1" name="Straight Connector 28"/>
            <p:cNvCxnSpPr/>
            <p:nvPr/>
          </p:nvCxnSpPr>
          <p:spPr>
            <a:xfrm>
              <a:off x="2198523" y="6655602"/>
              <a:ext cx="2700000" cy="0"/>
            </a:xfrm>
            <a:prstGeom prst="line">
              <a:avLst/>
            </a:prstGeom>
          </p:spPr>
          <p:style>
            <a:lnRef idx="3">
              <a:schemeClr val="dk1"/>
            </a:lnRef>
            <a:fillRef idx="0">
              <a:schemeClr val="dk1"/>
            </a:fillRef>
            <a:effectRef idx="2">
              <a:schemeClr val="dk1"/>
            </a:effectRef>
            <a:fontRef idx="minor">
              <a:schemeClr val="tx1"/>
            </a:fontRef>
          </p:style>
        </p:cxnSp>
        <p:sp>
          <p:nvSpPr>
            <p:cNvPr id="102" name="Rectangle 101"/>
            <p:cNvSpPr/>
            <p:nvPr/>
          </p:nvSpPr>
          <p:spPr>
            <a:xfrm>
              <a:off x="1959712" y="5468263"/>
              <a:ext cx="598690"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IN" dirty="0"/>
            </a:p>
          </p:txBody>
        </p:sp>
        <p:sp>
          <p:nvSpPr>
            <p:cNvPr id="103" name="TextBox 18"/>
            <p:cNvSpPr txBox="1"/>
            <p:nvPr/>
          </p:nvSpPr>
          <p:spPr>
            <a:xfrm>
              <a:off x="4417276" y="47244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04" name="TextBox 19"/>
            <p:cNvSpPr txBox="1"/>
            <p:nvPr/>
          </p:nvSpPr>
          <p:spPr>
            <a:xfrm>
              <a:off x="4928978" y="6213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05" name="Group 46"/>
            <p:cNvGrpSpPr/>
            <p:nvPr/>
          </p:nvGrpSpPr>
          <p:grpSpPr>
            <a:xfrm rot="16200000">
              <a:off x="6938565" y="3265221"/>
              <a:ext cx="2346448" cy="235609"/>
              <a:chOff x="4686173" y="4419600"/>
              <a:chExt cx="1943227" cy="304801"/>
            </a:xfrm>
          </p:grpSpPr>
          <p:grpSp>
            <p:nvGrpSpPr>
              <p:cNvPr id="106" name="Group 42"/>
              <p:cNvGrpSpPr/>
              <p:nvPr/>
            </p:nvGrpSpPr>
            <p:grpSpPr>
              <a:xfrm>
                <a:off x="5029200" y="4419601"/>
                <a:ext cx="1295400" cy="304800"/>
                <a:chOff x="4876800" y="4419600"/>
                <a:chExt cx="5486400" cy="914401"/>
              </a:xfrm>
            </p:grpSpPr>
            <p:cxnSp>
              <p:nvCxnSpPr>
                <p:cNvPr id="109" name="Straight Connector 108"/>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07" name="Straight Connector 106"/>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15" name="TextBox 114"/>
            <p:cNvSpPr txBox="1"/>
            <p:nvPr/>
          </p:nvSpPr>
          <p:spPr>
            <a:xfrm>
              <a:off x="9144000" y="1787211"/>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grpSp>
          <p:nvGrpSpPr>
            <p:cNvPr id="116" name="Group 68"/>
            <p:cNvGrpSpPr/>
            <p:nvPr/>
          </p:nvGrpSpPr>
          <p:grpSpPr>
            <a:xfrm>
              <a:off x="7595232" y="4567048"/>
              <a:ext cx="820426" cy="265723"/>
              <a:chOff x="4572000" y="5091952"/>
              <a:chExt cx="914400" cy="304800"/>
            </a:xfrm>
          </p:grpSpPr>
          <p:cxnSp>
            <p:nvCxnSpPr>
              <p:cNvPr id="117" name="Straight Connector 28"/>
              <p:cNvCxnSpPr/>
              <p:nvPr/>
            </p:nvCxnSpPr>
            <p:spPr>
              <a:xfrm>
                <a:off x="4572000" y="5091952"/>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29"/>
              <p:cNvCxnSpPr/>
              <p:nvPr/>
            </p:nvCxnSpPr>
            <p:spPr>
              <a:xfrm>
                <a:off x="4785360" y="5244351"/>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p:nvPr/>
            </p:nvCxnSpPr>
            <p:spPr>
              <a:xfrm>
                <a:off x="4907280" y="5396752"/>
                <a:ext cx="274320" cy="0"/>
              </a:xfrm>
              <a:prstGeom prst="line">
                <a:avLst/>
              </a:prstGeom>
            </p:spPr>
            <p:style>
              <a:lnRef idx="3">
                <a:schemeClr val="dk1"/>
              </a:lnRef>
              <a:fillRef idx="0">
                <a:schemeClr val="dk1"/>
              </a:fillRef>
              <a:effectRef idx="2">
                <a:schemeClr val="dk1"/>
              </a:effectRef>
              <a:fontRef idx="minor">
                <a:schemeClr val="tx1"/>
              </a:fontRef>
            </p:style>
          </p:cxnSp>
        </p:grpSp>
      </p:grpSp>
      <p:sp>
        <p:nvSpPr>
          <p:cNvPr id="120" name="Rectangle 119"/>
          <p:cNvSpPr/>
          <p:nvPr/>
        </p:nvSpPr>
        <p:spPr>
          <a:xfrm>
            <a:off x="6995035" y="5410200"/>
            <a:ext cx="5528116" cy="353943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V</a:t>
            </a:r>
            <a:r>
              <a:rPr lang="en-US" sz="2800" b="1" baseline="-25000" dirty="0">
                <a:solidFill>
                  <a:srgbClr val="FF0000"/>
                </a:solidFill>
                <a:latin typeface="Times New Roman" panose="02020603050405020304" pitchFamily="18" charset="0"/>
                <a:cs typeface="Times New Roman" panose="02020603050405020304" pitchFamily="18" charset="0"/>
              </a:rPr>
              <a:t>g2</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 0;</a:t>
            </a:r>
          </a:p>
          <a:p>
            <a:r>
              <a:rPr lang="en-US" sz="2800" b="1" dirty="0" smtClean="0">
                <a:solidFill>
                  <a:srgbClr val="FF0000"/>
                </a:solidFill>
                <a:latin typeface="Times New Roman" panose="02020603050405020304" pitchFamily="18" charset="0"/>
                <a:cs typeface="Times New Roman" panose="02020603050405020304" pitchFamily="18" charset="0"/>
              </a:rPr>
              <a:t>V</a:t>
            </a:r>
            <a:r>
              <a:rPr lang="en-US" sz="2800" b="1" baseline="-25000" dirty="0" smtClean="0">
                <a:solidFill>
                  <a:srgbClr val="FF0000"/>
                </a:solidFill>
                <a:latin typeface="Times New Roman" panose="02020603050405020304" pitchFamily="18" charset="0"/>
                <a:cs typeface="Times New Roman" panose="02020603050405020304" pitchFamily="18" charset="0"/>
              </a:rPr>
              <a:t>g1</a:t>
            </a:r>
            <a:r>
              <a:rPr lang="en-US" sz="2800" b="1" dirty="0" smtClean="0">
                <a:solidFill>
                  <a:srgbClr val="FF0000"/>
                </a:solidFill>
                <a:latin typeface="Times New Roman" panose="02020603050405020304" pitchFamily="18" charset="0"/>
                <a:cs typeface="Times New Roman" panose="02020603050405020304" pitchFamily="18" charset="0"/>
              </a:rPr>
              <a:t> = V</a:t>
            </a:r>
            <a:r>
              <a:rPr lang="en-US" sz="2800" b="1" baseline="-25000" dirty="0" smtClean="0">
                <a:solidFill>
                  <a:srgbClr val="FF0000"/>
                </a:solidFill>
                <a:latin typeface="Times New Roman" panose="02020603050405020304" pitchFamily="18" charset="0"/>
                <a:cs typeface="Times New Roman" panose="02020603050405020304" pitchFamily="18" charset="0"/>
              </a:rPr>
              <a:t>in</a:t>
            </a:r>
            <a:r>
              <a:rPr lang="en-US" sz="2800" b="1" dirty="0" smtClean="0">
                <a:solidFill>
                  <a:srgbClr val="FF0000"/>
                </a:solidFill>
                <a:latin typeface="Times New Roman" panose="02020603050405020304" pitchFamily="18" charset="0"/>
                <a:cs typeface="Times New Roman" panose="02020603050405020304" pitchFamily="18" charset="0"/>
              </a:rPr>
              <a:t>; </a:t>
            </a:r>
          </a:p>
          <a:p>
            <a:r>
              <a:rPr lang="en-US" sz="2800" b="1" dirty="0" smtClean="0">
                <a:solidFill>
                  <a:srgbClr val="FF0000"/>
                </a:solidFill>
                <a:latin typeface="Times New Roman" panose="02020603050405020304" pitchFamily="18" charset="0"/>
                <a:cs typeface="Times New Roman" panose="02020603050405020304" pitchFamily="18" charset="0"/>
              </a:rPr>
              <a:t>V</a:t>
            </a:r>
            <a:r>
              <a:rPr lang="en-US" sz="2800" b="1" baseline="-25000" dirty="0" smtClean="0">
                <a:solidFill>
                  <a:srgbClr val="FF0000"/>
                </a:solidFill>
                <a:latin typeface="Times New Roman" panose="02020603050405020304" pitchFamily="18" charset="0"/>
                <a:cs typeface="Times New Roman" panose="02020603050405020304" pitchFamily="18" charset="0"/>
              </a:rPr>
              <a:t>s1</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0;</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800" b="1" dirty="0" smtClean="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s2</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err="1" smtClean="0">
                <a:solidFill>
                  <a:srgbClr val="00B050"/>
                </a:solidFill>
                <a:latin typeface="Times New Roman" panose="02020603050405020304" pitchFamily="18" charset="0"/>
                <a:cs typeface="Times New Roman" panose="02020603050405020304" pitchFamily="18" charset="0"/>
              </a:rPr>
              <a:t>I</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 g</a:t>
            </a:r>
            <a:r>
              <a:rPr lang="en-US" sz="2800" b="1" baseline="-25000" dirty="0" smtClean="0">
                <a:solidFill>
                  <a:srgbClr val="00B050"/>
                </a:solidFill>
                <a:latin typeface="Times New Roman" panose="02020603050405020304" pitchFamily="18" charset="0"/>
                <a:cs typeface="Times New Roman" panose="02020603050405020304" pitchFamily="18" charset="0"/>
              </a:rPr>
              <a:t>m1</a:t>
            </a:r>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gs1</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o1</a:t>
            </a:r>
          </a:p>
          <a:p>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s2</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 g</a:t>
            </a:r>
            <a:r>
              <a:rPr lang="en-US" sz="2800" b="1" baseline="-25000" dirty="0" smtClean="0">
                <a:solidFill>
                  <a:srgbClr val="00B050"/>
                </a:solidFill>
                <a:latin typeface="Times New Roman" panose="02020603050405020304" pitchFamily="18" charset="0"/>
                <a:cs typeface="Times New Roman" panose="02020603050405020304" pitchFamily="18" charset="0"/>
              </a:rPr>
              <a:t>m1</a:t>
            </a:r>
            <a:r>
              <a:rPr lang="en-US" sz="2800" b="1" dirty="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g1</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s1</a:t>
            </a:r>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o1</a:t>
            </a:r>
          </a:p>
          <a:p>
            <a:endParaRPr lang="en-US" sz="2800" b="1" dirty="0" smtClean="0">
              <a:solidFill>
                <a:srgbClr val="0070C0"/>
              </a:solidFill>
              <a:latin typeface="Times New Roman" panose="02020603050405020304" pitchFamily="18" charset="0"/>
              <a:cs typeface="Times New Roman" panose="02020603050405020304" pitchFamily="18" charset="0"/>
            </a:endParaRPr>
          </a:p>
          <a:p>
            <a:r>
              <a:rPr lang="en-US" sz="2800" b="1" dirty="0" smtClean="0">
                <a:solidFill>
                  <a:srgbClr val="0070C0"/>
                </a:solidFill>
                <a:latin typeface="Times New Roman" panose="02020603050405020304" pitchFamily="18" charset="0"/>
                <a:cs typeface="Times New Roman" panose="02020603050405020304" pitchFamily="18" charset="0"/>
              </a:rPr>
              <a:t>V</a:t>
            </a:r>
            <a:r>
              <a:rPr lang="en-US" sz="2800" b="1" baseline="-25000" dirty="0" smtClean="0">
                <a:solidFill>
                  <a:srgbClr val="0070C0"/>
                </a:solidFill>
                <a:latin typeface="Times New Roman" panose="02020603050405020304" pitchFamily="18" charset="0"/>
                <a:cs typeface="Times New Roman" panose="02020603050405020304" pitchFamily="18" charset="0"/>
              </a:rPr>
              <a:t>s2</a:t>
            </a:r>
            <a:r>
              <a:rPr 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V</a:t>
            </a:r>
            <a:r>
              <a:rPr lang="en-US" sz="2800" b="1" baseline="-25000" dirty="0" err="1">
                <a:solidFill>
                  <a:srgbClr val="0070C0"/>
                </a:solidFill>
                <a:latin typeface="Times New Roman" panose="02020603050405020304" pitchFamily="18" charset="0"/>
                <a:cs typeface="Times New Roman" panose="02020603050405020304" pitchFamily="18" charset="0"/>
              </a:rPr>
              <a:t>out</a:t>
            </a:r>
            <a:r>
              <a:rPr lang="en-US" sz="2800" b="1" dirty="0">
                <a:solidFill>
                  <a:srgbClr val="0070C0"/>
                </a:solidFill>
                <a:latin typeface="Times New Roman" panose="02020603050405020304" pitchFamily="18" charset="0"/>
                <a:cs typeface="Times New Roman" panose="02020603050405020304" pitchFamily="18" charset="0"/>
              </a:rPr>
              <a:t>/R</a:t>
            </a:r>
            <a:r>
              <a:rPr lang="en-US" sz="2800" b="1" baseline="-25000" dirty="0">
                <a:solidFill>
                  <a:srgbClr val="0070C0"/>
                </a:solidFill>
                <a:latin typeface="Times New Roman" panose="02020603050405020304" pitchFamily="18" charset="0"/>
                <a:cs typeface="Times New Roman" panose="02020603050405020304" pitchFamily="18" charset="0"/>
              </a:rPr>
              <a:t>D</a:t>
            </a:r>
            <a:r>
              <a:rPr lang="en-US" sz="2800" b="1" dirty="0">
                <a:solidFill>
                  <a:srgbClr val="0070C0"/>
                </a:solidFill>
                <a:latin typeface="Times New Roman" panose="02020603050405020304" pitchFamily="18" charset="0"/>
                <a:cs typeface="Times New Roman" panose="02020603050405020304" pitchFamily="18" charset="0"/>
              </a:rPr>
              <a:t>)</a:t>
            </a:r>
            <a:r>
              <a:rPr lang="en-US" sz="2800" b="1" baseline="-25000" dirty="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 g</a:t>
            </a:r>
            <a:r>
              <a:rPr lang="en-US" sz="2800" b="1" baseline="-25000" dirty="0">
                <a:solidFill>
                  <a:srgbClr val="0070C0"/>
                </a:solidFill>
                <a:latin typeface="Times New Roman" panose="02020603050405020304" pitchFamily="18" charset="0"/>
                <a:cs typeface="Times New Roman" panose="02020603050405020304" pitchFamily="18" charset="0"/>
              </a:rPr>
              <a:t>m1</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V</a:t>
            </a:r>
            <a:r>
              <a:rPr lang="en-US" sz="2800" b="1" baseline="-25000" dirty="0" smtClean="0">
                <a:solidFill>
                  <a:srgbClr val="0070C0"/>
                </a:solidFill>
                <a:latin typeface="Times New Roman" panose="02020603050405020304" pitchFamily="18" charset="0"/>
                <a:cs typeface="Times New Roman" panose="02020603050405020304" pitchFamily="18" charset="0"/>
              </a:rPr>
              <a:t>in</a:t>
            </a:r>
            <a:r>
              <a:rPr lang="en-US" sz="2800" b="1" dirty="0" smtClean="0">
                <a:solidFill>
                  <a:srgbClr val="0070C0"/>
                </a:solidFill>
                <a:latin typeface="Times New Roman" panose="02020603050405020304" pitchFamily="18" charset="0"/>
                <a:cs typeface="Times New Roman" panose="02020603050405020304" pitchFamily="18" charset="0"/>
              </a:rPr>
              <a:t>)r</a:t>
            </a:r>
            <a:r>
              <a:rPr lang="en-US" sz="2800" b="1" baseline="-25000" dirty="0" smtClean="0">
                <a:solidFill>
                  <a:srgbClr val="0070C0"/>
                </a:solidFill>
                <a:latin typeface="Times New Roman" panose="02020603050405020304" pitchFamily="18" charset="0"/>
                <a:cs typeface="Times New Roman" panose="02020603050405020304" pitchFamily="18" charset="0"/>
              </a:rPr>
              <a:t>o1</a:t>
            </a:r>
            <a:endParaRPr lang="en-US" sz="2800" b="1" baseline="-25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997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49448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Stage Amplifier</a:t>
            </a:r>
            <a:endParaRPr lang="en-US" sz="24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742950" y="1524000"/>
            <a:ext cx="9654118" cy="49244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Voltage drop across r</a:t>
            </a:r>
            <a:r>
              <a:rPr lang="en-US" b="1" baseline="-25000" dirty="0" smtClean="0">
                <a:latin typeface="Times New Roman" panose="02020603050405020304" pitchFamily="18" charset="0"/>
                <a:cs typeface="Times New Roman" panose="02020603050405020304" pitchFamily="18" charset="0"/>
              </a:rPr>
              <a:t>01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r01</a:t>
            </a:r>
            <a:r>
              <a:rPr lang="en-US" b="1" dirty="0" smtClean="0">
                <a:latin typeface="Times New Roman" panose="02020603050405020304" pitchFamily="18" charset="0"/>
                <a:cs typeface="Times New Roman" panose="02020603050405020304" pitchFamily="18" charset="0"/>
              </a:rPr>
              <a:t>) + Voltage drop across </a:t>
            </a:r>
            <a:r>
              <a:rPr lang="en-US" b="1" dirty="0">
                <a:latin typeface="Times New Roman" panose="02020603050405020304" pitchFamily="18" charset="0"/>
                <a:cs typeface="Times New Roman" panose="02020603050405020304" pitchFamily="18" charset="0"/>
              </a:rPr>
              <a:t>r</a:t>
            </a:r>
            <a:r>
              <a:rPr lang="en-US" b="1" baseline="-25000" dirty="0">
                <a:latin typeface="Times New Roman" panose="02020603050405020304" pitchFamily="18" charset="0"/>
                <a:cs typeface="Times New Roman" panose="02020603050405020304" pitchFamily="18" charset="0"/>
              </a:rPr>
              <a:t>02</a:t>
            </a:r>
            <a:r>
              <a:rPr lang="en-US" b="1" dirty="0">
                <a:latin typeface="Times New Roman" panose="02020603050405020304" pitchFamily="18" charset="0"/>
                <a:cs typeface="Times New Roman" panose="02020603050405020304" pitchFamily="18" charset="0"/>
              </a:rPr>
              <a:t> (V</a:t>
            </a:r>
            <a:r>
              <a:rPr lang="en-US" b="1" baseline="-25000" dirty="0">
                <a:latin typeface="Times New Roman" panose="02020603050405020304" pitchFamily="18" charset="0"/>
                <a:cs typeface="Times New Roman" panose="02020603050405020304" pitchFamily="18" charset="0"/>
              </a:rPr>
              <a:t>r02</a:t>
            </a:r>
            <a:r>
              <a:rPr lang="en-US" b="1" dirty="0" smtClean="0">
                <a:latin typeface="Times New Roman" panose="02020603050405020304" pitchFamily="18" charset="0"/>
                <a:cs typeface="Times New Roman" panose="02020603050405020304" pitchFamily="18" charset="0"/>
              </a:rPr>
              <a:t>).</a:t>
            </a:r>
          </a:p>
        </p:txBody>
      </p:sp>
      <p:sp>
        <p:nvSpPr>
          <p:cNvPr id="7" name="Rectangle 6"/>
          <p:cNvSpPr/>
          <p:nvPr/>
        </p:nvSpPr>
        <p:spPr>
          <a:xfrm>
            <a:off x="723900" y="2286000"/>
            <a:ext cx="12458700" cy="4893647"/>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mb2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bs2</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a:latin typeface="Times New Roman" panose="02020603050405020304" pitchFamily="18" charset="0"/>
                <a:cs typeface="Times New Roman" panose="02020603050405020304" pitchFamily="18" charset="0"/>
              </a:rPr>
              <a:t>	------- (9</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gs2</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mb2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bs2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gs1</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(10)</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[0-</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η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o1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o1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(11)</a:t>
            </a: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m2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o1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 η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g</a:t>
            </a:r>
            <a:r>
              <a:rPr lang="en-US" baseline="-25000" dirty="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η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a:latin typeface="Times New Roman" panose="02020603050405020304" pitchFamily="18" charset="0"/>
                <a:cs typeface="Times New Roman" panose="02020603050405020304" pitchFamily="18" charset="0"/>
              </a:rPr>
              <a:t> -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12)</a:t>
            </a: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 (r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m2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o1</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
            </a:r>
            <a:r>
              <a:rPr lang="en-US" baseline="-250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l-GR" dirty="0" smtClean="0">
                <a:latin typeface="Times New Roman" panose="02020603050405020304" pitchFamily="18" charset="0"/>
                <a:cs typeface="Times New Roman" panose="02020603050405020304" pitchFamily="18" charset="0"/>
              </a:rPr>
              <a:t>η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o2</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a:t>
            </a:r>
            <a:r>
              <a:rPr lang="el-GR"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η </a:t>
            </a:r>
            <a:r>
              <a:rPr lang="en-US" dirty="0">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m2</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o2</a:t>
            </a:r>
            <a:r>
              <a:rPr lang="en-US" dirty="0">
                <a:latin typeface="Times New Roman" panose="02020603050405020304" pitchFamily="18" charset="0"/>
                <a:cs typeface="Times New Roman" panose="02020603050405020304" pitchFamily="18" charset="0"/>
              </a:rPr>
              <a:t> g</a:t>
            </a:r>
            <a:r>
              <a:rPr lang="en-US" baseline="-25000" dirty="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2400" y="7696200"/>
            <a:ext cx="12723676" cy="52322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baseline="-25000" dirty="0">
                <a:latin typeface="Times New Roman" panose="02020603050405020304" pitchFamily="18" charset="0"/>
                <a:cs typeface="Times New Roman" panose="02020603050405020304" pitchFamily="18" charset="0"/>
              </a:rPr>
              <a:t>v</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a:t>
            </a:r>
            <a:r>
              <a:rPr lang="en-US" sz="2800" b="1" baseline="-25000" dirty="0" err="1">
                <a:latin typeface="Times New Roman" panose="02020603050405020304" pitchFamily="18" charset="0"/>
                <a:cs typeface="Times New Roman" panose="02020603050405020304" pitchFamily="18" charset="0"/>
              </a:rPr>
              <a:t>out</a:t>
            </a:r>
            <a:r>
              <a:rPr lang="en-US" sz="2800" b="1" baseline="-250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V</a:t>
            </a:r>
            <a:r>
              <a:rPr lang="en-US" sz="2800" b="1" baseline="-25000" dirty="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 =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a:t>
            </a:r>
            <a:r>
              <a:rPr lang="en-US" sz="2800" b="1" baseline="-25000" dirty="0">
                <a:latin typeface="Times New Roman" panose="02020603050405020304" pitchFamily="18" charset="0"/>
                <a:cs typeface="Times New Roman" panose="02020603050405020304" pitchFamily="18" charset="0"/>
              </a:rPr>
              <a:t>m1</a:t>
            </a:r>
            <a:r>
              <a:rPr lang="en-US" sz="2800" b="1" dirty="0">
                <a:latin typeface="Times New Roman" panose="02020603050405020304" pitchFamily="18" charset="0"/>
                <a:cs typeface="Times New Roman" panose="02020603050405020304" pitchFamily="18" charset="0"/>
              </a:rPr>
              <a:t> r</a:t>
            </a:r>
            <a:r>
              <a:rPr lang="en-US" sz="2800" b="1" baseline="-25000" dirty="0">
                <a:latin typeface="Times New Roman" panose="02020603050405020304" pitchFamily="18" charset="0"/>
                <a:cs typeface="Times New Roman" panose="02020603050405020304" pitchFamily="18" charset="0"/>
              </a:rPr>
              <a:t>o1 </a:t>
            </a:r>
            <a:r>
              <a:rPr lang="en-US" sz="2800" b="1" dirty="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1+ g</a:t>
            </a:r>
            <a:r>
              <a:rPr lang="en-US" sz="2800" b="1" baseline="-25000" dirty="0" smtClean="0">
                <a:latin typeface="Times New Roman" panose="02020603050405020304" pitchFamily="18" charset="0"/>
                <a:cs typeface="Times New Roman" panose="02020603050405020304" pitchFamily="18" charset="0"/>
              </a:rPr>
              <a:t>m2</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a:t>
            </a:r>
            <a:r>
              <a:rPr lang="en-US" sz="2800" b="1" baseline="-25000" dirty="0">
                <a:latin typeface="Times New Roman" panose="02020603050405020304" pitchFamily="18" charset="0"/>
                <a:cs typeface="Times New Roman" panose="02020603050405020304" pitchFamily="18" charset="0"/>
              </a:rPr>
              <a:t>o2</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(1</a:t>
            </a:r>
            <a:r>
              <a:rPr lang="en-US" sz="2800" b="1" baseline="-250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r>
              <a:rPr lang="el-GR" sz="2800" b="1" dirty="0">
                <a:latin typeface="Times New Roman" panose="02020603050405020304" pitchFamily="18" charset="0"/>
                <a:cs typeface="Times New Roman" panose="02020603050405020304" pitchFamily="18" charset="0"/>
              </a:rPr>
              <a:t> </a:t>
            </a:r>
            <a:r>
              <a:rPr lang="el-GR" sz="2800" b="1" dirty="0" smtClean="0">
                <a:latin typeface="Times New Roman" panose="02020603050405020304" pitchFamily="18" charset="0"/>
                <a:cs typeface="Times New Roman" panose="02020603050405020304" pitchFamily="18" charset="0"/>
              </a:rPr>
              <a:t>η</a:t>
            </a:r>
            <a:r>
              <a:rPr lang="en-IN" sz="2800" b="1" dirty="0" smtClean="0">
                <a:latin typeface="Times New Roman" panose="02020603050405020304" pitchFamily="18" charset="0"/>
                <a:cs typeface="Times New Roman" panose="02020603050405020304" pitchFamily="18" charset="0"/>
              </a:rPr>
              <a:t>)]]R</a:t>
            </a:r>
            <a:r>
              <a:rPr lang="en-IN" sz="2800" b="1" baseline="-25000" dirty="0" smtClean="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R</a:t>
            </a:r>
            <a:r>
              <a:rPr lang="en-IN" sz="2800" b="1" baseline="-25000" dirty="0">
                <a:latin typeface="Times New Roman" panose="02020603050405020304" pitchFamily="18" charset="0"/>
                <a:cs typeface="Times New Roman" panose="02020603050405020304" pitchFamily="18" charset="0"/>
              </a:rPr>
              <a:t>D </a:t>
            </a:r>
            <a:r>
              <a:rPr lang="en-US" sz="2800" b="1" dirty="0" smtClean="0">
                <a:latin typeface="Times New Roman" panose="02020603050405020304" pitchFamily="18" charset="0"/>
                <a:cs typeface="Times New Roman" panose="02020603050405020304" pitchFamily="18" charset="0"/>
              </a:rPr>
              <a:t>+ r</a:t>
            </a:r>
            <a:r>
              <a:rPr lang="en-US" sz="2800" b="1" baseline="-25000" dirty="0" smtClean="0">
                <a:latin typeface="Times New Roman" panose="02020603050405020304" pitchFamily="18" charset="0"/>
                <a:cs typeface="Times New Roman" panose="02020603050405020304" pitchFamily="18" charset="0"/>
              </a:rPr>
              <a:t>o2</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o1</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a:t>
            </a:r>
            <a:r>
              <a:rPr lang="en-US" sz="2800" b="1" baseline="-25000" dirty="0">
                <a:latin typeface="Times New Roman" panose="02020603050405020304" pitchFamily="18" charset="0"/>
                <a:cs typeface="Times New Roman" panose="02020603050405020304" pitchFamily="18" charset="0"/>
              </a:rPr>
              <a:t>m2 </a:t>
            </a:r>
            <a:r>
              <a:rPr lang="en-US" sz="2800" b="1" dirty="0">
                <a:latin typeface="Times New Roman" panose="02020603050405020304" pitchFamily="18" charset="0"/>
                <a:cs typeface="Times New Roman" panose="02020603050405020304" pitchFamily="18" charset="0"/>
              </a:rPr>
              <a:t>r</a:t>
            </a:r>
            <a:r>
              <a:rPr lang="en-US" sz="2800" b="1" baseline="-25000" dirty="0">
                <a:latin typeface="Times New Roman" panose="02020603050405020304" pitchFamily="18" charset="0"/>
                <a:cs typeface="Times New Roman" panose="02020603050405020304" pitchFamily="18" charset="0"/>
              </a:rPr>
              <a:t>o1</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a:t>
            </a:r>
            <a:r>
              <a:rPr lang="en-US" sz="2800" b="1" baseline="-25000" dirty="0" smtClean="0">
                <a:latin typeface="Times New Roman" panose="02020603050405020304" pitchFamily="18" charset="0"/>
                <a:cs typeface="Times New Roman" panose="02020603050405020304" pitchFamily="18" charset="0"/>
              </a:rPr>
              <a:t>o2</a:t>
            </a:r>
            <a:r>
              <a:rPr lang="en-US" sz="2800" b="1" dirty="0" smtClean="0">
                <a:latin typeface="Times New Roman" panose="02020603050405020304" pitchFamily="18" charset="0"/>
                <a:cs typeface="Times New Roman" panose="02020603050405020304" pitchFamily="18" charset="0"/>
              </a:rPr>
              <a:t>)</a:t>
            </a:r>
            <a:r>
              <a:rPr lang="en-US" sz="2800" b="1" baseline="-250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(1+</a:t>
            </a:r>
            <a:r>
              <a:rPr lang="el-GR" sz="2800" b="1" dirty="0" smtClean="0">
                <a:latin typeface="Times New Roman" panose="02020603050405020304" pitchFamily="18" charset="0"/>
                <a:cs typeface="Times New Roman" panose="02020603050405020304" pitchFamily="18" charset="0"/>
              </a:rPr>
              <a:t> η</a:t>
            </a:r>
            <a:r>
              <a:rPr lang="en-IN" sz="28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a:t>
            </a:r>
            <a:endParaRPr lang="en-IN" sz="2800" b="1" dirty="0"/>
          </a:p>
        </p:txBody>
      </p:sp>
      <p:sp>
        <p:nvSpPr>
          <p:cNvPr id="10" name="Rectangle 9"/>
          <p:cNvSpPr/>
          <p:nvPr/>
        </p:nvSpPr>
        <p:spPr>
          <a:xfrm>
            <a:off x="11966688" y="8305800"/>
            <a:ext cx="1596912" cy="492443"/>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76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118616"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6858000" cy="489364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 differential amplifier the output signal generally is the amplified version of the difference of two inputs of the amplifier. </a:t>
            </a:r>
          </a:p>
          <a:p>
            <a:pPr marL="514350" indent="-514350" algn="just">
              <a:buFont typeface="Wingdings" pitchFamily="2" charset="2"/>
              <a:buChar char="v"/>
            </a:pPr>
            <a:r>
              <a:rPr lang="en-US" dirty="0" smtClean="0">
                <a:latin typeface="Times New Roman" pitchFamily="18" charset="0"/>
                <a:cs typeface="Times New Roman" pitchFamily="18" charset="0"/>
              </a:rPr>
              <a:t>A source-coupled circuit as a differential voltage-to-current converter and then deal with the CMOS differential amplifier in which a current mirror circuit is employed as an active load for the source-coupled pair.</a:t>
            </a:r>
          </a:p>
          <a:p>
            <a:pPr marL="514350" indent="-514350" algn="just">
              <a:buFont typeface="Wingdings" pitchFamily="2" charset="2"/>
              <a:buChar char="v"/>
            </a:pPr>
            <a:r>
              <a:rPr lang="en-US" b="1" dirty="0" smtClean="0">
                <a:latin typeface="Times New Roman" pitchFamily="18" charset="0"/>
                <a:cs typeface="Times New Roman" pitchFamily="18" charset="0"/>
              </a:rPr>
              <a:t>A single-ended output differential amplifier can be implemented by putting a PMOS current mirror on top of the differential amplifier. </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6934200" y="1981200"/>
            <a:ext cx="6636412" cy="64008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7010400" y="8575357"/>
            <a:ext cx="6527300"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Differential amplifier with differential input.</a:t>
            </a:r>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357963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Single Stage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43000" y="1828800"/>
            <a:ext cx="9307425" cy="4317659"/>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pPr marL="489585" indent="-489585">
              <a:buFont typeface="+mj-lt"/>
              <a:buAutoNum type="arabicPeriod"/>
            </a:pPr>
            <a:r>
              <a:rPr lang="en-US" sz="3400" b="1" dirty="0" smtClean="0">
                <a:latin typeface="Times New Roman" panose="02020603050405020304" pitchFamily="18" charset="0"/>
                <a:cs typeface="Times New Roman" panose="02020603050405020304" pitchFamily="18" charset="0"/>
              </a:rPr>
              <a:t>Common-Source</a:t>
            </a:r>
          </a:p>
          <a:p>
            <a:pPr lvl="1">
              <a:buFont typeface="Wingdings" panose="05000000000000000000" pitchFamily="2" charset="2"/>
              <a:buChar char="Ø"/>
            </a:pPr>
            <a:r>
              <a:rPr lang="en-US" sz="3400" b="1" dirty="0" smtClean="0">
                <a:latin typeface="Times New Roman" panose="02020603050405020304" pitchFamily="18" charset="0"/>
                <a:cs typeface="Times New Roman" panose="02020603050405020304" pitchFamily="18" charset="0"/>
              </a:rPr>
              <a:t>Common-Source Stage with Resistive Load</a:t>
            </a:r>
          </a:p>
          <a:p>
            <a:pPr lvl="1">
              <a:buFont typeface="Wingdings" panose="05000000000000000000" pitchFamily="2" charset="2"/>
              <a:buChar char="Ø"/>
            </a:pPr>
            <a:r>
              <a:rPr lang="en-US" sz="3400" b="1" dirty="0" smtClean="0">
                <a:latin typeface="Times New Roman" panose="02020603050405020304" pitchFamily="18" charset="0"/>
                <a:cs typeface="Times New Roman" panose="02020603050405020304" pitchFamily="18" charset="0"/>
              </a:rPr>
              <a:t>CS Stage with Diode-Connected Load</a:t>
            </a:r>
          </a:p>
          <a:p>
            <a:pPr lvl="1">
              <a:buFont typeface="Wingdings" panose="05000000000000000000" pitchFamily="2" charset="2"/>
              <a:buChar char="Ø"/>
            </a:pPr>
            <a:r>
              <a:rPr lang="en-US" sz="3400" b="1" dirty="0" smtClean="0">
                <a:latin typeface="Times New Roman" panose="02020603050405020304" pitchFamily="18" charset="0"/>
                <a:cs typeface="Times New Roman" panose="02020603050405020304" pitchFamily="18" charset="0"/>
              </a:rPr>
              <a:t>CS Stage with Current-Source Load</a:t>
            </a:r>
          </a:p>
          <a:p>
            <a:pPr lvl="1">
              <a:buFont typeface="Wingdings" panose="05000000000000000000" pitchFamily="2" charset="2"/>
              <a:buChar char="Ø"/>
            </a:pPr>
            <a:r>
              <a:rPr lang="en-US" sz="3400" b="1" dirty="0" smtClean="0">
                <a:latin typeface="Times New Roman" panose="02020603050405020304" pitchFamily="18" charset="0"/>
                <a:cs typeface="Times New Roman" panose="02020603050405020304" pitchFamily="18" charset="0"/>
              </a:rPr>
              <a:t>CS Stage with Triode Load</a:t>
            </a:r>
          </a:p>
          <a:p>
            <a:pPr lvl="1">
              <a:buFont typeface="Wingdings" panose="05000000000000000000" pitchFamily="2" charset="2"/>
              <a:buChar char="Ø"/>
            </a:pPr>
            <a:r>
              <a:rPr lang="en-US" sz="3400" b="1" dirty="0" smtClean="0">
                <a:latin typeface="Times New Roman" panose="02020603050405020304" pitchFamily="18" charset="0"/>
                <a:cs typeface="Times New Roman" panose="02020603050405020304" pitchFamily="18" charset="0"/>
              </a:rPr>
              <a:t>CS Stage with Source Degeneration</a:t>
            </a:r>
          </a:p>
          <a:p>
            <a:pPr marL="489585" indent="-489585">
              <a:buFont typeface="+mj-lt"/>
              <a:buAutoNum type="arabicPeriod" startAt="2"/>
            </a:pPr>
            <a:r>
              <a:rPr lang="en-US" sz="3400" b="1" dirty="0" smtClean="0">
                <a:latin typeface="Times New Roman" panose="02020603050405020304" pitchFamily="18" charset="0"/>
                <a:cs typeface="Times New Roman" panose="02020603050405020304" pitchFamily="18" charset="0"/>
              </a:rPr>
              <a:t>Source Follower</a:t>
            </a:r>
          </a:p>
          <a:p>
            <a:pPr marL="489585" indent="-489585">
              <a:buFont typeface="+mj-lt"/>
              <a:buAutoNum type="arabicPeriod" startAt="2"/>
            </a:pPr>
            <a:r>
              <a:rPr lang="en-US" sz="3400" b="1" dirty="0" smtClean="0">
                <a:latin typeface="Times New Roman" panose="02020603050405020304" pitchFamily="18" charset="0"/>
                <a:cs typeface="Times New Roman" panose="02020603050405020304" pitchFamily="18" charset="0"/>
              </a:rPr>
              <a:t>Common-Gate Stage</a:t>
            </a:r>
            <a:endParaRPr lang="en-US" sz="3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118616"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137160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In this circuit, (M1, M2) and also (M3, M4) are mutually identical with each other and thus the tail current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is equally divided between M1 (M3) and M2 (M4) in the absence of differential input voltage. </a:t>
            </a:r>
          </a:p>
        </p:txBody>
      </p:sp>
      <p:sp>
        <p:nvSpPr>
          <p:cNvPr id="10" name="Rectangle 9"/>
          <p:cNvSpPr/>
          <p:nvPr/>
        </p:nvSpPr>
        <p:spPr>
          <a:xfrm>
            <a:off x="0" y="2669500"/>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When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rises, due to the positive voltage gain of the amplifier, the output voltage with a steep positive slope goes up and M4 quickly approaches the triode region where the voltage gain starts dropping.</a:t>
            </a:r>
          </a:p>
          <a:p>
            <a:pPr marL="514350" indent="-514350" algn="just">
              <a:buFont typeface="Wingdings" pitchFamily="2" charset="2"/>
              <a:buChar char="Ø"/>
            </a:pPr>
            <a:r>
              <a:rPr lang="en-US" dirty="0" smtClean="0">
                <a:latin typeface="Times New Roman" pitchFamily="18" charset="0"/>
                <a:cs typeface="Times New Roman" pitchFamily="18" charset="0"/>
              </a:rPr>
              <a:t>This occurs for a rather low positive change in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After M4 enters the triode region, with more increase in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the output voltage </a:t>
            </a:r>
            <a:r>
              <a:rPr lang="en-US" i="1" dirty="0" err="1" smtClean="0">
                <a:latin typeface="Times New Roman" pitchFamily="18" charset="0"/>
                <a:cs typeface="Times New Roman" pitchFamily="18" charset="0"/>
              </a:rPr>
              <a:t>v</a:t>
            </a:r>
            <a:r>
              <a:rPr lang="en-US" i="1" baseline="-25000" dirty="0" err="1" smtClean="0">
                <a:latin typeface="Times New Roman" pitchFamily="18" charset="0"/>
                <a:cs typeface="Times New Roman" pitchFamily="18" charset="0"/>
              </a:rPr>
              <a:t>o</a:t>
            </a:r>
            <a:r>
              <a:rPr lang="en-US" dirty="0" smtClean="0">
                <a:latin typeface="Times New Roman" pitchFamily="18" charset="0"/>
                <a:cs typeface="Times New Roman" pitchFamily="18" charset="0"/>
              </a:rPr>
              <a:t> continues to rise with a lower rate. At the same time the tail current steers toward M1 and the current of M2 and M4 approaches zero.</a:t>
            </a:r>
          </a:p>
        </p:txBody>
      </p:sp>
      <p:pic>
        <p:nvPicPr>
          <p:cNvPr id="12" name="Picture 2"/>
          <p:cNvPicPr>
            <a:picLocks noChangeAspect="1" noChangeArrowheads="1"/>
          </p:cNvPicPr>
          <p:nvPr/>
        </p:nvPicPr>
        <p:blipFill>
          <a:blip r:embed="rId2" cstate="print"/>
          <a:srcRect/>
          <a:stretch>
            <a:fillRect/>
          </a:stretch>
        </p:blipFill>
        <p:spPr bwMode="auto">
          <a:xfrm>
            <a:off x="1149204" y="5334000"/>
            <a:ext cx="6118371" cy="3657600"/>
          </a:xfrm>
          <a:prstGeom prst="rect">
            <a:avLst/>
          </a:prstGeom>
          <a:noFill/>
          <a:ln w="9525">
            <a:solidFill>
              <a:srgbClr val="00B050"/>
            </a:solidFill>
            <a:miter lim="800000"/>
            <a:headEnd/>
            <a:tailEnd/>
          </a:ln>
        </p:spPr>
      </p:pic>
      <p:sp>
        <p:nvSpPr>
          <p:cNvPr id="13" name="Rectangle 12"/>
          <p:cNvSpPr/>
          <p:nvPr/>
        </p:nvSpPr>
        <p:spPr>
          <a:xfrm>
            <a:off x="7715047" y="6858000"/>
            <a:ext cx="493415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400" b="1" dirty="0" smtClean="0">
                <a:latin typeface="Times New Roman" pitchFamily="18" charset="0"/>
                <a:cs typeface="Times New Roman" pitchFamily="18" charset="0"/>
              </a:rPr>
              <a:t>Differential amplifier drain currents versus input.</a:t>
            </a:r>
            <a:endParaRPr lang="en-US" sz="2400" b="1"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8229600" cy="489364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When differential input voltage reaches </a:t>
            </a:r>
            <a:r>
              <a:rPr lang="en-US" i="1" dirty="0" smtClean="0">
                <a:latin typeface="Times New Roman" pitchFamily="18" charset="0"/>
                <a:cs typeface="Times New Roman" pitchFamily="18" charset="0"/>
              </a:rPr>
              <a:t>√2I</a:t>
            </a:r>
            <a:r>
              <a:rPr lang="en-US" i="1" baseline="-25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the entire tail current flows through M1 and thus M2 turns off. At this point, M4 is in triode with zero drain current, which means the drain-source voltage of M4 is zero and thus the output voltage is fixed on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When input voltage changes in the negative direction, the output voltage rapidly drops again due to the differential amplifier voltage gain and this time M2 goes to the triode region. </a:t>
            </a:r>
          </a:p>
          <a:p>
            <a:pPr marL="514350" indent="-514350" algn="just">
              <a:buFont typeface="Wingdings" pitchFamily="2" charset="2"/>
              <a:buChar char="Ø"/>
            </a:pPr>
            <a:r>
              <a:rPr lang="en-US" dirty="0" smtClean="0">
                <a:latin typeface="Times New Roman" pitchFamily="18" charset="0"/>
                <a:cs typeface="Times New Roman" pitchFamily="18" charset="0"/>
              </a:rPr>
              <a:t>As long as the tail transistor operates in saturation, M5 acts as a current source, and M3 with a diode connection structure always remains in saturation. </a:t>
            </a: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3118616"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a:t>
            </a:r>
            <a:endParaRPr lang="en-US" sz="2400" b="1"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0" y="6346210"/>
            <a:ext cx="13716000" cy="24929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On the other hand, if the source-to-drain voltage of M4 is more than </a:t>
            </a:r>
            <a:r>
              <a:rPr lang="en-US" i="1" dirty="0" err="1" smtClean="0">
                <a:latin typeface="Times New Roman" pitchFamily="18" charset="0"/>
                <a:cs typeface="Times New Roman" pitchFamily="18" charset="0"/>
              </a:rPr>
              <a:t>V</a:t>
            </a:r>
            <a:r>
              <a:rPr lang="en-US" i="1" baseline="-25000" dirty="0" err="1" smtClean="0">
                <a:latin typeface="Times New Roman" pitchFamily="18" charset="0"/>
                <a:cs typeface="Times New Roman" pitchFamily="18" charset="0"/>
              </a:rPr>
              <a:t>SD,sat</a:t>
            </a:r>
            <a:r>
              <a:rPr lang="en-US" dirty="0" smtClean="0">
                <a:latin typeface="Times New Roman" pitchFamily="18" charset="0"/>
                <a:cs typeface="Times New Roman" pitchFamily="18" charset="0"/>
              </a:rPr>
              <a:t>, it will operate in saturation and the current mirror consisting of M3 and M4 forces M1 and M2 to have the same current even though M2 is in triode and therefore the drain currents of M1 and M2 remain on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For large negative differential input voltage the tail transistor ultimately enters the triode region where the tail current starts decreasing with the input. As a result, the drain currents of M1 and M2 also decrease in parallel with each other. </a:t>
            </a:r>
          </a:p>
        </p:txBody>
      </p:sp>
      <p:pic>
        <p:nvPicPr>
          <p:cNvPr id="64515" name="Picture 3"/>
          <p:cNvPicPr>
            <a:picLocks noChangeAspect="1" noChangeArrowheads="1"/>
          </p:cNvPicPr>
          <p:nvPr/>
        </p:nvPicPr>
        <p:blipFill>
          <a:blip r:embed="rId2" cstate="print"/>
          <a:srcRect/>
          <a:stretch>
            <a:fillRect/>
          </a:stretch>
        </p:blipFill>
        <p:spPr bwMode="auto">
          <a:xfrm>
            <a:off x="8382000" y="1234440"/>
            <a:ext cx="5180838" cy="3566160"/>
          </a:xfrm>
          <a:prstGeom prst="rect">
            <a:avLst/>
          </a:prstGeom>
          <a:noFill/>
          <a:ln w="9525">
            <a:solidFill>
              <a:srgbClr val="00B050"/>
            </a:solidFill>
            <a:miter lim="800000"/>
            <a:headEnd/>
            <a:tailEnd/>
          </a:ln>
        </p:spPr>
      </p:pic>
      <p:sp>
        <p:nvSpPr>
          <p:cNvPr id="11" name="Rectangle 10"/>
          <p:cNvSpPr/>
          <p:nvPr/>
        </p:nvSpPr>
        <p:spPr>
          <a:xfrm>
            <a:off x="8705647" y="4953000"/>
            <a:ext cx="4934153" cy="83099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400" b="1" dirty="0" smtClean="0">
                <a:latin typeface="Times New Roman" pitchFamily="18" charset="0"/>
                <a:cs typeface="Times New Roman" pitchFamily="18" charset="0"/>
              </a:rPr>
              <a:t>Large-signal characteristic of differential amplifier</a:t>
            </a:r>
            <a:endParaRPr lang="en-US" sz="2400" b="1"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118616"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183005"/>
            <a:ext cx="13716000" cy="68941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Now let us select a widely used load consisting of a p-channel current mirror. </a:t>
            </a:r>
          </a:p>
          <a:p>
            <a:pPr marL="514350" indent="-514350" algn="just">
              <a:buFont typeface="Wingdings" pitchFamily="2" charset="2"/>
              <a:buChar char="Ø"/>
            </a:pPr>
            <a:r>
              <a:rPr lang="en-US" dirty="0" smtClean="0">
                <a:latin typeface="Times New Roman" pitchFamily="18" charset="0"/>
                <a:cs typeface="Times New Roman" pitchFamily="18" charset="0"/>
              </a:rPr>
              <a:t>Under quiescent conditions (no applied differential signal, i.e., V</a:t>
            </a:r>
            <a:r>
              <a:rPr lang="en-US" baseline="-25000" dirty="0" smtClean="0">
                <a:latin typeface="Times New Roman" pitchFamily="18" charset="0"/>
                <a:cs typeface="Times New Roman" pitchFamily="18" charset="0"/>
              </a:rPr>
              <a:t>ID</a:t>
            </a:r>
            <a:r>
              <a:rPr lang="en-US" dirty="0" smtClean="0">
                <a:latin typeface="Times New Roman" pitchFamily="18" charset="0"/>
                <a:cs typeface="Times New Roman" pitchFamily="18" charset="0"/>
              </a:rPr>
              <a:t> = 0 V), the two currents in Ml and M2 are equal and sum to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ss</a:t>
            </a:r>
            <a:r>
              <a:rPr lang="en-US" dirty="0" smtClean="0">
                <a:latin typeface="Times New Roman" pitchFamily="18" charset="0"/>
                <a:cs typeface="Times New Roman" pitchFamily="18" charset="0"/>
              </a:rPr>
              <a:t>. the current in the current sink, M5. </a:t>
            </a:r>
          </a:p>
          <a:p>
            <a:pPr marL="514350" indent="-514350" algn="just">
              <a:buFont typeface="Wingdings" pitchFamily="2" charset="2"/>
              <a:buChar char="Ø"/>
            </a:pPr>
            <a:r>
              <a:rPr lang="en-US" dirty="0" smtClean="0">
                <a:latin typeface="Times New Roman" pitchFamily="18" charset="0"/>
                <a:cs typeface="Times New Roman" pitchFamily="18" charset="0"/>
              </a:rPr>
              <a:t>The current of M1 will determine the current in M3. Ideally, this current will be mirrored in M4. </a:t>
            </a:r>
          </a:p>
          <a:p>
            <a:pPr marL="514350" indent="-514350" algn="just">
              <a:buFont typeface="Wingdings" pitchFamily="2" charset="2"/>
              <a:buChar char="Ø"/>
            </a:pPr>
            <a:r>
              <a:rPr lang="en-US" dirty="0" smtClean="0">
                <a:latin typeface="Times New Roman" pitchFamily="18" charset="0"/>
                <a:cs typeface="Times New Roman" pitchFamily="18" charset="0"/>
              </a:rPr>
              <a:t>If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and M1 and M2 are matched. then the currents in M l and M2 are equal. </a:t>
            </a:r>
          </a:p>
          <a:p>
            <a:pPr marL="514350" indent="-514350" algn="just">
              <a:buFont typeface="Wingdings" pitchFamily="2" charset="2"/>
              <a:buChar char="Ø"/>
            </a:pPr>
            <a:r>
              <a:rPr lang="en-US" dirty="0" smtClean="0">
                <a:latin typeface="Times New Roman" pitchFamily="18" charset="0"/>
                <a:cs typeface="Times New Roman" pitchFamily="18" charset="0"/>
              </a:rPr>
              <a:t>Thus, the current that M4 sources to M2 should be equal to the current that M2 requires, causing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to be zero-provided that the load is negligible. </a:t>
            </a:r>
          </a:p>
          <a:p>
            <a:pPr marL="514350" indent="-514350" algn="just">
              <a:buFont typeface="Wingdings" pitchFamily="2" charset="2"/>
              <a:buChar char="Ø"/>
            </a:pPr>
            <a:r>
              <a:rPr lang="en-US" dirty="0" smtClean="0">
                <a:latin typeface="Times New Roman" pitchFamily="18" charset="0"/>
                <a:cs typeface="Times New Roman" pitchFamily="18" charset="0"/>
              </a:rPr>
              <a:t>If these currents are not equal as in the following analysis, we assume that because the external load resistance is infinite that the current flows in the self-resistance of M2 and M4 (due to the channel modulation effect). </a:t>
            </a:r>
          </a:p>
          <a:p>
            <a:pPr marL="514350" indent="-514350" algn="just">
              <a:buFont typeface="Wingdings" pitchFamily="2" charset="2"/>
              <a:buChar char="Ø"/>
            </a:pPr>
            <a:r>
              <a:rPr lang="en-US" dirty="0" smtClean="0">
                <a:latin typeface="Times New Roman" pitchFamily="18" charset="0"/>
                <a:cs typeface="Times New Roman" pitchFamily="18" charset="0"/>
              </a:rPr>
              <a:t>H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then i</a:t>
            </a:r>
            <a:r>
              <a:rPr lang="en-US"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increases with respect to i</a:t>
            </a:r>
            <a:r>
              <a:rPr lang="en-US" baseline="-25000" dirty="0" smtClean="0">
                <a:latin typeface="Times New Roman" pitchFamily="18" charset="0"/>
                <a:cs typeface="Times New Roman" pitchFamily="18" charset="0"/>
              </a:rPr>
              <a:t>D2 </a:t>
            </a:r>
            <a:r>
              <a:rPr lang="en-US" dirty="0" smtClean="0">
                <a:latin typeface="Times New Roman" pitchFamily="18" charset="0"/>
                <a:cs typeface="Times New Roman" pitchFamily="18" charset="0"/>
              </a:rPr>
              <a:t>since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ss</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This increase in i</a:t>
            </a:r>
            <a:r>
              <a:rPr lang="en-US"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implies an increase in i</a:t>
            </a:r>
            <a:r>
              <a:rPr lang="en-US" baseline="-25000" dirty="0" smtClean="0">
                <a:latin typeface="Times New Roman" pitchFamily="18" charset="0"/>
                <a:cs typeface="Times New Roman" pitchFamily="18" charset="0"/>
              </a:rPr>
              <a:t>D3</a:t>
            </a:r>
            <a:r>
              <a:rPr lang="en-US" dirty="0" smtClean="0">
                <a:latin typeface="Times New Roman" pitchFamily="18" charset="0"/>
                <a:cs typeface="Times New Roman" pitchFamily="18" charset="0"/>
              </a:rPr>
              <a:t> and i</a:t>
            </a:r>
            <a:r>
              <a:rPr lang="en-US" baseline="-25000" dirty="0" smtClean="0">
                <a:latin typeface="Times New Roman" pitchFamily="18" charset="0"/>
                <a:cs typeface="Times New Roman" pitchFamily="18" charset="0"/>
              </a:rPr>
              <a:t>D4</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However, 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decreases when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is greater than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Therefore, the only way to establish circuit equilibrium is for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to become positive and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to increase. </a:t>
            </a:r>
          </a:p>
          <a:p>
            <a:pPr marL="514350" indent="-514350" algn="just">
              <a:buFont typeface="Wingdings" pitchFamily="2" charset="2"/>
              <a:buChar char="Ø"/>
            </a:pPr>
            <a:r>
              <a:rPr lang="en-US" dirty="0" smtClean="0">
                <a:latin typeface="Times New Roman" pitchFamily="18" charset="0"/>
                <a:cs typeface="Times New Roman" pitchFamily="18" charset="0"/>
              </a:rPr>
              <a:t>It can be seen that if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&lt;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then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becomes negative and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decreases. </a:t>
            </a:r>
          </a:p>
          <a:p>
            <a:pPr marL="514350" indent="-514350" algn="just">
              <a:buFont typeface="Wingdings" pitchFamily="2" charset="2"/>
              <a:buChar char="Ø"/>
            </a:pPr>
            <a:r>
              <a:rPr lang="en-US" dirty="0" smtClean="0">
                <a:latin typeface="Times New Roman" pitchFamily="18" charset="0"/>
                <a:cs typeface="Times New Roman" pitchFamily="18" charset="0"/>
              </a:rPr>
              <a:t>This configuration provides a simple way in which the differential output signal of the differential amplifier can be converted back to a single-ended signal, that is, one referenced to ac ground.</a:t>
            </a: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6191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Small Signal Analysis</a:t>
            </a:r>
            <a:endParaRPr lang="en-US" sz="2400" b="1" dirty="0" smtClean="0">
              <a:latin typeface="Times New Roman" panose="02020603050405020304" pitchFamily="18" charset="0"/>
              <a:cs typeface="Times New Roman" panose="02020603050405020304" pitchFamily="18" charset="0"/>
            </a:endParaRPr>
          </a:p>
        </p:txBody>
      </p:sp>
      <p:grpSp>
        <p:nvGrpSpPr>
          <p:cNvPr id="149" name="Group 148"/>
          <p:cNvGrpSpPr/>
          <p:nvPr/>
        </p:nvGrpSpPr>
        <p:grpSpPr>
          <a:xfrm>
            <a:off x="685800" y="914400"/>
            <a:ext cx="11933435" cy="3692843"/>
            <a:chOff x="685800" y="1564957"/>
            <a:chExt cx="11933435" cy="3692843"/>
          </a:xfrm>
        </p:grpSpPr>
        <p:cxnSp>
          <p:nvCxnSpPr>
            <p:cNvPr id="7" name="Straight Connector 6"/>
            <p:cNvCxnSpPr/>
            <p:nvPr/>
          </p:nvCxnSpPr>
          <p:spPr>
            <a:xfrm flipV="1">
              <a:off x="2975186" y="2166257"/>
              <a:ext cx="384048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2975185" y="4557765"/>
              <a:ext cx="8686800" cy="0"/>
            </a:xfrm>
            <a:prstGeom prst="line">
              <a:avLst/>
            </a:prstGeom>
          </p:spPr>
          <p:style>
            <a:lnRef idx="3">
              <a:schemeClr val="dk1"/>
            </a:lnRef>
            <a:fillRef idx="0">
              <a:schemeClr val="dk1"/>
            </a:fillRef>
            <a:effectRef idx="2">
              <a:schemeClr val="dk1"/>
            </a:effectRef>
            <a:fontRef idx="minor">
              <a:schemeClr val="tx1"/>
            </a:fontRef>
          </p:style>
        </p:cxnSp>
        <p:grpSp>
          <p:nvGrpSpPr>
            <p:cNvPr id="9" name="Group 26"/>
            <p:cNvGrpSpPr/>
            <p:nvPr/>
          </p:nvGrpSpPr>
          <p:grpSpPr>
            <a:xfrm>
              <a:off x="3932349" y="2166257"/>
              <a:ext cx="820426" cy="2404794"/>
              <a:chOff x="7315200" y="3657600"/>
              <a:chExt cx="914400" cy="2758440"/>
            </a:xfrm>
          </p:grpSpPr>
          <p:grpSp>
            <p:nvGrpSpPr>
              <p:cNvPr id="101" name="Group 22"/>
              <p:cNvGrpSpPr/>
              <p:nvPr/>
            </p:nvGrpSpPr>
            <p:grpSpPr>
              <a:xfrm>
                <a:off x="7315200" y="4495800"/>
                <a:ext cx="914400" cy="914400"/>
                <a:chOff x="7238999" y="4114796"/>
                <a:chExt cx="633046" cy="587828"/>
              </a:xfrm>
            </p:grpSpPr>
            <p:sp>
              <p:nvSpPr>
                <p:cNvPr id="104"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5"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2"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0" name="Group 27"/>
            <p:cNvGrpSpPr/>
            <p:nvPr/>
          </p:nvGrpSpPr>
          <p:grpSpPr>
            <a:xfrm>
              <a:off x="8979409" y="2133600"/>
              <a:ext cx="820426" cy="2404794"/>
              <a:chOff x="7315200" y="3657600"/>
              <a:chExt cx="914400" cy="2758440"/>
            </a:xfrm>
          </p:grpSpPr>
          <p:grpSp>
            <p:nvGrpSpPr>
              <p:cNvPr id="96" name="Group 22"/>
              <p:cNvGrpSpPr/>
              <p:nvPr/>
            </p:nvGrpSpPr>
            <p:grpSpPr>
              <a:xfrm>
                <a:off x="7315200" y="4495800"/>
                <a:ext cx="914400" cy="914400"/>
                <a:chOff x="7238999" y="4114796"/>
                <a:chExt cx="633046" cy="587828"/>
              </a:xfrm>
            </p:grpSpPr>
            <p:sp>
              <p:nvSpPr>
                <p:cNvPr id="99" name="Oval 91"/>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0" name="Straight Arrow Connector 99"/>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7" name="Straight Connector 96"/>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1" name="Group 46"/>
            <p:cNvGrpSpPr/>
            <p:nvPr/>
          </p:nvGrpSpPr>
          <p:grpSpPr>
            <a:xfrm rot="16200000">
              <a:off x="4087120" y="3246165"/>
              <a:ext cx="2346448" cy="239782"/>
              <a:chOff x="4686173" y="4414202"/>
              <a:chExt cx="1943227" cy="310199"/>
            </a:xfrm>
          </p:grpSpPr>
          <p:grpSp>
            <p:nvGrpSpPr>
              <p:cNvPr id="87" name="Group 42"/>
              <p:cNvGrpSpPr/>
              <p:nvPr/>
            </p:nvGrpSpPr>
            <p:grpSpPr>
              <a:xfrm>
                <a:off x="5029200" y="4419601"/>
                <a:ext cx="1295400" cy="304800"/>
                <a:chOff x="4876800" y="4419600"/>
                <a:chExt cx="5486400" cy="914401"/>
              </a:xfrm>
            </p:grpSpPr>
            <p:cxnSp>
              <p:nvCxnSpPr>
                <p:cNvPr id="90"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8" name="Straight Connector 87"/>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3" name="TextBox 18"/>
            <p:cNvSpPr txBox="1"/>
            <p:nvPr/>
          </p:nvSpPr>
          <p:spPr>
            <a:xfrm>
              <a:off x="3399035" y="1600200"/>
              <a:ext cx="2133376"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4</a:t>
              </a:r>
              <a:endParaRPr lang="en-US" b="1" baseline="-25000" dirty="0">
                <a:latin typeface="Times New Roman" panose="02020603050405020304" pitchFamily="18" charset="0"/>
                <a:cs typeface="Times New Roman" panose="02020603050405020304" pitchFamily="18" charset="0"/>
              </a:endParaRPr>
            </a:p>
          </p:txBody>
        </p:sp>
        <p:sp>
          <p:nvSpPr>
            <p:cNvPr id="14" name="TextBox 19"/>
            <p:cNvSpPr txBox="1"/>
            <p:nvPr/>
          </p:nvSpPr>
          <p:spPr>
            <a:xfrm>
              <a:off x="3832213" y="4062025"/>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15" name="TextBox 20"/>
            <p:cNvSpPr txBox="1"/>
            <p:nvPr/>
          </p:nvSpPr>
          <p:spPr>
            <a:xfrm>
              <a:off x="3094235" y="35305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304035" y="30480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cxnSp>
          <p:nvCxnSpPr>
            <p:cNvPr id="19" name="Straight Connector 27"/>
            <p:cNvCxnSpPr/>
            <p:nvPr/>
          </p:nvCxnSpPr>
          <p:spPr>
            <a:xfrm>
              <a:off x="1892809" y="2166257"/>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1892809" y="216625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1892809" y="2697703"/>
              <a:ext cx="0" cy="457200"/>
            </a:xfrm>
            <a:prstGeom prst="line">
              <a:avLst/>
            </a:prstGeom>
          </p:spPr>
          <p:style>
            <a:lnRef idx="3">
              <a:schemeClr val="dk1"/>
            </a:lnRef>
            <a:fillRef idx="0">
              <a:schemeClr val="dk1"/>
            </a:fillRef>
            <a:effectRef idx="2">
              <a:schemeClr val="dk1"/>
            </a:effectRef>
            <a:fontRef idx="minor">
              <a:schemeClr val="tx1"/>
            </a:fontRef>
          </p:style>
        </p:cxnSp>
        <p:grpSp>
          <p:nvGrpSpPr>
            <p:cNvPr id="22" name="Group 56"/>
            <p:cNvGrpSpPr/>
            <p:nvPr/>
          </p:nvGrpSpPr>
          <p:grpSpPr>
            <a:xfrm>
              <a:off x="6998209" y="4561721"/>
              <a:ext cx="820426" cy="696079"/>
              <a:chOff x="4572000" y="3773556"/>
              <a:chExt cx="914400" cy="798444"/>
            </a:xfrm>
          </p:grpSpPr>
          <p:cxnSp>
            <p:nvCxnSpPr>
              <p:cNvPr id="80" name="Straight Connector 79"/>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35" name="TextBox 34"/>
            <p:cNvSpPr txBox="1"/>
            <p:nvPr/>
          </p:nvSpPr>
          <p:spPr>
            <a:xfrm>
              <a:off x="1622175" y="1564957"/>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36" name="Group 26"/>
            <p:cNvGrpSpPr/>
            <p:nvPr/>
          </p:nvGrpSpPr>
          <p:grpSpPr>
            <a:xfrm>
              <a:off x="7818635" y="2133600"/>
              <a:ext cx="820426" cy="2404794"/>
              <a:chOff x="7315200" y="3657600"/>
              <a:chExt cx="914400" cy="2758440"/>
            </a:xfrm>
          </p:grpSpPr>
          <p:grpSp>
            <p:nvGrpSpPr>
              <p:cNvPr id="60" name="Group 22"/>
              <p:cNvGrpSpPr/>
              <p:nvPr/>
            </p:nvGrpSpPr>
            <p:grpSpPr>
              <a:xfrm>
                <a:off x="7315200" y="4495800"/>
                <a:ext cx="914400" cy="914400"/>
                <a:chOff x="7238999" y="4114796"/>
                <a:chExt cx="633046" cy="587828"/>
              </a:xfrm>
            </p:grpSpPr>
            <p:sp>
              <p:nvSpPr>
                <p:cNvPr id="63"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4"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61"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39" name="TextBox 20"/>
            <p:cNvSpPr txBox="1"/>
            <p:nvPr/>
          </p:nvSpPr>
          <p:spPr>
            <a:xfrm>
              <a:off x="7155874" y="36576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m4</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gs4</a:t>
              </a:r>
              <a:endParaRPr lang="en-US" b="1" baseline="-25000" dirty="0">
                <a:latin typeface="Times New Roman" panose="02020603050405020304" pitchFamily="18" charset="0"/>
                <a:cs typeface="Times New Roman" panose="02020603050405020304" pitchFamily="18" charset="0"/>
              </a:endParaRPr>
            </a:p>
          </p:txBody>
        </p:sp>
        <p:grpSp>
          <p:nvGrpSpPr>
            <p:cNvPr id="45" name="Group 46"/>
            <p:cNvGrpSpPr/>
            <p:nvPr/>
          </p:nvGrpSpPr>
          <p:grpSpPr>
            <a:xfrm rot="16200000">
              <a:off x="4782016" y="3265221"/>
              <a:ext cx="2346448" cy="235609"/>
              <a:chOff x="4686173" y="4419600"/>
              <a:chExt cx="1943227" cy="304801"/>
            </a:xfrm>
          </p:grpSpPr>
          <p:grpSp>
            <p:nvGrpSpPr>
              <p:cNvPr id="51" name="Group 42"/>
              <p:cNvGrpSpPr/>
              <p:nvPr/>
            </p:nvGrpSpPr>
            <p:grpSpPr>
              <a:xfrm>
                <a:off x="5029200" y="4419601"/>
                <a:ext cx="1295400" cy="304800"/>
                <a:chOff x="4876800" y="4419600"/>
                <a:chExt cx="5486400" cy="914401"/>
              </a:xfrm>
            </p:grpSpPr>
            <p:cxnSp>
              <p:nvCxnSpPr>
                <p:cNvPr id="54" name="Straight Connector 53"/>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2" name="Straight Connector 51"/>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106" name="Straight Arrow Connector 105"/>
            <p:cNvCxnSpPr/>
            <p:nvPr/>
          </p:nvCxnSpPr>
          <p:spPr>
            <a:xfrm>
              <a:off x="1447800" y="1981200"/>
              <a:ext cx="0" cy="256032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07" name="TextBox 106"/>
            <p:cNvSpPr txBox="1"/>
            <p:nvPr/>
          </p:nvSpPr>
          <p:spPr>
            <a:xfrm>
              <a:off x="685800" y="3546157"/>
              <a:ext cx="808235"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d</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/2</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8" name="TextBox 107"/>
            <p:cNvSpPr txBox="1"/>
            <p:nvPr/>
          </p:nvSpPr>
          <p:spPr>
            <a:xfrm>
              <a:off x="5837435" y="3393757"/>
              <a:ext cx="90762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1/g</a:t>
              </a:r>
              <a:r>
                <a:rPr lang="en-US" b="1" baseline="-25000" dirty="0" smtClean="0">
                  <a:latin typeface="Times New Roman" panose="02020603050405020304" pitchFamily="18" charset="0"/>
                  <a:cs typeface="Times New Roman" panose="02020603050405020304" pitchFamily="18" charset="0"/>
                </a:rPr>
                <a:t>m3</a:t>
              </a:r>
              <a:endParaRPr lang="en-US" b="1" baseline="-25000" dirty="0">
                <a:latin typeface="Times New Roman" panose="02020603050405020304" pitchFamily="18" charset="0"/>
                <a:cs typeface="Times New Roman" panose="02020603050405020304" pitchFamily="18" charset="0"/>
              </a:endParaRPr>
            </a:p>
          </p:txBody>
        </p:sp>
        <p:grpSp>
          <p:nvGrpSpPr>
            <p:cNvPr id="109" name="Group 46"/>
            <p:cNvGrpSpPr/>
            <p:nvPr/>
          </p:nvGrpSpPr>
          <p:grpSpPr>
            <a:xfrm rot="16200000">
              <a:off x="5613206" y="3265220"/>
              <a:ext cx="2346448" cy="235609"/>
              <a:chOff x="4686173" y="4419600"/>
              <a:chExt cx="1943227" cy="304801"/>
            </a:xfrm>
          </p:grpSpPr>
          <p:grpSp>
            <p:nvGrpSpPr>
              <p:cNvPr id="110" name="Group 42"/>
              <p:cNvGrpSpPr/>
              <p:nvPr/>
            </p:nvGrpSpPr>
            <p:grpSpPr>
              <a:xfrm>
                <a:off x="5029200" y="4419601"/>
                <a:ext cx="1295400" cy="304800"/>
                <a:chOff x="4876800" y="4419600"/>
                <a:chExt cx="5486400" cy="914401"/>
              </a:xfrm>
            </p:grpSpPr>
            <p:cxnSp>
              <p:nvCxnSpPr>
                <p:cNvPr id="113" name="Straight Connector 11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5" name="Straight Connector 11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11" name="Straight Connector 110"/>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19" name="TextBox 118"/>
            <p:cNvSpPr txBox="1"/>
            <p:nvPr/>
          </p:nvSpPr>
          <p:spPr>
            <a:xfrm>
              <a:off x="6751835" y="28956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o3</a:t>
              </a:r>
              <a:endParaRPr lang="en-US" b="1" baseline="-25000" dirty="0">
                <a:latin typeface="Times New Roman" panose="02020603050405020304" pitchFamily="18" charset="0"/>
                <a:cs typeface="Times New Roman" panose="02020603050405020304" pitchFamily="18" charset="0"/>
              </a:endParaRPr>
            </a:p>
          </p:txBody>
        </p:sp>
        <p:grpSp>
          <p:nvGrpSpPr>
            <p:cNvPr id="120" name="Group 46"/>
            <p:cNvGrpSpPr/>
            <p:nvPr/>
          </p:nvGrpSpPr>
          <p:grpSpPr>
            <a:xfrm rot="16200000">
              <a:off x="9201616" y="3246171"/>
              <a:ext cx="2346448" cy="235609"/>
              <a:chOff x="4686173" y="4419600"/>
              <a:chExt cx="1943227" cy="304801"/>
            </a:xfrm>
          </p:grpSpPr>
          <p:grpSp>
            <p:nvGrpSpPr>
              <p:cNvPr id="121" name="Group 42"/>
              <p:cNvGrpSpPr/>
              <p:nvPr/>
            </p:nvGrpSpPr>
            <p:grpSpPr>
              <a:xfrm>
                <a:off x="5029200" y="4419601"/>
                <a:ext cx="1295400" cy="304800"/>
                <a:chOff x="4876800" y="4419600"/>
                <a:chExt cx="5486400" cy="914401"/>
              </a:xfrm>
            </p:grpSpPr>
            <p:cxnSp>
              <p:nvCxnSpPr>
                <p:cNvPr id="124" name="Straight Connector 123"/>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22" name="Straight Connector 121"/>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30" name="Group 46"/>
            <p:cNvGrpSpPr/>
            <p:nvPr/>
          </p:nvGrpSpPr>
          <p:grpSpPr>
            <a:xfrm rot="16200000">
              <a:off x="10032806" y="3265220"/>
              <a:ext cx="2346448" cy="235609"/>
              <a:chOff x="4686173" y="4419600"/>
              <a:chExt cx="1943227" cy="304801"/>
            </a:xfrm>
          </p:grpSpPr>
          <p:grpSp>
            <p:nvGrpSpPr>
              <p:cNvPr id="131" name="Group 42"/>
              <p:cNvGrpSpPr/>
              <p:nvPr/>
            </p:nvGrpSpPr>
            <p:grpSpPr>
              <a:xfrm>
                <a:off x="5029200" y="4419601"/>
                <a:ext cx="1295400" cy="304800"/>
                <a:chOff x="4876800" y="4419600"/>
                <a:chExt cx="5486400" cy="914401"/>
              </a:xfrm>
            </p:grpSpPr>
            <p:cxnSp>
              <p:nvCxnSpPr>
                <p:cNvPr id="134" name="Straight Connector 133"/>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13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32" name="Straight Connector 131"/>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140" name="Straight Connector 139"/>
            <p:cNvCxnSpPr/>
            <p:nvPr/>
          </p:nvCxnSpPr>
          <p:spPr>
            <a:xfrm flipV="1">
              <a:off x="7894835" y="2152650"/>
              <a:ext cx="3840480" cy="0"/>
            </a:xfrm>
            <a:prstGeom prst="line">
              <a:avLst/>
            </a:prstGeom>
          </p:spPr>
          <p:style>
            <a:lnRef idx="3">
              <a:schemeClr val="dk1"/>
            </a:lnRef>
            <a:fillRef idx="0">
              <a:schemeClr val="dk1"/>
            </a:fillRef>
            <a:effectRef idx="2">
              <a:schemeClr val="dk1"/>
            </a:effectRef>
            <a:fontRef idx="minor">
              <a:schemeClr val="tx1"/>
            </a:fontRef>
          </p:style>
        </p:cxnSp>
        <p:sp>
          <p:nvSpPr>
            <p:cNvPr id="141" name="TextBox 20"/>
            <p:cNvSpPr txBox="1"/>
            <p:nvPr/>
          </p:nvSpPr>
          <p:spPr>
            <a:xfrm>
              <a:off x="8222674" y="22860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142" name="TextBox 141"/>
            <p:cNvSpPr txBox="1"/>
            <p:nvPr/>
          </p:nvSpPr>
          <p:spPr>
            <a:xfrm>
              <a:off x="9785906" y="30480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o4</a:t>
              </a:r>
              <a:endParaRPr lang="en-US" b="1" baseline="-25000" dirty="0">
                <a:latin typeface="Times New Roman" panose="02020603050405020304" pitchFamily="18" charset="0"/>
                <a:cs typeface="Times New Roman" panose="02020603050405020304" pitchFamily="18" charset="0"/>
              </a:endParaRPr>
            </a:p>
          </p:txBody>
        </p:sp>
        <p:sp>
          <p:nvSpPr>
            <p:cNvPr id="143" name="TextBox 142"/>
            <p:cNvSpPr txBox="1"/>
            <p:nvPr/>
          </p:nvSpPr>
          <p:spPr>
            <a:xfrm>
              <a:off x="10624106" y="31242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cxnSp>
          <p:nvCxnSpPr>
            <p:cNvPr id="144" name="Straight Arrow Connector 143"/>
            <p:cNvCxnSpPr/>
            <p:nvPr/>
          </p:nvCxnSpPr>
          <p:spPr>
            <a:xfrm>
              <a:off x="12573000" y="1981200"/>
              <a:ext cx="0" cy="256032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45" name="TextBox 144"/>
            <p:cNvSpPr txBox="1"/>
            <p:nvPr/>
          </p:nvSpPr>
          <p:spPr>
            <a:xfrm>
              <a:off x="11811000" y="3546157"/>
              <a:ext cx="808235"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d</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/2</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46" name="TextBox 18"/>
            <p:cNvSpPr txBox="1"/>
            <p:nvPr/>
          </p:nvSpPr>
          <p:spPr>
            <a:xfrm>
              <a:off x="7666235" y="1600200"/>
              <a:ext cx="11430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4</a:t>
              </a:r>
              <a:endParaRPr lang="en-US" b="1" baseline="-25000" dirty="0">
                <a:latin typeface="Times New Roman" panose="02020603050405020304" pitchFamily="18" charset="0"/>
                <a:cs typeface="Times New Roman" panose="02020603050405020304" pitchFamily="18" charset="0"/>
              </a:endParaRPr>
            </a:p>
          </p:txBody>
        </p:sp>
        <p:sp>
          <p:nvSpPr>
            <p:cNvPr id="147" name="TextBox 146"/>
            <p:cNvSpPr txBox="1"/>
            <p:nvPr/>
          </p:nvSpPr>
          <p:spPr>
            <a:xfrm>
              <a:off x="11073675" y="16002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sp>
        <p:nvSpPr>
          <p:cNvPr id="148" name="Rectangle 147"/>
          <p:cNvSpPr/>
          <p:nvPr/>
        </p:nvSpPr>
        <p:spPr>
          <a:xfrm>
            <a:off x="6663501" y="4953000"/>
            <a:ext cx="5147499"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smtClean="0">
                <a:latin typeface="Times New Roman" panose="02020603050405020304" pitchFamily="18" charset="0"/>
                <a:cs typeface="Times New Roman" panose="02020603050405020304" pitchFamily="18" charset="0"/>
                <a:sym typeface="+mn-ea"/>
              </a:rPr>
              <a:t>Small Signal  Equivalent Circuit</a:t>
            </a:r>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76200" y="4214700"/>
            <a:ext cx="6400800" cy="4701066"/>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6191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Small Signal Analysis</a:t>
            </a:r>
            <a:endParaRPr lang="en-US" sz="2400" b="1" dirty="0" smtClean="0">
              <a:latin typeface="Times New Roman" panose="02020603050405020304" pitchFamily="18" charset="0"/>
              <a:cs typeface="Times New Roman" panose="02020603050405020304" pitchFamily="18" charset="0"/>
            </a:endParaRPr>
          </a:p>
        </p:txBody>
      </p:sp>
      <p:sp>
        <p:nvSpPr>
          <p:cNvPr id="102" name="Rectangle 101"/>
          <p:cNvSpPr/>
          <p:nvPr/>
        </p:nvSpPr>
        <p:spPr>
          <a:xfrm>
            <a:off x="0" y="1143000"/>
            <a:ext cx="4562659"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000" b="1" dirty="0" smtClean="0">
                <a:latin typeface="Times New Roman" panose="02020603050405020304" pitchFamily="18" charset="0"/>
                <a:cs typeface="Times New Roman" panose="02020603050405020304" pitchFamily="18" charset="0"/>
                <a:sym typeface="+mn-ea"/>
              </a:rPr>
              <a:t>Small Signal  Equivalent Circuit of M3,</a:t>
            </a:r>
            <a:endParaRPr lang="en-US" sz="2000" dirty="0"/>
          </a:p>
        </p:txBody>
      </p:sp>
      <p:grpSp>
        <p:nvGrpSpPr>
          <p:cNvPr id="120" name="Group 119"/>
          <p:cNvGrpSpPr/>
          <p:nvPr/>
        </p:nvGrpSpPr>
        <p:grpSpPr>
          <a:xfrm>
            <a:off x="152400" y="1600200"/>
            <a:ext cx="3962400" cy="3657600"/>
            <a:chOff x="152400" y="1143000"/>
            <a:chExt cx="3962400" cy="3657600"/>
          </a:xfrm>
        </p:grpSpPr>
        <p:cxnSp>
          <p:nvCxnSpPr>
            <p:cNvPr id="6" name="Straight Connector 5"/>
            <p:cNvCxnSpPr/>
            <p:nvPr/>
          </p:nvCxnSpPr>
          <p:spPr>
            <a:xfrm flipV="1">
              <a:off x="228600" y="1709057"/>
              <a:ext cx="347472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304800" y="4100565"/>
              <a:ext cx="3383280" cy="0"/>
            </a:xfrm>
            <a:prstGeom prst="line">
              <a:avLst/>
            </a:prstGeom>
          </p:spPr>
          <p:style>
            <a:lnRef idx="3">
              <a:schemeClr val="dk1"/>
            </a:lnRef>
            <a:fillRef idx="0">
              <a:schemeClr val="dk1"/>
            </a:fillRef>
            <a:effectRef idx="2">
              <a:schemeClr val="dk1"/>
            </a:effectRef>
            <a:fontRef idx="minor">
              <a:schemeClr val="tx1"/>
            </a:fontRef>
          </p:style>
        </p:cxnSp>
        <p:grpSp>
          <p:nvGrpSpPr>
            <p:cNvPr id="8" name="Group 26"/>
            <p:cNvGrpSpPr/>
            <p:nvPr/>
          </p:nvGrpSpPr>
          <p:grpSpPr>
            <a:xfrm>
              <a:off x="1341549" y="1709057"/>
              <a:ext cx="820426" cy="2404794"/>
              <a:chOff x="7315200" y="3657600"/>
              <a:chExt cx="914400" cy="2758440"/>
            </a:xfrm>
          </p:grpSpPr>
          <p:grpSp>
            <p:nvGrpSpPr>
              <p:cNvPr id="9" name="Group 22"/>
              <p:cNvGrpSpPr/>
              <p:nvPr/>
            </p:nvGrpSpPr>
            <p:grpSpPr>
              <a:xfrm>
                <a:off x="7315200" y="4495800"/>
                <a:ext cx="914400" cy="914400"/>
                <a:chOff x="7238999" y="4114796"/>
                <a:chExt cx="633046" cy="587828"/>
              </a:xfrm>
            </p:grpSpPr>
            <p:sp>
              <p:nvSpPr>
                <p:cNvPr id="12"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3"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20" name="Group 46"/>
            <p:cNvGrpSpPr/>
            <p:nvPr/>
          </p:nvGrpSpPr>
          <p:grpSpPr>
            <a:xfrm rot="16200000">
              <a:off x="1496320" y="2788965"/>
              <a:ext cx="2346448" cy="239782"/>
              <a:chOff x="4686173" y="4414202"/>
              <a:chExt cx="1943227" cy="310199"/>
            </a:xfrm>
          </p:grpSpPr>
          <p:grpSp>
            <p:nvGrpSpPr>
              <p:cNvPr id="21" name="Group 42"/>
              <p:cNvGrpSpPr/>
              <p:nvPr/>
            </p:nvGrpSpPr>
            <p:grpSpPr>
              <a:xfrm>
                <a:off x="5029200" y="4419601"/>
                <a:ext cx="1295400" cy="304800"/>
                <a:chOff x="4876800" y="4419600"/>
                <a:chExt cx="5486400" cy="914401"/>
              </a:xfrm>
            </p:grpSpPr>
            <p:cxnSp>
              <p:nvCxnSpPr>
                <p:cNvPr id="24"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22" name="Straight Connector 21"/>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30" name="TextBox 18"/>
            <p:cNvSpPr txBox="1"/>
            <p:nvPr/>
          </p:nvSpPr>
          <p:spPr>
            <a:xfrm>
              <a:off x="152400" y="1143000"/>
              <a:ext cx="6096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sp>
          <p:nvSpPr>
            <p:cNvPr id="31" name="TextBox 19"/>
            <p:cNvSpPr txBox="1"/>
            <p:nvPr/>
          </p:nvSpPr>
          <p:spPr>
            <a:xfrm>
              <a:off x="1241413" y="40033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sp>
          <p:nvSpPr>
            <p:cNvPr id="32" name="TextBox 20"/>
            <p:cNvSpPr txBox="1"/>
            <p:nvPr/>
          </p:nvSpPr>
          <p:spPr>
            <a:xfrm>
              <a:off x="503435" y="3073379"/>
              <a:ext cx="12734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 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53071" y="2860357"/>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o3</a:t>
              </a:r>
              <a:endParaRPr lang="en-US" b="1" baseline="-250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3426676" y="2590800"/>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103" name="Rectangle 102"/>
            <p:cNvSpPr/>
            <p:nvPr/>
          </p:nvSpPr>
          <p:spPr>
            <a:xfrm>
              <a:off x="1371600" y="1143000"/>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3</a:t>
              </a:r>
              <a:endParaRPr lang="en-US" dirty="0"/>
            </a:p>
          </p:txBody>
        </p:sp>
        <p:grpSp>
          <p:nvGrpSpPr>
            <p:cNvPr id="105" name="Group 26"/>
            <p:cNvGrpSpPr/>
            <p:nvPr/>
          </p:nvGrpSpPr>
          <p:grpSpPr>
            <a:xfrm>
              <a:off x="3294374" y="1695450"/>
              <a:ext cx="820426" cy="2404794"/>
              <a:chOff x="7315200" y="3657600"/>
              <a:chExt cx="914400" cy="2758440"/>
            </a:xfrm>
          </p:grpSpPr>
          <p:sp>
            <p:nvSpPr>
              <p:cNvPr id="109" name="Oval 19"/>
              <p:cNvSpPr/>
              <p:nvPr/>
            </p:nvSpPr>
            <p:spPr>
              <a:xfrm>
                <a:off x="7315200" y="4495801"/>
                <a:ext cx="914400" cy="914400"/>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7"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115" name="Group 114"/>
            <p:cNvGrpSpPr/>
            <p:nvPr/>
          </p:nvGrpSpPr>
          <p:grpSpPr>
            <a:xfrm rot="5400000">
              <a:off x="3343441" y="1647991"/>
              <a:ext cx="164084" cy="159433"/>
              <a:chOff x="7367204" y="2299118"/>
              <a:chExt cx="164084" cy="159433"/>
            </a:xfrm>
          </p:grpSpPr>
          <p:cxnSp>
            <p:nvCxnSpPr>
              <p:cNvPr id="112" name="Straight Connector 111"/>
              <p:cNvCxnSpPr/>
              <p:nvPr/>
            </p:nvCxnSpPr>
            <p:spPr>
              <a:xfrm rot="16200000" flipH="1">
                <a:off x="7331606" y="2334716"/>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a:xfrm flipH="1">
                <a:off x="7443050" y="2299118"/>
                <a:ext cx="88238" cy="159432"/>
              </a:xfrm>
              <a:prstGeom prst="line">
                <a:avLst/>
              </a:prstGeom>
            </p:spPr>
            <p:style>
              <a:lnRef idx="3">
                <a:schemeClr val="dk1"/>
              </a:lnRef>
              <a:fillRef idx="0">
                <a:schemeClr val="dk1"/>
              </a:fillRef>
              <a:effectRef idx="2">
                <a:schemeClr val="dk1"/>
              </a:effectRef>
              <a:fontRef idx="minor">
                <a:schemeClr val="tx1"/>
              </a:fontRef>
            </p:style>
          </p:cxnSp>
        </p:grpSp>
        <p:sp>
          <p:nvSpPr>
            <p:cNvPr id="114" name="TextBox 113"/>
            <p:cNvSpPr txBox="1"/>
            <p:nvPr/>
          </p:nvSpPr>
          <p:spPr>
            <a:xfrm>
              <a:off x="2895600" y="1177611"/>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116" name="Straight Connector 115"/>
            <p:cNvCxnSpPr/>
            <p:nvPr/>
          </p:nvCxnSpPr>
          <p:spPr>
            <a:xfrm>
              <a:off x="3276600" y="453487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3468033" y="4667739"/>
              <a:ext cx="492256" cy="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a:off x="3577423" y="4800600"/>
              <a:ext cx="246128" cy="0"/>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p:nvPr/>
          </p:nvCxnSpPr>
          <p:spPr>
            <a:xfrm>
              <a:off x="3686813" y="4104521"/>
              <a:ext cx="0" cy="398584"/>
            </a:xfrm>
            <a:prstGeom prst="line">
              <a:avLst/>
            </a:prstGeom>
          </p:spPr>
          <p:style>
            <a:lnRef idx="3">
              <a:schemeClr val="dk1"/>
            </a:lnRef>
            <a:fillRef idx="0">
              <a:schemeClr val="dk1"/>
            </a:fillRef>
            <a:effectRef idx="2">
              <a:schemeClr val="dk1"/>
            </a:effectRef>
            <a:fontRef idx="minor">
              <a:schemeClr val="tx1"/>
            </a:fontRef>
          </p:style>
        </p:cxnSp>
      </p:grpSp>
      <p:sp>
        <p:nvSpPr>
          <p:cNvPr id="121" name="Rectangle 120"/>
          <p:cNvSpPr/>
          <p:nvPr/>
        </p:nvSpPr>
        <p:spPr>
          <a:xfrm>
            <a:off x="5410559" y="2286000"/>
            <a:ext cx="6789359" cy="3426579"/>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gs3</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o3		</a:t>
            </a:r>
            <a:r>
              <a:rPr lang="en-US" dirty="0" smtClean="0">
                <a:latin typeface="Times New Roman" panose="02020603050405020304" pitchFamily="18" charset="0"/>
                <a:cs typeface="Times New Roman" panose="02020603050405020304" pitchFamily="18" charset="0"/>
              </a:rPr>
              <a:t>------- (1)</a:t>
            </a:r>
          </a:p>
          <a:p>
            <a:r>
              <a:rPr lang="en-US" baseline="-25000"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g3</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s3</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o3</a:t>
            </a: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0)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o3	</a:t>
            </a: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o3</a:t>
            </a: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(1/r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(2)</a:t>
            </a:r>
          </a:p>
          <a:p>
            <a:endParaRPr lang="en-US" baseline="-25000" dirty="0" smtClean="0">
              <a:latin typeface="Times New Roman" panose="02020603050405020304" pitchFamily="18" charset="0"/>
              <a:cs typeface="Times New Roman" panose="02020603050405020304" pitchFamily="18" charset="0"/>
            </a:endParaRPr>
          </a:p>
        </p:txBody>
      </p:sp>
      <p:sp>
        <p:nvSpPr>
          <p:cNvPr id="134" name="TextBox 133"/>
          <p:cNvSpPr txBox="1"/>
          <p:nvPr/>
        </p:nvSpPr>
        <p:spPr>
          <a:xfrm>
            <a:off x="13182959" y="71628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(14)</a:t>
            </a:r>
            <a:endParaRPr lang="en-US" dirty="0">
              <a:latin typeface="Times New Roman" panose="02020603050405020304" pitchFamily="18" charset="0"/>
              <a:cs typeface="Times New Roman" panose="02020603050405020304" pitchFamily="18" charset="0"/>
            </a:endParaRPr>
          </a:p>
        </p:txBody>
      </p:sp>
      <p:sp>
        <p:nvSpPr>
          <p:cNvPr id="137" name="Rectangle 136"/>
          <p:cNvSpPr/>
          <p:nvPr/>
        </p:nvSpPr>
        <p:spPr>
          <a:xfrm>
            <a:off x="4115159" y="1981200"/>
            <a:ext cx="233570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Applying </a:t>
            </a:r>
            <a:r>
              <a:rPr lang="en-US" sz="2400" dirty="0" smtClean="0">
                <a:latin typeface="Times New Roman" panose="02020603050405020304" pitchFamily="18" charset="0"/>
                <a:cs typeface="Times New Roman" panose="02020603050405020304" pitchFamily="18" charset="0"/>
              </a:rPr>
              <a:t>KCL,  </a:t>
            </a:r>
            <a:endParaRPr lang="en-IN" sz="2400" dirty="0"/>
          </a:p>
        </p:txBody>
      </p:sp>
      <p:sp>
        <p:nvSpPr>
          <p:cNvPr id="138" name="Rectangle 137"/>
          <p:cNvSpPr/>
          <p:nvPr/>
        </p:nvSpPr>
        <p:spPr>
          <a:xfrm>
            <a:off x="6260407" y="1295400"/>
            <a:ext cx="2453300"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s3</a:t>
            </a:r>
            <a:r>
              <a:rPr lang="en-US" dirty="0" smtClean="0">
                <a:latin typeface="Times New Roman" panose="02020603050405020304" pitchFamily="18" charset="0"/>
                <a:cs typeface="Times New Roman" panose="02020603050405020304" pitchFamily="18" charset="0"/>
              </a:rPr>
              <a:t> = 0 </a:t>
            </a:r>
            <a:endParaRPr lang="en-US" dirty="0"/>
          </a:p>
        </p:txBody>
      </p:sp>
      <p:sp>
        <p:nvSpPr>
          <p:cNvPr id="139" name="Rectangle 138"/>
          <p:cNvSpPr/>
          <p:nvPr/>
        </p:nvSpPr>
        <p:spPr>
          <a:xfrm>
            <a:off x="5410200" y="5791200"/>
            <a:ext cx="6789359" cy="523220"/>
          </a:xfrm>
          <a:prstGeom prst="rect">
            <a:avLst/>
          </a:prstGeom>
        </p:spPr>
        <p:txBody>
          <a:bodyPr wrap="none">
            <a:spAutoFit/>
          </a:bodyPr>
          <a:lstStyle/>
          <a:p>
            <a:r>
              <a:rPr lang="en-US" sz="2800" b="1" dirty="0" smtClean="0">
                <a:solidFill>
                  <a:srgbClr val="00B050"/>
                </a:solidFill>
                <a:latin typeface="Times New Roman" panose="02020603050405020304" pitchFamily="18" charset="0"/>
                <a:cs typeface="Times New Roman" panose="02020603050405020304" pitchFamily="18" charset="0"/>
              </a:rPr>
              <a:t>R</a:t>
            </a:r>
            <a:r>
              <a:rPr lang="en-US" sz="2800" b="1" baseline="-25000" dirty="0" smtClean="0">
                <a:solidFill>
                  <a:srgbClr val="00B050"/>
                </a:solidFill>
                <a:latin typeface="Times New Roman" panose="02020603050405020304" pitchFamily="18" charset="0"/>
                <a:cs typeface="Times New Roman" panose="02020603050405020304" pitchFamily="18" charset="0"/>
              </a:rPr>
              <a:t>OL</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x</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/I</a:t>
            </a:r>
            <a:r>
              <a:rPr lang="en-US" sz="2800" b="1" baseline="-25000" dirty="0" smtClean="0">
                <a:solidFill>
                  <a:srgbClr val="00B050"/>
                </a:solidFill>
                <a:latin typeface="Times New Roman" panose="02020603050405020304" pitchFamily="18" charset="0"/>
                <a:cs typeface="Times New Roman" panose="02020603050405020304" pitchFamily="18" charset="0"/>
              </a:rPr>
              <a:t>x</a:t>
            </a:r>
            <a:r>
              <a:rPr lang="en-US" sz="2800" b="1" dirty="0" smtClean="0">
                <a:solidFill>
                  <a:srgbClr val="00B050"/>
                </a:solidFill>
                <a:latin typeface="Times New Roman" panose="02020603050405020304" pitchFamily="18" charset="0"/>
                <a:cs typeface="Times New Roman" panose="02020603050405020304" pitchFamily="18" charset="0"/>
              </a:rPr>
              <a:t> = 1/g</a:t>
            </a:r>
            <a:r>
              <a:rPr lang="en-US" sz="2800" b="1" baseline="-25000" dirty="0" smtClean="0">
                <a:solidFill>
                  <a:srgbClr val="00B050"/>
                </a:solidFill>
                <a:latin typeface="Times New Roman" panose="02020603050405020304" pitchFamily="18" charset="0"/>
                <a:cs typeface="Times New Roman" panose="02020603050405020304" pitchFamily="18" charset="0"/>
              </a:rPr>
              <a:t>m3</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(3)</a:t>
            </a:r>
            <a:endParaRPr lang="en-US" b="1" baseline="-25000" dirty="0" smtClean="0">
              <a:latin typeface="Times New Roman" panose="02020603050405020304" pitchFamily="18" charset="0"/>
              <a:cs typeface="Times New Roman" panose="02020603050405020304" pitchFamily="18" charset="0"/>
            </a:endParaRPr>
          </a:p>
        </p:txBody>
      </p:sp>
      <p:sp>
        <p:nvSpPr>
          <p:cNvPr id="140" name="Rectangle 139"/>
          <p:cNvSpPr/>
          <p:nvPr/>
        </p:nvSpPr>
        <p:spPr>
          <a:xfrm>
            <a:off x="3505200" y="6751023"/>
            <a:ext cx="4926733" cy="169277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OUT1</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D1</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D3</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G3</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G4</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OUT1</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gs3</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o1 </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  </a:t>
            </a:r>
            <a:r>
              <a:rPr lang="en-US" dirty="0" smtClean="0">
                <a:latin typeface="Times New Roman" panose="02020603050405020304" pitchFamily="18" charset="0"/>
                <a:cs typeface="Times New Roman" panose="02020603050405020304" pitchFamily="18" charset="0"/>
              </a:rPr>
              <a:t>||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sp>
        <p:nvSpPr>
          <p:cNvPr id="141" name="Rectangle 140"/>
          <p:cNvSpPr/>
          <p:nvPr/>
        </p:nvSpPr>
        <p:spPr>
          <a:xfrm>
            <a:off x="3505200" y="8163580"/>
            <a:ext cx="6811801" cy="523220"/>
          </a:xfrm>
          <a:prstGeom prst="rect">
            <a:avLst/>
          </a:prstGeom>
        </p:spPr>
        <p:txBody>
          <a:bodyPr wrap="none">
            <a:spAutoFit/>
          </a:bodyPr>
          <a:lstStyle/>
          <a:p>
            <a:r>
              <a:rPr lang="en-US" sz="2800" b="1" dirty="0" smtClean="0">
                <a:solidFill>
                  <a:srgbClr val="00B050"/>
                </a:solidFill>
                <a:latin typeface="Times New Roman" panose="02020603050405020304" pitchFamily="18" charset="0"/>
                <a:cs typeface="Times New Roman" panose="02020603050405020304" pitchFamily="18" charset="0"/>
              </a:rPr>
              <a:t>V</a:t>
            </a:r>
            <a:r>
              <a:rPr lang="en-US" sz="2800" b="1" baseline="-25000" dirty="0" smtClean="0">
                <a:solidFill>
                  <a:srgbClr val="00B050"/>
                </a:solidFill>
                <a:latin typeface="Times New Roman" panose="02020603050405020304" pitchFamily="18" charset="0"/>
                <a:cs typeface="Times New Roman" panose="02020603050405020304" pitchFamily="18" charset="0"/>
              </a:rPr>
              <a:t>OUT1</a:t>
            </a:r>
            <a:r>
              <a:rPr lang="en-US" sz="2800" b="1" dirty="0" smtClean="0">
                <a:solidFill>
                  <a:srgbClr val="00B050"/>
                </a:solidFill>
                <a:latin typeface="Times New Roman" panose="02020603050405020304" pitchFamily="18" charset="0"/>
                <a:cs typeface="Times New Roman" panose="02020603050405020304" pitchFamily="18" charset="0"/>
              </a:rPr>
              <a:t> = g</a:t>
            </a:r>
            <a:r>
              <a:rPr lang="en-US" sz="2800" b="1" baseline="-25000" dirty="0" smtClean="0">
                <a:solidFill>
                  <a:srgbClr val="00B050"/>
                </a:solidFill>
                <a:latin typeface="Times New Roman" panose="02020603050405020304" pitchFamily="18" charset="0"/>
                <a:cs typeface="Times New Roman" panose="02020603050405020304" pitchFamily="18" charset="0"/>
              </a:rPr>
              <a:t>m3</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d</a:t>
            </a:r>
            <a:r>
              <a:rPr lang="en-US" sz="2800" b="1" dirty="0" smtClean="0">
                <a:solidFill>
                  <a:srgbClr val="00B050"/>
                </a:solidFill>
                <a:latin typeface="Times New Roman" panose="02020603050405020304" pitchFamily="18" charset="0"/>
                <a:cs typeface="Times New Roman" panose="02020603050405020304" pitchFamily="18" charset="0"/>
              </a:rPr>
              <a:t>/2) (1/g</a:t>
            </a:r>
            <a:r>
              <a:rPr lang="en-US" sz="2800" b="1" baseline="-25000" dirty="0" smtClean="0">
                <a:solidFill>
                  <a:srgbClr val="00B050"/>
                </a:solidFill>
                <a:latin typeface="Times New Roman" panose="02020603050405020304" pitchFamily="18" charset="0"/>
                <a:cs typeface="Times New Roman" panose="02020603050405020304" pitchFamily="18" charset="0"/>
              </a:rPr>
              <a:t>m3</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(4)</a:t>
            </a:r>
            <a:endParaRPr lang="en-US" sz="2800" b="1" baseline="-25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619144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Small Signal Analysis</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28600" y="1066800"/>
            <a:ext cx="11510267" cy="542712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(5)</a:t>
            </a:r>
          </a:p>
          <a:p>
            <a:endParaRPr lang="en-US" sz="2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gs2 		</a:t>
            </a:r>
            <a:r>
              <a:rPr lang="en-US" dirty="0" smtClean="0">
                <a:latin typeface="Times New Roman" panose="02020603050405020304" pitchFamily="18" charset="0"/>
                <a:cs typeface="Times New Roman" panose="02020603050405020304" pitchFamily="18" charset="0"/>
              </a:rPr>
              <a:t>------- (6)</a:t>
            </a:r>
          </a:p>
          <a:p>
            <a:r>
              <a:rPr lang="en-US" baseline="-25000"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g4</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g2</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s2</a:t>
            </a:r>
            <a:r>
              <a:rPr lang="en-US" dirty="0" smtClean="0">
                <a:latin typeface="Times New Roman" panose="02020603050405020304" pitchFamily="18" charset="0"/>
                <a:cs typeface="Times New Roman" panose="02020603050405020304" pitchFamily="18" charset="0"/>
              </a:rPr>
              <a:t>)</a:t>
            </a: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0)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 0)</a:t>
            </a:r>
            <a:endParaRPr lang="en-US" baseline="-25000" dirty="0" smtClean="0">
              <a:latin typeface="Times New Roman" panose="02020603050405020304" pitchFamily="18" charset="0"/>
              <a:cs typeface="Times New Roman" panose="02020603050405020304" pitchFamily="18" charset="0"/>
            </a:endParaRP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a:t>
            </a: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m1</a:t>
            </a: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(for identical transistors  g</a:t>
            </a:r>
            <a:r>
              <a:rPr lang="en-US" baseline="-25000" dirty="0" smtClean="0">
                <a:latin typeface="Times New Roman" panose="02020603050405020304" pitchFamily="18" charset="0"/>
                <a:cs typeface="Times New Roman" panose="02020603050405020304" pitchFamily="18" charset="0"/>
              </a:rPr>
              <a:t>m1 </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a:t>
            </a:r>
            <a:endParaRPr lang="en-US" baseline="-25000" dirty="0" smtClean="0">
              <a:latin typeface="Times New Roman" panose="02020603050405020304" pitchFamily="18" charset="0"/>
              <a:cs typeface="Times New Roman" panose="02020603050405020304" pitchFamily="18" charset="0"/>
            </a:endParaRPr>
          </a:p>
          <a:p>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/2) 		------- (7)</a:t>
            </a:r>
          </a:p>
        </p:txBody>
      </p:sp>
      <p:sp>
        <p:nvSpPr>
          <p:cNvPr id="7" name="Rectangle 6"/>
          <p:cNvSpPr/>
          <p:nvPr/>
        </p:nvSpPr>
        <p:spPr>
          <a:xfrm>
            <a:off x="228600" y="6806625"/>
            <a:ext cx="4356642"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3200" b="1" dirty="0" smtClean="0">
                <a:solidFill>
                  <a:srgbClr val="0070C0"/>
                </a:solidFill>
                <a:latin typeface="Times New Roman" panose="02020603050405020304" pitchFamily="18" charset="0"/>
                <a:cs typeface="Times New Roman" panose="02020603050405020304" pitchFamily="18" charset="0"/>
              </a:rPr>
              <a:t>I</a:t>
            </a:r>
            <a:r>
              <a:rPr lang="en-US" sz="3200" b="1" baseline="-25000" dirty="0" smtClean="0">
                <a:solidFill>
                  <a:srgbClr val="0070C0"/>
                </a:solidFill>
                <a:latin typeface="Times New Roman" panose="02020603050405020304" pitchFamily="18" charset="0"/>
                <a:cs typeface="Times New Roman" panose="02020603050405020304" pitchFamily="18" charset="0"/>
              </a:rPr>
              <a:t>o</a:t>
            </a:r>
            <a:r>
              <a:rPr lang="en-US" sz="3200" b="1" dirty="0" smtClean="0">
                <a:solidFill>
                  <a:srgbClr val="0070C0"/>
                </a:solidFill>
                <a:latin typeface="Times New Roman" panose="02020603050405020304" pitchFamily="18" charset="0"/>
                <a:cs typeface="Times New Roman" panose="02020603050405020304" pitchFamily="18" charset="0"/>
              </a:rPr>
              <a:t> = </a:t>
            </a:r>
            <a:r>
              <a:rPr lang="en-US" sz="3200" b="1" dirty="0" err="1" smtClean="0">
                <a:solidFill>
                  <a:srgbClr val="0070C0"/>
                </a:solidFill>
                <a:latin typeface="Times New Roman" panose="02020603050405020304" pitchFamily="18" charset="0"/>
                <a:cs typeface="Times New Roman" panose="02020603050405020304" pitchFamily="18" charset="0"/>
              </a:rPr>
              <a:t>g</a:t>
            </a:r>
            <a:r>
              <a:rPr lang="en-US" sz="3200" b="1" baseline="-25000" dirty="0" err="1" smtClean="0">
                <a:solidFill>
                  <a:srgbClr val="0070C0"/>
                </a:solidFill>
                <a:latin typeface="Times New Roman" panose="02020603050405020304" pitchFamily="18" charset="0"/>
                <a:cs typeface="Times New Roman" panose="02020603050405020304" pitchFamily="18" charset="0"/>
              </a:rPr>
              <a:t>m</a:t>
            </a:r>
            <a:r>
              <a:rPr lang="en-US" sz="3200" b="1" dirty="0" err="1" smtClean="0">
                <a:solidFill>
                  <a:srgbClr val="0070C0"/>
                </a:solidFill>
                <a:latin typeface="Times New Roman" panose="02020603050405020304" pitchFamily="18" charset="0"/>
                <a:cs typeface="Times New Roman" panose="02020603050405020304" pitchFamily="18" charset="0"/>
              </a:rPr>
              <a:t>V</a:t>
            </a:r>
            <a:r>
              <a:rPr lang="en-US" sz="3200" b="1" baseline="-25000" dirty="0" err="1" smtClean="0">
                <a:solidFill>
                  <a:srgbClr val="0070C0"/>
                </a:solidFill>
                <a:latin typeface="Times New Roman" panose="02020603050405020304" pitchFamily="18" charset="0"/>
                <a:cs typeface="Times New Roman" panose="02020603050405020304" pitchFamily="18" charset="0"/>
              </a:rPr>
              <a:t>d</a:t>
            </a:r>
            <a:r>
              <a:rPr lang="en-US" sz="3200" b="1" baseline="-25000" dirty="0" smtClean="0">
                <a:solidFill>
                  <a:srgbClr val="0070C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(8)</a:t>
            </a:r>
          </a:p>
        </p:txBody>
      </p:sp>
      <p:sp>
        <p:nvSpPr>
          <p:cNvPr id="8" name="TextBox 7"/>
          <p:cNvSpPr txBox="1"/>
          <p:nvPr/>
        </p:nvSpPr>
        <p:spPr>
          <a:xfrm>
            <a:off x="7086600" y="6841629"/>
            <a:ext cx="5134034" cy="181588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b="1" dirty="0" smtClean="0">
                <a:latin typeface="Times New Roman" pitchFamily="18" charset="0"/>
                <a:cs typeface="Times New Roman" pitchFamily="18" charset="0"/>
              </a:rPr>
              <a:t>Output Resistance,</a:t>
            </a:r>
          </a:p>
          <a:p>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o4</a:t>
            </a:r>
            <a:r>
              <a:rPr lang="en-US" sz="2800" b="1" dirty="0" smtClean="0">
                <a:latin typeface="Times New Roman" pitchFamily="18" charset="0"/>
                <a:cs typeface="Times New Roman" pitchFamily="18" charset="0"/>
              </a:rPr>
              <a:t>)</a:t>
            </a:r>
          </a:p>
          <a:p>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Gain A</a:t>
            </a:r>
            <a:r>
              <a:rPr lang="en-US" sz="2800" b="1" baseline="-25000" dirty="0" smtClean="0">
                <a:latin typeface="Times New Roman" pitchFamily="18" charset="0"/>
                <a:cs typeface="Times New Roman" pitchFamily="18" charset="0"/>
              </a:rPr>
              <a:t>d</a:t>
            </a:r>
            <a:r>
              <a:rPr lang="en-US" sz="2800" b="1" dirty="0" smtClean="0">
                <a:latin typeface="Times New Roman" pitchFamily="18" charset="0"/>
                <a:cs typeface="Times New Roman" pitchFamily="18" charset="0"/>
              </a:rPr>
              <a:t> = 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 = 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o4</a:t>
            </a:r>
            <a:r>
              <a:rPr lang="en-US" sz="2800" b="1" dirty="0" smtClean="0">
                <a:latin typeface="Times New Roman" pitchFamily="18" charset="0"/>
                <a:cs typeface="Times New Roman"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152400" y="1600200"/>
            <a:ext cx="6553200" cy="6308792"/>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663707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Common Mode Analysis</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7147900" y="2098357"/>
            <a:ext cx="4986878" cy="492443"/>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icm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 Common Mode Signal</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102" name="Rectangle 101"/>
          <p:cNvSpPr/>
          <p:nvPr/>
        </p:nvSpPr>
        <p:spPr>
          <a:xfrm>
            <a:off x="1" y="533400"/>
            <a:ext cx="663707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Common Mode Analysis</a:t>
            </a:r>
            <a:endParaRPr lang="en-US" sz="2400" b="1" dirty="0" smtClean="0">
              <a:latin typeface="Times New Roman" panose="02020603050405020304" pitchFamily="18" charset="0"/>
              <a:cs typeface="Times New Roman" panose="02020603050405020304" pitchFamily="18" charset="0"/>
            </a:endParaRPr>
          </a:p>
        </p:txBody>
      </p:sp>
      <p:grpSp>
        <p:nvGrpSpPr>
          <p:cNvPr id="166" name="Group 165"/>
          <p:cNvGrpSpPr/>
          <p:nvPr/>
        </p:nvGrpSpPr>
        <p:grpSpPr>
          <a:xfrm>
            <a:off x="313697" y="1752600"/>
            <a:ext cx="12640303" cy="5344279"/>
            <a:chOff x="313697" y="1752600"/>
            <a:chExt cx="12640303" cy="5344279"/>
          </a:xfrm>
        </p:grpSpPr>
        <p:grpSp>
          <p:nvGrpSpPr>
            <p:cNvPr id="164" name="Group 163"/>
            <p:cNvGrpSpPr/>
            <p:nvPr/>
          </p:nvGrpSpPr>
          <p:grpSpPr>
            <a:xfrm>
              <a:off x="313697" y="1752600"/>
              <a:ext cx="12640303" cy="5344279"/>
              <a:chOff x="0" y="1752600"/>
              <a:chExt cx="12640303" cy="5344279"/>
            </a:xfrm>
          </p:grpSpPr>
          <p:cxnSp>
            <p:nvCxnSpPr>
              <p:cNvPr id="5" name="Straight Connector 4"/>
              <p:cNvCxnSpPr/>
              <p:nvPr/>
            </p:nvCxnSpPr>
            <p:spPr>
              <a:xfrm flipV="1">
                <a:off x="2051889" y="2394857"/>
                <a:ext cx="384048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flipV="1">
                <a:off x="2051888" y="6400800"/>
                <a:ext cx="8686800" cy="0"/>
              </a:xfrm>
              <a:prstGeom prst="line">
                <a:avLst/>
              </a:prstGeom>
            </p:spPr>
            <p:style>
              <a:lnRef idx="3">
                <a:schemeClr val="dk1"/>
              </a:lnRef>
              <a:fillRef idx="0">
                <a:schemeClr val="dk1"/>
              </a:fillRef>
              <a:effectRef idx="2">
                <a:schemeClr val="dk1"/>
              </a:effectRef>
              <a:fontRef idx="minor">
                <a:schemeClr val="tx1"/>
              </a:fontRef>
            </p:style>
          </p:cxnSp>
          <p:grpSp>
            <p:nvGrpSpPr>
              <p:cNvPr id="7" name="Group 26"/>
              <p:cNvGrpSpPr/>
              <p:nvPr/>
            </p:nvGrpSpPr>
            <p:grpSpPr>
              <a:xfrm>
                <a:off x="3009052" y="2394857"/>
                <a:ext cx="820426" cy="2404794"/>
                <a:chOff x="7315200" y="3657600"/>
                <a:chExt cx="914400" cy="2758440"/>
              </a:xfrm>
            </p:grpSpPr>
            <p:grpSp>
              <p:nvGrpSpPr>
                <p:cNvPr id="96" name="Group 22"/>
                <p:cNvGrpSpPr/>
                <p:nvPr/>
              </p:nvGrpSpPr>
              <p:grpSpPr>
                <a:xfrm>
                  <a:off x="7315200" y="4495800"/>
                  <a:ext cx="914400" cy="914400"/>
                  <a:chOff x="7238999" y="4114796"/>
                  <a:chExt cx="633046" cy="587828"/>
                </a:xfrm>
              </p:grpSpPr>
              <p:sp>
                <p:nvSpPr>
                  <p:cNvPr id="99"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0"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7"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8" name="Group 27"/>
              <p:cNvGrpSpPr/>
              <p:nvPr/>
            </p:nvGrpSpPr>
            <p:grpSpPr>
              <a:xfrm>
                <a:off x="9610077" y="2362200"/>
                <a:ext cx="820426" cy="2404794"/>
                <a:chOff x="7315200" y="3657600"/>
                <a:chExt cx="914400" cy="2758440"/>
              </a:xfrm>
            </p:grpSpPr>
            <p:grpSp>
              <p:nvGrpSpPr>
                <p:cNvPr id="91" name="Group 22"/>
                <p:cNvGrpSpPr/>
                <p:nvPr/>
              </p:nvGrpSpPr>
              <p:grpSpPr>
                <a:xfrm>
                  <a:off x="7315200" y="4495800"/>
                  <a:ext cx="914400" cy="914400"/>
                  <a:chOff x="7238999" y="4114796"/>
                  <a:chExt cx="633046" cy="587828"/>
                </a:xfrm>
              </p:grpSpPr>
              <p:sp>
                <p:nvSpPr>
                  <p:cNvPr id="94" name="Oval 91"/>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2" name="Straight Connector 91"/>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grpSp>
            <p:nvGrpSpPr>
              <p:cNvPr id="9" name="Group 46"/>
              <p:cNvGrpSpPr/>
              <p:nvPr/>
            </p:nvGrpSpPr>
            <p:grpSpPr>
              <a:xfrm rot="16200000">
                <a:off x="3163823" y="3474765"/>
                <a:ext cx="2346448" cy="239782"/>
                <a:chOff x="4686173" y="4414202"/>
                <a:chExt cx="1943227" cy="310199"/>
              </a:xfrm>
            </p:grpSpPr>
            <p:grpSp>
              <p:nvGrpSpPr>
                <p:cNvPr id="82" name="Group 42"/>
                <p:cNvGrpSpPr/>
                <p:nvPr/>
              </p:nvGrpSpPr>
              <p:grpSpPr>
                <a:xfrm>
                  <a:off x="5029200" y="4419601"/>
                  <a:ext cx="1295400" cy="304800"/>
                  <a:chOff x="4876800" y="4419600"/>
                  <a:chExt cx="5486400" cy="914401"/>
                </a:xfrm>
              </p:grpSpPr>
              <p:cxnSp>
                <p:nvCxnSpPr>
                  <p:cNvPr id="85"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83" name="Straight Connector 82"/>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0" name="TextBox 18"/>
              <p:cNvSpPr txBox="1"/>
              <p:nvPr/>
            </p:nvSpPr>
            <p:spPr>
              <a:xfrm>
                <a:off x="1667727" y="1752600"/>
                <a:ext cx="2133376"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4</a:t>
                </a:r>
                <a:endParaRPr lang="en-US" b="1" baseline="-25000" dirty="0">
                  <a:latin typeface="Times New Roman" panose="02020603050405020304" pitchFamily="18" charset="0"/>
                  <a:cs typeface="Times New Roman" panose="02020603050405020304" pitchFamily="18" charset="0"/>
                </a:endParaRPr>
              </a:p>
            </p:txBody>
          </p:sp>
          <p:sp>
            <p:nvSpPr>
              <p:cNvPr id="11" name="TextBox 19"/>
              <p:cNvSpPr txBox="1"/>
              <p:nvPr/>
            </p:nvSpPr>
            <p:spPr>
              <a:xfrm>
                <a:off x="2947778" y="59083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12" name="TextBox 20"/>
              <p:cNvSpPr txBox="1"/>
              <p:nvPr/>
            </p:nvSpPr>
            <p:spPr>
              <a:xfrm>
                <a:off x="11003087" y="3774757"/>
                <a:ext cx="13324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bs2</a:t>
                </a:r>
                <a:endParaRPr lang="en-US" b="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380738" y="32766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b="1" baseline="-25000" dirty="0">
                  <a:latin typeface="Times New Roman" panose="02020603050405020304" pitchFamily="18" charset="0"/>
                  <a:cs typeface="Times New Roman" panose="02020603050405020304" pitchFamily="18" charset="0"/>
                </a:endParaRPr>
              </a:p>
            </p:txBody>
          </p:sp>
          <p:cxnSp>
            <p:nvCxnSpPr>
              <p:cNvPr id="14" name="Straight Connector 27"/>
              <p:cNvCxnSpPr/>
              <p:nvPr/>
            </p:nvCxnSpPr>
            <p:spPr>
              <a:xfrm>
                <a:off x="969512" y="2394857"/>
                <a:ext cx="0" cy="797169"/>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969512" y="2394857"/>
                <a:ext cx="82042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969512" y="2926303"/>
                <a:ext cx="0" cy="457200"/>
              </a:xfrm>
              <a:prstGeom prst="line">
                <a:avLst/>
              </a:prstGeom>
            </p:spPr>
            <p:style>
              <a:lnRef idx="3">
                <a:schemeClr val="dk1"/>
              </a:lnRef>
              <a:fillRef idx="0">
                <a:schemeClr val="dk1"/>
              </a:fillRef>
              <a:effectRef idx="2">
                <a:schemeClr val="dk1"/>
              </a:effectRef>
              <a:fontRef idx="minor">
                <a:schemeClr val="tx1"/>
              </a:fontRef>
            </p:style>
          </p:cxnSp>
          <p:grpSp>
            <p:nvGrpSpPr>
              <p:cNvPr id="17" name="Group 56"/>
              <p:cNvGrpSpPr/>
              <p:nvPr/>
            </p:nvGrpSpPr>
            <p:grpSpPr>
              <a:xfrm>
                <a:off x="6074912" y="6400800"/>
                <a:ext cx="820426" cy="696079"/>
                <a:chOff x="4572000" y="3773556"/>
                <a:chExt cx="914400" cy="798444"/>
              </a:xfrm>
            </p:grpSpPr>
            <p:cxnSp>
              <p:nvCxnSpPr>
                <p:cNvPr id="78" name="Straight Connector 77"/>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18" name="TextBox 17"/>
              <p:cNvSpPr txBox="1"/>
              <p:nvPr/>
            </p:nvSpPr>
            <p:spPr>
              <a:xfrm>
                <a:off x="698878" y="1793557"/>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9" name="Group 26"/>
              <p:cNvGrpSpPr/>
              <p:nvPr/>
            </p:nvGrpSpPr>
            <p:grpSpPr>
              <a:xfrm>
                <a:off x="6895338" y="2362200"/>
                <a:ext cx="820426" cy="4038014"/>
                <a:chOff x="7315200" y="2657586"/>
                <a:chExt cx="914400" cy="4631840"/>
              </a:xfrm>
            </p:grpSpPr>
            <p:grpSp>
              <p:nvGrpSpPr>
                <p:cNvPr id="73" name="Group 22"/>
                <p:cNvGrpSpPr/>
                <p:nvPr/>
              </p:nvGrpSpPr>
              <p:grpSpPr>
                <a:xfrm>
                  <a:off x="7315200" y="4495800"/>
                  <a:ext cx="914400" cy="914400"/>
                  <a:chOff x="7238999" y="4114796"/>
                  <a:chExt cx="633046" cy="587828"/>
                </a:xfrm>
              </p:grpSpPr>
              <p:sp>
                <p:nvSpPr>
                  <p:cNvPr id="76"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77"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74" name="Straight Connector 24"/>
                <p:cNvCxnSpPr/>
                <p:nvPr/>
              </p:nvCxnSpPr>
              <p:spPr>
                <a:xfrm>
                  <a:off x="7755835" y="2657586"/>
                  <a:ext cx="0" cy="1835524"/>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25"/>
                <p:cNvCxnSpPr/>
                <p:nvPr/>
              </p:nvCxnSpPr>
              <p:spPr>
                <a:xfrm>
                  <a:off x="7772400" y="5453902"/>
                  <a:ext cx="0" cy="1835524"/>
                </a:xfrm>
                <a:prstGeom prst="line">
                  <a:avLst/>
                </a:prstGeom>
              </p:spPr>
              <p:style>
                <a:lnRef idx="3">
                  <a:schemeClr val="dk1"/>
                </a:lnRef>
                <a:fillRef idx="0">
                  <a:schemeClr val="dk1"/>
                </a:fillRef>
                <a:effectRef idx="2">
                  <a:schemeClr val="dk1"/>
                </a:effectRef>
                <a:fontRef idx="minor">
                  <a:schemeClr val="tx1"/>
                </a:fontRef>
              </p:style>
            </p:cxnSp>
          </p:grpSp>
          <p:sp>
            <p:nvSpPr>
              <p:cNvPr id="20" name="TextBox 20"/>
              <p:cNvSpPr txBox="1"/>
              <p:nvPr/>
            </p:nvSpPr>
            <p:spPr>
              <a:xfrm>
                <a:off x="6696703" y="33528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m4</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gs4</a:t>
                </a:r>
                <a:endParaRPr lang="en-US" b="1" baseline="-25000" dirty="0">
                  <a:latin typeface="Times New Roman" panose="02020603050405020304" pitchFamily="18" charset="0"/>
                  <a:cs typeface="Times New Roman" panose="02020603050405020304" pitchFamily="18" charset="0"/>
                </a:endParaRPr>
              </a:p>
            </p:txBody>
          </p:sp>
          <p:grpSp>
            <p:nvGrpSpPr>
              <p:cNvPr id="21" name="Group 46"/>
              <p:cNvGrpSpPr/>
              <p:nvPr/>
            </p:nvGrpSpPr>
            <p:grpSpPr>
              <a:xfrm rot="16200000">
                <a:off x="3023335" y="4274344"/>
                <a:ext cx="4017264" cy="235651"/>
                <a:chOff x="4042068" y="4419549"/>
                <a:chExt cx="3326923" cy="304852"/>
              </a:xfrm>
            </p:grpSpPr>
            <p:grpSp>
              <p:nvGrpSpPr>
                <p:cNvPr id="64" name="Group 42"/>
                <p:cNvGrpSpPr/>
                <p:nvPr/>
              </p:nvGrpSpPr>
              <p:grpSpPr>
                <a:xfrm>
                  <a:off x="5029200" y="4419601"/>
                  <a:ext cx="1295400" cy="304800"/>
                  <a:chOff x="4876800" y="4419600"/>
                  <a:chExt cx="5486400" cy="914401"/>
                </a:xfrm>
              </p:grpSpPr>
              <p:cxnSp>
                <p:nvCxnSpPr>
                  <p:cNvPr id="67" name="Straight Connector 66"/>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5" name="Straight Connector 64"/>
                <p:cNvCxnSpPr/>
                <p:nvPr/>
              </p:nvCxnSpPr>
              <p:spPr>
                <a:xfrm flipH="1">
                  <a:off x="4042068" y="4463449"/>
                  <a:ext cx="984446"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52"/>
                <p:cNvCxnSpPr/>
                <p:nvPr/>
              </p:nvCxnSpPr>
              <p:spPr>
                <a:xfrm flipH="1">
                  <a:off x="6308818" y="4419549"/>
                  <a:ext cx="1060173" cy="0"/>
                </a:xfrm>
                <a:prstGeom prst="line">
                  <a:avLst/>
                </a:prstGeom>
              </p:spPr>
              <p:style>
                <a:lnRef idx="3">
                  <a:schemeClr val="dk1"/>
                </a:lnRef>
                <a:fillRef idx="0">
                  <a:schemeClr val="dk1"/>
                </a:fillRef>
                <a:effectRef idx="2">
                  <a:schemeClr val="dk1"/>
                </a:effectRef>
                <a:fontRef idx="minor">
                  <a:schemeClr val="tx1"/>
                </a:fontRef>
              </p:style>
            </p:cxnSp>
          </p:grpSp>
          <p:cxnSp>
            <p:nvCxnSpPr>
              <p:cNvPr id="22" name="Straight Arrow Connector 21"/>
              <p:cNvCxnSpPr/>
              <p:nvPr/>
            </p:nvCxnSpPr>
            <p:spPr>
              <a:xfrm>
                <a:off x="524503" y="2209800"/>
                <a:ext cx="0" cy="420624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0" y="3774757"/>
                <a:ext cx="524503"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c</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4914138" y="3927157"/>
                <a:ext cx="90762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1/g</a:t>
                </a:r>
                <a:r>
                  <a:rPr lang="en-US" b="1" baseline="-25000" dirty="0" smtClean="0">
                    <a:latin typeface="Times New Roman" panose="02020603050405020304" pitchFamily="18" charset="0"/>
                    <a:cs typeface="Times New Roman" panose="02020603050405020304" pitchFamily="18" charset="0"/>
                  </a:rPr>
                  <a:t>m3</a:t>
                </a:r>
                <a:endParaRPr lang="en-US" b="1"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5828538" y="31242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o3</a:t>
                </a:r>
                <a:endParaRPr lang="en-US" b="1" baseline="-25000" dirty="0">
                  <a:latin typeface="Times New Roman" panose="02020603050405020304" pitchFamily="18" charset="0"/>
                  <a:cs typeface="Times New Roman" panose="02020603050405020304" pitchFamily="18" charset="0"/>
                </a:endParaRPr>
              </a:p>
            </p:txBody>
          </p:sp>
          <p:grpSp>
            <p:nvGrpSpPr>
              <p:cNvPr id="28" name="Group 46"/>
              <p:cNvGrpSpPr/>
              <p:nvPr/>
            </p:nvGrpSpPr>
            <p:grpSpPr>
              <a:xfrm rot="16200000">
                <a:off x="8081571" y="3474770"/>
                <a:ext cx="2346448" cy="235609"/>
                <a:chOff x="4686173" y="4419600"/>
                <a:chExt cx="1943227" cy="304801"/>
              </a:xfrm>
            </p:grpSpPr>
            <p:grpSp>
              <p:nvGrpSpPr>
                <p:cNvPr id="37" name="Group 42"/>
                <p:cNvGrpSpPr/>
                <p:nvPr/>
              </p:nvGrpSpPr>
              <p:grpSpPr>
                <a:xfrm>
                  <a:off x="5029200" y="4419601"/>
                  <a:ext cx="1295400" cy="304800"/>
                  <a:chOff x="4876800" y="4419600"/>
                  <a:chExt cx="5486400" cy="914401"/>
                </a:xfrm>
              </p:grpSpPr>
              <p:cxnSp>
                <p:nvCxnSpPr>
                  <p:cNvPr id="40" name="Straight Connector 39"/>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38" name="Straight Connector 37"/>
                <p:cNvCxnSpPr/>
                <p:nvPr/>
              </p:nvCxnSpPr>
              <p:spPr>
                <a:xfrm flipH="1">
                  <a:off x="4686173" y="4463490"/>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29" name="Straight Connector 28"/>
              <p:cNvCxnSpPr/>
              <p:nvPr/>
            </p:nvCxnSpPr>
            <p:spPr>
              <a:xfrm flipV="1">
                <a:off x="6971538" y="2381250"/>
                <a:ext cx="5120640" cy="0"/>
              </a:xfrm>
              <a:prstGeom prst="line">
                <a:avLst/>
              </a:prstGeom>
            </p:spPr>
            <p:style>
              <a:lnRef idx="3">
                <a:schemeClr val="dk1"/>
              </a:lnRef>
              <a:fillRef idx="0">
                <a:schemeClr val="dk1"/>
              </a:fillRef>
              <a:effectRef idx="2">
                <a:schemeClr val="dk1"/>
              </a:effectRef>
              <a:fontRef idx="minor">
                <a:schemeClr val="tx1"/>
              </a:fontRef>
            </p:style>
          </p:cxnSp>
          <p:sp>
            <p:nvSpPr>
              <p:cNvPr id="30" name="TextBox 20"/>
              <p:cNvSpPr txBox="1"/>
              <p:nvPr/>
            </p:nvSpPr>
            <p:spPr>
              <a:xfrm>
                <a:off x="9211303" y="25146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7712599" y="3698557"/>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o4</a:t>
                </a:r>
                <a:endParaRPr lang="en-US" b="1" baseline="-25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634009" y="3352800"/>
                <a:ext cx="547329"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b="1" baseline="-25000" dirty="0">
                  <a:latin typeface="Times New Roman" panose="02020603050405020304" pitchFamily="18" charset="0"/>
                  <a:cs typeface="Times New Roman" panose="02020603050405020304" pitchFamily="18" charset="0"/>
                </a:endParaRPr>
              </a:p>
            </p:txBody>
          </p:sp>
          <p:sp>
            <p:nvSpPr>
              <p:cNvPr id="35" name="TextBox 18"/>
              <p:cNvSpPr txBox="1"/>
              <p:nvPr/>
            </p:nvSpPr>
            <p:spPr>
              <a:xfrm>
                <a:off x="6742938" y="1828800"/>
                <a:ext cx="1143000"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4</a:t>
                </a:r>
                <a:endParaRPr lang="en-US" b="1" baseline="-25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0942343" y="1828800"/>
                <a:ext cx="55496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nvGrpSpPr>
              <p:cNvPr id="103" name="Group 26"/>
              <p:cNvGrpSpPr/>
              <p:nvPr/>
            </p:nvGrpSpPr>
            <p:grpSpPr>
              <a:xfrm>
                <a:off x="1972303" y="2362200"/>
                <a:ext cx="820426" cy="2404794"/>
                <a:chOff x="7315200" y="3657600"/>
                <a:chExt cx="914400" cy="2758440"/>
              </a:xfrm>
            </p:grpSpPr>
            <p:grpSp>
              <p:nvGrpSpPr>
                <p:cNvPr id="104" name="Group 22"/>
                <p:cNvGrpSpPr/>
                <p:nvPr/>
              </p:nvGrpSpPr>
              <p:grpSpPr>
                <a:xfrm>
                  <a:off x="7315200" y="4495800"/>
                  <a:ext cx="914400" cy="914400"/>
                  <a:chOff x="7238999" y="4114796"/>
                  <a:chExt cx="633046" cy="587828"/>
                </a:xfrm>
              </p:grpSpPr>
              <p:sp>
                <p:nvSpPr>
                  <p:cNvPr id="107"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08"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05"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109" name="TextBox 20"/>
              <p:cNvSpPr txBox="1"/>
              <p:nvPr/>
            </p:nvSpPr>
            <p:spPr>
              <a:xfrm>
                <a:off x="1157142" y="3911579"/>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cxnSp>
            <p:nvCxnSpPr>
              <p:cNvPr id="110" name="Straight Connector 109"/>
              <p:cNvCxnSpPr/>
              <p:nvPr/>
            </p:nvCxnSpPr>
            <p:spPr>
              <a:xfrm flipV="1">
                <a:off x="1934203" y="4800600"/>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111" name="Group 46"/>
              <p:cNvGrpSpPr/>
              <p:nvPr/>
            </p:nvGrpSpPr>
            <p:grpSpPr>
              <a:xfrm rot="16200000">
                <a:off x="3884445" y="4253007"/>
                <a:ext cx="4017264" cy="235651"/>
                <a:chOff x="4042068" y="4419549"/>
                <a:chExt cx="3326923" cy="304852"/>
              </a:xfrm>
            </p:grpSpPr>
            <p:grpSp>
              <p:nvGrpSpPr>
                <p:cNvPr id="112" name="Group 42"/>
                <p:cNvGrpSpPr/>
                <p:nvPr/>
              </p:nvGrpSpPr>
              <p:grpSpPr>
                <a:xfrm>
                  <a:off x="5029200" y="4419601"/>
                  <a:ext cx="1295400" cy="304800"/>
                  <a:chOff x="4876800" y="4419600"/>
                  <a:chExt cx="5486400" cy="914401"/>
                </a:xfrm>
              </p:grpSpPr>
              <p:cxnSp>
                <p:nvCxnSpPr>
                  <p:cNvPr id="115" name="Straight Connector 114"/>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13" name="Straight Connector 112"/>
                <p:cNvCxnSpPr/>
                <p:nvPr/>
              </p:nvCxnSpPr>
              <p:spPr>
                <a:xfrm flipH="1">
                  <a:off x="4042068" y="4463449"/>
                  <a:ext cx="984446" cy="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52"/>
                <p:cNvCxnSpPr/>
                <p:nvPr/>
              </p:nvCxnSpPr>
              <p:spPr>
                <a:xfrm flipH="1">
                  <a:off x="6308818" y="4419549"/>
                  <a:ext cx="1060173" cy="0"/>
                </a:xfrm>
                <a:prstGeom prst="line">
                  <a:avLst/>
                </a:prstGeom>
              </p:spPr>
              <p:style>
                <a:lnRef idx="3">
                  <a:schemeClr val="dk1"/>
                </a:lnRef>
                <a:fillRef idx="0">
                  <a:schemeClr val="dk1"/>
                </a:fillRef>
                <a:effectRef idx="2">
                  <a:schemeClr val="dk1"/>
                </a:effectRef>
                <a:fontRef idx="minor">
                  <a:schemeClr val="tx1"/>
                </a:fontRef>
              </p:style>
            </p:cxnSp>
          </p:grpSp>
          <p:grpSp>
            <p:nvGrpSpPr>
              <p:cNvPr id="121" name="Group 46"/>
              <p:cNvGrpSpPr/>
              <p:nvPr/>
            </p:nvGrpSpPr>
            <p:grpSpPr>
              <a:xfrm rot="16200000">
                <a:off x="2031234" y="5469380"/>
                <a:ext cx="1645920" cy="239782"/>
                <a:chOff x="4686173" y="4414202"/>
                <a:chExt cx="1943227" cy="310199"/>
              </a:xfrm>
            </p:grpSpPr>
            <p:grpSp>
              <p:nvGrpSpPr>
                <p:cNvPr id="122" name="Group 42"/>
                <p:cNvGrpSpPr/>
                <p:nvPr/>
              </p:nvGrpSpPr>
              <p:grpSpPr>
                <a:xfrm>
                  <a:off x="5029200" y="4419601"/>
                  <a:ext cx="1295400" cy="304800"/>
                  <a:chOff x="4876800" y="4419600"/>
                  <a:chExt cx="5486400" cy="914401"/>
                </a:xfrm>
              </p:grpSpPr>
              <p:cxnSp>
                <p:nvCxnSpPr>
                  <p:cNvPr id="125"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23" name="Straight Connector 122"/>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131" name="Straight Connector 130"/>
              <p:cNvCxnSpPr/>
              <p:nvPr/>
            </p:nvCxnSpPr>
            <p:spPr>
              <a:xfrm flipV="1">
                <a:off x="9135103" y="4781550"/>
                <a:ext cx="2286000" cy="0"/>
              </a:xfrm>
              <a:prstGeom prst="line">
                <a:avLst/>
              </a:prstGeom>
            </p:spPr>
            <p:style>
              <a:lnRef idx="3">
                <a:schemeClr val="dk1"/>
              </a:lnRef>
              <a:fillRef idx="0">
                <a:schemeClr val="dk1"/>
              </a:fillRef>
              <a:effectRef idx="2">
                <a:schemeClr val="dk1"/>
              </a:effectRef>
              <a:fontRef idx="minor">
                <a:schemeClr val="tx1"/>
              </a:fontRef>
            </p:style>
          </p:cxnSp>
          <p:grpSp>
            <p:nvGrpSpPr>
              <p:cNvPr id="132" name="Group 46"/>
              <p:cNvGrpSpPr/>
              <p:nvPr/>
            </p:nvGrpSpPr>
            <p:grpSpPr>
              <a:xfrm rot="16200000">
                <a:off x="6322845" y="4274342"/>
                <a:ext cx="4017264" cy="235651"/>
                <a:chOff x="4042068" y="4419549"/>
                <a:chExt cx="3326923" cy="304852"/>
              </a:xfrm>
            </p:grpSpPr>
            <p:grpSp>
              <p:nvGrpSpPr>
                <p:cNvPr id="133" name="Group 42"/>
                <p:cNvGrpSpPr/>
                <p:nvPr/>
              </p:nvGrpSpPr>
              <p:grpSpPr>
                <a:xfrm>
                  <a:off x="5029200" y="4419601"/>
                  <a:ext cx="1295400" cy="304800"/>
                  <a:chOff x="4876800" y="4419600"/>
                  <a:chExt cx="5486400" cy="914401"/>
                </a:xfrm>
              </p:grpSpPr>
              <p:cxnSp>
                <p:nvCxnSpPr>
                  <p:cNvPr id="136" name="Straight Connector 135"/>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34" name="Straight Connector 133"/>
                <p:cNvCxnSpPr/>
                <p:nvPr/>
              </p:nvCxnSpPr>
              <p:spPr>
                <a:xfrm flipH="1">
                  <a:off x="4042068" y="4463449"/>
                  <a:ext cx="984446" cy="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52"/>
                <p:cNvCxnSpPr/>
                <p:nvPr/>
              </p:nvCxnSpPr>
              <p:spPr>
                <a:xfrm flipH="1">
                  <a:off x="6308818" y="4419549"/>
                  <a:ext cx="1060173" cy="0"/>
                </a:xfrm>
                <a:prstGeom prst="line">
                  <a:avLst/>
                </a:prstGeom>
              </p:spPr>
              <p:style>
                <a:lnRef idx="3">
                  <a:schemeClr val="dk1"/>
                </a:lnRef>
                <a:fillRef idx="0">
                  <a:schemeClr val="dk1"/>
                </a:fillRef>
                <a:effectRef idx="2">
                  <a:schemeClr val="dk1"/>
                </a:effectRef>
                <a:fontRef idx="minor">
                  <a:schemeClr val="tx1"/>
                </a:fontRef>
              </p:style>
            </p:cxnSp>
          </p:grpSp>
          <p:grpSp>
            <p:nvGrpSpPr>
              <p:cNvPr id="142" name="Group 26"/>
              <p:cNvGrpSpPr/>
              <p:nvPr/>
            </p:nvGrpSpPr>
            <p:grpSpPr>
              <a:xfrm>
                <a:off x="10600677" y="2362200"/>
                <a:ext cx="820426" cy="2404794"/>
                <a:chOff x="7315200" y="3657600"/>
                <a:chExt cx="914400" cy="2758440"/>
              </a:xfrm>
            </p:grpSpPr>
            <p:grpSp>
              <p:nvGrpSpPr>
                <p:cNvPr id="143" name="Group 22"/>
                <p:cNvGrpSpPr/>
                <p:nvPr/>
              </p:nvGrpSpPr>
              <p:grpSpPr>
                <a:xfrm>
                  <a:off x="7315200" y="4495800"/>
                  <a:ext cx="914400" cy="914400"/>
                  <a:chOff x="7238999" y="4114796"/>
                  <a:chExt cx="633046" cy="587828"/>
                </a:xfrm>
              </p:grpSpPr>
              <p:sp>
                <p:nvSpPr>
                  <p:cNvPr id="146"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47"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44" name="Straight Connector 24"/>
                <p:cNvCxnSpPr/>
                <p:nvPr/>
              </p:nvCxnSpPr>
              <p:spPr>
                <a:xfrm>
                  <a:off x="7755834" y="36576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145"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148" name="TextBox 20"/>
              <p:cNvSpPr txBox="1"/>
              <p:nvPr/>
            </p:nvSpPr>
            <p:spPr>
              <a:xfrm>
                <a:off x="2048503" y="5451157"/>
                <a:ext cx="76495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2R</a:t>
                </a:r>
                <a:r>
                  <a:rPr lang="en-US" b="1" baseline="-25000" dirty="0" smtClean="0">
                    <a:latin typeface="Times New Roman" panose="02020603050405020304" pitchFamily="18" charset="0"/>
                    <a:cs typeface="Times New Roman" panose="02020603050405020304" pitchFamily="18" charset="0"/>
                  </a:rPr>
                  <a:t>ss</a:t>
                </a:r>
                <a:endParaRPr lang="en-US" b="1" baseline="-25000" dirty="0">
                  <a:latin typeface="Times New Roman" panose="02020603050405020304" pitchFamily="18" charset="0"/>
                  <a:cs typeface="Times New Roman" panose="02020603050405020304" pitchFamily="18" charset="0"/>
                </a:endParaRPr>
              </a:p>
            </p:txBody>
          </p:sp>
          <p:grpSp>
            <p:nvGrpSpPr>
              <p:cNvPr id="149" name="Group 46"/>
              <p:cNvGrpSpPr/>
              <p:nvPr/>
            </p:nvGrpSpPr>
            <p:grpSpPr>
              <a:xfrm rot="16200000">
                <a:off x="9640052" y="5484620"/>
                <a:ext cx="1645920" cy="239782"/>
                <a:chOff x="4686173" y="4414202"/>
                <a:chExt cx="1943227" cy="310199"/>
              </a:xfrm>
            </p:grpSpPr>
            <p:grpSp>
              <p:nvGrpSpPr>
                <p:cNvPr id="150" name="Group 42"/>
                <p:cNvGrpSpPr/>
                <p:nvPr/>
              </p:nvGrpSpPr>
              <p:grpSpPr>
                <a:xfrm>
                  <a:off x="5029200" y="4419601"/>
                  <a:ext cx="1295400" cy="304800"/>
                  <a:chOff x="4876800" y="4419600"/>
                  <a:chExt cx="5486400" cy="914401"/>
                </a:xfrm>
              </p:grpSpPr>
              <p:cxnSp>
                <p:nvCxnSpPr>
                  <p:cNvPr id="15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15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51" name="Straight Connector 150"/>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59" name="TextBox 20"/>
              <p:cNvSpPr txBox="1"/>
              <p:nvPr/>
            </p:nvSpPr>
            <p:spPr>
              <a:xfrm>
                <a:off x="9657321" y="5447347"/>
                <a:ext cx="76495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2R</a:t>
                </a:r>
                <a:r>
                  <a:rPr lang="en-US" b="1" baseline="-25000" dirty="0" smtClean="0">
                    <a:latin typeface="Times New Roman" panose="02020603050405020304" pitchFamily="18" charset="0"/>
                    <a:cs typeface="Times New Roman" panose="02020603050405020304" pitchFamily="18" charset="0"/>
                  </a:rPr>
                  <a:t>ss</a:t>
                </a:r>
                <a:endParaRPr lang="en-US" b="1" baseline="-25000" dirty="0">
                  <a:latin typeface="Times New Roman" panose="02020603050405020304" pitchFamily="18" charset="0"/>
                  <a:cs typeface="Times New Roman" panose="02020603050405020304" pitchFamily="18" charset="0"/>
                </a:endParaRPr>
              </a:p>
            </p:txBody>
          </p:sp>
          <p:sp>
            <p:nvSpPr>
              <p:cNvPr id="160" name="TextBox 159"/>
              <p:cNvSpPr txBox="1"/>
              <p:nvPr/>
            </p:nvSpPr>
            <p:spPr>
              <a:xfrm>
                <a:off x="8503943" y="1793557"/>
                <a:ext cx="615746" cy="492443"/>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V</a:t>
                </a:r>
                <a:r>
                  <a:rPr lang="en-US" b="1" baseline="-25000" dirty="0" smtClean="0">
                    <a:solidFill>
                      <a:srgbClr val="FF0000"/>
                    </a:solidFill>
                    <a:latin typeface="Times New Roman" panose="02020603050405020304" pitchFamily="18" charset="0"/>
                    <a:cs typeface="Times New Roman" panose="02020603050405020304" pitchFamily="18" charset="0"/>
                  </a:rPr>
                  <a:t>o2</a:t>
                </a:r>
                <a:endParaRPr lang="en-US" b="1" baseline="-25000" dirty="0">
                  <a:solidFill>
                    <a:srgbClr val="FF0000"/>
                  </a:solidFill>
                  <a:latin typeface="Times New Roman" panose="02020603050405020304" pitchFamily="18" charset="0"/>
                  <a:cs typeface="Times New Roman" panose="02020603050405020304" pitchFamily="18" charset="0"/>
                </a:endParaRPr>
              </a:p>
            </p:txBody>
          </p:sp>
          <p:sp>
            <p:nvSpPr>
              <p:cNvPr id="161" name="TextBox 160"/>
              <p:cNvSpPr txBox="1"/>
              <p:nvPr/>
            </p:nvSpPr>
            <p:spPr>
              <a:xfrm>
                <a:off x="4105903" y="1828800"/>
                <a:ext cx="615746" cy="492443"/>
              </a:xfrm>
              <a:prstGeom prst="rect">
                <a:avLst/>
              </a:prstGeom>
              <a:noFill/>
            </p:spPr>
            <p:txBody>
              <a:bodyPr wrap="non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V</a:t>
                </a:r>
                <a:r>
                  <a:rPr lang="en-US" b="1" baseline="-25000" dirty="0" smtClean="0">
                    <a:solidFill>
                      <a:srgbClr val="FF0000"/>
                    </a:solidFill>
                    <a:latin typeface="Times New Roman" panose="02020603050405020304" pitchFamily="18" charset="0"/>
                    <a:cs typeface="Times New Roman" panose="02020603050405020304" pitchFamily="18" charset="0"/>
                  </a:rPr>
                  <a:t>o1</a:t>
                </a:r>
                <a:endParaRPr lang="en-US" b="1" baseline="-25000" dirty="0">
                  <a:solidFill>
                    <a:srgbClr val="FF0000"/>
                  </a:solidFill>
                  <a:latin typeface="Times New Roman" panose="02020603050405020304" pitchFamily="18" charset="0"/>
                  <a:cs typeface="Times New Roman" panose="02020603050405020304" pitchFamily="18" charset="0"/>
                </a:endParaRPr>
              </a:p>
            </p:txBody>
          </p:sp>
          <p:cxnSp>
            <p:nvCxnSpPr>
              <p:cNvPr id="162" name="Straight Arrow Connector 161"/>
              <p:cNvCxnSpPr/>
              <p:nvPr/>
            </p:nvCxnSpPr>
            <p:spPr>
              <a:xfrm>
                <a:off x="12640303" y="2247900"/>
                <a:ext cx="0" cy="420624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63" name="TextBox 162"/>
              <p:cNvSpPr txBox="1"/>
              <p:nvPr/>
            </p:nvSpPr>
            <p:spPr>
              <a:xfrm>
                <a:off x="12039600" y="4231957"/>
                <a:ext cx="524503" cy="492443"/>
              </a:xfrm>
              <a:prstGeom prst="rect">
                <a:avLst/>
              </a:prstGeom>
              <a:noFill/>
            </p:spPr>
            <p:txBody>
              <a:bodyPr wrap="none" rtlCol="0">
                <a:spAutoFit/>
              </a:bodyPr>
              <a:lstStyle/>
              <a:p>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V</a:t>
                </a:r>
                <a:r>
                  <a:rPr lang="en-US" b="1" baseline="-25000" dirty="0" err="1" smtClean="0">
                    <a:solidFill>
                      <a:schemeClr val="accent2">
                        <a:lumMod val="75000"/>
                      </a:schemeClr>
                    </a:solidFill>
                    <a:latin typeface="Times New Roman" panose="02020603050405020304" pitchFamily="18" charset="0"/>
                    <a:cs typeface="Times New Roman" panose="02020603050405020304" pitchFamily="18" charset="0"/>
                  </a:rPr>
                  <a:t>c</a:t>
                </a:r>
                <a:endParaRPr lang="en-US"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165" name="TextBox 20"/>
            <p:cNvSpPr txBox="1"/>
            <p:nvPr/>
          </p:nvSpPr>
          <p:spPr>
            <a:xfrm>
              <a:off x="2971800" y="4114800"/>
              <a:ext cx="13324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mb1</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bs1</a:t>
              </a:r>
              <a:endParaRPr lang="en-US" b="1" baseline="-25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663707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Common Mode Analysis</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28600" y="1256784"/>
            <a:ext cx="9510617" cy="3467616"/>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o4			</a:t>
            </a:r>
            <a:r>
              <a:rPr lang="en-US" dirty="0" smtClean="0">
                <a:latin typeface="Times New Roman" panose="02020603050405020304" pitchFamily="18" charset="0"/>
                <a:cs typeface="Times New Roman" panose="02020603050405020304" pitchFamily="18" charset="0"/>
              </a:rPr>
              <a:t>------- (9)</a:t>
            </a:r>
          </a:p>
          <a:p>
            <a:endParaRPr lang="en-US" sz="2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gs4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g4</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s4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g4 	</a:t>
            </a:r>
            <a:r>
              <a:rPr lang="en-US" dirty="0" smtClean="0">
                <a:latin typeface="Times New Roman" panose="02020603050405020304" pitchFamily="18" charset="0"/>
                <a:cs typeface="Times New Roman" panose="02020603050405020304" pitchFamily="18" charset="0"/>
              </a:rPr>
              <a:t>------- (10)</a:t>
            </a:r>
          </a:p>
          <a:p>
            <a:r>
              <a:rPr lang="en-US" baseline="-25000"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g4</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(11)</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 (11) in (10) =&gt; i</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(12)</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Sub. (12) in (9) =&gt;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o4	</a:t>
            </a:r>
            <a:r>
              <a:rPr lang="en-US" dirty="0" smtClean="0">
                <a:latin typeface="Times New Roman" panose="02020603050405020304" pitchFamily="18" charset="0"/>
                <a:cs typeface="Times New Roman" panose="02020603050405020304" pitchFamily="18" charset="0"/>
              </a:rPr>
              <a:t>------- (13)</a:t>
            </a:r>
            <a:endParaRPr lang="en-US" baseline="-25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286000" y="5108138"/>
            <a:ext cx="6872715" cy="12926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&lt;&lt; (i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Wingdings" pitchFamily="2" charset="2"/>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i</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 2R</a:t>
            </a:r>
            <a:r>
              <a:rPr lang="en-US" baseline="-25000" dirty="0" smtClean="0">
                <a:latin typeface="Times New Roman" panose="02020603050405020304" pitchFamily="18" charset="0"/>
                <a:cs typeface="Times New Roman" panose="02020603050405020304" pitchFamily="18" charset="0"/>
              </a:rPr>
              <a:t>ss 	</a:t>
            </a:r>
            <a:r>
              <a:rPr lang="en-US" dirty="0" smtClean="0">
                <a:latin typeface="Times New Roman" panose="02020603050405020304" pitchFamily="18" charset="0"/>
                <a:cs typeface="Times New Roman" panose="02020603050405020304" pitchFamily="18" charset="0"/>
              </a:rPr>
              <a:t>------- (14)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143000"/>
            <a:ext cx="2489784" cy="492443"/>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Sub. (14) in (13),</a:t>
            </a:r>
            <a:endParaRPr lang="en-US" dirty="0"/>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663707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Common Mode Analysis</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304800" y="1676400"/>
            <a:ext cx="9510617" cy="4093428"/>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o4	</a:t>
            </a:r>
            <a:r>
              <a:rPr lang="en-US" dirty="0" smtClean="0">
                <a:latin typeface="Times New Roman" panose="02020603050405020304" pitchFamily="18" charset="0"/>
                <a:cs typeface="Times New Roman" panose="02020603050405020304" pitchFamily="18" charset="0"/>
              </a:rPr>
              <a:t>------- (15)</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1) r</a:t>
            </a:r>
            <a:r>
              <a:rPr lang="en-US" baseline="-25000" dirty="0" smtClean="0">
                <a:latin typeface="Times New Roman" panose="02020603050405020304" pitchFamily="18" charset="0"/>
                <a:cs typeface="Times New Roman" panose="02020603050405020304" pitchFamily="18" charset="0"/>
              </a:rPr>
              <a:t>o4		</a:t>
            </a:r>
            <a:r>
              <a:rPr lang="en-US" dirty="0" smtClean="0">
                <a:latin typeface="Times New Roman" panose="02020603050405020304" pitchFamily="18" charset="0"/>
                <a:cs typeface="Times New Roman" panose="02020603050405020304" pitchFamily="18" charset="0"/>
              </a:rPr>
              <a:t>------- (16)</a:t>
            </a:r>
          </a:p>
          <a:p>
            <a:endParaRPr lang="en-US" dirty="0" smtClean="0"/>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((g</a:t>
            </a:r>
            <a:r>
              <a:rPr lang="en-US" baseline="-25000" dirty="0" smtClean="0">
                <a:latin typeface="Times New Roman" panose="02020603050405020304" pitchFamily="18" charset="0"/>
                <a:cs typeface="Times New Roman" panose="02020603050405020304" pitchFamily="18" charset="0"/>
              </a:rPr>
              <a:t>m4</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1) r</a:t>
            </a:r>
            <a:r>
              <a:rPr lang="en-US" baseline="-25000" dirty="0" smtClean="0">
                <a:latin typeface="Times New Roman" panose="02020603050405020304" pitchFamily="18" charset="0"/>
                <a:cs typeface="Times New Roman" panose="02020603050405020304" pitchFamily="18" charset="0"/>
              </a:rPr>
              <a:t>o4		</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o4</a:t>
            </a:r>
            <a:r>
              <a:rPr lang="en-US" dirty="0" smtClean="0">
                <a:latin typeface="Times New Roman" panose="02020603050405020304" pitchFamily="18" charset="0"/>
                <a:cs typeface="Times New Roman" panose="02020603050405020304" pitchFamily="18" charset="0"/>
              </a:rPr>
              <a:t>/2R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 1/(1+g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(17)</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Approximately,</a:t>
            </a:r>
          </a:p>
          <a:p>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c</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o4</a:t>
            </a:r>
            <a:r>
              <a:rPr lang="en-US" sz="2800" b="1" dirty="0" smtClean="0">
                <a:solidFill>
                  <a:srgbClr val="00B050"/>
                </a:solidFill>
                <a:latin typeface="Times New Roman" panose="02020603050405020304" pitchFamily="18" charset="0"/>
                <a:cs typeface="Times New Roman" panose="02020603050405020304" pitchFamily="18" charset="0"/>
              </a:rPr>
              <a:t>/2R</a:t>
            </a:r>
            <a:r>
              <a:rPr lang="en-US" sz="2800" b="1" baseline="-25000" dirty="0" smtClean="0">
                <a:solidFill>
                  <a:srgbClr val="00B050"/>
                </a:solidFill>
                <a:latin typeface="Times New Roman" panose="02020603050405020304" pitchFamily="18" charset="0"/>
                <a:cs typeface="Times New Roman" panose="02020603050405020304" pitchFamily="18" charset="0"/>
              </a:rPr>
              <a:t>ss</a:t>
            </a:r>
            <a:r>
              <a:rPr lang="en-US" sz="2800" b="1" dirty="0" smtClean="0">
                <a:solidFill>
                  <a:srgbClr val="00B050"/>
                </a:solidFill>
                <a:latin typeface="Times New Roman" panose="02020603050405020304" pitchFamily="18" charset="0"/>
                <a:cs typeface="Times New Roman" panose="02020603050405020304" pitchFamily="18" charset="0"/>
              </a:rPr>
              <a:t>) (– 1/(g</a:t>
            </a:r>
            <a:r>
              <a:rPr lang="en-US" sz="2800" b="1" baseline="-25000" dirty="0" smtClean="0">
                <a:solidFill>
                  <a:srgbClr val="00B050"/>
                </a:solidFill>
                <a:latin typeface="Times New Roman" panose="02020603050405020304" pitchFamily="18" charset="0"/>
                <a:cs typeface="Times New Roman" panose="02020603050405020304" pitchFamily="18" charset="0"/>
              </a:rPr>
              <a:t>m3</a:t>
            </a:r>
            <a:r>
              <a:rPr lang="en-US" sz="2800" b="1" dirty="0" smtClean="0">
                <a:solidFill>
                  <a:srgbClr val="00B050"/>
                </a:solidFill>
                <a:latin typeface="Times New Roman" panose="02020603050405020304" pitchFamily="18" charset="0"/>
                <a:cs typeface="Times New Roman" panose="02020603050405020304" pitchFamily="18" charset="0"/>
              </a:rPr>
              <a:t> r</a:t>
            </a:r>
            <a:r>
              <a:rPr lang="en-US" sz="2800" b="1" baseline="-25000" dirty="0" smtClean="0">
                <a:solidFill>
                  <a:srgbClr val="00B050"/>
                </a:solidFill>
                <a:latin typeface="Times New Roman" panose="02020603050405020304" pitchFamily="18" charset="0"/>
                <a:cs typeface="Times New Roman" panose="02020603050405020304" pitchFamily="18" charset="0"/>
              </a:rPr>
              <a:t>o3</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a:t>
            </a:r>
          </a:p>
        </p:txBody>
      </p:sp>
      <p:sp>
        <p:nvSpPr>
          <p:cNvPr id="8" name="Rectangle 7"/>
          <p:cNvSpPr/>
          <p:nvPr/>
        </p:nvSpPr>
        <p:spPr>
          <a:xfrm>
            <a:off x="3581400" y="6239312"/>
            <a:ext cx="8275022" cy="1990288"/>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latin typeface="Times New Roman" panose="02020603050405020304" pitchFamily="18" charset="0"/>
                <a:cs typeface="Times New Roman" panose="02020603050405020304" pitchFamily="18" charset="0"/>
              </a:rPr>
              <a:t>Since all transistors are identical, 	r</a:t>
            </a:r>
            <a:r>
              <a:rPr lang="en-US" baseline="-25000" dirty="0" smtClean="0">
                <a:latin typeface="Times New Roman" panose="02020603050405020304" pitchFamily="18" charset="0"/>
                <a:cs typeface="Times New Roman" panose="02020603050405020304" pitchFamily="18" charset="0"/>
              </a:rPr>
              <a:t>o3</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o4,</a:t>
            </a:r>
          </a:p>
          <a:p>
            <a:r>
              <a:rPr lang="en-US" dirty="0" smtClean="0">
                <a:latin typeface="Times New Roman" panose="02020603050405020304" pitchFamily="18" charset="0"/>
                <a:cs typeface="Times New Roman" panose="02020603050405020304" pitchFamily="18" charset="0"/>
              </a:rPr>
              <a:t>Hence (18) becomes, </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/2R</a:t>
            </a:r>
            <a:r>
              <a:rPr lang="en-US" baseline="-25000" dirty="0"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g</a:t>
            </a:r>
            <a:r>
              <a:rPr lang="en-US" baseline="-25000" dirty="0" smtClean="0">
                <a:latin typeface="Times New Roman" panose="02020603050405020304" pitchFamily="18" charset="0"/>
                <a:cs typeface="Times New Roman" panose="02020603050405020304" pitchFamily="18" charset="0"/>
              </a:rPr>
              <a:t>m3</a:t>
            </a:r>
            <a:r>
              <a:rPr lang="en-US" dirty="0" smtClean="0">
                <a:latin typeface="Times New Roman" panose="02020603050405020304" pitchFamily="18" charset="0"/>
                <a:cs typeface="Times New Roman" panose="02020603050405020304" pitchFamily="18" charset="0"/>
              </a:rPr>
              <a:t>)   		------- (19)</a:t>
            </a:r>
          </a:p>
          <a:p>
            <a:endParaRPr lang="en-US" baseline="-25000" dirty="0" smtClean="0"/>
          </a:p>
          <a:p>
            <a:r>
              <a:rPr lang="en-US" sz="2800" b="1" dirty="0" smtClean="0">
                <a:solidFill>
                  <a:srgbClr val="00B050"/>
                </a:solidFill>
                <a:latin typeface="Times New Roman" panose="02020603050405020304" pitchFamily="18" charset="0"/>
                <a:cs typeface="Times New Roman" panose="02020603050405020304" pitchFamily="18" charset="0"/>
              </a:rPr>
              <a:t>A</a:t>
            </a:r>
            <a:r>
              <a:rPr lang="en-US" sz="2800" b="1" baseline="-25000" dirty="0" smtClean="0">
                <a:solidFill>
                  <a:srgbClr val="00B050"/>
                </a:solidFill>
                <a:latin typeface="Times New Roman" panose="02020603050405020304" pitchFamily="18" charset="0"/>
                <a:cs typeface="Times New Roman" panose="02020603050405020304" pitchFamily="18" charset="0"/>
              </a:rPr>
              <a:t>c</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out</a:t>
            </a:r>
            <a:r>
              <a:rPr lang="en-US" sz="2800" b="1" dirty="0" smtClean="0">
                <a:solidFill>
                  <a:srgbClr val="00B050"/>
                </a:solidFill>
                <a:latin typeface="Times New Roman" panose="02020603050405020304" pitchFamily="18" charset="0"/>
                <a:cs typeface="Times New Roman" panose="02020603050405020304" pitchFamily="18" charset="0"/>
              </a:rPr>
              <a:t> / </a:t>
            </a:r>
            <a:r>
              <a:rPr lang="en-US" sz="2800" b="1" dirty="0" err="1" smtClean="0">
                <a:solidFill>
                  <a:srgbClr val="00B050"/>
                </a:solidFill>
                <a:latin typeface="Times New Roman" panose="02020603050405020304" pitchFamily="18" charset="0"/>
                <a:cs typeface="Times New Roman" panose="02020603050405020304" pitchFamily="18" charset="0"/>
              </a:rPr>
              <a:t>V</a:t>
            </a:r>
            <a:r>
              <a:rPr lang="en-US" sz="2800" b="1" baseline="-25000" dirty="0" err="1" smtClean="0">
                <a:solidFill>
                  <a:srgbClr val="00B050"/>
                </a:solidFill>
                <a:latin typeface="Times New Roman" panose="02020603050405020304" pitchFamily="18" charset="0"/>
                <a:cs typeface="Times New Roman" panose="02020603050405020304" pitchFamily="18" charset="0"/>
              </a:rPr>
              <a:t>c</a:t>
            </a:r>
            <a:r>
              <a:rPr lang="en-US" sz="2800" b="1" baseline="-25000" dirty="0" smtClean="0">
                <a:solidFill>
                  <a:srgbClr val="00B050"/>
                </a:solidFill>
                <a:latin typeface="Times New Roman" panose="02020603050405020304" pitchFamily="18" charset="0"/>
                <a:cs typeface="Times New Roman" panose="02020603050405020304" pitchFamily="18" charset="0"/>
              </a:rPr>
              <a:t> </a:t>
            </a:r>
            <a:r>
              <a:rPr lang="en-US" sz="2800" b="1" dirty="0" smtClean="0">
                <a:solidFill>
                  <a:srgbClr val="00B050"/>
                </a:solidFill>
                <a:latin typeface="Times New Roman" panose="02020603050405020304" pitchFamily="18" charset="0"/>
                <a:cs typeface="Times New Roman" panose="02020603050405020304" pitchFamily="18" charset="0"/>
              </a:rPr>
              <a:t>= (-1 /2R</a:t>
            </a:r>
            <a:r>
              <a:rPr lang="en-US" sz="2800" b="1" baseline="-25000" dirty="0" smtClean="0">
                <a:solidFill>
                  <a:srgbClr val="00B050"/>
                </a:solidFill>
                <a:latin typeface="Times New Roman" panose="02020603050405020304" pitchFamily="18" charset="0"/>
                <a:cs typeface="Times New Roman" panose="02020603050405020304" pitchFamily="18" charset="0"/>
              </a:rPr>
              <a:t>ss</a:t>
            </a:r>
            <a:r>
              <a:rPr lang="en-US" sz="2800" b="1" dirty="0" smtClean="0">
                <a:solidFill>
                  <a:srgbClr val="00B050"/>
                </a:solidFill>
                <a:latin typeface="Times New Roman" panose="02020603050405020304" pitchFamily="18" charset="0"/>
                <a:cs typeface="Times New Roman" panose="02020603050405020304" pitchFamily="18" charset="0"/>
              </a:rPr>
              <a:t>g</a:t>
            </a:r>
            <a:r>
              <a:rPr lang="en-US" sz="2800" b="1" baseline="-25000" dirty="0" smtClean="0">
                <a:solidFill>
                  <a:srgbClr val="00B050"/>
                </a:solidFill>
                <a:latin typeface="Times New Roman" panose="02020603050405020304" pitchFamily="18" charset="0"/>
                <a:cs typeface="Times New Roman" panose="02020603050405020304" pitchFamily="18" charset="0"/>
              </a:rPr>
              <a:t>m</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(20)</a:t>
            </a:r>
            <a:endParaRPr lang="en-US" baseline="-2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170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1"/>
            <a:ext cx="9944100" cy="1732336"/>
          </a:xfrm>
          <a:prstGeom prst="rect">
            <a:avLst/>
          </a:prstGeom>
        </p:spPr>
        <p:style>
          <a:lnRef idx="1">
            <a:schemeClr val="accent6"/>
          </a:lnRef>
          <a:fillRef idx="2">
            <a:schemeClr val="accent6"/>
          </a:fillRef>
          <a:effectRef idx="1">
            <a:schemeClr val="accent6"/>
          </a:effectRef>
          <a:fontRef idx="minor">
            <a:schemeClr val="dk1"/>
          </a:fontRef>
        </p:style>
        <p:txBody>
          <a:bodyPr wrap="square" lIns="130622" tIns="65311" rIns="130622" bIns="65311">
            <a:spAutoFit/>
          </a:bodyPr>
          <a:lstStyle/>
          <a:p>
            <a:pPr marL="415290" indent="-41529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MOSFET converts variations in its gate-source voltage to a small-signal drain current, which can pass through a resistor to generate an output voltage.</a:t>
            </a:r>
          </a:p>
          <a:p>
            <a:pPr marL="415290" indent="-41529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input impedance of the circuit is very high at low frequencies.</a:t>
            </a: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0158413" y="711201"/>
            <a:ext cx="3100388" cy="2984500"/>
          </a:xfrm>
          <a:prstGeom prst="rect">
            <a:avLst/>
          </a:prstGeom>
          <a:noFill/>
          <a:ln w="9525">
            <a:solidFill>
              <a:srgbClr val="FFFF00"/>
            </a:solidFill>
            <a:miter lim="800000"/>
            <a:headEnd/>
            <a:tailEnd/>
          </a:ln>
        </p:spPr>
      </p:pic>
      <p:sp>
        <p:nvSpPr>
          <p:cNvPr id="7" name="TextBox 6"/>
          <p:cNvSpPr txBox="1"/>
          <p:nvPr/>
        </p:nvSpPr>
        <p:spPr>
          <a:xfrm>
            <a:off x="1" y="3048000"/>
            <a:ext cx="3532703" cy="532007"/>
          </a:xfrm>
          <a:prstGeom prst="rect">
            <a:avLst/>
          </a:prstGeom>
        </p:spPr>
        <p:style>
          <a:lnRef idx="1">
            <a:schemeClr val="accent4"/>
          </a:lnRef>
          <a:fillRef idx="2">
            <a:schemeClr val="accent4"/>
          </a:fillRef>
          <a:effectRef idx="1">
            <a:schemeClr val="accent4"/>
          </a:effectRef>
          <a:fontRef idx="minor">
            <a:schemeClr val="dk1"/>
          </a:fontRef>
        </p:style>
        <p:txBody>
          <a:bodyPr wrap="none" lIns="130622" tIns="65311" rIns="130622" bIns="65311" rtlCol="0">
            <a:spAutoFit/>
          </a:bodyPr>
          <a:lstStyle/>
          <a:p>
            <a:r>
              <a:rPr lang="en-US" b="1" dirty="0" smtClean="0">
                <a:latin typeface="Times New Roman" panose="02020603050405020304" pitchFamily="18" charset="0"/>
                <a:cs typeface="Times New Roman" panose="02020603050405020304" pitchFamily="18" charset="0"/>
              </a:rPr>
              <a:t>Case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(Cut off region)</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43000" y="3759201"/>
            <a:ext cx="5919190" cy="932117"/>
          </a:xfrm>
          <a:prstGeom prst="rect">
            <a:avLst/>
          </a:prstGeom>
        </p:spPr>
        <p:style>
          <a:lnRef idx="1">
            <a:schemeClr val="accent2"/>
          </a:lnRef>
          <a:fillRef idx="2">
            <a:schemeClr val="accent2"/>
          </a:fillRef>
          <a:effectRef idx="1">
            <a:schemeClr val="accent2"/>
          </a:effectRef>
          <a:fontRef idx="minor">
            <a:schemeClr val="dk1"/>
          </a:fontRef>
        </p:style>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If the input voltage is Zero, M</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is </a:t>
            </a:r>
            <a:r>
              <a:rPr lang="en-US" b="1" dirty="0" smtClean="0">
                <a:latin typeface="Times New Roman" panose="02020603050405020304" pitchFamily="18" charset="0"/>
                <a:cs typeface="Times New Roman" panose="02020603050405020304" pitchFamily="18" charset="0"/>
              </a:rPr>
              <a:t>Off </a:t>
            </a:r>
            <a:r>
              <a:rPr lang="en-US" dirty="0" smtClean="0">
                <a:latin typeface="Times New Roman" panose="02020603050405020304" pitchFamily="18" charset="0"/>
                <a:cs typeface="Times New Roman" panose="02020603050405020304" pitchFamily="18" charset="0"/>
              </a:rPr>
              <a:t>and </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a:t>
            </a:r>
            <a:r>
              <a:rPr lang="en-US" b="1" baseline="-25000" dirty="0" smtClean="0">
                <a:latin typeface="Times New Roman" panose="02020603050405020304" pitchFamily="18" charset="0"/>
                <a:cs typeface="Times New Roman" panose="02020603050405020304" pitchFamily="18" charset="0"/>
              </a:rPr>
              <a:t>DD</a:t>
            </a:r>
            <a:endParaRPr lang="en-US" b="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7927" y="4876800"/>
            <a:ext cx="4137035" cy="532007"/>
          </a:xfrm>
          <a:prstGeom prst="rect">
            <a:avLst/>
          </a:prstGeom>
        </p:spPr>
        <p:style>
          <a:lnRef idx="1">
            <a:schemeClr val="accent4"/>
          </a:lnRef>
          <a:fillRef idx="2">
            <a:schemeClr val="accent4"/>
          </a:fillRef>
          <a:effectRef idx="1">
            <a:schemeClr val="accent4"/>
          </a:effectRef>
          <a:fontRef idx="minor">
            <a:schemeClr val="dk1"/>
          </a:fontRef>
        </p:style>
        <p:txBody>
          <a:bodyPr wrap="none" lIns="130622" tIns="65311" rIns="130622" bIns="65311" rtlCol="0">
            <a:spAutoFit/>
          </a:bodyPr>
          <a:lstStyle/>
          <a:p>
            <a:r>
              <a:rPr lang="en-US" b="1" dirty="0" smtClean="0">
                <a:latin typeface="Times New Roman" panose="02020603050405020304" pitchFamily="18" charset="0"/>
                <a:cs typeface="Times New Roman" panose="02020603050405020304" pitchFamily="18" charset="0"/>
              </a:rPr>
              <a:t>Case ii: (Saturation region)</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71601" y="5539026"/>
            <a:ext cx="9943112" cy="932117"/>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If the input voltage is </a:t>
            </a:r>
            <a:r>
              <a:rPr lang="en-US" dirty="0" err="1" smtClean="0">
                <a:latin typeface="Times New Roman" panose="02020603050405020304" pitchFamily="18" charset="0"/>
                <a:cs typeface="Times New Roman" panose="02020603050405020304" pitchFamily="18" charset="0"/>
              </a:rPr>
              <a:t>Vth</a:t>
            </a:r>
            <a:r>
              <a:rPr lang="en-US" dirty="0" smtClean="0">
                <a:latin typeface="Times New Roman" panose="02020603050405020304" pitchFamily="18" charset="0"/>
                <a:cs typeface="Times New Roman" panose="02020603050405020304" pitchFamily="18" charset="0"/>
              </a:rPr>
              <a:t>, M</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is </a:t>
            </a:r>
            <a:r>
              <a:rPr lang="en-US" b="1" dirty="0" smtClean="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and  drawing current from 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then</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a:t>
            </a:r>
            <a:r>
              <a:rPr lang="en-US" b="1" baseline="-25000" dirty="0" smtClean="0">
                <a:latin typeface="Times New Roman" panose="02020603050405020304" pitchFamily="18" charset="0"/>
                <a:cs typeface="Times New Roman" panose="02020603050405020304" pitchFamily="18" charset="0"/>
              </a:rPr>
              <a:t>DD  </a:t>
            </a:r>
            <a:r>
              <a:rPr lang="en-US" b="1" dirty="0" smtClean="0">
                <a:latin typeface="Times New Roman" panose="02020603050405020304" pitchFamily="18" charset="0"/>
                <a:cs typeface="Times New Roman" panose="02020603050405020304" pitchFamily="18" charset="0"/>
              </a:rPr>
              <a:t>- I</a:t>
            </a:r>
            <a:r>
              <a:rPr lang="en-US" b="1" baseline="-25000" dirty="0" smtClean="0">
                <a:latin typeface="Times New Roman" panose="02020603050405020304" pitchFamily="18" charset="0"/>
                <a:cs typeface="Times New Roman" panose="02020603050405020304" pitchFamily="18" charset="0"/>
              </a:rPr>
              <a:t>D </a:t>
            </a:r>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a:t>
            </a:r>
            <a:endParaRPr lang="en-US" b="1" baseline="-25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001000" y="3962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911968" y="57051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3586163" y="6680200"/>
            <a:ext cx="6543675" cy="939800"/>
          </a:xfrm>
          <a:prstGeom prst="rect">
            <a:avLst/>
          </a:prstGeom>
          <a:noFill/>
          <a:ln w="9525">
            <a:solidFill>
              <a:schemeClr val="accent6">
                <a:lumMod val="75000"/>
              </a:schemeClr>
            </a:solidFill>
            <a:miter lim="800000"/>
            <a:headEnd/>
            <a:tailEnd/>
          </a:ln>
        </p:spPr>
      </p:pic>
      <p:sp>
        <p:nvSpPr>
          <p:cNvPr id="13" name="TextBox 12"/>
          <p:cNvSpPr txBox="1"/>
          <p:nvPr/>
        </p:nvSpPr>
        <p:spPr>
          <a:xfrm>
            <a:off x="10858500" y="6908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858000" y="7721600"/>
            <a:ext cx="645619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Here, Channel length modulation is neglected.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4379409"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Differential Amplifier – CMRR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914400" y="1981200"/>
            <a:ext cx="10515600" cy="32316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r>
              <a:rPr lang="en-US" sz="2800" b="1" dirty="0" smtClean="0">
                <a:latin typeface="Times New Roman" pitchFamily="18" charset="0"/>
                <a:cs typeface="Times New Roman" pitchFamily="18" charset="0"/>
                <a:sym typeface="+mn-ea"/>
              </a:rPr>
              <a:t>CMRR = |A</a:t>
            </a:r>
            <a:r>
              <a:rPr lang="en-US" sz="2800" b="1" baseline="-25000" dirty="0" smtClean="0">
                <a:latin typeface="Times New Roman" pitchFamily="18" charset="0"/>
                <a:cs typeface="Times New Roman" pitchFamily="18" charset="0"/>
                <a:sym typeface="+mn-ea"/>
              </a:rPr>
              <a:t>d</a:t>
            </a:r>
            <a:r>
              <a:rPr lang="en-US" sz="2800" b="1" dirty="0" smtClean="0">
                <a:latin typeface="Times New Roman" pitchFamily="18" charset="0"/>
                <a:cs typeface="Times New Roman" pitchFamily="18" charset="0"/>
                <a:sym typeface="+mn-ea"/>
              </a:rPr>
              <a:t>| / |A</a:t>
            </a:r>
            <a:r>
              <a:rPr lang="en-US" sz="2800" b="1" baseline="-25000" dirty="0" smtClean="0">
                <a:latin typeface="Times New Roman" pitchFamily="18" charset="0"/>
                <a:cs typeface="Times New Roman" pitchFamily="18" charset="0"/>
                <a:sym typeface="+mn-ea"/>
              </a:rPr>
              <a:t>c</a:t>
            </a:r>
            <a:r>
              <a:rPr lang="en-US" sz="2800" b="1" dirty="0" smtClean="0">
                <a:latin typeface="Times New Roman" pitchFamily="18" charset="0"/>
                <a:cs typeface="Times New Roman" pitchFamily="18" charset="0"/>
                <a:sym typeface="+mn-ea"/>
              </a:rPr>
              <a:t>|			</a:t>
            </a:r>
            <a:r>
              <a:rPr lang="en-US" sz="2800" dirty="0" smtClean="0">
                <a:latin typeface="Times New Roman" pitchFamily="18" charset="0"/>
                <a:cs typeface="Times New Roman" pitchFamily="18" charset="0"/>
              </a:rPr>
              <a:t> ------- (21)</a:t>
            </a:r>
            <a:endParaRPr lang="en-US" sz="2800" b="1" baseline="-25000" dirty="0" smtClean="0">
              <a:latin typeface="Times New Roman" pitchFamily="18" charset="0"/>
              <a:cs typeface="Times New Roman" pitchFamily="18" charset="0"/>
              <a:sym typeface="+mn-ea"/>
            </a:endParaRPr>
          </a:p>
          <a:p>
            <a:pPr marL="514350" indent="-514350"/>
            <a:endParaRPr lang="en-US" sz="2800" b="1" baseline="-25000" dirty="0" smtClean="0">
              <a:latin typeface="Times New Roman" pitchFamily="18" charset="0"/>
              <a:cs typeface="Times New Roman" pitchFamily="18" charset="0"/>
              <a:sym typeface="+mn-ea"/>
            </a:endParaRPr>
          </a:p>
          <a:p>
            <a:pPr marL="514350" indent="-514350"/>
            <a:r>
              <a:rPr lang="en-US" sz="2800" b="1" dirty="0" smtClean="0">
                <a:latin typeface="Times New Roman" pitchFamily="18" charset="0"/>
                <a:cs typeface="Times New Roman" pitchFamily="18" charset="0"/>
                <a:sym typeface="+mn-ea"/>
              </a:rPr>
              <a:t>CMRR = |</a:t>
            </a:r>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o4</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sym typeface="+mn-ea"/>
              </a:rPr>
              <a:t> / |</a:t>
            </a:r>
            <a:r>
              <a:rPr lang="en-US" sz="2800" b="1" dirty="0" smtClean="0">
                <a:latin typeface="Times New Roman" pitchFamily="18" charset="0"/>
                <a:cs typeface="Times New Roman" pitchFamily="18" charset="0"/>
              </a:rPr>
              <a:t>(-1 /2R</a:t>
            </a:r>
            <a:r>
              <a:rPr lang="en-US" sz="2800" b="1" baseline="-25000" dirty="0" smtClean="0">
                <a:latin typeface="Times New Roman" pitchFamily="18" charset="0"/>
                <a:cs typeface="Times New Roman" pitchFamily="18" charset="0"/>
              </a:rPr>
              <a:t>ss</a:t>
            </a:r>
            <a:r>
              <a:rPr lang="en-US" sz="2800" b="1" dirty="0" smtClean="0">
                <a:latin typeface="Times New Roman" pitchFamily="18" charset="0"/>
                <a:cs typeface="Times New Roman" pitchFamily="18" charset="0"/>
              </a:rPr>
              <a:t>g</a:t>
            </a:r>
            <a:r>
              <a:rPr lang="en-US" sz="2800" b="1" baseline="-25000" dirty="0" smtClean="0">
                <a:latin typeface="Times New Roman" pitchFamily="18" charset="0"/>
                <a:cs typeface="Times New Roman" pitchFamily="18" charset="0"/>
              </a:rPr>
              <a:t>m</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(22)</a:t>
            </a:r>
            <a:endParaRPr lang="en-US" sz="2800" b="1" dirty="0" smtClean="0">
              <a:latin typeface="Times New Roman" pitchFamily="18" charset="0"/>
              <a:cs typeface="Times New Roman" pitchFamily="18" charset="0"/>
            </a:endParaRPr>
          </a:p>
          <a:p>
            <a:pPr marL="514350" indent="-514350"/>
            <a:endParaRPr lang="en-US" sz="2800" b="1" dirty="0" smtClean="0">
              <a:latin typeface="Times New Roman" pitchFamily="18" charset="0"/>
              <a:cs typeface="Times New Roman" pitchFamily="18" charset="0"/>
            </a:endParaRPr>
          </a:p>
          <a:p>
            <a:pPr marL="514350" indent="-514350"/>
            <a:r>
              <a:rPr lang="en-US" sz="2800" b="1" dirty="0" smtClean="0">
                <a:latin typeface="Times New Roman" pitchFamily="18" charset="0"/>
                <a:cs typeface="Times New Roman" pitchFamily="18" charset="0"/>
              </a:rPr>
              <a:t>(</a:t>
            </a:r>
            <a:r>
              <a:rPr lang="ta-IN" sz="2800" b="1" dirty="0" smtClean="0">
                <a:latin typeface="Times New Roman" pitchFamily="18" charset="0"/>
                <a:cs typeface="Latha"/>
              </a:rPr>
              <a:t>ஃ</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a:t>
            </a:r>
            <a:r>
              <a:rPr lang="en-US" sz="2800" b="1" dirty="0" smtClean="0">
                <a:latin typeface="Times New Roman" pitchFamily="18" charset="0"/>
                <a:cs typeface="Times New Roman" pitchFamily="18" charset="0"/>
                <a:sym typeface="+mn-ea"/>
              </a:rPr>
              <a:t> =</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o2 </a:t>
            </a:r>
            <a:r>
              <a:rPr lang="en-US" sz="2800" b="1" dirty="0" smtClean="0">
                <a:latin typeface="Times New Roman" pitchFamily="18" charset="0"/>
                <a:cs typeface="Times New Roman" pitchFamily="18" charset="0"/>
                <a:sym typeface="+mn-ea"/>
              </a:rPr>
              <a: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a:t>
            </a:r>
            <a:r>
              <a:rPr lang="en-US" sz="2800" b="1" baseline="-25000" dirty="0" err="1" smtClean="0">
                <a:latin typeface="Times New Roman" pitchFamily="18" charset="0"/>
                <a:cs typeface="Times New Roman" pitchFamily="18" charset="0"/>
              </a:rPr>
              <a:t>o</a:t>
            </a:r>
            <a:r>
              <a:rPr lang="en-US" sz="2800" b="1" dirty="0" smtClean="0">
                <a:latin typeface="Times New Roman" pitchFamily="18" charset="0"/>
                <a:cs typeface="Times New Roman" pitchFamily="18" charset="0"/>
              </a:rPr>
              <a:t>)</a:t>
            </a:r>
          </a:p>
          <a:p>
            <a:pPr marL="514350" indent="-514350"/>
            <a:endParaRPr lang="en-US" sz="2800" b="1" baseline="30000" dirty="0" smtClean="0">
              <a:latin typeface="Times New Roman" pitchFamily="18" charset="0"/>
              <a:cs typeface="Times New Roman" pitchFamily="18" charset="0"/>
            </a:endParaRPr>
          </a:p>
          <a:p>
            <a:pPr marL="514350" indent="-514350"/>
            <a:r>
              <a:rPr lang="en-US" sz="3600" b="1" dirty="0" smtClean="0">
                <a:latin typeface="Times New Roman" pitchFamily="18" charset="0"/>
                <a:cs typeface="Times New Roman" pitchFamily="18" charset="0"/>
                <a:sym typeface="+mn-ea"/>
              </a:rPr>
              <a:t>	</a:t>
            </a:r>
            <a:r>
              <a:rPr lang="en-US" sz="3600" b="1" dirty="0" smtClean="0">
                <a:solidFill>
                  <a:srgbClr val="FF0000"/>
                </a:solidFill>
                <a:latin typeface="Times New Roman" pitchFamily="18" charset="0"/>
                <a:cs typeface="Times New Roman" pitchFamily="18" charset="0"/>
                <a:sym typeface="+mn-ea"/>
              </a:rPr>
              <a:t>CMRR = </a:t>
            </a:r>
            <a:r>
              <a:rPr lang="en-US" sz="3600" b="1" dirty="0" smtClean="0">
                <a:solidFill>
                  <a:srgbClr val="FF0000"/>
                </a:solidFill>
                <a:latin typeface="Times New Roman" pitchFamily="18" charset="0"/>
                <a:cs typeface="Times New Roman" pitchFamily="18" charset="0"/>
              </a:rPr>
              <a:t>g</a:t>
            </a:r>
            <a:r>
              <a:rPr lang="en-US" sz="3600" b="1" baseline="-25000" dirty="0" smtClean="0">
                <a:solidFill>
                  <a:srgbClr val="FF0000"/>
                </a:solidFill>
                <a:latin typeface="Times New Roman" pitchFamily="18" charset="0"/>
                <a:cs typeface="Times New Roman" pitchFamily="18" charset="0"/>
              </a:rPr>
              <a:t>m</a:t>
            </a:r>
            <a:r>
              <a:rPr lang="en-US" sz="3600" b="1" baseline="30000" dirty="0" smtClean="0">
                <a:solidFill>
                  <a:srgbClr val="FF0000"/>
                </a:solidFill>
                <a:latin typeface="Times New Roman" pitchFamily="18" charset="0"/>
                <a:cs typeface="Times New Roman" pitchFamily="18" charset="0"/>
              </a:rPr>
              <a:t>2</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r</a:t>
            </a:r>
            <a:r>
              <a:rPr lang="en-US" sz="3600" b="1" baseline="-25000" dirty="0" err="1" smtClean="0">
                <a:solidFill>
                  <a:srgbClr val="FF0000"/>
                </a:solidFill>
                <a:latin typeface="Times New Roman" pitchFamily="18" charset="0"/>
                <a:cs typeface="Times New Roman" pitchFamily="18" charset="0"/>
              </a:rPr>
              <a:t>o</a:t>
            </a:r>
            <a:r>
              <a:rPr lang="en-US" sz="3600" b="1" dirty="0" smtClean="0">
                <a:solidFill>
                  <a:srgbClr val="FF0000"/>
                </a:solidFill>
                <a:latin typeface="Times New Roman" pitchFamily="18" charset="0"/>
                <a:cs typeface="Times New Roman" pitchFamily="18" charset="0"/>
              </a:rPr>
              <a:t> 2R</a:t>
            </a:r>
            <a:r>
              <a:rPr lang="en-US" sz="3600" b="1" baseline="-25000" dirty="0" smtClean="0">
                <a:solidFill>
                  <a:srgbClr val="FF0000"/>
                </a:solidFill>
                <a:latin typeface="Times New Roman" pitchFamily="18" charset="0"/>
                <a:cs typeface="Times New Roman" pitchFamily="18" charset="0"/>
              </a:rPr>
              <a:t>ss</a:t>
            </a:r>
            <a:r>
              <a:rPr lang="en-US" sz="3600" b="1" baseline="-25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(23)</a:t>
            </a:r>
            <a:endParaRPr lang="en-US" sz="2800" b="1" baseline="30000" dirty="0" smtClean="0">
              <a:latin typeface="Times New Roman" pitchFamily="18" charset="0"/>
              <a:cs typeface="Times New Roman" pitchFamily="18" charset="0"/>
            </a:endParaRPr>
          </a:p>
          <a:p>
            <a:pPr marL="514350" indent="-514350"/>
            <a:endParaRPr lang="en-US" sz="2800" b="1" baseline="30000" dirty="0" smtClean="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234455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76200" y="1219200"/>
            <a:ext cx="13639800"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Current mirrors made by using active devices have come to be widely used in analog integrated circuits both as biasing elements and as load devices for amplifier stages. </a:t>
            </a:r>
          </a:p>
          <a:p>
            <a:pPr marL="514350" indent="-514350" algn="just">
              <a:buFont typeface="Wingdings" pitchFamily="2" charset="2"/>
              <a:buChar char="Ø"/>
            </a:pPr>
            <a:r>
              <a:rPr lang="en-US" dirty="0" smtClean="0">
                <a:latin typeface="Times New Roman" pitchFamily="18" charset="0"/>
                <a:cs typeface="Times New Roman" pitchFamily="18" charset="0"/>
              </a:rPr>
              <a:t>Current mirrors are frequently more economical than resistors in terms of the die area required to provide bias current of a certain value, particularly when the required value of bias current is small. </a:t>
            </a:r>
          </a:p>
          <a:p>
            <a:pPr marL="514350" indent="-514350" algn="just">
              <a:buFont typeface="Wingdings" pitchFamily="2" charset="2"/>
              <a:buChar char="Ø"/>
            </a:pPr>
            <a:r>
              <a:rPr lang="en-US" dirty="0" smtClean="0">
                <a:latin typeface="Times New Roman" pitchFamily="18" charset="0"/>
                <a:cs typeface="Times New Roman" pitchFamily="18" charset="0"/>
              </a:rPr>
              <a:t>When used as a load element in transistor amplifiers, the high incremental resistance of the current mirror results in high voltage gain at low power supply voltages.</a:t>
            </a:r>
            <a:endParaRPr lang="en-US" dirty="0">
              <a:latin typeface="Times New Roman" pitchFamily="18" charset="0"/>
              <a:cs typeface="Times New Roman" pitchFamily="18" charset="0"/>
            </a:endParaRPr>
          </a:p>
        </p:txBody>
      </p:sp>
      <p:sp>
        <p:nvSpPr>
          <p:cNvPr id="7" name="Rectangle 6"/>
          <p:cNvSpPr/>
          <p:nvPr/>
        </p:nvSpPr>
        <p:spPr>
          <a:xfrm>
            <a:off x="0" y="4250591"/>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A current mirror is an element with at least three terminals, the common terminal is connected to a power supply, and the input current source is connected to the input terminal. </a:t>
            </a:r>
          </a:p>
          <a:p>
            <a:pPr marL="514350" indent="-514350" algn="just">
              <a:buFont typeface="Wingdings" pitchFamily="2" charset="2"/>
              <a:buChar char="Ø"/>
            </a:pPr>
            <a:r>
              <a:rPr lang="en-US" dirty="0" smtClean="0">
                <a:latin typeface="Times New Roman" pitchFamily="18" charset="0"/>
                <a:cs typeface="Times New Roman" pitchFamily="18" charset="0"/>
              </a:rPr>
              <a:t>Ideally, the output current is equal to the input current multiplied by a desired current gain. </a:t>
            </a:r>
          </a:p>
          <a:p>
            <a:pPr marL="514350" indent="-514350" algn="just">
              <a:buFont typeface="Wingdings" pitchFamily="2" charset="2"/>
              <a:buChar char="Ø"/>
            </a:pPr>
            <a:r>
              <a:rPr lang="en-US" dirty="0" smtClean="0">
                <a:latin typeface="Times New Roman" pitchFamily="18" charset="0"/>
                <a:cs typeface="Times New Roman" pitchFamily="18" charset="0"/>
              </a:rPr>
              <a:t>If the gain is unity, the input current is reflected to the output, leading to the name </a:t>
            </a:r>
            <a:r>
              <a:rPr lang="en-US" b="1" i="1" dirty="0" smtClean="0">
                <a:latin typeface="Times New Roman" pitchFamily="18" charset="0"/>
                <a:cs typeface="Times New Roman" pitchFamily="18" charset="0"/>
              </a:rPr>
              <a:t>current mirror</a:t>
            </a:r>
            <a:r>
              <a:rPr lang="en-US" i="1" dirty="0" smtClean="0">
                <a:latin typeface="Times New Roman" pitchFamily="18" charset="0"/>
                <a:cs typeface="Times New Roman" pitchFamily="18" charset="0"/>
              </a:rPr>
              <a:t>.</a:t>
            </a:r>
          </a:p>
        </p:txBody>
      </p:sp>
      <p:sp>
        <p:nvSpPr>
          <p:cNvPr id="8" name="Rectangle 7"/>
          <p:cNvSpPr/>
          <p:nvPr/>
        </p:nvSpPr>
        <p:spPr>
          <a:xfrm>
            <a:off x="0" y="6270010"/>
            <a:ext cx="137160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r>
              <a:rPr lang="en-US" dirty="0" smtClean="0">
                <a:latin typeface="Times New Roman" pitchFamily="18" charset="0"/>
                <a:cs typeface="Times New Roman" pitchFamily="18" charset="0"/>
              </a:rPr>
              <a:t>Under </a:t>
            </a:r>
            <a:r>
              <a:rPr lang="en-US" b="1" dirty="0" smtClean="0">
                <a:latin typeface="Times New Roman" pitchFamily="18" charset="0"/>
                <a:cs typeface="Times New Roman" pitchFamily="18" charset="0"/>
              </a:rPr>
              <a:t>ideal conditions</a:t>
            </a:r>
            <a:r>
              <a:rPr lang="en-US" dirty="0" smtClean="0">
                <a:latin typeface="Times New Roman" pitchFamily="18" charset="0"/>
                <a:cs typeface="Times New Roman" pitchFamily="18" charset="0"/>
              </a:rPr>
              <a:t>, </a:t>
            </a:r>
          </a:p>
          <a:p>
            <a:pPr marL="514350" indent="-514350" algn="just">
              <a:buFont typeface="+mj-lt"/>
              <a:buAutoNum type="arabicPeriod"/>
            </a:pPr>
            <a:r>
              <a:rPr lang="en-US" dirty="0" smtClean="0">
                <a:latin typeface="Times New Roman" pitchFamily="18" charset="0"/>
                <a:cs typeface="Times New Roman" pitchFamily="18" charset="0"/>
              </a:rPr>
              <a:t>The current-mirror gain is </a:t>
            </a:r>
            <a:r>
              <a:rPr lang="en-US" b="1" dirty="0" smtClean="0">
                <a:latin typeface="Times New Roman" pitchFamily="18" charset="0"/>
                <a:cs typeface="Times New Roman" pitchFamily="18" charset="0"/>
              </a:rPr>
              <a:t>independent of input frequency.</a:t>
            </a:r>
          </a:p>
          <a:p>
            <a:pPr marL="514350" indent="-514350" algn="just">
              <a:buFont typeface="+mj-lt"/>
              <a:buAutoNum type="arabicPeriod"/>
            </a:pPr>
            <a:r>
              <a:rPr lang="en-US" b="1" dirty="0" smtClean="0">
                <a:latin typeface="Times New Roman" pitchFamily="18" charset="0"/>
                <a:cs typeface="Times New Roman" pitchFamily="18" charset="0"/>
              </a:rPr>
              <a:t>The output current is independent of the voltage between the output and common terminals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ds</a:t>
            </a:r>
            <a:r>
              <a:rPr lang="en-US" b="1" dirty="0" smtClean="0">
                <a:latin typeface="Times New Roman" pitchFamily="18" charset="0"/>
                <a:cs typeface="Times New Roman" pitchFamily="18" charset="0"/>
              </a:rPr>
              <a:t>).</a:t>
            </a:r>
          </a:p>
          <a:p>
            <a:pPr marL="514350" indent="-514350" algn="just">
              <a:buFont typeface="+mj-lt"/>
              <a:buAutoNum type="arabicPeriod"/>
            </a:pPr>
            <a:r>
              <a:rPr lang="en-US" dirty="0" smtClean="0">
                <a:latin typeface="Times New Roman" pitchFamily="18" charset="0"/>
                <a:cs typeface="Times New Roman" pitchFamily="18" charset="0"/>
              </a:rPr>
              <a:t>The voltage between the input and common terminals is </a:t>
            </a:r>
            <a:r>
              <a:rPr lang="en-US" b="1" dirty="0" smtClean="0">
                <a:latin typeface="Times New Roman" pitchFamily="18" charset="0"/>
                <a:cs typeface="Times New Roman" pitchFamily="18" charset="0"/>
              </a:rPr>
              <a:t>ideally zero </a:t>
            </a:r>
            <a:r>
              <a:rPr lang="en-US" dirty="0" smtClean="0">
                <a:latin typeface="Times New Roman" pitchFamily="18" charset="0"/>
                <a:cs typeface="Times New Roman" pitchFamily="18" charset="0"/>
              </a:rPr>
              <a:t>because this condition allows the entire supply voltage to appear across the input current source.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234455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066800"/>
            <a:ext cx="13716000" cy="769441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r>
              <a:rPr lang="en-US" dirty="0" smtClean="0">
                <a:latin typeface="Times New Roman" pitchFamily="18" charset="0"/>
                <a:cs typeface="Times New Roman" pitchFamily="18" charset="0"/>
              </a:rPr>
              <a:t>Deviations from ideality are,</a:t>
            </a:r>
          </a:p>
          <a:p>
            <a:pPr marL="514350" indent="-514350" algn="just">
              <a:buFont typeface="+mj-lt"/>
              <a:buAutoNum type="arabicPeriod"/>
            </a:pPr>
            <a:r>
              <a:rPr lang="en-US" dirty="0" smtClean="0">
                <a:latin typeface="Times New Roman" pitchFamily="18" charset="0"/>
                <a:cs typeface="Times New Roman" pitchFamily="18" charset="0"/>
              </a:rPr>
              <a:t>The variation of the </a:t>
            </a:r>
            <a:r>
              <a:rPr lang="en-US" b="1" dirty="0" smtClean="0">
                <a:latin typeface="Times New Roman" pitchFamily="18" charset="0"/>
                <a:cs typeface="Times New Roman" pitchFamily="18" charset="0"/>
              </a:rPr>
              <a:t>current-mirror output current with changes in voltage at the output terminal. </a:t>
            </a:r>
            <a:r>
              <a:rPr lang="en-US" dirty="0" smtClean="0">
                <a:latin typeface="Times New Roman" pitchFamily="18" charset="0"/>
                <a:cs typeface="Times New Roman" pitchFamily="18" charset="0"/>
              </a:rPr>
              <a:t>This effected by the </a:t>
            </a:r>
            <a:r>
              <a:rPr lang="en-US" b="1" dirty="0" smtClean="0">
                <a:latin typeface="Times New Roman" pitchFamily="18" charset="0"/>
                <a:cs typeface="Times New Roman" pitchFamily="18" charset="0"/>
              </a:rPr>
              <a:t>small-signal output resistance, Ro</a:t>
            </a:r>
            <a:r>
              <a:rPr lang="en-US" dirty="0" smtClean="0">
                <a:latin typeface="Times New Roman" pitchFamily="18" charset="0"/>
                <a:cs typeface="Times New Roman" pitchFamily="18" charset="0"/>
              </a:rPr>
              <a:t>, of the current mirror. A Norton-equivalent model includes Ro in parallel with a current source controlled by the input current.</a:t>
            </a:r>
          </a:p>
          <a:p>
            <a:pPr marL="514350" indent="-514350" algn="just">
              <a:buFont typeface="+mj-lt"/>
              <a:buAutoNum type="arabicPeriod"/>
            </a:pPr>
            <a:r>
              <a:rPr lang="en-US" b="1" dirty="0" smtClean="0">
                <a:latin typeface="Times New Roman" pitchFamily="18" charset="0"/>
                <a:cs typeface="Times New Roman" pitchFamily="18" charset="0"/>
              </a:rPr>
              <a:t>Gain error</a:t>
            </a:r>
            <a:r>
              <a:rPr lang="en-US" dirty="0" smtClean="0">
                <a:latin typeface="Times New Roman" pitchFamily="18" charset="0"/>
                <a:cs typeface="Times New Roman" pitchFamily="18" charset="0"/>
              </a:rPr>
              <a:t>, which is the deviation of the gain of a current mirror from its ideal value. The gain error is separated into two parts: (1) </a:t>
            </a:r>
            <a:r>
              <a:rPr lang="en-US" b="1" dirty="0" smtClean="0">
                <a:latin typeface="Times New Roman" pitchFamily="18" charset="0"/>
                <a:cs typeface="Times New Roman" pitchFamily="18" charset="0"/>
              </a:rPr>
              <a:t>The systematic gain error </a:t>
            </a:r>
            <a:r>
              <a:rPr lang="en-US" dirty="0" smtClean="0">
                <a:latin typeface="Times New Roman" pitchFamily="18" charset="0"/>
                <a:cs typeface="Times New Roman" pitchFamily="18" charset="0"/>
              </a:rPr>
              <a:t>and (2) </a:t>
            </a:r>
            <a:r>
              <a:rPr lang="en-US" b="1" dirty="0" smtClean="0">
                <a:latin typeface="Times New Roman" pitchFamily="18" charset="0"/>
                <a:cs typeface="Times New Roman" pitchFamily="18" charset="0"/>
              </a:rPr>
              <a:t>The random gain error</a:t>
            </a:r>
            <a:r>
              <a:rPr lang="en-US" dirty="0" smtClean="0">
                <a:latin typeface="Times New Roman" pitchFamily="18" charset="0"/>
                <a:cs typeface="Times New Roman" pitchFamily="18" charset="0"/>
              </a:rPr>
              <a:t>. The systematic gain error, , is the gain error that arises even when all matched elements in the mirror are perfectly matched and will be calculated for each of the current mirrors. The random gain error is the gain error caused by unintended mismatches between matched elements.</a:t>
            </a:r>
          </a:p>
          <a:p>
            <a:pPr marL="514350" indent="-514350" algn="just">
              <a:buFont typeface="+mj-lt"/>
              <a:buAutoNum type="arabicPeriod"/>
            </a:pPr>
            <a:r>
              <a:rPr lang="en-US" dirty="0" smtClean="0">
                <a:latin typeface="Times New Roman" pitchFamily="18" charset="0"/>
                <a:cs typeface="Times New Roman" pitchFamily="18" charset="0"/>
              </a:rPr>
              <a:t>When the input current source is connected to the input terminal of a real current mirror, it creates </a:t>
            </a:r>
            <a:r>
              <a:rPr lang="en-US" b="1" dirty="0" smtClean="0">
                <a:latin typeface="Times New Roman" pitchFamily="18" charset="0"/>
                <a:cs typeface="Times New Roman" pitchFamily="18" charset="0"/>
              </a:rPr>
              <a:t>a positive voltage drop,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that reduces the voltage available across the input current source. </a:t>
            </a:r>
            <a:r>
              <a:rPr lang="en-US" dirty="0" smtClean="0">
                <a:latin typeface="Times New Roman" pitchFamily="18" charset="0"/>
                <a:cs typeface="Times New Roman" pitchFamily="18" charset="0"/>
              </a:rPr>
              <a:t>Minimizing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important because it simplifies the design of the input current source, especially in low-supply applications.</a:t>
            </a:r>
          </a:p>
          <a:p>
            <a:pPr marL="514350" indent="-514350" algn="just">
              <a:buFont typeface="+mj-lt"/>
              <a:buAutoNum type="arabicPeriod"/>
            </a:pPr>
            <a:r>
              <a:rPr lang="en-US" b="1" dirty="0" smtClean="0">
                <a:latin typeface="Times New Roman" pitchFamily="18" charset="0"/>
                <a:cs typeface="Times New Roman" pitchFamily="18" charset="0"/>
              </a:rPr>
              <a:t>A positive output voltage, V</a:t>
            </a:r>
            <a:r>
              <a:rPr lang="en-US" sz="2800" b="1" baseline="-25000" dirty="0"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is required in practice to make the output current depend mainly on the input current</a:t>
            </a:r>
            <a:r>
              <a:rPr lang="en-US" dirty="0" smtClean="0">
                <a:latin typeface="Times New Roman" pitchFamily="18" charset="0"/>
                <a:cs typeface="Times New Roman" pitchFamily="18" charset="0"/>
              </a:rPr>
              <a:t>. This characteristic is summarized by the minimum voltage across the output branch,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(min), that allows the output device(s) to operate in the active region. Minimizing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(min) maximizes the range of output voltages for which the current-mirror output resistance is almost constant.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234455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Current Mirror</a:t>
            </a:r>
            <a:endParaRPr lang="en-US" sz="2400" b="1"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 y="1447800"/>
            <a:ext cx="6115050" cy="427672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6615595" y="1447800"/>
            <a:ext cx="6681305" cy="41910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85800" y="6019800"/>
            <a:ext cx="5223225"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Ground referenced Current-mirror</a:t>
            </a:r>
            <a:endParaRPr lang="en-US" b="1" dirty="0">
              <a:latin typeface="Times New Roman" pitchFamily="18" charset="0"/>
              <a:cs typeface="Times New Roman" pitchFamily="18" charset="0"/>
            </a:endParaRPr>
          </a:p>
        </p:txBody>
      </p:sp>
      <p:sp>
        <p:nvSpPr>
          <p:cNvPr id="9" name="Rectangle 8"/>
          <p:cNvSpPr/>
          <p:nvPr/>
        </p:nvSpPr>
        <p:spPr>
          <a:xfrm>
            <a:off x="6781800" y="6019800"/>
            <a:ext cx="6405856"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Positive supply referenced Current-mirror</a:t>
            </a:r>
            <a:endParaRPr lang="en-US" b="1"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2344558"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04234" y="1219200"/>
            <a:ext cx="5815566" cy="261610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marL="514350" indent="-514350" algn="just"/>
            <a:r>
              <a:rPr lang="en-US" dirty="0" smtClean="0">
                <a:latin typeface="Times New Roman" pitchFamily="18" charset="0"/>
                <a:cs typeface="Times New Roman" pitchFamily="18" charset="0"/>
              </a:rPr>
              <a:t>Types of Current mirrors are,</a:t>
            </a:r>
          </a:p>
          <a:p>
            <a:pPr marL="514350" indent="-514350" algn="just"/>
            <a:endParaRPr lang="en-US" dirty="0" smtClean="0">
              <a:latin typeface="Times New Roman" pitchFamily="18" charset="0"/>
              <a:cs typeface="Times New Roman" pitchFamily="18" charset="0"/>
            </a:endParaRPr>
          </a:p>
          <a:p>
            <a:pPr marL="1820545" lvl="2" indent="-514350" algn="just">
              <a:buFont typeface="+mj-lt"/>
              <a:buAutoNum type="arabicPeriod"/>
            </a:pPr>
            <a:r>
              <a:rPr lang="en-US" sz="2800" b="1" dirty="0" smtClean="0">
                <a:latin typeface="Times New Roman" pitchFamily="18" charset="0"/>
                <a:cs typeface="Times New Roman" pitchFamily="18" charset="0"/>
              </a:rPr>
              <a:t>Simple Current Mirror</a:t>
            </a:r>
          </a:p>
          <a:p>
            <a:pPr marL="1820545" lvl="2" indent="-514350" algn="just">
              <a:buFont typeface="+mj-lt"/>
              <a:buAutoNum type="arabicPeriod"/>
            </a:pPr>
            <a:r>
              <a:rPr lang="en-US" sz="2800" b="1" dirty="0" err="1" smtClean="0">
                <a:latin typeface="Times New Roman" pitchFamily="18" charset="0"/>
                <a:cs typeface="Times New Roman" pitchFamily="18" charset="0"/>
              </a:rPr>
              <a:t>Cascode</a:t>
            </a:r>
            <a:r>
              <a:rPr lang="en-US" sz="2800" b="1" dirty="0" smtClean="0">
                <a:latin typeface="Times New Roman" pitchFamily="18" charset="0"/>
                <a:cs typeface="Times New Roman" pitchFamily="18" charset="0"/>
              </a:rPr>
              <a:t> Current Mirror</a:t>
            </a:r>
          </a:p>
          <a:p>
            <a:pPr marL="1820545" lvl="2" indent="-514350" algn="just">
              <a:buFont typeface="+mj-lt"/>
              <a:buAutoNum type="arabicPeriod"/>
            </a:pPr>
            <a:r>
              <a:rPr lang="en-US" sz="2800" b="1" dirty="0" smtClean="0">
                <a:latin typeface="Times New Roman" pitchFamily="18" charset="0"/>
                <a:cs typeface="Times New Roman" pitchFamily="18" charset="0"/>
              </a:rPr>
              <a:t>Wilson Current Mirror</a:t>
            </a:r>
          </a:p>
          <a:p>
            <a:pPr marL="1820545" lvl="2" indent="-514350" algn="just">
              <a:buFont typeface="+mj-lt"/>
              <a:buAutoNum type="arabicPeriod"/>
            </a:pPr>
            <a:r>
              <a:rPr lang="en-US" sz="2800" b="1" dirty="0" err="1" smtClean="0">
                <a:latin typeface="Times New Roman" pitchFamily="18" charset="0"/>
                <a:cs typeface="Times New Roman" pitchFamily="18" charset="0"/>
              </a:rPr>
              <a:t>Widlar</a:t>
            </a:r>
            <a:r>
              <a:rPr lang="en-US" sz="2800" b="1" dirty="0" smtClean="0">
                <a:latin typeface="Times New Roman" pitchFamily="18" charset="0"/>
                <a:cs typeface="Times New Roman" pitchFamily="18" charset="0"/>
              </a:rPr>
              <a:t> Current Mirror</a:t>
            </a:r>
          </a:p>
        </p:txBody>
      </p:sp>
      <p:sp>
        <p:nvSpPr>
          <p:cNvPr id="7" name="Rectangle 6"/>
          <p:cNvSpPr/>
          <p:nvPr/>
        </p:nvSpPr>
        <p:spPr>
          <a:xfrm>
            <a:off x="252974" y="4267200"/>
            <a:ext cx="12257394" cy="393954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514350" indent="-514350" algn="just"/>
            <a:r>
              <a:rPr lang="en-US" dirty="0" smtClean="0">
                <a:latin typeface="Times New Roman" pitchFamily="18" charset="0"/>
                <a:cs typeface="Times New Roman" pitchFamily="18" charset="0"/>
              </a:rPr>
              <a:t>Difference between Current Source and Current Mirror,</a:t>
            </a:r>
          </a:p>
          <a:p>
            <a:pPr marL="514350" indent="-514350" algn="just"/>
            <a:endParaRPr lang="en-US" sz="2800" b="1" dirty="0" smtClean="0">
              <a:latin typeface="Times New Roman" pitchFamily="18" charset="0"/>
              <a:cs typeface="Times New Roman" pitchFamily="18" charset="0"/>
            </a:endParaRPr>
          </a:p>
          <a:p>
            <a:pPr marL="514350" indent="-514350" algn="just"/>
            <a:r>
              <a:rPr lang="en-US" sz="2800" b="1" u="sng" dirty="0" smtClean="0">
                <a:latin typeface="Times New Roman" pitchFamily="18" charset="0"/>
                <a:cs typeface="Times New Roman" pitchFamily="18" charset="0"/>
              </a:rPr>
              <a:t>Current Source:</a:t>
            </a:r>
          </a:p>
          <a:p>
            <a:pPr marL="514350" indent="-514350" algn="just">
              <a:buFont typeface="+mj-lt"/>
              <a:buAutoNum type="arabicPeriod"/>
            </a:pPr>
            <a:r>
              <a:rPr lang="en-US" sz="2800" b="1" dirty="0" smtClean="0">
                <a:latin typeface="Times New Roman" pitchFamily="18" charset="0"/>
                <a:cs typeface="Times New Roman" pitchFamily="18" charset="0"/>
              </a:rPr>
              <a:t>Output current depends on input current and independent on R</a:t>
            </a:r>
            <a:r>
              <a:rPr lang="en-US" sz="2800" b="1" baseline="-25000" dirty="0" smtClean="0">
                <a:latin typeface="Times New Roman" pitchFamily="18" charset="0"/>
                <a:cs typeface="Times New Roman" pitchFamily="18" charset="0"/>
              </a:rPr>
              <a:t>0</a:t>
            </a:r>
            <a:r>
              <a:rPr lang="en-US" sz="2800" b="1" dirty="0" smtClean="0">
                <a:latin typeface="Times New Roman" pitchFamily="18" charset="0"/>
                <a:cs typeface="Times New Roman" pitchFamily="18" charset="0"/>
              </a:rPr>
              <a:t> and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a:t>
            </a:r>
          </a:p>
          <a:p>
            <a:pPr marL="514350" indent="-514350" algn="just">
              <a:buFont typeface="+mj-lt"/>
              <a:buAutoNum type="arabicPeriod"/>
            </a:pP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in</a:t>
            </a:r>
            <a:endParaRPr lang="en-US" sz="2800" b="1" baseline="-25000" dirty="0" smtClean="0">
              <a:latin typeface="Times New Roman" pitchFamily="18" charset="0"/>
              <a:cs typeface="Times New Roman" pitchFamily="18" charset="0"/>
            </a:endParaRPr>
          </a:p>
          <a:p>
            <a:pPr marL="514350" indent="-514350" algn="just"/>
            <a:endParaRPr lang="en-US" sz="2800" b="1" dirty="0" smtClean="0">
              <a:latin typeface="Times New Roman" pitchFamily="18" charset="0"/>
              <a:cs typeface="Times New Roman" pitchFamily="18" charset="0"/>
            </a:endParaRPr>
          </a:p>
          <a:p>
            <a:pPr marL="514350" indent="-514350" algn="just"/>
            <a:r>
              <a:rPr lang="en-US" sz="2800" b="1" u="sng" dirty="0" smtClean="0">
                <a:latin typeface="Times New Roman" pitchFamily="18" charset="0"/>
                <a:cs typeface="Times New Roman" pitchFamily="18" charset="0"/>
              </a:rPr>
              <a:t>Current Mirror:</a:t>
            </a:r>
          </a:p>
          <a:p>
            <a:pPr marL="514350" indent="-514350" algn="just">
              <a:buFont typeface="+mj-lt"/>
              <a:buAutoNum type="arabicPeriod"/>
            </a:pPr>
            <a:r>
              <a:rPr lang="en-US" sz="2800" b="1" dirty="0" smtClean="0">
                <a:latin typeface="Times New Roman" pitchFamily="18" charset="0"/>
                <a:cs typeface="Times New Roman" pitchFamily="18" charset="0"/>
              </a:rPr>
              <a:t>Output current independent of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cc</a:t>
            </a:r>
            <a:r>
              <a:rPr lang="en-US" sz="2800" b="1" dirty="0" smtClean="0">
                <a:latin typeface="Times New Roman" pitchFamily="18" charset="0"/>
                <a:cs typeface="Times New Roman" pitchFamily="18" charset="0"/>
              </a:rPr>
              <a:t> and Temperature variations.</a:t>
            </a:r>
          </a:p>
          <a:p>
            <a:pPr marL="514350" indent="-514350" algn="just">
              <a:buFont typeface="+mj-lt"/>
              <a:buAutoNum type="arabicPeriod"/>
            </a:pP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 controlled b V</a:t>
            </a:r>
            <a:r>
              <a:rPr lang="en-US" sz="2800" b="1" baseline="-25000" dirty="0" smtClean="0">
                <a:latin typeface="Times New Roman" pitchFamily="18" charset="0"/>
                <a:cs typeface="Times New Roman" pitchFamily="18" charset="0"/>
              </a:rPr>
              <a:t>gs2</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gs2</a:t>
            </a:r>
            <a:r>
              <a:rPr lang="en-US" sz="2800" b="1" dirty="0" smtClean="0">
                <a:latin typeface="Times New Roman" pitchFamily="18" charset="0"/>
                <a:cs typeface="Times New Roman" pitchFamily="18" charset="0"/>
              </a:rPr>
              <a:t> = V</a:t>
            </a:r>
            <a:r>
              <a:rPr lang="en-US" sz="2800" b="1" baseline="-25000" dirty="0" smtClean="0">
                <a:latin typeface="Times New Roman" pitchFamily="18" charset="0"/>
                <a:cs typeface="Times New Roman" pitchFamily="18" charset="0"/>
              </a:rPr>
              <a:t>gs1</a:t>
            </a:r>
            <a:r>
              <a:rPr lang="en-US" sz="2800" b="1" dirty="0" smtClean="0">
                <a:latin typeface="Times New Roman" pitchFamily="18" charset="0"/>
                <a:cs typeface="Times New Roman" pitchFamily="18"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3497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1. Simple Current Mirror</a:t>
            </a:r>
            <a:endParaRPr lang="en-US" sz="2400" b="1"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28600" y="1295400"/>
            <a:ext cx="6305550" cy="47339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6705600" y="1752600"/>
            <a:ext cx="6858000" cy="529375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drain-gate voltage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zero; therefore, the channel does not exist at the drain, and the transistor operates in the saturation or active region if the threshold is positive. </a:t>
            </a:r>
          </a:p>
          <a:p>
            <a:pPr marL="514350" indent="-514350" algn="just">
              <a:buFont typeface="Wingdings" pitchFamily="2" charset="2"/>
              <a:buChar char="Ø"/>
            </a:pPr>
            <a:r>
              <a:rPr lang="en-US" dirty="0" smtClean="0">
                <a:latin typeface="Times New Roman" pitchFamily="18" charset="0"/>
                <a:cs typeface="Times New Roman" pitchFamily="18" charset="0"/>
              </a:rPr>
              <a:t>Although the principle of operation for MOS transistors does not involve forward biasing any diodes,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said to be diode connected.</a:t>
            </a:r>
          </a:p>
          <a:p>
            <a:pPr marL="514350" indent="-514350" algn="just">
              <a:buFont typeface="Wingdings" pitchFamily="2" charset="2"/>
              <a:buChar char="Ø"/>
            </a:pPr>
            <a:r>
              <a:rPr lang="en-US" dirty="0" smtClean="0">
                <a:latin typeface="Times New Roman" pitchFamily="18" charset="0"/>
                <a:cs typeface="Times New Roman" pitchFamily="18" charset="0"/>
              </a:rPr>
              <a:t>Assume that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also operates in the active region and that both transistors have infinite output resistance. </a:t>
            </a:r>
          </a:p>
          <a:p>
            <a:pPr marL="514350" indent="-514350" algn="just">
              <a:buFont typeface="Wingdings" pitchFamily="2" charset="2"/>
              <a:buChar char="Ø"/>
            </a:pPr>
            <a:r>
              <a:rPr lang="en-US" dirty="0" smtClean="0">
                <a:latin typeface="Times New Roman" pitchFamily="18" charset="0"/>
                <a:cs typeface="Times New Roman" pitchFamily="18" charset="0"/>
              </a:rPr>
              <a:t>Then 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is controlled by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which is equal to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13716000" cy="892552"/>
          </a:xfrm>
          <a:prstGeom prst="rect">
            <a:avLst/>
          </a:prstGeom>
        </p:spPr>
        <p:txBody>
          <a:bodyPr wrap="square">
            <a:spAutoFit/>
          </a:bodyPr>
          <a:lstStyle/>
          <a:p>
            <a:pPr algn="just"/>
            <a:r>
              <a:rPr lang="en-US" dirty="0" smtClean="0">
                <a:latin typeface="Times New Roman" pitchFamily="18" charset="0"/>
                <a:cs typeface="Times New Roman" pitchFamily="18" charset="0"/>
              </a:rPr>
              <a:t>The gate-source voltage of a given MOS transistor is usually separated into two parts: </a:t>
            </a:r>
          </a:p>
          <a:p>
            <a:pPr algn="just"/>
            <a:r>
              <a:rPr lang="en-US" b="1" dirty="0" smtClean="0">
                <a:latin typeface="Times New Roman" pitchFamily="18" charset="0"/>
                <a:cs typeface="Times New Roman" pitchFamily="18" charset="0"/>
              </a:rPr>
              <a:t>	The threshold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t</a:t>
            </a:r>
            <a:r>
              <a:rPr lang="en-US" b="1" dirty="0" smtClean="0">
                <a:latin typeface="Times New Roman" pitchFamily="18" charset="0"/>
                <a:cs typeface="Times New Roman" pitchFamily="18" charset="0"/>
              </a:rPr>
              <a:t> and the overdrive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ov</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363497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1. Simple Current Mirror</a:t>
            </a:r>
            <a:endParaRPr lang="en-US" sz="2400" b="1"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2185458" y="2286000"/>
            <a:ext cx="4815417" cy="1143000"/>
          </a:xfrm>
          <a:prstGeom prst="rect">
            <a:avLst/>
          </a:prstGeom>
          <a:noFill/>
          <a:ln w="9525">
            <a:solidFill>
              <a:schemeClr val="accent6">
                <a:lumMod val="75000"/>
              </a:schemeClr>
            </a:solidFill>
            <a:miter lim="800000"/>
            <a:headEnd/>
            <a:tailEnd/>
          </a:ln>
        </p:spPr>
      </p:pic>
      <p:sp>
        <p:nvSpPr>
          <p:cNvPr id="8" name="Rectangle 7"/>
          <p:cNvSpPr/>
          <p:nvPr/>
        </p:nvSpPr>
        <p:spPr>
          <a:xfrm>
            <a:off x="8109972" y="25146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(1)</a:t>
            </a:r>
            <a:endParaRPr lang="en-US" sz="2400" b="1"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cstate="print"/>
          <a:srcRect/>
          <a:stretch>
            <a:fillRect/>
          </a:stretch>
        </p:blipFill>
        <p:spPr bwMode="auto">
          <a:xfrm>
            <a:off x="503646" y="3733800"/>
            <a:ext cx="8487954" cy="1219200"/>
          </a:xfrm>
          <a:prstGeom prst="rect">
            <a:avLst/>
          </a:prstGeom>
          <a:noFill/>
          <a:ln w="9525">
            <a:solidFill>
              <a:schemeClr val="accent6">
                <a:lumMod val="75000"/>
              </a:schemeClr>
            </a:solidFill>
            <a:miter lim="800000"/>
            <a:headEnd/>
            <a:tailEnd/>
          </a:ln>
        </p:spPr>
      </p:pic>
      <p:sp>
        <p:nvSpPr>
          <p:cNvPr id="10" name="Rectangle 9"/>
          <p:cNvSpPr/>
          <p:nvPr/>
        </p:nvSpPr>
        <p:spPr>
          <a:xfrm>
            <a:off x="9786372" y="4110335"/>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(2)</a:t>
            </a:r>
            <a:endParaRPr lang="en-US" sz="2400" b="1" dirty="0" smtClean="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4" cstate="print"/>
          <a:srcRect/>
          <a:stretch>
            <a:fillRect/>
          </a:stretch>
        </p:blipFill>
        <p:spPr bwMode="auto">
          <a:xfrm>
            <a:off x="2088092" y="5638800"/>
            <a:ext cx="4284133" cy="762000"/>
          </a:xfrm>
          <a:prstGeom prst="rect">
            <a:avLst/>
          </a:prstGeom>
          <a:noFill/>
          <a:ln w="9525">
            <a:solidFill>
              <a:schemeClr val="accent6">
                <a:lumMod val="75000"/>
              </a:schemeClr>
            </a:solid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2286000" y="7058025"/>
            <a:ext cx="4061001" cy="86677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533400" y="5105400"/>
            <a:ext cx="11430000" cy="492443"/>
          </a:xfrm>
          <a:prstGeom prst="rect">
            <a:avLst/>
          </a:prstGeom>
        </p:spPr>
        <p:txBody>
          <a:bodyPr wrap="square">
            <a:spAutoFit/>
          </a:bodyPr>
          <a:lstStyle/>
          <a:p>
            <a:r>
              <a:rPr lang="en-US" dirty="0" smtClean="0">
                <a:latin typeface="Times New Roman" pitchFamily="18" charset="0"/>
                <a:cs typeface="Times New Roman" pitchFamily="18" charset="0"/>
              </a:rPr>
              <a:t>Equation (2) shows that the overdrive of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equal to that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5" name="Rectangle 14"/>
          <p:cNvSpPr/>
          <p:nvPr/>
        </p:nvSpPr>
        <p:spPr>
          <a:xfrm>
            <a:off x="0" y="6477000"/>
            <a:ext cx="9525000" cy="492443"/>
          </a:xfrm>
          <a:prstGeom prst="rect">
            <a:avLst/>
          </a:prstGeom>
        </p:spPr>
        <p:txBody>
          <a:bodyPr wrap="square">
            <a:spAutoFit/>
          </a:bodyPr>
          <a:lstStyle/>
          <a:p>
            <a:r>
              <a:rPr lang="en-US" dirty="0" smtClean="0">
                <a:latin typeface="Times New Roman" pitchFamily="18" charset="0"/>
                <a:cs typeface="Times New Roman" pitchFamily="18" charset="0"/>
              </a:rPr>
              <a:t>If the transistors are identical, (W/L)2 = (W/L)1, and therefore (2) is, </a:t>
            </a:r>
            <a:endParaRPr lang="en-US" dirty="0">
              <a:latin typeface="Times New Roman" pitchFamily="18" charset="0"/>
              <a:cs typeface="Times New Roman" pitchFamily="18" charset="0"/>
            </a:endParaRPr>
          </a:p>
        </p:txBody>
      </p:sp>
      <p:sp>
        <p:nvSpPr>
          <p:cNvPr id="16" name="Rectangle 15"/>
          <p:cNvSpPr/>
          <p:nvPr/>
        </p:nvSpPr>
        <p:spPr>
          <a:xfrm>
            <a:off x="7162800" y="57150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(3)</a:t>
            </a:r>
            <a:endParaRPr lang="en-US" sz="2400" b="1" dirty="0" smtClean="0">
              <a:latin typeface="Times New Roman" pitchFamily="18" charset="0"/>
              <a:cs typeface="Times New Roman" pitchFamily="18" charset="0"/>
            </a:endParaRPr>
          </a:p>
        </p:txBody>
      </p:sp>
      <p:sp>
        <p:nvSpPr>
          <p:cNvPr id="17" name="Rectangle 16"/>
          <p:cNvSpPr/>
          <p:nvPr/>
        </p:nvSpPr>
        <p:spPr>
          <a:xfrm>
            <a:off x="8458200" y="77724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(4)</a:t>
            </a:r>
            <a:endParaRPr lang="en-US" sz="2400" b="1" dirty="0" smtClean="0">
              <a:latin typeface="Times New Roman" pitchFamily="18" charset="0"/>
              <a:cs typeface="Times New Roman" pitchFamily="18" charset="0"/>
            </a:endParaRPr>
          </a:p>
        </p:txBody>
      </p:sp>
      <p:pic>
        <p:nvPicPr>
          <p:cNvPr id="3079" name="Picture 7"/>
          <p:cNvPicPr>
            <a:picLocks noChangeAspect="1" noChangeArrowheads="1"/>
          </p:cNvPicPr>
          <p:nvPr/>
        </p:nvPicPr>
        <p:blipFill>
          <a:blip r:embed="rId6" cstate="print"/>
          <a:srcRect/>
          <a:stretch>
            <a:fillRect/>
          </a:stretch>
        </p:blipFill>
        <p:spPr bwMode="auto">
          <a:xfrm>
            <a:off x="2285999" y="8153400"/>
            <a:ext cx="3955915" cy="7620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9" name="Right Brace 18"/>
          <p:cNvSpPr/>
          <p:nvPr/>
        </p:nvSpPr>
        <p:spPr>
          <a:xfrm>
            <a:off x="7010400" y="7086600"/>
            <a:ext cx="688848" cy="1752600"/>
          </a:xfrm>
          <a:prstGeom prst="rightBrace">
            <a:avLst>
              <a:gd name="adj1" fmla="val 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6309869" cy="492443"/>
          </a:xfrm>
          <a:prstGeom prst="rect">
            <a:avLst/>
          </a:prstGeom>
        </p:spPr>
        <p:txBody>
          <a:bodyPr wrap="none">
            <a:spAutoFit/>
          </a:bodyPr>
          <a:lstStyle/>
          <a:p>
            <a:r>
              <a:rPr lang="en-US" dirty="0" smtClean="0">
                <a:latin typeface="Times New Roman" pitchFamily="18" charset="0"/>
                <a:cs typeface="Times New Roman" pitchFamily="18" charset="0"/>
              </a:rPr>
              <a:t>In practice, the devices need not be identical.</a:t>
            </a:r>
            <a:endParaRPr lang="en-US" dirty="0">
              <a:latin typeface="Times New Roman" pitchFamily="18" charset="0"/>
              <a:cs typeface="Times New Roman" pitchFamily="18" charset="0"/>
            </a:endParaRP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363497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1. Simple Current Mirror</a:t>
            </a:r>
            <a:endParaRPr lang="en-US" sz="2400" b="1"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419600" y="1905000"/>
            <a:ext cx="5042034" cy="10668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9753600" y="21336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(5)</a:t>
            </a:r>
            <a:endParaRPr lang="en-US" sz="2400" b="1" dirty="0" smtClean="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cstate="print"/>
          <a:srcRect/>
          <a:stretch>
            <a:fillRect/>
          </a:stretch>
        </p:blipFill>
        <p:spPr bwMode="auto">
          <a:xfrm>
            <a:off x="144720" y="3505200"/>
            <a:ext cx="6865680" cy="32480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7162800" y="3581400"/>
            <a:ext cx="6553200" cy="2492990"/>
          </a:xfrm>
          <a:prstGeom prst="rect">
            <a:avLst/>
          </a:prstGeom>
        </p:spPr>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output resistance of the current mirror at any given operating point is the reciprocal of the slope of the output characteristic at that point.</a:t>
            </a:r>
          </a:p>
          <a:p>
            <a:pPr marL="514350" indent="-514350" algn="just">
              <a:buFont typeface="Wingdings" pitchFamily="2" charset="2"/>
              <a:buChar char="v"/>
            </a:pPr>
            <a:r>
              <a:rPr lang="en-US" dirty="0" smtClean="0">
                <a:latin typeface="Times New Roman" pitchFamily="18" charset="0"/>
                <a:cs typeface="Times New Roman" pitchFamily="18" charset="0"/>
              </a:rPr>
              <a:t>The point where V</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and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is labeled on the characteristic.</a:t>
            </a:r>
            <a:endParaRPr lang="en-US"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4" cstate="print"/>
          <a:srcRect/>
          <a:stretch>
            <a:fillRect/>
          </a:stretch>
        </p:blipFill>
        <p:spPr bwMode="auto">
          <a:xfrm>
            <a:off x="7772400" y="6172200"/>
            <a:ext cx="4172903" cy="990600"/>
          </a:xfrm>
          <a:prstGeom prst="rect">
            <a:avLst/>
          </a:prstGeom>
          <a:noFill/>
          <a:ln w="9525">
            <a:solidFill>
              <a:schemeClr val="accent6">
                <a:lumMod val="75000"/>
              </a:schemeClr>
            </a:solidFill>
            <a:miter lim="800000"/>
            <a:headEnd/>
            <a:tailEnd/>
          </a:ln>
        </p:spPr>
      </p:pic>
      <p:sp>
        <p:nvSpPr>
          <p:cNvPr id="12" name="Rectangle 11"/>
          <p:cNvSpPr/>
          <p:nvPr/>
        </p:nvSpPr>
        <p:spPr>
          <a:xfrm>
            <a:off x="12072372" y="6548735"/>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(6)</a:t>
            </a:r>
            <a:endParaRPr lang="en-US" sz="2400" b="1" dirty="0" smtClean="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136648"/>
            <a:ext cx="7848600" cy="492443"/>
          </a:xfrm>
          <a:prstGeom prst="rect">
            <a:avLst/>
          </a:prstGeom>
        </p:spPr>
        <p:txBody>
          <a:bodyPr wrap="square">
            <a:spAutoFit/>
          </a:bodyPr>
          <a:lstStyle/>
          <a:p>
            <a:r>
              <a:rPr lang="en-US" dirty="0" smtClean="0">
                <a:latin typeface="Times New Roman" pitchFamily="18" charset="0"/>
                <a:cs typeface="Times New Roman" pitchFamily="18" charset="0"/>
              </a:rPr>
              <a:t>2. For the simple MOS current mirror, the input voltage is</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352800" y="4724400"/>
            <a:ext cx="7326942" cy="671512"/>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 y="533400"/>
            <a:ext cx="3634974"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1. Simple Current Mirror</a:t>
            </a:r>
            <a:endParaRPr lang="en-US" sz="2400" b="1"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0" y="1143000"/>
            <a:ext cx="9982200" cy="492443"/>
          </a:xfrm>
          <a:prstGeom prst="rect">
            <a:avLst/>
          </a:prstGeom>
        </p:spPr>
        <p:txBody>
          <a:bodyPr wrap="square">
            <a:spAutoFit/>
          </a:bodyPr>
          <a:lstStyle/>
          <a:p>
            <a:r>
              <a:rPr lang="en-US" dirty="0" smtClean="0">
                <a:latin typeface="Times New Roman" pitchFamily="18" charset="0"/>
                <a:cs typeface="Times New Roman" pitchFamily="18" charset="0"/>
              </a:rPr>
              <a:t>1. The systematic gain error, </a:t>
            </a:r>
            <a:r>
              <a:rPr lang="el-GR" dirty="0" smtClean="0">
                <a:latin typeface="Times New Roman" pitchFamily="18" charset="0"/>
                <a:cs typeface="Times New Roman" pitchFamily="18" charset="0"/>
              </a:rPr>
              <a:t>ε</a:t>
            </a:r>
            <a:r>
              <a:rPr lang="en-US" dirty="0" smtClean="0">
                <a:latin typeface="Times New Roman" pitchFamily="18" charset="0"/>
                <a:cs typeface="Times New Roman" pitchFamily="18" charset="0"/>
              </a:rPr>
              <a:t> of the current mirror can be calculated</a:t>
            </a:r>
            <a:endParaRPr lang="en-US" dirty="0">
              <a:latin typeface="Times New Roman" pitchFamily="18" charset="0"/>
              <a:cs typeface="Times New Roman" pitchFamily="18" charset="0"/>
            </a:endParaRPr>
          </a:p>
        </p:txBody>
      </p:sp>
      <p:sp>
        <p:nvSpPr>
          <p:cNvPr id="9" name="Rectangle 8"/>
          <p:cNvSpPr/>
          <p:nvPr/>
        </p:nvSpPr>
        <p:spPr>
          <a:xfrm>
            <a:off x="6096000" y="1676400"/>
            <a:ext cx="6858000" cy="209288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n-US" b="1" u="sng" dirty="0" smtClean="0">
                <a:latin typeface="Times New Roman" pitchFamily="18" charset="0"/>
                <a:cs typeface="Times New Roman" pitchFamily="18" charset="0"/>
              </a:rPr>
              <a:t>Example:</a:t>
            </a:r>
          </a:p>
          <a:p>
            <a:pPr marL="514350" indent="-514350" algn="just">
              <a:buFont typeface="Wingdings" pitchFamily="2" charset="2"/>
              <a:buChar char="v"/>
            </a:pPr>
            <a:r>
              <a:rPr lang="en-US" dirty="0" smtClean="0">
                <a:latin typeface="Times New Roman" pitchFamily="18" charset="0"/>
                <a:cs typeface="Times New Roman" pitchFamily="18" charset="0"/>
              </a:rPr>
              <a:t>If the drain-source voltage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is held at 1.2V, and if the drain-source voltage of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is 5 V, then the systematic gain error is </a:t>
            </a:r>
            <a:r>
              <a:rPr lang="en-US" b="1" dirty="0" smtClean="0">
                <a:latin typeface="Times New Roman" pitchFamily="18" charset="0"/>
                <a:cs typeface="Times New Roman" pitchFamily="18" charset="0"/>
              </a:rPr>
              <a:t>(5 − 1.2)/10   = 0.38 </a:t>
            </a:r>
            <a:r>
              <a:rPr lang="en-US" dirty="0" smtClean="0">
                <a:latin typeface="Times New Roman" pitchFamily="18" charset="0"/>
                <a:cs typeface="Times New Roman" pitchFamily="18" charset="0"/>
              </a:rPr>
              <a:t>with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10 V.</a:t>
            </a:r>
            <a:endParaRPr lang="en-US" dirty="0">
              <a:latin typeface="Times New Roman" pitchFamily="18" charset="0"/>
              <a:cs typeface="Times New Roman" pitchFamily="18" charset="0"/>
            </a:endParaRPr>
          </a:p>
        </p:txBody>
      </p:sp>
      <p:pic>
        <p:nvPicPr>
          <p:cNvPr id="10" name="Picture 5"/>
          <p:cNvPicPr>
            <a:picLocks noChangeAspect="1" noChangeArrowheads="1"/>
          </p:cNvPicPr>
          <p:nvPr/>
        </p:nvPicPr>
        <p:blipFill>
          <a:blip r:embed="rId3" cstate="print"/>
          <a:srcRect/>
          <a:stretch>
            <a:fillRect/>
          </a:stretch>
        </p:blipFill>
        <p:spPr bwMode="auto">
          <a:xfrm>
            <a:off x="1143000" y="1752600"/>
            <a:ext cx="2838203" cy="9144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5123" name="Picture 3"/>
          <p:cNvPicPr>
            <a:picLocks noChangeAspect="1" noChangeArrowheads="1"/>
          </p:cNvPicPr>
          <p:nvPr/>
        </p:nvPicPr>
        <p:blipFill>
          <a:blip r:embed="rId4" cstate="print"/>
          <a:srcRect/>
          <a:stretch>
            <a:fillRect/>
          </a:stretch>
        </p:blipFill>
        <p:spPr bwMode="auto">
          <a:xfrm>
            <a:off x="2046303" y="6629400"/>
            <a:ext cx="6640497" cy="12954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0" y="5943600"/>
            <a:ext cx="11125200" cy="492443"/>
          </a:xfrm>
          <a:prstGeom prst="rect">
            <a:avLst/>
          </a:prstGeom>
        </p:spPr>
        <p:txBody>
          <a:bodyPr wrap="square">
            <a:spAutoFit/>
          </a:bodyPr>
          <a:lstStyle/>
          <a:p>
            <a:r>
              <a:rPr lang="en-US" dirty="0" smtClean="0">
                <a:latin typeface="Times New Roman" pitchFamily="18" charset="0"/>
                <a:cs typeface="Times New Roman" pitchFamily="18" charset="0"/>
              </a:rPr>
              <a:t>3. Finally, the minimum output voltage required to keep M2 in the active region is</a:t>
            </a:r>
            <a:endParaRPr lang="en-US" dirty="0">
              <a:latin typeface="Times New Roman" pitchFamily="18" charset="0"/>
              <a:cs typeface="Times New Roman" pitchFamily="18" charset="0"/>
            </a:endParaRPr>
          </a:p>
        </p:txBody>
      </p:sp>
      <p:sp>
        <p:nvSpPr>
          <p:cNvPr id="13" name="Rectangle 12"/>
          <p:cNvSpPr/>
          <p:nvPr/>
        </p:nvSpPr>
        <p:spPr>
          <a:xfrm>
            <a:off x="4114800" y="19050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(7)</a:t>
            </a:r>
            <a:endParaRPr lang="en-US" sz="2400" b="1" dirty="0" smtClean="0">
              <a:latin typeface="Times New Roman" pitchFamily="18" charset="0"/>
              <a:cs typeface="Times New Roman" pitchFamily="18" charset="0"/>
            </a:endParaRPr>
          </a:p>
        </p:txBody>
      </p:sp>
      <p:sp>
        <p:nvSpPr>
          <p:cNvPr id="14" name="Rectangle 13"/>
          <p:cNvSpPr/>
          <p:nvPr/>
        </p:nvSpPr>
        <p:spPr>
          <a:xfrm>
            <a:off x="10896600" y="48768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(8)</a:t>
            </a:r>
            <a:endParaRPr lang="en-US" sz="2400" b="1" dirty="0" smtClean="0">
              <a:latin typeface="Times New Roman" pitchFamily="18" charset="0"/>
              <a:cs typeface="Times New Roman" pitchFamily="18" charset="0"/>
            </a:endParaRPr>
          </a:p>
        </p:txBody>
      </p:sp>
      <p:sp>
        <p:nvSpPr>
          <p:cNvPr id="15" name="Rectangle 14"/>
          <p:cNvSpPr/>
          <p:nvPr/>
        </p:nvSpPr>
        <p:spPr>
          <a:xfrm>
            <a:off x="9448800" y="6934200"/>
            <a:ext cx="1338828" cy="461665"/>
          </a:xfrm>
          <a:prstGeom prst="rect">
            <a:avLst/>
          </a:prstGeom>
        </p:spPr>
        <p:txBody>
          <a:bodyPr wrap="none">
            <a:spAutoFit/>
          </a:bodyPr>
          <a:lstStyle/>
          <a:p>
            <a:pPr marL="514350" indent="-514350"/>
            <a:r>
              <a:rPr lang="en-US" sz="2400" dirty="0" smtClean="0">
                <a:latin typeface="Times New Roman" pitchFamily="18" charset="0"/>
                <a:cs typeface="Times New Roman" pitchFamily="18" charset="0"/>
              </a:rPr>
              <a:t>------- (9)</a:t>
            </a:r>
            <a:endParaRPr lang="en-US" sz="2400" b="1" dirty="0" smtClean="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824129"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2. </a:t>
            </a:r>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228600" y="1295400"/>
            <a:ext cx="6334125" cy="516255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6147" name="Picture 3"/>
          <p:cNvPicPr>
            <a:picLocks noChangeAspect="1" noChangeArrowheads="1"/>
          </p:cNvPicPr>
          <p:nvPr/>
        </p:nvPicPr>
        <p:blipFill>
          <a:blip r:embed="rId3" cstate="print"/>
          <a:srcRect/>
          <a:stretch>
            <a:fillRect/>
          </a:stretch>
        </p:blipFill>
        <p:spPr bwMode="auto">
          <a:xfrm>
            <a:off x="7543800" y="4100674"/>
            <a:ext cx="5467350" cy="457660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295400" y="6629400"/>
            <a:ext cx="3575787"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err="1" smtClean="0">
                <a:latin typeface="Times New Roman" pitchFamily="18" charset="0"/>
                <a:cs typeface="Times New Roman" pitchFamily="18" charset="0"/>
              </a:rPr>
              <a:t>Cascode</a:t>
            </a:r>
            <a:r>
              <a:rPr lang="en-US" b="1" dirty="0" smtClean="0">
                <a:latin typeface="Times New Roman" pitchFamily="18" charset="0"/>
                <a:cs typeface="Times New Roman" pitchFamily="18" charset="0"/>
              </a:rPr>
              <a:t> current mirror</a:t>
            </a:r>
            <a:endParaRPr lang="en-US" b="1" dirty="0">
              <a:latin typeface="Times New Roman" pitchFamily="18" charset="0"/>
              <a:cs typeface="Times New Roman" pitchFamily="18" charset="0"/>
            </a:endParaRPr>
          </a:p>
        </p:txBody>
      </p:sp>
      <p:sp>
        <p:nvSpPr>
          <p:cNvPr id="9" name="Rectangle 8"/>
          <p:cNvSpPr/>
          <p:nvPr/>
        </p:nvSpPr>
        <p:spPr>
          <a:xfrm>
            <a:off x="9043511" y="3352800"/>
            <a:ext cx="2813975"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I-V characteristics</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170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198" y="1336357"/>
            <a:ext cx="7253003" cy="1332226"/>
          </a:xfrm>
          <a:prstGeom prst="rect">
            <a:avLst/>
          </a:prstGeom>
          <a:noFill/>
        </p:spPr>
        <p:txBody>
          <a:bodyPr wrap="squar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Further increasing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then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decreases. The MOSFET is in saturations regions until V</a:t>
            </a:r>
            <a:r>
              <a:rPr lang="en-US" baseline="-25000" dirty="0" smtClean="0">
                <a:latin typeface="Times New Roman" panose="02020603050405020304" pitchFamily="18" charset="0"/>
                <a:cs typeface="Times New Roman" panose="02020603050405020304" pitchFamily="18" charset="0"/>
              </a:rPr>
              <a:t>in1</a:t>
            </a:r>
            <a:r>
              <a:rPr lang="en-US" dirty="0" smtClean="0">
                <a:latin typeface="Times New Roman" panose="02020603050405020304" pitchFamily="18" charset="0"/>
                <a:cs typeface="Times New Roman" panose="02020603050405020304" pitchFamily="18" charset="0"/>
              </a:rPr>
              <a:t> at point A (Fig.),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971801" y="2336800"/>
            <a:ext cx="2366422" cy="532007"/>
          </a:xfrm>
          <a:prstGeom prst="rect">
            <a:avLst/>
          </a:prstGeom>
          <a:noFill/>
        </p:spPr>
        <p:txBody>
          <a:bodyPr wrap="none" lIns="130622" tIns="65311" rIns="130622" bIns="65311"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r>
              <a:rPr lang="en-US" b="1" dirty="0" smtClean="0">
                <a:latin typeface="Times New Roman" panose="02020603050405020304" pitchFamily="18" charset="0"/>
                <a:cs typeface="Times New Roman" panose="02020603050405020304" pitchFamily="18" charset="0"/>
              </a:rPr>
              <a:t> = V</a:t>
            </a:r>
            <a:r>
              <a:rPr lang="en-US" b="1" baseline="-25000" dirty="0" smtClean="0">
                <a:latin typeface="Times New Roman" panose="02020603050405020304" pitchFamily="18" charset="0"/>
                <a:cs typeface="Times New Roman" panose="02020603050405020304" pitchFamily="18" charset="0"/>
              </a:rPr>
              <a:t>in1</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th</a:t>
            </a:r>
            <a:endParaRPr lang="en-US" b="1"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86400" y="2336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(4)</a:t>
            </a: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42900" y="3149601"/>
            <a:ext cx="7615238" cy="1130300"/>
          </a:xfrm>
          <a:prstGeom prst="rect">
            <a:avLst/>
          </a:prstGeom>
          <a:noFill/>
          <a:ln w="9525">
            <a:solidFill>
              <a:schemeClr val="accent6">
                <a:lumMod val="75000"/>
              </a:schemeClr>
            </a:solidFill>
            <a:miter lim="800000"/>
            <a:headEnd/>
            <a:tailEnd/>
          </a:ln>
        </p:spPr>
      </p:pic>
      <p:sp>
        <p:nvSpPr>
          <p:cNvPr id="10" name="TextBox 9"/>
          <p:cNvSpPr txBox="1"/>
          <p:nvPr/>
        </p:nvSpPr>
        <p:spPr>
          <a:xfrm>
            <a:off x="7111368" y="39779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(5)</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3959" y="2743200"/>
            <a:ext cx="2493573"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From (3) and (4)</a:t>
            </a:r>
            <a:endParaRPr lang="en-US"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228600" y="4876801"/>
            <a:ext cx="6172200" cy="444500"/>
          </a:xfrm>
          <a:prstGeom prst="rect">
            <a:avLst/>
          </a:prstGeom>
          <a:noFill/>
          <a:ln w="9525">
            <a:noFill/>
            <a:miter lim="800000"/>
            <a:headEnd/>
            <a:tailEnd/>
          </a:ln>
        </p:spPr>
      </p:pic>
      <p:sp>
        <p:nvSpPr>
          <p:cNvPr id="13" name="TextBox 12"/>
          <p:cNvSpPr txBox="1"/>
          <p:nvPr/>
        </p:nvSpPr>
        <p:spPr>
          <a:xfrm>
            <a:off x="-17926" y="4384357"/>
            <a:ext cx="3667740" cy="532007"/>
          </a:xfrm>
          <a:prstGeom prst="rect">
            <a:avLst/>
          </a:prstGeom>
        </p:spPr>
        <p:style>
          <a:lnRef idx="1">
            <a:schemeClr val="accent4"/>
          </a:lnRef>
          <a:fillRef idx="2">
            <a:schemeClr val="accent4"/>
          </a:fillRef>
          <a:effectRef idx="1">
            <a:schemeClr val="accent4"/>
          </a:effectRef>
          <a:fontRef idx="minor">
            <a:schemeClr val="dk1"/>
          </a:fontRef>
        </p:style>
        <p:txBody>
          <a:bodyPr wrap="none" lIns="130622" tIns="65311" rIns="130622" bIns="65311" rtlCol="0">
            <a:spAutoFit/>
          </a:bodyPr>
          <a:lstStyle/>
          <a:p>
            <a:r>
              <a:rPr lang="en-US" b="1" dirty="0" smtClean="0">
                <a:latin typeface="Times New Roman" panose="02020603050405020304" pitchFamily="18" charset="0"/>
                <a:cs typeface="Times New Roman" panose="02020603050405020304" pitchFamily="18" charset="0"/>
              </a:rPr>
              <a:t>Case iii: (Linear region)</a:t>
            </a:r>
            <a:endParaRPr lang="en-US" b="1" dirty="0">
              <a:latin typeface="Times New Roman" panose="02020603050405020304" pitchFamily="18" charset="0"/>
              <a:cs typeface="Times New Roman" panose="02020603050405020304" pitchFamily="18" charset="0"/>
            </a:endParaRPr>
          </a:p>
        </p:txBody>
      </p:sp>
      <p:pic>
        <p:nvPicPr>
          <p:cNvPr id="2052" name="Picture 4"/>
          <p:cNvPicPr>
            <a:picLocks noChangeAspect="1" noChangeArrowheads="1"/>
          </p:cNvPicPr>
          <p:nvPr/>
        </p:nvPicPr>
        <p:blipFill>
          <a:blip r:embed="rId4" cstate="print"/>
          <a:srcRect/>
          <a:stretch>
            <a:fillRect/>
          </a:stretch>
        </p:blipFill>
        <p:spPr bwMode="auto">
          <a:xfrm>
            <a:off x="3421857" y="6311901"/>
            <a:ext cx="8472488" cy="1003300"/>
          </a:xfrm>
          <a:prstGeom prst="rect">
            <a:avLst/>
          </a:prstGeom>
          <a:noFill/>
          <a:ln w="9525">
            <a:solidFill>
              <a:srgbClr val="00B050"/>
            </a:solidFill>
            <a:miter lim="800000"/>
            <a:headEnd/>
            <a:tailEnd/>
          </a:ln>
        </p:spPr>
      </p:pic>
      <p:sp>
        <p:nvSpPr>
          <p:cNvPr id="15" name="TextBox 14"/>
          <p:cNvSpPr txBox="1"/>
          <p:nvPr/>
        </p:nvSpPr>
        <p:spPr>
          <a:xfrm>
            <a:off x="12026268" y="65024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(6)</a:t>
            </a:r>
            <a:endParaRPr lang="en-US"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5" cstate="print"/>
          <a:srcRect/>
          <a:stretch>
            <a:fillRect/>
          </a:stretch>
        </p:blipFill>
        <p:spPr bwMode="auto">
          <a:xfrm>
            <a:off x="8432709" y="736600"/>
            <a:ext cx="5197566" cy="3327400"/>
          </a:xfrm>
          <a:prstGeom prst="rect">
            <a:avLst/>
          </a:prstGeom>
          <a:noFill/>
          <a:ln w="9525">
            <a:solidFill>
              <a:srgbClr val="00B050"/>
            </a:solid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114300" y="5689600"/>
            <a:ext cx="3182193" cy="3073400"/>
          </a:xfrm>
          <a:prstGeom prst="rect">
            <a:avLst/>
          </a:prstGeom>
          <a:noFill/>
          <a:ln w="9525">
            <a:solidFill>
              <a:srgbClr val="00B050"/>
            </a:solidFill>
            <a:miter lim="800000"/>
            <a:headEnd/>
            <a:tailEnd/>
          </a:ln>
        </p:spPr>
      </p:pic>
      <p:sp>
        <p:nvSpPr>
          <p:cNvPr id="19" name="TextBox 18"/>
          <p:cNvSpPr txBox="1"/>
          <p:nvPr/>
        </p:nvSpPr>
        <p:spPr>
          <a:xfrm>
            <a:off x="3920159" y="5588000"/>
            <a:ext cx="154138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From (2),</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824129"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2. </a:t>
            </a:r>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9982200" cy="6360716"/>
          </a:xfrm>
          <a:prstGeom prst="rect">
            <a:avLst/>
          </a:prstGeom>
        </p:spPr>
        <p:txBody>
          <a:bodyPr wrap="square">
            <a:spAutoFit/>
          </a:bodyPr>
          <a:lstStyle/>
          <a:p>
            <a:pPr marL="514350" indent="-514350">
              <a:buFont typeface="Wingdings" pitchFamily="2" charset="2"/>
              <a:buChar char="v"/>
            </a:pPr>
            <a:r>
              <a:rPr lang="en-US" dirty="0" smtClean="0">
                <a:latin typeface="Times New Roman" pitchFamily="18" charset="0"/>
                <a:cs typeface="Times New Roman" pitchFamily="18" charset="0"/>
              </a:rPr>
              <a:t>Assume that all the transistors are identical.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p>
          <a:p>
            <a:pPr marL="514350" indent="-514350">
              <a:buFont typeface="Wingdings" pitchFamily="2" charset="2"/>
              <a:buChar char="v"/>
            </a:pPr>
            <a:r>
              <a:rPr lang="en-US" dirty="0" smtClean="0">
                <a:latin typeface="Times New Roman" pitchFamily="18" charset="0"/>
                <a:cs typeface="Times New Roman" pitchFamily="18" charset="0"/>
              </a:rPr>
              <a:t>β is infinite.</a:t>
            </a:r>
          </a:p>
          <a:p>
            <a:pPr marL="514350" indent="-514350">
              <a:buFont typeface="Wingdings" pitchFamily="2" charset="2"/>
              <a:buChar char="v"/>
            </a:pP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GS4</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W.K.T.,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Also, I</a:t>
            </a:r>
            <a:r>
              <a:rPr lang="en-US" baseline="-25000" dirty="0" smtClean="0">
                <a:latin typeface="Times New Roman" pitchFamily="18" charset="0"/>
                <a:cs typeface="Times New Roman" pitchFamily="18" charset="0"/>
              </a:rPr>
              <a:t>D3</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D4</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I</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D4</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G4</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G2</a:t>
            </a:r>
          </a:p>
          <a:p>
            <a:r>
              <a:rPr lang="en-US" dirty="0" smtClean="0">
                <a:latin typeface="Times New Roman" pitchFamily="18" charset="0"/>
                <a:cs typeface="Times New Roman" pitchFamily="18" charset="0"/>
              </a:rPr>
              <a:t>	since IG = 0;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I</a:t>
            </a:r>
            <a:r>
              <a:rPr lang="en-US" b="1" baseline="-25000" dirty="0" smtClean="0">
                <a:solidFill>
                  <a:srgbClr val="00B050"/>
                </a:solidFill>
                <a:latin typeface="Times New Roman" pitchFamily="18" charset="0"/>
                <a:cs typeface="Times New Roman" pitchFamily="18" charset="0"/>
              </a:rPr>
              <a:t>IN</a:t>
            </a:r>
            <a:r>
              <a:rPr lang="en-US" b="1" dirty="0" smtClean="0">
                <a:solidFill>
                  <a:srgbClr val="00B050"/>
                </a:solidFill>
                <a:latin typeface="Times New Roman" pitchFamily="18" charset="0"/>
                <a:cs typeface="Times New Roman" pitchFamily="18" charset="0"/>
              </a:rPr>
              <a:t> = I</a:t>
            </a:r>
            <a:r>
              <a:rPr lang="en-US" b="1" baseline="-25000" dirty="0" smtClean="0">
                <a:solidFill>
                  <a:srgbClr val="00B050"/>
                </a:solidFill>
                <a:latin typeface="Times New Roman" pitchFamily="18" charset="0"/>
                <a:cs typeface="Times New Roman" pitchFamily="18" charset="0"/>
              </a:rPr>
              <a:t>D4</a:t>
            </a:r>
          </a:p>
          <a:p>
            <a:endParaRPr lang="en-US" b="1"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Similarly, 	I</a:t>
            </a:r>
            <a:r>
              <a:rPr lang="en-US" baseline="-25000" dirty="0" smtClean="0">
                <a:latin typeface="Times New Roman" pitchFamily="18" charset="0"/>
                <a:cs typeface="Times New Roman" pitchFamily="18" charset="0"/>
              </a:rPr>
              <a:t>S4</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D3</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G3</a:t>
            </a:r>
          </a:p>
          <a:p>
            <a:r>
              <a:rPr lang="en-US" dirty="0" smtClean="0">
                <a:latin typeface="Times New Roman" pitchFamily="18" charset="0"/>
                <a:cs typeface="Times New Roman" pitchFamily="18" charset="0"/>
              </a:rPr>
              <a:t>	since IG = 0;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I</a:t>
            </a:r>
            <a:r>
              <a:rPr lang="en-US" b="1" baseline="-25000" dirty="0" smtClean="0">
                <a:solidFill>
                  <a:srgbClr val="00B050"/>
                </a:solidFill>
                <a:latin typeface="Times New Roman" pitchFamily="18" charset="0"/>
                <a:cs typeface="Times New Roman" pitchFamily="18" charset="0"/>
              </a:rPr>
              <a:t>S4</a:t>
            </a:r>
            <a:r>
              <a:rPr lang="en-US" b="1" dirty="0" smtClean="0">
                <a:solidFill>
                  <a:srgbClr val="00B050"/>
                </a:solidFill>
                <a:latin typeface="Times New Roman" pitchFamily="18" charset="0"/>
                <a:cs typeface="Times New Roman" pitchFamily="18" charset="0"/>
              </a:rPr>
              <a:t> = I</a:t>
            </a:r>
            <a:r>
              <a:rPr lang="en-US" b="1" baseline="-25000" dirty="0" smtClean="0">
                <a:solidFill>
                  <a:srgbClr val="00B050"/>
                </a:solidFill>
                <a:latin typeface="Times New Roman" pitchFamily="18" charset="0"/>
                <a:cs typeface="Times New Roman" pitchFamily="18" charset="0"/>
              </a:rPr>
              <a:t>D3</a:t>
            </a:r>
            <a:r>
              <a:rPr lang="en-US" dirty="0" smtClean="0">
                <a:solidFill>
                  <a:srgbClr val="00B05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I</a:t>
            </a:r>
            <a:r>
              <a:rPr lang="en-US" b="1" baseline="-25000" dirty="0" smtClean="0">
                <a:solidFill>
                  <a:srgbClr val="00B050"/>
                </a:solidFill>
                <a:latin typeface="Times New Roman" pitchFamily="18" charset="0"/>
                <a:cs typeface="Times New Roman" pitchFamily="18" charset="0"/>
              </a:rPr>
              <a:t>S4</a:t>
            </a:r>
            <a:r>
              <a:rPr lang="en-US" b="1" dirty="0" smtClean="0">
                <a:solidFill>
                  <a:srgbClr val="00B050"/>
                </a:solidFill>
                <a:latin typeface="Times New Roman" pitchFamily="18" charset="0"/>
                <a:cs typeface="Times New Roman" pitchFamily="18" charset="0"/>
              </a:rPr>
              <a:t> = I</a:t>
            </a:r>
            <a:r>
              <a:rPr lang="en-US" b="1" baseline="-25000" dirty="0" smtClean="0">
                <a:solidFill>
                  <a:srgbClr val="00B050"/>
                </a:solidFill>
                <a:latin typeface="Times New Roman" pitchFamily="18" charset="0"/>
                <a:cs typeface="Times New Roman" pitchFamily="18" charset="0"/>
              </a:rPr>
              <a:t>IN</a:t>
            </a:r>
            <a:endParaRPr lang="en-US" b="1" dirty="0" smtClean="0">
              <a:solidFill>
                <a:srgbClr val="00B050"/>
              </a:solidFill>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600200" y="2743200"/>
            <a:ext cx="4815417" cy="1143000"/>
          </a:xfrm>
          <a:prstGeom prst="rect">
            <a:avLst/>
          </a:prstGeom>
          <a:noFill/>
          <a:ln w="9525">
            <a:solidFill>
              <a:schemeClr val="accent6">
                <a:lumMod val="75000"/>
              </a:schemeClr>
            </a:solidFill>
            <a:miter lim="800000"/>
            <a:headEnd/>
            <a:tailEnd/>
          </a:ln>
        </p:spPr>
      </p:pic>
      <p:sp>
        <p:nvSpPr>
          <p:cNvPr id="8" name="Rectangle 7"/>
          <p:cNvSpPr/>
          <p:nvPr/>
        </p:nvSpPr>
        <p:spPr>
          <a:xfrm>
            <a:off x="3276600" y="7391400"/>
            <a:ext cx="2803844" cy="584775"/>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sz="3200" b="1" dirty="0" smtClean="0">
                <a:latin typeface="Times New Roman" pitchFamily="18" charset="0"/>
                <a:cs typeface="Times New Roman" pitchFamily="18" charset="0"/>
              </a:rPr>
              <a:t>I</a:t>
            </a:r>
            <a:r>
              <a:rPr lang="en-US" sz="3200" b="1" baseline="-25000" dirty="0" smtClean="0">
                <a:latin typeface="Times New Roman" pitchFamily="18" charset="0"/>
                <a:cs typeface="Times New Roman" pitchFamily="18" charset="0"/>
              </a:rPr>
              <a:t>OUT</a:t>
            </a:r>
            <a:r>
              <a:rPr lang="en-US" sz="3200" b="1" dirty="0" smtClean="0">
                <a:latin typeface="Times New Roman" pitchFamily="18" charset="0"/>
                <a:cs typeface="Times New Roman" pitchFamily="18" charset="0"/>
              </a:rPr>
              <a:t> = I</a:t>
            </a:r>
            <a:r>
              <a:rPr lang="en-US" sz="3200" b="1" baseline="-25000" dirty="0" smtClean="0">
                <a:latin typeface="Times New Roman" pitchFamily="18" charset="0"/>
                <a:cs typeface="Times New Roman" pitchFamily="18" charset="0"/>
              </a:rPr>
              <a:t>IN  </a:t>
            </a:r>
            <a:r>
              <a:rPr lang="en-US" sz="3200" b="1" dirty="0" smtClean="0">
                <a:latin typeface="Times New Roman" pitchFamily="18" charset="0"/>
                <a:cs typeface="Times New Roman" pitchFamily="18" charset="0"/>
              </a:rPr>
              <a:t>= I</a:t>
            </a:r>
            <a:r>
              <a:rPr lang="en-US" sz="3200" b="1" baseline="-25000" dirty="0" smtClean="0">
                <a:latin typeface="Times New Roman" pitchFamily="18" charset="0"/>
                <a:cs typeface="Times New Roman" pitchFamily="18" charset="0"/>
              </a:rPr>
              <a:t>D4</a:t>
            </a:r>
            <a:endParaRPr lang="en-US" sz="3200" dirty="0"/>
          </a:p>
        </p:txBody>
      </p:sp>
      <p:sp>
        <p:nvSpPr>
          <p:cNvPr id="9" name="Rectangle 8"/>
          <p:cNvSpPr/>
          <p:nvPr/>
        </p:nvSpPr>
        <p:spPr>
          <a:xfrm>
            <a:off x="1905000" y="7391400"/>
            <a:ext cx="1117614" cy="492443"/>
          </a:xfrm>
          <a:prstGeom prst="rect">
            <a:avLst/>
          </a:prstGeom>
        </p:spPr>
        <p:txBody>
          <a:bodyPr wrap="none">
            <a:spAutoFit/>
          </a:bodyPr>
          <a:lstStyle/>
          <a:p>
            <a:r>
              <a:rPr lang="en-US" dirty="0" smtClean="0">
                <a:latin typeface="Times New Roman" pitchFamily="18" charset="0"/>
                <a:cs typeface="Times New Roman" pitchFamily="18" charset="0"/>
              </a:rPr>
              <a:t>Hence,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824129"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2. </a:t>
            </a:r>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grpSp>
        <p:nvGrpSpPr>
          <p:cNvPr id="223" name="Group 222"/>
          <p:cNvGrpSpPr/>
          <p:nvPr/>
        </p:nvGrpSpPr>
        <p:grpSpPr>
          <a:xfrm>
            <a:off x="609600" y="1219200"/>
            <a:ext cx="8835378" cy="7162800"/>
            <a:chOff x="609600" y="1752600"/>
            <a:chExt cx="8835378" cy="7162800"/>
          </a:xfrm>
        </p:grpSpPr>
        <p:cxnSp>
          <p:nvCxnSpPr>
            <p:cNvPr id="7" name="Straight Connector 6"/>
            <p:cNvCxnSpPr/>
            <p:nvPr/>
          </p:nvCxnSpPr>
          <p:spPr>
            <a:xfrm flipV="1">
              <a:off x="2365586" y="2394857"/>
              <a:ext cx="201168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1295400" y="8286750"/>
              <a:ext cx="8046720" cy="0"/>
            </a:xfrm>
            <a:prstGeom prst="line">
              <a:avLst/>
            </a:prstGeom>
          </p:spPr>
          <p:style>
            <a:lnRef idx="3">
              <a:schemeClr val="dk1"/>
            </a:lnRef>
            <a:fillRef idx="0">
              <a:schemeClr val="dk1"/>
            </a:fillRef>
            <a:effectRef idx="2">
              <a:schemeClr val="dk1"/>
            </a:effectRef>
            <a:fontRef idx="minor">
              <a:schemeClr val="tx1"/>
            </a:fontRef>
          </p:style>
        </p:cxnSp>
        <p:grpSp>
          <p:nvGrpSpPr>
            <p:cNvPr id="11" name="Group 46"/>
            <p:cNvGrpSpPr/>
            <p:nvPr/>
          </p:nvGrpSpPr>
          <p:grpSpPr>
            <a:xfrm rot="16200000">
              <a:off x="2974084" y="3474765"/>
              <a:ext cx="2346448" cy="239782"/>
              <a:chOff x="4686173" y="4414202"/>
              <a:chExt cx="1943227" cy="310199"/>
            </a:xfrm>
          </p:grpSpPr>
          <p:grpSp>
            <p:nvGrpSpPr>
              <p:cNvPr id="123" name="Group 42"/>
              <p:cNvGrpSpPr/>
              <p:nvPr/>
            </p:nvGrpSpPr>
            <p:grpSpPr>
              <a:xfrm>
                <a:off x="5029200" y="4419601"/>
                <a:ext cx="1295400" cy="304800"/>
                <a:chOff x="4876800" y="4419600"/>
                <a:chExt cx="5486400" cy="914401"/>
              </a:xfrm>
            </p:grpSpPr>
            <p:cxnSp>
              <p:nvCxnSpPr>
                <p:cNvPr id="126"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12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31"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24" name="Straight Connector 123"/>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8"/>
            <p:cNvSpPr txBox="1"/>
            <p:nvPr/>
          </p:nvSpPr>
          <p:spPr>
            <a:xfrm>
              <a:off x="1981424" y="1752600"/>
              <a:ext cx="1752376" cy="49244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4</a:t>
              </a:r>
              <a:endParaRPr lang="en-US" b="1" baseline="-25000" dirty="0">
                <a:latin typeface="Times New Roman" panose="02020603050405020304" pitchFamily="18" charset="0"/>
                <a:cs typeface="Times New Roman" panose="02020603050405020304" pitchFamily="18" charset="0"/>
              </a:endParaRPr>
            </a:p>
          </p:txBody>
        </p:sp>
        <p:sp>
          <p:nvSpPr>
            <p:cNvPr id="13" name="TextBox 19"/>
            <p:cNvSpPr txBox="1"/>
            <p:nvPr/>
          </p:nvSpPr>
          <p:spPr>
            <a:xfrm>
              <a:off x="609600" y="5257800"/>
              <a:ext cx="59869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in</a:t>
              </a:r>
              <a:endParaRPr lang="en-US" b="1" baseline="-25000" dirty="0">
                <a:latin typeface="Times New Roman" panose="02020603050405020304" pitchFamily="18" charset="0"/>
                <a:cs typeface="Times New Roman" panose="02020603050405020304" pitchFamily="18" charset="0"/>
              </a:endParaRPr>
            </a:p>
          </p:txBody>
        </p:sp>
        <p:cxnSp>
          <p:nvCxnSpPr>
            <p:cNvPr id="16" name="Straight Connector 27"/>
            <p:cNvCxnSpPr/>
            <p:nvPr/>
          </p:nvCxnSpPr>
          <p:spPr>
            <a:xfrm flipH="1">
              <a:off x="1600200" y="2394857"/>
              <a:ext cx="0" cy="237744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1617974" y="2394857"/>
              <a:ext cx="820426" cy="0"/>
            </a:xfrm>
            <a:prstGeom prst="line">
              <a:avLst/>
            </a:prstGeom>
          </p:spPr>
          <p:style>
            <a:lnRef idx="3">
              <a:schemeClr val="dk1"/>
            </a:lnRef>
            <a:fillRef idx="0">
              <a:schemeClr val="dk1"/>
            </a:fillRef>
            <a:effectRef idx="2">
              <a:schemeClr val="dk1"/>
            </a:effectRef>
            <a:fontRef idx="minor">
              <a:schemeClr val="tx1"/>
            </a:fontRef>
          </p:style>
        </p:cxnSp>
        <p:grpSp>
          <p:nvGrpSpPr>
            <p:cNvPr id="19" name="Group 56"/>
            <p:cNvGrpSpPr/>
            <p:nvPr/>
          </p:nvGrpSpPr>
          <p:grpSpPr>
            <a:xfrm>
              <a:off x="4876800" y="8219321"/>
              <a:ext cx="820426" cy="696079"/>
              <a:chOff x="4572000" y="3773556"/>
              <a:chExt cx="914400" cy="798444"/>
            </a:xfrm>
          </p:grpSpPr>
          <p:cxnSp>
            <p:nvCxnSpPr>
              <p:cNvPr id="119" name="Straight Connector 77"/>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sp>
          <p:nvSpPr>
            <p:cNvPr id="20" name="TextBox 19"/>
            <p:cNvSpPr txBox="1"/>
            <p:nvPr/>
          </p:nvSpPr>
          <p:spPr>
            <a:xfrm>
              <a:off x="3429000" y="4876800"/>
              <a:ext cx="1208985"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 G</a:t>
              </a:r>
              <a:r>
                <a:rPr lang="en-US" b="1" baseline="-25000" dirty="0" smtClean="0">
                  <a:latin typeface="Times New Roman" panose="02020603050405020304" pitchFamily="18" charset="0"/>
                  <a:cs typeface="Times New Roman" panose="02020603050405020304" pitchFamily="18" charset="0"/>
                </a:rPr>
                <a:t>3</a:t>
              </a:r>
              <a:endParaRPr lang="en-US" b="1" baseline="-25000" dirty="0">
                <a:latin typeface="Times New Roman" panose="02020603050405020304" pitchFamily="18" charset="0"/>
                <a:cs typeface="Times New Roman" panose="02020603050405020304" pitchFamily="18" charset="0"/>
              </a:endParaRPr>
            </a:p>
          </p:txBody>
        </p:sp>
        <p:grpSp>
          <p:nvGrpSpPr>
            <p:cNvPr id="35" name="Group 26"/>
            <p:cNvGrpSpPr/>
            <p:nvPr/>
          </p:nvGrpSpPr>
          <p:grpSpPr>
            <a:xfrm>
              <a:off x="2286000" y="2362200"/>
              <a:ext cx="820426" cy="2404794"/>
              <a:chOff x="7315200" y="3657600"/>
              <a:chExt cx="914400" cy="2758440"/>
            </a:xfrm>
          </p:grpSpPr>
          <p:grpSp>
            <p:nvGrpSpPr>
              <p:cNvPr id="91" name="Group 22"/>
              <p:cNvGrpSpPr/>
              <p:nvPr/>
            </p:nvGrpSpPr>
            <p:grpSpPr>
              <a:xfrm>
                <a:off x="7315200" y="4495800"/>
                <a:ext cx="914400" cy="914400"/>
                <a:chOff x="7238999" y="4114796"/>
                <a:chExt cx="633046" cy="587828"/>
              </a:xfrm>
            </p:grpSpPr>
            <p:sp>
              <p:nvSpPr>
                <p:cNvPr id="94"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5"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92"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20"/>
            <p:cNvSpPr txBox="1"/>
            <p:nvPr/>
          </p:nvSpPr>
          <p:spPr>
            <a:xfrm>
              <a:off x="1562100" y="386715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m4</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gs4</a:t>
              </a:r>
              <a:endParaRPr lang="en-US" b="1" baseline="-25000" dirty="0">
                <a:latin typeface="Times New Roman" panose="02020603050405020304" pitchFamily="18" charset="0"/>
                <a:cs typeface="Times New Roman" panose="02020603050405020304" pitchFamily="18" charset="0"/>
              </a:endParaRPr>
            </a:p>
          </p:txBody>
        </p:sp>
        <p:cxnSp>
          <p:nvCxnSpPr>
            <p:cNvPr id="37" name="Straight Connector 36"/>
            <p:cNvCxnSpPr/>
            <p:nvPr/>
          </p:nvCxnSpPr>
          <p:spPr>
            <a:xfrm flipV="1">
              <a:off x="2247900" y="4800600"/>
              <a:ext cx="2286000" cy="0"/>
            </a:xfrm>
            <a:prstGeom prst="line">
              <a:avLst/>
            </a:prstGeom>
          </p:spPr>
          <p:style>
            <a:lnRef idx="3">
              <a:schemeClr val="dk1"/>
            </a:lnRef>
            <a:fillRef idx="0">
              <a:schemeClr val="dk1"/>
            </a:fillRef>
            <a:effectRef idx="2">
              <a:schemeClr val="dk1"/>
            </a:effectRef>
            <a:fontRef idx="minor">
              <a:schemeClr val="tx1"/>
            </a:fontRef>
          </p:style>
        </p:cxnSp>
        <p:sp>
          <p:nvSpPr>
            <p:cNvPr id="142" name="Rectangle 141"/>
            <p:cNvSpPr/>
            <p:nvPr/>
          </p:nvSpPr>
          <p:spPr>
            <a:xfrm>
              <a:off x="3390666" y="3429000"/>
              <a:ext cx="652743"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ds4</a:t>
              </a:r>
              <a:endParaRPr lang="en-US" dirty="0"/>
            </a:p>
          </p:txBody>
        </p:sp>
        <p:cxnSp>
          <p:nvCxnSpPr>
            <p:cNvPr id="143" name="Straight Connector 142"/>
            <p:cNvCxnSpPr/>
            <p:nvPr/>
          </p:nvCxnSpPr>
          <p:spPr>
            <a:xfrm flipV="1">
              <a:off x="2365586" y="5519057"/>
              <a:ext cx="2011680" cy="0"/>
            </a:xfrm>
            <a:prstGeom prst="line">
              <a:avLst/>
            </a:prstGeom>
          </p:spPr>
          <p:style>
            <a:lnRef idx="3">
              <a:schemeClr val="dk1"/>
            </a:lnRef>
            <a:fillRef idx="0">
              <a:schemeClr val="dk1"/>
            </a:fillRef>
            <a:effectRef idx="2">
              <a:schemeClr val="dk1"/>
            </a:effectRef>
            <a:fontRef idx="minor">
              <a:schemeClr val="tx1"/>
            </a:fontRef>
          </p:style>
        </p:cxnSp>
        <p:grpSp>
          <p:nvGrpSpPr>
            <p:cNvPr id="144" name="Group 46"/>
            <p:cNvGrpSpPr/>
            <p:nvPr/>
          </p:nvGrpSpPr>
          <p:grpSpPr>
            <a:xfrm rot="16200000">
              <a:off x="2974084" y="6598965"/>
              <a:ext cx="2346448" cy="239782"/>
              <a:chOff x="4686173" y="4414202"/>
              <a:chExt cx="1943227" cy="310199"/>
            </a:xfrm>
          </p:grpSpPr>
          <p:grpSp>
            <p:nvGrpSpPr>
              <p:cNvPr id="145" name="Group 42"/>
              <p:cNvGrpSpPr/>
              <p:nvPr/>
            </p:nvGrpSpPr>
            <p:grpSpPr>
              <a:xfrm>
                <a:off x="5029200" y="4419601"/>
                <a:ext cx="1295400" cy="304800"/>
                <a:chOff x="4876800" y="4419600"/>
                <a:chExt cx="5486400" cy="914401"/>
              </a:xfrm>
            </p:grpSpPr>
            <p:cxnSp>
              <p:nvCxnSpPr>
                <p:cNvPr id="148"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0"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53"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46" name="Straight Connector 145"/>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54" name="Group 26"/>
            <p:cNvGrpSpPr/>
            <p:nvPr/>
          </p:nvGrpSpPr>
          <p:grpSpPr>
            <a:xfrm>
              <a:off x="2286000" y="5486400"/>
              <a:ext cx="820426" cy="2404794"/>
              <a:chOff x="7315200" y="3657600"/>
              <a:chExt cx="914400" cy="2758440"/>
            </a:xfrm>
          </p:grpSpPr>
          <p:grpSp>
            <p:nvGrpSpPr>
              <p:cNvPr id="155" name="Group 22"/>
              <p:cNvGrpSpPr/>
              <p:nvPr/>
            </p:nvGrpSpPr>
            <p:grpSpPr>
              <a:xfrm>
                <a:off x="7315200" y="4495800"/>
                <a:ext cx="914400" cy="914400"/>
                <a:chOff x="7238999" y="4114796"/>
                <a:chExt cx="633046" cy="587828"/>
              </a:xfrm>
            </p:grpSpPr>
            <p:sp>
              <p:nvSpPr>
                <p:cNvPr id="158"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59"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56"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157"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160" name="TextBox 20"/>
            <p:cNvSpPr txBox="1"/>
            <p:nvPr/>
          </p:nvSpPr>
          <p:spPr>
            <a:xfrm>
              <a:off x="1604189" y="7035779"/>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m3</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gs3</a:t>
              </a:r>
              <a:endParaRPr lang="en-US" b="1" baseline="-25000" dirty="0">
                <a:latin typeface="Times New Roman" panose="02020603050405020304" pitchFamily="18" charset="0"/>
                <a:cs typeface="Times New Roman" panose="02020603050405020304" pitchFamily="18" charset="0"/>
              </a:endParaRPr>
            </a:p>
          </p:txBody>
        </p:sp>
        <p:cxnSp>
          <p:nvCxnSpPr>
            <p:cNvPr id="161" name="Straight Connector 160"/>
            <p:cNvCxnSpPr/>
            <p:nvPr/>
          </p:nvCxnSpPr>
          <p:spPr>
            <a:xfrm flipV="1">
              <a:off x="2247900" y="7924800"/>
              <a:ext cx="2286000" cy="0"/>
            </a:xfrm>
            <a:prstGeom prst="line">
              <a:avLst/>
            </a:prstGeom>
          </p:spPr>
          <p:style>
            <a:lnRef idx="3">
              <a:schemeClr val="dk1"/>
            </a:lnRef>
            <a:fillRef idx="0">
              <a:schemeClr val="dk1"/>
            </a:fillRef>
            <a:effectRef idx="2">
              <a:schemeClr val="dk1"/>
            </a:effectRef>
            <a:fontRef idx="minor">
              <a:schemeClr val="tx1"/>
            </a:fontRef>
          </p:style>
        </p:cxnSp>
        <p:sp>
          <p:nvSpPr>
            <p:cNvPr id="162" name="Rectangle 161"/>
            <p:cNvSpPr/>
            <p:nvPr/>
          </p:nvSpPr>
          <p:spPr>
            <a:xfrm>
              <a:off x="3390666" y="6553200"/>
              <a:ext cx="652743"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ds3</a:t>
              </a:r>
              <a:endParaRPr lang="en-US" dirty="0"/>
            </a:p>
          </p:txBody>
        </p:sp>
        <p:cxnSp>
          <p:nvCxnSpPr>
            <p:cNvPr id="163" name="Straight Connector 162"/>
            <p:cNvCxnSpPr/>
            <p:nvPr/>
          </p:nvCxnSpPr>
          <p:spPr>
            <a:xfrm rot="16200000" flipH="1">
              <a:off x="3063240" y="5158740"/>
              <a:ext cx="731520" cy="0"/>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p:nvPr/>
          </p:nvCxnSpPr>
          <p:spPr>
            <a:xfrm rot="16200000" flipH="1">
              <a:off x="3244977" y="8121777"/>
              <a:ext cx="368046" cy="0"/>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flipV="1">
              <a:off x="5985086" y="2362200"/>
              <a:ext cx="3235114" cy="0"/>
            </a:xfrm>
            <a:prstGeom prst="line">
              <a:avLst/>
            </a:prstGeom>
          </p:spPr>
          <p:style>
            <a:lnRef idx="3">
              <a:schemeClr val="dk1"/>
            </a:lnRef>
            <a:fillRef idx="0">
              <a:schemeClr val="dk1"/>
            </a:fillRef>
            <a:effectRef idx="2">
              <a:schemeClr val="dk1"/>
            </a:effectRef>
            <a:fontRef idx="minor">
              <a:schemeClr val="tx1"/>
            </a:fontRef>
          </p:style>
        </p:cxnSp>
        <p:grpSp>
          <p:nvGrpSpPr>
            <p:cNvPr id="166" name="Group 46"/>
            <p:cNvGrpSpPr/>
            <p:nvPr/>
          </p:nvGrpSpPr>
          <p:grpSpPr>
            <a:xfrm rot="16200000">
              <a:off x="6593584" y="3474765"/>
              <a:ext cx="2346448" cy="239782"/>
              <a:chOff x="4686173" y="4414202"/>
              <a:chExt cx="1943227" cy="310199"/>
            </a:xfrm>
          </p:grpSpPr>
          <p:grpSp>
            <p:nvGrpSpPr>
              <p:cNvPr id="167" name="Group 42"/>
              <p:cNvGrpSpPr/>
              <p:nvPr/>
            </p:nvGrpSpPr>
            <p:grpSpPr>
              <a:xfrm>
                <a:off x="5029200" y="4419601"/>
                <a:ext cx="1295400" cy="304800"/>
                <a:chOff x="4876800" y="4419600"/>
                <a:chExt cx="5486400" cy="914401"/>
              </a:xfrm>
            </p:grpSpPr>
            <p:cxnSp>
              <p:nvCxnSpPr>
                <p:cNvPr id="170"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71" name="Straight Connector 17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72"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7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74" name="Straight Connector 17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75"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68" name="Straight Connector 167"/>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76" name="Group 26"/>
            <p:cNvGrpSpPr/>
            <p:nvPr/>
          </p:nvGrpSpPr>
          <p:grpSpPr>
            <a:xfrm>
              <a:off x="5905500" y="2362200"/>
              <a:ext cx="820426" cy="2404794"/>
              <a:chOff x="7315200" y="3657600"/>
              <a:chExt cx="914400" cy="2758440"/>
            </a:xfrm>
          </p:grpSpPr>
          <p:grpSp>
            <p:nvGrpSpPr>
              <p:cNvPr id="177" name="Group 22"/>
              <p:cNvGrpSpPr/>
              <p:nvPr/>
            </p:nvGrpSpPr>
            <p:grpSpPr>
              <a:xfrm>
                <a:off x="7315200" y="4495800"/>
                <a:ext cx="914400" cy="914400"/>
                <a:chOff x="7238999" y="4114796"/>
                <a:chExt cx="633046" cy="587828"/>
              </a:xfrm>
            </p:grpSpPr>
            <p:sp>
              <p:nvSpPr>
                <p:cNvPr id="180"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81"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78"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179"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182" name="Straight Connector 181"/>
            <p:cNvCxnSpPr/>
            <p:nvPr/>
          </p:nvCxnSpPr>
          <p:spPr>
            <a:xfrm flipV="1">
              <a:off x="5867400" y="4800600"/>
              <a:ext cx="2286000" cy="0"/>
            </a:xfrm>
            <a:prstGeom prst="line">
              <a:avLst/>
            </a:prstGeom>
          </p:spPr>
          <p:style>
            <a:lnRef idx="3">
              <a:schemeClr val="dk1"/>
            </a:lnRef>
            <a:fillRef idx="0">
              <a:schemeClr val="dk1"/>
            </a:fillRef>
            <a:effectRef idx="2">
              <a:schemeClr val="dk1"/>
            </a:effectRef>
            <a:fontRef idx="minor">
              <a:schemeClr val="tx1"/>
            </a:fontRef>
          </p:style>
        </p:cxnSp>
        <p:sp>
          <p:nvSpPr>
            <p:cNvPr id="183" name="Rectangle 182"/>
            <p:cNvSpPr/>
            <p:nvPr/>
          </p:nvSpPr>
          <p:spPr>
            <a:xfrm>
              <a:off x="7010166" y="3429000"/>
              <a:ext cx="652743"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ds2</a:t>
              </a:r>
              <a:endParaRPr lang="en-US" dirty="0"/>
            </a:p>
          </p:txBody>
        </p:sp>
        <p:cxnSp>
          <p:nvCxnSpPr>
            <p:cNvPr id="184" name="Straight Connector 183"/>
            <p:cNvCxnSpPr/>
            <p:nvPr/>
          </p:nvCxnSpPr>
          <p:spPr>
            <a:xfrm flipV="1">
              <a:off x="5985086" y="5519057"/>
              <a:ext cx="2011680" cy="0"/>
            </a:xfrm>
            <a:prstGeom prst="line">
              <a:avLst/>
            </a:prstGeom>
          </p:spPr>
          <p:style>
            <a:lnRef idx="3">
              <a:schemeClr val="dk1"/>
            </a:lnRef>
            <a:fillRef idx="0">
              <a:schemeClr val="dk1"/>
            </a:fillRef>
            <a:effectRef idx="2">
              <a:schemeClr val="dk1"/>
            </a:effectRef>
            <a:fontRef idx="minor">
              <a:schemeClr val="tx1"/>
            </a:fontRef>
          </p:style>
        </p:cxnSp>
        <p:grpSp>
          <p:nvGrpSpPr>
            <p:cNvPr id="185" name="Group 46"/>
            <p:cNvGrpSpPr/>
            <p:nvPr/>
          </p:nvGrpSpPr>
          <p:grpSpPr>
            <a:xfrm rot="16200000">
              <a:off x="6593584" y="6598965"/>
              <a:ext cx="2346448" cy="239782"/>
              <a:chOff x="4686173" y="4414202"/>
              <a:chExt cx="1943227" cy="310199"/>
            </a:xfrm>
          </p:grpSpPr>
          <p:grpSp>
            <p:nvGrpSpPr>
              <p:cNvPr id="186" name="Group 42"/>
              <p:cNvGrpSpPr/>
              <p:nvPr/>
            </p:nvGrpSpPr>
            <p:grpSpPr>
              <a:xfrm>
                <a:off x="5029200" y="4419601"/>
                <a:ext cx="1295400" cy="304800"/>
                <a:chOff x="4876800" y="4419600"/>
                <a:chExt cx="5486400" cy="914401"/>
              </a:xfrm>
            </p:grpSpPr>
            <p:cxnSp>
              <p:nvCxnSpPr>
                <p:cNvPr id="189"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91"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92"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93" name="Straight Connector 192"/>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94"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87" name="Straight Connector 186"/>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95" name="Group 26"/>
            <p:cNvGrpSpPr/>
            <p:nvPr/>
          </p:nvGrpSpPr>
          <p:grpSpPr>
            <a:xfrm>
              <a:off x="5905500" y="5486400"/>
              <a:ext cx="820426" cy="2404794"/>
              <a:chOff x="7315200" y="3657600"/>
              <a:chExt cx="914400" cy="2758440"/>
            </a:xfrm>
          </p:grpSpPr>
          <p:grpSp>
            <p:nvGrpSpPr>
              <p:cNvPr id="196" name="Group 22"/>
              <p:cNvGrpSpPr/>
              <p:nvPr/>
            </p:nvGrpSpPr>
            <p:grpSpPr>
              <a:xfrm>
                <a:off x="7315200" y="4495800"/>
                <a:ext cx="914400" cy="914400"/>
                <a:chOff x="7238999" y="4114796"/>
                <a:chExt cx="633046" cy="587828"/>
              </a:xfrm>
            </p:grpSpPr>
            <p:sp>
              <p:nvSpPr>
                <p:cNvPr id="199"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00"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7"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19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201" name="Straight Connector 200"/>
            <p:cNvCxnSpPr/>
            <p:nvPr/>
          </p:nvCxnSpPr>
          <p:spPr>
            <a:xfrm flipV="1">
              <a:off x="5867400" y="7924800"/>
              <a:ext cx="2286000" cy="0"/>
            </a:xfrm>
            <a:prstGeom prst="line">
              <a:avLst/>
            </a:prstGeom>
          </p:spPr>
          <p:style>
            <a:lnRef idx="3">
              <a:schemeClr val="dk1"/>
            </a:lnRef>
            <a:fillRef idx="0">
              <a:schemeClr val="dk1"/>
            </a:fillRef>
            <a:effectRef idx="2">
              <a:schemeClr val="dk1"/>
            </a:effectRef>
            <a:fontRef idx="minor">
              <a:schemeClr val="tx1"/>
            </a:fontRef>
          </p:style>
        </p:cxnSp>
        <p:sp>
          <p:nvSpPr>
            <p:cNvPr id="202" name="Rectangle 201"/>
            <p:cNvSpPr/>
            <p:nvPr/>
          </p:nvSpPr>
          <p:spPr>
            <a:xfrm>
              <a:off x="7010166" y="6553200"/>
              <a:ext cx="652743"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ds1</a:t>
              </a:r>
              <a:endParaRPr lang="en-US" dirty="0"/>
            </a:p>
          </p:txBody>
        </p:sp>
        <p:cxnSp>
          <p:nvCxnSpPr>
            <p:cNvPr id="203" name="Straight Connector 202"/>
            <p:cNvCxnSpPr/>
            <p:nvPr/>
          </p:nvCxnSpPr>
          <p:spPr>
            <a:xfrm rot="16200000" flipH="1">
              <a:off x="6682740" y="5158740"/>
              <a:ext cx="731520" cy="0"/>
            </a:xfrm>
            <a:prstGeom prst="line">
              <a:avLst/>
            </a:prstGeom>
          </p:spPr>
          <p:style>
            <a:lnRef idx="3">
              <a:schemeClr val="dk1"/>
            </a:lnRef>
            <a:fillRef idx="0">
              <a:schemeClr val="dk1"/>
            </a:fillRef>
            <a:effectRef idx="2">
              <a:schemeClr val="dk1"/>
            </a:effectRef>
            <a:fontRef idx="minor">
              <a:schemeClr val="tx1"/>
            </a:fontRef>
          </p:style>
        </p:cxnSp>
        <p:cxnSp>
          <p:nvCxnSpPr>
            <p:cNvPr id="204" name="Straight Connector 203"/>
            <p:cNvCxnSpPr/>
            <p:nvPr/>
          </p:nvCxnSpPr>
          <p:spPr>
            <a:xfrm rot="16200000" flipH="1">
              <a:off x="6864477" y="8121777"/>
              <a:ext cx="368046" cy="0"/>
            </a:xfrm>
            <a:prstGeom prst="line">
              <a:avLst/>
            </a:prstGeom>
          </p:spPr>
          <p:style>
            <a:lnRef idx="3">
              <a:schemeClr val="dk1"/>
            </a:lnRef>
            <a:fillRef idx="0">
              <a:schemeClr val="dk1"/>
            </a:fillRef>
            <a:effectRef idx="2">
              <a:schemeClr val="dk1"/>
            </a:effectRef>
            <a:fontRef idx="minor">
              <a:schemeClr val="tx1"/>
            </a:fontRef>
          </p:style>
        </p:cxnSp>
        <p:sp>
          <p:nvSpPr>
            <p:cNvPr id="205" name="TextBox 20"/>
            <p:cNvSpPr txBox="1"/>
            <p:nvPr/>
          </p:nvSpPr>
          <p:spPr>
            <a:xfrm>
              <a:off x="5128439" y="38100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206" name="TextBox 20"/>
            <p:cNvSpPr txBox="1"/>
            <p:nvPr/>
          </p:nvSpPr>
          <p:spPr>
            <a:xfrm>
              <a:off x="5128439" y="69342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sp>
          <p:nvSpPr>
            <p:cNvPr id="208" name="Oval 19"/>
            <p:cNvSpPr/>
            <p:nvPr/>
          </p:nvSpPr>
          <p:spPr>
            <a:xfrm>
              <a:off x="1181100" y="4765431"/>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09" name="Straight Arrow Connector 21"/>
            <p:cNvCxnSpPr/>
            <p:nvPr/>
          </p:nvCxnSpPr>
          <p:spPr>
            <a:xfrm>
              <a:off x="1595607" y="4940784"/>
              <a:ext cx="0" cy="49601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0" name="Straight Connector 27"/>
            <p:cNvCxnSpPr/>
            <p:nvPr/>
          </p:nvCxnSpPr>
          <p:spPr>
            <a:xfrm flipH="1">
              <a:off x="1600200" y="5566410"/>
              <a:ext cx="0" cy="2743200"/>
            </a:xfrm>
            <a:prstGeom prst="line">
              <a:avLst/>
            </a:prstGeom>
          </p:spPr>
          <p:style>
            <a:lnRef idx="3">
              <a:schemeClr val="dk1"/>
            </a:lnRef>
            <a:fillRef idx="0">
              <a:schemeClr val="dk1"/>
            </a:fillRef>
            <a:effectRef idx="2">
              <a:schemeClr val="dk1"/>
            </a:effectRef>
            <a:fontRef idx="minor">
              <a:schemeClr val="tx1"/>
            </a:fontRef>
          </p:style>
        </p:cxnSp>
        <p:sp>
          <p:nvSpPr>
            <p:cNvPr id="211" name="TextBox 19"/>
            <p:cNvSpPr txBox="1"/>
            <p:nvPr/>
          </p:nvSpPr>
          <p:spPr>
            <a:xfrm>
              <a:off x="8153400" y="5374957"/>
              <a:ext cx="702308"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cxnSp>
          <p:nvCxnSpPr>
            <p:cNvPr id="212" name="Straight Connector 27"/>
            <p:cNvCxnSpPr/>
            <p:nvPr/>
          </p:nvCxnSpPr>
          <p:spPr>
            <a:xfrm flipH="1">
              <a:off x="8818874" y="2362200"/>
              <a:ext cx="0" cy="2377440"/>
            </a:xfrm>
            <a:prstGeom prst="line">
              <a:avLst/>
            </a:prstGeom>
          </p:spPr>
          <p:style>
            <a:lnRef idx="3">
              <a:schemeClr val="dk1"/>
            </a:lnRef>
            <a:fillRef idx="0">
              <a:schemeClr val="dk1"/>
            </a:fillRef>
            <a:effectRef idx="2">
              <a:schemeClr val="dk1"/>
            </a:effectRef>
            <a:fontRef idx="minor">
              <a:schemeClr val="tx1"/>
            </a:fontRef>
          </p:style>
        </p:cxnSp>
        <p:sp>
          <p:nvSpPr>
            <p:cNvPr id="213" name="Oval 19"/>
            <p:cNvSpPr/>
            <p:nvPr/>
          </p:nvSpPr>
          <p:spPr>
            <a:xfrm>
              <a:off x="8399774" y="4732774"/>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214" name="Straight Arrow Connector 21"/>
            <p:cNvCxnSpPr/>
            <p:nvPr/>
          </p:nvCxnSpPr>
          <p:spPr>
            <a:xfrm flipV="1">
              <a:off x="8814281" y="4908127"/>
              <a:ext cx="0" cy="49601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5" name="Straight Connector 27"/>
            <p:cNvCxnSpPr/>
            <p:nvPr/>
          </p:nvCxnSpPr>
          <p:spPr>
            <a:xfrm flipH="1">
              <a:off x="8818874" y="5533753"/>
              <a:ext cx="0" cy="2743200"/>
            </a:xfrm>
            <a:prstGeom prst="line">
              <a:avLst/>
            </a:prstGeom>
          </p:spPr>
          <p:style>
            <a:lnRef idx="3">
              <a:schemeClr val="dk1"/>
            </a:lnRef>
            <a:fillRef idx="0">
              <a:schemeClr val="dk1"/>
            </a:fillRef>
            <a:effectRef idx="2">
              <a:schemeClr val="dk1"/>
            </a:effectRef>
            <a:fontRef idx="minor">
              <a:schemeClr val="tx1"/>
            </a:fontRef>
          </p:style>
        </p:cxnSp>
        <p:sp>
          <p:nvSpPr>
            <p:cNvPr id="217" name="TextBox 19"/>
            <p:cNvSpPr txBox="1"/>
            <p:nvPr/>
          </p:nvSpPr>
          <p:spPr>
            <a:xfrm>
              <a:off x="8822692" y="4191000"/>
              <a:ext cx="622286"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I</a:t>
              </a:r>
              <a:r>
                <a:rPr lang="en-US" b="1" baseline="-25000" dirty="0" err="1" smtClean="0">
                  <a:latin typeface="Times New Roman" panose="02020603050405020304" pitchFamily="18" charset="0"/>
                  <a:cs typeface="Times New Roman" panose="02020603050405020304" pitchFamily="18" charset="0"/>
                </a:rPr>
                <a:t>out</a:t>
              </a:r>
              <a:endParaRPr lang="en-US" b="1" baseline="-25000" dirty="0">
                <a:latin typeface="Times New Roman" panose="02020603050405020304" pitchFamily="18" charset="0"/>
                <a:cs typeface="Times New Roman" panose="02020603050405020304" pitchFamily="18" charset="0"/>
              </a:endParaRPr>
            </a:p>
          </p:txBody>
        </p:sp>
        <p:sp>
          <p:nvSpPr>
            <p:cNvPr id="218" name="Rectangle 217"/>
            <p:cNvSpPr/>
            <p:nvPr/>
          </p:nvSpPr>
          <p:spPr>
            <a:xfrm>
              <a:off x="2971800" y="8194357"/>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3</a:t>
              </a:r>
              <a:endParaRPr lang="en-US" dirty="0"/>
            </a:p>
          </p:txBody>
        </p:sp>
        <p:sp>
          <p:nvSpPr>
            <p:cNvPr id="219" name="Rectangle 218"/>
            <p:cNvSpPr/>
            <p:nvPr/>
          </p:nvSpPr>
          <p:spPr>
            <a:xfrm>
              <a:off x="6986378" y="8229600"/>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220" name="TextBox 219"/>
            <p:cNvSpPr txBox="1"/>
            <p:nvPr/>
          </p:nvSpPr>
          <p:spPr>
            <a:xfrm>
              <a:off x="6376778" y="4689157"/>
              <a:ext cx="48122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221" name="TextBox 220"/>
            <p:cNvSpPr txBox="1"/>
            <p:nvPr/>
          </p:nvSpPr>
          <p:spPr>
            <a:xfrm>
              <a:off x="7062578" y="4993957"/>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sp>
          <p:nvSpPr>
            <p:cNvPr id="222" name="TextBox 221"/>
            <p:cNvSpPr txBox="1"/>
            <p:nvPr/>
          </p:nvSpPr>
          <p:spPr>
            <a:xfrm>
              <a:off x="6324600" y="1828800"/>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824129"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2. </a:t>
            </a:r>
            <a:r>
              <a:rPr lang="en-US" sz="2400" b="1" dirty="0" err="1" smtClean="0">
                <a:latin typeface="Times New Roman" panose="02020603050405020304" pitchFamily="18" charset="0"/>
                <a:cs typeface="Times New Roman" panose="02020603050405020304" pitchFamily="18" charset="0"/>
                <a:sym typeface="+mn-ea"/>
              </a:rPr>
              <a:t>Cascode</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52400" y="1143000"/>
            <a:ext cx="6876370" cy="492442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m1</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s2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 = 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0 – V</a:t>
            </a:r>
            <a:r>
              <a:rPr lang="en-US" baseline="-25000" dirty="0" smtClean="0">
                <a:latin typeface="Times New Roman" pitchFamily="18" charset="0"/>
                <a:cs typeface="Times New Roman" pitchFamily="18" charset="0"/>
              </a:rPr>
              <a:t>s2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0 (Diode Connected; so, 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 = 0 &amp; V</a:t>
            </a:r>
            <a:r>
              <a:rPr lang="en-US" baseline="-25000" dirty="0" smtClean="0">
                <a:latin typeface="Times New Roman" pitchFamily="18" charset="0"/>
                <a:cs typeface="Times New Roman" pitchFamily="18" charset="0"/>
              </a:rPr>
              <a:t>s1</a:t>
            </a:r>
            <a:r>
              <a:rPr lang="en-US" dirty="0" smtClean="0">
                <a:latin typeface="Times New Roman" pitchFamily="18" charset="0"/>
                <a:cs typeface="Times New Roman" pitchFamily="18" charset="0"/>
              </a:rPr>
              <a:t> = 0)</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a:t>
            </a:r>
            <a:r>
              <a:rPr lang="en-US" dirty="0" smtClean="0">
                <a:latin typeface="Times New Roman" pitchFamily="18" charset="0"/>
                <a:cs typeface="Times New Roman" pitchFamily="18" charset="0"/>
              </a:rPr>
              <a:t> r</a:t>
            </a:r>
            <a:r>
              <a:rPr lang="en-US" baseline="-25000" dirty="0" smtClean="0">
                <a:latin typeface="Times New Roman" pitchFamily="18" charset="0"/>
                <a:cs typeface="Times New Roman" pitchFamily="18" charset="0"/>
              </a:rPr>
              <a:t>ds2</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out  </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out</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i</a:t>
            </a:r>
            <a:r>
              <a:rPr lang="en-US" sz="2800" b="1" baseline="-25000" dirty="0" err="1" smtClean="0">
                <a:latin typeface="Times New Roman" pitchFamily="18" charset="0"/>
                <a:cs typeface="Times New Roman" pitchFamily="18" charset="0"/>
              </a:rPr>
              <a:t>out</a:t>
            </a:r>
            <a:r>
              <a:rPr lang="en-US" sz="2800" b="1" baseline="-25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ds2 </a:t>
            </a:r>
            <a:r>
              <a:rPr lang="en-US" sz="2800" b="1" dirty="0" smtClean="0">
                <a:latin typeface="Times New Roman" pitchFamily="18" charset="0"/>
                <a:cs typeface="Times New Roman" pitchFamily="18" charset="0"/>
              </a:rPr>
              <a:t>(1+ g</a:t>
            </a:r>
            <a:r>
              <a:rPr lang="en-US" sz="2800" b="1" baseline="-25000" dirty="0" smtClean="0">
                <a:latin typeface="Times New Roman" pitchFamily="18" charset="0"/>
                <a:cs typeface="Times New Roman" pitchFamily="18" charset="0"/>
              </a:rPr>
              <a:t>m2</a:t>
            </a:r>
            <a:r>
              <a:rPr lang="en-US" sz="2800" b="1" dirty="0" smtClean="0">
                <a:latin typeface="Times New Roman" pitchFamily="18" charset="0"/>
                <a:cs typeface="Times New Roman" pitchFamily="18" charset="0"/>
              </a:rPr>
              <a:t> r</a:t>
            </a:r>
            <a:r>
              <a:rPr lang="en-US" sz="2800" b="1" baseline="-25000" dirty="0" smtClean="0">
                <a:latin typeface="Times New Roman" pitchFamily="18" charset="0"/>
                <a:cs typeface="Times New Roman" pitchFamily="18" charset="0"/>
              </a:rPr>
              <a:t>ds2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ds1</a:t>
            </a:r>
            <a:r>
              <a:rPr lang="en-US" sz="2800" b="1" dirty="0" smtClean="0">
                <a:latin typeface="Times New Roman" pitchFamily="18" charset="0"/>
                <a:cs typeface="Times New Roman" pitchFamily="18" charset="0"/>
              </a:rPr>
              <a:t>)</a:t>
            </a:r>
          </a:p>
        </p:txBody>
      </p:sp>
      <p:sp>
        <p:nvSpPr>
          <p:cNvPr id="7" name="Rectangle 6"/>
          <p:cNvSpPr/>
          <p:nvPr/>
        </p:nvSpPr>
        <p:spPr>
          <a:xfrm>
            <a:off x="7143750" y="981353"/>
            <a:ext cx="6553200" cy="305724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smtClean="0">
                <a:latin typeface="Times New Roman" pitchFamily="18" charset="0"/>
                <a:cs typeface="Times New Roman" pitchFamily="18" charset="0"/>
              </a:rPr>
              <a:t>The input voltage of the MOS </a:t>
            </a:r>
            <a:r>
              <a:rPr lang="en-US" dirty="0" err="1" smtClean="0">
                <a:latin typeface="Times New Roman" pitchFamily="18" charset="0"/>
                <a:cs typeface="Times New Roman" pitchFamily="18" charset="0"/>
              </a:rPr>
              <a:t>cascode</a:t>
            </a:r>
            <a:r>
              <a:rPr lang="en-US" dirty="0" smtClean="0">
                <a:latin typeface="Times New Roman" pitchFamily="18" charset="0"/>
                <a:cs typeface="Times New Roman" pitchFamily="18" charset="0"/>
              </a:rPr>
              <a:t> current mirror is,</a:t>
            </a: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GS4 </a:t>
            </a:r>
            <a:r>
              <a:rPr lang="en-US" dirty="0" smtClean="0">
                <a:latin typeface="Times New Roman" pitchFamily="18" charset="0"/>
                <a:cs typeface="Times New Roman" pitchFamily="18" charset="0"/>
              </a:rPr>
              <a:t>(Drop across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&amp; M</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p>
          <a:p>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t4</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ov4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ta-IN" dirty="0" smtClean="0">
                <a:latin typeface="Latha"/>
                <a:cs typeface="Latha"/>
              </a:rPr>
              <a:t>ஃ</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gs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gs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ov</a:t>
            </a:r>
            <a:r>
              <a:rPr lang="en-US" dirty="0" smtClean="0">
                <a:latin typeface="Times New Roman" pitchFamily="18" charset="0"/>
                <a:cs typeface="Times New Roman" pitchFamily="18" charset="0"/>
              </a:rPr>
              <a:t>)</a:t>
            </a:r>
          </a:p>
          <a:p>
            <a:endParaRPr lang="en-US" baseline="-250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IN</a:t>
            </a:r>
            <a:r>
              <a:rPr lang="en-US" sz="2800" b="1" dirty="0" smtClean="0">
                <a:latin typeface="Times New Roman" pitchFamily="18" charset="0"/>
                <a:cs typeface="Times New Roman" pitchFamily="18" charset="0"/>
              </a:rPr>
              <a:t> = 2V</a:t>
            </a:r>
            <a:r>
              <a:rPr lang="en-US" sz="2800" b="1" baseline="-25000" dirty="0" smtClean="0">
                <a:latin typeface="Times New Roman" pitchFamily="18" charset="0"/>
                <a:cs typeface="Times New Roman" pitchFamily="18" charset="0"/>
              </a:rPr>
              <a:t>t</a:t>
            </a:r>
            <a:r>
              <a:rPr lang="en-US" sz="2800" b="1" dirty="0" smtClean="0">
                <a:latin typeface="Times New Roman" pitchFamily="18" charset="0"/>
                <a:cs typeface="Times New Roman" pitchFamily="18" charset="0"/>
              </a:rPr>
              <a:t> + 2V</a:t>
            </a:r>
            <a:r>
              <a:rPr lang="en-US" sz="2800" b="1" baseline="-25000" dirty="0" smtClean="0">
                <a:latin typeface="Times New Roman" pitchFamily="18" charset="0"/>
                <a:cs typeface="Times New Roman" pitchFamily="18" charset="0"/>
              </a:rPr>
              <a:t>ov</a:t>
            </a:r>
            <a:r>
              <a:rPr lang="en-US" dirty="0" smtClean="0">
                <a:latin typeface="Times New Roman" pitchFamily="18" charset="0"/>
                <a:cs typeface="Times New Roman" pitchFamily="18" charset="0"/>
              </a:rPr>
              <a:t> (All transistors are identical)</a:t>
            </a:r>
            <a:endParaRPr lang="en-US" baseline="-25000" dirty="0">
              <a:latin typeface="Times New Roman" pitchFamily="18" charset="0"/>
              <a:cs typeface="Times New Roman" pitchFamily="18" charset="0"/>
            </a:endParaRPr>
          </a:p>
        </p:txBody>
      </p:sp>
      <p:sp>
        <p:nvSpPr>
          <p:cNvPr id="8" name="Rectangle 7"/>
          <p:cNvSpPr/>
          <p:nvPr/>
        </p:nvSpPr>
        <p:spPr>
          <a:xfrm>
            <a:off x="7162800" y="4481929"/>
            <a:ext cx="6553200" cy="458587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smtClean="0">
                <a:latin typeface="Times New Roman" pitchFamily="18" charset="0"/>
                <a:cs typeface="Times New Roman" pitchFamily="18" charset="0"/>
              </a:rPr>
              <a:t>The minimum output voltage for which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operate in the active region is,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OUT(min)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DS2  </a:t>
            </a:r>
            <a:r>
              <a:rPr lang="en-US" dirty="0" smtClean="0">
                <a:latin typeface="Times New Roman" pitchFamily="18" charset="0"/>
                <a:cs typeface="Times New Roman" pitchFamily="18" charset="0"/>
              </a:rPr>
              <a:t>(Drop across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&amp;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DS1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DS3</a:t>
            </a: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DS2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ov2 </a:t>
            </a: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in active region)</a:t>
            </a:r>
          </a:p>
          <a:p>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OUT(min)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ov2</a:t>
            </a: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OUT(min)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ov2</a:t>
            </a:r>
          </a:p>
          <a:p>
            <a:endParaRPr lang="en-US" baseline="-25000"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V</a:t>
            </a:r>
            <a:r>
              <a:rPr lang="en-US" sz="3200" b="1" baseline="-25000" dirty="0" smtClean="0">
                <a:latin typeface="Times New Roman" pitchFamily="18" charset="0"/>
                <a:cs typeface="Times New Roman" pitchFamily="18" charset="0"/>
              </a:rPr>
              <a:t>OUT(min)</a:t>
            </a:r>
            <a:r>
              <a:rPr lang="en-US" sz="3200" b="1" dirty="0" smtClean="0">
                <a:latin typeface="Times New Roman" pitchFamily="18" charset="0"/>
                <a:cs typeface="Times New Roman" pitchFamily="18" charset="0"/>
              </a:rPr>
              <a:t> = 2V</a:t>
            </a:r>
            <a:r>
              <a:rPr lang="en-US" sz="3200" b="1" baseline="-25000" dirty="0" smtClean="0">
                <a:latin typeface="Times New Roman" pitchFamily="18" charset="0"/>
                <a:cs typeface="Times New Roman" pitchFamily="18" charset="0"/>
              </a:rPr>
              <a:t>ov</a:t>
            </a:r>
            <a:r>
              <a:rPr lang="en-US" sz="3200" b="1" dirty="0" smtClean="0">
                <a:latin typeface="Times New Roman" pitchFamily="18" charset="0"/>
                <a:cs typeface="Times New Roman" pitchFamily="18" charset="0"/>
              </a:rPr>
              <a:t> + </a:t>
            </a:r>
            <a:r>
              <a:rPr lang="en-US" sz="3200" b="1" dirty="0" err="1" smtClean="0">
                <a:latin typeface="Times New Roman" pitchFamily="18" charset="0"/>
                <a:cs typeface="Times New Roman" pitchFamily="18" charset="0"/>
              </a:rPr>
              <a:t>V</a:t>
            </a:r>
            <a:r>
              <a:rPr lang="en-US" sz="3200" b="1" baseline="-25000" dirty="0" err="1" smtClean="0">
                <a:latin typeface="Times New Roman" pitchFamily="18" charset="0"/>
                <a:cs typeface="Times New Roman" pitchFamily="18" charset="0"/>
              </a:rPr>
              <a:t>t</a:t>
            </a:r>
            <a:endParaRPr lang="en-US" sz="3200" b="1" baseline="-25000" dirty="0" smtClean="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41451"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3. Wilson Current Mirror</a:t>
            </a:r>
            <a:endParaRPr lang="en-US" sz="2400" b="1"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04800" y="1447800"/>
            <a:ext cx="4191000" cy="4582682"/>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724400" y="1447800"/>
            <a:ext cx="6858000" cy="1292662"/>
          </a:xfrm>
          <a:prstGeom prst="rect">
            <a:avLst/>
          </a:prstGeom>
        </p:spPr>
        <p:txBody>
          <a:bodyPr>
            <a:spAutoFit/>
          </a:bodyPr>
          <a:lstStyle/>
          <a:p>
            <a:pPr marL="514350" indent="-514350">
              <a:buFont typeface="Wingdings" pitchFamily="2" charset="2"/>
              <a:buChar char="v"/>
            </a:pPr>
            <a:r>
              <a:rPr lang="en-US" dirty="0" smtClean="0">
                <a:latin typeface="Times New Roman" pitchFamily="18" charset="0"/>
                <a:cs typeface="Times New Roman" pitchFamily="18" charset="0"/>
              </a:rPr>
              <a:t>Assume that all the transistors are identical.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t>
            </a:r>
          </a:p>
          <a:p>
            <a:pPr marL="514350" indent="-514350">
              <a:buFont typeface="Wingdings" pitchFamily="2" charset="2"/>
              <a:buChar char="v"/>
            </a:pP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D3</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S3</a:t>
            </a:r>
            <a:endParaRPr lang="en-US" dirty="0"/>
          </a:p>
        </p:txBody>
      </p:sp>
      <p:grpSp>
        <p:nvGrpSpPr>
          <p:cNvPr id="138" name="Group 137"/>
          <p:cNvGrpSpPr/>
          <p:nvPr/>
        </p:nvGrpSpPr>
        <p:grpSpPr>
          <a:xfrm>
            <a:off x="5410200" y="2286000"/>
            <a:ext cx="8046720" cy="6622035"/>
            <a:chOff x="5566422" y="3207765"/>
            <a:chExt cx="8046720" cy="6622035"/>
          </a:xfrm>
        </p:grpSpPr>
        <p:cxnSp>
          <p:nvCxnSpPr>
            <p:cNvPr id="10" name="Straight Connector 9"/>
            <p:cNvCxnSpPr/>
            <p:nvPr/>
          </p:nvCxnSpPr>
          <p:spPr>
            <a:xfrm flipV="1">
              <a:off x="5566422" y="9201150"/>
              <a:ext cx="8046720" cy="0"/>
            </a:xfrm>
            <a:prstGeom prst="line">
              <a:avLst/>
            </a:prstGeom>
          </p:spPr>
          <p:style>
            <a:lnRef idx="3">
              <a:schemeClr val="dk1"/>
            </a:lnRef>
            <a:fillRef idx="0">
              <a:schemeClr val="dk1"/>
            </a:fillRef>
            <a:effectRef idx="2">
              <a:schemeClr val="dk1"/>
            </a:effectRef>
            <a:fontRef idx="minor">
              <a:schemeClr val="tx1"/>
            </a:fontRef>
          </p:style>
        </p:cxnSp>
        <p:sp>
          <p:nvSpPr>
            <p:cNvPr id="13" name="TextBox 19"/>
            <p:cNvSpPr txBox="1"/>
            <p:nvPr/>
          </p:nvSpPr>
          <p:spPr>
            <a:xfrm>
              <a:off x="7086600" y="5791200"/>
              <a:ext cx="107273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16" name="Group 56"/>
            <p:cNvGrpSpPr/>
            <p:nvPr/>
          </p:nvGrpSpPr>
          <p:grpSpPr>
            <a:xfrm>
              <a:off x="9147822" y="9133721"/>
              <a:ext cx="820426" cy="696079"/>
              <a:chOff x="4572000" y="3773556"/>
              <a:chExt cx="914400" cy="798444"/>
            </a:xfrm>
          </p:grpSpPr>
          <p:cxnSp>
            <p:nvCxnSpPr>
              <p:cNvPr id="105" name="Straight Connector 77"/>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cxnSp>
          <p:nvCxnSpPr>
            <p:cNvPr id="22" name="Straight Connector 21"/>
            <p:cNvCxnSpPr/>
            <p:nvPr/>
          </p:nvCxnSpPr>
          <p:spPr>
            <a:xfrm flipV="1">
              <a:off x="6636608" y="6433457"/>
              <a:ext cx="2011680" cy="0"/>
            </a:xfrm>
            <a:prstGeom prst="line">
              <a:avLst/>
            </a:prstGeom>
          </p:spPr>
          <p:style>
            <a:lnRef idx="3">
              <a:schemeClr val="dk1"/>
            </a:lnRef>
            <a:fillRef idx="0">
              <a:schemeClr val="dk1"/>
            </a:fillRef>
            <a:effectRef idx="2">
              <a:schemeClr val="dk1"/>
            </a:effectRef>
            <a:fontRef idx="minor">
              <a:schemeClr val="tx1"/>
            </a:fontRef>
          </p:style>
        </p:cxnSp>
        <p:grpSp>
          <p:nvGrpSpPr>
            <p:cNvPr id="23" name="Group 46"/>
            <p:cNvGrpSpPr/>
            <p:nvPr/>
          </p:nvGrpSpPr>
          <p:grpSpPr>
            <a:xfrm rot="16200000">
              <a:off x="7245106" y="7513365"/>
              <a:ext cx="2346448" cy="239782"/>
              <a:chOff x="4686173" y="4414202"/>
              <a:chExt cx="1943227" cy="310199"/>
            </a:xfrm>
          </p:grpSpPr>
          <p:grpSp>
            <p:nvGrpSpPr>
              <p:cNvPr id="91" name="Group 42"/>
              <p:cNvGrpSpPr/>
              <p:nvPr/>
            </p:nvGrpSpPr>
            <p:grpSpPr>
              <a:xfrm>
                <a:off x="5029200" y="4419601"/>
                <a:ext cx="1295400" cy="304800"/>
                <a:chOff x="4876800" y="4419600"/>
                <a:chExt cx="5486400" cy="914401"/>
              </a:xfrm>
            </p:grpSpPr>
            <p:cxnSp>
              <p:nvCxnSpPr>
                <p:cNvPr id="94"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92" name="Straight Connector 91"/>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24" name="Group 26"/>
            <p:cNvGrpSpPr/>
            <p:nvPr/>
          </p:nvGrpSpPr>
          <p:grpSpPr>
            <a:xfrm>
              <a:off x="6557022" y="6400800"/>
              <a:ext cx="820426" cy="2404794"/>
              <a:chOff x="7315200" y="3657600"/>
              <a:chExt cx="914400" cy="2758440"/>
            </a:xfrm>
          </p:grpSpPr>
          <p:grpSp>
            <p:nvGrpSpPr>
              <p:cNvPr id="86" name="Group 22"/>
              <p:cNvGrpSpPr/>
              <p:nvPr/>
            </p:nvGrpSpPr>
            <p:grpSpPr>
              <a:xfrm>
                <a:off x="7315200" y="4495800"/>
                <a:ext cx="914400" cy="914400"/>
                <a:chOff x="7238999" y="4114796"/>
                <a:chExt cx="633046" cy="587828"/>
              </a:xfrm>
            </p:grpSpPr>
            <p:sp>
              <p:nvSpPr>
                <p:cNvPr id="89"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90"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87"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25" name="TextBox 20"/>
            <p:cNvSpPr txBox="1"/>
            <p:nvPr/>
          </p:nvSpPr>
          <p:spPr>
            <a:xfrm>
              <a:off x="5875211" y="7950179"/>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m1</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gs1</a:t>
              </a:r>
              <a:endParaRPr lang="en-US" b="1" baseline="-25000" dirty="0">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flipV="1">
              <a:off x="6518922" y="8839200"/>
              <a:ext cx="2286000" cy="0"/>
            </a:xfrm>
            <a:prstGeom prst="line">
              <a:avLst/>
            </a:prstGeom>
          </p:spPr>
          <p:style>
            <a:lnRef idx="3">
              <a:schemeClr val="dk1"/>
            </a:lnRef>
            <a:fillRef idx="0">
              <a:schemeClr val="dk1"/>
            </a:fillRef>
            <a:effectRef idx="2">
              <a:schemeClr val="dk1"/>
            </a:effectRef>
            <a:fontRef idx="minor">
              <a:schemeClr val="tx1"/>
            </a:fontRef>
          </p:style>
        </p:cxnSp>
        <p:sp>
          <p:nvSpPr>
            <p:cNvPr id="27" name="Rectangle 26"/>
            <p:cNvSpPr/>
            <p:nvPr/>
          </p:nvSpPr>
          <p:spPr>
            <a:xfrm>
              <a:off x="7661688" y="7467600"/>
              <a:ext cx="54732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dirty="0"/>
            </a:p>
          </p:txBody>
        </p:sp>
        <p:cxnSp>
          <p:nvCxnSpPr>
            <p:cNvPr id="29" name="Straight Connector 28"/>
            <p:cNvCxnSpPr/>
            <p:nvPr/>
          </p:nvCxnSpPr>
          <p:spPr>
            <a:xfrm rot="16200000" flipH="1">
              <a:off x="7515999" y="9036177"/>
              <a:ext cx="368046"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V="1">
              <a:off x="9220200" y="3276600"/>
              <a:ext cx="3840480" cy="0"/>
            </a:xfrm>
            <a:prstGeom prst="line">
              <a:avLst/>
            </a:prstGeom>
          </p:spPr>
          <p:style>
            <a:lnRef idx="3">
              <a:schemeClr val="dk1"/>
            </a:lnRef>
            <a:fillRef idx="0">
              <a:schemeClr val="dk1"/>
            </a:fillRef>
            <a:effectRef idx="2">
              <a:schemeClr val="dk1"/>
            </a:effectRef>
            <a:fontRef idx="minor">
              <a:schemeClr val="tx1"/>
            </a:fontRef>
          </p:style>
        </p:cxnSp>
        <p:grpSp>
          <p:nvGrpSpPr>
            <p:cNvPr id="31" name="Group 46"/>
            <p:cNvGrpSpPr/>
            <p:nvPr/>
          </p:nvGrpSpPr>
          <p:grpSpPr>
            <a:xfrm rot="16200000">
              <a:off x="10836030" y="4398687"/>
              <a:ext cx="2403600" cy="239782"/>
              <a:chOff x="4638843" y="4414202"/>
              <a:chExt cx="1990557" cy="310199"/>
            </a:xfrm>
          </p:grpSpPr>
          <p:grpSp>
            <p:nvGrpSpPr>
              <p:cNvPr id="77" name="Group 42"/>
              <p:cNvGrpSpPr/>
              <p:nvPr/>
            </p:nvGrpSpPr>
            <p:grpSpPr>
              <a:xfrm>
                <a:off x="5029200" y="4419601"/>
                <a:ext cx="1295400" cy="304800"/>
                <a:chOff x="4876800" y="4419600"/>
                <a:chExt cx="5486400" cy="914401"/>
              </a:xfrm>
            </p:grpSpPr>
            <p:cxnSp>
              <p:nvCxnSpPr>
                <p:cNvPr id="80"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8" name="Straight Connector 77"/>
              <p:cNvCxnSpPr/>
              <p:nvPr/>
            </p:nvCxnSpPr>
            <p:spPr>
              <a:xfrm flipH="1">
                <a:off x="4638843" y="4414202"/>
                <a:ext cx="378633" cy="0"/>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32" name="Group 26"/>
            <p:cNvGrpSpPr/>
            <p:nvPr/>
          </p:nvGrpSpPr>
          <p:grpSpPr>
            <a:xfrm>
              <a:off x="10176522" y="3276600"/>
              <a:ext cx="820426" cy="2404794"/>
              <a:chOff x="7315200" y="3657600"/>
              <a:chExt cx="914400" cy="2758440"/>
            </a:xfrm>
          </p:grpSpPr>
          <p:grpSp>
            <p:nvGrpSpPr>
              <p:cNvPr id="72" name="Group 22"/>
              <p:cNvGrpSpPr/>
              <p:nvPr/>
            </p:nvGrpSpPr>
            <p:grpSpPr>
              <a:xfrm>
                <a:off x="7315200" y="4495800"/>
                <a:ext cx="914400" cy="914400"/>
                <a:chOff x="7238999" y="4114796"/>
                <a:chExt cx="633046" cy="587828"/>
              </a:xfrm>
            </p:grpSpPr>
            <p:sp>
              <p:nvSpPr>
                <p:cNvPr id="75"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76"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73"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33" name="Straight Connector 32"/>
            <p:cNvCxnSpPr/>
            <p:nvPr/>
          </p:nvCxnSpPr>
          <p:spPr>
            <a:xfrm flipV="1">
              <a:off x="9220200" y="5715000"/>
              <a:ext cx="2834640" cy="0"/>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11339871" y="4343400"/>
              <a:ext cx="54732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o3</a:t>
              </a:r>
              <a:endParaRPr lang="en-US" dirty="0"/>
            </a:p>
          </p:txBody>
        </p:sp>
        <p:grpSp>
          <p:nvGrpSpPr>
            <p:cNvPr id="36" name="Group 46"/>
            <p:cNvGrpSpPr/>
            <p:nvPr/>
          </p:nvGrpSpPr>
          <p:grpSpPr>
            <a:xfrm rot="16200000">
              <a:off x="10251185" y="7513365"/>
              <a:ext cx="2346448" cy="239782"/>
              <a:chOff x="4686173" y="4414202"/>
              <a:chExt cx="1943227" cy="310199"/>
            </a:xfrm>
          </p:grpSpPr>
          <p:grpSp>
            <p:nvGrpSpPr>
              <p:cNvPr id="63" name="Group 42"/>
              <p:cNvGrpSpPr/>
              <p:nvPr/>
            </p:nvGrpSpPr>
            <p:grpSpPr>
              <a:xfrm>
                <a:off x="5029200" y="4419601"/>
                <a:ext cx="1295400" cy="304800"/>
                <a:chOff x="4876800" y="4419600"/>
                <a:chExt cx="5486400" cy="914401"/>
              </a:xfrm>
            </p:grpSpPr>
            <p:cxnSp>
              <p:nvCxnSpPr>
                <p:cNvPr id="66"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4" name="Straight Connector 63"/>
              <p:cNvCxnSpPr/>
              <p:nvPr/>
            </p:nvCxnSpPr>
            <p:spPr>
              <a:xfrm flipH="1">
                <a:off x="4686173" y="4414202"/>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38" name="Straight Connector 37"/>
            <p:cNvCxnSpPr/>
            <p:nvPr/>
          </p:nvCxnSpPr>
          <p:spPr>
            <a:xfrm flipV="1">
              <a:off x="10138422" y="8839200"/>
              <a:ext cx="2286000"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6200000" flipH="1">
              <a:off x="10953762" y="6073140"/>
              <a:ext cx="731520"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16200000" flipH="1">
              <a:off x="11135499" y="9036177"/>
              <a:ext cx="368046" cy="0"/>
            </a:xfrm>
            <a:prstGeom prst="line">
              <a:avLst/>
            </a:prstGeom>
          </p:spPr>
          <p:style>
            <a:lnRef idx="3">
              <a:schemeClr val="dk1"/>
            </a:lnRef>
            <a:fillRef idx="0">
              <a:schemeClr val="dk1"/>
            </a:fillRef>
            <a:effectRef idx="2">
              <a:schemeClr val="dk1"/>
            </a:effectRef>
            <a:fontRef idx="minor">
              <a:schemeClr val="tx1"/>
            </a:fontRef>
          </p:style>
        </p:cxnSp>
        <p:sp>
          <p:nvSpPr>
            <p:cNvPr id="42" name="TextBox 20"/>
            <p:cNvSpPr txBox="1"/>
            <p:nvPr/>
          </p:nvSpPr>
          <p:spPr>
            <a:xfrm>
              <a:off x="9881808" y="4724400"/>
              <a:ext cx="131959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mb3</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gs3</a:t>
              </a:r>
              <a:endParaRPr lang="en-US" b="1" baseline="-25000" dirty="0">
                <a:latin typeface="Times New Roman" panose="02020603050405020304" pitchFamily="18" charset="0"/>
                <a:cs typeface="Times New Roman" panose="02020603050405020304" pitchFamily="18" charset="0"/>
              </a:endParaRPr>
            </a:p>
          </p:txBody>
        </p:sp>
        <p:sp>
          <p:nvSpPr>
            <p:cNvPr id="43" name="TextBox 20"/>
            <p:cNvSpPr txBox="1"/>
            <p:nvPr/>
          </p:nvSpPr>
          <p:spPr>
            <a:xfrm>
              <a:off x="10363200" y="7086600"/>
              <a:ext cx="90762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1/g</a:t>
              </a:r>
              <a:r>
                <a:rPr lang="en-US" b="1" baseline="-25000" dirty="0" smtClean="0">
                  <a:latin typeface="Times New Roman" panose="02020603050405020304" pitchFamily="18" charset="0"/>
                  <a:cs typeface="Times New Roman" panose="02020603050405020304" pitchFamily="18" charset="0"/>
                </a:rPr>
                <a:t>m2</a:t>
              </a:r>
              <a:endParaRPr lang="en-US" b="1" baseline="-25000" dirty="0">
                <a:latin typeface="Times New Roman" panose="02020603050405020304" pitchFamily="18" charset="0"/>
                <a:cs typeface="Times New Roman" panose="02020603050405020304" pitchFamily="18" charset="0"/>
              </a:endParaRPr>
            </a:p>
          </p:txBody>
        </p:sp>
        <p:sp>
          <p:nvSpPr>
            <p:cNvPr id="47" name="TextBox 19"/>
            <p:cNvSpPr txBox="1"/>
            <p:nvPr/>
          </p:nvSpPr>
          <p:spPr>
            <a:xfrm>
              <a:off x="12799276" y="5791200"/>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48" name="Straight Connector 27"/>
            <p:cNvCxnSpPr/>
            <p:nvPr/>
          </p:nvCxnSpPr>
          <p:spPr>
            <a:xfrm flipH="1">
              <a:off x="13089896" y="3276600"/>
              <a:ext cx="0" cy="2377440"/>
            </a:xfrm>
            <a:prstGeom prst="line">
              <a:avLst/>
            </a:prstGeom>
          </p:spPr>
          <p:style>
            <a:lnRef idx="3">
              <a:schemeClr val="dk1"/>
            </a:lnRef>
            <a:fillRef idx="0">
              <a:schemeClr val="dk1"/>
            </a:fillRef>
            <a:effectRef idx="2">
              <a:schemeClr val="dk1"/>
            </a:effectRef>
            <a:fontRef idx="minor">
              <a:schemeClr val="tx1"/>
            </a:fontRef>
          </p:style>
        </p:cxnSp>
        <p:sp>
          <p:nvSpPr>
            <p:cNvPr id="49" name="Oval 19"/>
            <p:cNvSpPr/>
            <p:nvPr/>
          </p:nvSpPr>
          <p:spPr>
            <a:xfrm>
              <a:off x="12670796" y="5647174"/>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51" name="Straight Connector 27"/>
            <p:cNvCxnSpPr/>
            <p:nvPr/>
          </p:nvCxnSpPr>
          <p:spPr>
            <a:xfrm flipH="1">
              <a:off x="13089896" y="6448153"/>
              <a:ext cx="0" cy="2743200"/>
            </a:xfrm>
            <a:prstGeom prst="line">
              <a:avLst/>
            </a:prstGeom>
          </p:spPr>
          <p:style>
            <a:lnRef idx="3">
              <a:schemeClr val="dk1"/>
            </a:lnRef>
            <a:fillRef idx="0">
              <a:schemeClr val="dk1"/>
            </a:fillRef>
            <a:effectRef idx="2">
              <a:schemeClr val="dk1"/>
            </a:effectRef>
            <a:fontRef idx="minor">
              <a:schemeClr val="tx1"/>
            </a:fontRef>
          </p:style>
        </p:cxnSp>
        <p:sp>
          <p:nvSpPr>
            <p:cNvPr id="52" name="TextBox 19"/>
            <p:cNvSpPr txBox="1"/>
            <p:nvPr/>
          </p:nvSpPr>
          <p:spPr>
            <a:xfrm>
              <a:off x="13093714" y="51054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53" name="Rectangle 52"/>
            <p:cNvSpPr/>
            <p:nvPr/>
          </p:nvSpPr>
          <p:spPr>
            <a:xfrm>
              <a:off x="7242822" y="9108757"/>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3</a:t>
              </a:r>
              <a:endParaRPr lang="en-US" dirty="0"/>
            </a:p>
          </p:txBody>
        </p:sp>
        <p:sp>
          <p:nvSpPr>
            <p:cNvPr id="54" name="Rectangle 53"/>
            <p:cNvSpPr/>
            <p:nvPr/>
          </p:nvSpPr>
          <p:spPr>
            <a:xfrm>
              <a:off x="11257400" y="9144000"/>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55" name="TextBox 54"/>
            <p:cNvSpPr txBox="1"/>
            <p:nvPr/>
          </p:nvSpPr>
          <p:spPr>
            <a:xfrm>
              <a:off x="9144000" y="5832157"/>
              <a:ext cx="2073003"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G</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nvGrpSpPr>
            <p:cNvPr id="124" name="Group 26"/>
            <p:cNvGrpSpPr/>
            <p:nvPr/>
          </p:nvGrpSpPr>
          <p:grpSpPr>
            <a:xfrm>
              <a:off x="8930461" y="3276600"/>
              <a:ext cx="820426" cy="2404794"/>
              <a:chOff x="7315200" y="3657600"/>
              <a:chExt cx="914400" cy="2758440"/>
            </a:xfrm>
          </p:grpSpPr>
          <p:grpSp>
            <p:nvGrpSpPr>
              <p:cNvPr id="125" name="Group 22"/>
              <p:cNvGrpSpPr/>
              <p:nvPr/>
            </p:nvGrpSpPr>
            <p:grpSpPr>
              <a:xfrm>
                <a:off x="7315200" y="4495800"/>
                <a:ext cx="914400" cy="914400"/>
                <a:chOff x="7238999" y="4114796"/>
                <a:chExt cx="633046" cy="587828"/>
              </a:xfrm>
            </p:grpSpPr>
            <p:sp>
              <p:nvSpPr>
                <p:cNvPr id="128"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129"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26"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130" name="TextBox 20"/>
            <p:cNvSpPr txBox="1"/>
            <p:nvPr/>
          </p:nvSpPr>
          <p:spPr>
            <a:xfrm>
              <a:off x="8153400" y="4724400"/>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m3</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gs3</a:t>
              </a:r>
              <a:endParaRPr lang="en-US" b="1" baseline="-25000" dirty="0">
                <a:latin typeface="Times New Roman" panose="02020603050405020304" pitchFamily="18" charset="0"/>
                <a:cs typeface="Times New Roman" panose="02020603050405020304" pitchFamily="18" charset="0"/>
              </a:endParaRPr>
            </a:p>
          </p:txBody>
        </p:sp>
        <p:grpSp>
          <p:nvGrpSpPr>
            <p:cNvPr id="133" name="Group 132"/>
            <p:cNvGrpSpPr/>
            <p:nvPr/>
          </p:nvGrpSpPr>
          <p:grpSpPr>
            <a:xfrm>
              <a:off x="12261166" y="3207765"/>
              <a:ext cx="159434" cy="164085"/>
              <a:chOff x="4717366" y="2102865"/>
              <a:chExt cx="159434" cy="164085"/>
            </a:xfrm>
          </p:grpSpPr>
          <p:cxnSp>
            <p:nvCxnSpPr>
              <p:cNvPr id="131" name="Straight Connector 130"/>
              <p:cNvCxnSpPr/>
              <p:nvPr/>
            </p:nvCxnSpPr>
            <p:spPr>
              <a:xfrm flipH="1">
                <a:off x="4717366" y="2102865"/>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132" name="Straight Connector 131"/>
              <p:cNvCxnSpPr/>
              <p:nvPr/>
            </p:nvCxnSpPr>
            <p:spPr>
              <a:xfrm rot="5400000" flipH="1">
                <a:off x="4752965" y="2143115"/>
                <a:ext cx="88238" cy="159432"/>
              </a:xfrm>
              <a:prstGeom prst="line">
                <a:avLst/>
              </a:prstGeom>
            </p:spPr>
            <p:style>
              <a:lnRef idx="3">
                <a:schemeClr val="dk1"/>
              </a:lnRef>
              <a:fillRef idx="0">
                <a:schemeClr val="dk1"/>
              </a:fillRef>
              <a:effectRef idx="2">
                <a:schemeClr val="dk1"/>
              </a:effectRef>
              <a:fontRef idx="minor">
                <a:schemeClr val="tx1"/>
              </a:fontRef>
            </p:style>
          </p:cxnSp>
        </p:grpSp>
        <p:grpSp>
          <p:nvGrpSpPr>
            <p:cNvPr id="134" name="Group 133"/>
            <p:cNvGrpSpPr/>
            <p:nvPr/>
          </p:nvGrpSpPr>
          <p:grpSpPr>
            <a:xfrm rot="16200000">
              <a:off x="11249190" y="6162840"/>
              <a:ext cx="159434" cy="164085"/>
              <a:chOff x="4717366" y="2102865"/>
              <a:chExt cx="159434" cy="164085"/>
            </a:xfrm>
          </p:grpSpPr>
          <p:cxnSp>
            <p:nvCxnSpPr>
              <p:cNvPr id="135" name="Straight Connector 134"/>
              <p:cNvCxnSpPr/>
              <p:nvPr/>
            </p:nvCxnSpPr>
            <p:spPr>
              <a:xfrm flipH="1">
                <a:off x="4717366" y="2102865"/>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rot="5400000" flipH="1">
                <a:off x="4752965" y="2143115"/>
                <a:ext cx="88238" cy="159432"/>
              </a:xfrm>
              <a:prstGeom prst="line">
                <a:avLst/>
              </a:prstGeom>
            </p:spPr>
            <p:style>
              <a:lnRef idx="3">
                <a:schemeClr val="dk1"/>
              </a:lnRef>
              <a:fillRef idx="0">
                <a:schemeClr val="dk1"/>
              </a:fillRef>
              <a:effectRef idx="2">
                <a:schemeClr val="dk1"/>
              </a:effectRef>
              <a:fontRef idx="minor">
                <a:schemeClr val="tx1"/>
              </a:fontRef>
            </p:style>
          </p:cxnSp>
        </p:grpSp>
        <p:sp>
          <p:nvSpPr>
            <p:cNvPr id="137" name="TextBox 19"/>
            <p:cNvSpPr txBox="1"/>
            <p:nvPr/>
          </p:nvSpPr>
          <p:spPr>
            <a:xfrm>
              <a:off x="11430000" y="6477000"/>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41451"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3. Wilson 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295400" y="1143000"/>
            <a:ext cx="10858422" cy="152862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gs3</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mb3</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bs3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itchFamily="18" charset="0"/>
                <a:cs typeface="Times New Roman" pitchFamily="18" charset="0"/>
              </a:rPr>
              <a:t>------- (1)</a:t>
            </a:r>
            <a:endParaRPr lang="en-US" sz="2800" baseline="-25000" dirty="0" smtClean="0">
              <a:latin typeface="Times New Roman" panose="02020603050405020304" pitchFamily="18" charset="0"/>
              <a:cs typeface="Times New Roman" panose="02020603050405020304" pitchFamily="18" charset="0"/>
            </a:endParaRPr>
          </a:p>
          <a:p>
            <a:endParaRPr lang="en-US" sz="2800" baseline="-250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g3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s3</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mb3</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b3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	 ------- (2)</a:t>
            </a:r>
            <a:endParaRPr lang="en-US" sz="2800" baseline="-25000" dirty="0" smtClean="0">
              <a:latin typeface="Times New Roman" panose="02020603050405020304" pitchFamily="18" charset="0"/>
              <a:cs typeface="Times New Roman" panose="02020603050405020304" pitchFamily="18" charset="0"/>
            </a:endParaRPr>
          </a:p>
          <a:p>
            <a:endParaRPr lang="en-US" sz="2800"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33400" y="2743200"/>
            <a:ext cx="10005303" cy="2492990"/>
          </a:xfrm>
          <a:prstGeom prst="rect">
            <a:avLst/>
          </a:prstGeom>
          <a:noFill/>
        </p:spPr>
        <p:txBody>
          <a:bodyPr wrap="none" rtlCol="0">
            <a:spAutoFit/>
          </a:bodyPr>
          <a:lstStyle/>
          <a:p>
            <a:r>
              <a:rPr lang="en-US" dirty="0" smtClean="0">
                <a:latin typeface="Times New Roman" pitchFamily="18" charset="0"/>
                <a:cs typeface="Times New Roman" pitchFamily="18" charset="0"/>
              </a:rPr>
              <a:t>Here, V</a:t>
            </a:r>
            <a:r>
              <a:rPr lang="en-US" baseline="-25000" dirty="0" smtClean="0">
                <a:latin typeface="Times New Roman" pitchFamily="18" charset="0"/>
                <a:cs typeface="Times New Roman" pitchFamily="18" charset="0"/>
              </a:rPr>
              <a:t>g3</a:t>
            </a:r>
            <a:r>
              <a:rPr lang="en-US" dirty="0" smtClean="0">
                <a:latin typeface="Times New Roman" pitchFamily="18" charset="0"/>
                <a:cs typeface="Times New Roman" pitchFamily="18" charset="0"/>
              </a:rPr>
              <a:t> = - g</a:t>
            </a:r>
            <a:r>
              <a:rPr lang="en-US" baseline="-25000" dirty="0" smtClean="0">
                <a:latin typeface="Times New Roman" pitchFamily="18" charset="0"/>
                <a:cs typeface="Times New Roman" pitchFamily="18" charset="0"/>
              </a:rPr>
              <a:t>m1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gs1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o1</a:t>
            </a:r>
            <a:r>
              <a:rPr lang="en-US" dirty="0" smtClean="0">
                <a:latin typeface="Times New Roman" pitchFamily="18" charset="0"/>
                <a:cs typeface="Times New Roman" pitchFamily="18" charset="0"/>
              </a:rPr>
              <a:t> 	(G</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is connected to 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b</a:t>
            </a:r>
            <a:r>
              <a:rPr lang="en-US" dirty="0" smtClean="0">
                <a:latin typeface="Times New Roman" pitchFamily="18" charset="0"/>
                <a:cs typeface="Times New Roman" pitchFamily="18" charset="0"/>
              </a:rPr>
              <a:t> = 0; V</a:t>
            </a:r>
            <a:r>
              <a:rPr lang="en-US" baseline="-25000" dirty="0" smtClean="0">
                <a:latin typeface="Times New Roman" pitchFamily="18" charset="0"/>
                <a:cs typeface="Times New Roman" pitchFamily="18" charset="0"/>
              </a:rPr>
              <a:t>s1</a:t>
            </a:r>
            <a:r>
              <a:rPr lang="en-US" dirty="0" smtClean="0">
                <a:latin typeface="Times New Roman" pitchFamily="18" charset="0"/>
                <a:cs typeface="Times New Roman" pitchFamily="18" charset="0"/>
              </a:rPr>
              <a:t> = 0 	(Bulk and Substrate connected to Ground)</a:t>
            </a:r>
          </a:p>
          <a:p>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	</a:t>
            </a:r>
            <a:r>
              <a:rPr lang="en-US" dirty="0" smtClean="0">
                <a:latin typeface="Times New Roman" pitchFamily="18" charset="0"/>
                <a:cs typeface="Times New Roman" pitchFamily="18" charset="0"/>
              </a:rPr>
              <a:t>(Gate of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connected together)</a:t>
            </a:r>
          </a:p>
          <a:p>
            <a:r>
              <a:rPr lang="en-US" dirty="0" smtClean="0">
                <a:latin typeface="Times New Roman" pitchFamily="18" charset="0"/>
                <a:cs typeface="Times New Roman" pitchFamily="18" charset="0"/>
              </a:rPr>
              <a:t>So, 	V</a:t>
            </a:r>
            <a:r>
              <a:rPr lang="en-US" baseline="-25000" dirty="0" smtClean="0">
                <a:latin typeface="Times New Roman" pitchFamily="18" charset="0"/>
                <a:cs typeface="Times New Roman" pitchFamily="18" charset="0"/>
              </a:rPr>
              <a:t>g3</a:t>
            </a:r>
            <a:r>
              <a:rPr lang="en-US" dirty="0" smtClean="0">
                <a:latin typeface="Times New Roman" pitchFamily="18" charset="0"/>
                <a:cs typeface="Times New Roman" pitchFamily="18" charset="0"/>
              </a:rPr>
              <a:t> = - g</a:t>
            </a:r>
            <a:r>
              <a:rPr lang="en-US" baseline="-25000" dirty="0" smtClean="0">
                <a:latin typeface="Times New Roman" pitchFamily="18" charset="0"/>
                <a:cs typeface="Times New Roman" pitchFamily="18" charset="0"/>
              </a:rPr>
              <a:t>m1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gs2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o1</a:t>
            </a:r>
          </a:p>
          <a:p>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s3</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 	</a:t>
            </a:r>
            <a:r>
              <a:rPr lang="en-US" dirty="0" smtClean="0">
                <a:latin typeface="Times New Roman" pitchFamily="18" charset="0"/>
                <a:cs typeface="Times New Roman" pitchFamily="18" charset="0"/>
              </a:rPr>
              <a:t>(Source of M</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and Gate of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connected)</a:t>
            </a:r>
          </a:p>
          <a:p>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g3</a:t>
            </a:r>
            <a:r>
              <a:rPr lang="en-US" dirty="0" smtClean="0">
                <a:latin typeface="Times New Roman" pitchFamily="18" charset="0"/>
                <a:cs typeface="Times New Roman" pitchFamily="18" charset="0"/>
              </a:rPr>
              <a:t> = - g</a:t>
            </a:r>
            <a:r>
              <a:rPr lang="en-US" baseline="-25000" dirty="0" smtClean="0">
                <a:latin typeface="Times New Roman" pitchFamily="18" charset="0"/>
                <a:cs typeface="Times New Roman" pitchFamily="18" charset="0"/>
              </a:rPr>
              <a:t>m1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o1</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g</a:t>
            </a:r>
            <a:r>
              <a:rPr lang="en-US" baseline="-25000" dirty="0" smtClean="0">
                <a:latin typeface="Times New Roman" pitchFamily="18" charset="0"/>
                <a:cs typeface="Times New Roman" pitchFamily="18" charset="0"/>
              </a:rPr>
              <a:t>m2</a:t>
            </a:r>
          </a:p>
        </p:txBody>
      </p:sp>
      <p:sp>
        <p:nvSpPr>
          <p:cNvPr id="8" name="Rectangle 7"/>
          <p:cNvSpPr/>
          <p:nvPr/>
        </p:nvSpPr>
        <p:spPr>
          <a:xfrm>
            <a:off x="304800" y="5298757"/>
            <a:ext cx="2646878" cy="492443"/>
          </a:xfrm>
          <a:prstGeom prst="rect">
            <a:avLst/>
          </a:prstGeom>
        </p:spPr>
        <p:txBody>
          <a:bodyPr wrap="none">
            <a:spAutoFit/>
          </a:bodyPr>
          <a:lstStyle/>
          <a:p>
            <a:r>
              <a:rPr lang="en-US" dirty="0" smtClean="0">
                <a:latin typeface="Times New Roman" pitchFamily="18" charset="0"/>
                <a:cs typeface="Times New Roman" pitchFamily="18" charset="0"/>
              </a:rPr>
              <a:t>Sub., above in (2),</a:t>
            </a:r>
            <a:endParaRPr lang="en-US" dirty="0"/>
          </a:p>
        </p:txBody>
      </p:sp>
      <p:sp>
        <p:nvSpPr>
          <p:cNvPr id="9" name="Rectangle 8"/>
          <p:cNvSpPr/>
          <p:nvPr/>
        </p:nvSpPr>
        <p:spPr>
          <a:xfrm>
            <a:off x="0" y="5943600"/>
            <a:ext cx="13716000" cy="259558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itchFamily="18" charset="0"/>
                <a:cs typeface="Times New Roman" pitchFamily="18" charset="0"/>
              </a:rPr>
              <a:t>m1 </a:t>
            </a: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 (3)</a:t>
            </a:r>
          </a:p>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[1/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itchFamily="18" charset="0"/>
                <a:cs typeface="Times New Roman" pitchFamily="18" charset="0"/>
              </a:rPr>
              <a:t>m1 </a:t>
            </a: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mb3</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itchFamily="18" charset="0"/>
                <a:cs typeface="Times New Roman" pitchFamily="18" charset="0"/>
              </a:rPr>
              <a:t>/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 (4)</a:t>
            </a:r>
          </a:p>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[1/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[1 +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itchFamily="18" charset="0"/>
                <a:cs typeface="Times New Roman" pitchFamily="18" charset="0"/>
              </a:rPr>
              <a:t>m1 </a:t>
            </a: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 (5)</a:t>
            </a:r>
          </a:p>
          <a:p>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[1/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o3 </a:t>
            </a:r>
            <a:r>
              <a:rPr lang="en-US" sz="2800" dirty="0" smtClean="0">
                <a:latin typeface="Times New Roman" panose="02020603050405020304" pitchFamily="18" charset="0"/>
                <a:cs typeface="Times New Roman" panose="02020603050405020304" pitchFamily="18" charset="0"/>
              </a:rPr>
              <a:t>[1 +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itchFamily="18" charset="0"/>
                <a:cs typeface="Times New Roman" pitchFamily="18" charset="0"/>
              </a:rPr>
              <a:t>m1 </a:t>
            </a:r>
            <a:r>
              <a:rPr lang="en-US" sz="2800" dirty="0" smtClean="0">
                <a:latin typeface="Times New Roman" pitchFamily="18" charset="0"/>
                <a:cs typeface="Times New Roman" pitchFamily="18" charset="0"/>
              </a:rPr>
              <a:t>r</a:t>
            </a:r>
            <a:r>
              <a:rPr lang="en-US" sz="2800" baseline="-25000" dirty="0" smtClean="0">
                <a:latin typeface="Times New Roman" pitchFamily="18" charset="0"/>
                <a:cs typeface="Times New Roman" pitchFamily="18" charset="0"/>
              </a:rPr>
              <a:t>o1</a:t>
            </a:r>
            <a:r>
              <a:rPr lang="en-US" sz="2800" dirty="0" smtClean="0">
                <a:latin typeface="Times New Roman" pitchFamily="18" charset="0"/>
                <a:cs typeface="Times New Roman" pitchFamily="18" charset="0"/>
              </a:rPr>
              <a:t> / g</a:t>
            </a:r>
            <a:r>
              <a:rPr lang="en-US" sz="2800" baseline="-25000" dirty="0" smtClean="0">
                <a:latin typeface="Times New Roman" pitchFamily="18" charset="0"/>
                <a:cs typeface="Times New Roman" pitchFamily="18" charset="0"/>
              </a:rPr>
              <a:t>m2 </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 g</a:t>
            </a:r>
            <a:r>
              <a:rPr lang="en-US" sz="2800" baseline="-25000" dirty="0" smtClean="0">
                <a:latin typeface="Times New Roman" panose="02020603050405020304" pitchFamily="18" charset="0"/>
                <a:cs typeface="Times New Roman" panose="02020603050405020304" pitchFamily="18" charset="0"/>
              </a:rPr>
              <a:t>m3</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itchFamily="18" charset="0"/>
                <a:cs typeface="Times New Roman" pitchFamily="18" charset="0"/>
              </a:rPr>
              <a:t>m2</a:t>
            </a:r>
            <a:r>
              <a:rPr lang="en-US" sz="2800" dirty="0" smtClean="0">
                <a:latin typeface="Times New Roman" panose="02020603050405020304" pitchFamily="18" charset="0"/>
                <a:cs typeface="Times New Roman" panose="02020603050405020304" pitchFamily="18" charset="0"/>
              </a:rPr>
              <a:t>]]	 ------- (6)</a:t>
            </a:r>
          </a:p>
          <a:p>
            <a:endParaRPr lang="en-US" sz="2800" baseline="-25000" dirty="0" smtClean="0">
              <a:latin typeface="Times New Roman" panose="02020603050405020304" pitchFamily="18" charset="0"/>
              <a:cs typeface="Times New Roman" panose="02020603050405020304" pitchFamily="18" charset="0"/>
            </a:endParaRPr>
          </a:p>
          <a:p>
            <a:pPr algn="ct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[g</a:t>
            </a:r>
            <a:r>
              <a:rPr lang="en-US" sz="3200" b="1" baseline="-25000" dirty="0" smtClean="0">
                <a:latin typeface="Times New Roman" panose="02020603050405020304" pitchFamily="18" charset="0"/>
                <a:cs typeface="Times New Roman" panose="02020603050405020304" pitchFamily="18" charset="0"/>
              </a:rPr>
              <a:t>m3</a:t>
            </a:r>
            <a:r>
              <a:rPr lang="en-US" sz="3200" b="1" dirty="0" smtClean="0">
                <a:latin typeface="Times New Roman" panose="02020603050405020304" pitchFamily="18" charset="0"/>
                <a:cs typeface="Times New Roman" panose="02020603050405020304" pitchFamily="18" charset="0"/>
              </a:rPr>
              <a:t> g</a:t>
            </a:r>
            <a:r>
              <a:rPr lang="en-US" sz="3200" b="1" baseline="-25000" dirty="0" smtClean="0">
                <a:latin typeface="Times New Roman" pitchFamily="18" charset="0"/>
                <a:cs typeface="Times New Roman" pitchFamily="18" charset="0"/>
              </a:rPr>
              <a:t>m1 </a:t>
            </a:r>
            <a:r>
              <a:rPr lang="en-US" sz="3200" b="1" dirty="0" smtClean="0">
                <a:latin typeface="Times New Roman" pitchFamily="18" charset="0"/>
                <a:cs typeface="Times New Roman" pitchFamily="18" charset="0"/>
              </a:rPr>
              <a:t>r</a:t>
            </a:r>
            <a:r>
              <a:rPr lang="en-US" sz="3200" b="1" baseline="-25000" dirty="0" smtClean="0">
                <a:latin typeface="Times New Roman" pitchFamily="18" charset="0"/>
                <a:cs typeface="Times New Roman" pitchFamily="18" charset="0"/>
              </a:rPr>
              <a:t>o1</a:t>
            </a:r>
            <a:r>
              <a:rPr lang="en-US" sz="3200" b="1" dirty="0" smtClean="0">
                <a:latin typeface="Times New Roman" pitchFamily="18" charset="0"/>
                <a:cs typeface="Times New Roman" pitchFamily="18" charset="0"/>
              </a:rPr>
              <a:t> r</a:t>
            </a:r>
            <a:r>
              <a:rPr lang="en-US" sz="3200" b="1" baseline="-25000" dirty="0" smtClean="0">
                <a:latin typeface="Times New Roman" panose="02020603050405020304" pitchFamily="18" charset="0"/>
                <a:cs typeface="Times New Roman" panose="02020603050405020304" pitchFamily="18" charset="0"/>
              </a:rPr>
              <a:t>o3 </a:t>
            </a:r>
            <a:r>
              <a:rPr lang="en-US" sz="3200" b="1" dirty="0" smtClean="0">
                <a:latin typeface="Times New Roman" pitchFamily="18" charset="0"/>
                <a:cs typeface="Times New Roman" pitchFamily="18" charset="0"/>
              </a:rPr>
              <a:t>/ g</a:t>
            </a:r>
            <a:r>
              <a:rPr lang="en-US" sz="3200" b="1" baseline="-25000" dirty="0" smtClean="0">
                <a:latin typeface="Times New Roman" pitchFamily="18" charset="0"/>
                <a:cs typeface="Times New Roman" pitchFamily="18" charset="0"/>
              </a:rPr>
              <a:t>m2</a:t>
            </a:r>
            <a:r>
              <a:rPr lang="en-US" sz="3200" b="1" dirty="0" smtClean="0">
                <a:latin typeface="Times New Roman" panose="02020603050405020304" pitchFamily="18" charset="0"/>
                <a:cs typeface="Times New Roman" panose="02020603050405020304" pitchFamily="18" charset="0"/>
              </a:rPr>
              <a:t>]</a:t>
            </a:r>
            <a:endParaRPr lang="en-US" sz="3200" b="1" baseline="-25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41451"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3. Wilson 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21939" y="1676400"/>
            <a:ext cx="11993861" cy="386772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514350" indent="-514350" algn="just">
              <a:buAutoNum type="arabicPeriod"/>
            </a:pPr>
            <a:r>
              <a:rPr lang="en-US" sz="3200" b="1" dirty="0" smtClean="0">
                <a:latin typeface="Times New Roman" panose="02020603050405020304" pitchFamily="18" charset="0"/>
                <a:cs typeface="Times New Roman" panose="02020603050405020304" pitchFamily="18" charset="0"/>
              </a:rPr>
              <a:t>Output Resistance: </a:t>
            </a:r>
          </a:p>
          <a:p>
            <a:pPr marL="514350" indent="-514350" algn="just"/>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[g</a:t>
            </a:r>
            <a:r>
              <a:rPr lang="en-US" sz="3200" b="1" baseline="-25000" dirty="0" smtClean="0">
                <a:latin typeface="Times New Roman" panose="02020603050405020304" pitchFamily="18" charset="0"/>
                <a:cs typeface="Times New Roman" panose="02020603050405020304" pitchFamily="18" charset="0"/>
              </a:rPr>
              <a:t>m3</a:t>
            </a:r>
            <a:r>
              <a:rPr lang="en-US" sz="3200" b="1" dirty="0" smtClean="0">
                <a:latin typeface="Times New Roman" panose="02020603050405020304" pitchFamily="18" charset="0"/>
                <a:cs typeface="Times New Roman" panose="02020603050405020304" pitchFamily="18" charset="0"/>
              </a:rPr>
              <a:t> g</a:t>
            </a:r>
            <a:r>
              <a:rPr lang="en-US" sz="3200" b="1" baseline="-25000" dirty="0" smtClean="0">
                <a:latin typeface="Times New Roman" pitchFamily="18" charset="0"/>
                <a:cs typeface="Times New Roman" pitchFamily="18" charset="0"/>
              </a:rPr>
              <a:t>m1 </a:t>
            </a:r>
            <a:r>
              <a:rPr lang="en-US" sz="3200" b="1" dirty="0" smtClean="0">
                <a:latin typeface="Times New Roman" pitchFamily="18" charset="0"/>
                <a:cs typeface="Times New Roman" pitchFamily="18" charset="0"/>
              </a:rPr>
              <a:t>r</a:t>
            </a:r>
            <a:r>
              <a:rPr lang="en-US" sz="3200" b="1" baseline="-25000" dirty="0" smtClean="0">
                <a:latin typeface="Times New Roman" pitchFamily="18" charset="0"/>
                <a:cs typeface="Times New Roman" pitchFamily="18" charset="0"/>
              </a:rPr>
              <a:t>o1</a:t>
            </a:r>
            <a:r>
              <a:rPr lang="en-US" sz="3200" b="1" dirty="0" smtClean="0">
                <a:latin typeface="Times New Roman" pitchFamily="18" charset="0"/>
                <a:cs typeface="Times New Roman" pitchFamily="18" charset="0"/>
              </a:rPr>
              <a:t> r</a:t>
            </a:r>
            <a:r>
              <a:rPr lang="en-US" sz="3200" b="1" baseline="-25000" dirty="0" smtClean="0">
                <a:latin typeface="Times New Roman" panose="02020603050405020304" pitchFamily="18" charset="0"/>
                <a:cs typeface="Times New Roman" panose="02020603050405020304" pitchFamily="18" charset="0"/>
              </a:rPr>
              <a:t>o3 </a:t>
            </a:r>
            <a:r>
              <a:rPr lang="en-US" sz="3200" b="1" dirty="0" smtClean="0">
                <a:latin typeface="Times New Roman" pitchFamily="18" charset="0"/>
                <a:cs typeface="Times New Roman" pitchFamily="18" charset="0"/>
              </a:rPr>
              <a:t>/ g</a:t>
            </a:r>
            <a:r>
              <a:rPr lang="en-US" sz="3200" b="1" baseline="-25000" dirty="0" smtClean="0">
                <a:latin typeface="Times New Roman" pitchFamily="18" charset="0"/>
                <a:cs typeface="Times New Roman" pitchFamily="18" charset="0"/>
              </a:rPr>
              <a:t>m2</a:t>
            </a:r>
            <a:r>
              <a:rPr lang="en-US" sz="3200" b="1" dirty="0" smtClean="0">
                <a:latin typeface="Times New Roman" panose="02020603050405020304" pitchFamily="18" charset="0"/>
                <a:cs typeface="Times New Roman" panose="02020603050405020304" pitchFamily="18" charset="0"/>
              </a:rPr>
              <a:t>]</a:t>
            </a:r>
          </a:p>
          <a:p>
            <a:pPr marL="514350" indent="-514350" algn="just"/>
            <a:endParaRPr lang="en-US" sz="3200" b="1"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2"/>
            </a:pPr>
            <a:r>
              <a:rPr lang="en-US" sz="3200" b="1" dirty="0" smtClean="0">
                <a:latin typeface="Times New Roman" panose="02020603050405020304" pitchFamily="18" charset="0"/>
                <a:cs typeface="Times New Roman" panose="02020603050405020304" pitchFamily="18" charset="0"/>
              </a:rPr>
              <a:t>Input Voltage: </a:t>
            </a:r>
          </a:p>
          <a:p>
            <a:pPr marL="514350" indent="-514350" algn="just"/>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in</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DS1</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GS2</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GS3</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ov</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ov</a:t>
            </a:r>
            <a:r>
              <a:rPr lang="en-US" sz="3200" b="1" dirty="0" smtClean="0">
                <a:latin typeface="Times New Roman" panose="02020603050405020304" pitchFamily="18" charset="0"/>
                <a:cs typeface="Times New Roman" panose="02020603050405020304" pitchFamily="18" charset="0"/>
              </a:rPr>
              <a:t> = 2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+ 2V</a:t>
            </a:r>
            <a:r>
              <a:rPr lang="en-US" sz="3200" b="1" baseline="-25000" dirty="0" smtClean="0">
                <a:latin typeface="Times New Roman" panose="02020603050405020304" pitchFamily="18" charset="0"/>
                <a:cs typeface="Times New Roman" panose="02020603050405020304" pitchFamily="18" charset="0"/>
              </a:rPr>
              <a:t>ov</a:t>
            </a:r>
          </a:p>
          <a:p>
            <a:pPr marL="514350" indent="-514350" algn="just"/>
            <a:endParaRPr lang="en-US" sz="3200" b="1" baseline="-25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3"/>
            </a:pPr>
            <a:r>
              <a:rPr lang="en-US" sz="3200" b="1" dirty="0" smtClean="0">
                <a:latin typeface="Times New Roman" panose="02020603050405020304" pitchFamily="18" charset="0"/>
                <a:cs typeface="Times New Roman" panose="02020603050405020304" pitchFamily="18" charset="0"/>
              </a:rPr>
              <a:t>Output Voltage: </a:t>
            </a:r>
          </a:p>
          <a:p>
            <a:pPr marL="514350" indent="-514350" algn="just"/>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DS3</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DS2</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DS3</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GS2</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ov</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ov</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+ 2V</a:t>
            </a:r>
            <a:r>
              <a:rPr lang="en-US" sz="3200" b="1" baseline="-25000" dirty="0" smtClean="0">
                <a:latin typeface="Times New Roman" panose="02020603050405020304" pitchFamily="18" charset="0"/>
                <a:cs typeface="Times New Roman" panose="02020603050405020304" pitchFamily="18" charset="0"/>
              </a:rPr>
              <a:t>ov</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5190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4. </a:t>
            </a:r>
            <a:r>
              <a:rPr lang="en-US" sz="2400" b="1" dirty="0" err="1" smtClean="0">
                <a:latin typeface="Times New Roman" panose="02020603050405020304" pitchFamily="18" charset="0"/>
                <a:cs typeface="Times New Roman" panose="02020603050405020304" pitchFamily="18" charset="0"/>
                <a:sym typeface="+mn-ea"/>
              </a:rPr>
              <a:t>Widlar</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295400"/>
            <a:ext cx="3943350" cy="50673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648200" y="1371600"/>
            <a:ext cx="89916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If I</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&gt; 0, M1 operates in the active region because it is diode connected. Assume that 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also operates in the forward active region.</a:t>
            </a:r>
            <a:endParaRPr lang="en-US" dirty="0">
              <a:latin typeface="Times New Roman" pitchFamily="18" charset="0"/>
              <a:cs typeface="Times New Roman" pitchFamily="18" charset="0"/>
            </a:endParaRPr>
          </a:p>
        </p:txBody>
      </p:sp>
      <p:sp>
        <p:nvSpPr>
          <p:cNvPr id="8" name="Rectangle 7"/>
          <p:cNvSpPr/>
          <p:nvPr/>
        </p:nvSpPr>
        <p:spPr>
          <a:xfrm>
            <a:off x="4953000" y="2911098"/>
            <a:ext cx="5749331" cy="417550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s2</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p>
          <a:p>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D2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s2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OUT</a:t>
            </a:r>
          </a:p>
          <a:p>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gs1</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gs2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OUT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endParaRPr lang="en-US" dirty="0" smtClean="0"/>
          </a:p>
          <a:p>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ov1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ov2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OUT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endParaRPr lang="en-US" dirty="0" smtClean="0"/>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ov1 </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ov2</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OUT </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0</a:t>
            </a:r>
          </a:p>
          <a:p>
            <a:endParaRPr lang="en-US"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I</a:t>
            </a:r>
            <a:r>
              <a:rPr lang="en-US" sz="2800" b="1" baseline="-25000" dirty="0" smtClean="0">
                <a:latin typeface="Times New Roman" pitchFamily="18" charset="0"/>
                <a:cs typeface="Times New Roman" pitchFamily="18" charset="0"/>
              </a:rPr>
              <a:t>OUT </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ov1 </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ov2</a:t>
            </a:r>
            <a:r>
              <a:rPr lang="en-US" sz="2800" b="1" dirty="0" smtClean="0">
                <a:latin typeface="Times New Roman" pitchFamily="18" charset="0"/>
                <a:cs typeface="Times New Roman" pitchFamily="18" charset="0"/>
              </a:rPr>
              <a:t>) / R</a:t>
            </a:r>
            <a:r>
              <a:rPr lang="en-US" sz="2800" b="1" baseline="-25000" dirty="0" smtClean="0">
                <a:latin typeface="Times New Roman" pitchFamily="18" charset="0"/>
                <a:cs typeface="Times New Roman" pitchFamily="18" charset="0"/>
              </a:rPr>
              <a:t>2</a:t>
            </a:r>
            <a:r>
              <a:rPr lang="en-US" b="1"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(9)</a:t>
            </a:r>
          </a:p>
          <a:p>
            <a:pPr algn="ctr"/>
            <a:r>
              <a:rPr lang="en-US" sz="2800" baseline="-25000" dirty="0" smtClean="0">
                <a:latin typeface="Times New Roman" pitchFamily="18" charset="0"/>
                <a:cs typeface="Times New Roman" pitchFamily="18" charset="0"/>
              </a:rPr>
              <a:t> (OR)</a:t>
            </a:r>
          </a:p>
          <a:p>
            <a:r>
              <a:rPr lang="en-US" sz="2800" b="1" dirty="0" smtClean="0">
                <a:latin typeface="Times New Roman" pitchFamily="18" charset="0"/>
                <a:cs typeface="Times New Roman" pitchFamily="18" charset="0"/>
              </a:rPr>
              <a:t>V</a:t>
            </a:r>
            <a:r>
              <a:rPr lang="en-US" sz="2800" b="1" baseline="-25000" dirty="0" smtClean="0">
                <a:latin typeface="Times New Roman" pitchFamily="18" charset="0"/>
                <a:cs typeface="Times New Roman" pitchFamily="18" charset="0"/>
              </a:rPr>
              <a:t>ov2 </a:t>
            </a:r>
            <a:r>
              <a:rPr lang="en-US" sz="2800" b="1" dirty="0" smtClean="0">
                <a:latin typeface="Times New Roman" pitchFamily="18" charset="0"/>
                <a:cs typeface="Times New Roman" pitchFamily="18" charset="0"/>
              </a:rPr>
              <a:t>- V</a:t>
            </a:r>
            <a:r>
              <a:rPr lang="en-US" sz="2800" b="1" baseline="-25000" dirty="0" smtClean="0">
                <a:latin typeface="Times New Roman" pitchFamily="18" charset="0"/>
                <a:cs typeface="Times New Roman" pitchFamily="18" charset="0"/>
              </a:rPr>
              <a:t>ov1</a:t>
            </a:r>
            <a:r>
              <a:rPr lang="en-US" sz="2800" b="1" dirty="0" smtClean="0">
                <a:latin typeface="Times New Roman" pitchFamily="18" charset="0"/>
                <a:cs typeface="Times New Roman" pitchFamily="18" charset="0"/>
              </a:rPr>
              <a:t> + I</a:t>
            </a:r>
            <a:r>
              <a:rPr lang="en-US" sz="2800" b="1" baseline="-25000" dirty="0" smtClean="0">
                <a:latin typeface="Times New Roman" pitchFamily="18" charset="0"/>
                <a:cs typeface="Times New Roman" pitchFamily="18" charset="0"/>
              </a:rPr>
              <a:t>OUT </a:t>
            </a:r>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2 </a:t>
            </a:r>
            <a:r>
              <a:rPr lang="en-US" sz="2800" b="1" dirty="0" smtClean="0">
                <a:latin typeface="Times New Roman" pitchFamily="18" charset="0"/>
                <a:cs typeface="Times New Roman" pitchFamily="18" charset="0"/>
              </a:rPr>
              <a:t>= 0	</a:t>
            </a: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(10)</a:t>
            </a:r>
            <a:endParaRPr lang="en-US" baseline="-25000" dirty="0" smtClean="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381000" y="1447800"/>
            <a:ext cx="4800600" cy="533400"/>
          </a:xfrm>
          <a:prstGeom prst="rect">
            <a:avLst/>
          </a:prstGeom>
          <a:noFill/>
          <a:ln w="9525">
            <a:noFill/>
            <a:miter lim="800000"/>
            <a:headEnd/>
            <a:tailEnd/>
          </a:ln>
        </p:spPr>
      </p:pic>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365190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4. </a:t>
            </a:r>
            <a:r>
              <a:rPr lang="en-US" sz="2400" b="1" dirty="0" err="1" smtClean="0">
                <a:latin typeface="Times New Roman" panose="02020603050405020304" pitchFamily="18" charset="0"/>
                <a:cs typeface="Times New Roman" panose="02020603050405020304" pitchFamily="18" charset="0"/>
                <a:sym typeface="+mn-ea"/>
              </a:rPr>
              <a:t>Widlar</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685800" y="2286000"/>
            <a:ext cx="2645276" cy="492443"/>
          </a:xfrm>
          <a:prstGeom prst="rect">
            <a:avLst/>
          </a:prstGeom>
        </p:spPr>
        <p:txBody>
          <a:bodyPr wrap="none">
            <a:spAutoFit/>
          </a:bodyPr>
          <a:lstStyle/>
          <a:p>
            <a:r>
              <a:rPr lang="en-US" dirty="0" smtClean="0">
                <a:latin typeface="Times New Roman" pitchFamily="18" charset="0"/>
                <a:cs typeface="Times New Roman" pitchFamily="18" charset="0"/>
              </a:rPr>
              <a:t>Use above in (10),</a:t>
            </a:r>
          </a:p>
        </p:txBody>
      </p:sp>
      <p:pic>
        <p:nvPicPr>
          <p:cNvPr id="3074" name="Picture 2"/>
          <p:cNvPicPr>
            <a:picLocks noChangeAspect="1" noChangeArrowheads="1"/>
          </p:cNvPicPr>
          <p:nvPr/>
        </p:nvPicPr>
        <p:blipFill>
          <a:blip r:embed="rId3" cstate="print"/>
          <a:srcRect/>
          <a:stretch>
            <a:fillRect/>
          </a:stretch>
        </p:blipFill>
        <p:spPr bwMode="auto">
          <a:xfrm>
            <a:off x="2050288" y="2819400"/>
            <a:ext cx="5543296" cy="1219200"/>
          </a:xfrm>
          <a:prstGeom prst="rect">
            <a:avLst/>
          </a:prstGeom>
          <a:noFill/>
          <a:ln w="9525">
            <a:solidFill>
              <a:schemeClr val="accent6">
                <a:lumMod val="75000"/>
              </a:schemeClr>
            </a:solidFill>
            <a:miter lim="800000"/>
            <a:headEnd/>
            <a:tailEnd/>
          </a:ln>
        </p:spPr>
      </p:pic>
      <p:sp>
        <p:nvSpPr>
          <p:cNvPr id="9" name="Rectangle 8"/>
          <p:cNvSpPr/>
          <p:nvPr/>
        </p:nvSpPr>
        <p:spPr>
          <a:xfrm>
            <a:off x="8184684" y="3195935"/>
            <a:ext cx="1481303" cy="461665"/>
          </a:xfrm>
          <a:prstGeom prst="rect">
            <a:avLst/>
          </a:prstGeom>
        </p:spPr>
        <p:txBody>
          <a:bodyPr wrap="none">
            <a:spAutoFit/>
          </a:bodyPr>
          <a:lstStyle/>
          <a:p>
            <a:r>
              <a:rPr lang="en-US" sz="2400" dirty="0" smtClean="0">
                <a:latin typeface="Times New Roman" pitchFamily="18" charset="0"/>
                <a:cs typeface="Times New Roman" pitchFamily="18" charset="0"/>
              </a:rPr>
              <a:t>------- (11)</a:t>
            </a:r>
            <a:endParaRPr lang="en-US" baseline="-25000" dirty="0" smtClean="0">
              <a:latin typeface="Times New Roman" pitchFamily="18" charset="0"/>
              <a:cs typeface="Times New Roman" pitchFamily="18" charset="0"/>
            </a:endParaRPr>
          </a:p>
        </p:txBody>
      </p:sp>
      <p:sp>
        <p:nvSpPr>
          <p:cNvPr id="10" name="Rectangle 9"/>
          <p:cNvSpPr/>
          <p:nvPr/>
        </p:nvSpPr>
        <p:spPr>
          <a:xfrm>
            <a:off x="457200" y="4155757"/>
            <a:ext cx="4327275" cy="492443"/>
          </a:xfrm>
          <a:prstGeom prst="rect">
            <a:avLst/>
          </a:prstGeom>
        </p:spPr>
        <p:txBody>
          <a:bodyPr wrap="none">
            <a:spAutoFit/>
          </a:bodyPr>
          <a:lstStyle/>
          <a:p>
            <a:r>
              <a:rPr lang="en-US" dirty="0" smtClean="0">
                <a:latin typeface="Times New Roman" pitchFamily="18" charset="0"/>
                <a:cs typeface="Times New Roman" pitchFamily="18" charset="0"/>
              </a:rPr>
              <a:t>(11) is similar to ax</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+bx+c = 0</a:t>
            </a:r>
          </a:p>
        </p:txBody>
      </p:sp>
      <p:pic>
        <p:nvPicPr>
          <p:cNvPr id="3075" name="Picture 3"/>
          <p:cNvPicPr>
            <a:picLocks noChangeAspect="1" noChangeArrowheads="1"/>
          </p:cNvPicPr>
          <p:nvPr/>
        </p:nvPicPr>
        <p:blipFill>
          <a:blip r:embed="rId4" cstate="print"/>
          <a:srcRect/>
          <a:stretch>
            <a:fillRect/>
          </a:stretch>
        </p:blipFill>
        <p:spPr bwMode="auto">
          <a:xfrm>
            <a:off x="187409" y="4724400"/>
            <a:ext cx="8804191" cy="1905000"/>
          </a:xfrm>
          <a:prstGeom prst="rect">
            <a:avLst/>
          </a:prstGeom>
          <a:noFill/>
          <a:ln w="9525">
            <a:solidFill>
              <a:srgbClr val="00B050"/>
            </a:solidFill>
            <a:miter lim="800000"/>
            <a:headEnd/>
            <a:tailEnd/>
          </a:ln>
        </p:spPr>
      </p:pic>
      <p:sp>
        <p:nvSpPr>
          <p:cNvPr id="12" name="Rectangle 11"/>
          <p:cNvSpPr/>
          <p:nvPr/>
        </p:nvSpPr>
        <p:spPr>
          <a:xfrm>
            <a:off x="9186697" y="5329535"/>
            <a:ext cx="1492716" cy="461665"/>
          </a:xfrm>
          <a:prstGeom prst="rect">
            <a:avLst/>
          </a:prstGeom>
        </p:spPr>
        <p:txBody>
          <a:bodyPr wrap="none">
            <a:spAutoFit/>
          </a:bodyPr>
          <a:lstStyle/>
          <a:p>
            <a:r>
              <a:rPr lang="en-US" sz="2400" dirty="0" smtClean="0">
                <a:latin typeface="Times New Roman" pitchFamily="18" charset="0"/>
                <a:cs typeface="Times New Roman" pitchFamily="18" charset="0"/>
              </a:rPr>
              <a:t>------- (12)</a:t>
            </a:r>
            <a:endParaRPr lang="en-US" baseline="-25000" dirty="0" smtClean="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5190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4. </a:t>
            </a:r>
            <a:r>
              <a:rPr lang="en-US" sz="2400" b="1" dirty="0" err="1" smtClean="0">
                <a:latin typeface="Times New Roman" panose="02020603050405020304" pitchFamily="18" charset="0"/>
                <a:cs typeface="Times New Roman" panose="02020603050405020304" pitchFamily="18" charset="0"/>
                <a:sym typeface="+mn-ea"/>
              </a:rPr>
              <a:t>Widlar</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grpSp>
        <p:nvGrpSpPr>
          <p:cNvPr id="113" name="Group 112"/>
          <p:cNvGrpSpPr/>
          <p:nvPr/>
        </p:nvGrpSpPr>
        <p:grpSpPr>
          <a:xfrm>
            <a:off x="381000" y="1219200"/>
            <a:ext cx="8046720" cy="6622035"/>
            <a:chOff x="381000" y="1219200"/>
            <a:chExt cx="8046720" cy="6622035"/>
          </a:xfrm>
        </p:grpSpPr>
        <p:cxnSp>
          <p:nvCxnSpPr>
            <p:cNvPr id="7" name="Straight Connector 6"/>
            <p:cNvCxnSpPr/>
            <p:nvPr/>
          </p:nvCxnSpPr>
          <p:spPr>
            <a:xfrm flipV="1">
              <a:off x="381000" y="7212585"/>
              <a:ext cx="8046720" cy="0"/>
            </a:xfrm>
            <a:prstGeom prst="line">
              <a:avLst/>
            </a:prstGeom>
          </p:spPr>
          <p:style>
            <a:lnRef idx="3">
              <a:schemeClr val="dk1"/>
            </a:lnRef>
            <a:fillRef idx="0">
              <a:schemeClr val="dk1"/>
            </a:fillRef>
            <a:effectRef idx="2">
              <a:schemeClr val="dk1"/>
            </a:effectRef>
            <a:fontRef idx="minor">
              <a:schemeClr val="tx1"/>
            </a:fontRef>
          </p:style>
        </p:cxnSp>
        <p:sp>
          <p:nvSpPr>
            <p:cNvPr id="8" name="TextBox 19"/>
            <p:cNvSpPr txBox="1"/>
            <p:nvPr/>
          </p:nvSpPr>
          <p:spPr>
            <a:xfrm>
              <a:off x="1901178" y="3802635"/>
              <a:ext cx="1072730"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D</a:t>
              </a:r>
              <a:r>
                <a:rPr lang="en-US" b="1" baseline="-25000" dirty="0" smtClean="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p:txBody>
        </p:sp>
        <p:grpSp>
          <p:nvGrpSpPr>
            <p:cNvPr id="9" name="Group 56"/>
            <p:cNvGrpSpPr/>
            <p:nvPr/>
          </p:nvGrpSpPr>
          <p:grpSpPr>
            <a:xfrm>
              <a:off x="3962400" y="7145156"/>
              <a:ext cx="820426" cy="696079"/>
              <a:chOff x="4572000" y="3773556"/>
              <a:chExt cx="914400" cy="798444"/>
            </a:xfrm>
          </p:grpSpPr>
          <p:cxnSp>
            <p:nvCxnSpPr>
              <p:cNvPr id="87" name="Straight Connector 77"/>
              <p:cNvCxnSpPr/>
              <p:nvPr/>
            </p:nvCxnSpPr>
            <p:spPr>
              <a:xfrm>
                <a:off x="4572000" y="4267200"/>
                <a:ext cx="914400"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4785360" y="4419600"/>
                <a:ext cx="548640"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4907280" y="4572000"/>
                <a:ext cx="274320" cy="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5029200" y="3773556"/>
                <a:ext cx="0" cy="457200"/>
              </a:xfrm>
              <a:prstGeom prst="line">
                <a:avLst/>
              </a:prstGeom>
            </p:spPr>
            <p:style>
              <a:lnRef idx="3">
                <a:schemeClr val="dk1"/>
              </a:lnRef>
              <a:fillRef idx="0">
                <a:schemeClr val="dk1"/>
              </a:fillRef>
              <a:effectRef idx="2">
                <a:schemeClr val="dk1"/>
              </a:effectRef>
              <a:fontRef idx="minor">
                <a:schemeClr val="tx1"/>
              </a:fontRef>
            </p:style>
          </p:cxnSp>
        </p:grpSp>
        <p:cxnSp>
          <p:nvCxnSpPr>
            <p:cNvPr id="10" name="Straight Connector 9"/>
            <p:cNvCxnSpPr/>
            <p:nvPr/>
          </p:nvCxnSpPr>
          <p:spPr>
            <a:xfrm flipV="1">
              <a:off x="1451186" y="4444892"/>
              <a:ext cx="2011680" cy="0"/>
            </a:xfrm>
            <a:prstGeom prst="line">
              <a:avLst/>
            </a:prstGeom>
          </p:spPr>
          <p:style>
            <a:lnRef idx="3">
              <a:schemeClr val="dk1"/>
            </a:lnRef>
            <a:fillRef idx="0">
              <a:schemeClr val="dk1"/>
            </a:fillRef>
            <a:effectRef idx="2">
              <a:schemeClr val="dk1"/>
            </a:effectRef>
            <a:fontRef idx="minor">
              <a:schemeClr val="tx1"/>
            </a:fontRef>
          </p:style>
        </p:cxnSp>
        <p:grpSp>
          <p:nvGrpSpPr>
            <p:cNvPr id="11" name="Group 46"/>
            <p:cNvGrpSpPr/>
            <p:nvPr/>
          </p:nvGrpSpPr>
          <p:grpSpPr>
            <a:xfrm rot="16200000">
              <a:off x="2052240" y="5536410"/>
              <a:ext cx="2365498" cy="235609"/>
              <a:chOff x="4670397" y="4419600"/>
              <a:chExt cx="1959003" cy="304801"/>
            </a:xfrm>
          </p:grpSpPr>
          <p:grpSp>
            <p:nvGrpSpPr>
              <p:cNvPr id="78" name="Group 42"/>
              <p:cNvGrpSpPr/>
              <p:nvPr/>
            </p:nvGrpSpPr>
            <p:grpSpPr>
              <a:xfrm>
                <a:off x="5029200" y="4419601"/>
                <a:ext cx="1295400" cy="304800"/>
                <a:chOff x="4876800" y="4419600"/>
                <a:chExt cx="5486400" cy="914401"/>
              </a:xfrm>
            </p:grpSpPr>
            <p:cxnSp>
              <p:nvCxnSpPr>
                <p:cNvPr id="81"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79" name="Straight Connector 78"/>
              <p:cNvCxnSpPr/>
              <p:nvPr/>
            </p:nvCxnSpPr>
            <p:spPr>
              <a:xfrm flipH="1">
                <a:off x="4670397" y="4438853"/>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flipV="1">
              <a:off x="1333500" y="6850635"/>
              <a:ext cx="2286000" cy="0"/>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2362200" y="5479035"/>
              <a:ext cx="54732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o1</a:t>
              </a:r>
              <a:endParaRPr lang="en-US" dirty="0"/>
            </a:p>
          </p:txBody>
        </p:sp>
        <p:cxnSp>
          <p:nvCxnSpPr>
            <p:cNvPr id="16" name="Straight Connector 15"/>
            <p:cNvCxnSpPr/>
            <p:nvPr/>
          </p:nvCxnSpPr>
          <p:spPr>
            <a:xfrm rot="16200000" flipH="1">
              <a:off x="2330577" y="7047612"/>
              <a:ext cx="368046"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4034778" y="1288035"/>
              <a:ext cx="3840480" cy="0"/>
            </a:xfrm>
            <a:prstGeom prst="line">
              <a:avLst/>
            </a:prstGeom>
          </p:spPr>
          <p:style>
            <a:lnRef idx="3">
              <a:schemeClr val="dk1"/>
            </a:lnRef>
            <a:fillRef idx="0">
              <a:schemeClr val="dk1"/>
            </a:fillRef>
            <a:effectRef idx="2">
              <a:schemeClr val="dk1"/>
            </a:effectRef>
            <a:fontRef idx="minor">
              <a:schemeClr val="tx1"/>
            </a:fontRef>
          </p:style>
        </p:cxnSp>
        <p:grpSp>
          <p:nvGrpSpPr>
            <p:cNvPr id="18" name="Group 46"/>
            <p:cNvGrpSpPr/>
            <p:nvPr/>
          </p:nvGrpSpPr>
          <p:grpSpPr>
            <a:xfrm rot="16200000">
              <a:off x="5662215" y="2402684"/>
              <a:ext cx="2384549" cy="235609"/>
              <a:chOff x="4654620" y="4419600"/>
              <a:chExt cx="1974780" cy="304801"/>
            </a:xfrm>
          </p:grpSpPr>
          <p:grpSp>
            <p:nvGrpSpPr>
              <p:cNvPr id="64" name="Group 42"/>
              <p:cNvGrpSpPr/>
              <p:nvPr/>
            </p:nvGrpSpPr>
            <p:grpSpPr>
              <a:xfrm>
                <a:off x="5029200" y="4419601"/>
                <a:ext cx="1295400" cy="304800"/>
                <a:chOff x="4876800" y="4419600"/>
                <a:chExt cx="5486400" cy="914401"/>
              </a:xfrm>
            </p:grpSpPr>
            <p:cxnSp>
              <p:nvCxnSpPr>
                <p:cNvPr id="67"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65" name="Straight Connector 64"/>
              <p:cNvCxnSpPr/>
              <p:nvPr/>
            </p:nvCxnSpPr>
            <p:spPr>
              <a:xfrm flipH="1">
                <a:off x="4654620" y="4438853"/>
                <a:ext cx="378633"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grpSp>
          <p:nvGrpSpPr>
            <p:cNvPr id="19" name="Group 26"/>
            <p:cNvGrpSpPr/>
            <p:nvPr/>
          </p:nvGrpSpPr>
          <p:grpSpPr>
            <a:xfrm>
              <a:off x="4991100" y="1288035"/>
              <a:ext cx="820426" cy="2404794"/>
              <a:chOff x="7315200" y="3657600"/>
              <a:chExt cx="914400" cy="2758440"/>
            </a:xfrm>
          </p:grpSpPr>
          <p:grpSp>
            <p:nvGrpSpPr>
              <p:cNvPr id="59" name="Group 22"/>
              <p:cNvGrpSpPr/>
              <p:nvPr/>
            </p:nvGrpSpPr>
            <p:grpSpPr>
              <a:xfrm>
                <a:off x="7315200" y="4495800"/>
                <a:ext cx="914400" cy="914400"/>
                <a:chOff x="7238999" y="4114796"/>
                <a:chExt cx="633046" cy="587828"/>
              </a:xfrm>
            </p:grpSpPr>
            <p:sp>
              <p:nvSpPr>
                <p:cNvPr id="62"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63"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60"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cxnSp>
          <p:nvCxnSpPr>
            <p:cNvPr id="20" name="Straight Connector 19"/>
            <p:cNvCxnSpPr/>
            <p:nvPr/>
          </p:nvCxnSpPr>
          <p:spPr>
            <a:xfrm flipV="1">
              <a:off x="4034778" y="3726435"/>
              <a:ext cx="2834640" cy="0"/>
            </a:xfrm>
            <a:prstGeom prst="line">
              <a:avLst/>
            </a:prstGeom>
          </p:spPr>
          <p:style>
            <a:lnRef idx="3">
              <a:schemeClr val="dk1"/>
            </a:lnRef>
            <a:fillRef idx="0">
              <a:schemeClr val="dk1"/>
            </a:fillRef>
            <a:effectRef idx="2">
              <a:schemeClr val="dk1"/>
            </a:effectRef>
            <a:fontRef idx="minor">
              <a:schemeClr val="tx1"/>
            </a:fontRef>
          </p:style>
        </p:cxnSp>
        <p:sp>
          <p:nvSpPr>
            <p:cNvPr id="21" name="Rectangle 20"/>
            <p:cNvSpPr/>
            <p:nvPr/>
          </p:nvSpPr>
          <p:spPr>
            <a:xfrm>
              <a:off x="6154449" y="2354835"/>
              <a:ext cx="547329"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o2</a:t>
              </a:r>
              <a:endParaRPr lang="en-US" dirty="0"/>
            </a:p>
          </p:txBody>
        </p:sp>
        <p:grpSp>
          <p:nvGrpSpPr>
            <p:cNvPr id="22" name="Group 46"/>
            <p:cNvGrpSpPr/>
            <p:nvPr/>
          </p:nvGrpSpPr>
          <p:grpSpPr>
            <a:xfrm rot="16200000">
              <a:off x="5030715" y="5489747"/>
              <a:ext cx="2454651" cy="239783"/>
              <a:chOff x="4670397" y="4414201"/>
              <a:chExt cx="2032836" cy="310200"/>
            </a:xfrm>
          </p:grpSpPr>
          <p:grpSp>
            <p:nvGrpSpPr>
              <p:cNvPr id="50" name="Group 42"/>
              <p:cNvGrpSpPr/>
              <p:nvPr/>
            </p:nvGrpSpPr>
            <p:grpSpPr>
              <a:xfrm>
                <a:off x="5029200" y="4419601"/>
                <a:ext cx="1295400" cy="304800"/>
                <a:chOff x="4876800" y="4419600"/>
                <a:chExt cx="5486400" cy="914401"/>
              </a:xfrm>
            </p:grpSpPr>
            <p:cxnSp>
              <p:nvCxnSpPr>
                <p:cNvPr id="53"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flipH="1">
                <a:off x="4670397" y="4414201"/>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flipH="1">
                <a:off x="6324600" y="4419600"/>
                <a:ext cx="378633" cy="0"/>
              </a:xfrm>
              <a:prstGeom prst="line">
                <a:avLst/>
              </a:prstGeom>
            </p:spPr>
            <p:style>
              <a:lnRef idx="3">
                <a:schemeClr val="dk1"/>
              </a:lnRef>
              <a:fillRef idx="0">
                <a:schemeClr val="dk1"/>
              </a:fillRef>
              <a:effectRef idx="2">
                <a:schemeClr val="dk1"/>
              </a:effectRef>
              <a:fontRef idx="minor">
                <a:schemeClr val="tx1"/>
              </a:fontRef>
            </p:style>
          </p:cxnSp>
        </p:grpSp>
        <p:cxnSp>
          <p:nvCxnSpPr>
            <p:cNvPr id="23" name="Straight Connector 22"/>
            <p:cNvCxnSpPr/>
            <p:nvPr/>
          </p:nvCxnSpPr>
          <p:spPr>
            <a:xfrm flipV="1">
              <a:off x="4953000" y="6850635"/>
              <a:ext cx="2286000"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16200000" flipH="1">
              <a:off x="5768340" y="4084575"/>
              <a:ext cx="73152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rot="16200000" flipH="1">
              <a:off x="5950077" y="7047612"/>
              <a:ext cx="368046" cy="0"/>
            </a:xfrm>
            <a:prstGeom prst="line">
              <a:avLst/>
            </a:prstGeom>
          </p:spPr>
          <p:style>
            <a:lnRef idx="3">
              <a:schemeClr val="dk1"/>
            </a:lnRef>
            <a:fillRef idx="0">
              <a:schemeClr val="dk1"/>
            </a:fillRef>
            <a:effectRef idx="2">
              <a:schemeClr val="dk1"/>
            </a:effectRef>
            <a:fontRef idx="minor">
              <a:schemeClr val="tx1"/>
            </a:fontRef>
          </p:style>
        </p:cxnSp>
        <p:sp>
          <p:nvSpPr>
            <p:cNvPr id="26" name="TextBox 20"/>
            <p:cNvSpPr txBox="1"/>
            <p:nvPr/>
          </p:nvSpPr>
          <p:spPr>
            <a:xfrm>
              <a:off x="4696386" y="2735835"/>
              <a:ext cx="1319592"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mb2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sp>
          <p:nvSpPr>
            <p:cNvPr id="27" name="TextBox 20"/>
            <p:cNvSpPr txBox="1"/>
            <p:nvPr/>
          </p:nvSpPr>
          <p:spPr>
            <a:xfrm>
              <a:off x="5660521" y="5098035"/>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sp>
          <p:nvSpPr>
            <p:cNvPr id="28" name="TextBox 19"/>
            <p:cNvSpPr txBox="1"/>
            <p:nvPr/>
          </p:nvSpPr>
          <p:spPr>
            <a:xfrm>
              <a:off x="7613854" y="3802635"/>
              <a:ext cx="535724" cy="492443"/>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a:t>
              </a:r>
              <a:r>
                <a:rPr lang="en-US" b="1" baseline="-25000" dirty="0" err="1"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cxnSp>
          <p:nvCxnSpPr>
            <p:cNvPr id="29" name="Straight Connector 27"/>
            <p:cNvCxnSpPr/>
            <p:nvPr/>
          </p:nvCxnSpPr>
          <p:spPr>
            <a:xfrm flipH="1">
              <a:off x="7904474" y="1288035"/>
              <a:ext cx="0" cy="2377440"/>
            </a:xfrm>
            <a:prstGeom prst="line">
              <a:avLst/>
            </a:prstGeom>
          </p:spPr>
          <p:style>
            <a:lnRef idx="3">
              <a:schemeClr val="dk1"/>
            </a:lnRef>
            <a:fillRef idx="0">
              <a:schemeClr val="dk1"/>
            </a:fillRef>
            <a:effectRef idx="2">
              <a:schemeClr val="dk1"/>
            </a:effectRef>
            <a:fontRef idx="minor">
              <a:schemeClr val="tx1"/>
            </a:fontRef>
          </p:style>
        </p:cxnSp>
        <p:sp>
          <p:nvSpPr>
            <p:cNvPr id="30" name="Oval 19"/>
            <p:cNvSpPr/>
            <p:nvPr/>
          </p:nvSpPr>
          <p:spPr>
            <a:xfrm>
              <a:off x="7485374" y="3658609"/>
              <a:ext cx="820426" cy="797169"/>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31" name="Straight Connector 27"/>
            <p:cNvCxnSpPr/>
            <p:nvPr/>
          </p:nvCxnSpPr>
          <p:spPr>
            <a:xfrm flipH="1">
              <a:off x="7904474" y="4459588"/>
              <a:ext cx="0" cy="2743200"/>
            </a:xfrm>
            <a:prstGeom prst="line">
              <a:avLst/>
            </a:prstGeom>
          </p:spPr>
          <p:style>
            <a:lnRef idx="3">
              <a:schemeClr val="dk1"/>
            </a:lnRef>
            <a:fillRef idx="0">
              <a:schemeClr val="dk1"/>
            </a:fillRef>
            <a:effectRef idx="2">
              <a:schemeClr val="dk1"/>
            </a:effectRef>
            <a:fontRef idx="minor">
              <a:schemeClr val="tx1"/>
            </a:fontRef>
          </p:style>
        </p:cxnSp>
        <p:sp>
          <p:nvSpPr>
            <p:cNvPr id="32" name="TextBox 19"/>
            <p:cNvSpPr txBox="1"/>
            <p:nvPr/>
          </p:nvSpPr>
          <p:spPr>
            <a:xfrm>
              <a:off x="7908292" y="3116835"/>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sp>
          <p:nvSpPr>
            <p:cNvPr id="33" name="Rectangle 32"/>
            <p:cNvSpPr/>
            <p:nvPr/>
          </p:nvSpPr>
          <p:spPr>
            <a:xfrm>
              <a:off x="2057400" y="7120192"/>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1</a:t>
              </a:r>
              <a:endParaRPr lang="en-US" dirty="0"/>
            </a:p>
          </p:txBody>
        </p:sp>
        <p:sp>
          <p:nvSpPr>
            <p:cNvPr id="34" name="Rectangle 33"/>
            <p:cNvSpPr/>
            <p:nvPr/>
          </p:nvSpPr>
          <p:spPr>
            <a:xfrm>
              <a:off x="6071978" y="7155435"/>
              <a:ext cx="481222"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S</a:t>
              </a:r>
              <a:r>
                <a:rPr lang="en-US" b="1" baseline="-25000" dirty="0" smtClean="0">
                  <a:latin typeface="Times New Roman" panose="02020603050405020304" pitchFamily="18" charset="0"/>
                  <a:cs typeface="Times New Roman" panose="02020603050405020304" pitchFamily="18" charset="0"/>
                </a:rPr>
                <a:t>2</a:t>
              </a:r>
              <a:endParaRPr lang="en-US" dirty="0"/>
            </a:p>
          </p:txBody>
        </p:sp>
        <p:sp>
          <p:nvSpPr>
            <p:cNvPr id="35" name="TextBox 34"/>
            <p:cNvSpPr txBox="1"/>
            <p:nvPr/>
          </p:nvSpPr>
          <p:spPr>
            <a:xfrm>
              <a:off x="5103076" y="3843592"/>
              <a:ext cx="535724"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
              </a:r>
              <a:r>
                <a:rPr lang="en-US" b="1" baseline="-25000" dirty="0" smtClean="0">
                  <a:latin typeface="Times New Roman" panose="02020603050405020304" pitchFamily="18" charset="0"/>
                  <a:cs typeface="Times New Roman" panose="02020603050405020304" pitchFamily="18" charset="0"/>
                </a:rPr>
                <a:t>2</a:t>
              </a:r>
              <a:endParaRPr lang="en-US" b="1" baseline="-25000" dirty="0">
                <a:latin typeface="Times New Roman" panose="02020603050405020304" pitchFamily="18" charset="0"/>
                <a:cs typeface="Times New Roman" panose="02020603050405020304" pitchFamily="18" charset="0"/>
              </a:endParaRPr>
            </a:p>
          </p:txBody>
        </p:sp>
        <p:grpSp>
          <p:nvGrpSpPr>
            <p:cNvPr id="36" name="Group 26"/>
            <p:cNvGrpSpPr/>
            <p:nvPr/>
          </p:nvGrpSpPr>
          <p:grpSpPr>
            <a:xfrm>
              <a:off x="3745039" y="1288035"/>
              <a:ext cx="820426" cy="2404794"/>
              <a:chOff x="7315200" y="3657600"/>
              <a:chExt cx="914400" cy="2758440"/>
            </a:xfrm>
          </p:grpSpPr>
          <p:grpSp>
            <p:nvGrpSpPr>
              <p:cNvPr id="45" name="Group 22"/>
              <p:cNvGrpSpPr/>
              <p:nvPr/>
            </p:nvGrpSpPr>
            <p:grpSpPr>
              <a:xfrm>
                <a:off x="7315200" y="4495800"/>
                <a:ext cx="914400" cy="914400"/>
                <a:chOff x="7238999" y="4114796"/>
                <a:chExt cx="633046" cy="587828"/>
              </a:xfrm>
            </p:grpSpPr>
            <p:sp>
              <p:nvSpPr>
                <p:cNvPr id="48" name="Oval 19"/>
                <p:cNvSpPr/>
                <p:nvPr/>
              </p:nvSpPr>
              <p:spPr>
                <a:xfrm>
                  <a:off x="7238999" y="4114796"/>
                  <a:ext cx="633046" cy="587828"/>
                </a:xfrm>
                <a:prstGeom prst="ellips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atin typeface="Times New Roman" panose="02020603050405020304" pitchFamily="18" charset="0"/>
                    <a:cs typeface="Times New Roman" panose="02020603050405020304" pitchFamily="18" charset="0"/>
                  </a:endParaRPr>
                </a:p>
              </p:txBody>
            </p:sp>
            <p:cxnSp>
              <p:nvCxnSpPr>
                <p:cNvPr id="49" name="Straight Arrow Connector 21"/>
                <p:cNvCxnSpPr/>
                <p:nvPr/>
              </p:nvCxnSpPr>
              <p:spPr>
                <a:xfrm>
                  <a:off x="7558835" y="42441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Straight Connector 24"/>
              <p:cNvCxnSpPr/>
              <p:nvPr/>
            </p:nvCxnSpPr>
            <p:spPr>
              <a:xfrm>
                <a:off x="7798299" y="3657600"/>
                <a:ext cx="0" cy="838201"/>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25"/>
              <p:cNvCxnSpPr/>
              <p:nvPr/>
            </p:nvCxnSpPr>
            <p:spPr>
              <a:xfrm>
                <a:off x="7772400" y="5410200"/>
                <a:ext cx="0" cy="1005840"/>
              </a:xfrm>
              <a:prstGeom prst="line">
                <a:avLst/>
              </a:prstGeom>
            </p:spPr>
            <p:style>
              <a:lnRef idx="3">
                <a:schemeClr val="dk1"/>
              </a:lnRef>
              <a:fillRef idx="0">
                <a:schemeClr val="dk1"/>
              </a:fillRef>
              <a:effectRef idx="2">
                <a:schemeClr val="dk1"/>
              </a:effectRef>
              <a:fontRef idx="minor">
                <a:schemeClr val="tx1"/>
              </a:fontRef>
            </p:style>
          </p:cxnSp>
        </p:grpSp>
        <p:sp>
          <p:nvSpPr>
            <p:cNvPr id="37" name="TextBox 20"/>
            <p:cNvSpPr txBox="1"/>
            <p:nvPr/>
          </p:nvSpPr>
          <p:spPr>
            <a:xfrm>
              <a:off x="2967978" y="2735835"/>
              <a:ext cx="1196161"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a:t>
              </a:r>
              <a:r>
                <a:rPr lang="en-US" b="1" baseline="-25000" dirty="0" smtClean="0">
                  <a:latin typeface="Times New Roman" panose="02020603050405020304" pitchFamily="18" charset="0"/>
                  <a:cs typeface="Times New Roman" panose="02020603050405020304" pitchFamily="18" charset="0"/>
                </a:rPr>
                <a:t>m2</a:t>
              </a:r>
              <a:r>
                <a:rPr lang="en-US" b="1" dirty="0" smtClean="0">
                  <a:latin typeface="Times New Roman" panose="02020603050405020304" pitchFamily="18" charset="0"/>
                  <a:cs typeface="Times New Roman" panose="02020603050405020304" pitchFamily="18" charset="0"/>
                </a:rPr>
                <a:t>V</a:t>
              </a:r>
              <a:r>
                <a:rPr lang="en-US" b="1" baseline="-25000" dirty="0" smtClean="0">
                  <a:latin typeface="Times New Roman" panose="02020603050405020304" pitchFamily="18" charset="0"/>
                  <a:cs typeface="Times New Roman" panose="02020603050405020304" pitchFamily="18" charset="0"/>
                </a:rPr>
                <a:t>gs2</a:t>
              </a:r>
              <a:endParaRPr lang="en-US" b="1" baseline="-25000" dirty="0">
                <a:latin typeface="Times New Roman" panose="02020603050405020304" pitchFamily="18" charset="0"/>
                <a:cs typeface="Times New Roman" panose="02020603050405020304" pitchFamily="18" charset="0"/>
              </a:endParaRPr>
            </a:p>
          </p:txBody>
        </p:sp>
        <p:grpSp>
          <p:nvGrpSpPr>
            <p:cNvPr id="38" name="Group 132"/>
            <p:cNvGrpSpPr/>
            <p:nvPr/>
          </p:nvGrpSpPr>
          <p:grpSpPr>
            <a:xfrm>
              <a:off x="7075744" y="1219200"/>
              <a:ext cx="159434" cy="164085"/>
              <a:chOff x="4717366" y="2102865"/>
              <a:chExt cx="159434" cy="164085"/>
            </a:xfrm>
          </p:grpSpPr>
          <p:cxnSp>
            <p:nvCxnSpPr>
              <p:cNvPr id="43" name="Straight Connector 42"/>
              <p:cNvCxnSpPr/>
              <p:nvPr/>
            </p:nvCxnSpPr>
            <p:spPr>
              <a:xfrm flipH="1">
                <a:off x="4717366" y="2102865"/>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rot="5400000" flipH="1">
                <a:off x="4752965" y="2143115"/>
                <a:ext cx="88238" cy="159432"/>
              </a:xfrm>
              <a:prstGeom prst="line">
                <a:avLst/>
              </a:prstGeom>
            </p:spPr>
            <p:style>
              <a:lnRef idx="3">
                <a:schemeClr val="dk1"/>
              </a:lnRef>
              <a:fillRef idx="0">
                <a:schemeClr val="dk1"/>
              </a:fillRef>
              <a:effectRef idx="2">
                <a:schemeClr val="dk1"/>
              </a:effectRef>
              <a:fontRef idx="minor">
                <a:schemeClr val="tx1"/>
              </a:fontRef>
            </p:style>
          </p:cxnSp>
        </p:grpSp>
        <p:grpSp>
          <p:nvGrpSpPr>
            <p:cNvPr id="39" name="Group 133"/>
            <p:cNvGrpSpPr/>
            <p:nvPr/>
          </p:nvGrpSpPr>
          <p:grpSpPr>
            <a:xfrm rot="16200000">
              <a:off x="6063768" y="4174275"/>
              <a:ext cx="159434" cy="164085"/>
              <a:chOff x="4717366" y="2102865"/>
              <a:chExt cx="159434" cy="164085"/>
            </a:xfrm>
          </p:grpSpPr>
          <p:cxnSp>
            <p:nvCxnSpPr>
              <p:cNvPr id="41" name="Straight Connector 40"/>
              <p:cNvCxnSpPr/>
              <p:nvPr/>
            </p:nvCxnSpPr>
            <p:spPr>
              <a:xfrm flipH="1">
                <a:off x="4717366" y="2102865"/>
                <a:ext cx="159433" cy="88238"/>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a:off x="4752965" y="2143115"/>
                <a:ext cx="88238" cy="159432"/>
              </a:xfrm>
              <a:prstGeom prst="line">
                <a:avLst/>
              </a:prstGeom>
            </p:spPr>
            <p:style>
              <a:lnRef idx="3">
                <a:schemeClr val="dk1"/>
              </a:lnRef>
              <a:fillRef idx="0">
                <a:schemeClr val="dk1"/>
              </a:fillRef>
              <a:effectRef idx="2">
                <a:schemeClr val="dk1"/>
              </a:effectRef>
              <a:fontRef idx="minor">
                <a:schemeClr val="tx1"/>
              </a:fontRef>
            </p:style>
          </p:cxnSp>
        </p:grpSp>
        <p:sp>
          <p:nvSpPr>
            <p:cNvPr id="40" name="TextBox 19"/>
            <p:cNvSpPr txBox="1"/>
            <p:nvPr/>
          </p:nvSpPr>
          <p:spPr>
            <a:xfrm>
              <a:off x="6244578" y="4488435"/>
              <a:ext cx="425116" cy="492443"/>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x</a:t>
              </a:r>
              <a:endParaRPr lang="en-US" b="1" baseline="-25000" dirty="0">
                <a:latin typeface="Times New Roman" panose="02020603050405020304" pitchFamily="18" charset="0"/>
                <a:cs typeface="Times New Roman" panose="02020603050405020304" pitchFamily="18" charset="0"/>
              </a:endParaRPr>
            </a:p>
          </p:txBody>
        </p:sp>
        <p:grpSp>
          <p:nvGrpSpPr>
            <p:cNvPr id="91" name="Group 46"/>
            <p:cNvGrpSpPr/>
            <p:nvPr/>
          </p:nvGrpSpPr>
          <p:grpSpPr>
            <a:xfrm rot="16200000">
              <a:off x="1137841" y="5519345"/>
              <a:ext cx="2365498" cy="235609"/>
              <a:chOff x="4670397" y="4419600"/>
              <a:chExt cx="1959003" cy="304801"/>
            </a:xfrm>
          </p:grpSpPr>
          <p:grpSp>
            <p:nvGrpSpPr>
              <p:cNvPr id="92" name="Group 42"/>
              <p:cNvGrpSpPr/>
              <p:nvPr/>
            </p:nvGrpSpPr>
            <p:grpSpPr>
              <a:xfrm>
                <a:off x="5029200" y="4419601"/>
                <a:ext cx="1295400" cy="304800"/>
                <a:chOff x="4876800" y="4419600"/>
                <a:chExt cx="5486400" cy="914401"/>
              </a:xfrm>
            </p:grpSpPr>
            <p:cxnSp>
              <p:nvCxnSpPr>
                <p:cNvPr id="95"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93" name="Straight Connector 92"/>
              <p:cNvCxnSpPr/>
              <p:nvPr/>
            </p:nvCxnSpPr>
            <p:spPr>
              <a:xfrm flipH="1">
                <a:off x="4670397" y="4463498"/>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01" name="Rectangle 100"/>
            <p:cNvSpPr/>
            <p:nvPr/>
          </p:nvSpPr>
          <p:spPr>
            <a:xfrm>
              <a:off x="3276600" y="5631435"/>
              <a:ext cx="797013"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1/g</a:t>
              </a:r>
              <a:r>
                <a:rPr lang="en-US" b="1" baseline="-25000" dirty="0" smtClean="0">
                  <a:latin typeface="Times New Roman" panose="02020603050405020304" pitchFamily="18" charset="0"/>
                  <a:cs typeface="Times New Roman" panose="02020603050405020304" pitchFamily="18" charset="0"/>
                </a:rPr>
                <a:t>m</a:t>
              </a:r>
              <a:endParaRPr lang="en-US" dirty="0"/>
            </a:p>
          </p:txBody>
        </p:sp>
        <p:grpSp>
          <p:nvGrpSpPr>
            <p:cNvPr id="102" name="Group 46"/>
            <p:cNvGrpSpPr/>
            <p:nvPr/>
          </p:nvGrpSpPr>
          <p:grpSpPr>
            <a:xfrm rot="16200000">
              <a:off x="452046" y="5547298"/>
              <a:ext cx="2365498" cy="235609"/>
              <a:chOff x="4670397" y="4419600"/>
              <a:chExt cx="1959003" cy="304801"/>
            </a:xfrm>
          </p:grpSpPr>
          <p:grpSp>
            <p:nvGrpSpPr>
              <p:cNvPr id="103" name="Group 42"/>
              <p:cNvGrpSpPr/>
              <p:nvPr/>
            </p:nvGrpSpPr>
            <p:grpSpPr>
              <a:xfrm>
                <a:off x="5029200" y="4419601"/>
                <a:ext cx="1295400" cy="304800"/>
                <a:chOff x="4876800" y="4419600"/>
                <a:chExt cx="5486400" cy="914401"/>
              </a:xfrm>
            </p:grpSpPr>
            <p:cxnSp>
              <p:nvCxnSpPr>
                <p:cNvPr id="106" name="Straight Connector 82"/>
                <p:cNvCxnSpPr/>
                <p:nvPr/>
              </p:nvCxnSpPr>
              <p:spPr>
                <a:xfrm>
                  <a:off x="48768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rot="16200000">
                  <a:off x="5791200" y="4419600"/>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86"/>
                <p:cNvCxnSpPr/>
                <p:nvPr/>
              </p:nvCxnSpPr>
              <p:spPr>
                <a:xfrm>
                  <a:off x="67056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39"/>
                <p:cNvCxnSpPr/>
                <p:nvPr/>
              </p:nvCxnSpPr>
              <p:spPr>
                <a:xfrm rot="16200000">
                  <a:off x="76200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8534400" y="4419601"/>
                  <a:ext cx="914400" cy="91440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51"/>
                <p:cNvCxnSpPr/>
                <p:nvPr/>
              </p:nvCxnSpPr>
              <p:spPr>
                <a:xfrm rot="16200000">
                  <a:off x="9448800" y="4419601"/>
                  <a:ext cx="914400" cy="914400"/>
                </a:xfrm>
                <a:prstGeom prst="line">
                  <a:avLst/>
                </a:prstGeom>
              </p:spPr>
              <p:style>
                <a:lnRef idx="3">
                  <a:schemeClr val="dk1"/>
                </a:lnRef>
                <a:fillRef idx="0">
                  <a:schemeClr val="dk1"/>
                </a:fillRef>
                <a:effectRef idx="2">
                  <a:schemeClr val="dk1"/>
                </a:effectRef>
                <a:fontRef idx="minor">
                  <a:schemeClr val="tx1"/>
                </a:fontRef>
              </p:style>
            </p:cxnSp>
          </p:grpSp>
          <p:cxnSp>
            <p:nvCxnSpPr>
              <p:cNvPr id="104" name="Straight Connector 103"/>
              <p:cNvCxnSpPr/>
              <p:nvPr/>
            </p:nvCxnSpPr>
            <p:spPr>
              <a:xfrm flipH="1">
                <a:off x="4670397" y="4463498"/>
                <a:ext cx="357764" cy="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p:cNvCxnSpPr/>
              <p:nvPr/>
            </p:nvCxnSpPr>
            <p:spPr>
              <a:xfrm flipH="1">
                <a:off x="6324600" y="4419600"/>
                <a:ext cx="304800" cy="0"/>
              </a:xfrm>
              <a:prstGeom prst="line">
                <a:avLst/>
              </a:prstGeom>
            </p:spPr>
            <p:style>
              <a:lnRef idx="3">
                <a:schemeClr val="dk1"/>
              </a:lnRef>
              <a:fillRef idx="0">
                <a:schemeClr val="dk1"/>
              </a:fillRef>
              <a:effectRef idx="2">
                <a:schemeClr val="dk1"/>
              </a:effectRef>
              <a:fontRef idx="minor">
                <a:schemeClr val="tx1"/>
              </a:fontRef>
            </p:style>
          </p:cxnSp>
        </p:grpSp>
        <p:sp>
          <p:nvSpPr>
            <p:cNvPr id="112" name="Rectangle 111"/>
            <p:cNvSpPr/>
            <p:nvPr/>
          </p:nvSpPr>
          <p:spPr>
            <a:xfrm>
              <a:off x="1586271" y="5631435"/>
              <a:ext cx="535724" cy="492443"/>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R</a:t>
              </a:r>
              <a:r>
                <a:rPr lang="en-US" b="1" baseline="-25000" dirty="0" smtClean="0">
                  <a:latin typeface="Times New Roman" panose="02020603050405020304" pitchFamily="18" charset="0"/>
                  <a:cs typeface="Times New Roman" panose="02020603050405020304" pitchFamily="18" charset="0"/>
                </a:rPr>
                <a:t>1</a:t>
              </a:r>
              <a:endParaRPr lang="en-US" dirty="0"/>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9449703" cy="589905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gs2</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mb2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(1)</a:t>
            </a:r>
          </a:p>
          <a:p>
            <a:r>
              <a:rPr lang="en-US" sz="2800" baseline="-250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g2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b2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(2)</a:t>
            </a:r>
            <a:endParaRPr lang="en-US" sz="2800" baseline="-25000" dirty="0" smtClean="0">
              <a:latin typeface="Times New Roman" panose="02020603050405020304" pitchFamily="18" charset="0"/>
              <a:cs typeface="Times New Roman" panose="02020603050405020304" pitchFamily="18" charset="0"/>
            </a:endParaRPr>
          </a:p>
          <a:p>
            <a:endParaRPr lang="en-US" sz="2800" baseline="-250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V</a:t>
            </a:r>
            <a:r>
              <a:rPr lang="en-US" sz="2800" baseline="-25000" dirty="0" smtClean="0">
                <a:latin typeface="Times New Roman" panose="02020603050405020304" pitchFamily="18" charset="0"/>
                <a:cs typeface="Times New Roman" panose="02020603050405020304" pitchFamily="18" charset="0"/>
              </a:rPr>
              <a:t>gs2</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g2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(0</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g2 </a:t>
            </a:r>
            <a:r>
              <a:rPr lang="en-US" sz="2800" dirty="0" smtClean="0">
                <a:latin typeface="Times New Roman" panose="02020603050405020304" pitchFamily="18" charset="0"/>
                <a:cs typeface="Times New Roman" panose="02020603050405020304" pitchFamily="18" charset="0"/>
              </a:rPr>
              <a:t>=0; Diode Connected)</a:t>
            </a:r>
          </a:p>
          <a:p>
            <a:r>
              <a:rPr lang="en-US" sz="2800" dirty="0" smtClean="0">
                <a:latin typeface="Times New Roman" panose="02020603050405020304" pitchFamily="18" charset="0"/>
                <a:cs typeface="Times New Roman" panose="02020603050405020304" pitchFamily="18" charset="0"/>
              </a:rPr>
              <a:t>V</a:t>
            </a:r>
            <a:r>
              <a:rPr lang="en-US" sz="2800" baseline="-25000" dirty="0" smtClean="0">
                <a:latin typeface="Times New Roman" panose="02020603050405020304" pitchFamily="18" charset="0"/>
                <a:cs typeface="Times New Roman" panose="02020603050405020304" pitchFamily="18" charset="0"/>
              </a:rPr>
              <a:t>bs2</a:t>
            </a:r>
            <a:r>
              <a:rPr lang="en-US" sz="2800" dirty="0" smtClean="0">
                <a:latin typeface="Times New Roman" panose="02020603050405020304" pitchFamily="18" charset="0"/>
                <a:cs typeface="Times New Roman" panose="02020603050405020304" pitchFamily="18" charset="0"/>
              </a:rPr>
              <a:t> = (V</a:t>
            </a:r>
            <a:r>
              <a:rPr lang="en-US" sz="2800" baseline="-25000" dirty="0" smtClean="0">
                <a:latin typeface="Times New Roman" panose="02020603050405020304" pitchFamily="18" charset="0"/>
                <a:cs typeface="Times New Roman" panose="02020603050405020304" pitchFamily="18" charset="0"/>
              </a:rPr>
              <a:t>b2 </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s2</a:t>
            </a:r>
            <a:r>
              <a:rPr lang="en-US" sz="2800" dirty="0" smtClean="0">
                <a:latin typeface="Times New Roman" panose="02020603050405020304" pitchFamily="18" charset="0"/>
                <a:cs typeface="Times New Roman" panose="02020603050405020304" pitchFamily="18" charset="0"/>
              </a:rPr>
              <a:t>) = (0</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(V</a:t>
            </a:r>
            <a:r>
              <a:rPr lang="en-US" sz="2800" baseline="-25000" dirty="0" smtClean="0">
                <a:latin typeface="Times New Roman" panose="02020603050405020304" pitchFamily="18" charset="0"/>
                <a:cs typeface="Times New Roman" panose="02020603050405020304" pitchFamily="18" charset="0"/>
              </a:rPr>
              <a:t>b2 </a:t>
            </a:r>
            <a:r>
              <a:rPr lang="en-US" sz="2800" dirty="0" smtClean="0">
                <a:latin typeface="Times New Roman" panose="02020603050405020304" pitchFamily="18" charset="0"/>
                <a:cs typeface="Times New Roman" panose="02020603050405020304" pitchFamily="18" charset="0"/>
              </a:rPr>
              <a:t>=0; Connected to GND)</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From (2)</a:t>
            </a:r>
          </a:p>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(0</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(0</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(3)</a:t>
            </a:r>
            <a:endParaRPr lang="en-US" sz="2800" baseline="-250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(4)</a:t>
            </a:r>
          </a:p>
          <a:p>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 (5)</a:t>
            </a:r>
          </a:p>
          <a:p>
            <a:r>
              <a:rPr lang="en-US" sz="2800" dirty="0" err="1" smtClean="0">
                <a:latin typeface="Times New Roman" panose="02020603050405020304" pitchFamily="18" charset="0"/>
                <a:cs typeface="Times New Roman" panose="02020603050405020304" pitchFamily="18" charset="0"/>
              </a:rPr>
              <a:t>V</a:t>
            </a:r>
            <a:r>
              <a:rPr lang="en-US" sz="2800" baseline="-25000" dirty="0" err="1"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/I</a:t>
            </a:r>
            <a:r>
              <a:rPr lang="en-US" sz="2800" baseline="-25000"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o2 </a:t>
            </a:r>
            <a:r>
              <a:rPr lang="en-US" sz="2800" dirty="0" smtClean="0">
                <a:latin typeface="Times New Roman" panose="02020603050405020304" pitchFamily="18" charset="0"/>
                <a:cs typeface="Times New Roman" panose="02020603050405020304" pitchFamily="18" charset="0"/>
              </a:rPr>
              <a:t>[1+g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a:t>
            </a:r>
            <a:r>
              <a:rPr lang="el-GR" sz="2800" dirty="0" smtClean="0">
                <a:latin typeface="Times New Roman" panose="02020603050405020304" pitchFamily="18" charset="0"/>
                <a:cs typeface="Times New Roman" panose="02020603050405020304" pitchFamily="18" charset="0"/>
              </a:rPr>
              <a:t>η</a:t>
            </a:r>
            <a:r>
              <a:rPr lang="en-US" sz="2800" dirty="0" smtClean="0">
                <a:latin typeface="Times New Roman" panose="02020603050405020304" pitchFamily="18" charset="0"/>
                <a:cs typeface="Times New Roman" panose="02020603050405020304" pitchFamily="18" charset="0"/>
              </a:rPr>
              <a:t>g</a:t>
            </a:r>
            <a:r>
              <a:rPr lang="en-US" sz="2800" baseline="-25000" dirty="0" smtClean="0">
                <a:latin typeface="Times New Roman" panose="02020603050405020304" pitchFamily="18" charset="0"/>
                <a:cs typeface="Times New Roman" panose="02020603050405020304" pitchFamily="18" charset="0"/>
              </a:rPr>
              <a:t>m2</a:t>
            </a:r>
            <a:r>
              <a:rPr lang="en-US" sz="2800" dirty="0" smtClean="0">
                <a:latin typeface="Times New Roman" panose="02020603050405020304" pitchFamily="18" charset="0"/>
                <a:cs typeface="Times New Roman" panose="02020603050405020304" pitchFamily="18" charset="0"/>
              </a:rPr>
              <a:t> 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 R</a:t>
            </a:r>
            <a:r>
              <a:rPr lang="en-US" sz="2800" baseline="-25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/r</a:t>
            </a:r>
            <a:r>
              <a:rPr lang="en-US" sz="2800" baseline="-25000" dirty="0" smtClean="0">
                <a:latin typeface="Times New Roman" panose="02020603050405020304" pitchFamily="18" charset="0"/>
                <a:cs typeface="Times New Roman" panose="02020603050405020304" pitchFamily="18" charset="0"/>
              </a:rPr>
              <a:t>o2</a:t>
            </a:r>
            <a:r>
              <a:rPr lang="en-US" sz="2800" dirty="0" smtClean="0">
                <a:latin typeface="Times New Roman" panose="02020603050405020304" pitchFamily="18" charset="0"/>
                <a:cs typeface="Times New Roman" panose="02020603050405020304" pitchFamily="18" charset="0"/>
              </a:rPr>
              <a:t>] </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(6)</a:t>
            </a:r>
          </a:p>
          <a:p>
            <a:endParaRPr lang="en-US" sz="2800" dirty="0" smtClean="0">
              <a:latin typeface="Times New Roman" panose="02020603050405020304" pitchFamily="18" charset="0"/>
              <a:cs typeface="Times New Roman" panose="02020603050405020304" pitchFamily="18" charset="0"/>
            </a:endParaRPr>
          </a:p>
          <a:p>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o2 </a:t>
            </a:r>
            <a:r>
              <a:rPr lang="en-US" sz="3200" b="1" dirty="0" smtClean="0">
                <a:latin typeface="Times New Roman" panose="02020603050405020304" pitchFamily="18" charset="0"/>
                <a:cs typeface="Times New Roman" panose="02020603050405020304" pitchFamily="18" charset="0"/>
              </a:rPr>
              <a:t>[1+(1+</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)g</a:t>
            </a:r>
            <a:r>
              <a:rPr lang="en-US" sz="3200" b="1" baseline="-25000" dirty="0" smtClean="0">
                <a:latin typeface="Times New Roman" panose="02020603050405020304" pitchFamily="18" charset="0"/>
                <a:cs typeface="Times New Roman" panose="02020603050405020304" pitchFamily="18" charset="0"/>
              </a:rPr>
              <a:t>m2</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2</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2</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o2</a:t>
            </a:r>
            <a:r>
              <a:rPr lang="en-US" sz="3200" b="1" dirty="0" smtClean="0">
                <a:latin typeface="Times New Roman" panose="02020603050405020304" pitchFamily="18" charset="0"/>
                <a:cs typeface="Times New Roman" panose="02020603050405020304" pitchFamily="18" charset="0"/>
              </a:rPr>
              <a:t>] </a:t>
            </a:r>
            <a:r>
              <a:rPr lang="en-US" sz="3200" b="1" baseline="-25000" dirty="0" smtClean="0">
                <a:latin typeface="Times New Roman" panose="02020603050405020304" pitchFamily="18" charset="0"/>
                <a:cs typeface="Times New Roman" panose="02020603050405020304" pitchFamily="18" charset="0"/>
              </a:rPr>
              <a:t> 	</a:t>
            </a:r>
            <a:r>
              <a:rPr lang="en-US" sz="2800"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(7)</a:t>
            </a:r>
          </a:p>
        </p:txBody>
      </p:sp>
      <p:sp>
        <p:nvSpPr>
          <p:cNvPr id="5" name="Rectangle 4"/>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533400"/>
            <a:ext cx="365190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4. </a:t>
            </a:r>
            <a:r>
              <a:rPr lang="en-US" sz="2400" b="1" dirty="0" err="1" smtClean="0">
                <a:latin typeface="Times New Roman" panose="02020603050405020304" pitchFamily="18" charset="0"/>
                <a:cs typeface="Times New Roman" panose="02020603050405020304" pitchFamily="18" charset="0"/>
                <a:sym typeface="+mn-ea"/>
              </a:rPr>
              <a:t>Widlar</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170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198" y="1336357"/>
            <a:ext cx="10339103" cy="532007"/>
          </a:xfrm>
          <a:prstGeom prst="rect">
            <a:avLst/>
          </a:prstGeom>
          <a:noFill/>
        </p:spPr>
        <p:txBody>
          <a:bodyPr wrap="squar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Further increasing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then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decreases below 2(V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5200650" y="1828800"/>
            <a:ext cx="3314700" cy="863600"/>
          </a:xfrm>
          <a:prstGeom prst="rect">
            <a:avLst/>
          </a:prstGeom>
          <a:noFill/>
          <a:ln w="9525">
            <a:solidFill>
              <a:srgbClr val="FF0000"/>
            </a:solidFill>
            <a:miter lim="800000"/>
            <a:headEnd/>
            <a:tailEnd/>
          </a:ln>
        </p:spPr>
      </p:pic>
      <p:sp>
        <p:nvSpPr>
          <p:cNvPr id="8" name="TextBox 7"/>
          <p:cNvSpPr txBox="1"/>
          <p:nvPr/>
        </p:nvSpPr>
        <p:spPr>
          <a:xfrm>
            <a:off x="9258300" y="2047557"/>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(7)</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7926" y="2844800"/>
            <a:ext cx="2897530" cy="532007"/>
          </a:xfrm>
          <a:prstGeom prst="rect">
            <a:avLst/>
          </a:prstGeom>
        </p:spPr>
        <p:style>
          <a:lnRef idx="1">
            <a:schemeClr val="accent4"/>
          </a:lnRef>
          <a:fillRef idx="2">
            <a:schemeClr val="accent4"/>
          </a:fillRef>
          <a:effectRef idx="1">
            <a:schemeClr val="accent4"/>
          </a:effectRef>
          <a:fontRef idx="minor">
            <a:schemeClr val="dk1"/>
          </a:fontRef>
        </p:style>
        <p:txBody>
          <a:bodyPr wrap="none" lIns="130622" tIns="65311" rIns="130622" bIns="65311" rtlCol="0">
            <a:spAutoFit/>
          </a:bodyPr>
          <a:lstStyle/>
          <a:p>
            <a:r>
              <a:rPr lang="en-US" b="1" dirty="0" smtClean="0">
                <a:latin typeface="Times New Roman" panose="02020603050405020304" pitchFamily="18" charset="0"/>
                <a:cs typeface="Times New Roman" panose="02020603050405020304" pitchFamily="18" charset="0"/>
              </a:rPr>
              <a:t>Small signal Gain:</a:t>
            </a:r>
            <a:endParaRPr lang="en-US" b="1" dirty="0">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3" cstate="print"/>
          <a:srcRect/>
          <a:stretch>
            <a:fillRect/>
          </a:stretch>
        </p:blipFill>
        <p:spPr bwMode="auto">
          <a:xfrm>
            <a:off x="2628900" y="3454400"/>
            <a:ext cx="2000250" cy="990600"/>
          </a:xfrm>
          <a:prstGeom prst="rect">
            <a:avLst/>
          </a:prstGeom>
          <a:noFill/>
          <a:ln w="9525">
            <a:solidFill>
              <a:srgbClr val="FF0000"/>
            </a:solidFill>
            <a:miter lim="800000"/>
            <a:headEnd/>
            <a:tailEnd/>
          </a:ln>
        </p:spPr>
      </p:pic>
      <p:sp>
        <p:nvSpPr>
          <p:cNvPr id="11" name="TextBox 10"/>
          <p:cNvSpPr txBox="1"/>
          <p:nvPr/>
        </p:nvSpPr>
        <p:spPr>
          <a:xfrm>
            <a:off x="-114300" y="4485957"/>
            <a:ext cx="22949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From (3), Av is</a:t>
            </a:r>
            <a:endParaRPr lang="en-US" dirty="0">
              <a:latin typeface="Times New Roman" panose="02020603050405020304" pitchFamily="18" charset="0"/>
              <a:cs typeface="Times New Roman" panose="02020603050405020304" pitchFamily="18" charset="0"/>
            </a:endParaRPr>
          </a:p>
        </p:txBody>
      </p:sp>
      <p:pic>
        <p:nvPicPr>
          <p:cNvPr id="3076" name="Picture 4"/>
          <p:cNvPicPr>
            <a:picLocks noChangeAspect="1" noChangeArrowheads="1"/>
          </p:cNvPicPr>
          <p:nvPr/>
        </p:nvPicPr>
        <p:blipFill>
          <a:blip r:embed="rId4" cstate="print"/>
          <a:srcRect/>
          <a:stretch>
            <a:fillRect/>
          </a:stretch>
        </p:blipFill>
        <p:spPr bwMode="auto">
          <a:xfrm>
            <a:off x="1943101" y="4902200"/>
            <a:ext cx="4500563" cy="990600"/>
          </a:xfrm>
          <a:prstGeom prst="rect">
            <a:avLst/>
          </a:prstGeom>
          <a:noFill/>
          <a:ln w="9525">
            <a:noFill/>
            <a:miter lim="800000"/>
            <a:headEnd/>
            <a:tailEnd/>
          </a:ln>
        </p:spPr>
      </p:pic>
      <p:grpSp>
        <p:nvGrpSpPr>
          <p:cNvPr id="15" name="Group 14"/>
          <p:cNvGrpSpPr/>
          <p:nvPr/>
        </p:nvGrpSpPr>
        <p:grpSpPr>
          <a:xfrm>
            <a:off x="1471613" y="5816601"/>
            <a:ext cx="2128838" cy="520700"/>
            <a:chOff x="981075" y="4362450"/>
            <a:chExt cx="1419225" cy="390525"/>
          </a:xfrm>
        </p:grpSpPr>
        <p:pic>
          <p:nvPicPr>
            <p:cNvPr id="3077" name="Picture 5"/>
            <p:cNvPicPr>
              <a:picLocks noChangeAspect="1" noChangeArrowheads="1"/>
            </p:cNvPicPr>
            <p:nvPr/>
          </p:nvPicPr>
          <p:blipFill>
            <a:blip r:embed="rId5" cstate="print"/>
            <a:srcRect/>
            <a:stretch>
              <a:fillRect/>
            </a:stretch>
          </p:blipFill>
          <p:spPr bwMode="auto">
            <a:xfrm>
              <a:off x="1295400" y="4419600"/>
              <a:ext cx="1104900" cy="333375"/>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981075" y="4362450"/>
              <a:ext cx="314325" cy="361950"/>
            </a:xfrm>
            <a:prstGeom prst="rect">
              <a:avLst/>
            </a:prstGeom>
            <a:noFill/>
            <a:ln w="9525">
              <a:noFill/>
              <a:miter lim="800000"/>
              <a:headEnd/>
              <a:tailEnd/>
            </a:ln>
          </p:spPr>
        </p:pic>
      </p:grpSp>
      <p:sp>
        <p:nvSpPr>
          <p:cNvPr id="16" name="TextBox 15"/>
          <p:cNvSpPr txBox="1"/>
          <p:nvPr/>
        </p:nvSpPr>
        <p:spPr>
          <a:xfrm>
            <a:off x="3771900" y="5892800"/>
            <a:ext cx="1509329"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(9)</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501229"/>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UNIT </a:t>
            </a:r>
            <a:r>
              <a:rPr lang="en-US" sz="2400" b="1" dirty="0" smtClean="0">
                <a:solidFill>
                  <a:srgbClr val="FFFF00"/>
                </a:solidFill>
                <a:latin typeface="Times New Roman" panose="02020603050405020304" pitchFamily="18" charset="0"/>
                <a:cs typeface="Times New Roman" panose="02020603050405020304" pitchFamily="18" charset="0"/>
              </a:rPr>
              <a:t>II</a:t>
            </a:r>
            <a:r>
              <a:rPr lang="en-US" sz="2400" b="1" dirty="0">
                <a:solidFill>
                  <a:srgbClr val="FFFF00"/>
                </a:solidFill>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 y="533400"/>
            <a:ext cx="3651902" cy="501229"/>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514350" indent="-514350" algn="l"/>
            <a:r>
              <a:rPr lang="en-US" sz="2400" b="1" dirty="0" smtClean="0">
                <a:latin typeface="Times New Roman" panose="02020603050405020304" pitchFamily="18" charset="0"/>
                <a:cs typeface="Times New Roman" panose="02020603050405020304" pitchFamily="18" charset="0"/>
                <a:sym typeface="+mn-ea"/>
              </a:rPr>
              <a:t>4. </a:t>
            </a:r>
            <a:r>
              <a:rPr lang="en-US" sz="2400" b="1" dirty="0" err="1" smtClean="0">
                <a:latin typeface="Times New Roman" panose="02020603050405020304" pitchFamily="18" charset="0"/>
                <a:cs typeface="Times New Roman" panose="02020603050405020304" pitchFamily="18" charset="0"/>
                <a:sym typeface="+mn-ea"/>
              </a:rPr>
              <a:t>Widlar</a:t>
            </a:r>
            <a:r>
              <a:rPr lang="en-US" sz="2400" b="1" dirty="0" smtClean="0">
                <a:latin typeface="Times New Roman" panose="02020603050405020304" pitchFamily="18" charset="0"/>
                <a:cs typeface="Times New Roman" panose="02020603050405020304" pitchFamily="18" charset="0"/>
                <a:sym typeface="+mn-ea"/>
              </a:rPr>
              <a:t> Current Mirror</a:t>
            </a:r>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045574" y="1676400"/>
            <a:ext cx="8146589" cy="4360168"/>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514350" indent="-514350" algn="just">
              <a:buAutoNum type="arabicPeriod"/>
            </a:pPr>
            <a:r>
              <a:rPr lang="en-US" sz="3200" b="1" dirty="0" smtClean="0">
                <a:latin typeface="Times New Roman" panose="02020603050405020304" pitchFamily="18" charset="0"/>
                <a:cs typeface="Times New Roman" panose="02020603050405020304" pitchFamily="18" charset="0"/>
              </a:rPr>
              <a:t>Output Resistance: </a:t>
            </a:r>
          </a:p>
          <a:p>
            <a:pPr marL="514350" indent="-514350" algn="just"/>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o2 </a:t>
            </a:r>
            <a:r>
              <a:rPr lang="en-US" sz="3200" b="1" dirty="0" smtClean="0">
                <a:latin typeface="Times New Roman" panose="02020603050405020304" pitchFamily="18" charset="0"/>
                <a:cs typeface="Times New Roman" panose="02020603050405020304" pitchFamily="18" charset="0"/>
              </a:rPr>
              <a:t>+ (1+</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)g</a:t>
            </a:r>
            <a:r>
              <a:rPr lang="en-US" sz="3200" b="1" baseline="-25000" dirty="0" smtClean="0">
                <a:latin typeface="Times New Roman" panose="02020603050405020304" pitchFamily="18" charset="0"/>
                <a:cs typeface="Times New Roman" panose="02020603050405020304" pitchFamily="18" charset="0"/>
              </a:rPr>
              <a:t>m2</a:t>
            </a:r>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o2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2</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2</a:t>
            </a:r>
            <a:endParaRPr lang="en-US" sz="3200" b="1" dirty="0" smtClean="0">
              <a:latin typeface="Times New Roman" panose="02020603050405020304" pitchFamily="18" charset="0"/>
              <a:cs typeface="Times New Roman" panose="02020603050405020304" pitchFamily="18" charset="0"/>
            </a:endParaRPr>
          </a:p>
          <a:p>
            <a:pPr marL="514350" indent="-514350" algn="just"/>
            <a:r>
              <a:rPr lang="en-US" sz="3200" b="1" dirty="0" smtClean="0">
                <a:latin typeface="Times New Roman" panose="02020603050405020304" pitchFamily="18" charset="0"/>
                <a:cs typeface="Times New Roman" panose="02020603050405020304" pitchFamily="18" charset="0"/>
              </a:rPr>
              <a:t>		R</a:t>
            </a:r>
            <a:r>
              <a:rPr lang="en-US" sz="3200" b="1" baseline="-25000" dirty="0" smtClean="0">
                <a:latin typeface="Times New Roman" panose="02020603050405020304" pitchFamily="18" charset="0"/>
                <a:cs typeface="Times New Roman" panose="02020603050405020304" pitchFamily="18" charset="0"/>
              </a:rPr>
              <a:t>0</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I</a:t>
            </a:r>
            <a:r>
              <a:rPr lang="en-US" sz="3200" b="1" baseline="-25000" dirty="0" smtClean="0">
                <a:latin typeface="Times New Roman" panose="02020603050405020304" pitchFamily="18" charset="0"/>
                <a:cs typeface="Times New Roman" panose="02020603050405020304" pitchFamily="18" charset="0"/>
              </a:rPr>
              <a:t>x</a:t>
            </a:r>
            <a:r>
              <a:rPr lang="en-US" sz="3200" b="1" dirty="0" smtClean="0">
                <a:latin typeface="Times New Roman" panose="02020603050405020304" pitchFamily="18" charset="0"/>
                <a:cs typeface="Times New Roman" panose="02020603050405020304" pitchFamily="18" charset="0"/>
              </a:rPr>
              <a:t> = r</a:t>
            </a:r>
            <a:r>
              <a:rPr lang="en-US" sz="3200" b="1" baseline="-25000" dirty="0" smtClean="0">
                <a:latin typeface="Times New Roman" panose="02020603050405020304" pitchFamily="18" charset="0"/>
                <a:cs typeface="Times New Roman" panose="02020603050405020304" pitchFamily="18" charset="0"/>
              </a:rPr>
              <a:t>o2 </a:t>
            </a:r>
            <a:r>
              <a:rPr lang="en-US" sz="3200" b="1" dirty="0" smtClean="0">
                <a:latin typeface="Times New Roman" panose="02020603050405020304" pitchFamily="18" charset="0"/>
                <a:cs typeface="Times New Roman" panose="02020603050405020304" pitchFamily="18" charset="0"/>
              </a:rPr>
              <a:t> [(1+</a:t>
            </a:r>
            <a:r>
              <a:rPr lang="el-GR" sz="3200" b="1" dirty="0" smtClean="0">
                <a:latin typeface="Times New Roman" panose="02020603050405020304" pitchFamily="18" charset="0"/>
                <a:cs typeface="Times New Roman" panose="02020603050405020304" pitchFamily="18" charset="0"/>
              </a:rPr>
              <a:t>η</a:t>
            </a:r>
            <a:r>
              <a:rPr lang="en-US" sz="3200" b="1" dirty="0" smtClean="0">
                <a:latin typeface="Times New Roman" panose="02020603050405020304" pitchFamily="18" charset="0"/>
                <a:cs typeface="Times New Roman" panose="02020603050405020304" pitchFamily="18" charset="0"/>
              </a:rPr>
              <a:t>)g</a:t>
            </a:r>
            <a:r>
              <a:rPr lang="en-US" sz="3200" b="1" baseline="-25000" dirty="0" smtClean="0">
                <a:latin typeface="Times New Roman" panose="02020603050405020304" pitchFamily="18" charset="0"/>
                <a:cs typeface="Times New Roman" panose="02020603050405020304" pitchFamily="18" charset="0"/>
              </a:rPr>
              <a:t>m2 </a:t>
            </a:r>
            <a:r>
              <a:rPr lang="en-US" sz="3200" b="1" dirty="0" smtClean="0">
                <a:latin typeface="Times New Roman" panose="02020603050405020304" pitchFamily="18" charset="0"/>
                <a:cs typeface="Times New Roman" panose="02020603050405020304" pitchFamily="18" charset="0"/>
              </a:rPr>
              <a:t>R</a:t>
            </a:r>
            <a:r>
              <a:rPr lang="en-US" sz="3200" b="1" baseline="-25000" dirty="0" smtClean="0">
                <a:latin typeface="Times New Roman" panose="02020603050405020304" pitchFamily="18" charset="0"/>
                <a:cs typeface="Times New Roman" panose="02020603050405020304" pitchFamily="18" charset="0"/>
              </a:rPr>
              <a:t>2</a:t>
            </a:r>
            <a:r>
              <a:rPr lang="en-US" sz="3200" b="1" dirty="0" smtClean="0">
                <a:latin typeface="Times New Roman" panose="02020603050405020304" pitchFamily="18" charset="0"/>
                <a:cs typeface="Times New Roman" panose="02020603050405020304" pitchFamily="18" charset="0"/>
              </a:rPr>
              <a:t>]</a:t>
            </a:r>
          </a:p>
          <a:p>
            <a:pPr marL="514350" indent="-514350" algn="just"/>
            <a:endParaRPr lang="en-US" sz="3200" b="1"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2"/>
            </a:pPr>
            <a:r>
              <a:rPr lang="en-US" sz="3200" b="1" dirty="0" smtClean="0">
                <a:latin typeface="Times New Roman" panose="02020603050405020304" pitchFamily="18" charset="0"/>
                <a:cs typeface="Times New Roman" panose="02020603050405020304" pitchFamily="18" charset="0"/>
              </a:rPr>
              <a:t>Input Voltage: </a:t>
            </a:r>
          </a:p>
          <a:p>
            <a:pPr marL="514350" indent="-514350" algn="just"/>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in</a:t>
            </a:r>
            <a:r>
              <a:rPr lang="en-US" sz="3200" b="1" dirty="0" smtClean="0">
                <a:latin typeface="Times New Roman" panose="02020603050405020304" pitchFamily="18" charset="0"/>
                <a:cs typeface="Times New Roman" panose="02020603050405020304" pitchFamily="18" charset="0"/>
              </a:rPr>
              <a:t> = V</a:t>
            </a:r>
            <a:r>
              <a:rPr lang="en-US" sz="3200" b="1" baseline="-25000" dirty="0" smtClean="0">
                <a:latin typeface="Times New Roman" panose="02020603050405020304" pitchFamily="18" charset="0"/>
                <a:cs typeface="Times New Roman" panose="02020603050405020304" pitchFamily="18" charset="0"/>
              </a:rPr>
              <a:t>GS </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V</a:t>
            </a:r>
            <a:r>
              <a:rPr lang="en-US" sz="3200" b="1" baseline="-25000" dirty="0" err="1" smtClean="0">
                <a:latin typeface="Times New Roman" panose="02020603050405020304" pitchFamily="18" charset="0"/>
                <a:cs typeface="Times New Roman" panose="02020603050405020304" pitchFamily="18" charset="0"/>
              </a:rPr>
              <a:t>ov</a:t>
            </a:r>
            <a:endParaRPr lang="en-US" sz="3200" b="1" baseline="-25000" dirty="0" smtClean="0">
              <a:latin typeface="Times New Roman" panose="02020603050405020304" pitchFamily="18" charset="0"/>
              <a:cs typeface="Times New Roman" panose="02020603050405020304" pitchFamily="18" charset="0"/>
            </a:endParaRPr>
          </a:p>
          <a:p>
            <a:pPr marL="514350" indent="-514350" algn="just"/>
            <a:endParaRPr lang="en-US" sz="3200" b="1" baseline="-25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3"/>
            </a:pPr>
            <a:r>
              <a:rPr lang="en-US" sz="3200" b="1" dirty="0" smtClean="0">
                <a:latin typeface="Times New Roman" panose="02020603050405020304" pitchFamily="18" charset="0"/>
                <a:cs typeface="Times New Roman" panose="02020603050405020304" pitchFamily="18" charset="0"/>
              </a:rPr>
              <a:t>Output Voltage: </a:t>
            </a:r>
          </a:p>
          <a:p>
            <a:pPr marL="514350" indent="-514350" algn="just"/>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OUT</a:t>
            </a:r>
            <a:r>
              <a:rPr lang="en-US" sz="3200" b="1" dirty="0" smtClean="0">
                <a:latin typeface="Times New Roman" panose="02020603050405020304" pitchFamily="18" charset="0"/>
                <a:cs typeface="Times New Roman" panose="02020603050405020304" pitchFamily="18" charset="0"/>
              </a:rPr>
              <a:t> </a:t>
            </a:r>
            <a:r>
              <a:rPr lang="en-US" sz="3200" b="1" smtClean="0">
                <a:latin typeface="Times New Roman" panose="02020603050405020304" pitchFamily="18" charset="0"/>
                <a:cs typeface="Times New Roman" panose="02020603050405020304" pitchFamily="18" charset="0"/>
              </a:rPr>
              <a:t>= V</a:t>
            </a:r>
            <a:r>
              <a:rPr lang="en-US" sz="3200" b="1" baseline="-25000" smtClean="0">
                <a:latin typeface="Times New Roman" panose="02020603050405020304" pitchFamily="18" charset="0"/>
                <a:cs typeface="Times New Roman" panose="02020603050405020304" pitchFamily="18" charset="0"/>
              </a:rPr>
              <a:t>DS2</a:t>
            </a:r>
            <a:r>
              <a:rPr lang="en-US" sz="3200" b="1"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S</a:t>
            </a:r>
            <a:r>
              <a:rPr lang="en-US" sz="3200" b="1" dirty="0" smtClean="0">
                <a:latin typeface="Times New Roman" panose="02020603050405020304" pitchFamily="18" charset="0"/>
                <a:cs typeface="Times New Roman" panose="02020603050405020304" pitchFamily="18" charset="0"/>
              </a:rPr>
              <a:t> </a:t>
            </a:r>
            <a:r>
              <a:rPr lang="en-US" sz="3200" b="1" smtClean="0">
                <a:latin typeface="Times New Roman" panose="02020603050405020304" pitchFamily="18" charset="0"/>
                <a:cs typeface="Times New Roman" panose="02020603050405020304" pitchFamily="18" charset="0"/>
              </a:rPr>
              <a:t>= V</a:t>
            </a:r>
            <a:r>
              <a:rPr lang="en-US" sz="3200" b="1" baseline="-25000" smtClean="0">
                <a:latin typeface="Times New Roman" panose="02020603050405020304" pitchFamily="18" charset="0"/>
                <a:cs typeface="Times New Roman" panose="02020603050405020304" pitchFamily="18" charset="0"/>
              </a:rPr>
              <a:t>ov2</a:t>
            </a:r>
            <a:r>
              <a:rPr lang="en-US" sz="3200" b="1"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V</a:t>
            </a:r>
            <a:r>
              <a:rPr lang="en-US" sz="3200" b="1" baseline="-25000" dirty="0" smtClean="0">
                <a:latin typeface="Times New Roman" panose="02020603050405020304" pitchFamily="18" charset="0"/>
                <a:cs typeface="Times New Roman" panose="02020603050405020304" pitchFamily="18" charset="0"/>
              </a:rPr>
              <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11703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pPr marL="489585" indent="-489585"/>
            <a:r>
              <a:rPr lang="en-US" b="1" dirty="0" smtClean="0">
                <a:latin typeface="Times New Roman" panose="02020603050405020304" pitchFamily="18" charset="0"/>
                <a:cs typeface="Times New Roman" panose="02020603050405020304" pitchFamily="18" charset="0"/>
              </a:rPr>
              <a:t>Common-Source Amplifier</a:t>
            </a: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II</a:t>
            </a:r>
            <a:r>
              <a:rPr lang="en-US" sz="2300" b="1" dirty="0">
                <a:solidFill>
                  <a:srgbClr val="FFFF00"/>
                </a:solidFill>
                <a:latin typeface="Times New Roman" panose="02020603050405020304" pitchFamily="18" charset="0"/>
                <a:cs typeface="Times New Roman" panose="02020603050405020304" pitchFamily="18" charset="0"/>
              </a:rPr>
              <a:t>	</a:t>
            </a:r>
            <a:r>
              <a:rPr lang="en-US" sz="2300" b="1" dirty="0" smtClean="0">
                <a:solidFill>
                  <a:srgbClr val="FFFF00"/>
                </a:solidFill>
                <a:latin typeface="Times New Roman" panose="02020603050405020304" pitchFamily="18" charset="0"/>
                <a:cs typeface="Times New Roman" panose="02020603050405020304" pitchFamily="18" charset="0"/>
              </a:rPr>
              <a:t> HIGH FREQUENCY CMOS AMPLIFIERS AND CURRENT MIRROR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00101" y="1320800"/>
            <a:ext cx="4845562" cy="532007"/>
          </a:xfrm>
          <a:prstGeom prst="rect">
            <a:avLst/>
          </a:prstGeom>
        </p:spPr>
        <p:style>
          <a:lnRef idx="1">
            <a:schemeClr val="accent4"/>
          </a:lnRef>
          <a:fillRef idx="2">
            <a:schemeClr val="accent4"/>
          </a:fillRef>
          <a:effectRef idx="1">
            <a:schemeClr val="accent4"/>
          </a:effectRef>
          <a:fontRef idx="minor">
            <a:schemeClr val="dk1"/>
          </a:fontRef>
        </p:style>
        <p:txBody>
          <a:bodyPr wrap="none" lIns="130622" tIns="65311" rIns="130622" bIns="65311" rtlCol="0">
            <a:spAutoFit/>
          </a:bodyPr>
          <a:lstStyle/>
          <a:p>
            <a:r>
              <a:rPr lang="en-US" b="1" dirty="0" smtClean="0">
                <a:latin typeface="Times New Roman" panose="02020603050405020304" pitchFamily="18" charset="0"/>
                <a:cs typeface="Times New Roman" panose="02020603050405020304" pitchFamily="18" charset="0"/>
              </a:rPr>
              <a:t>Small signal Equivalent Circuit:</a:t>
            </a:r>
            <a:endParaRPr lang="en-US" b="1"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1371601" y="2235201"/>
            <a:ext cx="6815138" cy="2095500"/>
          </a:xfrm>
          <a:prstGeom prst="rect">
            <a:avLst/>
          </a:prstGeom>
          <a:noFill/>
          <a:ln w="9525">
            <a:solidFill>
              <a:srgbClr val="FF0000"/>
            </a:solidFill>
            <a:miter lim="800000"/>
            <a:headEnd/>
            <a:tailEnd/>
          </a:ln>
        </p:spPr>
      </p:pic>
      <p:sp>
        <p:nvSpPr>
          <p:cNvPr id="9" name="TextBox 8"/>
          <p:cNvSpPr txBox="1"/>
          <p:nvPr/>
        </p:nvSpPr>
        <p:spPr>
          <a:xfrm>
            <a:off x="-114300" y="4485957"/>
            <a:ext cx="3470507"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From the above,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is, </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86101" y="5095557"/>
            <a:ext cx="3197612" cy="532007"/>
          </a:xfrm>
          <a:prstGeom prst="rect">
            <a:avLst/>
          </a:prstGeom>
          <a:ln>
            <a:solidFill>
              <a:schemeClr val="accent6">
                <a:lumMod val="75000"/>
              </a:schemeClr>
            </a:solidFill>
          </a:ln>
        </p:spPr>
        <p:txBody>
          <a:bodyPr wrap="none" lIns="130622" tIns="65311" rIns="130622" bIns="65311">
            <a:spAutoFit/>
          </a:bodyPr>
          <a:lstStyle/>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g</a:t>
            </a:r>
            <a:r>
              <a:rPr lang="en-US" baseline="-25000" dirty="0" err="1" smtClean="0">
                <a:latin typeface="Times New Roman" panose="02020603050405020304" pitchFamily="18" charset="0"/>
                <a:cs typeface="Times New Roman" panose="02020603050405020304" pitchFamily="18" charset="0"/>
              </a:rPr>
              <a:t>m</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smtClean="0">
                <a:latin typeface="Times New Roman" panose="02020603050405020304" pitchFamily="18" charset="0"/>
                <a:cs typeface="Times New Roman" panose="02020603050405020304" pitchFamily="18" charset="0"/>
              </a:rPr>
              <a:t> (r</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 R</a:t>
            </a:r>
            <a:r>
              <a:rPr lang="en-US" baseline="-25000"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
            </a:r>
            <a:endParaRPr lang="en-US" dirty="0"/>
          </a:p>
        </p:txBody>
      </p:sp>
      <p:sp>
        <p:nvSpPr>
          <p:cNvPr id="11" name="TextBox 10"/>
          <p:cNvSpPr txBox="1"/>
          <p:nvPr/>
        </p:nvSpPr>
        <p:spPr>
          <a:xfrm>
            <a:off x="6539868" y="50800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(10)</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8702525" y="5181601"/>
            <a:ext cx="3385740" cy="932117"/>
          </a:xfrm>
          <a:prstGeom prst="rect">
            <a:avLst/>
          </a:prstGeom>
        </p:spPr>
        <p:txBody>
          <a:bodyPr wrap="none" lIns="130622" tIns="65311" rIns="130622" bIns="65311">
            <a:spAutoFit/>
          </a:bodyPr>
          <a:lstStyle/>
          <a:p>
            <a:r>
              <a:rPr lang="en-US" dirty="0" smtClean="0">
                <a:latin typeface="Times New Roman" panose="02020603050405020304" pitchFamily="18" charset="0"/>
                <a:cs typeface="Times New Roman" panose="02020603050405020304" pitchFamily="18" charset="0"/>
              </a:rPr>
              <a:t>Since, V</a:t>
            </a:r>
            <a:r>
              <a:rPr lang="en-US" baseline="-25000"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gs</a:t>
            </a:r>
            <a:r>
              <a:rPr lang="en-US" dirty="0" err="1" smtClean="0">
                <a:latin typeface="Times New Roman" panose="02020603050405020304" pitchFamily="18" charset="0"/>
                <a:cs typeface="Times New Roman" panose="02020603050405020304" pitchFamily="18" charset="0"/>
              </a:rPr>
              <a:t>or</a:t>
            </a:r>
            <a:r>
              <a:rPr lang="en-US" dirty="0" smtClean="0">
                <a:latin typeface="Times New Roman" panose="02020603050405020304" pitchFamily="18" charset="0"/>
                <a:cs typeface="Times New Roman" panose="02020603050405020304" pitchFamily="18" charset="0"/>
              </a:rPr>
              <a:t> V</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a:t>
            </a:r>
            <a:r>
              <a:rPr lang="en-US" baseline="-25000"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out</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in</a:t>
            </a:r>
            <a:endParaRPr lang="en-US" baseline="-25000" dirty="0"/>
          </a:p>
        </p:txBody>
      </p:sp>
      <p:pic>
        <p:nvPicPr>
          <p:cNvPr id="4100" name="Picture 4"/>
          <p:cNvPicPr>
            <a:picLocks noChangeAspect="1" noChangeArrowheads="1"/>
          </p:cNvPicPr>
          <p:nvPr/>
        </p:nvPicPr>
        <p:blipFill>
          <a:blip r:embed="rId3" cstate="print"/>
          <a:srcRect/>
          <a:stretch>
            <a:fillRect/>
          </a:stretch>
        </p:blipFill>
        <p:spPr bwMode="auto">
          <a:xfrm>
            <a:off x="3657600" y="5918200"/>
            <a:ext cx="2943225" cy="889000"/>
          </a:xfrm>
          <a:prstGeom prst="rect">
            <a:avLst/>
          </a:prstGeom>
          <a:noFill/>
          <a:ln w="9525">
            <a:solidFill>
              <a:srgbClr val="00B050"/>
            </a:solidFill>
            <a:miter lim="800000"/>
            <a:headEnd/>
            <a:tailEnd/>
          </a:ln>
        </p:spPr>
      </p:pic>
      <p:sp>
        <p:nvSpPr>
          <p:cNvPr id="14" name="TextBox 13"/>
          <p:cNvSpPr txBox="1"/>
          <p:nvPr/>
        </p:nvSpPr>
        <p:spPr>
          <a:xfrm>
            <a:off x="6768468" y="6111557"/>
            <a:ext cx="1663666"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(11)</a:t>
            </a:r>
            <a:endParaRPr lang="en-US" dirty="0">
              <a:latin typeface="Times New Roman" panose="02020603050405020304" pitchFamily="18" charset="0"/>
              <a:cs typeface="Times New Roman" panose="02020603050405020304" pitchFamily="18" charset="0"/>
            </a:endParaRPr>
          </a:p>
        </p:txBody>
      </p:sp>
      <p:pic>
        <p:nvPicPr>
          <p:cNvPr id="4101" name="Picture 5"/>
          <p:cNvPicPr>
            <a:picLocks noChangeAspect="1" noChangeArrowheads="1"/>
          </p:cNvPicPr>
          <p:nvPr/>
        </p:nvPicPr>
        <p:blipFill>
          <a:blip r:embed="rId4" cstate="print"/>
          <a:srcRect/>
          <a:stretch>
            <a:fillRect/>
          </a:stretch>
        </p:blipFill>
        <p:spPr bwMode="auto">
          <a:xfrm>
            <a:off x="3429000" y="7213601"/>
            <a:ext cx="3800475" cy="622300"/>
          </a:xfrm>
          <a:prstGeom prst="rect">
            <a:avLst/>
          </a:prstGeom>
          <a:noFill/>
          <a:ln w="9525">
            <a:solidFill>
              <a:srgbClr val="00B050"/>
            </a:solidFill>
            <a:miter lim="800000"/>
            <a:headEnd/>
            <a:tailEnd/>
          </a:ln>
        </p:spPr>
      </p:pic>
      <p:sp>
        <p:nvSpPr>
          <p:cNvPr id="16" name="TextBox 15"/>
          <p:cNvSpPr txBox="1"/>
          <p:nvPr/>
        </p:nvSpPr>
        <p:spPr>
          <a:xfrm>
            <a:off x="7522632" y="73152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4043363" y="8229601"/>
            <a:ext cx="2128838" cy="520700"/>
            <a:chOff x="981075" y="4362450"/>
            <a:chExt cx="1419225" cy="390525"/>
          </a:xfrm>
        </p:grpSpPr>
        <p:pic>
          <p:nvPicPr>
            <p:cNvPr id="18" name="Picture 5"/>
            <p:cNvPicPr>
              <a:picLocks noChangeAspect="1" noChangeArrowheads="1"/>
            </p:cNvPicPr>
            <p:nvPr/>
          </p:nvPicPr>
          <p:blipFill>
            <a:blip r:embed="rId5" cstate="print"/>
            <a:srcRect/>
            <a:stretch>
              <a:fillRect/>
            </a:stretch>
          </p:blipFill>
          <p:spPr bwMode="auto">
            <a:xfrm>
              <a:off x="1295400" y="4419600"/>
              <a:ext cx="1104900" cy="333375"/>
            </a:xfrm>
            <a:prstGeom prst="rect">
              <a:avLst/>
            </a:prstGeom>
            <a:noFill/>
            <a:ln w="9525">
              <a:solidFill>
                <a:srgbClr val="00B050"/>
              </a:solidFill>
              <a:miter lim="800000"/>
              <a:headEnd/>
              <a:tailEnd/>
            </a:ln>
          </p:spPr>
        </p:pic>
        <p:pic>
          <p:nvPicPr>
            <p:cNvPr id="19" name="Picture 6"/>
            <p:cNvPicPr>
              <a:picLocks noChangeAspect="1" noChangeArrowheads="1"/>
            </p:cNvPicPr>
            <p:nvPr/>
          </p:nvPicPr>
          <p:blipFill>
            <a:blip r:embed="rId6" cstate="print"/>
            <a:srcRect/>
            <a:stretch>
              <a:fillRect/>
            </a:stretch>
          </p:blipFill>
          <p:spPr bwMode="auto">
            <a:xfrm>
              <a:off x="981075" y="4362450"/>
              <a:ext cx="314325" cy="361950"/>
            </a:xfrm>
            <a:prstGeom prst="rect">
              <a:avLst/>
            </a:prstGeom>
            <a:noFill/>
            <a:ln w="9525">
              <a:solidFill>
                <a:srgbClr val="00B050"/>
              </a:solidFill>
              <a:miter lim="800000"/>
              <a:headEnd/>
              <a:tailEnd/>
            </a:ln>
          </p:spPr>
        </p:pic>
      </p:grpSp>
      <p:sp>
        <p:nvSpPr>
          <p:cNvPr id="20" name="TextBox 19"/>
          <p:cNvSpPr txBox="1"/>
          <p:nvPr/>
        </p:nvSpPr>
        <p:spPr>
          <a:xfrm>
            <a:off x="6515100" y="8229600"/>
            <a:ext cx="1676041" cy="532007"/>
          </a:xfrm>
          <a:prstGeom prst="rect">
            <a:avLst/>
          </a:prstGeom>
          <a:noFill/>
        </p:spPr>
        <p:txBody>
          <a:bodyPr wrap="none" lIns="130622" tIns="65311" rIns="130622" bIns="65311" rtlCol="0">
            <a:spAutoFit/>
          </a:bodyPr>
          <a:lstStyle/>
          <a:p>
            <a:r>
              <a:rPr lang="en-US" dirty="0" smtClean="0">
                <a:latin typeface="Times New Roman" panose="02020603050405020304" pitchFamily="18" charset="0"/>
                <a:cs typeface="Times New Roman" panose="02020603050405020304" pitchFamily="18" charset="0"/>
              </a:rPr>
              <a:t>------- (12)</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2342</TotalTime>
  <Words>7221</Words>
  <Application>Microsoft Office PowerPoint</Application>
  <PresentationFormat>Custom</PresentationFormat>
  <Paragraphs>1234</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2207</cp:revision>
  <dcterms:created xsi:type="dcterms:W3CDTF">2006-08-16T00:00:00Z</dcterms:created>
  <dcterms:modified xsi:type="dcterms:W3CDTF">2022-08-17T08:09:23Z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516ED9F344F840C9AAA3109DB34DBE8E</vt:lpwstr>
  </property>
  <property fmtid="{D5CDD505-2E9C-101B-9397-08002B2CF9AE}" pid="3" name="KSOProductBuildVer">
    <vt:lpwstr>1033-11.2.0.11254</vt:lpwstr>
  </property>
</Properties>
</file>