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269" r:id="rId47"/>
  </p:sldIdLst>
  <p:sldSz cx="13716000" cy="91440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42" y="-96"/>
      </p:cViewPr>
      <p:guideLst>
        <p:guide orient="horz" pos="2880"/>
        <p:guide pos="43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98E38-CA1B-401B-842C-A323AF8DBAC0}" type="datetimeFigureOut">
              <a:rPr lang="en-US" smtClean="0"/>
              <a:pPr/>
              <a:t>10/12/2020</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95AB6-9EDE-4821-BDAB-A55E723522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488951"/>
            <a:ext cx="4629150"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488951"/>
            <a:ext cx="13658850"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2844800"/>
            <a:ext cx="9144000" cy="8045451"/>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2844800"/>
            <a:ext cx="9144000" cy="8045451"/>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806E1-DEFA-4EA6-865A-6A3298C244BD}"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ACA806E1-DEFA-4EA6-865A-6A3298C244BD}" type="datetimeFigureOut">
              <a:rPr lang="en-US" smtClean="0"/>
              <a:pPr/>
              <a:t>10/12/2020</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703B64B3-3C22-4C7E-B4D9-35CCE790A3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1676400"/>
            <a:ext cx="13716000" cy="89255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Voltage regulators are integrated circuits designed to regulate the voltage at their input to a constant, fixed voltage at their output, irrespective of changes in load current or input voltage.</a:t>
            </a:r>
            <a:endParaRPr lang="en-US" dirty="0">
              <a:latin typeface="Times New Roman" pitchFamily="18" charset="0"/>
              <a:cs typeface="Times New Roman" pitchFamily="18" charset="0"/>
            </a:endParaRPr>
          </a:p>
        </p:txBody>
      </p:sp>
      <p:sp>
        <p:nvSpPr>
          <p:cNvPr id="6" name="TextBox 5"/>
          <p:cNvSpPr txBox="1"/>
          <p:nvPr/>
        </p:nvSpPr>
        <p:spPr>
          <a:xfrm>
            <a:off x="0" y="1066800"/>
            <a:ext cx="172194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Definition:</a:t>
            </a:r>
            <a:endParaRPr lang="en-US" b="1" dirty="0">
              <a:latin typeface="Times New Roman" pitchFamily="18" charset="0"/>
              <a:cs typeface="Times New Roman" pitchFamily="18" charset="0"/>
            </a:endParaRPr>
          </a:p>
        </p:txBody>
      </p:sp>
      <p:sp>
        <p:nvSpPr>
          <p:cNvPr id="7" name="Rectangle 6"/>
          <p:cNvSpPr/>
          <p:nvPr/>
        </p:nvSpPr>
        <p:spPr>
          <a:xfrm>
            <a:off x="0" y="3276600"/>
            <a:ext cx="409727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Types of voltage regulators </a:t>
            </a:r>
            <a:endParaRPr lang="en-US" b="1" dirty="0">
              <a:latin typeface="Times New Roman" pitchFamily="18" charset="0"/>
              <a:cs typeface="Times New Roman" pitchFamily="18" charset="0"/>
            </a:endParaRPr>
          </a:p>
        </p:txBody>
      </p:sp>
      <p:sp>
        <p:nvSpPr>
          <p:cNvPr id="8" name="Rectangle 7"/>
          <p:cNvSpPr/>
          <p:nvPr/>
        </p:nvSpPr>
        <p:spPr>
          <a:xfrm>
            <a:off x="685800" y="3925669"/>
            <a:ext cx="93726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The two categories include:</a:t>
            </a:r>
          </a:p>
          <a:p>
            <a:pPr lvl="1" algn="just"/>
            <a:r>
              <a:rPr lang="en-US" dirty="0" smtClean="0">
                <a:latin typeface="Times New Roman" pitchFamily="18" charset="0"/>
                <a:cs typeface="Times New Roman" pitchFamily="18" charset="0"/>
              </a:rPr>
              <a:t>1. Series/Linear voltage regulators (Fixed or Variable)</a:t>
            </a:r>
          </a:p>
          <a:p>
            <a:pPr lvl="1" algn="just"/>
            <a:r>
              <a:rPr lang="en-US" dirty="0" smtClean="0">
                <a:latin typeface="Times New Roman" pitchFamily="18" charset="0"/>
                <a:cs typeface="Times New Roman" pitchFamily="18" charset="0"/>
              </a:rPr>
              <a:t>2. Switching voltage regulators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838200"/>
            <a:ext cx="3621889"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Fixed voltage regulators</a:t>
            </a:r>
            <a:endParaRPr lang="en-US" b="1" dirty="0"/>
          </a:p>
        </p:txBody>
      </p:sp>
      <p:sp>
        <p:nvSpPr>
          <p:cNvPr id="6" name="Rectangle 5"/>
          <p:cNvSpPr/>
          <p:nvPr/>
        </p:nvSpPr>
        <p:spPr>
          <a:xfrm>
            <a:off x="1447800" y="1752600"/>
            <a:ext cx="11506200" cy="129266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dirty="0">
                <a:latin typeface="Times New Roman" pitchFamily="18" charset="0"/>
                <a:cs typeface="Times New Roman" pitchFamily="18" charset="0"/>
              </a:rPr>
              <a:t>The fixed voltage regulator has an unregulated dc </a:t>
            </a:r>
            <a:r>
              <a:rPr lang="en-US" dirty="0" smtClean="0">
                <a:latin typeface="Times New Roman" pitchFamily="18" charset="0"/>
                <a:cs typeface="Times New Roman" pitchFamily="18" charset="0"/>
              </a:rPr>
              <a:t>input voltage </a:t>
            </a:r>
            <a:r>
              <a:rPr lang="en-US" dirty="0">
                <a:latin typeface="Times New Roman" pitchFamily="18" charset="0"/>
                <a:cs typeface="Times New Roman" pitchFamily="18" charset="0"/>
              </a:rPr>
              <a:t>Vi applied to one input terminal, a regulated </a:t>
            </a:r>
            <a:r>
              <a:rPr lang="en-US" dirty="0" smtClean="0">
                <a:latin typeface="Times New Roman" pitchFamily="18" charset="0"/>
                <a:cs typeface="Times New Roman" pitchFamily="18" charset="0"/>
              </a:rPr>
              <a:t>output dc </a:t>
            </a:r>
            <a:r>
              <a:rPr lang="en-US" dirty="0">
                <a:latin typeface="Times New Roman" pitchFamily="18" charset="0"/>
                <a:cs typeface="Times New Roman" pitchFamily="18" charset="0"/>
              </a:rPr>
              <a:t>voltage Vo from a second terminal, and the third </a:t>
            </a:r>
            <a:r>
              <a:rPr lang="en-US" dirty="0" smtClean="0">
                <a:latin typeface="Times New Roman" pitchFamily="18" charset="0"/>
                <a:cs typeface="Times New Roman" pitchFamily="18" charset="0"/>
              </a:rPr>
              <a:t>terminal connected </a:t>
            </a:r>
            <a:r>
              <a:rPr lang="en-US" dirty="0">
                <a:latin typeface="Times New Roman" pitchFamily="18" charset="0"/>
                <a:cs typeface="Times New Roman" pitchFamily="18" charset="0"/>
              </a:rPr>
              <a:t>to ground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Rectangle 6"/>
          <p:cNvSpPr/>
          <p:nvPr/>
        </p:nvSpPr>
        <p:spPr>
          <a:xfrm>
            <a:off x="1447800" y="3725615"/>
            <a:ext cx="11506200" cy="89255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dirty="0">
                <a:latin typeface="Times New Roman" pitchFamily="18" charset="0"/>
                <a:cs typeface="Times New Roman" pitchFamily="18" charset="0"/>
              </a:rPr>
              <a:t>The series 78XX regulators are the three-terminal </a:t>
            </a:r>
            <a:r>
              <a:rPr lang="en-US" dirty="0" smtClean="0">
                <a:latin typeface="Times New Roman" pitchFamily="18" charset="0"/>
                <a:cs typeface="Times New Roman" pitchFamily="18" charset="0"/>
              </a:rPr>
              <a:t>devices that </a:t>
            </a:r>
            <a:r>
              <a:rPr lang="en-US" dirty="0">
                <a:latin typeface="Times New Roman" pitchFamily="18" charset="0"/>
                <a:cs typeface="Times New Roman" pitchFamily="18" charset="0"/>
              </a:rPr>
              <a:t>provide a fixed positive output voltage.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cstate="print"/>
          <a:srcRect/>
          <a:stretch>
            <a:fillRect/>
          </a:stretch>
        </p:blipFill>
        <p:spPr bwMode="auto">
          <a:xfrm>
            <a:off x="609600" y="5181600"/>
            <a:ext cx="8912806" cy="2879725"/>
          </a:xfrm>
          <a:prstGeom prst="rect">
            <a:avLst/>
          </a:prstGeom>
          <a:ln>
            <a:noFill/>
          </a:ln>
          <a:effectLst>
            <a:outerShdw blurRad="292100" dist="139700" dir="2700000" algn="tl" rotWithShape="0">
              <a:srgbClr val="333333">
                <a:alpha val="65000"/>
              </a:srgbClr>
            </a:outerShdw>
          </a:effectLst>
        </p:spPr>
      </p:pic>
      <p:pic>
        <p:nvPicPr>
          <p:cNvPr id="18435" name="Picture 3"/>
          <p:cNvPicPr>
            <a:picLocks noChangeAspect="1" noChangeArrowheads="1"/>
          </p:cNvPicPr>
          <p:nvPr/>
        </p:nvPicPr>
        <p:blipFill>
          <a:blip r:embed="rId3" cstate="print"/>
          <a:srcRect/>
          <a:stretch>
            <a:fillRect/>
          </a:stretch>
        </p:blipFill>
        <p:spPr bwMode="auto">
          <a:xfrm>
            <a:off x="10058400" y="4868001"/>
            <a:ext cx="3276600" cy="381879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990600" y="1543050"/>
            <a:ext cx="9363075" cy="60579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6" name="Rectangle 5"/>
          <p:cNvSpPr/>
          <p:nvPr/>
        </p:nvSpPr>
        <p:spPr>
          <a:xfrm>
            <a:off x="0" y="838200"/>
            <a:ext cx="3621889"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Fixed voltage regulators</a:t>
            </a:r>
            <a:endParaRPr lang="en-US" b="1" dirty="0"/>
          </a:p>
        </p:txBody>
      </p:sp>
      <p:sp>
        <p:nvSpPr>
          <p:cNvPr id="7" name="TextBox 6"/>
          <p:cNvSpPr txBox="1"/>
          <p:nvPr/>
        </p:nvSpPr>
        <p:spPr>
          <a:xfrm>
            <a:off x="3736546" y="8153400"/>
            <a:ext cx="5178854" cy="89255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marL="514350" indent="-514350">
              <a:buFont typeface="Arial" pitchFamily="34" charset="0"/>
              <a:buChar char="•"/>
            </a:pP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to reduce Inductive effects</a:t>
            </a:r>
          </a:p>
          <a:p>
            <a:pPr marL="514350" indent="-514350">
              <a:buFont typeface="Arial" pitchFamily="34" charset="0"/>
              <a:buChar char="•"/>
            </a:pP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to improve Transient effects</a:t>
            </a:r>
            <a:endParaRPr lang="en-US" dirty="0">
              <a:latin typeface="Times New Roman" pitchFamily="18" charset="0"/>
              <a:cs typeface="Times New Roman" pitchFamily="18" charset="0"/>
            </a:endParaRPr>
          </a:p>
        </p:txBody>
      </p:sp>
      <p:pic>
        <p:nvPicPr>
          <p:cNvPr id="7169" name="Picture 1"/>
          <p:cNvPicPr>
            <a:picLocks noChangeAspect="1" noChangeArrowheads="1"/>
          </p:cNvPicPr>
          <p:nvPr/>
        </p:nvPicPr>
        <p:blipFill>
          <a:blip r:embed="rId3" cstate="print"/>
          <a:srcRect/>
          <a:stretch>
            <a:fillRect/>
          </a:stretch>
        </p:blipFill>
        <p:spPr bwMode="auto">
          <a:xfrm>
            <a:off x="10429875" y="1066800"/>
            <a:ext cx="3286125" cy="367690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00200"/>
            <a:ext cx="12954000" cy="16927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lgn="just">
              <a:buFont typeface="Wingdings" pitchFamily="2" charset="2"/>
              <a:buChar char="Ø"/>
            </a:pPr>
            <a:r>
              <a:rPr lang="en-US" dirty="0">
                <a:latin typeface="Times New Roman" pitchFamily="18" charset="0"/>
                <a:cs typeface="Times New Roman" pitchFamily="18" charset="0"/>
              </a:rPr>
              <a:t>An unregulated </a:t>
            </a:r>
            <a:r>
              <a:rPr lang="en-US" dirty="0" smtClean="0">
                <a:latin typeface="Times New Roman" pitchFamily="18" charset="0"/>
                <a:cs typeface="Times New Roman" pitchFamily="18" charset="0"/>
              </a:rPr>
              <a:t>input voltage </a:t>
            </a:r>
            <a:r>
              <a:rPr lang="en-US" dirty="0">
                <a:latin typeface="Times New Roman" pitchFamily="18" charset="0"/>
                <a:cs typeface="Times New Roman" pitchFamily="18" charset="0"/>
              </a:rPr>
              <a:t>Vi is filtered by </a:t>
            </a:r>
            <a:r>
              <a:rPr lang="en-US" dirty="0" smtClean="0">
                <a:latin typeface="Times New Roman" pitchFamily="18" charset="0"/>
                <a:cs typeface="Times New Roman" pitchFamily="18" charset="0"/>
              </a:rPr>
              <a:t>a capacitor </a:t>
            </a:r>
            <a:r>
              <a:rPr lang="en-US" dirty="0">
                <a:latin typeface="Times New Roman" pitchFamily="18" charset="0"/>
                <a:cs typeface="Times New Roman" pitchFamily="18" charset="0"/>
              </a:rPr>
              <a:t>C1 </a:t>
            </a:r>
            <a:r>
              <a:rPr lang="en-US" dirty="0" smtClean="0">
                <a:latin typeface="Times New Roman" pitchFamily="18" charset="0"/>
                <a:cs typeface="Times New Roman" pitchFamily="18" charset="0"/>
              </a:rPr>
              <a:t>and connected </a:t>
            </a:r>
            <a:r>
              <a:rPr lang="en-US" dirty="0">
                <a:latin typeface="Times New Roman" pitchFamily="18" charset="0"/>
                <a:cs typeface="Times New Roman" pitchFamily="18" charset="0"/>
              </a:rPr>
              <a:t>to the IC’s </a:t>
            </a:r>
            <a:r>
              <a:rPr lang="en-US" dirty="0" smtClean="0">
                <a:latin typeface="Times New Roman" pitchFamily="18" charset="0"/>
                <a:cs typeface="Times New Roman" pitchFamily="18" charset="0"/>
              </a:rPr>
              <a:t>IN terminal.</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IC’s OUT </a:t>
            </a:r>
            <a:r>
              <a:rPr lang="en-US" dirty="0" smtClean="0">
                <a:latin typeface="Times New Roman" pitchFamily="18" charset="0"/>
                <a:cs typeface="Times New Roman" pitchFamily="18" charset="0"/>
              </a:rPr>
              <a:t>terminal provides </a:t>
            </a:r>
            <a:r>
              <a:rPr lang="en-US" dirty="0">
                <a:latin typeface="Times New Roman" pitchFamily="18" charset="0"/>
                <a:cs typeface="Times New Roman" pitchFamily="18" charset="0"/>
              </a:rPr>
              <a:t>a regulated +</a:t>
            </a:r>
            <a:r>
              <a:rPr lang="en-US" dirty="0" smtClean="0">
                <a:latin typeface="Times New Roman" pitchFamily="18" charset="0"/>
                <a:cs typeface="Times New Roman" pitchFamily="18" charset="0"/>
              </a:rPr>
              <a:t>12 V</a:t>
            </a:r>
            <a:r>
              <a:rPr lang="en-US" dirty="0">
                <a:latin typeface="Times New Roman" pitchFamily="18" charset="0"/>
                <a:cs typeface="Times New Roman" pitchFamily="18" charset="0"/>
              </a:rPr>
              <a:t>, which is filtered </a:t>
            </a:r>
            <a:r>
              <a:rPr lang="en-US" dirty="0" smtClean="0">
                <a:latin typeface="Times New Roman" pitchFamily="18" charset="0"/>
                <a:cs typeface="Times New Roman" pitchFamily="18" charset="0"/>
              </a:rPr>
              <a:t>by capacitor </a:t>
            </a:r>
            <a:r>
              <a:rPr lang="en-US" dirty="0">
                <a:latin typeface="Times New Roman" pitchFamily="18" charset="0"/>
                <a:cs typeface="Times New Roman" pitchFamily="18" charset="0"/>
              </a:rPr>
              <a:t>C2</a:t>
            </a:r>
            <a:r>
              <a:rPr lang="en-US" dirty="0" smtClean="0">
                <a:latin typeface="Times New Roman" pitchFamily="18" charset="0"/>
                <a:cs typeface="Times New Roman" pitchFamily="18" charset="0"/>
              </a:rPr>
              <a:t>.</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third IC terminal </a:t>
            </a:r>
            <a:r>
              <a:rPr lang="en-US" dirty="0" smtClean="0">
                <a:latin typeface="Times New Roman" pitchFamily="18" charset="0"/>
                <a:cs typeface="Times New Roman" pitchFamily="18" charset="0"/>
              </a:rPr>
              <a:t>is connected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ground (GND</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6" name="Rectangle 5"/>
          <p:cNvSpPr/>
          <p:nvPr/>
        </p:nvSpPr>
        <p:spPr>
          <a:xfrm>
            <a:off x="0" y="838200"/>
            <a:ext cx="3621889"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Fixed voltage regulators</a:t>
            </a:r>
            <a:endParaRPr lang="en-US" b="1" dirty="0"/>
          </a:p>
        </p:txBody>
      </p:sp>
      <p:sp>
        <p:nvSpPr>
          <p:cNvPr id="7" name="Rectangle 6"/>
          <p:cNvSpPr/>
          <p:nvPr/>
        </p:nvSpPr>
        <p:spPr>
          <a:xfrm>
            <a:off x="3429000" y="3657600"/>
            <a:ext cx="6858000" cy="492443"/>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b="1" dirty="0">
                <a:latin typeface="Times New Roman" pitchFamily="18" charset="0"/>
                <a:cs typeface="Times New Roman" pitchFamily="18" charset="0"/>
              </a:rPr>
              <a:t>Positive-Voltage </a:t>
            </a:r>
            <a:r>
              <a:rPr lang="en-US" dirty="0">
                <a:latin typeface="Times New Roman" pitchFamily="18" charset="0"/>
                <a:cs typeface="Times New Roman" pitchFamily="18" charset="0"/>
              </a:rPr>
              <a:t>Regulators in the 78XX Series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a:stretch>
            <a:fillRect/>
          </a:stretch>
        </p:blipFill>
        <p:spPr bwMode="auto">
          <a:xfrm>
            <a:off x="2514600" y="4441825"/>
            <a:ext cx="8940872" cy="454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838200"/>
            <a:ext cx="502772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Fixed  Negative voltage regulators</a:t>
            </a:r>
            <a:endParaRPr lang="en-US" b="1" dirty="0"/>
          </a:p>
        </p:txBody>
      </p:sp>
      <p:sp>
        <p:nvSpPr>
          <p:cNvPr id="6" name="Rectangle 5"/>
          <p:cNvSpPr/>
          <p:nvPr/>
        </p:nvSpPr>
        <p:spPr>
          <a:xfrm>
            <a:off x="533400" y="1447800"/>
            <a:ext cx="12877800" cy="89255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514350" indent="-514350" algn="just">
              <a:buFont typeface="Wingdings" pitchFamily="2" charset="2"/>
              <a:buChar char="v"/>
            </a:pPr>
            <a:r>
              <a:rPr lang="en-US" b="1" dirty="0">
                <a:solidFill>
                  <a:srgbClr val="FFFF00"/>
                </a:solidFill>
                <a:latin typeface="Times New Roman" pitchFamily="18" charset="0"/>
                <a:cs typeface="Times New Roman" pitchFamily="18" charset="0"/>
              </a:rPr>
              <a:t>The series 79XX regulators are the three-terminal </a:t>
            </a:r>
            <a:r>
              <a:rPr lang="en-US" b="1" dirty="0" smtClean="0">
                <a:solidFill>
                  <a:srgbClr val="FFFF00"/>
                </a:solidFill>
                <a:latin typeface="Times New Roman" pitchFamily="18" charset="0"/>
                <a:cs typeface="Times New Roman" pitchFamily="18" charset="0"/>
              </a:rPr>
              <a:t>IC regulators </a:t>
            </a:r>
            <a:r>
              <a:rPr lang="en-US" b="1" dirty="0">
                <a:solidFill>
                  <a:srgbClr val="FFFF00"/>
                </a:solidFill>
                <a:latin typeface="Times New Roman" pitchFamily="18" charset="0"/>
                <a:cs typeface="Times New Roman" pitchFamily="18" charset="0"/>
              </a:rPr>
              <a:t>that provide a fixed negative output voltage</a:t>
            </a:r>
            <a:r>
              <a:rPr lang="en-US" b="1" dirty="0" smtClean="0">
                <a:solidFill>
                  <a:srgbClr val="FFFF00"/>
                </a:solidFill>
                <a:latin typeface="Times New Roman" pitchFamily="18" charset="0"/>
                <a:cs typeface="Times New Roman" pitchFamily="18" charset="0"/>
              </a:rPr>
              <a:t> </a:t>
            </a:r>
            <a:endParaRPr lang="en-US" b="1" dirty="0">
              <a:solidFill>
                <a:srgbClr val="FFFF00"/>
              </a:solidFill>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a:stretch>
            <a:fillRect/>
          </a:stretch>
        </p:blipFill>
        <p:spPr bwMode="auto">
          <a:xfrm>
            <a:off x="2438400" y="2438400"/>
            <a:ext cx="9295832" cy="2773363"/>
          </a:xfrm>
          <a:prstGeom prst="rect">
            <a:avLst/>
          </a:prstGeom>
          <a:ln>
            <a:noFill/>
          </a:ln>
          <a:effectLst>
            <a:outerShdw blurRad="292100" dist="139700" dir="2700000" algn="tl" rotWithShape="0">
              <a:srgbClr val="333333">
                <a:alpha val="65000"/>
              </a:srgbClr>
            </a:outerShdw>
          </a:effectLst>
        </p:spPr>
      </p:pic>
      <p:pic>
        <p:nvPicPr>
          <p:cNvPr id="21507" name="Picture 3"/>
          <p:cNvPicPr>
            <a:picLocks noChangeAspect="1" noChangeArrowheads="1"/>
          </p:cNvPicPr>
          <p:nvPr/>
        </p:nvPicPr>
        <p:blipFill>
          <a:blip r:embed="rId3" cstate="print"/>
          <a:srcRect/>
          <a:stretch>
            <a:fillRect/>
          </a:stretch>
        </p:blipFill>
        <p:spPr bwMode="auto">
          <a:xfrm>
            <a:off x="3657600" y="5496122"/>
            <a:ext cx="6583363" cy="3343078"/>
          </a:xfrm>
          <a:prstGeom prst="rect">
            <a:avLst/>
          </a:prstGeom>
          <a:noFill/>
          <a:ln w="9525">
            <a:noFill/>
            <a:miter lim="800000"/>
            <a:headEnd/>
            <a:tailEnd/>
          </a:ln>
        </p:spPr>
      </p:pic>
      <p:sp>
        <p:nvSpPr>
          <p:cNvPr id="5122" name="AutoShape 2" descr="How to Connect a Voltage Regulator in a Circu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838200"/>
            <a:ext cx="2348720"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Characteristics</a:t>
            </a:r>
            <a:endParaRPr lang="en-US" b="1" dirty="0">
              <a:latin typeface="Times New Roman" pitchFamily="18" charset="0"/>
              <a:cs typeface="Times New Roman" pitchFamily="18" charset="0"/>
            </a:endParaRPr>
          </a:p>
        </p:txBody>
      </p:sp>
      <p:sp>
        <p:nvSpPr>
          <p:cNvPr id="6" name="Rectangle 5"/>
          <p:cNvSpPr/>
          <p:nvPr/>
        </p:nvSpPr>
        <p:spPr>
          <a:xfrm>
            <a:off x="2057400" y="1447800"/>
            <a:ext cx="6552371" cy="255454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buAutoNum type="arabicPeriod"/>
            </a:pPr>
            <a:r>
              <a:rPr lang="en-US" sz="3200" b="1" dirty="0" smtClean="0">
                <a:latin typeface="Times New Roman" pitchFamily="18" charset="0"/>
                <a:cs typeface="Times New Roman" pitchFamily="18" charset="0"/>
              </a:rPr>
              <a:t>Output voltage (or voltage range)</a:t>
            </a:r>
          </a:p>
          <a:p>
            <a:pPr marL="514350" indent="-514350">
              <a:buFontTx/>
              <a:buAutoNum type="arabicPeriod"/>
            </a:pPr>
            <a:r>
              <a:rPr lang="en-US" sz="3200" b="1" dirty="0" smtClean="0">
                <a:latin typeface="Times New Roman" pitchFamily="18" charset="0"/>
                <a:cs typeface="Times New Roman" pitchFamily="18" charset="0"/>
              </a:rPr>
              <a:t>Output current </a:t>
            </a:r>
          </a:p>
          <a:p>
            <a:pPr marL="514350" indent="-514350">
              <a:buFontTx/>
              <a:buAutoNum type="arabicPeriod"/>
            </a:pPr>
            <a:r>
              <a:rPr lang="en-US" sz="3200" b="1" dirty="0" smtClean="0">
                <a:latin typeface="Times New Roman" pitchFamily="18" charset="0"/>
                <a:cs typeface="Times New Roman" pitchFamily="18" charset="0"/>
              </a:rPr>
              <a:t>Input voltage range</a:t>
            </a:r>
          </a:p>
          <a:p>
            <a:pPr marL="514350" indent="-514350">
              <a:buFontTx/>
              <a:buAutoNum type="arabicPeriod"/>
            </a:pPr>
            <a:r>
              <a:rPr lang="en-US" sz="3200" b="1" dirty="0" smtClean="0">
                <a:latin typeface="Times New Roman" pitchFamily="18" charset="0"/>
                <a:cs typeface="Times New Roman" pitchFamily="18" charset="0"/>
              </a:rPr>
              <a:t>Operating temperature range</a:t>
            </a:r>
          </a:p>
          <a:p>
            <a:pPr marL="514350" indent="-514350">
              <a:buFontTx/>
              <a:buAutoNum type="arabicPeriod"/>
            </a:pPr>
            <a:r>
              <a:rPr lang="en-US" sz="3200" b="1" dirty="0" smtClean="0">
                <a:latin typeface="Times New Roman" pitchFamily="18" charset="0"/>
                <a:cs typeface="Times New Roman" pitchFamily="18" charset="0"/>
              </a:rPr>
              <a:t>Drop-out voltage </a:t>
            </a:r>
            <a:endParaRPr lang="en-US" sz="3200" b="1" dirty="0">
              <a:latin typeface="Times New Roman" pitchFamily="18" charset="0"/>
              <a:cs typeface="Times New Roman" pitchFamily="18" charset="0"/>
            </a:endParaRPr>
          </a:p>
        </p:txBody>
      </p:sp>
      <p:sp>
        <p:nvSpPr>
          <p:cNvPr id="7" name="Rectangle 6"/>
          <p:cNvSpPr/>
          <p:nvPr/>
        </p:nvSpPr>
        <p:spPr>
          <a:xfrm>
            <a:off x="0" y="4343400"/>
            <a:ext cx="237475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Line regulation</a:t>
            </a:r>
            <a:endParaRPr lang="en-US" b="1" dirty="0">
              <a:latin typeface="Times New Roman" pitchFamily="18" charset="0"/>
              <a:cs typeface="Times New Roman" pitchFamily="18" charset="0"/>
            </a:endParaRPr>
          </a:p>
        </p:txBody>
      </p:sp>
      <p:sp>
        <p:nvSpPr>
          <p:cNvPr id="8" name="Rectangle 7"/>
          <p:cNvSpPr/>
          <p:nvPr/>
        </p:nvSpPr>
        <p:spPr>
          <a:xfrm>
            <a:off x="0" y="4879538"/>
            <a:ext cx="1371600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Line regulation is the ability of the power supply to maintain its specified </a:t>
            </a:r>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 voltage over changes in the </a:t>
            </a:r>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line voltage. It is expressed as percent of change in the output voltage relative to the change in the input line voltage.</a:t>
            </a:r>
            <a:endParaRPr lang="en-US" dirty="0">
              <a:latin typeface="Times New Roman" pitchFamily="18" charset="0"/>
              <a:cs typeface="Times New Roman" pitchFamily="18" charset="0"/>
            </a:endParaRPr>
          </a:p>
        </p:txBody>
      </p:sp>
      <p:sp>
        <p:nvSpPr>
          <p:cNvPr id="9" name="Rectangle 8"/>
          <p:cNvSpPr/>
          <p:nvPr/>
        </p:nvSpPr>
        <p:spPr>
          <a:xfrm>
            <a:off x="0" y="6324600"/>
            <a:ext cx="2566728"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Load Regulation</a:t>
            </a:r>
            <a:endParaRPr lang="en-US" b="1" dirty="0">
              <a:latin typeface="Times New Roman" pitchFamily="18" charset="0"/>
              <a:cs typeface="Times New Roman" pitchFamily="18" charset="0"/>
            </a:endParaRPr>
          </a:p>
        </p:txBody>
      </p:sp>
      <p:sp>
        <p:nvSpPr>
          <p:cNvPr id="10" name="Rectangle 9"/>
          <p:cNvSpPr/>
          <p:nvPr/>
        </p:nvSpPr>
        <p:spPr>
          <a:xfrm>
            <a:off x="0" y="6955810"/>
            <a:ext cx="1371600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Load regulation is the ability of the power supply to maintain its specified output voltage given changes in the </a:t>
            </a:r>
            <a:r>
              <a:rPr lang="en-US" b="1" dirty="0" smtClean="0">
                <a:latin typeface="Times New Roman" pitchFamily="18" charset="0"/>
                <a:cs typeface="Times New Roman" pitchFamily="18" charset="0"/>
              </a:rPr>
              <a:t>load</a:t>
            </a:r>
            <a:r>
              <a:rPr lang="en-US" dirty="0" smtClean="0">
                <a:latin typeface="Times New Roman" pitchFamily="18" charset="0"/>
                <a:cs typeface="Times New Roman" pitchFamily="18" charset="0"/>
              </a:rPr>
              <a:t>. This does not mean the tolerance applies when there are sudden changes in load, it means over the permissible load range the regulation can change by this amount.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838200"/>
            <a:ext cx="256352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Ripple Rejection</a:t>
            </a:r>
            <a:endParaRPr lang="en-US" b="1" dirty="0">
              <a:latin typeface="Times New Roman" pitchFamily="18" charset="0"/>
              <a:cs typeface="Times New Roman" pitchFamily="18" charset="0"/>
            </a:endParaRPr>
          </a:p>
        </p:txBody>
      </p:sp>
      <p:sp>
        <p:nvSpPr>
          <p:cNvPr id="6" name="Rectangle 5"/>
          <p:cNvSpPr/>
          <p:nvPr/>
        </p:nvSpPr>
        <p:spPr>
          <a:xfrm>
            <a:off x="0" y="1752600"/>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ripple rejection</a:t>
            </a:r>
            <a:r>
              <a:rPr lang="en-US" dirty="0" smtClean="0">
                <a:latin typeface="Times New Roman" pitchFamily="18" charset="0"/>
                <a:cs typeface="Times New Roman" pitchFamily="18" charset="0"/>
              </a:rPr>
              <a:t> ratio is the ratio of the </a:t>
            </a:r>
            <a:r>
              <a:rPr lang="en-US" b="1" dirty="0" smtClean="0">
                <a:latin typeface="Times New Roman" pitchFamily="18" charset="0"/>
                <a:cs typeface="Times New Roman" pitchFamily="18" charset="0"/>
              </a:rPr>
              <a:t>ripple</a:t>
            </a:r>
            <a:r>
              <a:rPr lang="en-US" dirty="0" smtClean="0">
                <a:latin typeface="Times New Roman" pitchFamily="18" charset="0"/>
                <a:cs typeface="Times New Roman" pitchFamily="18" charset="0"/>
              </a:rPr>
              <a:t> voltage that appears on the output voltage when the </a:t>
            </a:r>
            <a:r>
              <a:rPr lang="en-US" b="1" dirty="0" smtClean="0">
                <a:latin typeface="Times New Roman" pitchFamily="18" charset="0"/>
                <a:cs typeface="Times New Roman" pitchFamily="18" charset="0"/>
              </a:rPr>
              <a:t>ripple</a:t>
            </a:r>
            <a:r>
              <a:rPr lang="en-US" dirty="0" smtClean="0">
                <a:latin typeface="Times New Roman" pitchFamily="18" charset="0"/>
                <a:cs typeface="Times New Roman" pitchFamily="18" charset="0"/>
              </a:rPr>
              <a:t> voltage component (noise) is superimposed on the input voltage to the input </a:t>
            </a:r>
            <a:r>
              <a:rPr lang="en-US" b="1" dirty="0" smtClean="0">
                <a:latin typeface="Times New Roman" pitchFamily="18" charset="0"/>
                <a:cs typeface="Times New Roman" pitchFamily="18" charset="0"/>
              </a:rPr>
              <a:t>ripple</a:t>
            </a:r>
            <a:r>
              <a:rPr lang="en-US" dirty="0" smtClean="0">
                <a:latin typeface="Times New Roman" pitchFamily="18" charset="0"/>
                <a:cs typeface="Times New Roman" pitchFamily="18" charset="0"/>
              </a:rPr>
              <a:t> voltage. </a:t>
            </a:r>
          </a:p>
          <a:p>
            <a:pPr marL="514350" indent="-514350" algn="just">
              <a:buFont typeface="Wingdings" pitchFamily="2" charset="2"/>
              <a:buChar char="Ø"/>
            </a:pPr>
            <a:r>
              <a:rPr lang="en-US" dirty="0" smtClean="0">
                <a:latin typeface="Times New Roman" pitchFamily="18" charset="0"/>
                <a:cs typeface="Times New Roman" pitchFamily="18" charset="0"/>
              </a:rPr>
              <a:t>The larger this value, the smaller the </a:t>
            </a:r>
            <a:r>
              <a:rPr lang="en-US" b="1" dirty="0" smtClean="0">
                <a:latin typeface="Times New Roman" pitchFamily="18" charset="0"/>
                <a:cs typeface="Times New Roman" pitchFamily="18" charset="0"/>
              </a:rPr>
              <a:t>ripple</a:t>
            </a:r>
            <a:r>
              <a:rPr lang="en-US" dirty="0" smtClean="0">
                <a:latin typeface="Times New Roman" pitchFamily="18" charset="0"/>
                <a:cs typeface="Times New Roman" pitchFamily="18" charset="0"/>
              </a:rPr>
              <a:t> component that appears in the output.</a:t>
            </a:r>
            <a:endParaRPr lang="en-US" dirty="0">
              <a:latin typeface="Times New Roman" pitchFamily="18" charset="0"/>
              <a:cs typeface="Times New Roman" pitchFamily="18" charset="0"/>
            </a:endParaRPr>
          </a:p>
        </p:txBody>
      </p:sp>
      <p:sp>
        <p:nvSpPr>
          <p:cNvPr id="7" name="Rectangle 6"/>
          <p:cNvSpPr/>
          <p:nvPr/>
        </p:nvSpPr>
        <p:spPr>
          <a:xfrm>
            <a:off x="0" y="4708029"/>
            <a:ext cx="137160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Monolithic regulators has in-built circuits for,</a:t>
            </a:r>
          </a:p>
          <a:p>
            <a:pPr marL="1167460" lvl="1" indent="-514350" algn="just">
              <a:buFont typeface="Wingdings" pitchFamily="2" charset="2"/>
              <a:buChar char="ü"/>
            </a:pPr>
            <a:r>
              <a:rPr lang="en-US" b="1" dirty="0" smtClean="0">
                <a:solidFill>
                  <a:srgbClr val="00B050"/>
                </a:solidFill>
                <a:latin typeface="Times New Roman" pitchFamily="18" charset="0"/>
                <a:cs typeface="Times New Roman" pitchFamily="18" charset="0"/>
              </a:rPr>
              <a:t>Over-Current Protection</a:t>
            </a:r>
          </a:p>
          <a:p>
            <a:pPr marL="1167460" lvl="1" indent="-514350" algn="just">
              <a:buFont typeface="Wingdings" pitchFamily="2" charset="2"/>
              <a:buChar char="ü"/>
            </a:pPr>
            <a:r>
              <a:rPr lang="en-US" b="1" dirty="0" smtClean="0">
                <a:solidFill>
                  <a:srgbClr val="00B050"/>
                </a:solidFill>
                <a:latin typeface="Times New Roman" pitchFamily="18" charset="0"/>
                <a:cs typeface="Times New Roman" pitchFamily="18" charset="0"/>
              </a:rPr>
              <a:t>Thermal Overload Protection</a:t>
            </a:r>
            <a:endParaRPr lang="en-US" b="1"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321113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Schematic of 7805 IC</a:t>
            </a:r>
            <a:endParaRPr lang="en-US" b="1" dirty="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cstate="print"/>
          <a:srcRect/>
          <a:stretch>
            <a:fillRect/>
          </a:stretch>
        </p:blipFill>
        <p:spPr bwMode="auto">
          <a:xfrm>
            <a:off x="2286000" y="1371600"/>
            <a:ext cx="10020300" cy="74985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l="17789" t="25000" r="16032" b="8333"/>
          <a:stretch>
            <a:fillRect/>
          </a:stretch>
        </p:blipFill>
        <p:spPr bwMode="auto">
          <a:xfrm>
            <a:off x="381000" y="1664261"/>
            <a:ext cx="12877800" cy="7293621"/>
          </a:xfrm>
          <a:prstGeom prst="rect">
            <a:avLst/>
          </a:prstGeom>
          <a:noFill/>
          <a:ln w="9525">
            <a:noFill/>
            <a:miter lim="800000"/>
            <a:headEnd/>
            <a:tailEnd/>
          </a:ln>
        </p:spPr>
      </p:pic>
      <p:sp>
        <p:nvSpPr>
          <p:cNvPr id="5" name="Rectangle 4"/>
          <p:cNvSpPr/>
          <p:nvPr/>
        </p:nvSpPr>
        <p:spPr>
          <a:xfrm>
            <a:off x="0" y="762000"/>
            <a:ext cx="380104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Electrical Characteristics</a:t>
            </a:r>
            <a:endParaRPr lang="en-US" b="1"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353250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Current Source</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31746" name="Picture 2"/>
          <p:cNvPicPr>
            <a:picLocks noChangeAspect="1" noChangeArrowheads="1"/>
          </p:cNvPicPr>
          <p:nvPr/>
        </p:nvPicPr>
        <p:blipFill>
          <a:blip r:embed="rId2" cstate="print"/>
          <a:srcRect/>
          <a:stretch>
            <a:fillRect/>
          </a:stretch>
        </p:blipFill>
        <p:spPr bwMode="auto">
          <a:xfrm>
            <a:off x="1828800" y="1752600"/>
            <a:ext cx="9979626" cy="5943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353250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Current Source</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32771" name="Picture 3"/>
          <p:cNvPicPr>
            <a:picLocks noChangeAspect="1" noChangeArrowheads="1"/>
          </p:cNvPicPr>
          <p:nvPr/>
        </p:nvPicPr>
        <p:blipFill>
          <a:blip r:embed="rId2" cstate="print"/>
          <a:srcRect/>
          <a:stretch>
            <a:fillRect/>
          </a:stretch>
        </p:blipFill>
        <p:spPr bwMode="auto">
          <a:xfrm>
            <a:off x="1295400" y="1219200"/>
            <a:ext cx="11315700" cy="6206490"/>
          </a:xfrm>
          <a:prstGeom prst="rect">
            <a:avLst/>
          </a:prstGeom>
          <a:noFill/>
          <a:ln w="9525">
            <a:noFill/>
            <a:miter lim="800000"/>
            <a:headEnd/>
            <a:tailEnd/>
          </a:ln>
        </p:spPr>
      </p:pic>
      <p:pic>
        <p:nvPicPr>
          <p:cNvPr id="32773" name="Picture 5"/>
          <p:cNvPicPr>
            <a:picLocks noChangeAspect="1" noChangeArrowheads="1"/>
          </p:cNvPicPr>
          <p:nvPr/>
        </p:nvPicPr>
        <p:blipFill>
          <a:blip r:embed="rId3" cstate="print"/>
          <a:srcRect/>
          <a:stretch>
            <a:fillRect/>
          </a:stretch>
        </p:blipFill>
        <p:spPr bwMode="auto">
          <a:xfrm>
            <a:off x="1981200" y="7315200"/>
            <a:ext cx="10491788" cy="1824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792377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Series/Linear voltage regulators (Fixed or Variable)</a:t>
            </a:r>
            <a:endParaRPr lang="en-US" b="1" dirty="0"/>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1025" name="Rectangle 1"/>
          <p:cNvSpPr>
            <a:spLocks noChangeArrowheads="1"/>
          </p:cNvSpPr>
          <p:nvPr/>
        </p:nvSpPr>
        <p:spPr bwMode="auto">
          <a:xfrm>
            <a:off x="0" y="1818144"/>
            <a:ext cx="13716000"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Wingdings" pitchFamily="2" charset="2"/>
              <a:buChar char="Ø"/>
              <a:tabLst/>
            </a:pPr>
            <a:r>
              <a:rPr lang="en-US" sz="2400" dirty="0" smtClean="0">
                <a:latin typeface="Times New Roman" pitchFamily="18" charset="0"/>
                <a:cs typeface="Times New Roman" pitchFamily="18" charset="0"/>
              </a:rPr>
              <a:t>U</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se the principles of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voltage dividers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to transform the voltage at their input to the desired voltage at their output. </a:t>
            </a:r>
          </a:p>
          <a:p>
            <a:pPr marL="342900" marR="0" lvl="0" indent="-3429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They employ a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feedback</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loop that automatically varies the resistance in the system to counter the effect of variations in the load impedance and input voltage, all to ensure the output voltage is kept constant.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Typical implementations of linear voltage regulators involve the use of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FETs</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as one side of a voltage divider with a feedback loop connected to the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gate of the transistor, driving it as required to ensure consistency in the output voltage.</a:t>
            </a:r>
          </a:p>
        </p:txBody>
      </p:sp>
      <p:sp>
        <p:nvSpPr>
          <p:cNvPr id="7" name="Rectangle 6"/>
          <p:cNvSpPr/>
          <p:nvPr/>
        </p:nvSpPr>
        <p:spPr>
          <a:xfrm>
            <a:off x="0" y="4727138"/>
            <a:ext cx="13716000" cy="89255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514350" indent="-514350" algn="just">
              <a:buFont typeface="Wingdings" pitchFamily="2" charset="2"/>
              <a:buChar char="ü"/>
            </a:pPr>
            <a:r>
              <a:rPr lang="en-US" dirty="0" smtClean="0">
                <a:latin typeface="Times New Roman" pitchFamily="18" charset="0"/>
                <a:cs typeface="Times New Roman" pitchFamily="18" charset="0"/>
              </a:rPr>
              <a:t>Some popular examples of linear voltage regulators include the 78xx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L7805(5v), L7809(9V)) series of voltage regulators.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687797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Boosting IC Regulator Output Current</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38388" y="1466850"/>
            <a:ext cx="9039225" cy="74485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52450" y="2200275"/>
            <a:ext cx="12611100" cy="4743450"/>
          </a:xfrm>
          <a:prstGeom prst="rect">
            <a:avLst/>
          </a:prstGeom>
          <a:noFill/>
          <a:ln w="9525">
            <a:solidFill>
              <a:schemeClr val="accent1"/>
            </a:solidFill>
            <a:miter lim="800000"/>
            <a:headEnd/>
            <a:tailEnd/>
          </a:ln>
        </p:spPr>
      </p:pic>
      <p:sp>
        <p:nvSpPr>
          <p:cNvPr id="5" name="Rectangle 4"/>
          <p:cNvSpPr/>
          <p:nvPr/>
        </p:nvSpPr>
        <p:spPr>
          <a:xfrm>
            <a:off x="0" y="802957"/>
            <a:ext cx="687797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Boosting IC Regulator Output Current</a:t>
            </a:r>
            <a:endParaRPr lang="en-US" b="1"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cstate="print"/>
          <a:srcRect t="1769"/>
          <a:stretch>
            <a:fillRect/>
          </a:stretch>
        </p:blipFill>
        <p:spPr bwMode="auto">
          <a:xfrm>
            <a:off x="2819400" y="1366341"/>
            <a:ext cx="7896225" cy="6101259"/>
          </a:xfrm>
          <a:prstGeom prst="rect">
            <a:avLst/>
          </a:prstGeom>
          <a:noFill/>
          <a:ln w="9525">
            <a:noFill/>
            <a:miter lim="800000"/>
            <a:headEnd/>
            <a:tailEnd/>
          </a:ln>
        </p:spPr>
      </p:pic>
      <p:pic>
        <p:nvPicPr>
          <p:cNvPr id="34820" name="Picture 4"/>
          <p:cNvPicPr>
            <a:picLocks noChangeAspect="1" noChangeArrowheads="1"/>
          </p:cNvPicPr>
          <p:nvPr/>
        </p:nvPicPr>
        <p:blipFill>
          <a:blip r:embed="rId3" cstate="print"/>
          <a:srcRect/>
          <a:stretch>
            <a:fillRect/>
          </a:stretch>
        </p:blipFill>
        <p:spPr bwMode="auto">
          <a:xfrm>
            <a:off x="2438400" y="7496699"/>
            <a:ext cx="10267950" cy="1418701"/>
          </a:xfrm>
          <a:prstGeom prst="rect">
            <a:avLst/>
          </a:prstGeom>
          <a:noFill/>
          <a:ln w="9525">
            <a:noFill/>
            <a:miter lim="800000"/>
            <a:headEnd/>
            <a:tailEnd/>
          </a:ln>
        </p:spPr>
      </p:pic>
      <p:sp>
        <p:nvSpPr>
          <p:cNvPr id="8" name="Rectangle 7"/>
          <p:cNvSpPr/>
          <p:nvPr/>
        </p:nvSpPr>
        <p:spPr>
          <a:xfrm>
            <a:off x="0" y="802957"/>
            <a:ext cx="687797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Boosting IC Regulator Output Current</a:t>
            </a:r>
            <a:endParaRPr lang="en-US" b="1" dirty="0">
              <a:latin typeface="Times New Roman" pitchFamily="18" charset="0"/>
              <a:cs typeface="Times New Roman" pitchFamily="18" charset="0"/>
            </a:endParaRPr>
          </a:p>
        </p:txBody>
      </p:sp>
      <p:sp>
        <p:nvSpPr>
          <p:cNvPr id="9" name="TextBox 8"/>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642938" y="3767138"/>
            <a:ext cx="12430125" cy="1609725"/>
          </a:xfrm>
          <a:prstGeom prst="rect">
            <a:avLst/>
          </a:prstGeom>
          <a:noFill/>
          <a:ln w="9525">
            <a:noFill/>
            <a:miter lim="800000"/>
            <a:headEnd/>
            <a:tailEnd/>
          </a:ln>
        </p:spPr>
      </p:pic>
      <p:sp>
        <p:nvSpPr>
          <p:cNvPr id="5" name="Rectangle 4"/>
          <p:cNvSpPr/>
          <p:nvPr/>
        </p:nvSpPr>
        <p:spPr>
          <a:xfrm>
            <a:off x="0" y="802957"/>
            <a:ext cx="687797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Boosting IC Regulator Output Current</a:t>
            </a:r>
            <a:endParaRPr lang="en-US" b="1"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676275" y="2638425"/>
            <a:ext cx="12363450" cy="4143375"/>
          </a:xfrm>
          <a:prstGeom prst="rect">
            <a:avLst/>
          </a:prstGeom>
          <a:noFill/>
          <a:ln w="9525">
            <a:solidFill>
              <a:srgbClr val="00B050"/>
            </a:solidFill>
            <a:miter lim="800000"/>
            <a:headEnd/>
            <a:tailEnd/>
          </a:ln>
        </p:spPr>
      </p:pic>
      <p:sp>
        <p:nvSpPr>
          <p:cNvPr id="5" name="Rectangle 4"/>
          <p:cNvSpPr/>
          <p:nvPr/>
        </p:nvSpPr>
        <p:spPr>
          <a:xfrm>
            <a:off x="0" y="802957"/>
            <a:ext cx="687797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Boosting IC Regulator Output Current</a:t>
            </a:r>
            <a:endParaRPr lang="en-US" b="1"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775252" y="1442559"/>
            <a:ext cx="12445448" cy="4424841"/>
          </a:xfrm>
          <a:prstGeom prst="rect">
            <a:avLst/>
          </a:prstGeom>
          <a:noFill/>
          <a:ln w="9525">
            <a:solidFill>
              <a:srgbClr val="00B050"/>
            </a:solid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2076450" y="5924550"/>
            <a:ext cx="9563100" cy="3219450"/>
          </a:xfrm>
          <a:prstGeom prst="rect">
            <a:avLst/>
          </a:prstGeom>
          <a:noFill/>
          <a:ln w="9525">
            <a:solidFill>
              <a:srgbClr val="00B050"/>
            </a:solidFill>
            <a:miter lim="800000"/>
            <a:headEnd/>
            <a:tailEnd/>
          </a:ln>
        </p:spPr>
      </p:pic>
      <p:sp>
        <p:nvSpPr>
          <p:cNvPr id="6" name="Rectangle 5"/>
          <p:cNvSpPr/>
          <p:nvPr/>
        </p:nvSpPr>
        <p:spPr>
          <a:xfrm>
            <a:off x="0" y="802957"/>
            <a:ext cx="687797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Boosting IC Regulator Output Current</a:t>
            </a:r>
            <a:endParaRPr lang="en-US" b="1" dirty="0">
              <a:latin typeface="Times New Roman" pitchFamily="18" charset="0"/>
              <a:cs typeface="Times New Roman" pitchFamily="18" charset="0"/>
            </a:endParaRPr>
          </a:p>
        </p:txBody>
      </p:sp>
      <p:sp>
        <p:nvSpPr>
          <p:cNvPr id="7" name="TextBox 6"/>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549971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Adjustable Voltage Regulator</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cstate="print"/>
          <a:srcRect/>
          <a:stretch>
            <a:fillRect/>
          </a:stretch>
        </p:blipFill>
        <p:spPr bwMode="auto">
          <a:xfrm>
            <a:off x="2552700" y="2414588"/>
            <a:ext cx="8610600" cy="4314825"/>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549971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Adjustable Voltage Regulator</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cstate="print"/>
          <a:srcRect/>
          <a:stretch>
            <a:fillRect/>
          </a:stretch>
        </p:blipFill>
        <p:spPr bwMode="auto">
          <a:xfrm>
            <a:off x="633413" y="1576388"/>
            <a:ext cx="12449175" cy="5991225"/>
          </a:xfrm>
          <a:prstGeom prst="rect">
            <a:avLst/>
          </a:prstGeom>
          <a:ln>
            <a:solidFill>
              <a:srgbClr val="0070C0"/>
            </a:solid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647700" y="4024313"/>
            <a:ext cx="12420600" cy="1095375"/>
          </a:xfrm>
          <a:prstGeom prst="rect">
            <a:avLst/>
          </a:prstGeom>
          <a:noFill/>
          <a:ln w="9525">
            <a:noFill/>
            <a:miter lim="800000"/>
            <a:headEnd/>
            <a:tailEnd/>
          </a:ln>
        </p:spPr>
      </p:pic>
      <p:sp>
        <p:nvSpPr>
          <p:cNvPr id="5" name="Rectangle 4"/>
          <p:cNvSpPr/>
          <p:nvPr/>
        </p:nvSpPr>
        <p:spPr>
          <a:xfrm>
            <a:off x="0" y="802957"/>
            <a:ext cx="549971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Adjustable Voltage Regulator</a:t>
            </a:r>
            <a:endParaRPr lang="en-US" b="1"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647700" y="2247900"/>
            <a:ext cx="12420600" cy="4648200"/>
          </a:xfrm>
          <a:prstGeom prst="rect">
            <a:avLst/>
          </a:prstGeom>
          <a:ln>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0" y="802957"/>
            <a:ext cx="549971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Adjustable Voltage Regulator</a:t>
            </a:r>
            <a:endParaRPr lang="en-US" b="1"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792377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Series/Linear voltage regulators (Fixed or Variable)</a:t>
            </a:r>
            <a:endParaRPr lang="en-US" b="1" dirty="0"/>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6" name="Rectangle 5"/>
          <p:cNvSpPr/>
          <p:nvPr/>
        </p:nvSpPr>
        <p:spPr>
          <a:xfrm>
            <a:off x="1600200" y="1905000"/>
            <a:ext cx="826252"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p:txBody>
      </p:sp>
      <p:sp>
        <p:nvSpPr>
          <p:cNvPr id="7" name="Rectangle 6"/>
          <p:cNvSpPr/>
          <p:nvPr/>
        </p:nvSpPr>
        <p:spPr>
          <a:xfrm>
            <a:off x="2971800" y="2590800"/>
            <a:ext cx="10363200" cy="169277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smtClean="0">
                <a:latin typeface="Times New Roman" pitchFamily="18" charset="0"/>
                <a:cs typeface="Times New Roman" pitchFamily="18" charset="0"/>
              </a:rPr>
              <a:t>1. </a:t>
            </a:r>
            <a:r>
              <a:rPr lang="en-US" b="1" dirty="0" smtClean="0">
                <a:solidFill>
                  <a:srgbClr val="FFFF00"/>
                </a:solidFill>
                <a:latin typeface="Times New Roman" pitchFamily="18" charset="0"/>
                <a:cs typeface="Times New Roman" pitchFamily="18" charset="0"/>
              </a:rPr>
              <a:t>Simple and easy </a:t>
            </a:r>
            <a:r>
              <a:rPr lang="en-US" dirty="0" smtClean="0">
                <a:latin typeface="Times New Roman" pitchFamily="18" charset="0"/>
                <a:cs typeface="Times New Roman" pitchFamily="18" charset="0"/>
              </a:rPr>
              <a:t>to design and implement</a:t>
            </a:r>
          </a:p>
          <a:p>
            <a:r>
              <a:rPr lang="en-US" dirty="0" smtClean="0">
                <a:latin typeface="Times New Roman" pitchFamily="18" charset="0"/>
                <a:cs typeface="Times New Roman" pitchFamily="18" charset="0"/>
              </a:rPr>
              <a:t>2. Generates a lower amount of </a:t>
            </a:r>
            <a:r>
              <a:rPr lang="en-US" b="1" dirty="0" smtClean="0">
                <a:solidFill>
                  <a:srgbClr val="FFFF00"/>
                </a:solidFill>
                <a:latin typeface="Times New Roman" pitchFamily="18" charset="0"/>
                <a:cs typeface="Times New Roman" pitchFamily="18" charset="0"/>
              </a:rPr>
              <a:t>EMI and noise</a:t>
            </a:r>
          </a:p>
          <a:p>
            <a:r>
              <a:rPr lang="en-US" dirty="0" smtClean="0">
                <a:latin typeface="Times New Roman" pitchFamily="18" charset="0"/>
                <a:cs typeface="Times New Roman" pitchFamily="18" charset="0"/>
              </a:rPr>
              <a:t>3. </a:t>
            </a:r>
            <a:r>
              <a:rPr lang="en-US" b="1" dirty="0" smtClean="0">
                <a:solidFill>
                  <a:srgbClr val="FFFF00"/>
                </a:solidFill>
                <a:latin typeface="Times New Roman" pitchFamily="18" charset="0"/>
                <a:cs typeface="Times New Roman" pitchFamily="18" charset="0"/>
              </a:rPr>
              <a:t>Fast response time </a:t>
            </a:r>
            <a:r>
              <a:rPr lang="en-US" dirty="0" smtClean="0">
                <a:latin typeface="Times New Roman" pitchFamily="18" charset="0"/>
                <a:cs typeface="Times New Roman" pitchFamily="18" charset="0"/>
              </a:rPr>
              <a:t>to changes in load current or input voltage conditions</a:t>
            </a:r>
          </a:p>
          <a:p>
            <a:r>
              <a:rPr lang="en-US" dirty="0" smtClean="0">
                <a:latin typeface="Times New Roman" pitchFamily="18" charset="0"/>
                <a:cs typeface="Times New Roman" pitchFamily="18" charset="0"/>
              </a:rPr>
              <a:t>4. Low </a:t>
            </a:r>
            <a:r>
              <a:rPr lang="en-US" b="1" dirty="0" smtClean="0">
                <a:solidFill>
                  <a:srgbClr val="FFFF00"/>
                </a:solidFill>
                <a:latin typeface="Times New Roman" pitchFamily="18" charset="0"/>
                <a:cs typeface="Times New Roman" pitchFamily="18" charset="0"/>
              </a:rPr>
              <a:t>ripple voltage </a:t>
            </a:r>
            <a:r>
              <a:rPr lang="en-US" dirty="0" smtClean="0">
                <a:latin typeface="Times New Roman" pitchFamily="18" charset="0"/>
                <a:cs typeface="Times New Roman" pitchFamily="18" charset="0"/>
              </a:rPr>
              <a:t>at the output </a:t>
            </a:r>
            <a:endParaRPr lang="en-US" dirty="0">
              <a:latin typeface="Times New Roman" pitchFamily="18" charset="0"/>
              <a:cs typeface="Times New Roman" pitchFamily="18" charset="0"/>
            </a:endParaRPr>
          </a:p>
        </p:txBody>
      </p:sp>
      <p:sp>
        <p:nvSpPr>
          <p:cNvPr id="8" name="Rectangle 7"/>
          <p:cNvSpPr/>
          <p:nvPr/>
        </p:nvSpPr>
        <p:spPr>
          <a:xfrm>
            <a:off x="1676400" y="4572000"/>
            <a:ext cx="907621"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p:txBody>
      </p:sp>
      <p:sp>
        <p:nvSpPr>
          <p:cNvPr id="9" name="Rectangle 8"/>
          <p:cNvSpPr/>
          <p:nvPr/>
        </p:nvSpPr>
        <p:spPr>
          <a:xfrm>
            <a:off x="2971800" y="5240953"/>
            <a:ext cx="10744200" cy="249299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n-US" dirty="0" smtClean="0">
                <a:latin typeface="Times New Roman" pitchFamily="18" charset="0"/>
                <a:cs typeface="Times New Roman" pitchFamily="18" charset="0"/>
              </a:rPr>
              <a:t>1. </a:t>
            </a:r>
            <a:r>
              <a:rPr lang="en-US" b="1" dirty="0" smtClean="0">
                <a:solidFill>
                  <a:srgbClr val="FFC000"/>
                </a:solidFill>
                <a:latin typeface="Times New Roman" pitchFamily="18" charset="0"/>
                <a:cs typeface="Times New Roman" pitchFamily="18" charset="0"/>
              </a:rPr>
              <a:t>Low efficiency </a:t>
            </a:r>
            <a:r>
              <a:rPr lang="en-US" dirty="0" smtClean="0">
                <a:latin typeface="Times New Roman" pitchFamily="18" charset="0"/>
                <a:cs typeface="Times New Roman" pitchFamily="18" charset="0"/>
              </a:rPr>
              <a:t>as a large amount of electrical energy is wasted as heat</a:t>
            </a:r>
          </a:p>
          <a:p>
            <a:pPr algn="just"/>
            <a:r>
              <a:rPr lang="en-US" dirty="0" smtClean="0">
                <a:latin typeface="Times New Roman" pitchFamily="18" charset="0"/>
                <a:cs typeface="Times New Roman" pitchFamily="18" charset="0"/>
              </a:rPr>
              <a:t>2. </a:t>
            </a:r>
            <a:r>
              <a:rPr lang="en-US" b="1" dirty="0" smtClean="0">
                <a:solidFill>
                  <a:srgbClr val="FFC000"/>
                </a:solidFill>
                <a:latin typeface="Times New Roman" pitchFamily="18" charset="0"/>
                <a:cs typeface="Times New Roman" pitchFamily="18" charset="0"/>
              </a:rPr>
              <a:t>Drop-out voltage </a:t>
            </a:r>
            <a:r>
              <a:rPr lang="en-US" dirty="0" smtClean="0">
                <a:latin typeface="Times New Roman" pitchFamily="18" charset="0"/>
                <a:cs typeface="Times New Roman" pitchFamily="18" charset="0"/>
              </a:rPr>
              <a:t>makes them a bad choice for low power applications</a:t>
            </a:r>
          </a:p>
          <a:p>
            <a:pPr algn="just"/>
            <a:r>
              <a:rPr lang="en-US" dirty="0" smtClean="0">
                <a:latin typeface="Times New Roman" pitchFamily="18" charset="0"/>
                <a:cs typeface="Times New Roman" pitchFamily="18" charset="0"/>
              </a:rPr>
              <a:t>3. </a:t>
            </a:r>
            <a:r>
              <a:rPr lang="en-US" b="1" dirty="0" smtClean="0">
                <a:solidFill>
                  <a:srgbClr val="FFC000"/>
                </a:solidFill>
                <a:latin typeface="Times New Roman" pitchFamily="18" charset="0"/>
                <a:cs typeface="Times New Roman" pitchFamily="18" charset="0"/>
              </a:rPr>
              <a:t>Occupy more space </a:t>
            </a:r>
            <a:r>
              <a:rPr lang="en-US" dirty="0" smtClean="0">
                <a:latin typeface="Times New Roman" pitchFamily="18" charset="0"/>
                <a:cs typeface="Times New Roman" pitchFamily="18" charset="0"/>
              </a:rPr>
              <a:t>on PCB due to their need for heat sinks</a:t>
            </a:r>
          </a:p>
          <a:p>
            <a:pPr algn="just"/>
            <a:r>
              <a:rPr lang="en-US" dirty="0" smtClean="0">
                <a:latin typeface="Times New Roman" pitchFamily="18" charset="0"/>
                <a:cs typeface="Times New Roman" pitchFamily="18" charset="0"/>
              </a:rPr>
              <a:t>4. Low efficiency as a large amount of electrical energy is wasted as </a:t>
            </a:r>
            <a:r>
              <a:rPr lang="en-US" b="1" dirty="0" smtClean="0">
                <a:solidFill>
                  <a:srgbClr val="FFC000"/>
                </a:solidFill>
                <a:latin typeface="Times New Roman" pitchFamily="18" charset="0"/>
                <a:cs typeface="Times New Roman" pitchFamily="18" charset="0"/>
              </a:rPr>
              <a:t>heat</a:t>
            </a:r>
          </a:p>
          <a:p>
            <a:pPr algn="just"/>
            <a:r>
              <a:rPr lang="en-US" dirty="0" smtClean="0">
                <a:latin typeface="Times New Roman" pitchFamily="18" charset="0"/>
                <a:cs typeface="Times New Roman" pitchFamily="18" charset="0"/>
              </a:rPr>
              <a:t>5. Drop-out voltage makes them a bad choice for low power applications</a:t>
            </a:r>
          </a:p>
          <a:p>
            <a:pPr algn="just"/>
            <a:r>
              <a:rPr lang="en-US" dirty="0" smtClean="0">
                <a:latin typeface="Times New Roman" pitchFamily="18" charset="0"/>
                <a:cs typeface="Times New Roman" pitchFamily="18" charset="0"/>
              </a:rPr>
              <a:t>6. Occupy more space on PCB due to their need for heat sinks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422609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7805 as Dual Voltage Supply</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76200" y="1900238"/>
            <a:ext cx="10606520" cy="6481762"/>
          </a:xfrm>
          <a:prstGeom prst="rect">
            <a:avLst/>
          </a:prstGeom>
          <a:noFill/>
          <a:ln w="9525">
            <a:noFill/>
            <a:miter lim="800000"/>
            <a:headEnd/>
            <a:tailEnd/>
          </a:ln>
        </p:spPr>
      </p:pic>
      <p:sp>
        <p:nvSpPr>
          <p:cNvPr id="8" name="TextBox 7"/>
          <p:cNvSpPr txBox="1"/>
          <p:nvPr/>
        </p:nvSpPr>
        <p:spPr>
          <a:xfrm>
            <a:off x="10363200" y="1066800"/>
            <a:ext cx="3352801" cy="649408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indent="-514350" algn="just">
              <a:buFont typeface="Wingdings" pitchFamily="2" charset="2"/>
              <a:buChar char="v"/>
            </a:pPr>
            <a:r>
              <a:rPr lang="en-US" b="1" dirty="0" smtClean="0">
                <a:solidFill>
                  <a:srgbClr val="FF0000"/>
                </a:solidFill>
                <a:latin typeface="Times New Roman" pitchFamily="18" charset="0"/>
                <a:cs typeface="Times New Roman" pitchFamily="18" charset="0"/>
              </a:rPr>
              <a:t>LM340 </a:t>
            </a:r>
            <a:r>
              <a:rPr lang="en-US" b="1" dirty="0" smtClean="0">
                <a:solidFill>
                  <a:srgbClr val="FF0000"/>
                </a:solidFill>
                <a:latin typeface="Times New Roman" pitchFamily="18" charset="0"/>
                <a:cs typeface="Times New Roman" pitchFamily="18" charset="0"/>
                <a:sym typeface="Wingdings" pitchFamily="2" charset="2"/>
              </a:rPr>
              <a:t> +15V;</a:t>
            </a:r>
            <a:r>
              <a:rPr lang="en-US" b="1" dirty="0" smtClean="0">
                <a:solidFill>
                  <a:srgbClr val="FF0000"/>
                </a:solidFill>
                <a:latin typeface="Times New Roman" pitchFamily="18" charset="0"/>
                <a:cs typeface="Times New Roman" pitchFamily="18" charset="0"/>
              </a:rPr>
              <a:t> LM320 </a:t>
            </a:r>
            <a:r>
              <a:rPr lang="en-US" b="1" dirty="0" smtClean="0">
                <a:solidFill>
                  <a:srgbClr val="FF0000"/>
                </a:solidFill>
                <a:latin typeface="Times New Roman" pitchFamily="18" charset="0"/>
                <a:cs typeface="Times New Roman" pitchFamily="18" charset="0"/>
                <a:sym typeface="Wingdings" pitchFamily="2" charset="2"/>
              </a:rPr>
              <a:t> -15V.</a:t>
            </a:r>
            <a:endParaRPr lang="en-US" b="1" dirty="0" smtClean="0">
              <a:solidFill>
                <a:srgbClr val="FF0000"/>
              </a:solidFill>
              <a:latin typeface="Times New Roman" pitchFamily="18" charset="0"/>
              <a:cs typeface="Times New Roman" pitchFamily="18" charset="0"/>
            </a:endParaRPr>
          </a:p>
          <a:p>
            <a:pPr marL="514350" indent="-514350" algn="just">
              <a:buFont typeface="Wingdings" pitchFamily="2" charset="2"/>
              <a:buChar char="v"/>
            </a:pPr>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1</a:t>
            </a:r>
            <a:r>
              <a:rPr lang="en-US" b="1" dirty="0" smtClean="0">
                <a:solidFill>
                  <a:srgbClr val="00B050"/>
                </a:solidFill>
                <a:latin typeface="Times New Roman" pitchFamily="18" charset="0"/>
                <a:cs typeface="Times New Roman" pitchFamily="18" charset="0"/>
              </a:rPr>
              <a:t> and D</a:t>
            </a:r>
            <a:r>
              <a:rPr lang="en-US" b="1" baseline="-25000" dirty="0" smtClean="0">
                <a:solidFill>
                  <a:srgbClr val="00B050"/>
                </a:solidFill>
                <a:latin typeface="Times New Roman" pitchFamily="18" charset="0"/>
                <a:cs typeface="Times New Roman" pitchFamily="18" charset="0"/>
              </a:rPr>
              <a:t>2</a:t>
            </a:r>
            <a:r>
              <a:rPr lang="en-US" b="1" dirty="0" smtClean="0">
                <a:solidFill>
                  <a:srgbClr val="00B050"/>
                </a:solidFill>
                <a:latin typeface="Times New Roman" pitchFamily="18" charset="0"/>
                <a:cs typeface="Times New Roman" pitchFamily="18" charset="0"/>
              </a:rPr>
              <a:t> to protect regulator against Short Circuit</a:t>
            </a:r>
          </a:p>
          <a:p>
            <a:pPr marL="514350" indent="-514350" algn="just">
              <a:buFont typeface="Wingdings" pitchFamily="2" charset="2"/>
              <a:buChar char="v"/>
            </a:pPr>
            <a:r>
              <a:rPr lang="en-US" b="1" dirty="0" smtClean="0">
                <a:solidFill>
                  <a:schemeClr val="accent5">
                    <a:lumMod val="75000"/>
                  </a:schemeClr>
                </a:solidFill>
                <a:latin typeface="Times New Roman" pitchFamily="18" charset="0"/>
                <a:cs typeface="Times New Roman" pitchFamily="18" charset="0"/>
              </a:rPr>
              <a:t>D</a:t>
            </a:r>
            <a:r>
              <a:rPr lang="en-US" b="1" baseline="-25000" dirty="0" smtClean="0">
                <a:solidFill>
                  <a:schemeClr val="accent5">
                    <a:lumMod val="75000"/>
                  </a:schemeClr>
                </a:solidFill>
                <a:latin typeface="Times New Roman" pitchFamily="18" charset="0"/>
                <a:cs typeface="Times New Roman" pitchFamily="18" charset="0"/>
              </a:rPr>
              <a:t>3</a:t>
            </a:r>
            <a:r>
              <a:rPr lang="en-US" b="1" dirty="0" smtClean="0">
                <a:solidFill>
                  <a:schemeClr val="accent5">
                    <a:lumMod val="75000"/>
                  </a:schemeClr>
                </a:solidFill>
                <a:latin typeface="Times New Roman" pitchFamily="18" charset="0"/>
                <a:cs typeface="Times New Roman" pitchFamily="18" charset="0"/>
              </a:rPr>
              <a:t> and D</a:t>
            </a:r>
            <a:r>
              <a:rPr lang="en-US" b="1" baseline="-25000" dirty="0" smtClean="0">
                <a:solidFill>
                  <a:schemeClr val="accent5">
                    <a:lumMod val="75000"/>
                  </a:schemeClr>
                </a:solidFill>
                <a:latin typeface="Times New Roman" pitchFamily="18" charset="0"/>
                <a:cs typeface="Times New Roman" pitchFamily="18" charset="0"/>
              </a:rPr>
              <a:t>4</a:t>
            </a:r>
            <a:r>
              <a:rPr lang="en-US" b="1" dirty="0" smtClean="0">
                <a:solidFill>
                  <a:schemeClr val="accent5">
                    <a:lumMod val="75000"/>
                  </a:schemeClr>
                </a:solidFill>
                <a:latin typeface="Times New Roman" pitchFamily="18" charset="0"/>
                <a:cs typeface="Times New Roman" pitchFamily="18" charset="0"/>
              </a:rPr>
              <a:t> to provide protection against turn on both the regulators at the same time.</a:t>
            </a:r>
          </a:p>
          <a:p>
            <a:pPr marL="514350" indent="-514350" algn="just">
              <a:buFont typeface="Wingdings" pitchFamily="2" charset="2"/>
              <a:buChar char="v"/>
            </a:pPr>
            <a:r>
              <a:rPr lang="en-US" dirty="0" smtClean="0">
                <a:latin typeface="Times New Roman" pitchFamily="18" charset="0"/>
                <a:cs typeface="Times New Roman" pitchFamily="18" charset="0"/>
              </a:rPr>
              <a:t>During operation 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and D</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are in </a:t>
            </a:r>
            <a:r>
              <a:rPr lang="en-US" b="1" dirty="0" smtClean="0">
                <a:latin typeface="Times New Roman" pitchFamily="18" charset="0"/>
                <a:cs typeface="Times New Roman" pitchFamily="18" charset="0"/>
              </a:rPr>
              <a:t>reverse biased condition</a:t>
            </a:r>
            <a:endParaRPr lang="en-US" b="1"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5813066"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6" name="Rectangle 5"/>
          <p:cNvSpPr/>
          <p:nvPr/>
        </p:nvSpPr>
        <p:spPr>
          <a:xfrm>
            <a:off x="533400" y="2057400"/>
            <a:ext cx="6010363" cy="492443"/>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Disadvantages of fixed voltage regulator:</a:t>
            </a:r>
            <a:endParaRPr lang="en-US" b="1" dirty="0">
              <a:latin typeface="Times New Roman" pitchFamily="18" charset="0"/>
              <a:cs typeface="Times New Roman" pitchFamily="18" charset="0"/>
            </a:endParaRPr>
          </a:p>
        </p:txBody>
      </p:sp>
      <p:sp>
        <p:nvSpPr>
          <p:cNvPr id="3073" name="Rectangle 1"/>
          <p:cNvSpPr>
            <a:spLocks noChangeArrowheads="1"/>
          </p:cNvSpPr>
          <p:nvPr/>
        </p:nvSpPr>
        <p:spPr bwMode="auto">
          <a:xfrm>
            <a:off x="838200" y="2664768"/>
            <a:ext cx="7086600" cy="1200329"/>
          </a:xfrm>
          <a:prstGeom prst="rect">
            <a:avLst/>
          </a:prstGeom>
          <a:solidFill>
            <a:schemeClr val="accent6">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914400" marR="0" lvl="1"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 not have the shot circuit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Output voltage is not adjustable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These limitations can be overcomes in IC723.</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Rectangle 7"/>
          <p:cNvSpPr/>
          <p:nvPr/>
        </p:nvSpPr>
        <p:spPr>
          <a:xfrm>
            <a:off x="529925" y="4038600"/>
            <a:ext cx="2842830" cy="492443"/>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none">
            <a:spAutoFit/>
          </a:bodyPr>
          <a:lstStyle/>
          <a:p>
            <a:r>
              <a:rPr lang="en-US" b="1" dirty="0" smtClean="0">
                <a:latin typeface="Times New Roman" pitchFamily="18" charset="0"/>
                <a:cs typeface="Times New Roman" pitchFamily="18" charset="0"/>
              </a:rPr>
              <a:t>Features of IC723:</a:t>
            </a:r>
            <a:endParaRPr lang="en-US" b="1" dirty="0">
              <a:latin typeface="Times New Roman" pitchFamily="18" charset="0"/>
              <a:cs typeface="Times New Roman" pitchFamily="18" charset="0"/>
            </a:endParaRPr>
          </a:p>
        </p:txBody>
      </p:sp>
      <p:sp>
        <p:nvSpPr>
          <p:cNvPr id="3074" name="Rectangle 2"/>
          <p:cNvSpPr>
            <a:spLocks noChangeArrowheads="1"/>
          </p:cNvSpPr>
          <p:nvPr/>
        </p:nvSpPr>
        <p:spPr bwMode="auto">
          <a:xfrm>
            <a:off x="914400" y="4737080"/>
            <a:ext cx="10287000" cy="3416320"/>
          </a:xfrm>
          <a:prstGeom prst="rect">
            <a:avLst/>
          </a:prstGeom>
          <a:solidFill>
            <a:schemeClr val="accent3">
              <a:lumMod val="40000"/>
              <a:lumOff val="60000"/>
            </a:schemeClr>
          </a:solidFill>
          <a:ln w="9525">
            <a:solidFill>
              <a:srgbClr val="00B050"/>
            </a:solid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1"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Unregulated dc supply voltage at the input between 9.5V &amp; 40V</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Adjustable regulated output voltage between 2 to 3V.</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Maximum load current of 150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ILmax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150mA).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With the additional transistor used,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ILmax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upto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10A is obtainable.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Positive or Negative supply operation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Internal Power dissipation of 800mW.</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Built in short circuit protection.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Very low temperature drift.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6985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High ripple rejection.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5813066"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2049" name="Picture 1"/>
          <p:cNvPicPr>
            <a:picLocks noChangeAspect="1" noChangeArrowheads="1"/>
          </p:cNvPicPr>
          <p:nvPr/>
        </p:nvPicPr>
        <p:blipFill>
          <a:blip r:embed="rId2" cstate="print"/>
          <a:srcRect/>
          <a:stretch>
            <a:fillRect/>
          </a:stretch>
        </p:blipFill>
        <p:spPr bwMode="auto">
          <a:xfrm>
            <a:off x="-1" y="1676400"/>
            <a:ext cx="5774747" cy="4343400"/>
          </a:xfrm>
          <a:prstGeom prst="rect">
            <a:avLst/>
          </a:prstGeom>
          <a:ln>
            <a:solidFill>
              <a:srgbClr val="00B050"/>
            </a:solid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3" cstate="print"/>
          <a:srcRect l="6489" r="6490" b="10912"/>
          <a:stretch>
            <a:fillRect/>
          </a:stretch>
        </p:blipFill>
        <p:spPr bwMode="auto">
          <a:xfrm>
            <a:off x="5855420" y="1647825"/>
            <a:ext cx="7784380" cy="6048375"/>
          </a:xfrm>
          <a:prstGeom prst="rect">
            <a:avLst/>
          </a:prstGeom>
          <a:ln>
            <a:solidFill>
              <a:srgbClr val="00B050"/>
            </a:solidFill>
          </a:ln>
          <a:effectLst>
            <a:outerShdw blurRad="292100" dist="139700" dir="2700000" algn="tl" rotWithShape="0">
              <a:srgbClr val="333333">
                <a:alpha val="65000"/>
              </a:srgbClr>
            </a:outerShdw>
          </a:effectLst>
        </p:spPr>
      </p:pic>
      <p:pic>
        <p:nvPicPr>
          <p:cNvPr id="2052" name="Picture 4" descr="LM723"/>
          <p:cNvPicPr>
            <a:picLocks noChangeAspect="1" noChangeArrowheads="1"/>
          </p:cNvPicPr>
          <p:nvPr/>
        </p:nvPicPr>
        <p:blipFill>
          <a:blip r:embed="rId4" cstate="print"/>
          <a:srcRect/>
          <a:stretch>
            <a:fillRect/>
          </a:stretch>
        </p:blipFill>
        <p:spPr bwMode="auto">
          <a:xfrm>
            <a:off x="1447800" y="6248400"/>
            <a:ext cx="4324505" cy="2540124"/>
          </a:xfrm>
          <a:prstGeom prst="rect">
            <a:avLst/>
          </a:prstGeom>
          <a:ln>
            <a:solidFill>
              <a:schemeClr val="accent6">
                <a:lumMod val="75000"/>
              </a:schemeClr>
            </a:solidFill>
          </a:ln>
          <a:effectLst>
            <a:outerShdw blurRad="292100" dist="139700" dir="2700000" algn="tl" rotWithShape="0">
              <a:srgbClr val="333333">
                <a:alpha val="65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5813066"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48129" name="Rectangle 1"/>
          <p:cNvSpPr>
            <a:spLocks noChangeArrowheads="1"/>
          </p:cNvSpPr>
          <p:nvPr/>
        </p:nvSpPr>
        <p:spPr bwMode="auto">
          <a:xfrm>
            <a:off x="0" y="1749252"/>
            <a:ext cx="9448800" cy="46166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simplified functional block diagram can be divided in to 4 blocks.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8130" name="Rectangle 2"/>
          <p:cNvSpPr>
            <a:spLocks noChangeArrowheads="1"/>
          </p:cNvSpPr>
          <p:nvPr/>
        </p:nvSpPr>
        <p:spPr bwMode="auto">
          <a:xfrm>
            <a:off x="1447800" y="2438400"/>
            <a:ext cx="7391400"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914400" marR="0" lvl="1"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 generating block</a:t>
            </a:r>
            <a:endParaRPr lang="en-US" sz="2400" dirty="0" smtClean="0">
              <a:latin typeface="Times New Roman" pitchFamily="18" charset="0"/>
              <a:cs typeface="Times New Roman" pitchFamily="18" charset="0"/>
            </a:endParaRPr>
          </a:p>
          <a:p>
            <a:pPr marL="914400" marR="0" lvl="1"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Error Amplifier</a:t>
            </a:r>
          </a:p>
          <a:p>
            <a:pPr marL="914400" marR="0" lvl="1"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Series Pass transistor</a:t>
            </a:r>
          </a:p>
          <a:p>
            <a:pPr marL="914400" marR="0" lvl="1"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Circuitry to limit the current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8131" name="Picture 3"/>
          <p:cNvPicPr>
            <a:picLocks noChangeAspect="1" noChangeArrowheads="1"/>
          </p:cNvPicPr>
          <p:nvPr/>
        </p:nvPicPr>
        <p:blipFill>
          <a:blip r:embed="rId2" cstate="print"/>
          <a:srcRect/>
          <a:stretch>
            <a:fillRect/>
          </a:stretch>
        </p:blipFill>
        <p:spPr bwMode="auto">
          <a:xfrm>
            <a:off x="1042307" y="4381500"/>
            <a:ext cx="11225893" cy="47625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5813066"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7" name="TextBox 6"/>
          <p:cNvSpPr txBox="1"/>
          <p:nvPr/>
        </p:nvSpPr>
        <p:spPr>
          <a:xfrm>
            <a:off x="381000" y="1905000"/>
            <a:ext cx="5570692"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0"/>
            <a:r>
              <a:rPr lang="en-US" sz="2800" b="1" dirty="0" smtClean="0">
                <a:latin typeface="Times New Roman" pitchFamily="18" charset="0"/>
                <a:cs typeface="Times New Roman" pitchFamily="18" charset="0"/>
              </a:rPr>
              <a:t>1.        Reference Generating block:</a:t>
            </a:r>
            <a:endParaRPr lang="en-US" sz="2800" dirty="0" smtClean="0">
              <a:latin typeface="Times New Roman" pitchFamily="18" charset="0"/>
              <a:cs typeface="Times New Roman" pitchFamily="18" charset="0"/>
            </a:endParaRPr>
          </a:p>
        </p:txBody>
      </p:sp>
      <p:sp>
        <p:nvSpPr>
          <p:cNvPr id="8" name="TextBox 7"/>
          <p:cNvSpPr txBox="1"/>
          <p:nvPr/>
        </p:nvSpPr>
        <p:spPr>
          <a:xfrm>
            <a:off x="1905000" y="2503944"/>
            <a:ext cx="11734799"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dirty="0" smtClean="0">
                <a:latin typeface="Times New Roman" pitchFamily="18" charset="0"/>
                <a:cs typeface="Times New Roman" pitchFamily="18" charset="0"/>
              </a:rPr>
              <a:t>The temperature compensated </a:t>
            </a:r>
            <a:r>
              <a:rPr lang="en-US" sz="2800" dirty="0" err="1" smtClean="0">
                <a:latin typeface="Times New Roman" pitchFamily="18" charset="0"/>
                <a:cs typeface="Times New Roman" pitchFamily="18" charset="0"/>
              </a:rPr>
              <a:t>Zener</a:t>
            </a:r>
            <a:r>
              <a:rPr lang="en-US" sz="2800" dirty="0" smtClean="0">
                <a:latin typeface="Times New Roman" pitchFamily="18" charset="0"/>
                <a:cs typeface="Times New Roman" pitchFamily="18" charset="0"/>
              </a:rPr>
              <a:t> diode, constant current source &amp; voltage reference amplifier together from the reference generating block. The </a:t>
            </a:r>
            <a:r>
              <a:rPr lang="en-US" sz="2800" dirty="0" err="1" smtClean="0">
                <a:latin typeface="Times New Roman" pitchFamily="18" charset="0"/>
                <a:cs typeface="Times New Roman" pitchFamily="18" charset="0"/>
              </a:rPr>
              <a:t>Zener</a:t>
            </a:r>
            <a:r>
              <a:rPr lang="en-US" sz="2800" dirty="0" smtClean="0">
                <a:latin typeface="Times New Roman" pitchFamily="18" charset="0"/>
                <a:cs typeface="Times New Roman" pitchFamily="18" charset="0"/>
              </a:rPr>
              <a:t> diode is used to generate a fixed reference voltage internally. Constant current source will make the </a:t>
            </a:r>
            <a:r>
              <a:rPr lang="en-US" sz="2800" dirty="0" err="1" smtClean="0">
                <a:latin typeface="Times New Roman" pitchFamily="18" charset="0"/>
                <a:cs typeface="Times New Roman" pitchFamily="18" charset="0"/>
              </a:rPr>
              <a:t>Zener</a:t>
            </a:r>
            <a:r>
              <a:rPr lang="en-US" sz="2800" dirty="0" smtClean="0">
                <a:latin typeface="Times New Roman" pitchFamily="18" charset="0"/>
                <a:cs typeface="Times New Roman" pitchFamily="18" charset="0"/>
              </a:rPr>
              <a:t> diode to operate at affixed point &amp; it is applied to the Non – inverting terminal of error amplifier. The Unregulated input voltage ±</a:t>
            </a:r>
            <a:r>
              <a:rPr lang="en-US" sz="2800" dirty="0" err="1" smtClean="0">
                <a:latin typeface="Times New Roman" pitchFamily="18" charset="0"/>
                <a:cs typeface="Times New Roman" pitchFamily="18" charset="0"/>
              </a:rPr>
              <a:t>Vcc</a:t>
            </a:r>
            <a:r>
              <a:rPr lang="en-US" sz="2800" dirty="0" smtClean="0">
                <a:latin typeface="Times New Roman" pitchFamily="18" charset="0"/>
                <a:cs typeface="Times New Roman" pitchFamily="18" charset="0"/>
              </a:rPr>
              <a:t> is applied to the voltage reference amplifier as well as error amplifier.</a:t>
            </a:r>
            <a:endParaRPr lang="en-US" sz="2800" dirty="0">
              <a:latin typeface="Times New Roman" pitchFamily="18" charset="0"/>
              <a:cs typeface="Times New Roman" pitchFamily="18" charset="0"/>
            </a:endParaRPr>
          </a:p>
        </p:txBody>
      </p:sp>
      <p:sp>
        <p:nvSpPr>
          <p:cNvPr id="9" name="TextBox 8"/>
          <p:cNvSpPr txBox="1"/>
          <p:nvPr/>
        </p:nvSpPr>
        <p:spPr>
          <a:xfrm>
            <a:off x="457200" y="5334000"/>
            <a:ext cx="3290581"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b="1" dirty="0" smtClean="0">
                <a:latin typeface="Times New Roman" pitchFamily="18" charset="0"/>
                <a:cs typeface="Times New Roman" pitchFamily="18" charset="0"/>
              </a:rPr>
              <a:t>2.   Error Amplifier:</a:t>
            </a:r>
            <a:endParaRPr lang="en-US" sz="2800" dirty="0" smtClean="0">
              <a:latin typeface="Times New Roman" pitchFamily="18" charset="0"/>
              <a:cs typeface="Times New Roman" pitchFamily="18" charset="0"/>
            </a:endParaRPr>
          </a:p>
        </p:txBody>
      </p:sp>
      <p:sp>
        <p:nvSpPr>
          <p:cNvPr id="47107" name="Rectangle 3"/>
          <p:cNvSpPr>
            <a:spLocks noChangeArrowheads="1"/>
          </p:cNvSpPr>
          <p:nvPr/>
        </p:nvSpPr>
        <p:spPr bwMode="auto">
          <a:xfrm>
            <a:off x="1752600" y="5988159"/>
            <a:ext cx="11963400" cy="181588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Error amplifier is a high gain differential amplifier with 2 input (inverting &amp; Non-inverting). The Non-inverting terminal is connected to the internally generated reference voltage. The Inverting terminal is connected to the full regulated output voltage.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905000"/>
            <a:ext cx="4197496"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just"/>
            <a:r>
              <a:rPr lang="en-US" sz="2800" b="1" dirty="0" smtClean="0">
                <a:latin typeface="Times New Roman" pitchFamily="18" charset="0"/>
                <a:cs typeface="Times New Roman" pitchFamily="18" charset="0"/>
              </a:rPr>
              <a:t>3.   Series Pass Transistor:</a:t>
            </a:r>
            <a:endParaRPr lang="en-US" sz="2800" dirty="0">
              <a:latin typeface="Times New Roman" pitchFamily="18" charset="0"/>
              <a:cs typeface="Times New Roman" pitchFamily="18" charset="0"/>
            </a:endParaRPr>
          </a:p>
        </p:txBody>
      </p:sp>
      <p:sp>
        <p:nvSpPr>
          <p:cNvPr id="7" name="TextBox 6"/>
          <p:cNvSpPr txBox="1"/>
          <p:nvPr/>
        </p:nvSpPr>
        <p:spPr>
          <a:xfrm>
            <a:off x="1905000" y="2503944"/>
            <a:ext cx="11734799" cy="224676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dirty="0" smtClean="0">
                <a:latin typeface="Times New Roman" pitchFamily="18" charset="0"/>
                <a:cs typeface="Times New Roman" pitchFamily="18" charset="0"/>
              </a:rPr>
              <a:t>Q</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is the internal series pass transistor which is driven by the error amplifier. This transistor actually acts as a variable resistor &amp; regulates the output voltage. The collector of transistor Q</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is connected to the Un-regulated power supply. The maximum collector voltage of Q</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is limited to 36Volts. The maximum current which can be supplied by Q</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is 150mA.</a:t>
            </a:r>
            <a:endParaRPr lang="en-US" sz="2800" dirty="0">
              <a:latin typeface="Times New Roman" pitchFamily="18" charset="0"/>
              <a:cs typeface="Times New Roman" pitchFamily="18" charset="0"/>
            </a:endParaRPr>
          </a:p>
        </p:txBody>
      </p:sp>
      <p:sp>
        <p:nvSpPr>
          <p:cNvPr id="8" name="TextBox 7"/>
          <p:cNvSpPr txBox="1"/>
          <p:nvPr/>
        </p:nvSpPr>
        <p:spPr>
          <a:xfrm>
            <a:off x="457200" y="5334000"/>
            <a:ext cx="5277279"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just"/>
            <a:r>
              <a:rPr lang="en-US" sz="2800" b="1" dirty="0" smtClean="0">
                <a:latin typeface="Times New Roman" pitchFamily="18" charset="0"/>
                <a:cs typeface="Times New Roman" pitchFamily="18" charset="0"/>
              </a:rPr>
              <a:t>4.   Circuitry to limit the current:</a:t>
            </a:r>
            <a:endParaRPr lang="en-US" sz="2800" dirty="0">
              <a:latin typeface="Times New Roman" pitchFamily="18" charset="0"/>
              <a:cs typeface="Times New Roman" pitchFamily="18" charset="0"/>
            </a:endParaRPr>
          </a:p>
        </p:txBody>
      </p:sp>
      <p:sp>
        <p:nvSpPr>
          <p:cNvPr id="9" name="Rectangle 3"/>
          <p:cNvSpPr>
            <a:spLocks noChangeArrowheads="1"/>
          </p:cNvSpPr>
          <p:nvPr/>
        </p:nvSpPr>
        <p:spPr bwMode="auto">
          <a:xfrm>
            <a:off x="1752600" y="6419047"/>
            <a:ext cx="11963400" cy="95410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algn="just"/>
            <a:r>
              <a:rPr lang="en-US" sz="2800" dirty="0" smtClean="0">
                <a:latin typeface="Times New Roman" pitchFamily="18" charset="0"/>
                <a:cs typeface="Times New Roman" pitchFamily="18" charset="0"/>
              </a:rPr>
              <a:t>The internal transistor Q</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is used for current sensing &amp; limiting. Q</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is normally OFF transistor. It turns ON when the IL exceeds a predetermined limit.</a:t>
            </a:r>
            <a:endParaRPr lang="en-US" sz="2800" dirty="0">
              <a:latin typeface="Times New Roman" pitchFamily="18" charset="0"/>
              <a:cs typeface="Times New Roman" pitchFamily="18" charset="0"/>
            </a:endParaRPr>
          </a:p>
        </p:txBody>
      </p:sp>
      <p:sp>
        <p:nvSpPr>
          <p:cNvPr id="10" name="Rectangle 9"/>
          <p:cNvSpPr/>
          <p:nvPr/>
        </p:nvSpPr>
        <p:spPr>
          <a:xfrm>
            <a:off x="0" y="802957"/>
            <a:ext cx="5813066"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a:t>
            </a:r>
            <a:endParaRPr lang="en-US" b="1" dirty="0">
              <a:latin typeface="Times New Roman" pitchFamily="18" charset="0"/>
              <a:cs typeface="Times New Roman" pitchFamily="18" charset="0"/>
            </a:endParaRPr>
          </a:p>
        </p:txBody>
      </p:sp>
      <p:sp>
        <p:nvSpPr>
          <p:cNvPr id="11" name="TextBox 10"/>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692753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(LOW)</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50178" name="Picture 2"/>
          <p:cNvPicPr>
            <a:picLocks noChangeAspect="1" noChangeArrowheads="1"/>
          </p:cNvPicPr>
          <p:nvPr/>
        </p:nvPicPr>
        <p:blipFill>
          <a:blip r:embed="rId2" cstate="print"/>
          <a:srcRect/>
          <a:stretch>
            <a:fillRect/>
          </a:stretch>
        </p:blipFill>
        <p:spPr bwMode="auto">
          <a:xfrm>
            <a:off x="304800" y="1500262"/>
            <a:ext cx="9363075" cy="6881738"/>
          </a:xfrm>
          <a:prstGeom prst="rect">
            <a:avLst/>
          </a:prstGeom>
          <a:ln>
            <a:solidFill>
              <a:srgbClr val="00B050"/>
            </a:solidFill>
          </a:ln>
          <a:effectLst>
            <a:outerShdw blurRad="292100" dist="139700" dir="2700000" algn="tl" rotWithShape="0">
              <a:srgbClr val="333333">
                <a:alpha val="65000"/>
              </a:srgbClr>
            </a:outerShdw>
          </a:effectLst>
        </p:spPr>
      </p:pic>
      <p:pic>
        <p:nvPicPr>
          <p:cNvPr id="50179" name="Picture 3"/>
          <p:cNvPicPr>
            <a:picLocks noChangeAspect="1" noChangeArrowheads="1"/>
          </p:cNvPicPr>
          <p:nvPr/>
        </p:nvPicPr>
        <p:blipFill>
          <a:blip r:embed="rId3" cstate="print"/>
          <a:srcRect/>
          <a:stretch>
            <a:fillRect/>
          </a:stretch>
        </p:blipFill>
        <p:spPr bwMode="auto">
          <a:xfrm>
            <a:off x="9896475" y="4171950"/>
            <a:ext cx="3743325" cy="1314450"/>
          </a:xfrm>
          <a:prstGeom prst="rect">
            <a:avLst/>
          </a:prstGeom>
          <a:ln>
            <a:noFill/>
          </a:ln>
          <a:effectLst>
            <a:outerShdw blurRad="292100" dist="139700" dir="2700000" algn="tl" rotWithShape="0">
              <a:srgbClr val="333333">
                <a:alpha val="65000"/>
              </a:srgbClr>
            </a:outerShdw>
          </a:effectLst>
        </p:spPr>
      </p:pic>
      <p:pic>
        <p:nvPicPr>
          <p:cNvPr id="50180" name="Picture 4"/>
          <p:cNvPicPr>
            <a:picLocks noChangeAspect="1" noChangeArrowheads="1"/>
          </p:cNvPicPr>
          <p:nvPr/>
        </p:nvPicPr>
        <p:blipFill>
          <a:blip r:embed="rId4" cstate="print"/>
          <a:srcRect/>
          <a:stretch>
            <a:fillRect/>
          </a:stretch>
        </p:blipFill>
        <p:spPr bwMode="auto">
          <a:xfrm>
            <a:off x="9896475" y="2571750"/>
            <a:ext cx="3276600" cy="11620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02957"/>
            <a:ext cx="692753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(LOW)</a:t>
            </a:r>
            <a:endParaRPr lang="en-US" b="1" dirty="0">
              <a:latin typeface="Times New Roman" pitchFamily="18" charset="0"/>
              <a:cs typeface="Times New Roman" pitchFamily="18" charset="0"/>
            </a:endParaRPr>
          </a:p>
        </p:txBody>
      </p:sp>
      <p:sp>
        <p:nvSpPr>
          <p:cNvPr id="7" name="TextBox 6"/>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51201" name="Picture 1"/>
          <p:cNvPicPr>
            <a:picLocks noChangeAspect="1" noChangeArrowheads="1"/>
          </p:cNvPicPr>
          <p:nvPr/>
        </p:nvPicPr>
        <p:blipFill>
          <a:blip r:embed="rId2" cstate="print"/>
          <a:srcRect/>
          <a:stretch>
            <a:fillRect/>
          </a:stretch>
        </p:blipFill>
        <p:spPr bwMode="auto">
          <a:xfrm>
            <a:off x="791892" y="1600200"/>
            <a:ext cx="12238308" cy="7258050"/>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702051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(HIGH)</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53250" name="Picture 2"/>
          <p:cNvPicPr>
            <a:picLocks noChangeAspect="1" noChangeArrowheads="1"/>
          </p:cNvPicPr>
          <p:nvPr/>
        </p:nvPicPr>
        <p:blipFill>
          <a:blip r:embed="rId2" cstate="print"/>
          <a:srcRect/>
          <a:stretch>
            <a:fillRect/>
          </a:stretch>
        </p:blipFill>
        <p:spPr bwMode="auto">
          <a:xfrm>
            <a:off x="152400" y="1371600"/>
            <a:ext cx="9804947" cy="7620000"/>
          </a:xfrm>
          <a:prstGeom prst="rect">
            <a:avLst/>
          </a:prstGeom>
          <a:ln>
            <a:solidFill>
              <a:srgbClr val="00B050"/>
            </a:solidFill>
          </a:ln>
          <a:effectLst>
            <a:outerShdw blurRad="292100" dist="139700" dir="2700000" algn="tl" rotWithShape="0">
              <a:srgbClr val="333333">
                <a:alpha val="65000"/>
              </a:srgbClr>
            </a:outerShdw>
          </a:effectLst>
        </p:spPr>
      </p:pic>
      <p:pic>
        <p:nvPicPr>
          <p:cNvPr id="53252" name="Picture 4"/>
          <p:cNvPicPr>
            <a:picLocks noChangeAspect="1" noChangeArrowheads="1"/>
          </p:cNvPicPr>
          <p:nvPr/>
        </p:nvPicPr>
        <p:blipFill>
          <a:blip r:embed="rId3" cstate="print"/>
          <a:srcRect/>
          <a:stretch>
            <a:fillRect/>
          </a:stretch>
        </p:blipFill>
        <p:spPr bwMode="auto">
          <a:xfrm>
            <a:off x="10363200" y="1524000"/>
            <a:ext cx="3190875" cy="1428750"/>
          </a:xfrm>
          <a:prstGeom prst="rect">
            <a:avLst/>
          </a:prstGeom>
          <a:ln>
            <a:noFill/>
          </a:ln>
          <a:effectLst>
            <a:outerShdw blurRad="292100" dist="139700" dir="2700000" algn="tl" rotWithShape="0">
              <a:srgbClr val="333333">
                <a:alpha val="65000"/>
              </a:srgbClr>
            </a:outerShdw>
          </a:effectLst>
        </p:spPr>
      </p:pic>
      <p:pic>
        <p:nvPicPr>
          <p:cNvPr id="53253" name="Picture 5"/>
          <p:cNvPicPr>
            <a:picLocks noChangeAspect="1" noChangeArrowheads="1"/>
          </p:cNvPicPr>
          <p:nvPr/>
        </p:nvPicPr>
        <p:blipFill>
          <a:blip r:embed="rId4" cstate="print"/>
          <a:srcRect/>
          <a:stretch>
            <a:fillRect/>
          </a:stretch>
        </p:blipFill>
        <p:spPr bwMode="auto">
          <a:xfrm>
            <a:off x="10439400" y="3124200"/>
            <a:ext cx="3276600" cy="11715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1047735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Limit Protection</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507797" y="2514600"/>
            <a:ext cx="12293803" cy="4467225"/>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914400"/>
            <a:ext cx="465101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Switching voltage regulators </a:t>
            </a:r>
            <a:endParaRPr lang="en-US" b="1" dirty="0"/>
          </a:p>
        </p:txBody>
      </p:sp>
      <p:sp>
        <p:nvSpPr>
          <p:cNvPr id="6" name="Rectangle 5"/>
          <p:cNvSpPr/>
          <p:nvPr/>
        </p:nvSpPr>
        <p:spPr>
          <a:xfrm>
            <a:off x="0" y="2057400"/>
            <a:ext cx="137160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witching voltage regulators are super-efficient regulators used in scenarios where power loss, as in linear regulators, cannot be condoned.</a:t>
            </a:r>
          </a:p>
          <a:p>
            <a:pPr marL="514350" indent="-514350" algn="just">
              <a:buFont typeface="Wingdings" pitchFamily="2" charset="2"/>
              <a:buChar char="Ø"/>
            </a:pPr>
            <a:r>
              <a:rPr lang="en-US" dirty="0" smtClean="0">
                <a:latin typeface="Times New Roman" pitchFamily="18" charset="0"/>
                <a:cs typeface="Times New Roman" pitchFamily="18" charset="0"/>
              </a:rPr>
              <a:t>The voltage regulation mechanism in switching voltage regulators involves </a:t>
            </a:r>
            <a:r>
              <a:rPr lang="en-US" b="1" dirty="0" smtClean="0">
                <a:latin typeface="Times New Roman" pitchFamily="18" charset="0"/>
                <a:cs typeface="Times New Roman" pitchFamily="18" charset="0"/>
              </a:rPr>
              <a:t>rapidly switching </a:t>
            </a:r>
            <a:r>
              <a:rPr lang="en-US" dirty="0" smtClean="0">
                <a:latin typeface="Times New Roman" pitchFamily="18" charset="0"/>
                <a:cs typeface="Times New Roman" pitchFamily="18" charset="0"/>
              </a:rPr>
              <a:t>an element connected in series with an energy storage component (capacitor or inductor) to periodically interrupt the flow of current and transform the voltage from one value to the other. </a:t>
            </a:r>
            <a:endParaRPr lang="en-US" dirty="0">
              <a:latin typeface="Times New Roman" pitchFamily="18" charset="0"/>
              <a:cs typeface="Times New Roman" pitchFamily="18" charset="0"/>
            </a:endParaRPr>
          </a:p>
        </p:txBody>
      </p:sp>
      <p:sp>
        <p:nvSpPr>
          <p:cNvPr id="7" name="Rectangle 6"/>
          <p:cNvSpPr/>
          <p:nvPr/>
        </p:nvSpPr>
        <p:spPr>
          <a:xfrm>
            <a:off x="0" y="4384119"/>
            <a:ext cx="137160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Unlike in linear voltage regulators, the switching element is either in a </a:t>
            </a:r>
            <a:r>
              <a:rPr lang="en-US" b="1" dirty="0" smtClean="0">
                <a:latin typeface="Times New Roman" pitchFamily="18" charset="0"/>
                <a:cs typeface="Times New Roman" pitchFamily="18" charset="0"/>
              </a:rPr>
              <a:t>fully conducting </a:t>
            </a:r>
            <a:r>
              <a:rPr lang="en-US" dirty="0" smtClean="0">
                <a:latin typeface="Times New Roman" pitchFamily="18" charset="0"/>
                <a:cs typeface="Times New Roman" pitchFamily="18" charset="0"/>
              </a:rPr>
              <a:t>or switched-off state. </a:t>
            </a:r>
          </a:p>
          <a:p>
            <a:pPr marL="514350" indent="-514350" algn="just">
              <a:buFont typeface="Wingdings" pitchFamily="2" charset="2"/>
              <a:buChar char="Ø"/>
            </a:pPr>
            <a:r>
              <a:rPr lang="en-US" dirty="0" smtClean="0">
                <a:latin typeface="Times New Roman" pitchFamily="18" charset="0"/>
                <a:cs typeface="Times New Roman" pitchFamily="18" charset="0"/>
              </a:rPr>
              <a:t>It dissipates no power and allows the regulator to attain a </a:t>
            </a:r>
            <a:r>
              <a:rPr lang="en-US" b="1" dirty="0" smtClean="0">
                <a:latin typeface="Times New Roman" pitchFamily="18" charset="0"/>
                <a:cs typeface="Times New Roman" pitchFamily="18" charset="0"/>
              </a:rPr>
              <a:t>high level of efficiency </a:t>
            </a:r>
            <a:r>
              <a:rPr lang="en-US" dirty="0" smtClean="0">
                <a:latin typeface="Times New Roman" pitchFamily="18" charset="0"/>
                <a:cs typeface="Times New Roman" pitchFamily="18" charset="0"/>
              </a:rPr>
              <a:t>beyond that of the linear regulators.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1047735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Limit Protection</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0" y="1524000"/>
            <a:ext cx="5162550" cy="3486648"/>
          </a:xfrm>
          <a:prstGeom prst="rect">
            <a:avLst/>
          </a:prstGeom>
          <a:ln>
            <a:solidFill>
              <a:srgbClr val="FF0000"/>
            </a:solid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5334000" y="1600200"/>
            <a:ext cx="3695199" cy="1200150"/>
          </a:xfrm>
          <a:prstGeom prst="rect">
            <a:avLst/>
          </a:prstGeom>
          <a:ln>
            <a:solidFill>
              <a:schemeClr val="accent4"/>
            </a:solid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1828800" y="5410200"/>
            <a:ext cx="10403174" cy="3657600"/>
          </a:xfrm>
          <a:prstGeom prst="rect">
            <a:avLst/>
          </a:prstGeom>
          <a:ln>
            <a:solidFill>
              <a:srgbClr val="00B0F0"/>
            </a:solidFill>
          </a:ln>
          <a:effectLst>
            <a:outerShdw blurRad="292100" dist="139700" dir="2700000" algn="tl" rotWithShape="0">
              <a:srgbClr val="333333">
                <a:alpha val="65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9459064"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a:t>
            </a:r>
            <a:r>
              <a:rPr lang="en-US" b="1" dirty="0" err="1" smtClean="0">
                <a:latin typeface="Times New Roman" pitchFamily="18" charset="0"/>
                <a:cs typeface="Times New Roman" pitchFamily="18" charset="0"/>
              </a:rPr>
              <a:t>Foldback</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447800" y="1600200"/>
            <a:ext cx="10391775" cy="6638224"/>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9459064"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a:t>
            </a:r>
            <a:r>
              <a:rPr lang="en-US" b="1" dirty="0" err="1" smtClean="0">
                <a:latin typeface="Times New Roman" pitchFamily="18" charset="0"/>
                <a:cs typeface="Times New Roman" pitchFamily="18" charset="0"/>
              </a:rPr>
              <a:t>Foldback</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28600" y="1676399"/>
            <a:ext cx="5867400" cy="4846983"/>
          </a:xfrm>
          <a:prstGeom prst="rect">
            <a:avLst/>
          </a:prstGeom>
          <a:ln>
            <a:solidFill>
              <a:srgbClr val="FF0000"/>
            </a:solid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srcRect/>
          <a:stretch>
            <a:fillRect/>
          </a:stretch>
        </p:blipFill>
        <p:spPr bwMode="auto">
          <a:xfrm>
            <a:off x="7848600" y="1371600"/>
            <a:ext cx="4343400" cy="7377830"/>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309687" y="1524000"/>
            <a:ext cx="10196513" cy="395642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295400" y="5334000"/>
            <a:ext cx="10080148" cy="3694600"/>
          </a:xfrm>
          <a:prstGeom prst="rect">
            <a:avLst/>
          </a:prstGeom>
          <a:noFill/>
          <a:ln w="9525">
            <a:noFill/>
            <a:miter lim="800000"/>
            <a:headEnd/>
            <a:tailEnd/>
          </a:ln>
        </p:spPr>
      </p:pic>
      <p:sp>
        <p:nvSpPr>
          <p:cNvPr id="6" name="Rectangle 5"/>
          <p:cNvSpPr/>
          <p:nvPr/>
        </p:nvSpPr>
        <p:spPr>
          <a:xfrm>
            <a:off x="0" y="802957"/>
            <a:ext cx="9459064"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a:t>
            </a:r>
            <a:r>
              <a:rPr lang="en-US" b="1" dirty="0" err="1" smtClean="0">
                <a:latin typeface="Times New Roman" pitchFamily="18" charset="0"/>
                <a:cs typeface="Times New Roman" pitchFamily="18" charset="0"/>
              </a:rPr>
              <a:t>Foldback</a:t>
            </a:r>
            <a:endParaRPr lang="en-US" b="1" dirty="0">
              <a:latin typeface="Times New Roman" pitchFamily="18" charset="0"/>
              <a:cs typeface="Times New Roman" pitchFamily="18" charset="0"/>
            </a:endParaRPr>
          </a:p>
        </p:txBody>
      </p:sp>
      <p:sp>
        <p:nvSpPr>
          <p:cNvPr id="7" name="TextBox 6"/>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9366090"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Boosting</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1600200" y="1752600"/>
            <a:ext cx="10439400" cy="7049286"/>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2957"/>
            <a:ext cx="9366090"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723 General Purpose Voltage Regulator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with Current Boosting</a:t>
            </a:r>
            <a:endParaRPr lang="en-US" b="1" dirty="0">
              <a:latin typeface="Times New Roman" pitchFamily="18" charset="0"/>
              <a:cs typeface="Times New Roman" pitchFamily="18" charset="0"/>
            </a:endParaRPr>
          </a:p>
        </p:txBody>
      </p:sp>
      <p:sp>
        <p:nvSpPr>
          <p:cNvPr id="5" name="TextBox 4"/>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685800" y="2131620"/>
            <a:ext cx="12532120" cy="4954979"/>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4125724"/>
            <a:ext cx="6858000" cy="892552"/>
          </a:xfrm>
          <a:prstGeom prst="rect">
            <a:avLst/>
          </a:prstGeom>
        </p:spPr>
        <p:txBody>
          <a:bodyPr>
            <a:spAutoFit/>
          </a:bodyPr>
          <a:lstStyle/>
          <a:p>
            <a:r>
              <a:rPr lang="en-US" dirty="0" smtClean="0"/>
              <a:t>https://www.circuitstoday.com/ic-voltage-regulators</a:t>
            </a:r>
            <a:endParaRPr lang="en-US" dirty="0"/>
          </a:p>
        </p:txBody>
      </p:sp>
      <p:sp>
        <p:nvSpPr>
          <p:cNvPr id="5" name="Rectangle 4"/>
          <p:cNvSpPr/>
          <p:nvPr/>
        </p:nvSpPr>
        <p:spPr>
          <a:xfrm>
            <a:off x="3429000" y="5432048"/>
            <a:ext cx="6858000" cy="892552"/>
          </a:xfrm>
          <a:prstGeom prst="rect">
            <a:avLst/>
          </a:prstGeom>
        </p:spPr>
        <p:txBody>
          <a:bodyPr>
            <a:spAutoFit/>
          </a:bodyPr>
          <a:lstStyle/>
          <a:p>
            <a:r>
              <a:rPr lang="en-US" dirty="0" smtClean="0"/>
              <a:t>https://learnabout-electronics.org/PSU/psu23.php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1905000"/>
            <a:ext cx="826252"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p:txBody>
      </p:sp>
      <p:sp>
        <p:nvSpPr>
          <p:cNvPr id="5" name="Rectangle 4"/>
          <p:cNvSpPr/>
          <p:nvPr/>
        </p:nvSpPr>
        <p:spPr>
          <a:xfrm>
            <a:off x="2971800" y="2590800"/>
            <a:ext cx="10744200" cy="209288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514350" indent="-514350" algn="just">
              <a:buFont typeface="+mj-lt"/>
              <a:buAutoNum type="arabicPeriod"/>
            </a:pPr>
            <a:r>
              <a:rPr lang="en-US" dirty="0" smtClean="0">
                <a:latin typeface="Times New Roman" pitchFamily="18" charset="0"/>
                <a:cs typeface="Times New Roman" pitchFamily="18" charset="0"/>
              </a:rPr>
              <a:t>Small size</a:t>
            </a:r>
          </a:p>
          <a:p>
            <a:pPr marL="514350" indent="-514350" algn="just">
              <a:buFont typeface="+mj-lt"/>
              <a:buAutoNum type="arabicPeriod"/>
            </a:pPr>
            <a:r>
              <a:rPr lang="en-US" dirty="0" smtClean="0">
                <a:latin typeface="Times New Roman" pitchFamily="18" charset="0"/>
                <a:cs typeface="Times New Roman" pitchFamily="18" charset="0"/>
              </a:rPr>
              <a:t>High efficiency</a:t>
            </a:r>
          </a:p>
          <a:p>
            <a:pPr marL="514350" indent="-514350" algn="just">
              <a:buFont typeface="+mj-lt"/>
              <a:buAutoNum type="arabicPeriod"/>
            </a:pPr>
            <a:r>
              <a:rPr lang="en-US" dirty="0" smtClean="0">
                <a:latin typeface="Times New Roman" pitchFamily="18" charset="0"/>
                <a:cs typeface="Times New Roman" pitchFamily="18" charset="0"/>
              </a:rPr>
              <a:t>They can provide an output voltage that is greater than or less than the input voltage</a:t>
            </a:r>
          </a:p>
          <a:p>
            <a:pPr marL="514350" indent="-514350" algn="just">
              <a:buFont typeface="+mj-lt"/>
              <a:buAutoNum type="arabicPeriod"/>
            </a:pPr>
            <a:r>
              <a:rPr lang="en-US" dirty="0" smtClean="0">
                <a:latin typeface="Times New Roman" pitchFamily="18" charset="0"/>
                <a:cs typeface="Times New Roman" pitchFamily="18" charset="0"/>
              </a:rPr>
              <a:t>Fits low power applications</a:t>
            </a:r>
            <a:endParaRPr lang="en-US" dirty="0">
              <a:latin typeface="Times New Roman" pitchFamily="18" charset="0"/>
              <a:cs typeface="Times New Roman" pitchFamily="18" charset="0"/>
            </a:endParaRPr>
          </a:p>
        </p:txBody>
      </p:sp>
      <p:sp>
        <p:nvSpPr>
          <p:cNvPr id="6" name="Rectangle 5"/>
          <p:cNvSpPr/>
          <p:nvPr/>
        </p:nvSpPr>
        <p:spPr>
          <a:xfrm>
            <a:off x="1676400" y="4572000"/>
            <a:ext cx="907621"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p:txBody>
      </p:sp>
      <p:sp>
        <p:nvSpPr>
          <p:cNvPr id="7" name="Rectangle 6"/>
          <p:cNvSpPr/>
          <p:nvPr/>
        </p:nvSpPr>
        <p:spPr>
          <a:xfrm>
            <a:off x="2971800" y="5240953"/>
            <a:ext cx="10744200" cy="289310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514350" indent="-514350">
              <a:buFont typeface="+mj-lt"/>
              <a:buAutoNum type="arabicPeriod"/>
            </a:pPr>
            <a:r>
              <a:rPr lang="en-US" dirty="0" smtClean="0">
                <a:latin typeface="Times New Roman" pitchFamily="18" charset="0"/>
                <a:cs typeface="Times New Roman" pitchFamily="18" charset="0"/>
              </a:rPr>
              <a:t>Complicated design</a:t>
            </a:r>
          </a:p>
          <a:p>
            <a:pPr marL="514350" indent="-514350">
              <a:buFont typeface="+mj-lt"/>
              <a:buAutoNum type="arabicPeriod"/>
            </a:pPr>
            <a:r>
              <a:rPr lang="en-US" dirty="0" smtClean="0">
                <a:latin typeface="Times New Roman" pitchFamily="18" charset="0"/>
                <a:cs typeface="Times New Roman" pitchFamily="18" charset="0"/>
              </a:rPr>
              <a:t>Requires more additional components</a:t>
            </a:r>
          </a:p>
          <a:p>
            <a:pPr marL="514350" indent="-514350">
              <a:buFont typeface="+mj-lt"/>
              <a:buAutoNum type="arabicPeriod"/>
            </a:pPr>
            <a:r>
              <a:rPr lang="en-US" dirty="0" smtClean="0">
                <a:latin typeface="Times New Roman" pitchFamily="18" charset="0"/>
                <a:cs typeface="Times New Roman" pitchFamily="18" charset="0"/>
              </a:rPr>
              <a:t>Expensive</a:t>
            </a:r>
          </a:p>
          <a:p>
            <a:pPr marL="514350" indent="-514350">
              <a:buFont typeface="+mj-lt"/>
              <a:buAutoNum type="arabicPeriod"/>
            </a:pPr>
            <a:r>
              <a:rPr lang="en-US" dirty="0" smtClean="0">
                <a:latin typeface="Times New Roman" pitchFamily="18" charset="0"/>
                <a:cs typeface="Times New Roman" pitchFamily="18" charset="0"/>
              </a:rPr>
              <a:t>High EMI and noise generation rates that could affect product certification if not properly managed</a:t>
            </a:r>
          </a:p>
          <a:p>
            <a:pPr marL="514350" indent="-514350">
              <a:buFont typeface="+mj-lt"/>
              <a:buAutoNum type="arabicPeriod"/>
            </a:pPr>
            <a:r>
              <a:rPr lang="en-US" dirty="0" smtClean="0">
                <a:latin typeface="Times New Roman" pitchFamily="18" charset="0"/>
                <a:cs typeface="Times New Roman" pitchFamily="18" charset="0"/>
              </a:rPr>
              <a:t>High output voltage ripple</a:t>
            </a:r>
          </a:p>
          <a:p>
            <a:pPr marL="514350" indent="-514350">
              <a:buFont typeface="+mj-lt"/>
              <a:buAutoNum type="arabicPeriod"/>
            </a:pPr>
            <a:r>
              <a:rPr lang="en-US" dirty="0" smtClean="0">
                <a:latin typeface="Times New Roman" pitchFamily="18" charset="0"/>
                <a:cs typeface="Times New Roman" pitchFamily="18" charset="0"/>
              </a:rPr>
              <a:t>Slower transient recovery time compared to linear regulators</a:t>
            </a:r>
            <a:endParaRPr lang="en-US" dirty="0">
              <a:latin typeface="Times New Roman" pitchFamily="18" charset="0"/>
              <a:cs typeface="Times New Roman" pitchFamily="18" charset="0"/>
            </a:endParaRPr>
          </a:p>
        </p:txBody>
      </p:sp>
      <p:sp>
        <p:nvSpPr>
          <p:cNvPr id="8" name="TextBox 7"/>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9" name="Rectangle 8"/>
          <p:cNvSpPr/>
          <p:nvPr/>
        </p:nvSpPr>
        <p:spPr>
          <a:xfrm>
            <a:off x="0" y="914400"/>
            <a:ext cx="465101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Switching voltage regulators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1143000"/>
            <a:ext cx="792377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Series/Linear voltage regulators (Fixed or Variable)</a:t>
            </a:r>
            <a:endParaRPr lang="en-US" b="1" dirty="0"/>
          </a:p>
        </p:txBody>
      </p:sp>
      <p:pic>
        <p:nvPicPr>
          <p:cNvPr id="15362" name="Picture 2"/>
          <p:cNvPicPr>
            <a:picLocks noChangeAspect="1" noChangeArrowheads="1"/>
          </p:cNvPicPr>
          <p:nvPr/>
        </p:nvPicPr>
        <p:blipFill>
          <a:blip r:embed="rId2" cstate="print"/>
          <a:srcRect/>
          <a:stretch>
            <a:fillRect/>
          </a:stretch>
        </p:blipFill>
        <p:spPr bwMode="auto">
          <a:xfrm>
            <a:off x="0" y="1828800"/>
            <a:ext cx="7543800" cy="4556125"/>
          </a:xfrm>
          <a:prstGeom prst="rect">
            <a:avLst/>
          </a:prstGeom>
          <a:noFill/>
          <a:ln w="9525">
            <a:noFill/>
            <a:miter lim="800000"/>
            <a:headEnd/>
            <a:tailEnd/>
          </a:ln>
        </p:spPr>
      </p:pic>
      <p:sp>
        <p:nvSpPr>
          <p:cNvPr id="7" name="Rectangle 6"/>
          <p:cNvSpPr/>
          <p:nvPr/>
        </p:nvSpPr>
        <p:spPr>
          <a:xfrm>
            <a:off x="5867400" y="5774591"/>
            <a:ext cx="7848600" cy="32932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b="1" dirty="0">
                <a:latin typeface="Times New Roman" pitchFamily="18" charset="0"/>
                <a:cs typeface="Times New Roman" pitchFamily="18" charset="0"/>
              </a:rPr>
              <a:t>Control element </a:t>
            </a:r>
            <a:r>
              <a:rPr lang="en-US" dirty="0">
                <a:latin typeface="Times New Roman" pitchFamily="18" charset="0"/>
                <a:cs typeface="Times New Roman" pitchFamily="18" charset="0"/>
              </a:rPr>
              <a:t>in </a:t>
            </a:r>
            <a:r>
              <a:rPr lang="en-US" dirty="0" smtClean="0">
                <a:latin typeface="Times New Roman" pitchFamily="18" charset="0"/>
                <a:cs typeface="Times New Roman" pitchFamily="18" charset="0"/>
              </a:rPr>
              <a:t>series with </a:t>
            </a:r>
            <a:r>
              <a:rPr lang="en-US" dirty="0">
                <a:latin typeface="Times New Roman" pitchFamily="18" charset="0"/>
                <a:cs typeface="Times New Roman" pitchFamily="18" charset="0"/>
              </a:rPr>
              <a:t>load between </a:t>
            </a:r>
            <a:r>
              <a:rPr lang="en-US" dirty="0" smtClean="0">
                <a:latin typeface="Times New Roman" pitchFamily="18" charset="0"/>
                <a:cs typeface="Times New Roman" pitchFamily="18" charset="0"/>
              </a:rPr>
              <a:t>input and output.</a:t>
            </a:r>
          </a:p>
          <a:p>
            <a:pPr marL="514350" indent="-514350" algn="just">
              <a:buFont typeface="Wingdings" pitchFamily="2" charset="2"/>
              <a:buChar char="Ø"/>
            </a:pPr>
            <a:r>
              <a:rPr lang="en-US" dirty="0" smtClean="0">
                <a:latin typeface="Times New Roman" pitchFamily="18" charset="0"/>
                <a:cs typeface="Times New Roman" pitchFamily="18" charset="0"/>
              </a:rPr>
              <a:t>Output </a:t>
            </a:r>
            <a:r>
              <a:rPr lang="en-US" b="1" dirty="0">
                <a:latin typeface="Times New Roman" pitchFamily="18" charset="0"/>
                <a:cs typeface="Times New Roman" pitchFamily="18" charset="0"/>
              </a:rPr>
              <a:t>sample </a:t>
            </a:r>
            <a:r>
              <a:rPr lang="en-US" b="1" dirty="0" smtClean="0">
                <a:latin typeface="Times New Roman" pitchFamily="18" charset="0"/>
                <a:cs typeface="Times New Roman" pitchFamily="18" charset="0"/>
              </a:rPr>
              <a:t>circuit </a:t>
            </a:r>
            <a:r>
              <a:rPr lang="en-US" dirty="0" smtClean="0">
                <a:latin typeface="Times New Roman" pitchFamily="18" charset="0"/>
                <a:cs typeface="Times New Roman" pitchFamily="18" charset="0"/>
              </a:rPr>
              <a:t>senses </a:t>
            </a:r>
            <a:r>
              <a:rPr lang="en-US" dirty="0">
                <a:latin typeface="Times New Roman" pitchFamily="18" charset="0"/>
                <a:cs typeface="Times New Roman" pitchFamily="18" charset="0"/>
              </a:rPr>
              <a:t>a change in output</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voltage.</a:t>
            </a:r>
          </a:p>
          <a:p>
            <a:pPr marL="514350" indent="-514350" algn="just">
              <a:buFont typeface="Wingdings" pitchFamily="2" charset="2"/>
              <a:buChar char="Ø"/>
            </a:pPr>
            <a:r>
              <a:rPr lang="en-US" b="1" dirty="0" smtClean="0">
                <a:latin typeface="Times New Roman" pitchFamily="18" charset="0"/>
                <a:cs typeface="Times New Roman" pitchFamily="18" charset="0"/>
              </a:rPr>
              <a:t>Error </a:t>
            </a:r>
            <a:r>
              <a:rPr lang="en-US" b="1" dirty="0">
                <a:latin typeface="Times New Roman" pitchFamily="18" charset="0"/>
                <a:cs typeface="Times New Roman" pitchFamily="18" charset="0"/>
              </a:rPr>
              <a:t>detector </a:t>
            </a:r>
            <a:r>
              <a:rPr lang="en-US" dirty="0" smtClean="0">
                <a:latin typeface="Times New Roman" pitchFamily="18" charset="0"/>
                <a:cs typeface="Times New Roman" pitchFamily="18" charset="0"/>
              </a:rPr>
              <a:t>compares sample </a:t>
            </a:r>
            <a:r>
              <a:rPr lang="en-US" dirty="0">
                <a:latin typeface="Times New Roman" pitchFamily="18" charset="0"/>
                <a:cs typeface="Times New Roman" pitchFamily="18" charset="0"/>
              </a:rPr>
              <a:t>voltage with</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reference voltage </a:t>
            </a:r>
            <a:r>
              <a:rPr lang="en-US" dirty="0" smtClean="0">
                <a:latin typeface="Times New Roman" pitchFamily="18" charset="0"/>
                <a:cs typeface="Times New Roman" pitchFamily="18" charset="0"/>
              </a:rPr>
              <a:t>→ causes </a:t>
            </a:r>
            <a:r>
              <a:rPr lang="en-US" dirty="0">
                <a:latin typeface="Times New Roman" pitchFamily="18" charset="0"/>
                <a:cs typeface="Times New Roman" pitchFamily="18" charset="0"/>
              </a:rPr>
              <a:t>control element to</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compensate in order </a:t>
            </a:r>
            <a:r>
              <a:rPr lang="en-US" dirty="0" smtClean="0">
                <a:latin typeface="Times New Roman" pitchFamily="18" charset="0"/>
                <a:cs typeface="Times New Roman" pitchFamily="18" charset="0"/>
              </a:rPr>
              <a:t>to maintain </a:t>
            </a:r>
            <a:r>
              <a:rPr lang="en-US" dirty="0">
                <a:latin typeface="Times New Roman" pitchFamily="18" charset="0"/>
                <a:cs typeface="Times New Roman" pitchFamily="18" charset="0"/>
              </a:rPr>
              <a:t>a constant </a:t>
            </a:r>
            <a:r>
              <a:rPr lang="en-US" dirty="0" smtClean="0">
                <a:latin typeface="Times New Roman" pitchFamily="18" charset="0"/>
                <a:cs typeface="Times New Roman" pitchFamily="18" charset="0"/>
              </a:rPr>
              <a:t>output voltage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838200"/>
            <a:ext cx="792377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Series/Linear voltage regulators (Fixed or Variable)</a:t>
            </a:r>
            <a:endParaRPr lang="en-US" b="1" dirty="0"/>
          </a:p>
        </p:txBody>
      </p:sp>
      <p:pic>
        <p:nvPicPr>
          <p:cNvPr id="1028" name="Picture 4"/>
          <p:cNvPicPr>
            <a:picLocks noChangeAspect="1" noChangeArrowheads="1"/>
          </p:cNvPicPr>
          <p:nvPr/>
        </p:nvPicPr>
        <p:blipFill>
          <a:blip r:embed="rId2" cstate="print"/>
          <a:srcRect/>
          <a:stretch>
            <a:fillRect/>
          </a:stretch>
        </p:blipFill>
        <p:spPr bwMode="auto">
          <a:xfrm>
            <a:off x="841549" y="1771650"/>
            <a:ext cx="11807651" cy="6305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5012"/>
            <a:ext cx="137160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resistor R1 and R2 sense a change in the </a:t>
            </a:r>
            <a:r>
              <a:rPr lang="en-US" dirty="0" smtClean="0">
                <a:latin typeface="Times New Roman" pitchFamily="18" charset="0"/>
                <a:cs typeface="Times New Roman" pitchFamily="18" charset="0"/>
              </a:rPr>
              <a:t>output voltage </a:t>
            </a:r>
            <a:r>
              <a:rPr lang="en-US" dirty="0">
                <a:latin typeface="Times New Roman" pitchFamily="18" charset="0"/>
                <a:cs typeface="Times New Roman" pitchFamily="18" charset="0"/>
              </a:rPr>
              <a:t>and provide a feedback voltage.</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error detector compares the feedback voltage with </a:t>
            </a: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Zener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diode reference voltage</a:t>
            </a:r>
            <a:r>
              <a:rPr lang="en-US" dirty="0" smtClean="0">
                <a:latin typeface="Times New Roman" pitchFamily="18" charset="0"/>
                <a:cs typeface="Times New Roman" pitchFamily="18" charset="0"/>
              </a:rPr>
              <a:t>.</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resulting difference voltage causes the transistor </a:t>
            </a:r>
            <a:r>
              <a:rPr lang="en-US"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controls </a:t>
            </a:r>
            <a:r>
              <a:rPr lang="en-US" dirty="0">
                <a:latin typeface="Times New Roman" pitchFamily="18" charset="0"/>
                <a:cs typeface="Times New Roman" pitchFamily="18" charset="0"/>
              </a:rPr>
              <a:t>the conduction to compensate the variation of </a:t>
            </a:r>
            <a:r>
              <a:rPr lang="en-US" dirty="0" smtClean="0">
                <a:latin typeface="Times New Roman" pitchFamily="18" charset="0"/>
                <a:cs typeface="Times New Roman" pitchFamily="18" charset="0"/>
              </a:rPr>
              <a:t>the output </a:t>
            </a:r>
            <a:r>
              <a:rPr lang="en-US" dirty="0">
                <a:latin typeface="Times New Roman" pitchFamily="18" charset="0"/>
                <a:cs typeface="Times New Roman" pitchFamily="18" charset="0"/>
              </a:rPr>
              <a:t>voltage</a:t>
            </a:r>
            <a:r>
              <a:rPr lang="en-US" dirty="0" smtClean="0">
                <a:latin typeface="Times New Roman" pitchFamily="18" charset="0"/>
                <a:cs typeface="Times New Roman" pitchFamily="18" charset="0"/>
              </a:rPr>
              <a:t>.</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output voltage will be maintained at a constant </a:t>
            </a:r>
            <a:r>
              <a:rPr lang="en-US" dirty="0" smtClean="0">
                <a:latin typeface="Times New Roman" pitchFamily="18" charset="0"/>
                <a:cs typeface="Times New Roman" pitchFamily="18" charset="0"/>
              </a:rPr>
              <a:t>value of </a:t>
            </a:r>
            <a:endParaRPr lang="en-US" dirty="0">
              <a:latin typeface="Times New Roman" pitchFamily="18" charset="0"/>
              <a:cs typeface="Times New Roman" pitchFamily="18" charset="0"/>
            </a:endParaRPr>
          </a:p>
        </p:txBody>
      </p:sp>
      <p:sp>
        <p:nvSpPr>
          <p:cNvPr id="6" name="TextBox 5"/>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7" name="Rectangle 6"/>
          <p:cNvSpPr/>
          <p:nvPr/>
        </p:nvSpPr>
        <p:spPr>
          <a:xfrm>
            <a:off x="0" y="838200"/>
            <a:ext cx="792377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Series/Linear voltage regulators (Fixed or Variable)</a:t>
            </a:r>
            <a:endParaRPr lang="en-US" b="1" dirty="0"/>
          </a:p>
        </p:txBody>
      </p:sp>
      <p:pic>
        <p:nvPicPr>
          <p:cNvPr id="17411" name="Picture 3"/>
          <p:cNvPicPr>
            <a:picLocks noChangeAspect="1" noChangeArrowheads="1"/>
          </p:cNvPicPr>
          <p:nvPr/>
        </p:nvPicPr>
        <p:blipFill>
          <a:blip r:embed="rId2" cstate="print"/>
          <a:srcRect/>
          <a:stretch>
            <a:fillRect/>
          </a:stretch>
        </p:blipFill>
        <p:spPr bwMode="auto">
          <a:xfrm>
            <a:off x="4953000" y="3733800"/>
            <a:ext cx="3124200" cy="1450821"/>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0" y="5432048"/>
            <a:ext cx="13716000" cy="89255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514350" indent="-514350">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transistor Q1 is the series control </a:t>
            </a:r>
            <a:r>
              <a:rPr lang="en-US" dirty="0" smtClean="0">
                <a:latin typeface="Times New Roman" pitchFamily="18" charset="0"/>
                <a:cs typeface="Times New Roman" pitchFamily="18" charset="0"/>
              </a:rPr>
              <a:t>element. </a:t>
            </a:r>
            <a:r>
              <a:rPr lang="en-US" dirty="0" err="1" smtClean="0">
                <a:latin typeface="Times New Roman" pitchFamily="18" charset="0"/>
                <a:cs typeface="Times New Roman" pitchFamily="18" charset="0"/>
              </a:rPr>
              <a:t>Zener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diode provides the reference </a:t>
            </a:r>
            <a:r>
              <a:rPr lang="en-US" dirty="0" smtClean="0">
                <a:latin typeface="Times New Roman" pitchFamily="18" charset="0"/>
                <a:cs typeface="Times New Roman" pitchFamily="18" charset="0"/>
              </a:rPr>
              <a:t>voltage.</a:t>
            </a:r>
          </a:p>
          <a:p>
            <a:pPr marL="514350" indent="-514350">
              <a:buFont typeface="Wingdings" pitchFamily="2" charset="2"/>
              <a:buChar char="Ø"/>
            </a:pPr>
            <a:r>
              <a:rPr lang="en-US" dirty="0">
                <a:latin typeface="Times New Roman" pitchFamily="18" charset="0"/>
                <a:cs typeface="Times New Roman" pitchFamily="18" charset="0"/>
              </a:rPr>
              <a:t>Since Q1 is an </a:t>
            </a:r>
            <a:r>
              <a:rPr lang="en-US" dirty="0" err="1">
                <a:latin typeface="Times New Roman" pitchFamily="18" charset="0"/>
                <a:cs typeface="Times New Roman" pitchFamily="18" charset="0"/>
              </a:rPr>
              <a:t>npn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transistor (Emitter Follower), </a:t>
            </a:r>
            <a:r>
              <a:rPr lang="en-US" dirty="0">
                <a:latin typeface="Times New Roman" pitchFamily="18" charset="0"/>
                <a:cs typeface="Times New Roman" pitchFamily="18" charset="0"/>
              </a:rPr>
              <a:t>Vo is found as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7412" name="Picture 4"/>
          <p:cNvPicPr>
            <a:picLocks noChangeAspect="1" noChangeArrowheads="1"/>
          </p:cNvPicPr>
          <p:nvPr/>
        </p:nvPicPr>
        <p:blipFill>
          <a:blip r:embed="rId3" cstate="print"/>
          <a:srcRect/>
          <a:stretch>
            <a:fillRect/>
          </a:stretch>
        </p:blipFill>
        <p:spPr bwMode="auto">
          <a:xfrm>
            <a:off x="4953000" y="6537325"/>
            <a:ext cx="3725863" cy="10100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2537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Voltage Regulators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0" y="838200"/>
            <a:ext cx="7923772"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Series/Linear voltage regulators (Fixed or Variable)</a:t>
            </a:r>
            <a:endParaRPr lang="en-US" b="1" dirty="0"/>
          </a:p>
        </p:txBody>
      </p:sp>
      <p:sp>
        <p:nvSpPr>
          <p:cNvPr id="6" name="Rectangle 5"/>
          <p:cNvSpPr/>
          <p:nvPr/>
        </p:nvSpPr>
        <p:spPr>
          <a:xfrm>
            <a:off x="0" y="1525012"/>
            <a:ext cx="1371600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response of the pass-transistor to a change in </a:t>
            </a:r>
            <a:r>
              <a:rPr lang="en-US" sz="3200" dirty="0" smtClean="0">
                <a:latin typeface="Times New Roman" pitchFamily="18" charset="0"/>
                <a:cs typeface="Times New Roman" pitchFamily="18" charset="0"/>
              </a:rPr>
              <a:t>load resistance </a:t>
            </a:r>
            <a:r>
              <a:rPr lang="en-US" sz="3200" dirty="0">
                <a:latin typeface="Times New Roman" pitchFamily="18" charset="0"/>
                <a:cs typeface="Times New Roman" pitchFamily="18" charset="0"/>
              </a:rPr>
              <a:t>as follows</a:t>
            </a:r>
            <a:r>
              <a:rPr lang="en-US" sz="3200" dirty="0" smtClean="0">
                <a:latin typeface="Times New Roman" pitchFamily="18" charset="0"/>
                <a:cs typeface="Times New Roman" pitchFamily="18" charset="0"/>
              </a:rPr>
              <a:t>:</a:t>
            </a:r>
          </a:p>
          <a:p>
            <a:pPr marL="514350" indent="-514350">
              <a:buFont typeface="Wingdings" pitchFamily="2" charset="2"/>
              <a:buChar char="Ø"/>
            </a:pPr>
            <a:r>
              <a:rPr lang="en-US" sz="3200" dirty="0" smtClean="0">
                <a:latin typeface="Times New Roman" pitchFamily="18" charset="0"/>
                <a:cs typeface="Times New Roman" pitchFamily="18" charset="0"/>
              </a:rPr>
              <a:t>If </a:t>
            </a:r>
            <a:r>
              <a:rPr lang="en-US" sz="3200" dirty="0">
                <a:latin typeface="Times New Roman" pitchFamily="18" charset="0"/>
                <a:cs typeface="Times New Roman" pitchFamily="18" charset="0"/>
              </a:rPr>
              <a:t>load resistance increases, load voltage also increases</a:t>
            </a:r>
            <a:r>
              <a:rPr lang="en-US" sz="3200" dirty="0" smtClean="0">
                <a:latin typeface="Times New Roman" pitchFamily="18" charset="0"/>
                <a:cs typeface="Times New Roman" pitchFamily="18" charset="0"/>
              </a:rPr>
              <a:t>.</a:t>
            </a:r>
          </a:p>
          <a:p>
            <a:pPr marL="514350" indent="-514350">
              <a:buFont typeface="Wingdings" pitchFamily="2" charset="2"/>
              <a:buChar char="Ø"/>
            </a:pPr>
            <a:r>
              <a:rPr lang="en-US" sz="3200" dirty="0" smtClean="0">
                <a:latin typeface="Times New Roman" pitchFamily="18" charset="0"/>
                <a:cs typeface="Times New Roman" pitchFamily="18" charset="0"/>
              </a:rPr>
              <a:t>Since </a:t>
            </a:r>
            <a:r>
              <a:rPr lang="en-US" sz="3200" dirty="0">
                <a:latin typeface="Times New Roman" pitchFamily="18" charset="0"/>
                <a:cs typeface="Times New Roman" pitchFamily="18" charset="0"/>
              </a:rPr>
              <a:t>the </a:t>
            </a:r>
            <a:r>
              <a:rPr lang="en-US" sz="3200" dirty="0" err="1">
                <a:latin typeface="Times New Roman" pitchFamily="18" charset="0"/>
                <a:cs typeface="Times New Roman" pitchFamily="18" charset="0"/>
              </a:rPr>
              <a:t>Zener</a:t>
            </a:r>
            <a:r>
              <a:rPr lang="en-US" sz="3200" dirty="0">
                <a:latin typeface="Times New Roman" pitchFamily="18" charset="0"/>
                <a:cs typeface="Times New Roman" pitchFamily="18" charset="0"/>
              </a:rPr>
              <a:t> voltage is constant, the increase in Vo causes VBE </a:t>
            </a:r>
            <a:r>
              <a:rPr lang="en-US" sz="3200" dirty="0" smtClean="0">
                <a:latin typeface="Times New Roman" pitchFamily="18" charset="0"/>
                <a:cs typeface="Times New Roman" pitchFamily="18" charset="0"/>
              </a:rPr>
              <a:t>to decrease.</a:t>
            </a:r>
          </a:p>
          <a:p>
            <a:pPr marL="514350" indent="-514350">
              <a:buFont typeface="Wingdings" pitchFamily="2" charset="2"/>
              <a:buChar char="Ø"/>
            </a:pPr>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decrease in VBE reduces conduction through the pass- </a:t>
            </a:r>
            <a:r>
              <a:rPr lang="en-US" sz="3200" dirty="0" smtClean="0">
                <a:latin typeface="Times New Roman" pitchFamily="18" charset="0"/>
                <a:cs typeface="Times New Roman" pitchFamily="18" charset="0"/>
              </a:rPr>
              <a:t>transistor, so </a:t>
            </a:r>
            <a:r>
              <a:rPr lang="en-US" sz="3200" dirty="0">
                <a:latin typeface="Times New Roman" pitchFamily="18" charset="0"/>
                <a:cs typeface="Times New Roman" pitchFamily="18" charset="0"/>
              </a:rPr>
              <a:t>load current decreases</a:t>
            </a:r>
            <a:r>
              <a:rPr lang="en-US" sz="3200" dirty="0" smtClean="0">
                <a:latin typeface="Times New Roman" pitchFamily="18" charset="0"/>
                <a:cs typeface="Times New Roman" pitchFamily="18" charset="0"/>
              </a:rPr>
              <a:t>.</a:t>
            </a:r>
          </a:p>
          <a:p>
            <a:pPr marL="514350" indent="-514350">
              <a:buFont typeface="Wingdings" pitchFamily="2" charset="2"/>
              <a:buChar char="Ø"/>
            </a:pPr>
            <a:r>
              <a:rPr lang="en-US" sz="3200" dirty="0" smtClean="0">
                <a:latin typeface="Times New Roman" pitchFamily="18" charset="0"/>
                <a:cs typeface="Times New Roman" pitchFamily="18" charset="0"/>
              </a:rPr>
              <a:t>This </a:t>
            </a:r>
            <a:r>
              <a:rPr lang="en-US" sz="3200" dirty="0">
                <a:latin typeface="Times New Roman" pitchFamily="18" charset="0"/>
                <a:cs typeface="Times New Roman" pitchFamily="18" charset="0"/>
              </a:rPr>
              <a:t>offsets the increase in load resistance, and a relatively </a:t>
            </a:r>
            <a:r>
              <a:rPr lang="en-US" sz="3200" dirty="0" smtClean="0">
                <a:latin typeface="Times New Roman" pitchFamily="18" charset="0"/>
                <a:cs typeface="Times New Roman" pitchFamily="18" charset="0"/>
              </a:rPr>
              <a:t>constant load </a:t>
            </a:r>
            <a:r>
              <a:rPr lang="en-US" sz="3200" dirty="0">
                <a:latin typeface="Times New Roman" pitchFamily="18" charset="0"/>
                <a:cs typeface="Times New Roman" pitchFamily="18" charset="0"/>
              </a:rPr>
              <a:t>voltage is maintained</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1690</Words>
  <Application>Microsoft Office PowerPoint</Application>
  <PresentationFormat>Custom</PresentationFormat>
  <Paragraphs>196</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191</cp:revision>
  <dcterms:created xsi:type="dcterms:W3CDTF">2020-10-07T00:22:40Z</dcterms:created>
  <dcterms:modified xsi:type="dcterms:W3CDTF">2020-10-12T00:15:25Z</dcterms:modified>
</cp:coreProperties>
</file>