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6" r:id="rId3"/>
    <p:sldId id="258" r:id="rId4"/>
    <p:sldId id="259" r:id="rId5"/>
    <p:sldId id="260" r:id="rId6"/>
    <p:sldId id="262" r:id="rId7"/>
    <p:sldId id="263" r:id="rId8"/>
    <p:sldId id="264" r:id="rId9"/>
    <p:sldId id="267" r:id="rId10"/>
    <p:sldId id="266" r:id="rId11"/>
    <p:sldId id="265" r:id="rId12"/>
    <p:sldId id="268" r:id="rId13"/>
    <p:sldId id="269" r:id="rId14"/>
    <p:sldId id="270" r:id="rId15"/>
    <p:sldId id="286" r:id="rId16"/>
    <p:sldId id="287" r:id="rId17"/>
    <p:sldId id="288" r:id="rId18"/>
    <p:sldId id="289" r:id="rId19"/>
    <p:sldId id="290" r:id="rId20"/>
    <p:sldId id="271" r:id="rId21"/>
    <p:sldId id="272" r:id="rId22"/>
    <p:sldId id="273" r:id="rId23"/>
    <p:sldId id="276" r:id="rId24"/>
    <p:sldId id="275" r:id="rId25"/>
    <p:sldId id="274" r:id="rId26"/>
    <p:sldId id="277" r:id="rId27"/>
    <p:sldId id="278" r:id="rId28"/>
    <p:sldId id="279" r:id="rId29"/>
    <p:sldId id="280" r:id="rId30"/>
    <p:sldId id="281" r:id="rId31"/>
    <p:sldId id="282" r:id="rId32"/>
    <p:sldId id="283" r:id="rId33"/>
    <p:sldId id="284" r:id="rId34"/>
    <p:sldId id="285" r:id="rId35"/>
    <p:sldId id="261" r:id="rId36"/>
  </p:sldIdLst>
  <p:sldSz cx="13716000" cy="91440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42" y="-108"/>
      </p:cViewPr>
      <p:guideLst>
        <p:guide orient="horz" pos="2880"/>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C98E38-CA1B-401B-842C-A323AF8DBAC0}" type="datetimeFigureOut">
              <a:rPr lang="en-US" smtClean="0"/>
              <a:pPr/>
              <a:t>10/30/2020</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95AB6-9EDE-4821-BDAB-A55E723522AB}" type="slidenum">
              <a:rPr lang="en-US" smtClean="0"/>
              <a:pPr/>
              <a:t>‹#›</a:t>
            </a:fld>
            <a:endParaRPr lang="en-US"/>
          </a:p>
        </p:txBody>
      </p:sp>
    </p:spTree>
    <p:extLst>
      <p:ext uri="{BB962C8B-B14F-4D97-AF65-F5344CB8AC3E}">
        <p14:creationId xmlns:p14="http://schemas.microsoft.com/office/powerpoint/2010/main" val="149524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488951"/>
            <a:ext cx="4629150"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488951"/>
            <a:ext cx="13658850"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2844800"/>
            <a:ext cx="9144000" cy="8045451"/>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2844800"/>
            <a:ext cx="9144000" cy="8045451"/>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806E1-DEFA-4EA6-865A-6A3298C244BD}" type="datetimeFigureOut">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ACA806E1-DEFA-4EA6-865A-6A3298C244BD}" type="datetimeFigureOut">
              <a:rPr lang="en-US" smtClean="0"/>
              <a:pPr/>
              <a:t>10/30/2020</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703B64B3-3C22-4C7E-B4D9-35CCE790A3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234" y="2895600"/>
            <a:ext cx="12780037" cy="280076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8800" b="1" dirty="0" smtClean="0">
                <a:latin typeface="Times New Roman" pitchFamily="18" charset="0"/>
                <a:cs typeface="Times New Roman" pitchFamily="18" charset="0"/>
              </a:rPr>
              <a:t>UNIT – III</a:t>
            </a:r>
          </a:p>
          <a:p>
            <a:pPr algn="ctr"/>
            <a:r>
              <a:rPr lang="en-US" sz="8800" b="1" dirty="0" smtClean="0">
                <a:latin typeface="Times New Roman" pitchFamily="18" charset="0"/>
                <a:cs typeface="Times New Roman" pitchFamily="18" charset="0"/>
              </a:rPr>
              <a:t>ANALOG MULTIPLERS</a:t>
            </a:r>
            <a:endParaRPr lang="en-US" sz="8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481779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lvl="0"/>
            <a:r>
              <a:rPr lang="en-US" b="1" dirty="0" smtClean="0">
                <a:latin typeface="Times New Roman" pitchFamily="18" charset="0"/>
                <a:cs typeface="Times New Roman" pitchFamily="18" charset="0"/>
              </a:rPr>
              <a:t>Emitter coupled Transistor pair:</a:t>
            </a:r>
            <a:endParaRPr lang="en-US" b="1" dirty="0">
              <a:latin typeface="Times New Roman" pitchFamily="18" charset="0"/>
              <a:cs typeface="Times New Roman" pitchFamily="18" charset="0"/>
            </a:endParaRPr>
          </a:p>
        </p:txBody>
      </p:sp>
      <p:pic>
        <p:nvPicPr>
          <p:cNvPr id="24578" name="Picture 2" descr="http://img.brainkart.com/extra3/VIdSHf9.jpg"/>
          <p:cNvPicPr>
            <a:picLocks noChangeAspect="1" noChangeArrowheads="1"/>
          </p:cNvPicPr>
          <p:nvPr/>
        </p:nvPicPr>
        <p:blipFill>
          <a:blip r:embed="rId2" cstate="print"/>
          <a:srcRect/>
          <a:stretch>
            <a:fillRect/>
          </a:stretch>
        </p:blipFill>
        <p:spPr bwMode="auto">
          <a:xfrm>
            <a:off x="191712" y="1676400"/>
            <a:ext cx="6666288" cy="5562600"/>
          </a:xfrm>
          <a:prstGeom prst="rect">
            <a:avLst/>
          </a:prstGeom>
          <a:ln>
            <a:solidFill>
              <a:schemeClr val="accent6">
                <a:lumMod val="75000"/>
              </a:schemeClr>
            </a:solidFill>
          </a:ln>
          <a:effectLst>
            <a:outerShdw blurRad="292100" dist="139700" dir="2700000" algn="tl" rotWithShape="0">
              <a:srgbClr val="333333">
                <a:alpha val="65000"/>
              </a:srgbClr>
            </a:outerShdw>
          </a:effectLst>
        </p:spPr>
      </p:pic>
      <p:sp>
        <p:nvSpPr>
          <p:cNvPr id="7" name="Rectangle 6"/>
          <p:cNvSpPr/>
          <p:nvPr/>
        </p:nvSpPr>
        <p:spPr>
          <a:xfrm>
            <a:off x="7086600" y="2133600"/>
            <a:ext cx="6324600"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It is a simple modulator circuit constructed using a differential amplifier.</a:t>
            </a:r>
          </a:p>
          <a:p>
            <a:pPr marL="514350" indent="-514350" algn="just">
              <a:buFont typeface="Wingdings" pitchFamily="2" charset="2"/>
              <a:buChar char="Ø"/>
            </a:pPr>
            <a:r>
              <a:rPr lang="en-US" dirty="0" smtClean="0">
                <a:latin typeface="Times New Roman" pitchFamily="18" charset="0"/>
                <a:cs typeface="Times New Roman" pitchFamily="18" charset="0"/>
              </a:rPr>
              <a:t>It can be used as a multiplier, provided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small and much less than 50mV and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greater than V</a:t>
            </a:r>
            <a:r>
              <a:rPr lang="en-US" baseline="-25000" dirty="0" smtClean="0">
                <a:latin typeface="Times New Roman" pitchFamily="18" charset="0"/>
                <a:cs typeface="Times New Roman" pitchFamily="18" charset="0"/>
              </a:rPr>
              <a:t>BE</a:t>
            </a:r>
            <a:r>
              <a:rPr lang="en-US" dirty="0" smtClean="0">
                <a:latin typeface="Times New Roman" pitchFamily="18" charset="0"/>
                <a:cs typeface="Times New Roman" pitchFamily="18" charset="0"/>
              </a:rPr>
              <a:t> (on). </a:t>
            </a:r>
          </a:p>
        </p:txBody>
      </p:sp>
      <p:sp>
        <p:nvSpPr>
          <p:cNvPr id="9" name="TextBox 8"/>
          <p:cNvSpPr txBox="1"/>
          <p:nvPr/>
        </p:nvSpPr>
        <p:spPr>
          <a:xfrm>
            <a:off x="7086600" y="4440972"/>
            <a:ext cx="6324600" cy="449353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But, the multiplier circuit shown in figure has several </a:t>
            </a:r>
            <a:r>
              <a:rPr lang="en-US" b="1" dirty="0" smtClean="0">
                <a:solidFill>
                  <a:srgbClr val="FF0000"/>
                </a:solidFill>
                <a:latin typeface="Times New Roman" pitchFamily="18" charset="0"/>
                <a:cs typeface="Times New Roman" pitchFamily="18" charset="0"/>
              </a:rPr>
              <a:t>limitations</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first</a:t>
            </a:r>
            <a:r>
              <a:rPr lang="en-US" dirty="0" smtClean="0">
                <a:latin typeface="Times New Roman" pitchFamily="18" charset="0"/>
                <a:cs typeface="Times New Roman" pitchFamily="18" charset="0"/>
              </a:rPr>
              <a:t> limitation is that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offset by V</a:t>
            </a:r>
            <a:r>
              <a:rPr lang="en-US" baseline="-25000" dirty="0" smtClean="0">
                <a:latin typeface="Times New Roman" pitchFamily="18" charset="0"/>
                <a:cs typeface="Times New Roman" pitchFamily="18" charset="0"/>
              </a:rPr>
              <a:t>BE</a:t>
            </a:r>
            <a:r>
              <a:rPr lang="en-US" dirty="0" smtClean="0">
                <a:latin typeface="Times New Roman" pitchFamily="18" charset="0"/>
                <a:cs typeface="Times New Roman" pitchFamily="18" charset="0"/>
              </a:rPr>
              <a:t> (on).</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second</a:t>
            </a:r>
            <a:r>
              <a:rPr lang="en-US" dirty="0" smtClean="0">
                <a:latin typeface="Times New Roman" pitchFamily="18" charset="0"/>
                <a:cs typeface="Times New Roman" pitchFamily="18" charset="0"/>
              </a:rPr>
              <a:t> is that V</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must always be positive which results in only a two-quadrant multiplier operation. </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third</a:t>
            </a:r>
            <a:r>
              <a:rPr lang="en-US" dirty="0" smtClean="0">
                <a:latin typeface="Times New Roman" pitchFamily="18" charset="0"/>
                <a:cs typeface="Times New Roman" pitchFamily="18" charset="0"/>
              </a:rPr>
              <a:t> limitation is that, the </a:t>
            </a:r>
            <a:r>
              <a:rPr lang="en-US" b="1" dirty="0" err="1" smtClean="0">
                <a:latin typeface="Times New Roman" pitchFamily="18" charset="0"/>
                <a:cs typeface="Times New Roman" pitchFamily="18" charset="0"/>
              </a:rPr>
              <a:t>tanh</a:t>
            </a:r>
            <a:r>
              <a:rPr lang="en-US" b="1" dirty="0" smtClean="0">
                <a:latin typeface="Times New Roman" pitchFamily="18" charset="0"/>
                <a:cs typeface="Times New Roman" pitchFamily="18" charset="0"/>
              </a:rPr>
              <a:t> (X) </a:t>
            </a:r>
            <a:r>
              <a:rPr lang="en-US" dirty="0" smtClean="0">
                <a:latin typeface="Times New Roman" pitchFamily="18" charset="0"/>
                <a:cs typeface="Times New Roman" pitchFamily="18" charset="0"/>
              </a:rPr>
              <a:t>is approximately as X, where X = 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/2V</a:t>
            </a:r>
            <a:r>
              <a:rPr lang="en-US" baseline="-25000"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The first two limitations are overcome in the Gilbert cell.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343754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Gilbert Multiplier cell:</a:t>
            </a:r>
            <a:endParaRPr lang="en-US" dirty="0">
              <a:latin typeface="Times New Roman" pitchFamily="18" charset="0"/>
              <a:cs typeface="Times New Roman" pitchFamily="18" charset="0"/>
            </a:endParaRPr>
          </a:p>
        </p:txBody>
      </p:sp>
      <p:pic>
        <p:nvPicPr>
          <p:cNvPr id="25602" name="Picture 2" descr="http://img.brainkart.com/extra3/cvhgn6v.jpg"/>
          <p:cNvPicPr>
            <a:picLocks noChangeAspect="1" noChangeArrowheads="1"/>
          </p:cNvPicPr>
          <p:nvPr/>
        </p:nvPicPr>
        <p:blipFill>
          <a:blip r:embed="rId2" cstate="print"/>
          <a:srcRect/>
          <a:stretch>
            <a:fillRect/>
          </a:stretch>
        </p:blipFill>
        <p:spPr bwMode="auto">
          <a:xfrm>
            <a:off x="2590800" y="1386838"/>
            <a:ext cx="8534400" cy="7680962"/>
          </a:xfrm>
          <a:prstGeom prst="rect">
            <a:avLst/>
          </a:prstGeom>
          <a:ln>
            <a:solidFill>
              <a:srgbClr val="00B0F0"/>
            </a:solid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1410831"/>
            <a:ext cx="13716000" cy="224676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Gilbert multiplier cell is a modification of the emitter coupled cell and this allows four – quadrant multiplication. Therefore, it forms the basis of most of the integrated circuit balanced Multipliers. </a:t>
            </a:r>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Two cross- coupled emitter- coupled pairs in series connection with an emitter coupled pair form the structure of the Gilbert multiplier cell.</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0" y="762000"/>
            <a:ext cx="343754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Gilbert Multiplier cell:</a:t>
            </a:r>
            <a:endParaRPr lang="en-US" dirty="0">
              <a:latin typeface="Times New Roman" pitchFamily="18" charset="0"/>
              <a:cs typeface="Times New Roman" pitchFamily="18" charset="0"/>
            </a:endParaRPr>
          </a:p>
        </p:txBody>
      </p:sp>
      <p:sp>
        <p:nvSpPr>
          <p:cNvPr id="26626" name="Rectangle 2"/>
          <p:cNvSpPr>
            <a:spLocks noChangeArrowheads="1"/>
          </p:cNvSpPr>
          <p:nvPr/>
        </p:nvSpPr>
        <p:spPr bwMode="auto">
          <a:xfrm>
            <a:off x="514393" y="3774758"/>
            <a:ext cx="708078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collector current of Q</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Q</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given by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6628" name="Picture 4" descr="http://img.brainkart.com/extra3/sMwPBAS.jpg"/>
          <p:cNvPicPr>
            <a:picLocks noChangeAspect="1" noChangeArrowheads="1"/>
          </p:cNvPicPr>
          <p:nvPr/>
        </p:nvPicPr>
        <p:blipFill>
          <a:blip r:embed="rId2" cstate="print"/>
          <a:srcRect b="19047"/>
          <a:stretch>
            <a:fillRect/>
          </a:stretch>
        </p:blipFill>
        <p:spPr bwMode="auto">
          <a:xfrm>
            <a:off x="1410702" y="4343400"/>
            <a:ext cx="7535487" cy="129540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
        <p:nvSpPr>
          <p:cNvPr id="26629" name="Rectangle 5"/>
          <p:cNvSpPr>
            <a:spLocks noChangeArrowheads="1"/>
          </p:cNvSpPr>
          <p:nvPr/>
        </p:nvSpPr>
        <p:spPr bwMode="auto">
          <a:xfrm>
            <a:off x="457200" y="6062991"/>
            <a:ext cx="845205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Similarly, the collector current of Q</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5</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Q</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6</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given by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6631" name="Picture 7" descr="http://img.brainkart.com/extra3/Q1WQAgC.jpg"/>
          <p:cNvPicPr>
            <a:picLocks noChangeAspect="1" noChangeArrowheads="1"/>
          </p:cNvPicPr>
          <p:nvPr/>
        </p:nvPicPr>
        <p:blipFill>
          <a:blip r:embed="rId3" cstate="print"/>
          <a:srcRect/>
          <a:stretch>
            <a:fillRect/>
          </a:stretch>
        </p:blipFill>
        <p:spPr bwMode="auto">
          <a:xfrm>
            <a:off x="1783389" y="6705600"/>
            <a:ext cx="8046411" cy="129540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343754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Gilbert Multiplier cell:</a:t>
            </a:r>
            <a:endParaRPr lang="en-US" dirty="0">
              <a:latin typeface="Times New Roman" pitchFamily="18" charset="0"/>
              <a:cs typeface="Times New Roman" pitchFamily="18" charset="0"/>
            </a:endParaRPr>
          </a:p>
        </p:txBody>
      </p:sp>
      <p:sp>
        <p:nvSpPr>
          <p:cNvPr id="6" name="Rectangle 5"/>
          <p:cNvSpPr/>
          <p:nvPr/>
        </p:nvSpPr>
        <p:spPr>
          <a:xfrm>
            <a:off x="381000" y="1447800"/>
            <a:ext cx="11353800" cy="523220"/>
          </a:xfrm>
          <a:prstGeom prst="rect">
            <a:avLst/>
          </a:prstGeom>
        </p:spPr>
        <p:txBody>
          <a:bodyPr wrap="square">
            <a:spAutoFit/>
          </a:bodyPr>
          <a:lstStyle/>
          <a:p>
            <a:r>
              <a:rPr lang="en-US" sz="2800" dirty="0" smtClean="0">
                <a:latin typeface="Times New Roman" pitchFamily="18" charset="0"/>
                <a:cs typeface="Times New Roman" pitchFamily="18" charset="0"/>
              </a:rPr>
              <a:t> Collector current I</a:t>
            </a:r>
            <a:r>
              <a:rPr lang="en-US" sz="2800" baseline="-25000" dirty="0" smtClean="0">
                <a:latin typeface="Times New Roman" pitchFamily="18" charset="0"/>
                <a:cs typeface="Times New Roman" pitchFamily="18" charset="0"/>
              </a:rPr>
              <a:t>C1</a:t>
            </a:r>
            <a:r>
              <a:rPr lang="en-US" sz="2800" dirty="0" smtClean="0">
                <a:latin typeface="Times New Roman" pitchFamily="18" charset="0"/>
                <a:cs typeface="Times New Roman" pitchFamily="18" charset="0"/>
              </a:rPr>
              <a:t> and I</a:t>
            </a:r>
            <a:r>
              <a:rPr lang="en-US" sz="2800" baseline="-25000" dirty="0" smtClean="0">
                <a:latin typeface="Times New Roman" pitchFamily="18" charset="0"/>
                <a:cs typeface="Times New Roman" pitchFamily="18" charset="0"/>
              </a:rPr>
              <a:t>C2</a:t>
            </a:r>
            <a:r>
              <a:rPr lang="en-US" sz="2800" dirty="0" smtClean="0">
                <a:latin typeface="Times New Roman" pitchFamily="18" charset="0"/>
                <a:cs typeface="Times New Roman" pitchFamily="18" charset="0"/>
              </a:rPr>
              <a:t> of transistors Q</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and Q</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can be expressed as</a:t>
            </a:r>
            <a:endParaRPr lang="en-US" sz="2800" dirty="0">
              <a:latin typeface="Times New Roman" pitchFamily="18" charset="0"/>
              <a:cs typeface="Times New Roman" pitchFamily="18" charset="0"/>
            </a:endParaRPr>
          </a:p>
        </p:txBody>
      </p:sp>
      <p:pic>
        <p:nvPicPr>
          <p:cNvPr id="28674" name="Picture 2" descr="http://img.brainkart.com/extra3/ZbziEFT.jpg"/>
          <p:cNvPicPr>
            <a:picLocks noChangeAspect="1" noChangeArrowheads="1"/>
          </p:cNvPicPr>
          <p:nvPr/>
        </p:nvPicPr>
        <p:blipFill>
          <a:blip r:embed="rId2" cstate="print"/>
          <a:srcRect/>
          <a:stretch>
            <a:fillRect/>
          </a:stretch>
        </p:blipFill>
        <p:spPr bwMode="auto">
          <a:xfrm>
            <a:off x="1524000" y="2209800"/>
            <a:ext cx="8229578" cy="1219200"/>
          </a:xfrm>
          <a:prstGeom prst="rect">
            <a:avLst/>
          </a:prstGeom>
          <a:noFill/>
          <a:ln>
            <a:solidFill>
              <a:srgbClr val="FF0000"/>
            </a:solidFill>
          </a:ln>
        </p:spPr>
      </p:pic>
      <p:sp>
        <p:nvSpPr>
          <p:cNvPr id="28675" name="Rectangle 3"/>
          <p:cNvSpPr>
            <a:spLocks noChangeArrowheads="1"/>
          </p:cNvSpPr>
          <p:nvPr/>
        </p:nvSpPr>
        <p:spPr bwMode="auto">
          <a:xfrm>
            <a:off x="468594" y="3624591"/>
            <a:ext cx="7798930"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Substituting the above equation in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C3</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C4</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we get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8677" name="Picture 5" descr="http://img.brainkart.com/extra3/KyOSHsq.jpg"/>
          <p:cNvPicPr>
            <a:picLocks noChangeAspect="1" noChangeArrowheads="1"/>
          </p:cNvPicPr>
          <p:nvPr/>
        </p:nvPicPr>
        <p:blipFill>
          <a:blip r:embed="rId3" cstate="print"/>
          <a:srcRect b="7143"/>
          <a:stretch>
            <a:fillRect/>
          </a:stretch>
        </p:blipFill>
        <p:spPr bwMode="auto">
          <a:xfrm>
            <a:off x="1270000" y="4419600"/>
            <a:ext cx="11379200" cy="1981200"/>
          </a:xfrm>
          <a:prstGeom prst="rect">
            <a:avLst/>
          </a:prstGeom>
          <a:noFill/>
          <a:ln>
            <a:solidFill>
              <a:srgbClr val="00B050"/>
            </a:solidFill>
          </a:ln>
        </p:spPr>
      </p:pic>
      <p:sp>
        <p:nvSpPr>
          <p:cNvPr id="28678" name="Rectangle 6"/>
          <p:cNvSpPr>
            <a:spLocks noChangeArrowheads="1"/>
          </p:cNvSpPr>
          <p:nvPr/>
        </p:nvSpPr>
        <p:spPr bwMode="auto">
          <a:xfrm>
            <a:off x="776657" y="6441758"/>
            <a:ext cx="712887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Similarly substituting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c2</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c5</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C6</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we get,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8680" name="Picture 8" descr="http://img.brainkart.com/extra3/zMbfaij.jpg"/>
          <p:cNvPicPr>
            <a:picLocks noChangeAspect="1" noChangeArrowheads="1"/>
          </p:cNvPicPr>
          <p:nvPr/>
        </p:nvPicPr>
        <p:blipFill>
          <a:blip r:embed="rId4" cstate="print"/>
          <a:srcRect/>
          <a:stretch>
            <a:fillRect/>
          </a:stretch>
        </p:blipFill>
        <p:spPr bwMode="auto">
          <a:xfrm>
            <a:off x="2514599" y="7086600"/>
            <a:ext cx="9652379" cy="17526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343754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Gilbert Multiplier cell:</a:t>
            </a:r>
            <a:endParaRPr lang="en-US" dirty="0">
              <a:latin typeface="Times New Roman" pitchFamily="18" charset="0"/>
              <a:cs typeface="Times New Roman" pitchFamily="18" charset="0"/>
            </a:endParaRPr>
          </a:p>
        </p:txBody>
      </p:sp>
      <p:sp>
        <p:nvSpPr>
          <p:cNvPr id="27649" name="Rectangle 1"/>
          <p:cNvSpPr>
            <a:spLocks noChangeArrowheads="1"/>
          </p:cNvSpPr>
          <p:nvPr/>
        </p:nvSpPr>
        <p:spPr bwMode="auto">
          <a:xfrm>
            <a:off x="2345940" y="1585079"/>
            <a:ext cx="8191345" cy="34163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differential output current I is given by</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 =I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L1</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L2</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C3</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C5</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 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C4</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C6</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C3</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C6</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C4</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a:t>
            </a:r>
            <a:r>
              <a:rPr kumimoji="0" lang="en-US" sz="3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C5</a:t>
            </a:r>
            <a:r>
              <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endParaRPr kumimoji="0" lang="en-US" sz="3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3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∆I = I</a:t>
            </a:r>
            <a:r>
              <a:rPr kumimoji="0" lang="en-US" sz="3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EE</a:t>
            </a:r>
            <a:r>
              <a:rPr kumimoji="0" lang="en-US" sz="3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a:t>
            </a:r>
            <a:r>
              <a:rPr kumimoji="0" lang="en-US" sz="3600"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tanh</a:t>
            </a:r>
            <a:r>
              <a:rPr kumimoji="0" lang="en-US" sz="3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V</a:t>
            </a:r>
            <a:r>
              <a:rPr kumimoji="0" lang="en-US" sz="3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1</a:t>
            </a:r>
            <a:r>
              <a:rPr kumimoji="0" lang="en-US" sz="3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/2V</a:t>
            </a:r>
            <a:r>
              <a:rPr kumimoji="0" lang="en-US" sz="3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T</a:t>
            </a:r>
            <a:r>
              <a:rPr kumimoji="0" lang="en-US" sz="3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a:t>
            </a:r>
            <a:r>
              <a:rPr kumimoji="0" lang="en-US" sz="3600"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tanh</a:t>
            </a:r>
            <a:r>
              <a:rPr kumimoji="0" lang="en-US" sz="3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(V</a:t>
            </a:r>
            <a:r>
              <a:rPr kumimoji="0" lang="en-US" sz="3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2</a:t>
            </a:r>
            <a:r>
              <a:rPr kumimoji="0" lang="en-US" sz="3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/2V</a:t>
            </a:r>
            <a:r>
              <a:rPr kumimoji="0" lang="en-US" sz="3600" b="1" i="0" u="none" strike="noStrike" cap="none" normalizeH="0" baseline="-30000" dirty="0" smtClean="0">
                <a:ln>
                  <a:noFill/>
                </a:ln>
                <a:solidFill>
                  <a:srgbClr val="0070C0"/>
                </a:solidFill>
                <a:effectLst/>
                <a:latin typeface="Times New Roman" pitchFamily="18" charset="0"/>
                <a:ea typeface="Times New Roman" pitchFamily="18" charset="0"/>
                <a:cs typeface="Times New Roman" pitchFamily="18" charset="0"/>
              </a:rPr>
              <a:t>T</a:t>
            </a:r>
            <a:r>
              <a:rPr kumimoji="0" lang="en-US" sz="36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endParaRPr kumimoji="0" lang="en-US" sz="4400" b="1" i="0" u="none" strike="noStrike" cap="none" normalizeH="0" baseline="0" dirty="0" smtClean="0">
              <a:ln>
                <a:noFill/>
              </a:ln>
              <a:solidFill>
                <a:srgbClr val="0070C0"/>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343754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Gilbert Multiplier cell:</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37" y="2085974"/>
            <a:ext cx="12919734" cy="5686426"/>
          </a:xfrm>
          <a:prstGeom prst="rect">
            <a:avLst/>
          </a:prstGeom>
          <a:ln w="9525">
            <a:solidFill>
              <a:srgbClr val="92D05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4296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5238750" cy="3933825"/>
          </a:xfrm>
          <a:prstGeom prst="rect">
            <a:avLst/>
          </a:prstGeom>
          <a:ln w="9525">
            <a:solidFill>
              <a:srgbClr val="00B05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0" y="762000"/>
            <a:ext cx="691362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Gilbert Multiplier cell :- Pre-Distortion Circuit:</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905" y="1752600"/>
            <a:ext cx="8225141" cy="6934199"/>
          </a:xfrm>
          <a:prstGeom prst="rect">
            <a:avLst/>
          </a:prstGeom>
          <a:ln w="9525">
            <a:solidFill>
              <a:srgbClr val="00B05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66873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572000" cy="459105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0" y="762000"/>
            <a:ext cx="691362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Gilbert Multiplier cell :- Pre-Distortion Circuit:</a:t>
            </a:r>
            <a:endParaRPr lang="en-US"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6553200"/>
            <a:ext cx="111918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83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691362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Gilbert Multiplier cell :- Pre-Distortion Circuit:</a:t>
            </a:r>
            <a:endParaRPr lang="en-US" dirty="0">
              <a:latin typeface="Times New Roman" pitchFamily="18" charset="0"/>
              <a:cs typeface="Times New Roman" pitchFamily="18" charset="0"/>
            </a:endParaRPr>
          </a:p>
        </p:txBody>
      </p:sp>
      <p:grpSp>
        <p:nvGrpSpPr>
          <p:cNvPr id="6" name="Group 5"/>
          <p:cNvGrpSpPr/>
          <p:nvPr/>
        </p:nvGrpSpPr>
        <p:grpSpPr>
          <a:xfrm>
            <a:off x="2286000" y="1905000"/>
            <a:ext cx="8348663" cy="6934200"/>
            <a:chOff x="3081338" y="2057400"/>
            <a:chExt cx="7553325" cy="6257925"/>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338" y="2057400"/>
              <a:ext cx="75533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529" y="7086600"/>
              <a:ext cx="59626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24792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4288"/>
            <a:ext cx="12363450" cy="91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7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1828800" y="1676400"/>
            <a:ext cx="11353800"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74725" indent="-457200" algn="just">
              <a:buFont typeface="+mj-lt"/>
              <a:buAutoNum type="arabicPeriod"/>
            </a:pPr>
            <a:r>
              <a:rPr lang="en-US" b="1" dirty="0" smtClean="0">
                <a:latin typeface="Times New Roman" pitchFamily="18" charset="0"/>
                <a:cs typeface="Times New Roman" pitchFamily="18" charset="0"/>
              </a:rPr>
              <a:t>Logarithmic Summing Technique </a:t>
            </a:r>
            <a:r>
              <a:rPr lang="en-US" b="1" dirty="0" smtClean="0">
                <a:solidFill>
                  <a:srgbClr val="00B050"/>
                </a:solidFill>
                <a:latin typeface="Times New Roman" pitchFamily="18" charset="0"/>
                <a:cs typeface="Times New Roman" pitchFamily="18" charset="0"/>
              </a:rPr>
              <a:t>(One Quadrant Device)</a:t>
            </a:r>
          </a:p>
          <a:p>
            <a:pPr marL="974725" indent="-457200" algn="just">
              <a:buFont typeface="+mj-lt"/>
              <a:buAutoNum type="arabicPeriod"/>
            </a:pPr>
            <a:r>
              <a:rPr lang="en-US" b="1" dirty="0" smtClean="0">
                <a:latin typeface="Times New Roman" pitchFamily="18" charset="0"/>
                <a:cs typeface="Times New Roman" pitchFamily="18" charset="0"/>
              </a:rPr>
              <a:t>Pulse Height/Width Modulation Technique </a:t>
            </a:r>
            <a:r>
              <a:rPr lang="en-US" b="1" dirty="0" smtClean="0">
                <a:solidFill>
                  <a:srgbClr val="00B050"/>
                </a:solidFill>
                <a:latin typeface="Times New Roman" pitchFamily="18" charset="0"/>
                <a:cs typeface="Times New Roman" pitchFamily="18" charset="0"/>
              </a:rPr>
              <a:t>(One Quadrant Device)</a:t>
            </a:r>
          </a:p>
          <a:p>
            <a:pPr marL="974725" indent="-457200" algn="just">
              <a:buFont typeface="+mj-lt"/>
              <a:buAutoNum type="arabicPeriod"/>
            </a:pPr>
            <a:r>
              <a:rPr lang="en-US" b="1" dirty="0" smtClean="0">
                <a:latin typeface="Times New Roman" pitchFamily="18" charset="0"/>
                <a:cs typeface="Times New Roman" pitchFamily="18" charset="0"/>
              </a:rPr>
              <a:t>Emitter Coupled Transistor Pair </a:t>
            </a:r>
            <a:r>
              <a:rPr lang="en-US" b="1" dirty="0" smtClean="0">
                <a:solidFill>
                  <a:srgbClr val="00B050"/>
                </a:solidFill>
                <a:latin typeface="Times New Roman" pitchFamily="18" charset="0"/>
                <a:cs typeface="Times New Roman" pitchFamily="18" charset="0"/>
              </a:rPr>
              <a:t>(Two Quadrant Device)</a:t>
            </a:r>
          </a:p>
          <a:p>
            <a:pPr marL="974725" indent="-457200" algn="just">
              <a:buFont typeface="+mj-lt"/>
              <a:buAutoNum type="arabicPeriod"/>
            </a:pPr>
            <a:r>
              <a:rPr lang="en-US" b="1" dirty="0" smtClean="0">
                <a:latin typeface="Times New Roman" pitchFamily="18" charset="0"/>
                <a:cs typeface="Times New Roman" pitchFamily="18" charset="0"/>
              </a:rPr>
              <a:t>Gilbert Cell </a:t>
            </a:r>
            <a:r>
              <a:rPr lang="en-US" b="1" dirty="0" smtClean="0">
                <a:solidFill>
                  <a:srgbClr val="00B050"/>
                </a:solidFill>
                <a:latin typeface="Times New Roman" pitchFamily="18" charset="0"/>
                <a:cs typeface="Times New Roman" pitchFamily="18" charset="0"/>
              </a:rPr>
              <a:t>(Four Quadrant Device)</a:t>
            </a:r>
          </a:p>
          <a:p>
            <a:pPr marL="974725" indent="-457200" algn="just">
              <a:buFont typeface="+mj-lt"/>
              <a:buAutoNum type="arabicPeriod"/>
            </a:pPr>
            <a:r>
              <a:rPr lang="en-US" b="1" dirty="0" smtClean="0">
                <a:latin typeface="Times New Roman" pitchFamily="18" charset="0"/>
                <a:cs typeface="Times New Roman" pitchFamily="18" charset="0"/>
              </a:rPr>
              <a:t>Variable Trans-conductance Technique</a:t>
            </a:r>
            <a:endParaRPr lang="en-US" b="1" dirty="0">
              <a:latin typeface="Times New Roman" pitchFamily="18" charset="0"/>
              <a:cs typeface="Times New Roman" pitchFamily="18" charset="0"/>
            </a:endParaRPr>
          </a:p>
        </p:txBody>
      </p:sp>
      <p:sp>
        <p:nvSpPr>
          <p:cNvPr id="6" name="TextBox 5"/>
          <p:cNvSpPr txBox="1"/>
          <p:nvPr/>
        </p:nvSpPr>
        <p:spPr>
          <a:xfrm>
            <a:off x="0" y="1066800"/>
            <a:ext cx="112332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Types:</a:t>
            </a:r>
            <a:endParaRPr lang="en-US" b="1" dirty="0">
              <a:latin typeface="Times New Roman" pitchFamily="18" charset="0"/>
              <a:cs typeface="Times New Roman" pitchFamily="18" charset="0"/>
            </a:endParaRPr>
          </a:p>
        </p:txBody>
      </p:sp>
      <p:sp>
        <p:nvSpPr>
          <p:cNvPr id="7" name="Rectangle 6"/>
          <p:cNvSpPr/>
          <p:nvPr/>
        </p:nvSpPr>
        <p:spPr>
          <a:xfrm>
            <a:off x="0" y="4003357"/>
            <a:ext cx="1370888"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Symbol:</a:t>
            </a:r>
            <a:endParaRPr lang="en-US" b="1" dirty="0">
              <a:latin typeface="Times New Roman" pitchFamily="18" charset="0"/>
              <a:cs typeface="Times New Roman" pitchFamily="18" charset="0"/>
            </a:endParaRPr>
          </a:p>
        </p:txBody>
      </p:sp>
      <p:sp>
        <p:nvSpPr>
          <p:cNvPr id="1026" name="AutoShape 2" descr="Building Blocks #2: True analog multipl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cstate="print"/>
          <a:srcRect b="12675"/>
          <a:stretch>
            <a:fillRect/>
          </a:stretch>
        </p:blipFill>
        <p:spPr bwMode="auto">
          <a:xfrm>
            <a:off x="228600" y="5105400"/>
            <a:ext cx="5867400" cy="3124200"/>
          </a:xfrm>
          <a:prstGeom prst="rect">
            <a:avLst/>
          </a:prstGeom>
          <a:ln>
            <a:solidFill>
              <a:srgbClr val="00B050"/>
            </a:solid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cstate="print"/>
          <a:srcRect/>
          <a:stretch>
            <a:fillRect/>
          </a:stretch>
        </p:blipFill>
        <p:spPr bwMode="auto">
          <a:xfrm>
            <a:off x="6934200" y="5029200"/>
            <a:ext cx="6568803" cy="3276600"/>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573727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Variable </a:t>
            </a:r>
            <a:r>
              <a:rPr lang="en-US" b="1" dirty="0" err="1" smtClean="0">
                <a:latin typeface="Times New Roman" pitchFamily="18" charset="0"/>
                <a:cs typeface="Times New Roman" pitchFamily="18" charset="0"/>
              </a:rPr>
              <a:t>Transconductance</a:t>
            </a:r>
            <a:r>
              <a:rPr lang="en-US" b="1" dirty="0" smtClean="0">
                <a:latin typeface="Times New Roman" pitchFamily="18" charset="0"/>
                <a:cs typeface="Times New Roman" pitchFamily="18" charset="0"/>
              </a:rPr>
              <a:t> Technique:</a:t>
            </a:r>
            <a:endParaRPr lang="en-US" dirty="0">
              <a:latin typeface="Times New Roman" pitchFamily="18" charset="0"/>
              <a:cs typeface="Times New Roman" pitchFamily="18" charset="0"/>
            </a:endParaRPr>
          </a:p>
        </p:txBody>
      </p:sp>
      <p:pic>
        <p:nvPicPr>
          <p:cNvPr id="29698" name="Picture 2" descr="http://img.brainkart.com/extra3/4Bd7Lvg.jpg"/>
          <p:cNvPicPr>
            <a:picLocks noChangeAspect="1" noChangeArrowheads="1"/>
          </p:cNvPicPr>
          <p:nvPr/>
        </p:nvPicPr>
        <p:blipFill>
          <a:blip r:embed="rId2" cstate="print"/>
          <a:srcRect/>
          <a:stretch>
            <a:fillRect/>
          </a:stretch>
        </p:blipFill>
        <p:spPr bwMode="auto">
          <a:xfrm>
            <a:off x="2590800" y="1524000"/>
            <a:ext cx="8639580" cy="6781800"/>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152400" y="2267664"/>
            <a:ext cx="13411200" cy="48320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 pos="4445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variable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transconductance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technique makes use of the dependence characteristic of the</a:t>
            </a:r>
            <a:r>
              <a:rPr kumimoji="0" lang="en-US" sz="2800"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transistor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transconductance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parameter on the emitter current bias applied. A simple differential circuit arrangement depicting the principle is shown in figure.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 pos="444500" algn="l"/>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 pos="4445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relationship between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is given by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gm R</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L</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where gm =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the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transconductance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the stage.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tabLst>
                <a:tab pos="285750" algn="l"/>
                <a:tab pos="444500" algn="l"/>
              </a:tabLst>
            </a:pPr>
            <a:r>
              <a:rPr kumimoji="0" lang="en-US" sz="2800" b="0" i="0" u="none" strike="noStrike" cap="none" normalizeH="0" baseline="0" dirty="0" smtClean="0">
                <a:ln>
                  <a:noFill/>
                </a:ln>
                <a:solidFill>
                  <a:schemeClr val="tx1"/>
                </a:solidFill>
                <a:effectLst/>
                <a:latin typeface="Times New Roman" pitchFamily="18" charset="0"/>
                <a:ea typeface="Symbol" pitchFamily="18" charset="2"/>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 pos="4445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Application of a second input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to the reference current source of the differential amplifier can vary g</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m</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tabLst>
                <a:tab pos="285750" algn="l"/>
                <a:tab pos="4445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 pos="4445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Thus, if R</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&gt;&gt;V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BE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bias voltage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related to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by the relation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0" y="762000"/>
            <a:ext cx="573727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Variable </a:t>
            </a:r>
            <a:r>
              <a:rPr lang="en-US" b="1" dirty="0" err="1" smtClean="0">
                <a:latin typeface="Times New Roman" pitchFamily="18" charset="0"/>
                <a:cs typeface="Times New Roman" pitchFamily="18" charset="0"/>
              </a:rPr>
              <a:t>Transconductance</a:t>
            </a:r>
            <a:r>
              <a:rPr lang="en-US" b="1" dirty="0" smtClean="0">
                <a:latin typeface="Times New Roman" pitchFamily="18" charset="0"/>
                <a:cs typeface="Times New Roman" pitchFamily="18" charset="0"/>
              </a:rPr>
              <a:t> Technique:</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7" name="TextBox 6"/>
          <p:cNvSpPr txBox="1"/>
          <p:nvPr/>
        </p:nvSpPr>
        <p:spPr>
          <a:xfrm>
            <a:off x="0" y="762000"/>
            <a:ext cx="573727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Variable </a:t>
            </a:r>
            <a:r>
              <a:rPr lang="en-US" b="1" dirty="0" err="1" smtClean="0">
                <a:latin typeface="Times New Roman" pitchFamily="18" charset="0"/>
                <a:cs typeface="Times New Roman" pitchFamily="18" charset="0"/>
              </a:rPr>
              <a:t>Transconductance</a:t>
            </a:r>
            <a:r>
              <a:rPr lang="en-US" b="1" dirty="0" smtClean="0">
                <a:latin typeface="Times New Roman" pitchFamily="18" charset="0"/>
                <a:cs typeface="Times New Roman" pitchFamily="18" charset="0"/>
              </a:rPr>
              <a:t> Technique:</a:t>
            </a:r>
            <a:endParaRPr lang="en-US" dirty="0">
              <a:latin typeface="Times New Roman" pitchFamily="18" charset="0"/>
              <a:cs typeface="Times New Roman" pitchFamily="18" charset="0"/>
            </a:endParaRPr>
          </a:p>
        </p:txBody>
      </p:sp>
      <p:sp>
        <p:nvSpPr>
          <p:cNvPr id="30721" name="Rectangle 1"/>
          <p:cNvSpPr>
            <a:spLocks noChangeArrowheads="1"/>
          </p:cNvSpPr>
          <p:nvPr/>
        </p:nvSpPr>
        <p:spPr bwMode="auto">
          <a:xfrm>
            <a:off x="2559732" y="1809453"/>
            <a:ext cx="9510937" cy="21852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Then, the overall voltage transfer expression is given by </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Courier New" pitchFamily="49" charset="0"/>
                <a:cs typeface="Times New Roman" pitchFamily="18" charset="0"/>
              </a:rPr>
              <a:t> </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V</a:t>
            </a:r>
            <a:r>
              <a:rPr kumimoji="0" lang="en-US" sz="3600" b="1" i="0" u="none" strike="noStrike" cap="none" normalizeH="0" baseline="-30000" dirty="0" smtClean="0">
                <a:ln>
                  <a:noFill/>
                </a:ln>
                <a:solidFill>
                  <a:srgbClr val="FF0000"/>
                </a:solidFill>
                <a:effectLst/>
                <a:latin typeface="Times New Roman" pitchFamily="18" charset="0"/>
                <a:ea typeface="Times New Roman" pitchFamily="18" charset="0"/>
                <a:cs typeface="Times New Roman" pitchFamily="18" charset="0"/>
              </a:rPr>
              <a:t>0</a:t>
            </a:r>
            <a:r>
              <a:rPr kumimoji="0" lang="en-US" sz="3600" b="1" i="0" u="none" strike="noStrike" cap="none" normalizeH="0" baseline="0" dirty="0" smtClean="0">
                <a:ln>
                  <a:noFill/>
                </a:ln>
                <a:solidFill>
                  <a:srgbClr val="FF0000"/>
                </a:solidFill>
                <a:effectLst/>
                <a:latin typeface="Times New Roman" pitchFamily="18" charset="0"/>
                <a:ea typeface="Courier New" pitchFamily="49" charset="0"/>
                <a:cs typeface="Times New Roman" pitchFamily="18" charset="0"/>
              </a:rPr>
              <a:t> </a:t>
            </a: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g</a:t>
            </a:r>
            <a:r>
              <a:rPr kumimoji="0" lang="en-US" sz="3600" b="1" i="0" u="none" strike="noStrike" cap="none" normalizeH="0" baseline="-30000" dirty="0" smtClean="0">
                <a:ln>
                  <a:noFill/>
                </a:ln>
                <a:solidFill>
                  <a:srgbClr val="FF0000"/>
                </a:solidFill>
                <a:effectLst/>
                <a:latin typeface="Times New Roman" pitchFamily="18" charset="0"/>
                <a:ea typeface="Times New Roman" pitchFamily="18" charset="0"/>
                <a:cs typeface="Times New Roman" pitchFamily="18" charset="0"/>
              </a:rPr>
              <a:t>m</a:t>
            </a:r>
            <a:r>
              <a:rPr kumimoji="0" lang="en-US" sz="3600" b="1" i="0" u="none" strike="noStrike" cap="none" normalizeH="0" baseline="0" dirty="0" smtClean="0">
                <a:ln>
                  <a:noFill/>
                </a:ln>
                <a:solidFill>
                  <a:srgbClr val="FF0000"/>
                </a:solidFill>
                <a:effectLst/>
                <a:latin typeface="Times New Roman" pitchFamily="18" charset="0"/>
                <a:ea typeface="Courier New" pitchFamily="49" charset="0"/>
                <a:cs typeface="Times New Roman" pitchFamily="18" charset="0"/>
              </a:rPr>
              <a:t> </a:t>
            </a:r>
            <a:r>
              <a:rPr kumimoji="0" lang="en-US" sz="3600" b="1"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R</a:t>
            </a:r>
            <a:r>
              <a:rPr kumimoji="0" lang="en-US" sz="3600" b="1" i="0" u="none" strike="noStrike" cap="none" normalizeH="0" baseline="-30000" dirty="0" err="1" smtClean="0">
                <a:ln>
                  <a:noFill/>
                </a:ln>
                <a:solidFill>
                  <a:srgbClr val="FF0000"/>
                </a:solidFill>
                <a:effectLst/>
                <a:latin typeface="Times New Roman" pitchFamily="18" charset="0"/>
                <a:ea typeface="Times New Roman" pitchFamily="18" charset="0"/>
                <a:cs typeface="Times New Roman" pitchFamily="18" charset="0"/>
              </a:rPr>
              <a:t>L</a:t>
            </a:r>
            <a:r>
              <a:rPr kumimoji="0" lang="en-US" sz="3600" b="1"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a:t>
            </a:r>
            <a:r>
              <a:rPr kumimoji="0" lang="en-US" sz="3600" b="1" i="0" u="none" strike="noStrike" cap="none" normalizeH="0" baseline="-30000" dirty="0" err="1" smtClean="0">
                <a:ln>
                  <a:noFill/>
                </a:ln>
                <a:solidFill>
                  <a:srgbClr val="FF0000"/>
                </a:solidFill>
                <a:effectLst/>
                <a:latin typeface="Times New Roman" pitchFamily="18" charset="0"/>
                <a:ea typeface="Times New Roman" pitchFamily="18" charset="0"/>
                <a:cs typeface="Times New Roman" pitchFamily="18" charset="0"/>
              </a:rPr>
              <a:t>x</a:t>
            </a:r>
            <a:r>
              <a:rPr kumimoji="0" lang="en-US" sz="3600" b="1" i="0" u="none" strike="noStrike" cap="none" normalizeH="0" baseline="0" dirty="0" smtClean="0">
                <a:ln>
                  <a:noFill/>
                </a:ln>
                <a:solidFill>
                  <a:srgbClr val="FF0000"/>
                </a:solidFill>
                <a:effectLst/>
                <a:latin typeface="Times New Roman" pitchFamily="18" charset="0"/>
                <a:ea typeface="Courier New" pitchFamily="49" charset="0"/>
                <a:cs typeface="Times New Roman" pitchFamily="18" charset="0"/>
              </a:rPr>
              <a:t> </a:t>
            </a: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r>
              <a:rPr kumimoji="0" lang="en-US" sz="3600" b="1"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a:t>
            </a:r>
            <a:r>
              <a:rPr kumimoji="0" lang="en-US" sz="3600" b="1" i="0" u="none" strike="noStrike" cap="none" normalizeH="0" baseline="-30000" dirty="0" err="1" smtClean="0">
                <a:ln>
                  <a:noFill/>
                </a:ln>
                <a:solidFill>
                  <a:srgbClr val="FF0000"/>
                </a:solidFill>
                <a:effectLst/>
                <a:latin typeface="Times New Roman" pitchFamily="18" charset="0"/>
                <a:ea typeface="Times New Roman" pitchFamily="18" charset="0"/>
                <a:cs typeface="Times New Roman" pitchFamily="18" charset="0"/>
              </a:rPr>
              <a:t>y</a:t>
            </a: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/V</a:t>
            </a:r>
            <a:r>
              <a:rPr kumimoji="0" lang="en-US" sz="3600" b="1" i="0" u="none" strike="noStrike" cap="none" normalizeH="0" baseline="-30000" dirty="0" smtClean="0">
                <a:ln>
                  <a:noFill/>
                </a:ln>
                <a:solidFill>
                  <a:srgbClr val="FF0000"/>
                </a:solidFill>
                <a:effectLst/>
                <a:latin typeface="Times New Roman" pitchFamily="18" charset="0"/>
                <a:ea typeface="Times New Roman" pitchFamily="18" charset="0"/>
                <a:cs typeface="Times New Roman" pitchFamily="18" charset="0"/>
              </a:rPr>
              <a:t>T</a:t>
            </a: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R</a:t>
            </a:r>
            <a:r>
              <a:rPr kumimoji="0" lang="en-US" sz="3600" b="1" i="0" u="none" strike="noStrike" cap="none" normalizeH="0" baseline="-30000" dirty="0" smtClean="0">
                <a:ln>
                  <a:noFill/>
                </a:ln>
                <a:solidFill>
                  <a:srgbClr val="FF0000"/>
                </a:solidFill>
                <a:effectLst/>
                <a:latin typeface="Times New Roman" pitchFamily="18" charset="0"/>
                <a:ea typeface="Times New Roman" pitchFamily="18" charset="0"/>
                <a:cs typeface="Times New Roman" pitchFamily="18" charset="0"/>
              </a:rPr>
              <a:t>E</a:t>
            </a: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a:t>
            </a:r>
            <a:r>
              <a:rPr kumimoji="0" lang="en-US" sz="3600" b="1"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a:t>
            </a:r>
            <a:r>
              <a:rPr kumimoji="0" lang="en-US" sz="3600" b="1" i="0" u="none" strike="noStrike" cap="none" normalizeH="0" baseline="-30000" dirty="0" err="1" smtClean="0">
                <a:ln>
                  <a:noFill/>
                </a:ln>
                <a:solidFill>
                  <a:srgbClr val="FF0000"/>
                </a:solidFill>
                <a:effectLst/>
                <a:latin typeface="Times New Roman" pitchFamily="18" charset="0"/>
                <a:ea typeface="Times New Roman" pitchFamily="18" charset="0"/>
                <a:cs typeface="Times New Roman" pitchFamily="18" charset="0"/>
              </a:rPr>
              <a:t>x</a:t>
            </a:r>
            <a:r>
              <a:rPr kumimoji="0" lang="en-US" sz="3600" b="1"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R</a:t>
            </a:r>
            <a:r>
              <a:rPr kumimoji="0" lang="en-US" sz="3600" b="1" i="0" u="none" strike="noStrike" cap="none" normalizeH="0" baseline="-30000" dirty="0" err="1" smtClean="0">
                <a:ln>
                  <a:noFill/>
                </a:ln>
                <a:solidFill>
                  <a:srgbClr val="FF0000"/>
                </a:solidFill>
                <a:effectLst/>
                <a:latin typeface="Times New Roman" pitchFamily="18" charset="0"/>
                <a:ea typeface="Times New Roman" pitchFamily="18" charset="0"/>
                <a:cs typeface="Times New Roman" pitchFamily="18" charset="0"/>
              </a:rPr>
              <a:t>L</a:t>
            </a:r>
            <a:endParaRPr kumimoji="0" lang="en-US" sz="3600" b="1" i="0" u="none" strike="noStrike" cap="none" normalizeH="0" baseline="0" dirty="0" smtClean="0">
              <a:ln>
                <a:noFill/>
              </a:ln>
              <a:solidFill>
                <a:srgbClr val="FF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 </a:t>
            </a:r>
            <a:r>
              <a:rPr kumimoji="0" lang="en-US" sz="3600" b="1"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a:t>
            </a:r>
            <a:r>
              <a:rPr kumimoji="0" lang="en-US" sz="3600" b="1" i="0" u="none" strike="noStrike" cap="none" normalizeH="0" baseline="-30000" dirty="0" err="1" smtClean="0">
                <a:ln>
                  <a:noFill/>
                </a:ln>
                <a:solidFill>
                  <a:srgbClr val="FF0000"/>
                </a:solidFill>
                <a:effectLst/>
                <a:latin typeface="Times New Roman" pitchFamily="18" charset="0"/>
                <a:ea typeface="Times New Roman" pitchFamily="18" charset="0"/>
                <a:cs typeface="Times New Roman" pitchFamily="18" charset="0"/>
              </a:rPr>
              <a:t>x</a:t>
            </a:r>
            <a:r>
              <a:rPr kumimoji="0" lang="en-US" sz="3600" b="1" i="0" u="none" strike="noStrike" cap="none" normalizeH="0" baseline="0" dirty="0" err="1" smtClean="0">
                <a:ln>
                  <a:noFill/>
                </a:ln>
                <a:solidFill>
                  <a:srgbClr val="FF0000"/>
                </a:solidFill>
                <a:effectLst/>
                <a:latin typeface="Times New Roman" pitchFamily="18" charset="0"/>
                <a:ea typeface="Times New Roman" pitchFamily="18" charset="0"/>
                <a:cs typeface="Times New Roman" pitchFamily="18" charset="0"/>
              </a:rPr>
              <a:t>V</a:t>
            </a:r>
            <a:r>
              <a:rPr kumimoji="0" lang="en-US" sz="3600" b="1" i="0" u="none" strike="noStrike" cap="none" normalizeH="0" baseline="-30000" dirty="0" err="1" smtClean="0">
                <a:ln>
                  <a:noFill/>
                </a:ln>
                <a:solidFill>
                  <a:srgbClr val="FF0000"/>
                </a:solidFill>
                <a:effectLst/>
                <a:latin typeface="Times New Roman" pitchFamily="18" charset="0"/>
                <a:ea typeface="Times New Roman" pitchFamily="18" charset="0"/>
                <a:cs typeface="Times New Roman" pitchFamily="18" charset="0"/>
              </a:rPr>
              <a:t>y</a:t>
            </a: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RL/ V</a:t>
            </a:r>
            <a:r>
              <a:rPr kumimoji="0" lang="en-US" sz="3600" b="1" i="0" u="none" strike="noStrike" cap="none" normalizeH="0" baseline="-30000" dirty="0" smtClean="0">
                <a:ln>
                  <a:noFill/>
                </a:ln>
                <a:solidFill>
                  <a:srgbClr val="FF0000"/>
                </a:solidFill>
                <a:effectLst/>
                <a:latin typeface="Times New Roman" pitchFamily="18" charset="0"/>
                <a:ea typeface="Times New Roman" pitchFamily="18" charset="0"/>
                <a:cs typeface="Times New Roman" pitchFamily="18" charset="0"/>
              </a:rPr>
              <a:t>T</a:t>
            </a:r>
            <a:r>
              <a:rPr kumimoji="0" lang="en-US" sz="3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R</a:t>
            </a:r>
            <a:r>
              <a:rPr kumimoji="0" lang="en-US" sz="3600" b="1" i="0" u="none" strike="noStrike" cap="none" normalizeH="0" baseline="-30000" dirty="0" smtClean="0">
                <a:ln>
                  <a:noFill/>
                </a:ln>
                <a:solidFill>
                  <a:srgbClr val="FF0000"/>
                </a:solidFill>
                <a:effectLst/>
                <a:latin typeface="Times New Roman" pitchFamily="18" charset="0"/>
                <a:ea typeface="Times New Roman" pitchFamily="18" charset="0"/>
                <a:cs typeface="Times New Roman" pitchFamily="18" charset="0"/>
              </a:rPr>
              <a:t>E</a:t>
            </a:r>
            <a:endParaRPr kumimoji="0" lang="en-US" sz="3200" b="1" i="0" u="none" strike="noStrike" cap="none" normalizeH="0" baseline="0" dirty="0" smtClean="0">
              <a:ln>
                <a:noFill/>
              </a:ln>
              <a:solidFill>
                <a:srgbClr val="FF000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3439147"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Analog Multiplier ICs:</a:t>
            </a:r>
            <a:endParaRPr lang="en-US" dirty="0">
              <a:latin typeface="Times New Roman" pitchFamily="18" charset="0"/>
              <a:cs typeface="Times New Roman" pitchFamily="18" charset="0"/>
            </a:endParaRPr>
          </a:p>
        </p:txBody>
      </p:sp>
      <p:sp>
        <p:nvSpPr>
          <p:cNvPr id="32769" name="Rectangle 1"/>
          <p:cNvSpPr>
            <a:spLocks noChangeArrowheads="1"/>
          </p:cNvSpPr>
          <p:nvPr/>
        </p:nvSpPr>
        <p:spPr bwMode="auto">
          <a:xfrm>
            <a:off x="209329" y="1577372"/>
            <a:ext cx="12897071"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ü"/>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Analog multiplier is a circuit whose output voltage at any instant is proportional to the product of instantaneous value of two individual input voltages.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ü"/>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Important applications of these multipliers are multiplication, division, squaring and square – rooting of signals, modulation and demodulation.</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2771" name="Picture 3" descr="http://img.brainkart.com/extra3/iqV42r3.jpg"/>
          <p:cNvPicPr>
            <a:picLocks noChangeAspect="1" noChangeArrowheads="1"/>
          </p:cNvPicPr>
          <p:nvPr/>
        </p:nvPicPr>
        <p:blipFill>
          <a:blip r:embed="rId2" cstate="print"/>
          <a:srcRect/>
          <a:stretch>
            <a:fillRect/>
          </a:stretch>
        </p:blipFill>
        <p:spPr bwMode="auto">
          <a:xfrm>
            <a:off x="3733800" y="3352800"/>
            <a:ext cx="5623392" cy="5562600"/>
          </a:xfrm>
          <a:prstGeom prst="rect">
            <a:avLst/>
          </a:prstGeom>
          <a:ln>
            <a:solidFill>
              <a:srgbClr val="00B050"/>
            </a:solidFill>
          </a:ln>
          <a:effectLst>
            <a:outerShdw blurRad="292100" dist="139700" dir="2700000" algn="tl" rotWithShape="0">
              <a:srgbClr val="333333">
                <a:alpha val="65000"/>
              </a:srgbClr>
            </a:outerShdw>
          </a:effectLst>
        </p:spPr>
      </p:pic>
      <p:sp>
        <p:nvSpPr>
          <p:cNvPr id="7" name="Rectangle 6"/>
          <p:cNvSpPr/>
          <p:nvPr/>
        </p:nvSpPr>
        <p:spPr>
          <a:xfrm>
            <a:off x="7299792" y="4648200"/>
            <a:ext cx="1249060" cy="49244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smtClean="0">
                <a:latin typeface="Times New Roman" pitchFamily="18" charset="0"/>
                <a:cs typeface="Times New Roman" pitchFamily="18" charset="0"/>
              </a:rPr>
              <a:t>AD633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3439147"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Analog Multiplier ICs:</a:t>
            </a:r>
            <a:endParaRPr lang="en-US" dirty="0">
              <a:latin typeface="Times New Roman" pitchFamily="18" charset="0"/>
              <a:cs typeface="Times New Roman" pitchFamily="18" charset="0"/>
            </a:endParaRPr>
          </a:p>
        </p:txBody>
      </p:sp>
      <p:sp>
        <p:nvSpPr>
          <p:cNvPr id="33793" name="Rectangle 1"/>
          <p:cNvSpPr>
            <a:spLocks noChangeArrowheads="1"/>
          </p:cNvSpPr>
          <p:nvPr/>
        </p:nvSpPr>
        <p:spPr bwMode="auto">
          <a:xfrm>
            <a:off x="533399" y="1437144"/>
            <a:ext cx="12496801" cy="26776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mj-lt"/>
              <a:buAutoNum type="arabicPeriod"/>
              <a:tabLst>
                <a:tab pos="285750" algn="l"/>
                <a:tab pos="4572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AD633 multiplier is a four – quadrant analog multiplier.</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4572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possesses high input impedance; this characteristic makes the loading effect on the signal source negligible.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4572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can operate with supply voltages ranging from ±18V.</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4572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IC does not require external components.</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4572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typical range of the two input signals is ±10V.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3794" name="Rectangle 2"/>
          <p:cNvSpPr>
            <a:spLocks noChangeArrowheads="1"/>
          </p:cNvSpPr>
          <p:nvPr/>
        </p:nvSpPr>
        <p:spPr bwMode="auto">
          <a:xfrm>
            <a:off x="457200" y="4487882"/>
            <a:ext cx="12573000" cy="397031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schematic representation of an analog multiplier is shown in figure. The output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the product of the two inputs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divided by a reference voltage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ref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Normally, the reference voltage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ref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internally set to 10V. Therefore, V0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 </a:t>
            </a:r>
          </a:p>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other words, the basic input – output relationship can be defined by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when K = 1/10, a constant. Thus for peak input voltages of 10V, the peak magnitude of output voltage is 1/10 *10 *10 =10V. </a:t>
            </a:r>
          </a:p>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Thus, it can be noted that, as long as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 10V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 10V, the multiplier output will not saturate.</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7" name="TextBox 6"/>
          <p:cNvSpPr txBox="1"/>
          <p:nvPr/>
        </p:nvSpPr>
        <p:spPr>
          <a:xfrm>
            <a:off x="0" y="762000"/>
            <a:ext cx="337502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Multiplier Quadrants:</a:t>
            </a:r>
            <a:endParaRPr lang="en-US" b="1" dirty="0">
              <a:latin typeface="Times New Roman" pitchFamily="18" charset="0"/>
              <a:cs typeface="Times New Roman" pitchFamily="18" charset="0"/>
            </a:endParaRPr>
          </a:p>
        </p:txBody>
      </p:sp>
      <p:pic>
        <p:nvPicPr>
          <p:cNvPr id="34818" name="Picture 2" descr="http://img.brainkart.com/extra3/UkLbhz6.jpg"/>
          <p:cNvPicPr>
            <a:picLocks noChangeAspect="1" noChangeArrowheads="1"/>
          </p:cNvPicPr>
          <p:nvPr/>
        </p:nvPicPr>
        <p:blipFill>
          <a:blip r:embed="rId2" cstate="print"/>
          <a:srcRect/>
          <a:stretch>
            <a:fillRect/>
          </a:stretch>
        </p:blipFill>
        <p:spPr bwMode="auto">
          <a:xfrm>
            <a:off x="76200" y="2438400"/>
            <a:ext cx="8591252" cy="6096000"/>
          </a:xfrm>
          <a:prstGeom prst="rect">
            <a:avLst/>
          </a:prstGeom>
          <a:ln>
            <a:solidFill>
              <a:srgbClr val="0070C0"/>
            </a:solidFill>
          </a:ln>
          <a:effectLst>
            <a:outerShdw blurRad="292100" dist="139700" dir="2700000" algn="tl" rotWithShape="0">
              <a:srgbClr val="333333">
                <a:alpha val="65000"/>
              </a:srgbClr>
            </a:outerShdw>
          </a:effectLst>
        </p:spPr>
      </p:pic>
      <p:sp>
        <p:nvSpPr>
          <p:cNvPr id="9" name="Rectangle 8"/>
          <p:cNvSpPr/>
          <p:nvPr/>
        </p:nvSpPr>
        <p:spPr>
          <a:xfrm>
            <a:off x="1600200" y="1393448"/>
            <a:ext cx="11811000" cy="892552"/>
          </a:xfrm>
          <a:prstGeom prst="rect">
            <a:avLst/>
          </a:prstGeom>
          <a:solidFill>
            <a:schemeClr val="accent6">
              <a:lumMod val="20000"/>
              <a:lumOff val="80000"/>
            </a:schemeClr>
          </a:solidFill>
          <a:ln>
            <a:solidFill>
              <a:srgbClr val="00B050"/>
            </a:solidFill>
          </a:ln>
        </p:spPr>
        <p:txBody>
          <a:bodyPr wrap="square">
            <a:spAutoFit/>
          </a:bodyPr>
          <a:lstStyle/>
          <a:p>
            <a:pPr marL="514350" indent="-514350">
              <a:buFont typeface="Wingdings" pitchFamily="2" charset="2"/>
              <a:buChar char="v"/>
            </a:pPr>
            <a:r>
              <a:rPr lang="en-US" dirty="0" smtClean="0">
                <a:latin typeface="Times New Roman" pitchFamily="18" charset="0"/>
                <a:cs typeface="Times New Roman" pitchFamily="18" charset="0"/>
              </a:rPr>
              <a:t>Both the inputs can be positive or negative to obtain the corresponding output as shown in the transfer characteristics.</a:t>
            </a:r>
            <a:endParaRPr lang="en-US" dirty="0">
              <a:latin typeface="Times New Roman" pitchFamily="18" charset="0"/>
              <a:cs typeface="Times New Roman" pitchFamily="18" charset="0"/>
            </a:endParaRPr>
          </a:p>
        </p:txBody>
      </p:sp>
      <p:sp>
        <p:nvSpPr>
          <p:cNvPr id="34819" name="Rectangle 3"/>
          <p:cNvSpPr>
            <a:spLocks noChangeArrowheads="1"/>
          </p:cNvSpPr>
          <p:nvPr/>
        </p:nvSpPr>
        <p:spPr bwMode="auto">
          <a:xfrm>
            <a:off x="8855766" y="2514679"/>
            <a:ext cx="4800600" cy="49397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15235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 pos="520700" algn="l"/>
              </a:tabLst>
            </a:pPr>
            <a:r>
              <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Applications of Multiplier ICs:</a:t>
            </a:r>
          </a:p>
          <a:p>
            <a:pPr marL="0" marR="0" lvl="0" indent="0" algn="just" defTabSz="914400" rtl="0" eaLnBrk="1" fontAlgn="base" latinLnBrk="0" hangingPunct="1">
              <a:lnSpc>
                <a:spcPct val="100000"/>
              </a:lnSpc>
              <a:spcBef>
                <a:spcPct val="0"/>
              </a:spcBef>
              <a:spcAft>
                <a:spcPct val="0"/>
              </a:spcAft>
              <a:buClrTx/>
              <a:buSzTx/>
              <a:buFontTx/>
              <a:buNone/>
              <a:tabLst>
                <a:tab pos="285750" algn="l"/>
                <a:tab pos="520700" algn="l"/>
              </a:tabLst>
            </a:pPr>
            <a:endParaRPr kumimoji="0" lang="en-US" sz="2800" b="1"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 pos="5207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multiplier ICs are used for the following purposes: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5207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Voltage Squarer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5207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Frequency doublers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5207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Voltage divider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5207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Square rooter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5207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Phase angle detector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rabicPeriod"/>
              <a:tabLst>
                <a:tab pos="285750" algn="l"/>
                <a:tab pos="52070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Rectifier</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2600648"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Voltage Squarer:</a:t>
            </a:r>
            <a:endParaRPr lang="en-US" b="1" dirty="0">
              <a:latin typeface="Times New Roman" pitchFamily="18" charset="0"/>
              <a:cs typeface="Times New Roman" pitchFamily="18" charset="0"/>
            </a:endParaRPr>
          </a:p>
        </p:txBody>
      </p:sp>
      <p:pic>
        <p:nvPicPr>
          <p:cNvPr id="1026" name="Picture 2" descr="http://img.brainkart.com/extra3/1Vz44Si.jpg"/>
          <p:cNvPicPr>
            <a:picLocks noChangeAspect="1" noChangeArrowheads="1"/>
          </p:cNvPicPr>
          <p:nvPr/>
        </p:nvPicPr>
        <p:blipFill>
          <a:blip r:embed="rId2" cstate="print"/>
          <a:srcRect/>
          <a:stretch>
            <a:fillRect/>
          </a:stretch>
        </p:blipFill>
        <p:spPr bwMode="auto">
          <a:xfrm>
            <a:off x="4267200" y="1752600"/>
            <a:ext cx="5657845" cy="2514600"/>
          </a:xfrm>
          <a:prstGeom prst="rect">
            <a:avLst/>
          </a:prstGeom>
          <a:ln>
            <a:solidFill>
              <a:srgbClr val="00B050"/>
            </a:solidFill>
          </a:ln>
          <a:effectLst>
            <a:outerShdw blurRad="292100" dist="139700" dir="2700000" algn="tl" rotWithShape="0">
              <a:srgbClr val="333333">
                <a:alpha val="65000"/>
              </a:srgbClr>
            </a:outerShdw>
          </a:effectLst>
        </p:spPr>
      </p:pic>
      <p:sp>
        <p:nvSpPr>
          <p:cNvPr id="1027" name="Rectangle 3"/>
          <p:cNvSpPr>
            <a:spLocks noChangeArrowheads="1"/>
          </p:cNvSpPr>
          <p:nvPr/>
        </p:nvSpPr>
        <p:spPr bwMode="auto">
          <a:xfrm>
            <a:off x="304800" y="4866144"/>
            <a:ext cx="13411200" cy="26776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shows the multiplier IC connected as a squaring circuit. The inputs can be positive or negative, represented by any corresponding voltage level between 0 and 10V. </a:t>
            </a:r>
          </a:p>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input voltage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to be squared is simply connected to both the input terminals, and hence we have,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the output is V0 = KV</a:t>
            </a:r>
            <a:r>
              <a:rPr kumimoji="0" lang="en-US" sz="2800" b="0" i="0" u="none" strike="noStrike" cap="none" normalizeH="0" baseline="-25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circuit thus performs the squaring operation. This application can be extended for frequency doubling applications.</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313297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Frequency doublers:</a:t>
            </a:r>
            <a:endParaRPr lang="en-US" b="1" dirty="0">
              <a:latin typeface="Times New Roman" pitchFamily="18" charset="0"/>
              <a:cs typeface="Times New Roman" pitchFamily="18" charset="0"/>
            </a:endParaRPr>
          </a:p>
        </p:txBody>
      </p:sp>
      <p:pic>
        <p:nvPicPr>
          <p:cNvPr id="36866" name="Picture 2" descr="http://img.brainkart.com/extra3/TLPalTt.jpg"/>
          <p:cNvPicPr>
            <a:picLocks noChangeAspect="1" noChangeArrowheads="1"/>
          </p:cNvPicPr>
          <p:nvPr/>
        </p:nvPicPr>
        <p:blipFill>
          <a:blip r:embed="rId2" cstate="print"/>
          <a:srcRect/>
          <a:stretch>
            <a:fillRect/>
          </a:stretch>
        </p:blipFill>
        <p:spPr bwMode="auto">
          <a:xfrm>
            <a:off x="2973523" y="1427456"/>
            <a:ext cx="8075477" cy="7335544"/>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313297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Frequency doublers:</a:t>
            </a:r>
            <a:endParaRPr lang="en-US" b="1" dirty="0">
              <a:latin typeface="Times New Roman" pitchFamily="18" charset="0"/>
              <a:cs typeface="Times New Roman" pitchFamily="18" charset="0"/>
            </a:endParaRPr>
          </a:p>
        </p:txBody>
      </p:sp>
      <p:sp>
        <p:nvSpPr>
          <p:cNvPr id="37889" name="Rectangle 1"/>
          <p:cNvSpPr>
            <a:spLocks noChangeArrowheads="1"/>
          </p:cNvSpPr>
          <p:nvPr/>
        </p:nvSpPr>
        <p:spPr bwMode="auto">
          <a:xfrm>
            <a:off x="0" y="2128763"/>
            <a:ext cx="13716000"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shows the squaring circuit connected for frequency doubling operation. A sine-wave signal Vi has a peak amplitude of Av and frequency of f Hz. Then, the output voltage of the doublers  circuit is given by</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7891" name="Picture 3" descr="http://img.brainkart.com/extra3/82jBvk6.jpg"/>
          <p:cNvPicPr>
            <a:picLocks noChangeAspect="1" noChangeArrowheads="1"/>
          </p:cNvPicPr>
          <p:nvPr/>
        </p:nvPicPr>
        <p:blipFill>
          <a:blip r:embed="rId2" cstate="print"/>
          <a:srcRect/>
          <a:stretch>
            <a:fillRect/>
          </a:stretch>
        </p:blipFill>
        <p:spPr bwMode="auto">
          <a:xfrm>
            <a:off x="1295400" y="3124200"/>
            <a:ext cx="11175981" cy="1600200"/>
          </a:xfrm>
          <a:prstGeom prst="rect">
            <a:avLst/>
          </a:prstGeom>
          <a:ln>
            <a:solidFill>
              <a:srgbClr val="00B050"/>
            </a:solidFill>
          </a:ln>
          <a:effectLst>
            <a:outerShdw blurRad="292100" dist="139700" dir="2700000" algn="tl" rotWithShape="0">
              <a:srgbClr val="333333">
                <a:alpha val="65000"/>
              </a:srgbClr>
            </a:outerShdw>
          </a:effectLst>
        </p:spPr>
      </p:pic>
      <p:sp>
        <p:nvSpPr>
          <p:cNvPr id="37892" name="Rectangle 4"/>
          <p:cNvSpPr>
            <a:spLocks noChangeArrowheads="1"/>
          </p:cNvSpPr>
          <p:nvPr/>
        </p:nvSpPr>
        <p:spPr bwMode="auto">
          <a:xfrm>
            <a:off x="0" y="4876800"/>
            <a:ext cx="13716000" cy="19389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Assuming a peak amplitude Av of 5V and frequency f of 10KHz, V0 =1.25–1.25 cos2 20000) t. The first term represents the dc term of 1.25V peak amplitude. </a:t>
            </a:r>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input and output waveforms are shown in figure. The output waveforms ripple with twice the input frequency in the rectified output of the input signal. This forms the principle of application of analog multiplier as rectifier of ac signals.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7893" name="Rectangle 5"/>
          <p:cNvSpPr>
            <a:spLocks noChangeArrowheads="1"/>
          </p:cNvSpPr>
          <p:nvPr/>
        </p:nvSpPr>
        <p:spPr bwMode="auto">
          <a:xfrm>
            <a:off x="-1" y="7315200"/>
            <a:ext cx="13716001"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dc component of output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can be removed by connecting a 1µF coupling capacitor between the output terminal and a load resistor, across which the output can be observed.</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251370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Voltage Divider:</a:t>
            </a:r>
            <a:endParaRPr lang="en-US" b="1" dirty="0">
              <a:latin typeface="Times New Roman" pitchFamily="18" charset="0"/>
              <a:cs typeface="Times New Roman" pitchFamily="18" charset="0"/>
            </a:endParaRPr>
          </a:p>
        </p:txBody>
      </p:sp>
      <p:pic>
        <p:nvPicPr>
          <p:cNvPr id="38914" name="Picture 2" descr="http://img.brainkart.com/extra3/K2ULQuv.jpg"/>
          <p:cNvPicPr>
            <a:picLocks noChangeAspect="1" noChangeArrowheads="1"/>
          </p:cNvPicPr>
          <p:nvPr/>
        </p:nvPicPr>
        <p:blipFill>
          <a:blip r:embed="rId2" cstate="print"/>
          <a:srcRect/>
          <a:stretch>
            <a:fillRect/>
          </a:stretch>
        </p:blipFill>
        <p:spPr bwMode="auto">
          <a:xfrm>
            <a:off x="76200" y="1905000"/>
            <a:ext cx="6458078" cy="5867400"/>
          </a:xfrm>
          <a:prstGeom prst="rect">
            <a:avLst/>
          </a:prstGeom>
          <a:ln>
            <a:solidFill>
              <a:srgbClr val="00B050"/>
            </a:solidFill>
          </a:ln>
          <a:effectLst>
            <a:outerShdw blurRad="292100" dist="139700" dir="2700000" algn="tl" rotWithShape="0">
              <a:srgbClr val="333333">
                <a:alpha val="65000"/>
              </a:srgbClr>
            </a:outerShdw>
          </a:effectLst>
        </p:spPr>
      </p:pic>
      <p:sp>
        <p:nvSpPr>
          <p:cNvPr id="38915" name="Rectangle 3"/>
          <p:cNvSpPr>
            <a:spLocks noChangeArrowheads="1"/>
          </p:cNvSpPr>
          <p:nvPr/>
        </p:nvSpPr>
        <p:spPr bwMode="auto">
          <a:xfrm>
            <a:off x="6781800" y="2703016"/>
            <a:ext cx="6934200" cy="415498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voltage divider circuit the division is achieved by connecting the multiplier in the feedback loop of an op-amp.</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voltages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den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num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represent the two input voltages,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Vdm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forms one input of the multiplier, and output of op-amp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VoA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forms the second input.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output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OA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forms the second input. The output VOM of the multiplier is connected back of op- amp in the feedback loop. Then the characteristic operation of the multiplier gives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om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KV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OA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Vdm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1066800"/>
            <a:ext cx="2105448"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16385" name="Rectangle 1"/>
          <p:cNvSpPr>
            <a:spLocks noChangeArrowheads="1"/>
          </p:cNvSpPr>
          <p:nvPr/>
        </p:nvSpPr>
        <p:spPr bwMode="auto">
          <a:xfrm>
            <a:off x="0" y="1894582"/>
            <a:ext cx="13716000" cy="107721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multiple produces an output V</a:t>
            </a:r>
            <a:r>
              <a:rPr kumimoji="0" lang="en-US" sz="3200" b="0" i="0" u="none" strike="noStrike" cap="none" normalizeH="0" baseline="-25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which is proportional to the product of two inputs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where K is the scaling factor = (1/10) V</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386" name="Rectangle 2"/>
          <p:cNvSpPr>
            <a:spLocks noChangeArrowheads="1"/>
          </p:cNvSpPr>
          <p:nvPr/>
        </p:nvSpPr>
        <p:spPr bwMode="auto">
          <a:xfrm>
            <a:off x="0" y="3494545"/>
            <a:ext cx="1371600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actual multiplier has its output voltage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defined by,</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b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b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endParaRPr lang="en-US" sz="28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φx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φy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the offsets associated with signals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ε is the error signal associated with K and φ0 is the offset voltage of the multiplier output.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6387" name="Picture 3" descr="http://img.brainkart.com/extra3/CLauohS.jpg"/>
          <p:cNvPicPr>
            <a:picLocks noChangeAspect="1" noChangeArrowheads="1"/>
          </p:cNvPicPr>
          <p:nvPr/>
        </p:nvPicPr>
        <p:blipFill>
          <a:blip r:embed="rId2" cstate="print"/>
          <a:srcRect/>
          <a:stretch>
            <a:fillRect/>
          </a:stretch>
        </p:blipFill>
        <p:spPr bwMode="auto">
          <a:xfrm>
            <a:off x="2362200" y="4267200"/>
            <a:ext cx="4223650" cy="1371600"/>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1360230"/>
            <a:ext cx="13716000" cy="74789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 shown in figure, no input signal current can flow into the inverting input terminal of op-amp, which is at virtual ground. Therefore, at the junction a, i</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i</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=0, the current i1 =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num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R, where R is the input resistance and the current i</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om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With virtual ground existing at a,</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1167460" lvl="1" indent="-514350" algn="just" defTabSz="914400" eaLnBrk="0" fontAlgn="base" hangingPunct="0">
              <a:spcBef>
                <a:spcPct val="0"/>
              </a:spcBef>
              <a:spcAft>
                <a:spcPct val="0"/>
              </a:spcAft>
              <a:buFont typeface="Wingdings" pitchFamily="2" charset="2"/>
              <a:buChar char="Ø"/>
              <a:tabLst>
                <a:tab pos="285750" algn="l"/>
              </a:tabLst>
            </a:pP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num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R +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om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 0</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1820570" lvl="2" indent="-514350" algn="just" defTabSz="914400" eaLnBrk="0" fontAlgn="base" hangingPunct="0">
              <a:spcBef>
                <a:spcPct val="0"/>
              </a:spcBef>
              <a:spcAft>
                <a:spcPct val="0"/>
              </a:spcAft>
              <a:buFont typeface="Wingdings" pitchFamily="2" charset="2"/>
              <a:buChar char="Ø"/>
              <a:tabLst>
                <a:tab pos="285750" algn="l"/>
              </a:tabLst>
            </a:pP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KV</a:t>
            </a:r>
            <a:r>
              <a:rPr kumimoji="0" lang="en-US" sz="32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OA</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den</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num</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tabLst>
                <a:tab pos="285750" algn="l"/>
              </a:tabLst>
            </a:pP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or</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marL="1167460" lvl="1" indent="-514350" algn="just" defTabSz="914400" eaLnBrk="0" fontAlgn="base" hangingPunct="0">
              <a:spcBef>
                <a:spcPct val="0"/>
              </a:spcBef>
              <a:spcAft>
                <a:spcPct val="0"/>
              </a:spcAft>
              <a:buFont typeface="Wingdings" pitchFamily="2" charset="2"/>
              <a:buChar char="Ø"/>
              <a:tabLst>
                <a:tab pos="285750" algn="l"/>
              </a:tabLst>
            </a:pP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voA</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num</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den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where </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num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den</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the numerator and denominator voltages respectively. </a:t>
            </a: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Therefore, the voltage division operation is achieved. </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num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can be a positive or negative voltage and </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den</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can have only positive values to ensure negative feedback. </a:t>
            </a: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Vdm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changed, the gain 10/</a:t>
            </a:r>
            <a:r>
              <a:rPr kumimoji="0" lang="en-US" sz="32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1"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dm</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changes, and this feature is used in automatic gain control (AGC) circuits.</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0" y="762000"/>
            <a:ext cx="251370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Voltage Divider:</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2371547"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Square Rooter:</a:t>
            </a:r>
            <a:endParaRPr lang="en-US" b="1" dirty="0">
              <a:latin typeface="Times New Roman" pitchFamily="18" charset="0"/>
              <a:cs typeface="Times New Roman" pitchFamily="18" charset="0"/>
            </a:endParaRPr>
          </a:p>
        </p:txBody>
      </p:sp>
      <p:sp>
        <p:nvSpPr>
          <p:cNvPr id="40961" name="Rectangle 1"/>
          <p:cNvSpPr>
            <a:spLocks noChangeArrowheads="1"/>
          </p:cNvSpPr>
          <p:nvPr/>
        </p:nvSpPr>
        <p:spPr bwMode="auto">
          <a:xfrm>
            <a:off x="0" y="1506915"/>
            <a:ext cx="13716000" cy="649408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divider voltage can be used to find the square root of a signal by connecting both inputs of the multiplier to the output of the op-amp. </a:t>
            </a:r>
            <a:r>
              <a:rPr kumimoji="0" lang="en-US" sz="3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Substituting</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equal in magnitude but opposite in polarity (with respect to ground) to Vi. But we know that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Vom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one- term (Scale factor) of V0 * V0 or -V</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om</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V</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Solving for V</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eliminating √-1 yields. V</a:t>
            </a:r>
            <a:r>
              <a:rPr kumimoji="0" lang="en-US" sz="3200" b="0" i="0" u="none" strike="noStrike" cap="none" normalizeH="0" baseline="-25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√10|Vi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Eqn. states that V</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equals the square root of 10 times the absolute magnitude of V</a:t>
            </a:r>
            <a:r>
              <a:rPr kumimoji="0" lang="en-US" sz="32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input voltage Vi must be negative, or else, the op-amp saturates.</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range of Vi is between -1 and -10V. Voltages less than -1V will cause inaccuracies in the result.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diode prevents negative saturation for positive polarity Vi signals. For positive values of Vi the diode connections are reversed.</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img.brainkart.com/extra3/5Uy7CmV.jpg"/>
          <p:cNvPicPr>
            <a:picLocks noChangeAspect="1" noChangeArrowheads="1"/>
          </p:cNvPicPr>
          <p:nvPr/>
        </p:nvPicPr>
        <p:blipFill>
          <a:blip r:embed="rId2" cstate="print"/>
          <a:srcRect/>
          <a:stretch>
            <a:fillRect/>
          </a:stretch>
        </p:blipFill>
        <p:spPr bwMode="auto">
          <a:xfrm>
            <a:off x="0" y="1676400"/>
            <a:ext cx="7764852" cy="4724400"/>
          </a:xfrm>
          <a:prstGeom prst="rect">
            <a:avLst/>
          </a:prstGeom>
          <a:ln>
            <a:solidFill>
              <a:srgbClr val="00B050"/>
            </a:solidFill>
          </a:ln>
          <a:effectLst>
            <a:outerShdw blurRad="292100" dist="139700" dir="2700000" algn="tl" rotWithShape="0">
              <a:srgbClr val="333333">
                <a:alpha val="65000"/>
              </a:srgbClr>
            </a:outerShdw>
          </a:effectLst>
        </p:spPr>
      </p:pic>
      <p:sp>
        <p:nvSpPr>
          <p:cNvPr id="5" name="TextBox 4"/>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0" y="762000"/>
            <a:ext cx="327448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Phase Angle detector:</a:t>
            </a:r>
            <a:endParaRPr lang="en-US" b="1" dirty="0">
              <a:latin typeface="Times New Roman" pitchFamily="18" charset="0"/>
              <a:cs typeface="Times New Roman" pitchFamily="18" charset="0"/>
            </a:endParaRPr>
          </a:p>
        </p:txBody>
      </p:sp>
      <p:pic>
        <p:nvPicPr>
          <p:cNvPr id="41988" name="Picture 4" descr="http://img.brainkart.com/extra3/LcdW0IV.jpg"/>
          <p:cNvPicPr>
            <a:picLocks noChangeAspect="1" noChangeArrowheads="1"/>
          </p:cNvPicPr>
          <p:nvPr/>
        </p:nvPicPr>
        <p:blipFill>
          <a:blip r:embed="rId3" cstate="print"/>
          <a:srcRect/>
          <a:stretch>
            <a:fillRect/>
          </a:stretch>
        </p:blipFill>
        <p:spPr bwMode="auto">
          <a:xfrm>
            <a:off x="7732645" y="3962400"/>
            <a:ext cx="5923722" cy="4866300"/>
          </a:xfrm>
          <a:prstGeom prst="rect">
            <a:avLst/>
          </a:prstGeom>
          <a:ln>
            <a:solidFill>
              <a:srgbClr val="0070C0"/>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1420275"/>
            <a:ext cx="13716000" cy="452431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multiplier configured for phase angle detection measurement is shown in figure. When two sine-waves of the same frequency are applied to the inputs of the multiplier, the output V0 has a dc component and an AC component.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trigonometric identity shows that </a:t>
            </a:r>
            <a:endPar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R="0" lvl="0" algn="just" defTabSz="914400" rtl="0" eaLnBrk="0" fontAlgn="base" latinLnBrk="0" hangingPunct="0">
              <a:lnSpc>
                <a:spcPct val="100000"/>
              </a:lnSpc>
              <a:spcBef>
                <a:spcPct val="0"/>
              </a:spcBef>
              <a:spcAft>
                <a:spcPct val="0"/>
              </a:spcAft>
              <a:buClrTx/>
              <a:buSzTx/>
              <a:tabLst>
                <a:tab pos="285750" algn="l"/>
              </a:tabLst>
            </a:pPr>
            <a:r>
              <a:rPr lang="en-US" sz="3200" dirty="0">
                <a:solidFill>
                  <a:schemeClr val="tx1"/>
                </a:solidFill>
                <a:latin typeface="Times New Roman" pitchFamily="18" charset="0"/>
                <a:ea typeface="Times New Roman" pitchFamily="18" charset="0"/>
                <a:cs typeface="Times New Roman" pitchFamily="18" charset="0"/>
              </a:rPr>
              <a:t>	</a:t>
            </a:r>
            <a:r>
              <a:rPr lang="en-US" sz="3200" dirty="0" smtClean="0">
                <a:solidFill>
                  <a:schemeClr val="tx1"/>
                </a:solidFill>
                <a:latin typeface="Times New Roman" pitchFamily="18" charset="0"/>
                <a:ea typeface="Times New Roman" pitchFamily="18" charset="0"/>
                <a:cs typeface="Times New Roman" pitchFamily="18" charset="0"/>
              </a:rPr>
              <a:t>		</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Sin </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sin B =1/2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cos</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(A-B) –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cos</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(A+B)).</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the two frequencies are equal, but with different phase angles, e.g. A=2πft +θ for signal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Vx</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B= 2πft for signal </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32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then using the identity</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lvl="0" indent="-514350" algn="just" defTabSz="914400" eaLnBrk="0" fontAlgn="base" hangingPunct="0">
              <a:spcBef>
                <a:spcPct val="0"/>
              </a:spcBef>
              <a:spcAft>
                <a:spcPct val="0"/>
              </a:spcAft>
              <a:tabLst>
                <a:tab pos="285750" algn="l"/>
              </a:tabLst>
            </a:pP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[sin (</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a:t>
            </a:r>
            <a:r>
              <a:rPr kumimoji="0" lang="el-GR"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π</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l-GR"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θ</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)][sin2</a:t>
            </a:r>
            <a:r>
              <a:rPr lang="el-GR" sz="3200" dirty="0" smtClean="0">
                <a:solidFill>
                  <a:schemeClr val="tx1"/>
                </a:solidFill>
                <a:latin typeface="Times New Roman" pitchFamily="18" charset="0"/>
                <a:ea typeface="Times New Roman" pitchFamily="18" charset="0"/>
                <a:cs typeface="Times New Roman" pitchFamily="18" charset="0"/>
              </a:rPr>
              <a:t>π</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cos</a:t>
            </a:r>
            <a:r>
              <a:rPr lang="el-GR" sz="3200" dirty="0" smtClean="0">
                <a:solidFill>
                  <a:schemeClr val="tx1"/>
                </a:solidFill>
                <a:latin typeface="Times New Roman" pitchFamily="18" charset="0"/>
                <a:ea typeface="Times New Roman" pitchFamily="18" charset="0"/>
                <a:cs typeface="Times New Roman" pitchFamily="18" charset="0"/>
              </a:rPr>
              <a:t>θ</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cos</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a:t>
            </a:r>
            <a:r>
              <a:rPr lang="el-GR" sz="3200" dirty="0" smtClean="0">
                <a:solidFill>
                  <a:schemeClr val="tx1"/>
                </a:solidFill>
                <a:latin typeface="Times New Roman" pitchFamily="18" charset="0"/>
                <a:ea typeface="Times New Roman" pitchFamily="18" charset="0"/>
                <a:cs typeface="Times New Roman" pitchFamily="18" charset="0"/>
              </a:rPr>
              <a:t>π</a:t>
            </a:r>
            <a:r>
              <a:rPr kumimoji="0" lang="en-US" sz="3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lang="el-GR" sz="3200" dirty="0" smtClean="0">
                <a:solidFill>
                  <a:schemeClr val="tx1"/>
                </a:solidFill>
                <a:latin typeface="Times New Roman" pitchFamily="18" charset="0"/>
                <a:ea typeface="Times New Roman" pitchFamily="18" charset="0"/>
                <a:cs typeface="Times New Roman" pitchFamily="18" charset="0"/>
              </a:rPr>
              <a:t>θ</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1/2(dc- the double frequency term) </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0" y="762000"/>
            <a:ext cx="327448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Phase Angle detector:</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img.brainkart.com/extra3/Zp6N94A.jpg"/>
          <p:cNvPicPr>
            <a:picLocks noChangeAspect="1" noChangeArrowheads="1"/>
          </p:cNvPicPr>
          <p:nvPr/>
        </p:nvPicPr>
        <p:blipFill>
          <a:blip r:embed="rId2" cstate="print"/>
          <a:srcRect/>
          <a:stretch>
            <a:fillRect/>
          </a:stretch>
        </p:blipFill>
        <p:spPr bwMode="auto">
          <a:xfrm>
            <a:off x="1524000" y="2895600"/>
            <a:ext cx="4310730" cy="914400"/>
          </a:xfrm>
          <a:prstGeom prst="rect">
            <a:avLst/>
          </a:prstGeom>
          <a:ln>
            <a:solidFill>
              <a:srgbClr val="0070C0"/>
            </a:solidFill>
          </a:ln>
          <a:effectLst>
            <a:outerShdw blurRad="292100" dist="139700" dir="2700000" algn="tl" rotWithShape="0">
              <a:srgbClr val="333333">
                <a:alpha val="65000"/>
              </a:srgbClr>
            </a:outerShdw>
          </a:effectLst>
        </p:spPr>
      </p:pic>
      <p:sp>
        <p:nvSpPr>
          <p:cNvPr id="5" name="TextBox 4"/>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0" y="762000"/>
            <a:ext cx="327448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Phase Angle detector:</a:t>
            </a:r>
            <a:endParaRPr lang="en-US" b="1" dirty="0">
              <a:latin typeface="Times New Roman" pitchFamily="18" charset="0"/>
              <a:cs typeface="Times New Roman" pitchFamily="18" charset="0"/>
            </a:endParaRPr>
          </a:p>
        </p:txBody>
      </p:sp>
      <p:sp>
        <p:nvSpPr>
          <p:cNvPr id="7" name="Rectangle 2"/>
          <p:cNvSpPr>
            <a:spLocks noChangeArrowheads="1"/>
          </p:cNvSpPr>
          <p:nvPr/>
        </p:nvSpPr>
        <p:spPr bwMode="auto">
          <a:xfrm>
            <a:off x="0" y="1811179"/>
            <a:ext cx="13716000" cy="95410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Therefore, when the two input signals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applied to the multiplier,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(dc) is given by</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4035" name="Rectangle 3"/>
          <p:cNvSpPr>
            <a:spLocks noChangeArrowheads="1"/>
          </p:cNvSpPr>
          <p:nvPr/>
        </p:nvSpPr>
        <p:spPr bwMode="auto">
          <a:xfrm>
            <a:off x="39756" y="4282857"/>
            <a:ext cx="13411200" cy="310854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the peak voltage amplitudes of the signals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Thus, the output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(dc) depends on the factor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cos</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θ. A dc voltmeter can be calibrated as a phase angle meter when the product of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made equal to 20. Then, a (0-1) V range dc voltmeter can directly read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cos</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θ, with the meter calibrated directly in degrees from a cosine table. The input and output waveforms are shown in figure.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Then the above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eqn</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becomes V</a:t>
            </a:r>
            <a:r>
              <a:rPr kumimoji="0" lang="en-US" sz="28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(dc) =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cos</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θ, if we make the product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20 or in other words,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8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4.47V.</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4125724"/>
            <a:ext cx="6858000" cy="892552"/>
          </a:xfrm>
          <a:prstGeom prst="rect">
            <a:avLst/>
          </a:prstGeom>
        </p:spPr>
        <p:txBody>
          <a:bodyPr>
            <a:spAutoFit/>
          </a:bodyPr>
          <a:lstStyle/>
          <a:p>
            <a:r>
              <a:rPr lang="en-US" dirty="0" smtClean="0"/>
              <a:t>http://www.brainkart.com/article/Analog-Multipliers_36018/</a:t>
            </a:r>
            <a:endParaRPr lang="en-US" dirty="0"/>
          </a:p>
        </p:txBody>
      </p:sp>
      <p:sp>
        <p:nvSpPr>
          <p:cNvPr id="2" name="Rectangle 1"/>
          <p:cNvSpPr/>
          <p:nvPr/>
        </p:nvSpPr>
        <p:spPr>
          <a:xfrm>
            <a:off x="3886200" y="6687979"/>
            <a:ext cx="6858000" cy="892552"/>
          </a:xfrm>
          <a:prstGeom prst="rect">
            <a:avLst/>
          </a:prstGeom>
        </p:spPr>
        <p:txBody>
          <a:bodyPr>
            <a:spAutoFit/>
          </a:bodyPr>
          <a:lstStyle/>
          <a:p>
            <a:r>
              <a:rPr lang="en-IN" dirty="0"/>
              <a:t>https://www.youtube.com/watch?v=Bdng-6N00G8</a:t>
            </a:r>
          </a:p>
        </p:txBody>
      </p:sp>
      <p:sp>
        <p:nvSpPr>
          <p:cNvPr id="3" name="Rectangle 2"/>
          <p:cNvSpPr/>
          <p:nvPr/>
        </p:nvSpPr>
        <p:spPr>
          <a:xfrm>
            <a:off x="990600" y="5395317"/>
            <a:ext cx="6858000" cy="1292662"/>
          </a:xfrm>
          <a:prstGeom prst="rect">
            <a:avLst/>
          </a:prstGeom>
        </p:spPr>
        <p:txBody>
          <a:bodyPr>
            <a:spAutoFit/>
          </a:bodyPr>
          <a:lstStyle/>
          <a:p>
            <a:r>
              <a:rPr lang="en-US" b="1" dirty="0"/>
              <a:t>GILBERT MULTIPLIER CELL | ANALOG MULTIPLIER USING EMITTER COUPLED TRANSISTOR PAIRS</a:t>
            </a:r>
          </a:p>
        </p:txBody>
      </p:sp>
      <p:sp>
        <p:nvSpPr>
          <p:cNvPr id="5" name="AutoShape 2" descr="Hyperbolic function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Hyperbolic functions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0"/>
            <a:ext cx="9317705" cy="321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1066800"/>
            <a:ext cx="947753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Terminologies associated voltage of the multiplier characteristics:</a:t>
            </a:r>
            <a:endParaRPr lang="en-US" b="1" dirty="0">
              <a:latin typeface="Times New Roman" pitchFamily="18" charset="0"/>
              <a:cs typeface="Times New Roman" pitchFamily="18" charset="0"/>
            </a:endParaRPr>
          </a:p>
        </p:txBody>
      </p:sp>
      <p:sp>
        <p:nvSpPr>
          <p:cNvPr id="6" name="Rectangle 5"/>
          <p:cNvSpPr/>
          <p:nvPr/>
        </p:nvSpPr>
        <p:spPr>
          <a:xfrm>
            <a:off x="0" y="1828800"/>
            <a:ext cx="1645002"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lvl="0"/>
            <a:r>
              <a:rPr lang="en-US" b="1" dirty="0" smtClean="0">
                <a:latin typeface="Times New Roman" pitchFamily="18" charset="0"/>
                <a:cs typeface="Times New Roman" pitchFamily="18" charset="0"/>
              </a:rPr>
              <a:t>Accuracy:</a:t>
            </a:r>
            <a:endParaRPr lang="en-US" b="1" dirty="0">
              <a:latin typeface="Times New Roman" pitchFamily="18" charset="0"/>
              <a:cs typeface="Times New Roman" pitchFamily="18" charset="0"/>
            </a:endParaRPr>
          </a:p>
        </p:txBody>
      </p:sp>
      <p:sp>
        <p:nvSpPr>
          <p:cNvPr id="17409" name="Rectangle 1"/>
          <p:cNvSpPr>
            <a:spLocks noChangeArrowheads="1"/>
          </p:cNvSpPr>
          <p:nvPr/>
        </p:nvSpPr>
        <p:spPr bwMode="auto">
          <a:xfrm>
            <a:off x="0" y="2369403"/>
            <a:ext cx="13792200" cy="83099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specifies the derivation of the actual output from the ideal output, for any combination of X and Y inputs falling within the permissible operating range of the multiplier.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 name="Rectangle 7"/>
          <p:cNvSpPr/>
          <p:nvPr/>
        </p:nvSpPr>
        <p:spPr>
          <a:xfrm>
            <a:off x="0" y="3241357"/>
            <a:ext cx="1628972"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lvl="0"/>
            <a:r>
              <a:rPr lang="en-US" b="1" dirty="0" smtClean="0">
                <a:latin typeface="Times New Roman" pitchFamily="18" charset="0"/>
                <a:cs typeface="Times New Roman" pitchFamily="18" charset="0"/>
              </a:rPr>
              <a:t>Linearity:</a:t>
            </a:r>
            <a:endParaRPr lang="en-US" b="1" dirty="0">
              <a:latin typeface="Times New Roman" pitchFamily="18" charset="0"/>
              <a:cs typeface="Times New Roman" pitchFamily="18" charset="0"/>
            </a:endParaRPr>
          </a:p>
        </p:txBody>
      </p:sp>
      <p:sp>
        <p:nvSpPr>
          <p:cNvPr id="17410" name="Rectangle 2"/>
          <p:cNvSpPr>
            <a:spLocks noChangeArrowheads="1"/>
          </p:cNvSpPr>
          <p:nvPr/>
        </p:nvSpPr>
        <p:spPr bwMode="auto">
          <a:xfrm>
            <a:off x="0" y="3994666"/>
            <a:ext cx="13716000" cy="83099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defines the accuracy of the multiplier. The Linearity Error can be defined as the maximum absolute derivation of the error surface. This linearity error imposes a lower limit on the multiplier accuracy.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7412" name="Picture 4" descr="http://img.brainkart.com/extra3/o8khRYg.jpg"/>
          <p:cNvPicPr>
            <a:picLocks noChangeAspect="1" noChangeArrowheads="1"/>
          </p:cNvPicPr>
          <p:nvPr/>
        </p:nvPicPr>
        <p:blipFill>
          <a:blip r:embed="rId2" cstate="print"/>
          <a:srcRect/>
          <a:stretch>
            <a:fillRect/>
          </a:stretch>
        </p:blipFill>
        <p:spPr bwMode="auto">
          <a:xfrm>
            <a:off x="533400" y="5105400"/>
            <a:ext cx="4572000" cy="3667126"/>
          </a:xfrm>
          <a:prstGeom prst="rect">
            <a:avLst/>
          </a:prstGeom>
          <a:ln>
            <a:solidFill>
              <a:srgbClr val="FF0000"/>
            </a:solidFill>
          </a:ln>
          <a:effectLst>
            <a:outerShdw blurRad="292100" dist="139700" dir="2700000" algn="tl" rotWithShape="0">
              <a:srgbClr val="333333">
                <a:alpha val="65000"/>
              </a:srgbClr>
            </a:outerShdw>
          </a:effectLst>
        </p:spPr>
      </p:pic>
      <p:sp>
        <p:nvSpPr>
          <p:cNvPr id="17413" name="Rectangle 5"/>
          <p:cNvSpPr>
            <a:spLocks noChangeArrowheads="1"/>
          </p:cNvSpPr>
          <p:nvPr/>
        </p:nvSpPr>
        <p:spPr bwMode="auto">
          <a:xfrm>
            <a:off x="6477000" y="5628144"/>
            <a:ext cx="6629400" cy="26776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ü"/>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figure shows the response of the output as a function of one input voltage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when the other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assumed constant. </a:t>
            </a:r>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ü"/>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represents the maximum percentage derivation from the ideal straight line output. </a:t>
            </a:r>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ü"/>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error surface is formed by plotting the output for different combinations of X and Y inputs.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1066800"/>
            <a:ext cx="947753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Terminologies associated voltage of the multiplier characteristics:</a:t>
            </a:r>
            <a:endParaRPr lang="en-US" b="1" dirty="0">
              <a:latin typeface="Times New Roman" pitchFamily="18" charset="0"/>
              <a:cs typeface="Times New Roman" pitchFamily="18" charset="0"/>
            </a:endParaRPr>
          </a:p>
        </p:txBody>
      </p:sp>
      <p:sp>
        <p:nvSpPr>
          <p:cNvPr id="6" name="Rectangle 5"/>
          <p:cNvSpPr/>
          <p:nvPr/>
        </p:nvSpPr>
        <p:spPr>
          <a:xfrm>
            <a:off x="0" y="1905000"/>
            <a:ext cx="3251596"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lvl="0"/>
            <a:r>
              <a:rPr lang="en-US" b="1" dirty="0" smtClean="0">
                <a:latin typeface="Times New Roman" pitchFamily="18" charset="0"/>
                <a:cs typeface="Times New Roman" pitchFamily="18" charset="0"/>
              </a:rPr>
              <a:t>Square law accuracy:</a:t>
            </a:r>
            <a:endParaRPr lang="en-US" b="1" dirty="0">
              <a:latin typeface="Times New Roman" pitchFamily="18" charset="0"/>
              <a:cs typeface="Times New Roman" pitchFamily="18" charset="0"/>
            </a:endParaRPr>
          </a:p>
        </p:txBody>
      </p:sp>
      <p:sp>
        <p:nvSpPr>
          <p:cNvPr id="18433" name="Rectangle 1"/>
          <p:cNvSpPr>
            <a:spLocks noChangeArrowheads="1"/>
          </p:cNvSpPr>
          <p:nvPr/>
        </p:nvSpPr>
        <p:spPr bwMode="auto">
          <a:xfrm>
            <a:off x="76200" y="2665274"/>
            <a:ext cx="8153400"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Square – law curve is obtained with the X and Y inputs connected together and applied with the same input signal. The maximum derivation of the output voltage from an ideal square –law curve expresses the squaring mode accuracy.</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8435" name="Picture 3" descr="http://img.brainkart.com/extra3/erenwrZ.jpg"/>
          <p:cNvPicPr>
            <a:picLocks noChangeAspect="1" noChangeArrowheads="1"/>
          </p:cNvPicPr>
          <p:nvPr/>
        </p:nvPicPr>
        <p:blipFill>
          <a:blip r:embed="rId2" cstate="print"/>
          <a:srcRect/>
          <a:stretch>
            <a:fillRect/>
          </a:stretch>
        </p:blipFill>
        <p:spPr bwMode="auto">
          <a:xfrm>
            <a:off x="8390979" y="1676400"/>
            <a:ext cx="5248821" cy="3276600"/>
          </a:xfrm>
          <a:prstGeom prst="rect">
            <a:avLst/>
          </a:prstGeom>
          <a:ln>
            <a:solidFill>
              <a:srgbClr val="00B050"/>
            </a:solidFill>
          </a:ln>
          <a:effectLst>
            <a:outerShdw blurRad="292100" dist="139700" dir="2700000" algn="tl" rotWithShape="0">
              <a:srgbClr val="333333">
                <a:alpha val="65000"/>
              </a:srgbClr>
            </a:outerShdw>
          </a:effectLst>
        </p:spPr>
      </p:pic>
      <p:sp>
        <p:nvSpPr>
          <p:cNvPr id="9" name="Rectangle 8"/>
          <p:cNvSpPr/>
          <p:nvPr/>
        </p:nvSpPr>
        <p:spPr>
          <a:xfrm>
            <a:off x="0" y="4724400"/>
            <a:ext cx="1872629"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lvl="0"/>
            <a:r>
              <a:rPr lang="en-US" b="1" dirty="0" smtClean="0">
                <a:latin typeface="Times New Roman" pitchFamily="18" charset="0"/>
                <a:cs typeface="Times New Roman" pitchFamily="18" charset="0"/>
              </a:rPr>
              <a:t>Bandwidth:</a:t>
            </a:r>
            <a:endParaRPr lang="en-US" b="1" dirty="0">
              <a:latin typeface="Times New Roman" pitchFamily="18" charset="0"/>
              <a:cs typeface="Times New Roman" pitchFamily="18" charset="0"/>
            </a:endParaRPr>
          </a:p>
        </p:txBody>
      </p:sp>
      <p:sp>
        <p:nvSpPr>
          <p:cNvPr id="18436" name="Rectangle 4"/>
          <p:cNvSpPr>
            <a:spLocks noChangeArrowheads="1"/>
          </p:cNvSpPr>
          <p:nvPr/>
        </p:nvSpPr>
        <p:spPr bwMode="auto">
          <a:xfrm>
            <a:off x="304800" y="5288340"/>
            <a:ext cx="12649200" cy="156966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Bandwidth indicates the operating capability of an analog multiplier at higher frequency values. Small signal 3 dB bandwidth defines the frequency f0 at which the output reduces by 3dB from its low frequency value for a constant input voltage. This is identified individually for the X and Y input channels normally.</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Rectangle 10"/>
          <p:cNvSpPr/>
          <p:nvPr/>
        </p:nvSpPr>
        <p:spPr>
          <a:xfrm>
            <a:off x="0" y="7086600"/>
            <a:ext cx="1872629"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pPr lvl="0"/>
            <a:r>
              <a:rPr lang="en-US" b="1" dirty="0" smtClean="0">
                <a:latin typeface="Times New Roman" pitchFamily="18" charset="0"/>
                <a:cs typeface="Times New Roman" pitchFamily="18" charset="0"/>
              </a:rPr>
              <a:t>Bandwidth:</a:t>
            </a:r>
            <a:endParaRPr lang="en-US" b="1" dirty="0">
              <a:latin typeface="Times New Roman" pitchFamily="18" charset="0"/>
              <a:cs typeface="Times New Roman" pitchFamily="18" charset="0"/>
            </a:endParaRPr>
          </a:p>
        </p:txBody>
      </p:sp>
      <p:sp>
        <p:nvSpPr>
          <p:cNvPr id="18437" name="Rectangle 5"/>
          <p:cNvSpPr>
            <a:spLocks noChangeArrowheads="1"/>
          </p:cNvSpPr>
          <p:nvPr/>
        </p:nvSpPr>
        <p:spPr bwMode="auto">
          <a:xfrm>
            <a:off x="381000" y="7715071"/>
            <a:ext cx="12725400" cy="120032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quadrant defines the applicability of the circuit for bipolar signals at its inputs. First – quadrant device accepts only positive input signals, the two quadrant device accepts one bipolar signal and one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unipolar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signal and the four quadrant device accepts two bipolar signals.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1066800"/>
            <a:ext cx="5021183"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lvl="0"/>
            <a:r>
              <a:rPr lang="en-US" b="1" dirty="0" smtClean="0">
                <a:latin typeface="Times New Roman" pitchFamily="18" charset="0"/>
                <a:cs typeface="Times New Roman" pitchFamily="18" charset="0"/>
              </a:rPr>
              <a:t>Logarithmic summing Technique:</a:t>
            </a:r>
            <a:endParaRPr lang="en-US" b="1" dirty="0">
              <a:latin typeface="Times New Roman" pitchFamily="18" charset="0"/>
              <a:cs typeface="Times New Roman" pitchFamily="18" charset="0"/>
            </a:endParaRPr>
          </a:p>
        </p:txBody>
      </p:sp>
      <p:sp>
        <p:nvSpPr>
          <p:cNvPr id="20481" name="Rectangle 1"/>
          <p:cNvSpPr>
            <a:spLocks noChangeArrowheads="1"/>
          </p:cNvSpPr>
          <p:nvPr/>
        </p:nvSpPr>
        <p:spPr bwMode="auto">
          <a:xfrm>
            <a:off x="152400" y="1689080"/>
            <a:ext cx="7010400" cy="3416320"/>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technique uses the relationship </a:t>
            </a:r>
          </a:p>
          <a:p>
            <a:pPr marL="457200" marR="0" lvl="0" indent="-457200" algn="just" defTabSz="914400" rtl="0" eaLnBrk="1" fontAlgn="base" latinLnBrk="0" hangingPunct="1">
              <a:lnSpc>
                <a:spcPct val="100000"/>
              </a:lnSpc>
              <a:spcBef>
                <a:spcPct val="0"/>
              </a:spcBef>
              <a:spcAft>
                <a:spcPct val="0"/>
              </a:spcAft>
              <a:buClrTx/>
              <a:buSzTx/>
              <a:tabLst>
                <a:tab pos="285750" algn="l"/>
              </a:tabLst>
            </a:pPr>
            <a:r>
              <a:rPr lang="en-US" sz="2400" dirty="0" smtClean="0">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lnV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 shown in figure the input voltages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converted to their logarithmic equivalent, which are then added together by a summer. </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antilogarithmic converter produces the output      voltage of the summer. The output is given by,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tabLst>
                <a:tab pos="285750" algn="l"/>
              </a:tabLst>
            </a:pPr>
            <a:r>
              <a:rPr lang="en-US" sz="2400" dirty="0" smtClean="0">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z</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ln</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cstate="print"/>
          <a:srcRect/>
          <a:stretch>
            <a:fillRect/>
          </a:stretch>
        </p:blipFill>
        <p:spPr bwMode="auto">
          <a:xfrm>
            <a:off x="7340488" y="1219200"/>
            <a:ext cx="6236366" cy="3309937"/>
          </a:xfrm>
          <a:prstGeom prst="rect">
            <a:avLst/>
          </a:prstGeom>
          <a:ln>
            <a:solidFill>
              <a:srgbClr val="0070C0"/>
            </a:solidFill>
          </a:ln>
          <a:effectLst>
            <a:outerShdw blurRad="292100" dist="139700" dir="2700000" algn="tl" rotWithShape="0">
              <a:srgbClr val="333333">
                <a:alpha val="65000"/>
              </a:srgbClr>
            </a:outerShdw>
          </a:effectLst>
        </p:spPr>
      </p:pic>
      <p:sp>
        <p:nvSpPr>
          <p:cNvPr id="20483" name="Rectangle 3"/>
          <p:cNvSpPr>
            <a:spLocks noChangeArrowheads="1"/>
          </p:cNvSpPr>
          <p:nvPr/>
        </p:nvSpPr>
        <p:spPr bwMode="auto">
          <a:xfrm>
            <a:off x="609600" y="5593140"/>
            <a:ext cx="12344400" cy="15696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relationship between I</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BE</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the transistor is given by </a:t>
            </a:r>
            <a:r>
              <a:rPr kumimoji="0" lang="en-US" sz="2400" b="1" i="0" u="none" strike="noStrike" cap="none" normalizeH="0" baseline="0" dirty="0" smtClean="0">
                <a:ln>
                  <a:noFill/>
                </a:ln>
                <a:solidFill>
                  <a:srgbClr val="00B050"/>
                </a:solidFill>
                <a:effectLst/>
                <a:latin typeface="Times New Roman" pitchFamily="18" charset="0"/>
                <a:ea typeface="Times New Roman" pitchFamily="18" charset="0"/>
                <a:cs typeface="Times New Roman" pitchFamily="18" charset="0"/>
              </a:rPr>
              <a:t>I</a:t>
            </a:r>
            <a:r>
              <a:rPr kumimoji="0" lang="en-US" sz="2400" b="1" i="0" u="none" strike="noStrike" cap="none" normalizeH="0" baseline="-30000" dirty="0" smtClean="0">
                <a:ln>
                  <a:noFill/>
                </a:ln>
                <a:solidFill>
                  <a:srgbClr val="00B050"/>
                </a:solidFill>
                <a:effectLst/>
                <a:latin typeface="Times New Roman" pitchFamily="18" charset="0"/>
                <a:ea typeface="Times New Roman" pitchFamily="18" charset="0"/>
                <a:cs typeface="Times New Roman" pitchFamily="18" charset="0"/>
              </a:rPr>
              <a:t>C</a:t>
            </a:r>
            <a:r>
              <a:rPr kumimoji="0" lang="en-US" sz="2400" b="1" i="0" u="none" strike="noStrike" cap="none" normalizeH="0" baseline="0" dirty="0" smtClean="0">
                <a:ln>
                  <a:noFill/>
                </a:ln>
                <a:solidFill>
                  <a:srgbClr val="00B050"/>
                </a:solidFill>
                <a:effectLst/>
                <a:latin typeface="Times New Roman" pitchFamily="18" charset="0"/>
                <a:ea typeface="Times New Roman" pitchFamily="18" charset="0"/>
                <a:cs typeface="Times New Roman" pitchFamily="18" charset="0"/>
              </a:rPr>
              <a:t> = I</a:t>
            </a:r>
            <a:r>
              <a:rPr kumimoji="0" lang="en-US" sz="2400" b="1" i="0" u="none" strike="noStrike" cap="none" normalizeH="0" baseline="-25000" dirty="0" smtClean="0">
                <a:ln>
                  <a:noFill/>
                </a:ln>
                <a:solidFill>
                  <a:srgbClr val="00B050"/>
                </a:solidFill>
                <a:effectLst/>
                <a:latin typeface="Times New Roman" pitchFamily="18" charset="0"/>
                <a:ea typeface="Times New Roman" pitchFamily="18" charset="0"/>
                <a:cs typeface="Times New Roman" pitchFamily="18" charset="0"/>
              </a:rPr>
              <a:t>0</a:t>
            </a:r>
            <a:r>
              <a:rPr kumimoji="0" lang="en-US" sz="2400" b="1" i="0" u="none" strike="noStrike" cap="none" normalizeH="0" baseline="0" dirty="0" smtClean="0">
                <a:ln>
                  <a:noFill/>
                </a:ln>
                <a:solidFill>
                  <a:srgbClr val="00B050"/>
                </a:solidFill>
                <a:effectLst/>
                <a:latin typeface="Times New Roman" pitchFamily="18" charset="0"/>
                <a:ea typeface="Times New Roman" pitchFamily="18" charset="0"/>
                <a:cs typeface="Times New Roman" pitchFamily="18" charset="0"/>
              </a:rPr>
              <a:t>e</a:t>
            </a:r>
            <a:r>
              <a:rPr kumimoji="0" lang="en-US" sz="2400" b="1" i="0" u="none" strike="noStrike" cap="none" normalizeH="0" baseline="30000" dirty="0" smtClean="0">
                <a:ln>
                  <a:noFill/>
                </a:ln>
                <a:solidFill>
                  <a:srgbClr val="00B050"/>
                </a:solidFill>
                <a:effectLst/>
                <a:latin typeface="Times New Roman" pitchFamily="18" charset="0"/>
                <a:ea typeface="Times New Roman" pitchFamily="18" charset="0"/>
                <a:cs typeface="Times New Roman" pitchFamily="18" charset="0"/>
              </a:rPr>
              <a:t>(VBE /VT )</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found that the transistor follows the relationship very accurately in the range of 10nA to 100mA. Logarithmic multiplier has low accuracy and high temperature instability. </a:t>
            </a:r>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method is applicable only to positive values of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484" name="Rectangle 4"/>
          <p:cNvSpPr>
            <a:spLocks noChangeArrowheads="1"/>
          </p:cNvSpPr>
          <p:nvPr/>
        </p:nvSpPr>
        <p:spPr bwMode="auto">
          <a:xfrm>
            <a:off x="228600" y="7782580"/>
            <a:ext cx="13335000" cy="52322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800" b="1" i="0" u="none" strike="noStrike" cap="none" normalizeH="0" baseline="0" dirty="0" smtClean="0">
                <a:ln>
                  <a:noFill/>
                </a:ln>
                <a:solidFill>
                  <a:srgbClr val="FFFF00"/>
                </a:solidFill>
                <a:effectLst/>
                <a:latin typeface="Times New Roman" pitchFamily="18" charset="0"/>
                <a:ea typeface="Times New Roman" pitchFamily="18" charset="0"/>
                <a:cs typeface="Times New Roman" pitchFamily="18" charset="0"/>
              </a:rPr>
              <a:t>Limitation: </a:t>
            </a:r>
            <a:r>
              <a:rPr kumimoji="0" lang="en-US" sz="2800" i="0" u="none" strike="noStrike" cap="none" normalizeH="0" baseline="0" dirty="0" smtClean="0">
                <a:ln>
                  <a:noFill/>
                </a:ln>
                <a:solidFill>
                  <a:srgbClr val="FFFF00"/>
                </a:solidFill>
                <a:effectLst/>
                <a:latin typeface="Times New Roman" pitchFamily="18" charset="0"/>
                <a:ea typeface="Times New Roman" pitchFamily="18" charset="0"/>
                <a:cs typeface="Times New Roman" pitchFamily="18" charset="0"/>
              </a:rPr>
              <a:t>T</a:t>
            </a:r>
            <a:r>
              <a:rPr kumimoji="0" lang="en-US" sz="2800" b="0" i="0" u="none" strike="noStrike" cap="none" normalizeH="0" baseline="0" dirty="0" smtClean="0">
                <a:ln>
                  <a:noFill/>
                </a:ln>
                <a:solidFill>
                  <a:srgbClr val="FFFF00"/>
                </a:solidFill>
                <a:effectLst/>
                <a:latin typeface="Times New Roman" pitchFamily="18" charset="0"/>
                <a:ea typeface="Times New Roman" pitchFamily="18" charset="0"/>
                <a:cs typeface="Times New Roman" pitchFamily="18" charset="0"/>
              </a:rPr>
              <a:t>his type of multiplier is restricted to one quadrant operation only.</a:t>
            </a:r>
            <a:endParaRPr kumimoji="0" lang="en-US" sz="3600" b="0" i="0" u="none" strike="noStrike" cap="none" normalizeH="0" baseline="0" dirty="0" smtClean="0">
              <a:ln>
                <a:noFill/>
              </a:ln>
              <a:solidFill>
                <a:srgbClr val="FFFF00"/>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1066800"/>
            <a:ext cx="6475875"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lvl="0"/>
            <a:r>
              <a:rPr lang="en-US" b="1" dirty="0" smtClean="0">
                <a:latin typeface="Times New Roman" pitchFamily="18" charset="0"/>
                <a:cs typeface="Times New Roman" pitchFamily="18" charset="0"/>
              </a:rPr>
              <a:t>Pulse Height/ Width Modulation Technique:</a:t>
            </a:r>
            <a:endParaRPr lang="en-US" b="1" dirty="0">
              <a:latin typeface="Times New Roman" pitchFamily="18" charset="0"/>
              <a:cs typeface="Times New Roman" pitchFamily="18" charset="0"/>
            </a:endParaRPr>
          </a:p>
        </p:txBody>
      </p:sp>
      <p:pic>
        <p:nvPicPr>
          <p:cNvPr id="21506" name="Picture 2" descr="http://img.brainkart.com/extra3/URC8q3v.jpg"/>
          <p:cNvPicPr>
            <a:picLocks noChangeAspect="1" noChangeArrowheads="1"/>
          </p:cNvPicPr>
          <p:nvPr/>
        </p:nvPicPr>
        <p:blipFill>
          <a:blip r:embed="rId2" cstate="print"/>
          <a:srcRect/>
          <a:stretch>
            <a:fillRect/>
          </a:stretch>
        </p:blipFill>
        <p:spPr bwMode="auto">
          <a:xfrm>
            <a:off x="6109910" y="1981200"/>
            <a:ext cx="7301290" cy="3657600"/>
          </a:xfrm>
          <a:prstGeom prst="rect">
            <a:avLst/>
          </a:prstGeom>
          <a:ln>
            <a:solidFill>
              <a:srgbClr val="0070C0"/>
            </a:solidFill>
          </a:ln>
          <a:effectLst>
            <a:outerShdw blurRad="292100" dist="139700" dir="2700000" algn="tl" rotWithShape="0">
              <a:srgbClr val="333333">
                <a:alpha val="65000"/>
              </a:srgbClr>
            </a:outerShdw>
          </a:effectLst>
        </p:spPr>
      </p:pic>
      <p:sp>
        <p:nvSpPr>
          <p:cNvPr id="21507" name="Rectangle 3"/>
          <p:cNvSpPr>
            <a:spLocks noChangeArrowheads="1"/>
          </p:cNvSpPr>
          <p:nvPr/>
        </p:nvSpPr>
        <p:spPr bwMode="auto">
          <a:xfrm>
            <a:off x="228600" y="1620078"/>
            <a:ext cx="5486400" cy="415498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this method, the pulse width of a pulse train is made proportional to one input voltage and the pulse amplitude is made proportional to the second input voltage. </a:t>
            </a:r>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Therefore, </a:t>
            </a:r>
          </a:p>
          <a:p>
            <a:pPr marL="457200" marR="0" lvl="0" indent="-457200" algn="just" defTabSz="914400" rtl="0" eaLnBrk="1" fontAlgn="base" latinLnBrk="0" hangingPunct="1">
              <a:lnSpc>
                <a:spcPct val="100000"/>
              </a:lnSpc>
              <a:spcBef>
                <a:spcPct val="0"/>
              </a:spcBef>
              <a:spcAft>
                <a:spcPct val="0"/>
              </a:spcAft>
              <a:buClrTx/>
              <a:buSzTx/>
              <a:tabLst>
                <a:tab pos="285750" algn="l"/>
              </a:tabLst>
            </a:pPr>
            <a:r>
              <a:rPr lang="en-US" sz="2400" dirty="0" smtClean="0">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 and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z</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z</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where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x</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y</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t>
            </a:r>
            <a:r>
              <a:rPr kumimoji="0" lang="en-US" sz="2400" b="0" i="0" u="none" strike="noStrike" cap="none" normalizeH="0" baseline="-30000" dirty="0" err="1" smtClean="0">
                <a:ln>
                  <a:noFill/>
                </a:ln>
                <a:solidFill>
                  <a:schemeClr val="tx1"/>
                </a:solidFill>
                <a:effectLst/>
                <a:latin typeface="Times New Roman" pitchFamily="18" charset="0"/>
                <a:ea typeface="Times New Roman" pitchFamily="18" charset="0"/>
                <a:cs typeface="Times New Roman" pitchFamily="18" charset="0"/>
              </a:rPr>
              <a:t>z</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scaling factors. In figure A is the amplitude of the pulse, t is the pulse width and T is the area of the pulse. Therefore,</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1509" name="Picture 5" descr="http://img.brainkart.com/extra3/P5PPgBN.jpg"/>
          <p:cNvPicPr>
            <a:picLocks noChangeAspect="1" noChangeArrowheads="1"/>
          </p:cNvPicPr>
          <p:nvPr/>
        </p:nvPicPr>
        <p:blipFill>
          <a:blip r:embed="rId3" cstate="print"/>
          <a:srcRect/>
          <a:stretch>
            <a:fillRect/>
          </a:stretch>
        </p:blipFill>
        <p:spPr bwMode="auto">
          <a:xfrm>
            <a:off x="2209800" y="5867400"/>
            <a:ext cx="3560064" cy="1219200"/>
          </a:xfrm>
          <a:prstGeom prst="rect">
            <a:avLst/>
          </a:prstGeom>
          <a:ln>
            <a:solidFill>
              <a:srgbClr val="FF0000"/>
            </a:solidFill>
          </a:ln>
          <a:effectLst>
            <a:outerShdw blurRad="292100" dist="139700" dir="2700000" algn="tl" rotWithShape="0">
              <a:srgbClr val="333333">
                <a:alpha val="65000"/>
              </a:srgbClr>
            </a:outerShdw>
          </a:effectLst>
        </p:spPr>
      </p:pic>
      <p:sp>
        <p:nvSpPr>
          <p:cNvPr id="21510" name="Rectangle 6"/>
          <p:cNvSpPr>
            <a:spLocks noChangeArrowheads="1"/>
          </p:cNvSpPr>
          <p:nvPr/>
        </p:nvSpPr>
        <p:spPr bwMode="auto">
          <a:xfrm>
            <a:off x="685800" y="7257871"/>
            <a:ext cx="12877800" cy="1200329"/>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v"/>
              <a:tabLst>
                <a:tab pos="285750" algn="l"/>
              </a:tabLst>
            </a:pPr>
            <a:r>
              <a:rPr kumimoji="0" lang="en-US" sz="24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The modulated pulse train is passed through an integrated circuit. </a:t>
            </a:r>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v"/>
              <a:tabLst>
                <a:tab pos="285750" algn="l"/>
              </a:tabLst>
            </a:pPr>
            <a:r>
              <a:rPr kumimoji="0" lang="en-US" sz="24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Therefore, the output of the integrator is proportional to the area of pulse, which in turn is proportional to the product of two input voltages.</a:t>
            </a:r>
            <a:endParaRPr kumimoji="0" lang="en-US" sz="32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762000"/>
            <a:ext cx="481779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lvl="0"/>
            <a:r>
              <a:rPr lang="en-US" b="1" dirty="0" smtClean="0">
                <a:latin typeface="Times New Roman" pitchFamily="18" charset="0"/>
                <a:cs typeface="Times New Roman" pitchFamily="18" charset="0"/>
              </a:rPr>
              <a:t>Emitter coupled Transistor pair:</a:t>
            </a:r>
            <a:endParaRPr lang="en-US" b="1" dirty="0">
              <a:latin typeface="Times New Roman" pitchFamily="18" charset="0"/>
              <a:cs typeface="Times New Roman" pitchFamily="18" charset="0"/>
            </a:endParaRPr>
          </a:p>
        </p:txBody>
      </p:sp>
      <p:pic>
        <p:nvPicPr>
          <p:cNvPr id="1026" name="Picture 2" descr="http://img.brainkart.com/extra3/HjHNylG.jpg"/>
          <p:cNvPicPr>
            <a:picLocks noChangeAspect="1" noChangeArrowheads="1"/>
          </p:cNvPicPr>
          <p:nvPr/>
        </p:nvPicPr>
        <p:blipFill>
          <a:blip r:embed="rId2" cstate="print"/>
          <a:srcRect/>
          <a:stretch>
            <a:fillRect/>
          </a:stretch>
        </p:blipFill>
        <p:spPr bwMode="auto">
          <a:xfrm>
            <a:off x="1752600" y="2514600"/>
            <a:ext cx="7422846" cy="4914900"/>
          </a:xfrm>
          <a:prstGeom prst="rect">
            <a:avLst/>
          </a:prstGeom>
          <a:ln>
            <a:solidFill>
              <a:srgbClr val="00B050"/>
            </a:solidFill>
          </a:ln>
          <a:effectLst>
            <a:outerShdw blurRad="292100" dist="139700" dir="2700000" algn="tl" rotWithShape="0">
              <a:srgbClr val="333333">
                <a:alpha val="65000"/>
              </a:srgbClr>
            </a:outerShdw>
          </a:effectLst>
        </p:spPr>
      </p:pic>
      <p:sp>
        <p:nvSpPr>
          <p:cNvPr id="1027" name="Rectangle 3"/>
          <p:cNvSpPr>
            <a:spLocks noChangeArrowheads="1"/>
          </p:cNvSpPr>
          <p:nvPr/>
        </p:nvSpPr>
        <p:spPr bwMode="auto">
          <a:xfrm>
            <a:off x="1752600" y="1614845"/>
            <a:ext cx="7422846" cy="83099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output currents IC</a:t>
            </a:r>
            <a:r>
              <a:rPr kumimoji="0" lang="en-US" sz="2400" b="0" i="0" u="none" strike="noStrike" cap="none" normalizeH="0" baseline="-25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IC</a:t>
            </a:r>
            <a:r>
              <a:rPr kumimoji="0" lang="en-US" sz="2400" b="0" i="0" u="none" strike="noStrike" cap="none" normalizeH="0" baseline="-25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are related to the differential input voltage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by</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 name="Rectangle 8"/>
          <p:cNvSpPr/>
          <p:nvPr/>
        </p:nvSpPr>
        <p:spPr>
          <a:xfrm>
            <a:off x="3429000" y="7808893"/>
            <a:ext cx="6858000" cy="830997"/>
          </a:xfrm>
          <a:prstGeom prst="rect">
            <a:avLst/>
          </a:prstGeom>
        </p:spPr>
        <p:txBody>
          <a:bodyPr>
            <a:spAutoFit/>
          </a:bodyPr>
          <a:lstStyle/>
          <a:p>
            <a:r>
              <a:rPr lang="en-US" sz="2400" dirty="0" smtClean="0">
                <a:latin typeface="Times New Roman" pitchFamily="18" charset="0"/>
                <a:ea typeface="Times New Roman" pitchFamily="18" charset="0"/>
                <a:cs typeface="Times New Roman" pitchFamily="18" charset="0"/>
              </a:rPr>
              <a:t>where V</a:t>
            </a:r>
            <a:r>
              <a:rPr lang="en-US" sz="2400" baseline="-25000" dirty="0" smtClean="0">
                <a:latin typeface="Times New Roman" pitchFamily="18" charset="0"/>
                <a:ea typeface="Times New Roman" pitchFamily="18" charset="0"/>
                <a:cs typeface="Times New Roman" pitchFamily="18" charset="0"/>
              </a:rPr>
              <a:t>T</a:t>
            </a:r>
            <a:r>
              <a:rPr lang="en-US" sz="2400" dirty="0" smtClean="0">
                <a:latin typeface="Times New Roman" pitchFamily="18" charset="0"/>
                <a:ea typeface="Times New Roman" pitchFamily="18" charset="0"/>
                <a:cs typeface="Times New Roman" pitchFamily="18" charset="0"/>
              </a:rPr>
              <a:t> is thermal voltage and the base currents have been neglected. </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1367135"/>
            <a:ext cx="13716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Combining above eqn., difference between the two output currents as,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3555" name="Picture 3" descr="http://img.brainkart.com/extra3/otwiAXw.jpg"/>
          <p:cNvPicPr>
            <a:picLocks noChangeAspect="1" noChangeArrowheads="1"/>
          </p:cNvPicPr>
          <p:nvPr/>
        </p:nvPicPr>
        <p:blipFill>
          <a:blip r:embed="rId2" cstate="print"/>
          <a:srcRect/>
          <a:stretch>
            <a:fillRect/>
          </a:stretch>
        </p:blipFill>
        <p:spPr bwMode="auto">
          <a:xfrm>
            <a:off x="228600" y="1834727"/>
            <a:ext cx="13030200" cy="1137073"/>
          </a:xfrm>
          <a:prstGeom prst="rect">
            <a:avLst/>
          </a:prstGeom>
          <a:noFill/>
          <a:ln>
            <a:solidFill>
              <a:srgbClr val="00B050"/>
            </a:solidFill>
          </a:ln>
        </p:spPr>
      </p:pic>
      <p:sp>
        <p:nvSpPr>
          <p:cNvPr id="6" name="TextBox 5"/>
          <p:cNvSpPr txBox="1"/>
          <p:nvPr/>
        </p:nvSpPr>
        <p:spPr>
          <a:xfrm>
            <a:off x="5105400" y="0"/>
            <a:ext cx="39164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Analog Multipliers</a:t>
            </a:r>
            <a:endParaRPr lang="en-US" sz="3600" b="1" dirty="0">
              <a:solidFill>
                <a:srgbClr val="FF0000"/>
              </a:solidFill>
              <a:latin typeface="Times New Roman" pitchFamily="18" charset="0"/>
              <a:cs typeface="Times New Roman" pitchFamily="18" charset="0"/>
            </a:endParaRPr>
          </a:p>
        </p:txBody>
      </p:sp>
      <p:sp>
        <p:nvSpPr>
          <p:cNvPr id="7" name="TextBox 6"/>
          <p:cNvSpPr txBox="1"/>
          <p:nvPr/>
        </p:nvSpPr>
        <p:spPr>
          <a:xfrm>
            <a:off x="0" y="762000"/>
            <a:ext cx="481779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lvl="0"/>
            <a:r>
              <a:rPr lang="en-US" b="1" dirty="0" smtClean="0">
                <a:latin typeface="Times New Roman" pitchFamily="18" charset="0"/>
                <a:cs typeface="Times New Roman" pitchFamily="18" charset="0"/>
              </a:rPr>
              <a:t>Emitter coupled Transistor pair:</a:t>
            </a:r>
            <a:endParaRPr lang="en-US" b="1" dirty="0">
              <a:latin typeface="Times New Roman" pitchFamily="18" charset="0"/>
              <a:cs typeface="Times New Roman" pitchFamily="18" charset="0"/>
            </a:endParaRPr>
          </a:p>
        </p:txBody>
      </p:sp>
      <p:sp>
        <p:nvSpPr>
          <p:cNvPr id="23556" name="Rectangle 4"/>
          <p:cNvSpPr>
            <a:spLocks noChangeArrowheads="1"/>
          </p:cNvSpPr>
          <p:nvPr/>
        </p:nvSpPr>
        <p:spPr bwMode="auto">
          <a:xfrm flipH="1">
            <a:off x="76200" y="3173373"/>
            <a:ext cx="7924800" cy="458587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emitter coupled pair can be used as a simple multiplier using this configuration. When the differential input voltage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&lt;&lt;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we can appropriate as given by,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C</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a:t>
            </a:r>
            <a:r>
              <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EE</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V</a:t>
            </a:r>
            <a:r>
              <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/2V</a:t>
            </a:r>
            <a:r>
              <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T</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current I</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EE</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the bias current for the emitter – coupled pair. If the current I</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EE</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made proportional to a second input signal V</a:t>
            </a:r>
            <a:r>
              <a:rPr kumimoji="0" lang="en-US" sz="24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a:t>
            </a:r>
            <a:r>
              <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EE</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=K</a:t>
            </a:r>
            <a:r>
              <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0</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a:t>
            </a:r>
            <a:r>
              <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V</a:t>
            </a:r>
            <a:r>
              <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BE(</a:t>
            </a:r>
            <a:r>
              <a:rPr kumimoji="0" lang="en-US" sz="2400" b="1" i="0" u="none" strike="noStrike" cap="none" normalizeH="0" baseline="-25000" dirty="0" smtClean="0">
                <a:ln>
                  <a:noFill/>
                </a:ln>
                <a:solidFill>
                  <a:schemeClr val="tx1"/>
                </a:solidFill>
                <a:effectLst/>
                <a:latin typeface="Times New Roman" pitchFamily="18" charset="0"/>
                <a:ea typeface="Times New Roman" pitchFamily="18" charset="0"/>
                <a:cs typeface="Times New Roman" pitchFamily="18" charset="0"/>
              </a:rPr>
              <a:t>ON)</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4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Substituting above eqn. , we get </a:t>
            </a:r>
          </a:p>
          <a:p>
            <a:pPr marL="0" marR="0" lvl="0" indent="0" algn="just" defTabSz="914400" rtl="0" eaLnBrk="0" fontAlgn="base" latinLnBrk="0" hangingPunct="0">
              <a:lnSpc>
                <a:spcPct val="100000"/>
              </a:lnSpc>
              <a:spcBef>
                <a:spcPct val="0"/>
              </a:spcBef>
              <a:spcAft>
                <a:spcPct val="0"/>
              </a:spcAft>
              <a:buClrTx/>
              <a:buSzTx/>
              <a:buFontTx/>
              <a:buNone/>
              <a:tabLst>
                <a:tab pos="28575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 ∆I</a:t>
            </a:r>
            <a:r>
              <a:rPr kumimoji="0" lang="en-US" sz="2800" b="1" i="0" u="none" strike="noStrike" cap="none" normalizeH="0" baseline="-30000" dirty="0" smtClean="0">
                <a:ln>
                  <a:noFill/>
                </a:ln>
                <a:solidFill>
                  <a:srgbClr val="00B0F0"/>
                </a:solidFill>
                <a:effectLst/>
                <a:latin typeface="Times New Roman" pitchFamily="18" charset="0"/>
                <a:ea typeface="Times New Roman" pitchFamily="18" charset="0"/>
                <a:cs typeface="Times New Roman" pitchFamily="18" charset="0"/>
              </a:rPr>
              <a:t>C</a:t>
            </a:r>
            <a:r>
              <a:rPr kumimoji="0" lang="en-US" sz="2800" b="1"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  = K</a:t>
            </a:r>
            <a:r>
              <a:rPr kumimoji="0" lang="en-US" sz="2800" b="1" i="0" u="none" strike="noStrike" cap="none" normalizeH="0" baseline="-30000" dirty="0" smtClean="0">
                <a:ln>
                  <a:noFill/>
                </a:ln>
                <a:solidFill>
                  <a:srgbClr val="00B0F0"/>
                </a:solidFill>
                <a:effectLst/>
                <a:latin typeface="Times New Roman" pitchFamily="18" charset="0"/>
                <a:ea typeface="Times New Roman" pitchFamily="18" charset="0"/>
                <a:cs typeface="Times New Roman" pitchFamily="18" charset="0"/>
              </a:rPr>
              <a:t>0</a:t>
            </a:r>
            <a:r>
              <a:rPr kumimoji="0" lang="en-US" sz="2800" b="1"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V</a:t>
            </a:r>
            <a:r>
              <a:rPr kumimoji="0" lang="en-US" sz="2800" b="1" i="0" u="none" strike="noStrike" cap="none" normalizeH="0" baseline="-30000" dirty="0" smtClean="0">
                <a:ln>
                  <a:noFill/>
                </a:ln>
                <a:solidFill>
                  <a:srgbClr val="00B0F0"/>
                </a:solidFill>
                <a:effectLst/>
                <a:latin typeface="Times New Roman" pitchFamily="18" charset="0"/>
                <a:ea typeface="Times New Roman" pitchFamily="18" charset="0"/>
                <a:cs typeface="Times New Roman" pitchFamily="18" charset="0"/>
              </a:rPr>
              <a:t>1</a:t>
            </a:r>
            <a:r>
              <a:rPr kumimoji="0" lang="en-US" sz="2800" b="1"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 (V</a:t>
            </a:r>
            <a:r>
              <a:rPr kumimoji="0" lang="en-US" sz="2800" b="1" i="0" u="none" strike="noStrike" cap="none" normalizeH="0" baseline="-30000" dirty="0" smtClean="0">
                <a:ln>
                  <a:noFill/>
                </a:ln>
                <a:solidFill>
                  <a:srgbClr val="00B0F0"/>
                </a:solidFill>
                <a:effectLst/>
                <a:latin typeface="Times New Roman" pitchFamily="18" charset="0"/>
                <a:ea typeface="Times New Roman" pitchFamily="18" charset="0"/>
                <a:cs typeface="Times New Roman" pitchFamily="18" charset="0"/>
              </a:rPr>
              <a:t>2</a:t>
            </a:r>
            <a:r>
              <a:rPr kumimoji="0" lang="en-US" sz="2800" b="1"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 – V</a:t>
            </a:r>
            <a:r>
              <a:rPr kumimoji="0" lang="en-US" sz="2800" b="1" i="0" u="none" strike="noStrike" cap="none" normalizeH="0" baseline="-30000" dirty="0" smtClean="0">
                <a:ln>
                  <a:noFill/>
                </a:ln>
                <a:solidFill>
                  <a:srgbClr val="00B0F0"/>
                </a:solidFill>
                <a:effectLst/>
                <a:latin typeface="Times New Roman" pitchFamily="18" charset="0"/>
                <a:ea typeface="Times New Roman" pitchFamily="18" charset="0"/>
                <a:cs typeface="Times New Roman" pitchFamily="18" charset="0"/>
              </a:rPr>
              <a:t>BE(ON)</a:t>
            </a:r>
            <a:r>
              <a:rPr kumimoji="0" lang="en-US" sz="2800" b="1"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)/2V</a:t>
            </a:r>
            <a:r>
              <a:rPr kumimoji="0" lang="en-US" sz="2800" b="1" i="0" u="none" strike="noStrike" cap="none" normalizeH="0" baseline="-30000" dirty="0" smtClean="0">
                <a:ln>
                  <a:noFill/>
                </a:ln>
                <a:solidFill>
                  <a:srgbClr val="00B0F0"/>
                </a:solidFill>
                <a:effectLst/>
                <a:latin typeface="Times New Roman" pitchFamily="18" charset="0"/>
                <a:ea typeface="Times New Roman" pitchFamily="18" charset="0"/>
                <a:cs typeface="Times New Roman" pitchFamily="18" charset="0"/>
              </a:rPr>
              <a:t>T</a:t>
            </a:r>
            <a:endParaRPr kumimoji="0" lang="en-US" sz="2800" b="1" i="0" u="none" strike="noStrike" cap="none" normalizeH="0" baseline="0" dirty="0" smtClean="0">
              <a:ln>
                <a:noFill/>
              </a:ln>
              <a:solidFill>
                <a:srgbClr val="00B0F0"/>
              </a:solidFill>
              <a:effectLst/>
              <a:latin typeface="Times New Roman" pitchFamily="18" charset="0"/>
              <a:cs typeface="Times New Roman" pitchFamily="18" charset="0"/>
            </a:endParaRPr>
          </a:p>
        </p:txBody>
      </p:sp>
      <p:pic>
        <p:nvPicPr>
          <p:cNvPr id="23558" name="Picture 6" descr="http://img.brainkart.com/extra3/zMfk0Zn.jpg"/>
          <p:cNvPicPr>
            <a:picLocks noChangeAspect="1" noChangeArrowheads="1"/>
          </p:cNvPicPr>
          <p:nvPr/>
        </p:nvPicPr>
        <p:blipFill>
          <a:blip r:embed="rId3" cstate="print"/>
          <a:srcRect/>
          <a:stretch>
            <a:fillRect/>
          </a:stretch>
        </p:blipFill>
        <p:spPr bwMode="auto">
          <a:xfrm>
            <a:off x="8117469" y="5029200"/>
            <a:ext cx="5598531" cy="3648076"/>
          </a:xfrm>
          <a:prstGeom prst="rect">
            <a:avLst/>
          </a:prstGeom>
          <a:ln>
            <a:solidFill>
              <a:srgbClr val="FF99FF"/>
            </a:solid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TotalTime>
  <Words>2025</Words>
  <Application>Microsoft Office PowerPoint</Application>
  <PresentationFormat>Custom</PresentationFormat>
  <Paragraphs>204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564</cp:revision>
  <dcterms:created xsi:type="dcterms:W3CDTF">2020-10-07T00:22:40Z</dcterms:created>
  <dcterms:modified xsi:type="dcterms:W3CDTF">2020-10-30T07:17:19Z</dcterms:modified>
</cp:coreProperties>
</file>