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6" r:id="rId7"/>
    <p:sldId id="260" r:id="rId8"/>
    <p:sldId id="261" r:id="rId9"/>
    <p:sldId id="262" r:id="rId10"/>
    <p:sldId id="265"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95"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7" r:id="rId60"/>
    <p:sldId id="319" r:id="rId61"/>
    <p:sldId id="318"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279" r:id="rId81"/>
    <p:sldId id="338"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3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C82508-174B-47EC-B343-3DD6482EC71B}" type="datetimeFigureOut">
              <a:rPr lang="en-US" smtClean="0"/>
              <a:pPr/>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82508-174B-47EC-B343-3DD6482EC71B}" type="datetimeFigureOut">
              <a:rPr lang="en-US" smtClean="0"/>
              <a:pPr/>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82508-174B-47EC-B343-3DD6482EC71B}" type="datetimeFigureOut">
              <a:rPr lang="en-US" smtClean="0"/>
              <a:pPr/>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C82508-174B-47EC-B343-3DD6482EC71B}" type="datetimeFigureOut">
              <a:rPr lang="en-US" smtClean="0"/>
              <a:pPr/>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C82508-174B-47EC-B343-3DD6482EC71B}" type="datetimeFigureOut">
              <a:rPr lang="en-US" smtClean="0"/>
              <a:pPr/>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C82508-174B-47EC-B343-3DD6482EC71B}" type="datetimeFigureOut">
              <a:rPr lang="en-US" smtClean="0"/>
              <a:pPr/>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C82508-174B-47EC-B343-3DD6482EC71B}" type="datetimeFigureOut">
              <a:rPr lang="en-US" smtClean="0"/>
              <a:pPr/>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C82508-174B-47EC-B343-3DD6482EC71B}" type="datetimeFigureOut">
              <a:rPr lang="en-US" smtClean="0"/>
              <a:pPr/>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82508-174B-47EC-B343-3DD6482EC71B}" type="datetimeFigureOut">
              <a:rPr lang="en-US" smtClean="0"/>
              <a:pPr/>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C82508-174B-47EC-B343-3DD6482EC71B}" type="datetimeFigureOut">
              <a:rPr lang="en-US" smtClean="0"/>
              <a:pPr/>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C82508-174B-47EC-B343-3DD6482EC71B}" type="datetimeFigureOut">
              <a:rPr lang="en-US" smtClean="0"/>
              <a:pPr/>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04140-0A1E-4B4E-8A47-3E9BB6F4EB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82508-174B-47EC-B343-3DD6482EC71B}" type="datetimeFigureOut">
              <a:rPr lang="en-US" smtClean="0"/>
              <a:pPr/>
              <a:t>9/15/2020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04140-0A1E-4B4E-8A47-3E9BB6F4EB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hyperlink" Target="https://www.eeeguide.com/wp-content/uploads/2016/09/Triangular-Wave-Generator-Using-Op-amp-5.jpg" TargetMode="Externa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5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79.jpe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7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7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143725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6" name="Rectangle 5"/>
          <p:cNvSpPr/>
          <p:nvPr/>
        </p:nvSpPr>
        <p:spPr>
          <a:xfrm>
            <a:off x="762000" y="1676400"/>
            <a:ext cx="8001000" cy="17543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465138" indent="-465138" algn="just">
              <a:buFont typeface="Wingdings" pitchFamily="2" charset="2"/>
              <a:buChar char="Ø"/>
            </a:pPr>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comparator</a:t>
            </a:r>
            <a:r>
              <a:rPr lang="en-US" sz="2000" dirty="0" smtClean="0">
                <a:latin typeface="Times New Roman" pitchFamily="18" charset="0"/>
                <a:cs typeface="Times New Roman" pitchFamily="18" charset="0"/>
              </a:rPr>
              <a:t> is an electronic circuit, which compares the two inputs that are applied to it and produces an output. </a:t>
            </a:r>
          </a:p>
          <a:p>
            <a:pPr marL="465138" indent="-465138" algn="just">
              <a:buFont typeface="Wingdings" pitchFamily="2" charset="2"/>
              <a:buChar char="Ø"/>
            </a:pPr>
            <a:r>
              <a:rPr lang="en-US" sz="2000" dirty="0" smtClean="0">
                <a:latin typeface="Times New Roman" pitchFamily="18" charset="0"/>
                <a:cs typeface="Times New Roman" pitchFamily="18" charset="0"/>
              </a:rPr>
              <a:t>The output value of the comparator indicates which of the inputs is </a:t>
            </a:r>
            <a:r>
              <a:rPr lang="en-US" sz="2400" b="1" dirty="0" smtClean="0">
                <a:latin typeface="Times New Roman" pitchFamily="18" charset="0"/>
                <a:cs typeface="Times New Roman" pitchFamily="18" charset="0"/>
              </a:rPr>
              <a:t>greater or lesser</a:t>
            </a:r>
            <a:r>
              <a:rPr lang="en-US" sz="24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marL="465138" indent="-465138" algn="just">
              <a:buFont typeface="Wingdings" pitchFamily="2" charset="2"/>
              <a:buChar char="Ø"/>
            </a:pPr>
            <a:r>
              <a:rPr lang="en-US" sz="2000" dirty="0" smtClean="0">
                <a:latin typeface="Times New Roman" pitchFamily="18" charset="0"/>
                <a:cs typeface="Times New Roman" pitchFamily="18" charset="0"/>
              </a:rPr>
              <a:t>Comparator falls under </a:t>
            </a:r>
            <a:r>
              <a:rPr lang="en-US" sz="2400" b="1" dirty="0" smtClean="0">
                <a:latin typeface="Times New Roman" pitchFamily="18" charset="0"/>
                <a:cs typeface="Times New Roman" pitchFamily="18" charset="0"/>
              </a:rPr>
              <a:t>non-linear applications </a:t>
            </a:r>
            <a:r>
              <a:rPr lang="en-US" sz="2000" dirty="0" smtClean="0">
                <a:latin typeface="Times New Roman" pitchFamily="18" charset="0"/>
                <a:cs typeface="Times New Roman" pitchFamily="18" charset="0"/>
              </a:rPr>
              <a:t>of ICs.</a:t>
            </a:r>
            <a:endParaRPr lang="en-US" sz="2000" dirty="0">
              <a:latin typeface="Times New Roman" pitchFamily="18" charset="0"/>
              <a:cs typeface="Times New Roman" pitchFamily="18" charset="0"/>
            </a:endParaRPr>
          </a:p>
        </p:txBody>
      </p:sp>
      <p:sp>
        <p:nvSpPr>
          <p:cNvPr id="7" name="Rectangle 6"/>
          <p:cNvSpPr/>
          <p:nvPr/>
        </p:nvSpPr>
        <p:spPr>
          <a:xfrm>
            <a:off x="22495" y="3810000"/>
            <a:ext cx="238610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Types of Comparators</a:t>
            </a:r>
            <a:endParaRPr lang="en-US" b="1" dirty="0">
              <a:latin typeface="Times New Roman" pitchFamily="18" charset="0"/>
              <a:cs typeface="Times New Roman" pitchFamily="18" charset="0"/>
            </a:endParaRPr>
          </a:p>
        </p:txBody>
      </p:sp>
      <p:sp>
        <p:nvSpPr>
          <p:cNvPr id="8" name="Rectangle 7"/>
          <p:cNvSpPr/>
          <p:nvPr/>
        </p:nvSpPr>
        <p:spPr>
          <a:xfrm>
            <a:off x="2286000" y="4306669"/>
            <a:ext cx="4572000" cy="92333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dirty="0" smtClean="0">
                <a:latin typeface="Times New Roman" pitchFamily="18" charset="0"/>
                <a:cs typeface="Times New Roman" pitchFamily="18" charset="0"/>
              </a:rPr>
              <a:t>Comparators are of two types :</a:t>
            </a:r>
            <a:r>
              <a:rPr lang="en-US" b="1" dirty="0" smtClean="0">
                <a:latin typeface="Times New Roman" pitchFamily="18" charset="0"/>
                <a:cs typeface="Times New Roman" pitchFamily="18" charset="0"/>
              </a:rPr>
              <a:t> </a:t>
            </a:r>
          </a:p>
          <a:p>
            <a:pPr marL="342900" indent="-342900">
              <a:buFont typeface="+mj-lt"/>
              <a:buAutoNum type="arabicPeriod"/>
            </a:pPr>
            <a:r>
              <a:rPr lang="en-US" b="1" dirty="0" smtClean="0">
                <a:latin typeface="Times New Roman" pitchFamily="18" charset="0"/>
                <a:cs typeface="Times New Roman" pitchFamily="18" charset="0"/>
              </a:rPr>
              <a:t>Inverting</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Comparators </a:t>
            </a:r>
          </a:p>
          <a:p>
            <a:pPr marL="342900" indent="-342900">
              <a:buFont typeface="+mj-lt"/>
              <a:buAutoNum type="arabicPeriod"/>
            </a:pPr>
            <a:r>
              <a:rPr lang="en-US" b="1" dirty="0" smtClean="0">
                <a:latin typeface="Times New Roman" pitchFamily="18" charset="0"/>
                <a:cs typeface="Times New Roman" pitchFamily="18" charset="0"/>
              </a:rPr>
              <a:t>Non-inverting</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Comparators </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7" name="TextBox 6"/>
          <p:cNvSpPr txBox="1"/>
          <p:nvPr/>
        </p:nvSpPr>
        <p:spPr>
          <a:xfrm>
            <a:off x="4419600" y="1524000"/>
            <a:ext cx="407900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Non-Inverting Comparator -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operation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p:txBody>
      </p:sp>
      <p:pic>
        <p:nvPicPr>
          <p:cNvPr id="21510" name="Picture 6" descr="741 IC Non-Inverting Comparator Circuit"/>
          <p:cNvPicPr>
            <a:picLocks noChangeAspect="1" noChangeArrowheads="1"/>
          </p:cNvPicPr>
          <p:nvPr/>
        </p:nvPicPr>
        <p:blipFill>
          <a:blip r:embed="rId2" cstate="print"/>
          <a:srcRect/>
          <a:stretch>
            <a:fillRect/>
          </a:stretch>
        </p:blipFill>
        <p:spPr bwMode="auto">
          <a:xfrm>
            <a:off x="0" y="762000"/>
            <a:ext cx="3886200" cy="2987517"/>
          </a:xfrm>
          <a:prstGeom prst="rect">
            <a:avLst/>
          </a:prstGeom>
          <a:ln>
            <a:noFill/>
          </a:ln>
          <a:effectLst>
            <a:softEdge rad="112500"/>
          </a:effectLst>
        </p:spPr>
      </p:pic>
      <p:pic>
        <p:nvPicPr>
          <p:cNvPr id="21512" name="Picture 8" descr="741 IC Op-Amp Non-Inverting Comparator Waveform"/>
          <p:cNvPicPr>
            <a:picLocks noChangeAspect="1" noChangeArrowheads="1"/>
          </p:cNvPicPr>
          <p:nvPr/>
        </p:nvPicPr>
        <p:blipFill>
          <a:blip r:embed="rId3" cstate="print"/>
          <a:srcRect/>
          <a:stretch>
            <a:fillRect/>
          </a:stretch>
        </p:blipFill>
        <p:spPr bwMode="auto">
          <a:xfrm>
            <a:off x="2276475" y="3028949"/>
            <a:ext cx="6867525" cy="3829051"/>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283513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Applications</a:t>
            </a:r>
            <a:endParaRPr lang="en-US" b="1" dirty="0" smtClean="0">
              <a:latin typeface="Times New Roman" pitchFamily="18" charset="0"/>
              <a:cs typeface="Times New Roman" pitchFamily="18" charset="0"/>
            </a:endParaRPr>
          </a:p>
        </p:txBody>
      </p:sp>
      <p:sp>
        <p:nvSpPr>
          <p:cNvPr id="6" name="Rectangle 5"/>
          <p:cNvSpPr/>
          <p:nvPr/>
        </p:nvSpPr>
        <p:spPr>
          <a:xfrm>
            <a:off x="1447800" y="1828800"/>
            <a:ext cx="4114800" cy="193899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342900" indent="-342900">
              <a:buFont typeface="+mj-lt"/>
              <a:buAutoNum type="arabicPeriod"/>
            </a:pPr>
            <a:r>
              <a:rPr lang="en-US" sz="2400" b="1" dirty="0" smtClean="0">
                <a:latin typeface="Times New Roman" pitchFamily="18" charset="0"/>
                <a:cs typeface="Times New Roman" pitchFamily="18" charset="0"/>
              </a:rPr>
              <a:t>Zero crossing detector</a:t>
            </a:r>
          </a:p>
          <a:p>
            <a:pPr marL="342900" indent="-342900">
              <a:buFont typeface="+mj-lt"/>
              <a:buAutoNum type="arabicPeriod"/>
            </a:pPr>
            <a:r>
              <a:rPr lang="en-US" sz="2400" b="1" dirty="0" smtClean="0">
                <a:latin typeface="Times New Roman" pitchFamily="18" charset="0"/>
                <a:cs typeface="Times New Roman" pitchFamily="18" charset="0"/>
              </a:rPr>
              <a:t>Window Detector</a:t>
            </a:r>
          </a:p>
          <a:p>
            <a:pPr marL="342900" indent="-342900">
              <a:buFont typeface="+mj-lt"/>
              <a:buAutoNum type="arabicPeriod"/>
            </a:pPr>
            <a:r>
              <a:rPr lang="en-US" sz="2400" b="1" dirty="0" smtClean="0">
                <a:latin typeface="Times New Roman" pitchFamily="18" charset="0"/>
                <a:cs typeface="Times New Roman" pitchFamily="18" charset="0"/>
              </a:rPr>
              <a:t>Time Marker generator</a:t>
            </a:r>
          </a:p>
          <a:p>
            <a:pPr marL="342900" indent="-342900">
              <a:buFont typeface="+mj-lt"/>
              <a:buAutoNum type="arabicPeriod"/>
            </a:pPr>
            <a:r>
              <a:rPr lang="en-US" sz="2400" b="1" dirty="0" smtClean="0">
                <a:latin typeface="Times New Roman" pitchFamily="18" charset="0"/>
                <a:cs typeface="Times New Roman" pitchFamily="18" charset="0"/>
              </a:rPr>
              <a:t>Phase meter</a:t>
            </a:r>
          </a:p>
          <a:p>
            <a:pPr marL="342900" indent="-342900">
              <a:buFont typeface="+mj-lt"/>
              <a:buAutoNum type="arabicPeriod"/>
            </a:pPr>
            <a:r>
              <a:rPr lang="en-US" sz="2400" b="1" dirty="0" smtClean="0">
                <a:latin typeface="Times New Roman" pitchFamily="18" charset="0"/>
                <a:cs typeface="Times New Roman" pitchFamily="18" charset="0"/>
              </a:rPr>
              <a:t>Schmitt trigger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383983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Zero crossing detector</a:t>
            </a:r>
          </a:p>
        </p:txBody>
      </p:sp>
      <p:pic>
        <p:nvPicPr>
          <p:cNvPr id="1026" name="Picture 2" descr="Zero Crossing Detector Circuit"/>
          <p:cNvPicPr>
            <a:picLocks noChangeAspect="1" noChangeArrowheads="1"/>
          </p:cNvPicPr>
          <p:nvPr/>
        </p:nvPicPr>
        <p:blipFill>
          <a:blip r:embed="rId2" cstate="print"/>
          <a:srcRect/>
          <a:stretch>
            <a:fillRect/>
          </a:stretch>
        </p:blipFill>
        <p:spPr bwMode="auto">
          <a:xfrm>
            <a:off x="0" y="2667000"/>
            <a:ext cx="4331284" cy="2590800"/>
          </a:xfrm>
          <a:prstGeom prst="rect">
            <a:avLst/>
          </a:prstGeom>
          <a:ln>
            <a:noFill/>
          </a:ln>
          <a:effectLst>
            <a:outerShdw blurRad="292100" dist="139700" dir="2700000" algn="tl" rotWithShape="0">
              <a:srgbClr val="333333">
                <a:alpha val="65000"/>
              </a:srgbClr>
            </a:outerShdw>
          </a:effectLst>
        </p:spPr>
      </p:pic>
      <p:pic>
        <p:nvPicPr>
          <p:cNvPr id="1028" name="Picture 4" descr="741 IC based Zero Crossing Detector Waveform"/>
          <p:cNvPicPr>
            <a:picLocks noChangeAspect="1" noChangeArrowheads="1"/>
          </p:cNvPicPr>
          <p:nvPr/>
        </p:nvPicPr>
        <p:blipFill>
          <a:blip r:embed="rId3" cstate="print"/>
          <a:srcRect/>
          <a:stretch>
            <a:fillRect/>
          </a:stretch>
        </p:blipFill>
        <p:spPr bwMode="auto">
          <a:xfrm>
            <a:off x="4495800" y="1228725"/>
            <a:ext cx="4476750" cy="54006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33717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Window Detector</a:t>
            </a:r>
          </a:p>
        </p:txBody>
      </p:sp>
      <p:sp>
        <p:nvSpPr>
          <p:cNvPr id="6" name="Rectangle 5"/>
          <p:cNvSpPr/>
          <p:nvPr/>
        </p:nvSpPr>
        <p:spPr>
          <a:xfrm>
            <a:off x="457200" y="1600200"/>
            <a:ext cx="8077200" cy="34778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mj-lt"/>
              <a:buAutoNum type="arabicPeriod"/>
            </a:pPr>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Window Comparator</a:t>
            </a:r>
            <a:r>
              <a:rPr lang="en-US" sz="2000" dirty="0" smtClean="0">
                <a:latin typeface="Times New Roman" pitchFamily="18" charset="0"/>
                <a:cs typeface="Times New Roman" pitchFamily="18" charset="0"/>
              </a:rPr>
              <a:t> is basically the inverting and the non-inverting comparators above combined into a single comparator stage. </a:t>
            </a:r>
          </a:p>
          <a:p>
            <a:pPr marL="342900" indent="-342900" algn="just">
              <a:buFont typeface="+mj-lt"/>
              <a:buAutoNum type="arabicPeriod"/>
            </a:pPr>
            <a:r>
              <a:rPr lang="en-US" sz="2000" dirty="0" smtClean="0">
                <a:latin typeface="Times New Roman" pitchFamily="18" charset="0"/>
                <a:cs typeface="Times New Roman" pitchFamily="18" charset="0"/>
              </a:rPr>
              <a:t>The window comparator detects input voltage levels that are within a specific band or </a:t>
            </a:r>
            <a:r>
              <a:rPr lang="en-US" sz="2000" i="1" dirty="0" smtClean="0">
                <a:latin typeface="Times New Roman" pitchFamily="18" charset="0"/>
                <a:cs typeface="Times New Roman" pitchFamily="18" charset="0"/>
              </a:rPr>
              <a:t>window</a:t>
            </a:r>
            <a:r>
              <a:rPr lang="en-US" sz="2000" dirty="0" smtClean="0">
                <a:latin typeface="Times New Roman" pitchFamily="18" charset="0"/>
                <a:cs typeface="Times New Roman" pitchFamily="18" charset="0"/>
              </a:rPr>
              <a:t> of voltages.</a:t>
            </a:r>
          </a:p>
          <a:p>
            <a:pPr marL="342900" indent="-342900" algn="just">
              <a:buFont typeface="+mj-lt"/>
              <a:buAutoNum type="arabicPeriod"/>
            </a:pPr>
            <a:r>
              <a:rPr lang="en-US" sz="2000" dirty="0" smtClean="0">
                <a:latin typeface="Times New Roman" pitchFamily="18" charset="0"/>
                <a:cs typeface="Times New Roman" pitchFamily="18" charset="0"/>
              </a:rPr>
              <a:t>Using our idea above of a voltage divider network, if we now use three equal value resistors so that </a:t>
            </a:r>
            <a:r>
              <a:rPr lang="en-US" sz="2000" b="1" dirty="0" smtClean="0">
                <a:latin typeface="Times New Roman" pitchFamily="18" charset="0"/>
                <a:cs typeface="Times New Roman" pitchFamily="18" charset="0"/>
              </a:rPr>
              <a:t>R</a:t>
            </a:r>
            <a:r>
              <a:rPr lang="en-US" sz="2000" b="1" baseline="-25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 R</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 R</a:t>
            </a:r>
            <a:r>
              <a:rPr lang="en-US" sz="2000" b="1" baseline="-25000" dirty="0" smtClean="0">
                <a:latin typeface="Times New Roman" pitchFamily="18" charset="0"/>
                <a:cs typeface="Times New Roman" pitchFamily="18" charset="0"/>
              </a:rPr>
              <a:t>3</a:t>
            </a:r>
            <a:r>
              <a:rPr lang="en-US" sz="2000" b="1" dirty="0" smtClean="0">
                <a:latin typeface="Times New Roman" pitchFamily="18" charset="0"/>
                <a:cs typeface="Times New Roman" pitchFamily="18" charset="0"/>
              </a:rPr>
              <a:t> = R.</a:t>
            </a:r>
          </a:p>
          <a:p>
            <a:pPr marL="342900" indent="-342900" algn="just">
              <a:buFont typeface="+mj-lt"/>
              <a:buAutoNum type="arabicPeriod"/>
            </a:pPr>
            <a:r>
              <a:rPr lang="en-US" sz="2000" dirty="0" smtClean="0">
                <a:latin typeface="Times New Roman" pitchFamily="18" charset="0"/>
                <a:cs typeface="Times New Roman" pitchFamily="18" charset="0"/>
              </a:rPr>
              <a:t>So as the resistive values are all equal, the voltage drops across each resistor will also be equal at one-third the supply voltage, 1/3Vcc.</a:t>
            </a:r>
          </a:p>
          <a:p>
            <a:pPr marL="342900" indent="-342900" algn="just">
              <a:buFont typeface="+mj-lt"/>
              <a:buAutoNum type="arabicPeriod"/>
            </a:pPr>
            <a:r>
              <a:rPr lang="en-US" sz="2000" dirty="0" smtClean="0">
                <a:latin typeface="Times New Roman" pitchFamily="18" charset="0"/>
                <a:cs typeface="Times New Roman" pitchFamily="18" charset="0"/>
              </a:rPr>
              <a:t>So for ease in this simple window comparator example, we can set the upper reference voltage to </a:t>
            </a:r>
            <a:r>
              <a:rPr lang="en-US" sz="2000" b="1" dirty="0" smtClean="0">
                <a:latin typeface="Times New Roman" pitchFamily="18" charset="0"/>
                <a:cs typeface="Times New Roman" pitchFamily="18" charset="0"/>
              </a:rPr>
              <a:t>2/3Vcc </a:t>
            </a:r>
            <a:r>
              <a:rPr lang="en-US" sz="2000" dirty="0" smtClean="0">
                <a:latin typeface="Times New Roman" pitchFamily="18" charset="0"/>
                <a:cs typeface="Times New Roman" pitchFamily="18" charset="0"/>
              </a:rPr>
              <a:t>and the lower reference voltage to </a:t>
            </a:r>
            <a:r>
              <a:rPr lang="en-US" sz="2000" b="1" dirty="0" smtClean="0">
                <a:latin typeface="Times New Roman" pitchFamily="18" charset="0"/>
                <a:cs typeface="Times New Roman" pitchFamily="18" charset="0"/>
              </a:rPr>
              <a:t>1/3Vcc</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33717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Window Detector</a:t>
            </a:r>
          </a:p>
        </p:txBody>
      </p:sp>
      <p:pic>
        <p:nvPicPr>
          <p:cNvPr id="25602" name="Picture 2" descr="window comparator circuit"/>
          <p:cNvPicPr>
            <a:picLocks noChangeAspect="1" noChangeArrowheads="1"/>
          </p:cNvPicPr>
          <p:nvPr/>
        </p:nvPicPr>
        <p:blipFill>
          <a:blip r:embed="rId2" cstate="print"/>
          <a:srcRect/>
          <a:stretch>
            <a:fillRect/>
          </a:stretch>
        </p:blipFill>
        <p:spPr bwMode="auto">
          <a:xfrm>
            <a:off x="152400" y="1524000"/>
            <a:ext cx="8715701" cy="4724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1440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65138" indent="-465138" algn="just">
              <a:buFont typeface="Wingdings" pitchFamily="2" charset="2"/>
              <a:buChar char="Ø"/>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inital</a:t>
            </a:r>
            <a:r>
              <a:rPr lang="en-US" dirty="0" smtClean="0">
                <a:latin typeface="Times New Roman" pitchFamily="18" charset="0"/>
                <a:cs typeface="Times New Roman" pitchFamily="18" charset="0"/>
              </a:rPr>
              <a:t> switching condition of the circuit is the open-collector output of op-amp A</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“OFF” with the open-collector output of op-amp A</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“ON” (sinking current) so V</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 is equal to 0V.</a:t>
            </a:r>
          </a:p>
          <a:p>
            <a:pPr marL="465138" indent="-465138" algn="just">
              <a:buFont typeface="Wingdings" pitchFamily="2" charset="2"/>
              <a:buChar char="Ø"/>
            </a:pPr>
            <a:r>
              <a:rPr lang="en-US" dirty="0" smtClean="0">
                <a:latin typeface="Times New Roman" pitchFamily="18" charset="0"/>
                <a:cs typeface="Times New Roman" pitchFamily="18" charset="0"/>
              </a:rPr>
              <a:t>When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is below the lower voltage level, V</a:t>
            </a:r>
            <a:r>
              <a:rPr lang="en-US" baseline="-25000" dirty="0" smtClean="0">
                <a:latin typeface="Times New Roman" pitchFamily="18" charset="0"/>
                <a:cs typeface="Times New Roman" pitchFamily="18" charset="0"/>
              </a:rPr>
              <a:t>REF(LOWER)</a:t>
            </a:r>
            <a:r>
              <a:rPr lang="en-US" dirty="0" smtClean="0">
                <a:latin typeface="Times New Roman" pitchFamily="18" charset="0"/>
                <a:cs typeface="Times New Roman" pitchFamily="18" charset="0"/>
              </a:rPr>
              <a:t> which equates to 1/3Vcc, V</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 will be LOW. When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exceeds this 1/3Vcc lower voltage level, the first op-amp comparator detects this and switches its open-collector output HIGH. This means that both op-amps have their outputs HIGH at the same time. No current flows through the pull-up resistor R</a:t>
            </a:r>
            <a:r>
              <a:rPr lang="en-US" baseline="-25000"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so V</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 is equal to </a:t>
            </a:r>
            <a:r>
              <a:rPr lang="en-US" dirty="0" err="1" smtClean="0">
                <a:latin typeface="Times New Roman" pitchFamily="18" charset="0"/>
                <a:cs typeface="Times New Roman" pitchFamily="18" charset="0"/>
              </a:rPr>
              <a:t>Vcc</a:t>
            </a:r>
            <a:r>
              <a:rPr lang="en-US" dirty="0" smtClean="0">
                <a:latin typeface="Times New Roman" pitchFamily="18" charset="0"/>
                <a:cs typeface="Times New Roman" pitchFamily="18" charset="0"/>
              </a:rPr>
              <a:t>.</a:t>
            </a:r>
          </a:p>
          <a:p>
            <a:pPr marL="465138" indent="-465138" algn="just">
              <a:buFont typeface="Wingdings" pitchFamily="2" charset="2"/>
              <a:buChar char="Ø"/>
            </a:pPr>
            <a:r>
              <a:rPr lang="en-US" dirty="0" smtClean="0">
                <a:latin typeface="Times New Roman" pitchFamily="18" charset="0"/>
                <a:cs typeface="Times New Roman" pitchFamily="18" charset="0"/>
              </a:rPr>
              <a:t>As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continues to increase it passes the upper voltage level, V</a:t>
            </a:r>
            <a:r>
              <a:rPr lang="en-US" baseline="-25000" dirty="0" smtClean="0">
                <a:latin typeface="Times New Roman" pitchFamily="18" charset="0"/>
                <a:cs typeface="Times New Roman" pitchFamily="18" charset="0"/>
              </a:rPr>
              <a:t>REF(UPPER)</a:t>
            </a:r>
            <a:r>
              <a:rPr lang="en-US" dirty="0" smtClean="0">
                <a:latin typeface="Times New Roman" pitchFamily="18" charset="0"/>
                <a:cs typeface="Times New Roman" pitchFamily="18" charset="0"/>
              </a:rPr>
              <a:t> at 2/3Vcc. At this point the second op-amp comparator detects this and switches its output LOW and V</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 becomes equal to 0V.</a:t>
            </a:r>
          </a:p>
          <a:p>
            <a:pPr marL="465138" indent="-465138" algn="just">
              <a:buFont typeface="Wingdings" pitchFamily="2" charset="2"/>
              <a:buChar char="Ø"/>
            </a:pPr>
            <a:r>
              <a:rPr lang="en-US" dirty="0" smtClean="0">
                <a:latin typeface="Times New Roman" pitchFamily="18" charset="0"/>
                <a:cs typeface="Times New Roman" pitchFamily="18" charset="0"/>
              </a:rPr>
              <a:t>Then the difference between V</a:t>
            </a:r>
            <a:r>
              <a:rPr lang="en-US" baseline="-25000" dirty="0" smtClean="0">
                <a:latin typeface="Times New Roman" pitchFamily="18" charset="0"/>
                <a:cs typeface="Times New Roman" pitchFamily="18" charset="0"/>
              </a:rPr>
              <a:t>REF(UPPER)</a:t>
            </a:r>
            <a:r>
              <a:rPr lang="en-US" dirty="0" smtClean="0">
                <a:latin typeface="Times New Roman" pitchFamily="18" charset="0"/>
                <a:cs typeface="Times New Roman" pitchFamily="18" charset="0"/>
              </a:rPr>
              <a:t> and V</a:t>
            </a:r>
            <a:r>
              <a:rPr lang="en-US" baseline="-25000" dirty="0" smtClean="0">
                <a:latin typeface="Times New Roman" pitchFamily="18" charset="0"/>
                <a:cs typeface="Times New Roman" pitchFamily="18" charset="0"/>
              </a:rPr>
              <a:t>REF(LOWER)</a:t>
            </a:r>
            <a:r>
              <a:rPr lang="en-US" dirty="0" smtClean="0">
                <a:latin typeface="Times New Roman" pitchFamily="18" charset="0"/>
                <a:cs typeface="Times New Roman" pitchFamily="18" charset="0"/>
              </a:rPr>
              <a:t> (which is 2/3Vccc – 1/3Vcc in this example) creates the switching window for the positive going signal.</a:t>
            </a:r>
            <a:endParaRPr lang="en-US" dirty="0">
              <a:latin typeface="Times New Roman" pitchFamily="18" charset="0"/>
              <a:cs typeface="Times New Roman" pitchFamily="18" charset="0"/>
            </a:endParaRPr>
          </a:p>
        </p:txBody>
      </p:sp>
      <p:sp>
        <p:nvSpPr>
          <p:cNvPr id="5" name="Rectangle 2"/>
          <p:cNvSpPr txBox="1">
            <a:spLocks noChangeArrowheads="1"/>
          </p:cNvSpPr>
          <p:nvPr/>
        </p:nvSpPr>
        <p:spPr>
          <a:xfrm>
            <a:off x="1115616" y="-76200"/>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6" name="TextBox 5"/>
          <p:cNvSpPr txBox="1"/>
          <p:nvPr/>
        </p:nvSpPr>
        <p:spPr>
          <a:xfrm>
            <a:off x="0" y="762000"/>
            <a:ext cx="33717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Window Detector</a:t>
            </a:r>
          </a:p>
        </p:txBody>
      </p:sp>
      <p:sp>
        <p:nvSpPr>
          <p:cNvPr id="7" name="Rectangle 6"/>
          <p:cNvSpPr/>
          <p:nvPr/>
        </p:nvSpPr>
        <p:spPr>
          <a:xfrm>
            <a:off x="0" y="4778276"/>
            <a:ext cx="914400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04813" indent="-404813" algn="just">
              <a:buFont typeface="Wingdings" pitchFamily="2" charset="2"/>
              <a:buChar char="Ø"/>
            </a:pPr>
            <a:r>
              <a:rPr lang="en-US" dirty="0" smtClean="0">
                <a:latin typeface="Times New Roman" pitchFamily="18" charset="0"/>
                <a:cs typeface="Times New Roman" pitchFamily="18" charset="0"/>
              </a:rPr>
              <a:t>Lets now assume that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is at its maximum value and equal to </a:t>
            </a:r>
            <a:r>
              <a:rPr lang="en-US" dirty="0" err="1" smtClean="0">
                <a:latin typeface="Times New Roman" pitchFamily="18" charset="0"/>
                <a:cs typeface="Times New Roman" pitchFamily="18" charset="0"/>
              </a:rPr>
              <a:t>Vcc</a:t>
            </a:r>
            <a:r>
              <a:rPr lang="en-US" dirty="0" smtClean="0">
                <a:latin typeface="Times New Roman" pitchFamily="18" charset="0"/>
                <a:cs typeface="Times New Roman" pitchFamily="18" charset="0"/>
              </a:rPr>
              <a:t>. As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decreases it passes the upper voltage level V</a:t>
            </a:r>
            <a:r>
              <a:rPr lang="en-US" baseline="-25000" dirty="0" smtClean="0">
                <a:latin typeface="Times New Roman" pitchFamily="18" charset="0"/>
                <a:cs typeface="Times New Roman" pitchFamily="18" charset="0"/>
              </a:rPr>
              <a:t>REF(UPPER)</a:t>
            </a:r>
            <a:r>
              <a:rPr lang="en-US" dirty="0" smtClean="0">
                <a:latin typeface="Times New Roman" pitchFamily="18" charset="0"/>
                <a:cs typeface="Times New Roman" pitchFamily="18" charset="0"/>
              </a:rPr>
              <a:t> of the second op-amp comparator which switches the output HIGH. As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continues to decrease it passes the lower voltage level, V</a:t>
            </a:r>
            <a:r>
              <a:rPr lang="en-US" baseline="-25000" dirty="0" smtClean="0">
                <a:latin typeface="Times New Roman" pitchFamily="18" charset="0"/>
                <a:cs typeface="Times New Roman" pitchFamily="18" charset="0"/>
              </a:rPr>
              <a:t>REF(LOWER)</a:t>
            </a:r>
            <a:r>
              <a:rPr lang="en-US" dirty="0" smtClean="0">
                <a:latin typeface="Times New Roman" pitchFamily="18" charset="0"/>
                <a:cs typeface="Times New Roman" pitchFamily="18" charset="0"/>
              </a:rPr>
              <a:t> of the first op-amp comparator once again switching the output LOW.</a:t>
            </a:r>
          </a:p>
          <a:p>
            <a:pPr marL="404813" indent="-404813" algn="just">
              <a:buFont typeface="Wingdings" pitchFamily="2" charset="2"/>
              <a:buChar char="Ø"/>
            </a:pPr>
            <a:r>
              <a:rPr lang="en-US" dirty="0" smtClean="0">
                <a:latin typeface="Times New Roman" pitchFamily="18" charset="0"/>
                <a:cs typeface="Times New Roman" pitchFamily="18" charset="0"/>
              </a:rPr>
              <a:t>Then the difference between V</a:t>
            </a:r>
            <a:r>
              <a:rPr lang="en-US" baseline="-25000" dirty="0" smtClean="0">
                <a:latin typeface="Times New Roman" pitchFamily="18" charset="0"/>
                <a:cs typeface="Times New Roman" pitchFamily="18" charset="0"/>
              </a:rPr>
              <a:t>REF(UPPER)</a:t>
            </a:r>
            <a:r>
              <a:rPr lang="en-US" dirty="0" smtClean="0">
                <a:latin typeface="Times New Roman" pitchFamily="18" charset="0"/>
                <a:cs typeface="Times New Roman" pitchFamily="18" charset="0"/>
              </a:rPr>
              <a:t> and V</a:t>
            </a:r>
            <a:r>
              <a:rPr lang="en-US" baseline="-25000" dirty="0" smtClean="0">
                <a:latin typeface="Times New Roman" pitchFamily="18" charset="0"/>
                <a:cs typeface="Times New Roman" pitchFamily="18" charset="0"/>
              </a:rPr>
              <a:t>REF(LOWER)</a:t>
            </a:r>
            <a:r>
              <a:rPr lang="en-US" dirty="0" smtClean="0">
                <a:latin typeface="Times New Roman" pitchFamily="18" charset="0"/>
                <a:cs typeface="Times New Roman" pitchFamily="18" charset="0"/>
              </a:rPr>
              <a:t> creates the window for the negative going signal. So we can see that as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passes above or passes below the upper and lower reference levels set by the two op-amp comparators, the output signal V</a:t>
            </a:r>
            <a:r>
              <a:rPr lang="en-US" baseline="-25000" dirty="0" smtClean="0">
                <a:latin typeface="Times New Roman" pitchFamily="18" charset="0"/>
                <a:cs typeface="Times New Roman" pitchFamily="18" charset="0"/>
              </a:rPr>
              <a:t>OUT</a:t>
            </a:r>
            <a:r>
              <a:rPr lang="en-US" dirty="0" smtClean="0">
                <a:latin typeface="Times New Roman" pitchFamily="18" charset="0"/>
                <a:cs typeface="Times New Roman" pitchFamily="18" charset="0"/>
              </a:rPr>
              <a:t> will be HIGH or LOW.</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1371600"/>
            <a:ext cx="3701013"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latin typeface="Times New Roman" pitchFamily="18" charset="0"/>
                <a:cs typeface="Times New Roman" pitchFamily="18" charset="0"/>
              </a:rPr>
              <a:t>Comparator Voltage Level Detector</a:t>
            </a:r>
            <a:endParaRPr lang="en-US" b="1" dirty="0">
              <a:latin typeface="Times New Roman" pitchFamily="18" charset="0"/>
              <a:cs typeface="Times New Roman" pitchFamily="18" charset="0"/>
            </a:endParaRPr>
          </a:p>
        </p:txBody>
      </p:sp>
      <p:sp>
        <p:nvSpPr>
          <p:cNvPr id="6"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7" name="TextBox 6"/>
          <p:cNvSpPr txBox="1"/>
          <p:nvPr/>
        </p:nvSpPr>
        <p:spPr>
          <a:xfrm>
            <a:off x="0" y="836712"/>
            <a:ext cx="33717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Window Detector</a:t>
            </a:r>
          </a:p>
        </p:txBody>
      </p:sp>
      <p:pic>
        <p:nvPicPr>
          <p:cNvPr id="27650" name="Picture 2" descr="voltage level detector"/>
          <p:cNvPicPr>
            <a:picLocks noChangeAspect="1" noChangeArrowheads="1"/>
          </p:cNvPicPr>
          <p:nvPr/>
        </p:nvPicPr>
        <p:blipFill>
          <a:blip r:embed="rId2" cstate="print"/>
          <a:srcRect/>
          <a:stretch>
            <a:fillRect/>
          </a:stretch>
        </p:blipFill>
        <p:spPr bwMode="auto">
          <a:xfrm>
            <a:off x="2514600" y="1828799"/>
            <a:ext cx="4953000" cy="497675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405367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Time Marker Generator</a:t>
            </a:r>
          </a:p>
        </p:txBody>
      </p:sp>
      <p:pic>
        <p:nvPicPr>
          <p:cNvPr id="29698" name="Picture 2" descr="Zero-Crossing Detector Using Timing Marker Generator"/>
          <p:cNvPicPr>
            <a:picLocks noChangeAspect="1" noChangeArrowheads="1"/>
          </p:cNvPicPr>
          <p:nvPr/>
        </p:nvPicPr>
        <p:blipFill>
          <a:blip r:embed="rId2" cstate="print"/>
          <a:srcRect t="5333" b="18667"/>
          <a:stretch>
            <a:fillRect/>
          </a:stretch>
        </p:blipFill>
        <p:spPr bwMode="auto">
          <a:xfrm>
            <a:off x="685800" y="1447800"/>
            <a:ext cx="7620000" cy="4343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Time Marker Generator Waveform"/>
          <p:cNvPicPr>
            <a:picLocks noChangeAspect="1" noChangeArrowheads="1"/>
          </p:cNvPicPr>
          <p:nvPr/>
        </p:nvPicPr>
        <p:blipFill>
          <a:blip r:embed="rId2" cstate="print"/>
          <a:srcRect b="6667"/>
          <a:stretch>
            <a:fillRect/>
          </a:stretch>
        </p:blipFill>
        <p:spPr bwMode="auto">
          <a:xfrm>
            <a:off x="2514600" y="1069328"/>
            <a:ext cx="4419600" cy="5864872"/>
          </a:xfrm>
          <a:prstGeom prst="rect">
            <a:avLst/>
          </a:prstGeom>
          <a:noFill/>
        </p:spPr>
      </p:pic>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6" name="TextBox 5"/>
          <p:cNvSpPr txBox="1"/>
          <p:nvPr/>
        </p:nvSpPr>
        <p:spPr>
          <a:xfrm>
            <a:off x="0" y="836712"/>
            <a:ext cx="405367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Time Marker Generator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451085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Phase meter / Phase Detector</a:t>
            </a:r>
          </a:p>
        </p:txBody>
      </p:sp>
      <p:sp>
        <p:nvSpPr>
          <p:cNvPr id="6" name="Rectangle 5"/>
          <p:cNvSpPr/>
          <p:nvPr/>
        </p:nvSpPr>
        <p:spPr>
          <a:xfrm>
            <a:off x="457200" y="1720840"/>
            <a:ext cx="8382000" cy="378565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465138" indent="-465138" algn="just">
              <a:buFont typeface="Wingdings" pitchFamily="2" charset="2"/>
              <a:buChar char="Ø"/>
            </a:pPr>
            <a:r>
              <a:rPr lang="en-US" sz="2400" dirty="0" smtClean="0">
                <a:latin typeface="Times New Roman" pitchFamily="18" charset="0"/>
                <a:cs typeface="Times New Roman" pitchFamily="18" charset="0"/>
              </a:rPr>
              <a:t>A zero-crossing detector can be used for the measurement of phase angle between two voltages. </a:t>
            </a:r>
          </a:p>
          <a:p>
            <a:pPr marL="465138" indent="-465138" algn="just">
              <a:buFont typeface="Wingdings" pitchFamily="2" charset="2"/>
              <a:buChar char="Ø"/>
            </a:pPr>
            <a:r>
              <a:rPr lang="en-US" sz="2400" dirty="0" smtClean="0">
                <a:latin typeface="Times New Roman" pitchFamily="18" charset="0"/>
                <a:cs typeface="Times New Roman" pitchFamily="18" charset="0"/>
              </a:rPr>
              <a:t>The working will be the same as explained in the Time Marker circuit. </a:t>
            </a:r>
          </a:p>
          <a:p>
            <a:pPr marL="465138" indent="-465138" algn="just">
              <a:buFont typeface="Wingdings" pitchFamily="2" charset="2"/>
              <a:buChar char="Ø"/>
            </a:pPr>
            <a:r>
              <a:rPr lang="en-US" sz="2400" dirty="0" smtClean="0">
                <a:latin typeface="Times New Roman" pitchFamily="18" charset="0"/>
                <a:cs typeface="Times New Roman" pitchFamily="18" charset="0"/>
              </a:rPr>
              <a:t>A train of pulses in the positive and negative cycles are obtained and the time interval between the pulse of sine wave voltage and that of second sine wave voltage is measured. </a:t>
            </a:r>
          </a:p>
          <a:p>
            <a:pPr marL="465138" indent="-465138" algn="just">
              <a:buFont typeface="Wingdings" pitchFamily="2" charset="2"/>
              <a:buChar char="Ø"/>
            </a:pPr>
            <a:r>
              <a:rPr lang="en-US" sz="2400" dirty="0" smtClean="0">
                <a:latin typeface="Times New Roman" pitchFamily="18" charset="0"/>
                <a:cs typeface="Times New Roman" pitchFamily="18" charset="0"/>
              </a:rPr>
              <a:t>This interval of time is proportional to the phase difference between the two input sine wave voltages. The range of use of </a:t>
            </a:r>
            <a:r>
              <a:rPr lang="en-US" sz="2400" dirty="0" err="1" smtClean="0">
                <a:latin typeface="Times New Roman" pitchFamily="18" charset="0"/>
                <a:cs typeface="Times New Roman" pitchFamily="18" charset="0"/>
              </a:rPr>
              <a:t>phasemeter</a:t>
            </a:r>
            <a:r>
              <a:rPr lang="en-US" sz="2400" dirty="0" smtClean="0">
                <a:latin typeface="Times New Roman" pitchFamily="18" charset="0"/>
                <a:cs typeface="Times New Roman" pitchFamily="18" charset="0"/>
              </a:rPr>
              <a:t> for measurement is 0° to 360°.</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766887" y="990600"/>
            <a:ext cx="5853113" cy="2827909"/>
          </a:xfrm>
          <a:prstGeom prst="rect">
            <a:avLst/>
          </a:prstGeom>
          <a:ln>
            <a:noFill/>
          </a:ln>
          <a:effectLst>
            <a:outerShdw blurRad="292100" dist="139700" dir="2700000" algn="tl" rotWithShape="0">
              <a:srgbClr val="333333">
                <a:alpha val="65000"/>
              </a:srgbClr>
            </a:outerShdw>
          </a:effectLst>
        </p:spPr>
      </p:pic>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Comparators</a:t>
            </a:r>
          </a:p>
        </p:txBody>
      </p:sp>
      <p:sp>
        <p:nvSpPr>
          <p:cNvPr id="6" name="TextBox 5"/>
          <p:cNvSpPr txBox="1"/>
          <p:nvPr/>
        </p:nvSpPr>
        <p:spPr>
          <a:xfrm>
            <a:off x="0" y="836712"/>
            <a:ext cx="143725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7" name="Rectangle 6"/>
          <p:cNvSpPr/>
          <p:nvPr/>
        </p:nvSpPr>
        <p:spPr>
          <a:xfrm>
            <a:off x="304800" y="3962400"/>
            <a:ext cx="86106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is less than the DC voltage level at V</a:t>
            </a:r>
            <a:r>
              <a:rPr lang="en-US" baseline="-25000" dirty="0" smtClean="0">
                <a:latin typeface="Times New Roman" pitchFamily="18" charset="0"/>
                <a:cs typeface="Times New Roman" pitchFamily="18" charset="0"/>
              </a:rPr>
              <a:t>REF</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&lt; V</a:t>
            </a:r>
            <a:r>
              <a:rPr lang="en-US" baseline="-25000" dirty="0" smtClean="0">
                <a:latin typeface="Times New Roman" pitchFamily="18" charset="0"/>
                <a:cs typeface="Times New Roman" pitchFamily="18" charset="0"/>
              </a:rPr>
              <a:t>REF</a:t>
            </a:r>
            <a:r>
              <a:rPr lang="en-US" dirty="0" smtClean="0">
                <a:latin typeface="Times New Roman" pitchFamily="18" charset="0"/>
                <a:cs typeface="Times New Roman" pitchFamily="18" charset="0"/>
              </a:rPr>
              <a:t> ). As the non-inverting (positive) input of the comparator is less than the inverting (negative) input, the output will be </a:t>
            </a:r>
            <a:r>
              <a:rPr lang="en-US" b="1" dirty="0" smtClean="0">
                <a:latin typeface="Times New Roman" pitchFamily="18" charset="0"/>
                <a:cs typeface="Times New Roman" pitchFamily="18" charset="0"/>
              </a:rPr>
              <a:t>LOW</a:t>
            </a:r>
            <a:r>
              <a:rPr lang="en-US" dirty="0" smtClean="0">
                <a:latin typeface="Times New Roman" pitchFamily="18" charset="0"/>
                <a:cs typeface="Times New Roman" pitchFamily="18" charset="0"/>
              </a:rPr>
              <a:t> and at the negative supply voltage,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Vcc</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resulting in a negative saturation of the output.</a:t>
            </a:r>
            <a:endParaRPr lang="en-US" dirty="0">
              <a:latin typeface="Times New Roman" pitchFamily="18" charset="0"/>
              <a:cs typeface="Times New Roman" pitchFamily="18" charset="0"/>
            </a:endParaRPr>
          </a:p>
        </p:txBody>
      </p:sp>
      <p:sp>
        <p:nvSpPr>
          <p:cNvPr id="8" name="Rectangle 7"/>
          <p:cNvSpPr/>
          <p:nvPr/>
        </p:nvSpPr>
        <p:spPr>
          <a:xfrm>
            <a:off x="304800" y="5103674"/>
            <a:ext cx="86106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If we now increase the input voltage,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so that its value is greater than the reference voltage V</a:t>
            </a:r>
            <a:r>
              <a:rPr lang="en-US" baseline="-25000" dirty="0" smtClean="0">
                <a:latin typeface="Times New Roman" pitchFamily="18" charset="0"/>
                <a:cs typeface="Times New Roman" pitchFamily="18" charset="0"/>
              </a:rPr>
              <a:t>REF</a:t>
            </a:r>
            <a:r>
              <a:rPr lang="en-US" dirty="0" smtClean="0">
                <a:latin typeface="Times New Roman" pitchFamily="18" charset="0"/>
                <a:cs typeface="Times New Roman" pitchFamily="18" charset="0"/>
              </a:rPr>
              <a:t> on the inverting input, the output voltage rapidly switches </a:t>
            </a:r>
            <a:r>
              <a:rPr lang="en-US" b="1" dirty="0" smtClean="0">
                <a:latin typeface="Times New Roman" pitchFamily="18" charset="0"/>
                <a:cs typeface="Times New Roman" pitchFamily="18" charset="0"/>
              </a:rPr>
              <a:t>HIGH</a:t>
            </a:r>
            <a:r>
              <a:rPr lang="en-US" dirty="0" smtClean="0">
                <a:latin typeface="Times New Roman" pitchFamily="18" charset="0"/>
                <a:cs typeface="Times New Roman" pitchFamily="18" charset="0"/>
              </a:rPr>
              <a:t> towards the positive supply voltage,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Vcc</a:t>
            </a:r>
            <a:r>
              <a:rPr lang="en-US" dirty="0" smtClean="0">
                <a:latin typeface="Times New Roman" pitchFamily="18" charset="0"/>
                <a:cs typeface="Times New Roman" pitchFamily="18" charset="0"/>
              </a:rPr>
              <a:t> resulting in a positive saturation of the output. </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6" name="TextBox 5"/>
          <p:cNvSpPr txBox="1"/>
          <p:nvPr/>
        </p:nvSpPr>
        <p:spPr>
          <a:xfrm>
            <a:off x="0" y="836712"/>
            <a:ext cx="54431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Voltage Limiter Circuit Using Op-amp</a:t>
            </a:r>
            <a:endParaRPr lang="en-US" b="1" dirty="0">
              <a:latin typeface="Times New Roman" pitchFamily="18" charset="0"/>
              <a:cs typeface="Times New Roman" pitchFamily="18" charset="0"/>
            </a:endParaRPr>
          </a:p>
        </p:txBody>
      </p:sp>
      <p:pic>
        <p:nvPicPr>
          <p:cNvPr id="31747" name="Picture 3"/>
          <p:cNvPicPr>
            <a:picLocks noChangeAspect="1" noChangeArrowheads="1"/>
          </p:cNvPicPr>
          <p:nvPr/>
        </p:nvPicPr>
        <p:blipFill>
          <a:blip r:embed="rId2" cstate="print"/>
          <a:srcRect/>
          <a:stretch>
            <a:fillRect/>
          </a:stretch>
        </p:blipFill>
        <p:spPr bwMode="auto">
          <a:xfrm>
            <a:off x="0" y="1828800"/>
            <a:ext cx="5324475" cy="3133725"/>
          </a:xfrm>
          <a:prstGeom prst="rect">
            <a:avLst/>
          </a:prstGeom>
          <a:ln>
            <a:noFill/>
          </a:ln>
          <a:effectLst>
            <a:outerShdw blurRad="292100" dist="139700" dir="2700000" algn="tl" rotWithShape="0">
              <a:srgbClr val="333333">
                <a:alpha val="65000"/>
              </a:srgbClr>
            </a:outerShdw>
          </a:effectLst>
        </p:spPr>
      </p:pic>
      <p:pic>
        <p:nvPicPr>
          <p:cNvPr id="31748" name="Picture 4"/>
          <p:cNvPicPr>
            <a:picLocks noChangeAspect="1" noChangeArrowheads="1"/>
          </p:cNvPicPr>
          <p:nvPr/>
        </p:nvPicPr>
        <p:blipFill>
          <a:blip r:embed="rId3" cstate="print"/>
          <a:srcRect/>
          <a:stretch>
            <a:fillRect/>
          </a:stretch>
        </p:blipFill>
        <p:spPr bwMode="auto">
          <a:xfrm>
            <a:off x="5467350" y="3762375"/>
            <a:ext cx="3600450" cy="29432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295400"/>
            <a:ext cx="8610600" cy="4524315"/>
          </a:xfrm>
          <a:prstGeom prst="rect">
            <a:avLst/>
          </a:prstGeom>
        </p:spPr>
        <p:txBody>
          <a:bodyPr wrap="square">
            <a:spAutoFit/>
          </a:bodyPr>
          <a:lstStyle/>
          <a:p>
            <a:pPr algn="just"/>
            <a:r>
              <a:rPr lang="en-US" dirty="0" smtClean="0">
                <a:latin typeface="Times New Roman" pitchFamily="18" charset="0"/>
                <a:cs typeface="Times New Roman" pitchFamily="18" charset="0"/>
              </a:rPr>
              <a:t>At this condition,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0</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Z</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D1</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Z</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Zener</a:t>
            </a:r>
            <a:r>
              <a:rPr lang="en-US" dirty="0" smtClean="0">
                <a:latin typeface="Times New Roman" pitchFamily="18" charset="0"/>
                <a:cs typeface="Times New Roman" pitchFamily="18" charset="0"/>
              </a:rPr>
              <a:t> Voltage</a:t>
            </a:r>
          </a:p>
          <a:p>
            <a:pPr algn="just"/>
            <a:r>
              <a:rPr lang="en-US"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D1</a:t>
            </a:r>
            <a:r>
              <a:rPr lang="en-US" dirty="0" smtClean="0">
                <a:latin typeface="Times New Roman" pitchFamily="18" charset="0"/>
                <a:cs typeface="Times New Roman" pitchFamily="18" charset="0"/>
              </a:rPr>
              <a:t> – Voltage drop across D1 = 0.7V</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If Vo increases from 0 to negative voltage, Vo increases positively until diode D2 is forward biased and D1 goes into avalanche condition.</a:t>
            </a:r>
          </a:p>
          <a:p>
            <a:pPr algn="just"/>
            <a:r>
              <a:rPr lang="en-US" dirty="0" smtClean="0">
                <a:latin typeface="Times New Roman" pitchFamily="18" charset="0"/>
                <a:cs typeface="Times New Roman" pitchFamily="18" charset="0"/>
              </a:rPr>
              <a:t>	A t this condition,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0</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Z</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D2</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Z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Zener</a:t>
            </a:r>
            <a:r>
              <a:rPr lang="en-US" dirty="0" smtClean="0">
                <a:latin typeface="Times New Roman" pitchFamily="18" charset="0"/>
                <a:cs typeface="Times New Roman" pitchFamily="18" charset="0"/>
              </a:rPr>
              <a:t> Voltage</a:t>
            </a:r>
          </a:p>
          <a:p>
            <a:pPr algn="just"/>
            <a:r>
              <a:rPr lang="en-US"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D1</a:t>
            </a:r>
            <a:r>
              <a:rPr lang="en-US" dirty="0" smtClean="0">
                <a:latin typeface="Times New Roman" pitchFamily="18" charset="0"/>
                <a:cs typeface="Times New Roman" pitchFamily="18" charset="0"/>
              </a:rPr>
              <a:t> – Voltage drop across D</a:t>
            </a:r>
            <a:r>
              <a:rPr lang="en-US" b="1"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0.7V</a:t>
            </a:r>
          </a:p>
          <a:p>
            <a:pPr algn="just"/>
            <a:r>
              <a:rPr lang="en-US" dirty="0" smtClean="0">
                <a:latin typeface="Times New Roman" pitchFamily="18" charset="0"/>
                <a:cs typeface="Times New Roman" pitchFamily="18" charset="0"/>
              </a:rPr>
              <a:t>Thus the limit of output voltage swing is between +(V</a:t>
            </a:r>
            <a:r>
              <a:rPr lang="en-US" b="1" baseline="-25000" dirty="0" smtClean="0">
                <a:latin typeface="Times New Roman" pitchFamily="18" charset="0"/>
                <a:cs typeface="Times New Roman" pitchFamily="18" charset="0"/>
              </a:rPr>
              <a:t>Z</a:t>
            </a:r>
            <a:r>
              <a:rPr lang="en-US" dirty="0" smtClean="0">
                <a:latin typeface="Times New Roman" pitchFamily="18" charset="0"/>
                <a:cs typeface="Times New Roman" pitchFamily="18" charset="0"/>
              </a:rPr>
              <a:t> + 0.7) and –(V</a:t>
            </a:r>
            <a:r>
              <a:rPr lang="en-US" b="1" baseline="-25000" dirty="0" smtClean="0">
                <a:latin typeface="Times New Roman" pitchFamily="18" charset="0"/>
                <a:cs typeface="Times New Roman" pitchFamily="18" charset="0"/>
              </a:rPr>
              <a:t>Z</a:t>
            </a:r>
            <a:r>
              <a:rPr lang="en-US" dirty="0" smtClean="0">
                <a:latin typeface="Times New Roman" pitchFamily="18" charset="0"/>
                <a:cs typeface="Times New Roman" pitchFamily="18" charset="0"/>
              </a:rPr>
              <a:t> + 0.7).</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When V</a:t>
            </a:r>
            <a:r>
              <a:rPr lang="en-US" b="1"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ranges from 0 to positive voltage, D2 is reverse biased and thus V0 = -</a:t>
            </a:r>
            <a:r>
              <a:rPr lang="en-US"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When V</a:t>
            </a:r>
            <a:r>
              <a:rPr lang="en-US" b="1"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ranges from 0 to negative voltage, D2 is forward biased and D1 goes into avalanche condition. </a:t>
            </a:r>
          </a:p>
          <a:p>
            <a:pPr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Thus V0 = V</a:t>
            </a:r>
            <a:r>
              <a:rPr lang="en-US" b="1" baseline="-25000" dirty="0" smtClean="0">
                <a:latin typeface="Times New Roman" pitchFamily="18" charset="0"/>
                <a:cs typeface="Times New Roman" pitchFamily="18" charset="0"/>
              </a:rPr>
              <a:t>Z</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D2</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6" name="TextBox 5"/>
          <p:cNvSpPr txBox="1"/>
          <p:nvPr/>
        </p:nvSpPr>
        <p:spPr>
          <a:xfrm>
            <a:off x="0" y="836712"/>
            <a:ext cx="54431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Voltage Limiter Circuit Using Op-amp</a:t>
            </a:r>
            <a:endParaRPr lang="en-US"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54431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Voltage Limiter Circuit Using Op-amp</a:t>
            </a:r>
            <a:endParaRPr lang="en-US" b="1" dirty="0">
              <a:latin typeface="Times New Roman" pitchFamily="18" charset="0"/>
              <a:cs typeface="Times New Roman" pitchFamily="18" charset="0"/>
            </a:endParaRPr>
          </a:p>
        </p:txBody>
      </p:sp>
      <p:pic>
        <p:nvPicPr>
          <p:cNvPr id="33794" name="Picture 2"/>
          <p:cNvPicPr>
            <a:picLocks noChangeAspect="1" noChangeArrowheads="1"/>
          </p:cNvPicPr>
          <p:nvPr/>
        </p:nvPicPr>
        <p:blipFill>
          <a:blip r:embed="rId2" cstate="print"/>
          <a:srcRect/>
          <a:stretch>
            <a:fillRect/>
          </a:stretch>
        </p:blipFill>
        <p:spPr bwMode="auto">
          <a:xfrm>
            <a:off x="380999" y="1676400"/>
            <a:ext cx="8396577" cy="1371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cstate="print"/>
          <a:srcRect/>
          <a:stretch>
            <a:fillRect/>
          </a:stretch>
        </p:blipFill>
        <p:spPr bwMode="auto">
          <a:xfrm>
            <a:off x="1200150" y="1352550"/>
            <a:ext cx="6743700" cy="5429250"/>
          </a:xfrm>
          <a:prstGeom prst="rect">
            <a:avLst/>
          </a:prstGeom>
          <a:ln>
            <a:noFill/>
          </a:ln>
          <a:effectLst>
            <a:outerShdw blurRad="292100" dist="139700" dir="2700000" algn="tl" rotWithShape="0">
              <a:srgbClr val="333333">
                <a:alpha val="65000"/>
              </a:srgbClr>
            </a:outerShdw>
          </a:effectLst>
        </p:spPr>
      </p:pic>
      <p:sp>
        <p:nvSpPr>
          <p:cNvPr id="6"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7" name="TextBox 6"/>
          <p:cNvSpPr txBox="1"/>
          <p:nvPr/>
        </p:nvSpPr>
        <p:spPr>
          <a:xfrm>
            <a:off x="0" y="836712"/>
            <a:ext cx="544315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Comparator – Voltage Limiter Circuit Using Op-amp</a:t>
            </a:r>
            <a:endParaRPr lang="en-US"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SCHMITT Trigger</a:t>
            </a:r>
          </a:p>
        </p:txBody>
      </p:sp>
      <p:sp>
        <p:nvSpPr>
          <p:cNvPr id="5" name="TextBox 4"/>
          <p:cNvSpPr txBox="1"/>
          <p:nvPr/>
        </p:nvSpPr>
        <p:spPr>
          <a:xfrm>
            <a:off x="0" y="836712"/>
            <a:ext cx="181556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Circuit Diagram</a:t>
            </a:r>
            <a:endParaRPr lang="en-US" b="1" dirty="0">
              <a:latin typeface="Times New Roman" pitchFamily="18" charset="0"/>
              <a:cs typeface="Times New Roman" pitchFamily="18" charset="0"/>
            </a:endParaRPr>
          </a:p>
        </p:txBody>
      </p:sp>
      <p:sp>
        <p:nvSpPr>
          <p:cNvPr id="7" name="Rectangle 6"/>
          <p:cNvSpPr/>
          <p:nvPr/>
        </p:nvSpPr>
        <p:spPr>
          <a:xfrm>
            <a:off x="685800" y="6019800"/>
            <a:ext cx="777240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465138" indent="-465138" algn="just">
              <a:buFont typeface="Symbol" pitchFamily="18" charset="2"/>
              <a:buChar char=""/>
            </a:pPr>
            <a:r>
              <a:rPr lang="en-US" b="1" dirty="0" smtClean="0">
                <a:solidFill>
                  <a:schemeClr val="bg1"/>
                </a:solidFill>
                <a:latin typeface="Times New Roman" pitchFamily="18" charset="0"/>
                <a:cs typeface="Times New Roman" pitchFamily="18" charset="0"/>
              </a:rPr>
              <a:t>A Schmitt trigger circuit is also called a regenerative comparator circuit.</a:t>
            </a:r>
          </a:p>
          <a:p>
            <a:pPr marL="465138" indent="-465138" algn="just">
              <a:buFont typeface="Symbol" pitchFamily="18" charset="2"/>
              <a:buChar char=""/>
            </a:pPr>
            <a:r>
              <a:rPr lang="en-US" b="1" dirty="0" smtClean="0">
                <a:solidFill>
                  <a:schemeClr val="bg1"/>
                </a:solidFill>
                <a:latin typeface="Times New Roman" pitchFamily="18" charset="0"/>
                <a:cs typeface="Times New Roman" pitchFamily="18" charset="0"/>
              </a:rPr>
              <a:t>It is basically an inverting comparator circuit with a positive feedback.</a:t>
            </a:r>
            <a:endParaRPr lang="en-US" b="1" dirty="0">
              <a:solidFill>
                <a:schemeClr val="bg1"/>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1447800" y="1523999"/>
            <a:ext cx="5486400" cy="4168113"/>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5951584" y="3593068"/>
            <a:ext cx="10588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latin typeface="Times New Roman" pitchFamily="18" charset="0"/>
                <a:cs typeface="Times New Roman" pitchFamily="18" charset="0"/>
              </a:rPr>
              <a:t>Node ‘A’</a:t>
            </a:r>
            <a:endParaRPr lang="en-US" b="1"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473875"/>
            <a:ext cx="86868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65138" indent="-465138" algn="just">
              <a:buFont typeface="Wingdings" pitchFamily="2" charset="2"/>
              <a:buChar char="Ø"/>
            </a:pPr>
            <a:r>
              <a:rPr lang="en-US" dirty="0" smtClean="0">
                <a:latin typeface="Times New Roman" pitchFamily="18" charset="0"/>
                <a:cs typeface="Times New Roman" pitchFamily="18" charset="0"/>
              </a:rPr>
              <a:t>In an Inverting Schmitt Trigger, the input is applied to the inverting terminal of the Op-Amp. </a:t>
            </a:r>
          </a:p>
          <a:p>
            <a:pPr marL="465138" indent="-465138" algn="just">
              <a:buFont typeface="Wingdings" pitchFamily="2" charset="2"/>
              <a:buChar char="Ø"/>
            </a:pPr>
            <a:r>
              <a:rPr lang="en-US" dirty="0" smtClean="0">
                <a:latin typeface="Times New Roman" pitchFamily="18" charset="0"/>
                <a:cs typeface="Times New Roman" pitchFamily="18" charset="0"/>
              </a:rPr>
              <a:t>In this mode, the output produced is of opposite polarity.</a:t>
            </a:r>
          </a:p>
          <a:p>
            <a:pPr marL="465138" indent="-465138" algn="just">
              <a:buFont typeface="Wingdings" pitchFamily="2" charset="2"/>
              <a:buChar char="Ø"/>
            </a:pPr>
            <a:r>
              <a:rPr lang="en-US" dirty="0" smtClean="0">
                <a:latin typeface="Times New Roman" pitchFamily="18" charset="0"/>
                <a:cs typeface="Times New Roman" pitchFamily="18" charset="0"/>
              </a:rPr>
              <a:t>This output is applied to non-inverting terminal to ensure positive feedback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ref</a:t>
            </a:r>
            <a:r>
              <a:rPr lang="en-US" b="1" dirty="0" smtClean="0">
                <a:latin typeface="Times New Roman" pitchFamily="18" charset="0"/>
                <a:cs typeface="Times New Roman" pitchFamily="18" charset="0"/>
              </a:rPr>
              <a:t>= (</a:t>
            </a:r>
            <a:r>
              <a:rPr lang="el-GR" b="1" dirty="0" smtClean="0">
                <a:latin typeface="Times New Roman" pitchFamily="18" charset="0"/>
                <a:cs typeface="Times New Roman" pitchFamily="18" charset="0"/>
              </a:rPr>
              <a:t>β</a:t>
            </a:r>
            <a:r>
              <a:rPr lang="en-US" b="1" dirty="0" smtClean="0">
                <a:latin typeface="Times New Roman" pitchFamily="18" charset="0"/>
                <a:cs typeface="Times New Roman" pitchFamily="18" charset="0"/>
              </a:rPr>
              <a:t>A</a:t>
            </a:r>
            <a:r>
              <a:rPr lang="en-US" b="1" baseline="-25000" dirty="0" smtClean="0">
                <a:latin typeface="Times New Roman" pitchFamily="18" charset="0"/>
                <a:cs typeface="Times New Roman" pitchFamily="18" charset="0"/>
              </a:rPr>
              <a:t>OL</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a:t>
            </a:r>
            <a:r>
              <a:rPr lang="en-US" baseline="-25000" dirty="0" smtClean="0">
                <a:latin typeface="Times New Roman" pitchFamily="18" charset="0"/>
                <a:cs typeface="Times New Roman" pitchFamily="18" charset="0"/>
              </a:rPr>
              <a:t>OL</a:t>
            </a:r>
            <a:r>
              <a:rPr lang="en-US" dirty="0" smtClean="0">
                <a:latin typeface="Times New Roman" pitchFamily="18" charset="0"/>
                <a:cs typeface="Times New Roman" pitchFamily="18" charset="0"/>
              </a:rPr>
              <a:t> is the Open Loop Gain of Op-Amp.</a:t>
            </a: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SCHMITT Trigger</a:t>
            </a:r>
          </a:p>
        </p:txBody>
      </p:sp>
      <p:sp>
        <p:nvSpPr>
          <p:cNvPr id="6" name="TextBox 5"/>
          <p:cNvSpPr txBox="1"/>
          <p:nvPr/>
        </p:nvSpPr>
        <p:spPr>
          <a:xfrm>
            <a:off x="0" y="836712"/>
            <a:ext cx="119776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
        <p:nvSpPr>
          <p:cNvPr id="7" name="Rectangle 6"/>
          <p:cNvSpPr/>
          <p:nvPr/>
        </p:nvSpPr>
        <p:spPr>
          <a:xfrm>
            <a:off x="304800" y="5144869"/>
            <a:ext cx="84582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65138" indent="-465138">
              <a:buFont typeface="Wingdings" pitchFamily="2" charset="2"/>
              <a:buChar char="ü"/>
            </a:pPr>
            <a:r>
              <a:rPr lang="en-US" sz="2000" dirty="0" smtClean="0">
                <a:latin typeface="Times New Roman" pitchFamily="18" charset="0"/>
                <a:cs typeface="Times New Roman" pitchFamily="18" charset="0"/>
              </a:rPr>
              <a:t>The reference voltage V</a:t>
            </a:r>
            <a:r>
              <a:rPr lang="en-US" sz="2000" baseline="-25000" dirty="0" smtClean="0">
                <a:latin typeface="Times New Roman" pitchFamily="18" charset="0"/>
                <a:cs typeface="Times New Roman" pitchFamily="18" charset="0"/>
              </a:rPr>
              <a:t>REF</a:t>
            </a:r>
            <a:r>
              <a:rPr lang="en-US" sz="2000" dirty="0" smtClean="0">
                <a:latin typeface="Times New Roman" pitchFamily="18" charset="0"/>
                <a:cs typeface="Times New Roman" pitchFamily="18" charset="0"/>
              </a:rPr>
              <a:t> and -V</a:t>
            </a:r>
            <a:r>
              <a:rPr lang="en-US" sz="2000" baseline="-25000" dirty="0" smtClean="0">
                <a:latin typeface="Times New Roman" pitchFamily="18" charset="0"/>
                <a:cs typeface="Times New Roman" pitchFamily="18" charset="0"/>
              </a:rPr>
              <a:t>REF</a:t>
            </a:r>
            <a:r>
              <a:rPr lang="en-US" sz="2000" dirty="0" smtClean="0">
                <a:latin typeface="Times New Roman" pitchFamily="18" charset="0"/>
                <a:cs typeface="Times New Roman" pitchFamily="18" charset="0"/>
              </a:rPr>
              <a:t> are called </a:t>
            </a:r>
            <a:r>
              <a:rPr lang="en-US" sz="2000" b="1" dirty="0" smtClean="0">
                <a:latin typeface="Times New Roman" pitchFamily="18" charset="0"/>
                <a:cs typeface="Times New Roman" pitchFamily="18" charset="0"/>
              </a:rPr>
              <a:t>Upper Threshold Voltage V</a:t>
            </a:r>
            <a:r>
              <a:rPr lang="en-US" sz="2000" b="1" baseline="-25000" dirty="0" smtClean="0">
                <a:latin typeface="Times New Roman" pitchFamily="18" charset="0"/>
                <a:cs typeface="Times New Roman" pitchFamily="18" charset="0"/>
              </a:rPr>
              <a:t>UT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Lower Threshold Voltage V</a:t>
            </a:r>
            <a:r>
              <a:rPr lang="en-US" sz="2000" b="1" baseline="-25000" dirty="0" smtClean="0">
                <a:latin typeface="Times New Roman" pitchFamily="18" charset="0"/>
                <a:cs typeface="Times New Roman" pitchFamily="18" charset="0"/>
              </a:rPr>
              <a:t>LT</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
        <p:nvSpPr>
          <p:cNvPr id="8" name="Rectangle 7"/>
          <p:cNvSpPr/>
          <p:nvPr/>
        </p:nvSpPr>
        <p:spPr>
          <a:xfrm>
            <a:off x="228600" y="3219271"/>
            <a:ext cx="8610600"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65138" indent="-465138" algn="just">
              <a:buFont typeface="Wingdings" pitchFamily="2" charset="2"/>
              <a:buChar char="v"/>
            </a:pPr>
            <a:r>
              <a:rPr lang="en-US" sz="2000" dirty="0" smtClean="0">
                <a:latin typeface="Times New Roman" pitchFamily="18" charset="0"/>
                <a:cs typeface="Times New Roman" pitchFamily="18" charset="0"/>
              </a:rPr>
              <a:t>When </a:t>
            </a:r>
            <a:r>
              <a:rPr lang="en-US" sz="2000" b="1" dirty="0" smtClean="0">
                <a:latin typeface="Times New Roman" pitchFamily="18" charset="0"/>
                <a:cs typeface="Times New Roman" pitchFamily="18" charset="0"/>
              </a:rPr>
              <a:t>V</a:t>
            </a:r>
            <a:r>
              <a:rPr lang="en-US" sz="2000" b="1" baseline="-25000" dirty="0" smtClean="0">
                <a:latin typeface="Times New Roman" pitchFamily="18" charset="0"/>
                <a:cs typeface="Times New Roman" pitchFamily="18" charset="0"/>
              </a:rPr>
              <a:t>IN</a:t>
            </a:r>
            <a:r>
              <a:rPr lang="en-US" sz="2000" b="1" dirty="0" smtClean="0">
                <a:latin typeface="Times New Roman" pitchFamily="18" charset="0"/>
                <a:cs typeface="Times New Roman" pitchFamily="18" charset="0"/>
              </a:rPr>
              <a:t> is slightly greater than V</a:t>
            </a:r>
            <a:r>
              <a:rPr lang="en-US" sz="2000" b="1" baseline="-25000" dirty="0" smtClean="0">
                <a:latin typeface="Times New Roman" pitchFamily="18" charset="0"/>
                <a:cs typeface="Times New Roman" pitchFamily="18" charset="0"/>
              </a:rPr>
              <a:t>A</a:t>
            </a:r>
            <a:r>
              <a:rPr lang="en-US" sz="2000" b="1" dirty="0" smtClean="0">
                <a:latin typeface="Times New Roman" pitchFamily="18" charset="0"/>
                <a:cs typeface="Times New Roman" pitchFamily="18" charset="0"/>
              </a:rPr>
              <a:t>, the output becomes -V</a:t>
            </a:r>
            <a:r>
              <a:rPr lang="en-US" sz="2000" b="1" baseline="-25000" dirty="0" smtClean="0">
                <a:latin typeface="Times New Roman" pitchFamily="18" charset="0"/>
                <a:cs typeface="Times New Roman" pitchFamily="18" charset="0"/>
              </a:rPr>
              <a:t>SAT</a:t>
            </a:r>
            <a:r>
              <a:rPr lang="en-US" sz="2000" dirty="0" smtClean="0">
                <a:latin typeface="Times New Roman" pitchFamily="18" charset="0"/>
                <a:cs typeface="Times New Roman" pitchFamily="18" charset="0"/>
              </a:rPr>
              <a:t> and if </a:t>
            </a:r>
            <a:r>
              <a:rPr lang="en-US" sz="2000" b="1" dirty="0" smtClean="0">
                <a:latin typeface="Times New Roman" pitchFamily="18" charset="0"/>
                <a:cs typeface="Times New Roman" pitchFamily="18" charset="0"/>
              </a:rPr>
              <a:t>V</a:t>
            </a:r>
            <a:r>
              <a:rPr lang="en-US" sz="2000" b="1" baseline="-25000" dirty="0" smtClean="0">
                <a:latin typeface="Times New Roman" pitchFamily="18" charset="0"/>
                <a:cs typeface="Times New Roman" pitchFamily="18" charset="0"/>
              </a:rPr>
              <a:t>IN</a:t>
            </a:r>
            <a:r>
              <a:rPr lang="en-US" sz="2000" b="1" dirty="0" smtClean="0">
                <a:latin typeface="Times New Roman" pitchFamily="18" charset="0"/>
                <a:cs typeface="Times New Roman" pitchFamily="18" charset="0"/>
              </a:rPr>
              <a:t> is slightly less that -V</a:t>
            </a:r>
            <a:r>
              <a:rPr lang="en-US" sz="2000" b="1" baseline="-25000" dirty="0" smtClean="0">
                <a:latin typeface="Times New Roman" pitchFamily="18" charset="0"/>
                <a:cs typeface="Times New Roman" pitchFamily="18" charset="0"/>
              </a:rPr>
              <a:t>A</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(more negative than -V</a:t>
            </a:r>
            <a:r>
              <a:rPr lang="en-US" sz="2000" baseline="-25000" dirty="0" smtClean="0">
                <a:latin typeface="Times New Roman" pitchFamily="18" charset="0"/>
                <a:cs typeface="Times New Roman" pitchFamily="18" charset="0"/>
              </a:rPr>
              <a:t>REF</a:t>
            </a:r>
            <a:r>
              <a:rPr lang="en-US" sz="2000" dirty="0" smtClean="0">
                <a:latin typeface="Times New Roman" pitchFamily="18" charset="0"/>
                <a:cs typeface="Times New Roman" pitchFamily="18" charset="0"/>
              </a:rPr>
              <a:t>), then </a:t>
            </a:r>
            <a:r>
              <a:rPr lang="en-US" sz="2000" b="1" dirty="0" smtClean="0">
                <a:latin typeface="Times New Roman" pitchFamily="18" charset="0"/>
                <a:cs typeface="Times New Roman" pitchFamily="18" charset="0"/>
              </a:rPr>
              <a:t>output becomes V</a:t>
            </a:r>
            <a:r>
              <a:rPr lang="en-US" sz="2000" b="1" baseline="-25000" dirty="0" smtClean="0">
                <a:latin typeface="Times New Roman" pitchFamily="18" charset="0"/>
                <a:cs typeface="Times New Roman" pitchFamily="18" charset="0"/>
              </a:rPr>
              <a:t>SAT</a:t>
            </a:r>
            <a:r>
              <a:rPr lang="en-US" sz="2000" dirty="0" smtClean="0">
                <a:latin typeface="Times New Roman" pitchFamily="18" charset="0"/>
                <a:cs typeface="Times New Roman" pitchFamily="18" charset="0"/>
              </a:rPr>
              <a:t>.</a:t>
            </a:r>
          </a:p>
          <a:p>
            <a:pPr marL="465138" indent="-465138" algn="just">
              <a:buFont typeface="Wingdings" pitchFamily="2" charset="2"/>
              <a:buChar char="v"/>
            </a:pPr>
            <a:r>
              <a:rPr lang="en-US" sz="2000" dirty="0" smtClean="0">
                <a:latin typeface="Times New Roman" pitchFamily="18" charset="0"/>
                <a:cs typeface="Times New Roman" pitchFamily="18" charset="0"/>
              </a:rPr>
              <a:t>Hence, the output voltage V</a:t>
            </a:r>
            <a:r>
              <a:rPr lang="en-US" sz="2000" baseline="-25000" dirty="0" smtClean="0">
                <a:latin typeface="Times New Roman" pitchFamily="18" charset="0"/>
                <a:cs typeface="Times New Roman" pitchFamily="18" charset="0"/>
              </a:rPr>
              <a:t>O</a:t>
            </a:r>
            <a:r>
              <a:rPr lang="en-US" sz="2000" dirty="0" smtClean="0">
                <a:latin typeface="Times New Roman" pitchFamily="18" charset="0"/>
                <a:cs typeface="Times New Roman" pitchFamily="18" charset="0"/>
              </a:rPr>
              <a:t> is either at V</a:t>
            </a:r>
            <a:r>
              <a:rPr lang="en-US" sz="2000" baseline="-25000" dirty="0" smtClean="0">
                <a:latin typeface="Times New Roman" pitchFamily="18" charset="0"/>
                <a:cs typeface="Times New Roman" pitchFamily="18" charset="0"/>
              </a:rPr>
              <a:t>SAT</a:t>
            </a:r>
            <a:r>
              <a:rPr lang="en-US" sz="2000" dirty="0" smtClean="0">
                <a:latin typeface="Times New Roman" pitchFamily="18" charset="0"/>
                <a:cs typeface="Times New Roman" pitchFamily="18" charset="0"/>
              </a:rPr>
              <a:t> or -V</a:t>
            </a:r>
            <a:r>
              <a:rPr lang="en-US" sz="2000" baseline="-25000" dirty="0" smtClean="0">
                <a:latin typeface="Times New Roman" pitchFamily="18" charset="0"/>
                <a:cs typeface="Times New Roman" pitchFamily="18" charset="0"/>
              </a:rPr>
              <a:t>SAT</a:t>
            </a:r>
            <a:r>
              <a:rPr lang="en-US" sz="2000" dirty="0" smtClean="0">
                <a:latin typeface="Times New Roman" pitchFamily="18" charset="0"/>
                <a:cs typeface="Times New Roman" pitchFamily="18" charset="0"/>
              </a:rPr>
              <a:t> and the input voltage at which these state changes occur can be controlled using R</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SCHMITT Trigger</a:t>
            </a:r>
          </a:p>
        </p:txBody>
      </p:sp>
      <p:sp>
        <p:nvSpPr>
          <p:cNvPr id="5" name="TextBox 4"/>
          <p:cNvSpPr txBox="1"/>
          <p:nvPr/>
        </p:nvSpPr>
        <p:spPr>
          <a:xfrm>
            <a:off x="0" y="836712"/>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6" name="TextBox 5"/>
          <p:cNvSpPr txBox="1"/>
          <p:nvPr/>
        </p:nvSpPr>
        <p:spPr>
          <a:xfrm>
            <a:off x="533400" y="1524000"/>
            <a:ext cx="6793270" cy="369332"/>
          </a:xfrm>
          <a:prstGeom prst="rect">
            <a:avLst/>
          </a:prstGeom>
          <a:noFill/>
        </p:spPr>
        <p:txBody>
          <a:bodyPr wrap="none" rtlCol="0">
            <a:spAutoFit/>
          </a:bodyPr>
          <a:lstStyle/>
          <a:p>
            <a:r>
              <a:rPr lang="en-US" dirty="0" smtClean="0">
                <a:latin typeface="Times New Roman" pitchFamily="18" charset="0"/>
                <a:cs typeface="Times New Roman" pitchFamily="18" charset="0"/>
              </a:rPr>
              <a:t>Assume initially, the output V</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SAT, </a:t>
            </a:r>
            <a:r>
              <a:rPr lang="en-US" dirty="0" smtClean="0">
                <a:latin typeface="Times New Roman" pitchFamily="18" charset="0"/>
                <a:cs typeface="Times New Roman" pitchFamily="18" charset="0"/>
              </a:rPr>
              <a:t>then apply nodal analysis at 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7" name="TextBox 6"/>
          <p:cNvSpPr txBox="1"/>
          <p:nvPr/>
        </p:nvSpPr>
        <p:spPr>
          <a:xfrm>
            <a:off x="1640934" y="1916668"/>
            <a:ext cx="6301725" cy="156966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REF</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SAT</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0		----(1)</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REF</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SAT</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Thus,</a:t>
            </a:r>
            <a:r>
              <a:rPr lang="en-US" sz="2400" b="1" dirty="0" smtClean="0">
                <a:latin typeface="Times New Roman" pitchFamily="18" charset="0"/>
                <a:cs typeface="Times New Roman" pitchFamily="18" charset="0"/>
              </a:rPr>
              <a:t> V</a:t>
            </a:r>
            <a:r>
              <a:rPr lang="en-US" sz="2400" b="1" baseline="-25000" dirty="0" smtClean="0">
                <a:latin typeface="Times New Roman" pitchFamily="18" charset="0"/>
                <a:cs typeface="Times New Roman" pitchFamily="18" charset="0"/>
              </a:rPr>
              <a:t>UT</a:t>
            </a:r>
            <a:r>
              <a:rPr lang="en-US" sz="2400" b="1" dirty="0" smtClean="0">
                <a:latin typeface="Times New Roman" pitchFamily="18" charset="0"/>
                <a:cs typeface="Times New Roman" pitchFamily="18" charset="0"/>
              </a:rPr>
              <a:t> = (1/R</a:t>
            </a:r>
            <a:r>
              <a:rPr lang="en-US" sz="2400" b="1" baseline="-25000" dirty="0" smtClean="0">
                <a:latin typeface="Times New Roman" pitchFamily="18" charset="0"/>
                <a:cs typeface="Times New Roman" pitchFamily="18" charset="0"/>
              </a:rPr>
              <a:t>1</a:t>
            </a:r>
            <a:r>
              <a:rPr lang="en-US" sz="2400" b="1" dirty="0" smtClean="0">
                <a:latin typeface="Times New Roman" pitchFamily="18" charset="0"/>
                <a:cs typeface="Times New Roman" pitchFamily="18" charset="0"/>
              </a:rPr>
              <a:t>+R</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)[R</a:t>
            </a:r>
            <a:r>
              <a:rPr lang="en-US" sz="2400" b="1" baseline="-25000" dirty="0" smtClean="0">
                <a:latin typeface="Times New Roman" pitchFamily="18" charset="0"/>
                <a:cs typeface="Times New Roman" pitchFamily="18" charset="0"/>
              </a:rPr>
              <a:t>1</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REF</a:t>
            </a:r>
            <a:r>
              <a:rPr lang="en-US" sz="2400" b="1" dirty="0" smtClean="0">
                <a:latin typeface="Times New Roman" pitchFamily="18" charset="0"/>
                <a:cs typeface="Times New Roman" pitchFamily="18" charset="0"/>
              </a:rPr>
              <a:t>+R</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SAT</a:t>
            </a:r>
            <a:r>
              <a:rPr lang="en-US" sz="2400"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----(2)</a:t>
            </a:r>
            <a:endParaRPr lang="en-US" dirty="0">
              <a:latin typeface="Times New Roman" pitchFamily="18" charset="0"/>
              <a:cs typeface="Times New Roman" pitchFamily="18" charset="0"/>
            </a:endParaRPr>
          </a:p>
        </p:txBody>
      </p:sp>
      <p:sp>
        <p:nvSpPr>
          <p:cNvPr id="8" name="TextBox 7"/>
          <p:cNvSpPr txBox="1"/>
          <p:nvPr/>
        </p:nvSpPr>
        <p:spPr>
          <a:xfrm>
            <a:off x="685800" y="4114800"/>
            <a:ext cx="6273897" cy="369332"/>
          </a:xfrm>
          <a:prstGeom prst="rect">
            <a:avLst/>
          </a:prstGeom>
          <a:noFill/>
        </p:spPr>
        <p:txBody>
          <a:bodyPr wrap="none" rtlCol="0">
            <a:spAutoFit/>
          </a:bodyPr>
          <a:lstStyle/>
          <a:p>
            <a:r>
              <a:rPr lang="en-US" dirty="0" smtClean="0">
                <a:latin typeface="Times New Roman" pitchFamily="18" charset="0"/>
                <a:cs typeface="Times New Roman" pitchFamily="18" charset="0"/>
              </a:rPr>
              <a:t>Similarly, if the output V</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SAT, </a:t>
            </a:r>
            <a:r>
              <a:rPr lang="en-US" dirty="0" smtClean="0">
                <a:latin typeface="Times New Roman" pitchFamily="18" charset="0"/>
                <a:cs typeface="Times New Roman" pitchFamily="18" charset="0"/>
              </a:rPr>
              <a:t>then apply nodal analysis at 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9" name="TextBox 8"/>
          <p:cNvSpPr txBox="1"/>
          <p:nvPr/>
        </p:nvSpPr>
        <p:spPr>
          <a:xfrm>
            <a:off x="1793334" y="4526340"/>
            <a:ext cx="6301725" cy="156966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REF</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SAT</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0		----(3)</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REF</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SAT</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Thus,</a:t>
            </a:r>
            <a:r>
              <a:rPr lang="en-US" sz="2400" b="1" dirty="0" smtClean="0">
                <a:latin typeface="Times New Roman" pitchFamily="18" charset="0"/>
                <a:cs typeface="Times New Roman" pitchFamily="18" charset="0"/>
              </a:rPr>
              <a:t> V</a:t>
            </a:r>
            <a:r>
              <a:rPr lang="en-US" sz="2400" b="1" baseline="-25000" dirty="0" smtClean="0">
                <a:latin typeface="Times New Roman" pitchFamily="18" charset="0"/>
                <a:cs typeface="Times New Roman" pitchFamily="18" charset="0"/>
              </a:rPr>
              <a:t>LT</a:t>
            </a:r>
            <a:r>
              <a:rPr lang="en-US" sz="2400" b="1" dirty="0" smtClean="0">
                <a:latin typeface="Times New Roman" pitchFamily="18" charset="0"/>
                <a:cs typeface="Times New Roman" pitchFamily="18" charset="0"/>
              </a:rPr>
              <a:t> = (1/R</a:t>
            </a:r>
            <a:r>
              <a:rPr lang="en-US" sz="2400" b="1" baseline="-25000" dirty="0" smtClean="0">
                <a:latin typeface="Times New Roman" pitchFamily="18" charset="0"/>
                <a:cs typeface="Times New Roman" pitchFamily="18" charset="0"/>
              </a:rPr>
              <a:t>1</a:t>
            </a:r>
            <a:r>
              <a:rPr lang="en-US" sz="2400" b="1" dirty="0" smtClean="0">
                <a:latin typeface="Times New Roman" pitchFamily="18" charset="0"/>
                <a:cs typeface="Times New Roman" pitchFamily="18" charset="0"/>
              </a:rPr>
              <a:t>+R</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)[R</a:t>
            </a:r>
            <a:r>
              <a:rPr lang="en-US" sz="2400" b="1" baseline="-25000" dirty="0" smtClean="0">
                <a:latin typeface="Times New Roman" pitchFamily="18" charset="0"/>
                <a:cs typeface="Times New Roman" pitchFamily="18" charset="0"/>
              </a:rPr>
              <a:t>1</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REF</a:t>
            </a:r>
            <a:r>
              <a:rPr lang="en-US" sz="2400" b="1" dirty="0" smtClean="0">
                <a:latin typeface="Times New Roman" pitchFamily="18" charset="0"/>
                <a:cs typeface="Times New Roman" pitchFamily="18" charset="0"/>
              </a:rPr>
              <a:t>-R</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SAT</a:t>
            </a:r>
            <a:r>
              <a:rPr lang="en-US" sz="2400"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----(4)</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SCHMITT Trigger</a:t>
            </a:r>
          </a:p>
        </p:txBody>
      </p:sp>
      <p:sp>
        <p:nvSpPr>
          <p:cNvPr id="5" name="TextBox 4"/>
          <p:cNvSpPr txBox="1"/>
          <p:nvPr/>
        </p:nvSpPr>
        <p:spPr>
          <a:xfrm>
            <a:off x="0" y="836712"/>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6" name="TextBox 5"/>
          <p:cNvSpPr txBox="1"/>
          <p:nvPr/>
        </p:nvSpPr>
        <p:spPr>
          <a:xfrm>
            <a:off x="152400" y="1371600"/>
            <a:ext cx="2685351" cy="369332"/>
          </a:xfrm>
          <a:prstGeom prst="rect">
            <a:avLst/>
          </a:prstGeom>
          <a:noFill/>
        </p:spPr>
        <p:txBody>
          <a:bodyPr wrap="none" rtlCol="0">
            <a:spAutoFit/>
          </a:bodyPr>
          <a:lstStyle/>
          <a:p>
            <a:r>
              <a:rPr lang="en-US" dirty="0" smtClean="0">
                <a:latin typeface="Times New Roman" pitchFamily="18" charset="0"/>
                <a:cs typeface="Times New Roman" pitchFamily="18" charset="0"/>
              </a:rPr>
              <a:t>From eqn. (2) and eqn. (4),</a:t>
            </a:r>
            <a:endParaRPr lang="en-US" dirty="0">
              <a:latin typeface="Times New Roman" pitchFamily="18" charset="0"/>
              <a:cs typeface="Times New Roman" pitchFamily="18" charset="0"/>
            </a:endParaRPr>
          </a:p>
        </p:txBody>
      </p:sp>
      <p:sp>
        <p:nvSpPr>
          <p:cNvPr id="7" name="Rectangle 6"/>
          <p:cNvSpPr/>
          <p:nvPr/>
        </p:nvSpPr>
        <p:spPr>
          <a:xfrm>
            <a:off x="838200" y="1828800"/>
            <a:ext cx="7264361" cy="584775"/>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solidFill>
                  <a:srgbClr val="FFFF00"/>
                </a:solidFill>
                <a:latin typeface="Times New Roman" pitchFamily="18" charset="0"/>
                <a:cs typeface="Times New Roman" pitchFamily="18" charset="0"/>
              </a:rPr>
              <a:t>Hysteresis</a:t>
            </a:r>
            <a:r>
              <a:rPr lang="en-US"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V</a:t>
            </a:r>
            <a:r>
              <a:rPr lang="en-US" sz="3200" baseline="-25000" dirty="0" smtClean="0">
                <a:latin typeface="Times New Roman" pitchFamily="18" charset="0"/>
                <a:cs typeface="Times New Roman" pitchFamily="18" charset="0"/>
              </a:rPr>
              <a:t>H</a:t>
            </a:r>
            <a:r>
              <a:rPr lang="en-US" sz="3200" dirty="0" smtClean="0">
                <a:latin typeface="Times New Roman" pitchFamily="18" charset="0"/>
                <a:cs typeface="Times New Roman" pitchFamily="18" charset="0"/>
              </a:rPr>
              <a:t> = V</a:t>
            </a:r>
            <a:r>
              <a:rPr lang="en-US" sz="3200" baseline="-25000" dirty="0" smtClean="0">
                <a:latin typeface="Times New Roman" pitchFamily="18" charset="0"/>
                <a:cs typeface="Times New Roman" pitchFamily="18" charset="0"/>
              </a:rPr>
              <a:t>UT</a:t>
            </a:r>
            <a:r>
              <a:rPr lang="en-US" sz="3200" dirty="0" smtClean="0">
                <a:latin typeface="Times New Roman" pitchFamily="18" charset="0"/>
                <a:cs typeface="Times New Roman" pitchFamily="18" charset="0"/>
              </a:rPr>
              <a:t> – V</a:t>
            </a:r>
            <a:r>
              <a:rPr lang="en-US" sz="3200" baseline="-25000" dirty="0" smtClean="0">
                <a:latin typeface="Times New Roman" pitchFamily="18" charset="0"/>
                <a:cs typeface="Times New Roman" pitchFamily="18" charset="0"/>
              </a:rPr>
              <a:t>LT</a:t>
            </a:r>
            <a:r>
              <a:rPr lang="en-US" sz="3200" dirty="0" smtClean="0">
                <a:latin typeface="Times New Roman" pitchFamily="18" charset="0"/>
                <a:cs typeface="Times New Roman" pitchFamily="18" charset="0"/>
              </a:rPr>
              <a:t> = </a:t>
            </a:r>
            <a:r>
              <a:rPr lang="en-US" sz="3200" b="1" dirty="0" smtClean="0">
                <a:latin typeface="Times New Roman" pitchFamily="18" charset="0"/>
                <a:cs typeface="Times New Roman" pitchFamily="18" charset="0"/>
              </a:rPr>
              <a:t>(2R</a:t>
            </a:r>
            <a:r>
              <a:rPr lang="en-US" sz="3200" b="1" baseline="-25000" dirty="0" smtClean="0">
                <a:latin typeface="Times New Roman" pitchFamily="18" charset="0"/>
                <a:cs typeface="Times New Roman" pitchFamily="18" charset="0"/>
              </a:rPr>
              <a:t>2</a:t>
            </a:r>
            <a:r>
              <a:rPr lang="en-US" sz="3200" b="1" dirty="0" smtClean="0">
                <a:latin typeface="Times New Roman" pitchFamily="18" charset="0"/>
                <a:cs typeface="Times New Roman" pitchFamily="18" charset="0"/>
              </a:rPr>
              <a:t>V</a:t>
            </a:r>
            <a:r>
              <a:rPr lang="en-US" sz="3200" b="1" baseline="-25000" dirty="0" smtClean="0">
                <a:latin typeface="Times New Roman" pitchFamily="18" charset="0"/>
                <a:cs typeface="Times New Roman" pitchFamily="18" charset="0"/>
              </a:rPr>
              <a:t>SAT </a:t>
            </a:r>
            <a:r>
              <a:rPr lang="en-US" sz="3200" b="1" dirty="0" smtClean="0">
                <a:latin typeface="Times New Roman" pitchFamily="18" charset="0"/>
                <a:cs typeface="Times New Roman" pitchFamily="18" charset="0"/>
              </a:rPr>
              <a:t>/R</a:t>
            </a:r>
            <a:r>
              <a:rPr lang="en-US" sz="3200" b="1" baseline="-25000" dirty="0" smtClean="0">
                <a:latin typeface="Times New Roman" pitchFamily="18" charset="0"/>
                <a:cs typeface="Times New Roman" pitchFamily="18" charset="0"/>
              </a:rPr>
              <a:t>1</a:t>
            </a:r>
            <a:r>
              <a:rPr lang="en-US" sz="3200" b="1" dirty="0" smtClean="0">
                <a:latin typeface="Times New Roman" pitchFamily="18" charset="0"/>
                <a:cs typeface="Times New Roman" pitchFamily="18" charset="0"/>
              </a:rPr>
              <a:t>+R</a:t>
            </a:r>
            <a:r>
              <a:rPr lang="en-US" sz="3200" b="1" baseline="-25000" dirty="0" smtClean="0">
                <a:latin typeface="Times New Roman" pitchFamily="18" charset="0"/>
                <a:cs typeface="Times New Roman" pitchFamily="18" charset="0"/>
              </a:rPr>
              <a:t>2</a:t>
            </a:r>
            <a:r>
              <a:rPr lang="en-US" sz="3200" b="1" dirty="0" smtClean="0">
                <a:latin typeface="Times New Roman" pitchFamily="18" charset="0"/>
                <a:cs typeface="Times New Roman" pitchFamily="18" charset="0"/>
              </a:rPr>
              <a:t>)</a:t>
            </a:r>
            <a:endParaRPr lang="en-US" sz="3200" dirty="0"/>
          </a:p>
        </p:txBody>
      </p:sp>
      <p:pic>
        <p:nvPicPr>
          <p:cNvPr id="38914" name="Picture 2"/>
          <p:cNvPicPr>
            <a:picLocks noChangeAspect="1" noChangeArrowheads="1"/>
          </p:cNvPicPr>
          <p:nvPr/>
        </p:nvPicPr>
        <p:blipFill>
          <a:blip r:embed="rId2" cstate="print"/>
          <a:srcRect/>
          <a:stretch>
            <a:fillRect/>
          </a:stretch>
        </p:blipFill>
        <p:spPr bwMode="auto">
          <a:xfrm>
            <a:off x="5320" y="2590800"/>
            <a:ext cx="5527300" cy="3352800"/>
          </a:xfrm>
          <a:prstGeom prst="rect">
            <a:avLst/>
          </a:prstGeom>
          <a:ln>
            <a:noFill/>
          </a:ln>
          <a:effectLst>
            <a:outerShdw blurRad="292100" dist="139700" dir="2700000" algn="tl" rotWithShape="0">
              <a:srgbClr val="333333">
                <a:alpha val="65000"/>
              </a:srgbClr>
            </a:outerShdw>
          </a:effectLst>
        </p:spPr>
      </p:pic>
      <p:sp>
        <p:nvSpPr>
          <p:cNvPr id="38916" name="AutoShape 4" descr="Basics of Schmitt Trigger Inverting Hysteresis"/>
          <p:cNvSpPr>
            <a:spLocks noChangeAspect="1" noChangeArrowheads="1"/>
          </p:cNvSpPr>
          <p:nvPr/>
        </p:nvSpPr>
        <p:spPr bwMode="auto">
          <a:xfrm>
            <a:off x="155575" y="-1531938"/>
            <a:ext cx="3543300" cy="3200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917" name="Picture 5"/>
          <p:cNvPicPr>
            <a:picLocks noChangeAspect="1" noChangeArrowheads="1"/>
          </p:cNvPicPr>
          <p:nvPr/>
        </p:nvPicPr>
        <p:blipFill>
          <a:blip r:embed="rId3" cstate="print"/>
          <a:srcRect/>
          <a:stretch>
            <a:fillRect/>
          </a:stretch>
        </p:blipFill>
        <p:spPr bwMode="auto">
          <a:xfrm>
            <a:off x="5600700" y="2895600"/>
            <a:ext cx="3543300" cy="3200400"/>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5638800" y="2590800"/>
            <a:ext cx="3444020" cy="307777"/>
          </a:xfrm>
          <a:prstGeom prst="rect">
            <a:avLst/>
          </a:prstGeom>
          <a:solidFill>
            <a:schemeClr val="accent6">
              <a:lumMod val="40000"/>
              <a:lumOff val="60000"/>
            </a:schemeClr>
          </a:solidFill>
          <a:ln>
            <a:solidFill>
              <a:schemeClr val="accent1"/>
            </a:solidFill>
          </a:ln>
        </p:spPr>
        <p:txBody>
          <a:bodyPr wrap="none">
            <a:spAutoFit/>
          </a:bodyPr>
          <a:lstStyle/>
          <a:p>
            <a:r>
              <a:rPr lang="en-US" sz="1400" b="1" dirty="0" smtClean="0">
                <a:latin typeface="Times New Roman" pitchFamily="18" charset="0"/>
                <a:cs typeface="Times New Roman" pitchFamily="18" charset="0"/>
              </a:rPr>
              <a:t>Transfer Characteristic of Schmitt Trigger</a:t>
            </a:r>
            <a:endParaRPr lang="en-US" sz="1400" b="1"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SCHMITT Trigger</a:t>
            </a:r>
          </a:p>
        </p:txBody>
      </p:sp>
      <p:sp>
        <p:nvSpPr>
          <p:cNvPr id="5" name="TextBox 4"/>
          <p:cNvSpPr txBox="1"/>
          <p:nvPr/>
        </p:nvSpPr>
        <p:spPr>
          <a:xfrm>
            <a:off x="0" y="7620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6" name="TextBox 5"/>
          <p:cNvSpPr txBox="1"/>
          <p:nvPr/>
        </p:nvSpPr>
        <p:spPr>
          <a:xfrm>
            <a:off x="152400" y="1296888"/>
            <a:ext cx="5506316" cy="369332"/>
          </a:xfrm>
          <a:prstGeom prst="rect">
            <a:avLst/>
          </a:prstGeom>
          <a:noFill/>
        </p:spPr>
        <p:txBody>
          <a:bodyPr wrap="none" rtlCol="0">
            <a:spAutoFit/>
          </a:bodyPr>
          <a:lstStyle/>
          <a:p>
            <a:r>
              <a:rPr lang="en-US" dirty="0" smtClean="0">
                <a:latin typeface="Times New Roman" pitchFamily="18" charset="0"/>
                <a:cs typeface="Times New Roman" pitchFamily="18" charset="0"/>
              </a:rPr>
              <a:t>Consider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REF</a:t>
            </a:r>
            <a:r>
              <a:rPr lang="en-US" b="1" dirty="0" smtClean="0">
                <a:latin typeface="Times New Roman" pitchFamily="18" charset="0"/>
                <a:cs typeface="Times New Roman" pitchFamily="18" charset="0"/>
              </a:rPr>
              <a:t> = 0V </a:t>
            </a:r>
            <a:r>
              <a:rPr lang="en-US" dirty="0" smtClean="0">
                <a:latin typeface="Times New Roman" pitchFamily="18" charset="0"/>
                <a:cs typeface="Times New Roman" pitchFamily="18" charset="0"/>
              </a:rPr>
              <a:t>then eqn. (2) and eqn. (4) becomes,</a:t>
            </a:r>
            <a:endParaRPr lang="en-US" dirty="0">
              <a:latin typeface="Times New Roman" pitchFamily="18" charset="0"/>
              <a:cs typeface="Times New Roman" pitchFamily="18" charset="0"/>
            </a:endParaRPr>
          </a:p>
        </p:txBody>
      </p:sp>
      <p:sp>
        <p:nvSpPr>
          <p:cNvPr id="7" name="Rectangle 6"/>
          <p:cNvSpPr/>
          <p:nvPr/>
        </p:nvSpPr>
        <p:spPr>
          <a:xfrm>
            <a:off x="838200" y="1676400"/>
            <a:ext cx="5608843" cy="584775"/>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sz="3200" dirty="0" smtClean="0">
                <a:solidFill>
                  <a:schemeClr val="bg1"/>
                </a:solidFill>
                <a:latin typeface="Times New Roman" pitchFamily="18" charset="0"/>
                <a:cs typeface="Times New Roman" pitchFamily="18" charset="0"/>
              </a:rPr>
              <a:t>V</a:t>
            </a:r>
            <a:r>
              <a:rPr lang="en-US" sz="3200" baseline="-25000" dirty="0" smtClean="0">
                <a:solidFill>
                  <a:schemeClr val="bg1"/>
                </a:solidFill>
                <a:latin typeface="Times New Roman" pitchFamily="18" charset="0"/>
                <a:cs typeface="Times New Roman" pitchFamily="18" charset="0"/>
              </a:rPr>
              <a:t>UT</a:t>
            </a:r>
            <a:r>
              <a:rPr lang="en-US" sz="3200" dirty="0" smtClean="0">
                <a:solidFill>
                  <a:schemeClr val="bg1"/>
                </a:solidFill>
                <a:latin typeface="Times New Roman" pitchFamily="18" charset="0"/>
                <a:cs typeface="Times New Roman" pitchFamily="18" charset="0"/>
              </a:rPr>
              <a:t> = – V</a:t>
            </a:r>
            <a:r>
              <a:rPr lang="en-US" sz="3200" baseline="-25000" dirty="0" smtClean="0">
                <a:solidFill>
                  <a:schemeClr val="bg1"/>
                </a:solidFill>
                <a:latin typeface="Times New Roman" pitchFamily="18" charset="0"/>
                <a:cs typeface="Times New Roman" pitchFamily="18" charset="0"/>
              </a:rPr>
              <a:t>LT</a:t>
            </a:r>
            <a:r>
              <a:rPr lang="en-US" sz="3200" dirty="0" smtClean="0">
                <a:solidFill>
                  <a:schemeClr val="bg1"/>
                </a:solidFill>
                <a:latin typeface="Times New Roman" pitchFamily="18" charset="0"/>
                <a:cs typeface="Times New Roman" pitchFamily="18" charset="0"/>
              </a:rPr>
              <a:t> = </a:t>
            </a:r>
            <a:r>
              <a:rPr lang="en-US" sz="3200" b="1" dirty="0" smtClean="0">
                <a:solidFill>
                  <a:schemeClr val="bg1"/>
                </a:solidFill>
                <a:latin typeface="Times New Roman" pitchFamily="18" charset="0"/>
                <a:cs typeface="Times New Roman" pitchFamily="18" charset="0"/>
              </a:rPr>
              <a:t>(R</a:t>
            </a:r>
            <a:r>
              <a:rPr lang="en-US" sz="3200" b="1" baseline="-25000" dirty="0" smtClean="0">
                <a:solidFill>
                  <a:schemeClr val="bg1"/>
                </a:solidFill>
                <a:latin typeface="Times New Roman" pitchFamily="18" charset="0"/>
                <a:cs typeface="Times New Roman" pitchFamily="18" charset="0"/>
              </a:rPr>
              <a:t>2</a:t>
            </a:r>
            <a:r>
              <a:rPr lang="en-US" sz="3200" b="1" dirty="0" smtClean="0">
                <a:solidFill>
                  <a:schemeClr val="bg1"/>
                </a:solidFill>
                <a:latin typeface="Times New Roman" pitchFamily="18" charset="0"/>
                <a:cs typeface="Times New Roman" pitchFamily="18" charset="0"/>
              </a:rPr>
              <a:t>V</a:t>
            </a:r>
            <a:r>
              <a:rPr lang="en-US" sz="3200" b="1" baseline="-25000" dirty="0" smtClean="0">
                <a:solidFill>
                  <a:schemeClr val="bg1"/>
                </a:solidFill>
                <a:latin typeface="Times New Roman" pitchFamily="18" charset="0"/>
                <a:cs typeface="Times New Roman" pitchFamily="18" charset="0"/>
              </a:rPr>
              <a:t>SAT </a:t>
            </a:r>
            <a:r>
              <a:rPr lang="en-US" sz="3200" b="1" dirty="0" smtClean="0">
                <a:solidFill>
                  <a:schemeClr val="bg1"/>
                </a:solidFill>
                <a:latin typeface="Times New Roman" pitchFamily="18" charset="0"/>
                <a:cs typeface="Times New Roman" pitchFamily="18" charset="0"/>
              </a:rPr>
              <a:t>/R</a:t>
            </a:r>
            <a:r>
              <a:rPr lang="en-US" sz="3200" b="1" baseline="-25000" dirty="0" smtClean="0">
                <a:solidFill>
                  <a:schemeClr val="bg1"/>
                </a:solidFill>
                <a:latin typeface="Times New Roman" pitchFamily="18" charset="0"/>
                <a:cs typeface="Times New Roman" pitchFamily="18" charset="0"/>
              </a:rPr>
              <a:t>1</a:t>
            </a:r>
            <a:r>
              <a:rPr lang="en-US" sz="3200" b="1" dirty="0" smtClean="0">
                <a:solidFill>
                  <a:schemeClr val="bg1"/>
                </a:solidFill>
                <a:latin typeface="Times New Roman" pitchFamily="18" charset="0"/>
                <a:cs typeface="Times New Roman" pitchFamily="18" charset="0"/>
              </a:rPr>
              <a:t>+R</a:t>
            </a:r>
            <a:r>
              <a:rPr lang="en-US" sz="3200" b="1" baseline="-25000" dirty="0" smtClean="0">
                <a:solidFill>
                  <a:schemeClr val="bg1"/>
                </a:solidFill>
                <a:latin typeface="Times New Roman" pitchFamily="18" charset="0"/>
                <a:cs typeface="Times New Roman" pitchFamily="18" charset="0"/>
              </a:rPr>
              <a:t>2</a:t>
            </a:r>
            <a:r>
              <a:rPr lang="en-US" sz="3200" b="1" dirty="0" smtClean="0">
                <a:solidFill>
                  <a:schemeClr val="bg1"/>
                </a:solidFill>
                <a:latin typeface="Times New Roman" pitchFamily="18" charset="0"/>
                <a:cs typeface="Times New Roman" pitchFamily="18" charset="0"/>
              </a:rPr>
              <a:t>)</a:t>
            </a:r>
            <a:endParaRPr lang="en-US" sz="3200" dirty="0">
              <a:solidFill>
                <a:schemeClr val="bg1"/>
              </a:solidFill>
            </a:endParaRPr>
          </a:p>
        </p:txBody>
      </p:sp>
      <p:pic>
        <p:nvPicPr>
          <p:cNvPr id="39938" name="Picture 2"/>
          <p:cNvPicPr>
            <a:picLocks noChangeAspect="1" noChangeArrowheads="1"/>
          </p:cNvPicPr>
          <p:nvPr/>
        </p:nvPicPr>
        <p:blipFill>
          <a:blip r:embed="rId2" cstate="print"/>
          <a:srcRect/>
          <a:stretch>
            <a:fillRect/>
          </a:stretch>
        </p:blipFill>
        <p:spPr bwMode="auto">
          <a:xfrm>
            <a:off x="2209799" y="2438400"/>
            <a:ext cx="4704409" cy="4343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SCHMITT Trigger</a:t>
            </a:r>
          </a:p>
        </p:txBody>
      </p:sp>
      <p:sp>
        <p:nvSpPr>
          <p:cNvPr id="5" name="TextBox 4"/>
          <p:cNvSpPr txBox="1"/>
          <p:nvPr/>
        </p:nvSpPr>
        <p:spPr>
          <a:xfrm>
            <a:off x="0" y="926068"/>
            <a:ext cx="133882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Application</a:t>
            </a:r>
            <a:endParaRPr lang="en-US" b="1" dirty="0">
              <a:latin typeface="Times New Roman" pitchFamily="18" charset="0"/>
              <a:cs typeface="Times New Roman" pitchFamily="18" charset="0"/>
            </a:endParaRPr>
          </a:p>
        </p:txBody>
      </p:sp>
      <p:sp>
        <p:nvSpPr>
          <p:cNvPr id="40962" name="AutoShape 2" descr="Basics of Schmitt Trigger Inverting Hysteresis"/>
          <p:cNvSpPr>
            <a:spLocks noChangeAspect="1" noChangeArrowheads="1"/>
          </p:cNvSpPr>
          <p:nvPr/>
        </p:nvSpPr>
        <p:spPr bwMode="auto">
          <a:xfrm>
            <a:off x="155575" y="-1531938"/>
            <a:ext cx="3543300" cy="32004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0" y="1524000"/>
            <a:ext cx="9144000" cy="1200329"/>
          </a:xfrm>
          <a:prstGeom prst="rect">
            <a:avLst/>
          </a:prstGeom>
        </p:spPr>
        <p:txBody>
          <a:bodyPr wrap="square">
            <a:spAutoFit/>
          </a:bodyPr>
          <a:lstStyle/>
          <a:p>
            <a:pPr marL="342900" indent="-342900" algn="just">
              <a:buFont typeface="+mj-lt"/>
              <a:buAutoNum type="arabicPeriod"/>
            </a:pPr>
            <a:r>
              <a:rPr lang="en-US" dirty="0" smtClean="0">
                <a:latin typeface="Times New Roman" pitchFamily="18" charset="0"/>
                <a:cs typeface="Times New Roman" pitchFamily="18" charset="0"/>
              </a:rPr>
              <a:t>One important application of Schmitt Trigger is to </a:t>
            </a:r>
            <a:r>
              <a:rPr lang="en-US" b="1" dirty="0" smtClean="0">
                <a:latin typeface="Times New Roman" pitchFamily="18" charset="0"/>
                <a:cs typeface="Times New Roman" pitchFamily="18" charset="0"/>
              </a:rPr>
              <a:t>convert Sine waves into Square </a:t>
            </a:r>
            <a:r>
              <a:rPr lang="en-US" dirty="0" smtClean="0">
                <a:latin typeface="Times New Roman" pitchFamily="18" charset="0"/>
                <a:cs typeface="Times New Roman" pitchFamily="18" charset="0"/>
              </a:rPr>
              <a:t>waves.</a:t>
            </a:r>
          </a:p>
          <a:p>
            <a:pPr marL="342900" indent="-342900" algn="just">
              <a:buFont typeface="+mj-lt"/>
              <a:buAutoNum type="arabicPeriod"/>
            </a:pPr>
            <a:r>
              <a:rPr lang="en-US" dirty="0" smtClean="0">
                <a:latin typeface="Times New Roman" pitchFamily="18" charset="0"/>
                <a:cs typeface="Times New Roman" pitchFamily="18" charset="0"/>
              </a:rPr>
              <a:t>They can be used to </a:t>
            </a:r>
            <a:r>
              <a:rPr lang="en-US" b="1" dirty="0" smtClean="0">
                <a:latin typeface="Times New Roman" pitchFamily="18" charset="0"/>
                <a:cs typeface="Times New Roman" pitchFamily="18" charset="0"/>
              </a:rPr>
              <a:t>eliminate chatter </a:t>
            </a:r>
            <a:r>
              <a:rPr lang="en-US" dirty="0" smtClean="0">
                <a:latin typeface="Times New Roman" pitchFamily="18" charset="0"/>
                <a:cs typeface="Times New Roman" pitchFamily="18" charset="0"/>
              </a:rPr>
              <a:t>in Comparators (a phenomenon where multiple output transitions are produced due to swinging of input signal through the threshold region).</a:t>
            </a:r>
          </a:p>
          <a:p>
            <a:pPr marL="342900" indent="-342900" algn="just">
              <a:buFont typeface="+mj-lt"/>
              <a:buAutoNum type="arabicPeriod"/>
            </a:pPr>
            <a:r>
              <a:rPr lang="en-US" dirty="0" smtClean="0">
                <a:latin typeface="Times New Roman" pitchFamily="18" charset="0"/>
                <a:cs typeface="Times New Roman" pitchFamily="18" charset="0"/>
              </a:rPr>
              <a:t>They can also act as simple ON / OFF Controllers (for example, temperature based switches).</a:t>
            </a:r>
            <a:endParaRPr lang="en-US" dirty="0">
              <a:latin typeface="Times New Roman" pitchFamily="18" charset="0"/>
              <a:cs typeface="Times New Roman" pitchFamily="18" charset="0"/>
            </a:endParaRPr>
          </a:p>
        </p:txBody>
      </p:sp>
      <p:pic>
        <p:nvPicPr>
          <p:cNvPr id="40966" name="Picture 6" descr="Basics of Schmitt Trigger Output"/>
          <p:cNvPicPr>
            <a:picLocks noChangeAspect="1" noChangeArrowheads="1"/>
          </p:cNvPicPr>
          <p:nvPr/>
        </p:nvPicPr>
        <p:blipFill>
          <a:blip r:embed="rId2" cstate="print"/>
          <a:srcRect/>
          <a:stretch>
            <a:fillRect/>
          </a:stretch>
        </p:blipFill>
        <p:spPr bwMode="auto">
          <a:xfrm>
            <a:off x="76200" y="3048000"/>
            <a:ext cx="4353308" cy="2667000"/>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4542020" y="3124200"/>
            <a:ext cx="4572000" cy="258532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284163" indent="-284163" algn="just">
              <a:buFont typeface="Times New Roman" pitchFamily="18" charset="0"/>
              <a:buChar char="ᴥ"/>
            </a:pPr>
            <a:r>
              <a:rPr lang="en-US" dirty="0" smtClean="0">
                <a:latin typeface="Times New Roman" pitchFamily="18" charset="0"/>
                <a:cs typeface="Times New Roman" pitchFamily="18" charset="0"/>
              </a:rPr>
              <a:t>If we have a </a:t>
            </a:r>
            <a:r>
              <a:rPr lang="en-US" b="1" dirty="0" smtClean="0">
                <a:latin typeface="Times New Roman" pitchFamily="18" charset="0"/>
                <a:cs typeface="Times New Roman" pitchFamily="18" charset="0"/>
              </a:rPr>
              <a:t>noisy</a:t>
            </a:r>
            <a:r>
              <a:rPr lang="en-US" dirty="0" smtClean="0">
                <a:latin typeface="Times New Roman" pitchFamily="18" charset="0"/>
                <a:cs typeface="Times New Roman" pitchFamily="18" charset="0"/>
              </a:rPr>
              <a:t> input signal as shown figure, the two thresholds of the Schmitt Trigger Circuit will correctly determine the </a:t>
            </a:r>
            <a:r>
              <a:rPr lang="en-US" b="1" dirty="0" smtClean="0">
                <a:latin typeface="Times New Roman" pitchFamily="18" charset="0"/>
                <a:cs typeface="Times New Roman" pitchFamily="18" charset="0"/>
              </a:rPr>
              <a:t>square pulses</a:t>
            </a:r>
            <a:r>
              <a:rPr lang="en-US" dirty="0" smtClean="0">
                <a:latin typeface="Times New Roman" pitchFamily="18" charset="0"/>
                <a:cs typeface="Times New Roman" pitchFamily="18" charset="0"/>
              </a:rPr>
              <a:t>. </a:t>
            </a:r>
          </a:p>
          <a:p>
            <a:pPr marL="284163" indent="-284163" algn="just">
              <a:buFont typeface="Times New Roman" pitchFamily="18" charset="0"/>
              <a:buChar char="ᴥ"/>
            </a:pPr>
            <a:r>
              <a:rPr lang="en-US" dirty="0" smtClean="0">
                <a:latin typeface="Times New Roman" pitchFamily="18" charset="0"/>
                <a:cs typeface="Times New Roman" pitchFamily="18" charset="0"/>
              </a:rPr>
              <a:t>Hence, the basic function of a Schmitt Trigger is to convert noisy square, sine, triangular or any periodic signals into clean square pulses with sharp leading and trailing edges</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6" name="TextBox 5"/>
          <p:cNvSpPr txBox="1"/>
          <p:nvPr/>
        </p:nvSpPr>
        <p:spPr>
          <a:xfrm>
            <a:off x="0" y="836712"/>
            <a:ext cx="239681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Inverting Comparator</a:t>
            </a:r>
          </a:p>
        </p:txBody>
      </p:sp>
      <p:sp>
        <p:nvSpPr>
          <p:cNvPr id="7" name="Rectangle 6"/>
          <p:cNvSpPr/>
          <p:nvPr/>
        </p:nvSpPr>
        <p:spPr>
          <a:xfrm>
            <a:off x="1143000" y="1524000"/>
            <a:ext cx="74676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An </a:t>
            </a:r>
            <a:r>
              <a:rPr lang="en-US" b="1" dirty="0" smtClean="0">
                <a:latin typeface="Times New Roman" pitchFamily="18" charset="0"/>
                <a:cs typeface="Times New Roman" pitchFamily="18" charset="0"/>
              </a:rPr>
              <a:t>inverting comparator</a:t>
            </a:r>
            <a:r>
              <a:rPr lang="en-US" dirty="0" smtClean="0">
                <a:latin typeface="Times New Roman" pitchFamily="18" charset="0"/>
                <a:cs typeface="Times New Roman" pitchFamily="18" charset="0"/>
              </a:rPr>
              <a:t> is an op-amp based comparator for which a reference voltage is applied to its non-inverting terminal and the input voltage is applied to its inverting terminal.</a:t>
            </a:r>
            <a:endParaRPr lang="en-US" dirty="0">
              <a:latin typeface="Times New Roman" pitchFamily="18" charset="0"/>
              <a:cs typeface="Times New Roman" pitchFamily="18" charset="0"/>
            </a:endParaRPr>
          </a:p>
        </p:txBody>
      </p:sp>
      <p:pic>
        <p:nvPicPr>
          <p:cNvPr id="1026" name="Picture 2" descr="Inverting Comparators"/>
          <p:cNvPicPr>
            <a:picLocks noChangeAspect="1" noChangeArrowheads="1"/>
          </p:cNvPicPr>
          <p:nvPr/>
        </p:nvPicPr>
        <p:blipFill>
          <a:blip r:embed="rId2" cstate="print"/>
          <a:srcRect/>
          <a:stretch>
            <a:fillRect/>
          </a:stretch>
        </p:blipFill>
        <p:spPr bwMode="auto">
          <a:xfrm>
            <a:off x="2209800" y="2590800"/>
            <a:ext cx="5715000" cy="3219451"/>
          </a:xfrm>
          <a:prstGeom prst="rect">
            <a:avLst/>
          </a:prstGeom>
          <a:ln>
            <a:noFill/>
          </a:ln>
          <a:effectLst>
            <a:outerShdw blurRad="292100" dist="139700" dir="2700000" algn="tl" rotWithShape="0">
              <a:srgbClr val="333333">
                <a:alpha val="65000"/>
              </a:srgbClr>
            </a:outerShdw>
          </a:effectLst>
        </p:spPr>
      </p:pic>
      <p:sp>
        <p:nvSpPr>
          <p:cNvPr id="1027" name="Rectangle 3"/>
          <p:cNvSpPr>
            <a:spLocks noChangeArrowheads="1"/>
          </p:cNvSpPr>
          <p:nvPr/>
        </p:nvSpPr>
        <p:spPr bwMode="auto">
          <a:xfrm>
            <a:off x="0" y="6019800"/>
            <a:ext cx="9144000" cy="64633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The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operation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of an inverting comparator is very simple. It produces one of the two values,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the output based on the values of its input voltage </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smtClean="0">
                <a:ln>
                  <a:noFill/>
                </a:ln>
                <a:solidFill>
                  <a:schemeClr val="tx1"/>
                </a:solidFill>
                <a:effectLst/>
                <a:latin typeface="Times New Roman" pitchFamily="18"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and the reference voltage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ref</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SCHMITT Trigger</a:t>
            </a:r>
          </a:p>
        </p:txBody>
      </p:sp>
      <p:sp>
        <p:nvSpPr>
          <p:cNvPr id="5" name="Rectangle 4"/>
          <p:cNvSpPr/>
          <p:nvPr/>
        </p:nvSpPr>
        <p:spPr>
          <a:xfrm>
            <a:off x="0" y="914400"/>
            <a:ext cx="3970189"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Non-Inverting Schmitt Trigger Circuit</a:t>
            </a:r>
            <a:endParaRPr lang="en-US" b="1" dirty="0">
              <a:latin typeface="Times New Roman" pitchFamily="18" charset="0"/>
              <a:cs typeface="Times New Roman" pitchFamily="18" charset="0"/>
            </a:endParaRPr>
          </a:p>
        </p:txBody>
      </p:sp>
      <p:pic>
        <p:nvPicPr>
          <p:cNvPr id="6" name="Picture 4" descr="Basics of Schmitt Trigger Non-Inverting"/>
          <p:cNvPicPr>
            <a:picLocks noChangeAspect="1" noChangeArrowheads="1"/>
          </p:cNvPicPr>
          <p:nvPr/>
        </p:nvPicPr>
        <p:blipFill>
          <a:blip r:embed="rId2" cstate="print"/>
          <a:srcRect/>
          <a:stretch>
            <a:fillRect/>
          </a:stretch>
        </p:blipFill>
        <p:spPr bwMode="auto">
          <a:xfrm>
            <a:off x="2209800" y="1524000"/>
            <a:ext cx="5715000" cy="2709058"/>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0" y="4431268"/>
            <a:ext cx="102688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Problem</a:t>
            </a:r>
            <a:endParaRPr lang="en-US" b="1" dirty="0">
              <a:latin typeface="Times New Roman" pitchFamily="18" charset="0"/>
              <a:cs typeface="Times New Roman" pitchFamily="18" charset="0"/>
            </a:endParaRPr>
          </a:p>
        </p:txBody>
      </p:sp>
      <p:pic>
        <p:nvPicPr>
          <p:cNvPr id="44034" name="Picture 2"/>
          <p:cNvPicPr>
            <a:picLocks noChangeAspect="1" noChangeArrowheads="1"/>
          </p:cNvPicPr>
          <p:nvPr/>
        </p:nvPicPr>
        <p:blipFill>
          <a:blip r:embed="rId3" cstate="print"/>
          <a:srcRect/>
          <a:stretch>
            <a:fillRect/>
          </a:stretch>
        </p:blipFill>
        <p:spPr bwMode="auto">
          <a:xfrm>
            <a:off x="0" y="5105401"/>
            <a:ext cx="9052560" cy="118588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SCHMITT Trigger</a:t>
            </a:r>
          </a:p>
        </p:txBody>
      </p:sp>
      <p:sp>
        <p:nvSpPr>
          <p:cNvPr id="5" name="Rectangle 4"/>
          <p:cNvSpPr/>
          <p:nvPr/>
        </p:nvSpPr>
        <p:spPr>
          <a:xfrm>
            <a:off x="0" y="914400"/>
            <a:ext cx="102688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Problem</a:t>
            </a:r>
            <a:endParaRPr lang="en-US" b="1"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152400" y="1676400"/>
            <a:ext cx="8915400" cy="1167917"/>
          </a:xfrm>
          <a:prstGeom prst="rect">
            <a:avLst/>
          </a:prstGeom>
          <a:ln>
            <a:noFill/>
          </a:ln>
          <a:effectLst>
            <a:outerShdw blurRad="292100" dist="139700" dir="2700000" algn="tl" rotWithShape="0">
              <a:srgbClr val="333333">
                <a:alpha val="65000"/>
              </a:srgbClr>
            </a:outerShdw>
          </a:effectLst>
        </p:spPr>
      </p:pic>
      <p:pic>
        <p:nvPicPr>
          <p:cNvPr id="45058" name="Picture 2"/>
          <p:cNvPicPr>
            <a:picLocks noChangeAspect="1" noChangeArrowheads="1"/>
          </p:cNvPicPr>
          <p:nvPr/>
        </p:nvPicPr>
        <p:blipFill>
          <a:blip r:embed="rId3" cstate="print"/>
          <a:srcRect/>
          <a:stretch>
            <a:fillRect/>
          </a:stretch>
        </p:blipFill>
        <p:spPr bwMode="auto">
          <a:xfrm>
            <a:off x="2205038" y="3371850"/>
            <a:ext cx="4733925" cy="16573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Astable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5" name="Rectangle 4"/>
          <p:cNvSpPr/>
          <p:nvPr/>
        </p:nvSpPr>
        <p:spPr>
          <a:xfrm>
            <a:off x="0" y="914400"/>
            <a:ext cx="181556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Circuit Diagram</a:t>
            </a:r>
            <a:endParaRPr lang="en-US" b="1" dirty="0">
              <a:latin typeface="Times New Roman" pitchFamily="18" charset="0"/>
              <a:cs typeface="Times New Roman" pitchFamily="18" charset="0"/>
            </a:endParaRPr>
          </a:p>
        </p:txBody>
      </p:sp>
      <p:sp>
        <p:nvSpPr>
          <p:cNvPr id="5122" name="AutoShape 2" descr="astable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astable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astable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057400" y="1676400"/>
            <a:ext cx="4800600" cy="476157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1714500" y="1095375"/>
            <a:ext cx="5715000" cy="4667250"/>
          </a:xfrm>
          <a:prstGeom prst="rect">
            <a:avLst/>
          </a:prstGeom>
          <a:ln>
            <a:noFill/>
          </a:ln>
          <a:effectLst>
            <a:outerShdw blurRad="292100" dist="139700" dir="2700000" algn="tl" rotWithShape="0">
              <a:srgbClr val="333333">
                <a:alpha val="65000"/>
              </a:srgbClr>
            </a:outerShdw>
          </a:effectLst>
        </p:spPr>
      </p:pic>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Astable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6" name="Rectangle 5"/>
          <p:cNvSpPr/>
          <p:nvPr/>
        </p:nvSpPr>
        <p:spPr>
          <a:xfrm>
            <a:off x="0" y="914400"/>
            <a:ext cx="199516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Output Waveform</a:t>
            </a:r>
            <a:endParaRPr lang="en-US" b="1"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3360" y="1524000"/>
            <a:ext cx="7864840" cy="1200329"/>
          </a:xfrm>
          <a:prstGeom prst="rect">
            <a:avLst/>
          </a:prstGeom>
          <a:solidFill>
            <a:schemeClr val="accent2">
              <a:lumMod val="20000"/>
              <a:lumOff val="80000"/>
            </a:schemeClr>
          </a:solidFill>
          <a:ln>
            <a:solidFill>
              <a:schemeClr val="accent1"/>
            </a:solidFill>
          </a:ln>
        </p:spPr>
        <p:txBody>
          <a:bodyPr wrap="square">
            <a:spAutoFit/>
          </a:bodyPr>
          <a:lstStyle/>
          <a:p>
            <a:pPr marL="465138" indent="-465138" algn="just">
              <a:buFont typeface="Wingdings" pitchFamily="2" charset="2"/>
              <a:buChar char="Ø"/>
            </a:pPr>
            <a:r>
              <a:rPr lang="en-US" dirty="0" smtClean="0">
                <a:latin typeface="Times New Roman" pitchFamily="18" charset="0"/>
                <a:cs typeface="Times New Roman" pitchFamily="18" charset="0"/>
              </a:rPr>
              <a:t>Firstly lets assume that the capacitor is fully discharged and the output of the op-amp is saturated at the positive supply rail. </a:t>
            </a:r>
          </a:p>
          <a:p>
            <a:pPr marL="465138" indent="-465138" algn="just">
              <a:buFont typeface="Wingdings" pitchFamily="2" charset="2"/>
              <a:buChar char="Ø"/>
            </a:pPr>
            <a:r>
              <a:rPr lang="en-US" dirty="0" smtClean="0">
                <a:latin typeface="Times New Roman" pitchFamily="18" charset="0"/>
                <a:cs typeface="Times New Roman" pitchFamily="18" charset="0"/>
              </a:rPr>
              <a:t>The capacitor, C starts to charge up from the output voltage, </a:t>
            </a:r>
            <a:r>
              <a:rPr lang="en-US" dirty="0" err="1" smtClean="0">
                <a:latin typeface="Times New Roman" pitchFamily="18" charset="0"/>
                <a:cs typeface="Times New Roman" pitchFamily="18" charset="0"/>
              </a:rPr>
              <a:t>Vout</a:t>
            </a:r>
            <a:r>
              <a:rPr lang="en-US" dirty="0" smtClean="0">
                <a:latin typeface="Times New Roman" pitchFamily="18" charset="0"/>
                <a:cs typeface="Times New Roman" pitchFamily="18" charset="0"/>
              </a:rPr>
              <a:t> through resistor, R at a rate determined by their RC time constant.</a:t>
            </a:r>
            <a:endParaRPr lang="en-US"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Astable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6" name="Rectangle 5"/>
          <p:cNvSpPr/>
          <p:nvPr/>
        </p:nvSpPr>
        <p:spPr>
          <a:xfrm>
            <a:off x="0" y="914400"/>
            <a:ext cx="119776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
        <p:nvSpPr>
          <p:cNvPr id="7" name="Rectangle 6"/>
          <p:cNvSpPr/>
          <p:nvPr/>
        </p:nvSpPr>
        <p:spPr>
          <a:xfrm>
            <a:off x="609600" y="3124200"/>
            <a:ext cx="7848600" cy="2031325"/>
          </a:xfrm>
          <a:prstGeom prst="rect">
            <a:avLst/>
          </a:prstGeom>
          <a:solidFill>
            <a:schemeClr val="accent3">
              <a:lumMod val="40000"/>
              <a:lumOff val="60000"/>
            </a:schemeClr>
          </a:solidFill>
          <a:ln>
            <a:solidFill>
              <a:schemeClr val="accent1"/>
            </a:solidFill>
          </a:ln>
        </p:spPr>
        <p:txBody>
          <a:bodyPr wrap="square">
            <a:spAutoFit/>
          </a:bodyPr>
          <a:lstStyle/>
          <a:p>
            <a:pPr marL="465138" indent="-465138" algn="just">
              <a:buFont typeface="Wingdings" pitchFamily="2" charset="2"/>
              <a:buChar char="Ø"/>
            </a:pPr>
            <a:r>
              <a:rPr lang="en-US" dirty="0" smtClean="0">
                <a:latin typeface="Times New Roman" pitchFamily="18" charset="0"/>
                <a:cs typeface="Times New Roman" pitchFamily="18" charset="0"/>
              </a:rPr>
              <a:t>RC circuits that the capacitor wants to charge up fully to the value of </a:t>
            </a:r>
            <a:r>
              <a:rPr lang="en-US" dirty="0" err="1" smtClean="0">
                <a:latin typeface="Times New Roman" pitchFamily="18" charset="0"/>
                <a:cs typeface="Times New Roman" pitchFamily="18" charset="0"/>
              </a:rPr>
              <a:t>Vout</a:t>
            </a:r>
            <a:r>
              <a:rPr lang="en-US" dirty="0" smtClean="0">
                <a:latin typeface="Times New Roman" pitchFamily="18" charset="0"/>
                <a:cs typeface="Times New Roman" pitchFamily="18" charset="0"/>
              </a:rPr>
              <a:t> (which is +V(sat)) within five time constants. </a:t>
            </a:r>
          </a:p>
          <a:p>
            <a:pPr marL="465138" indent="-465138" algn="just">
              <a:buFont typeface="Wingdings" pitchFamily="2" charset="2"/>
              <a:buChar char="Ø"/>
            </a:pPr>
            <a:r>
              <a:rPr lang="en-US" dirty="0" smtClean="0">
                <a:latin typeface="Times New Roman" pitchFamily="18" charset="0"/>
                <a:cs typeface="Times New Roman" pitchFamily="18" charset="0"/>
              </a:rPr>
              <a:t>However, as soon as the capacitors charging voltage at the op-amps inverting (-) terminal is equal to or greater than the voltage at the non-inverting terminal (the op-amps output voltage fraction divided between resistors R1 and R2), the output will change state and be driven to the opposing negative supply rail.</a:t>
            </a:r>
            <a:endParaRPr 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371600"/>
            <a:ext cx="7543800" cy="2031325"/>
          </a:xfrm>
          <a:prstGeom prst="rect">
            <a:avLst/>
          </a:prstGeom>
          <a:solidFill>
            <a:schemeClr val="accent6">
              <a:lumMod val="40000"/>
              <a:lumOff val="60000"/>
            </a:schemeClr>
          </a:solidFill>
          <a:ln>
            <a:solidFill>
              <a:schemeClr val="accent1"/>
            </a:solidFill>
          </a:ln>
        </p:spPr>
        <p:txBody>
          <a:bodyPr wrap="square">
            <a:spAutoFit/>
          </a:bodyPr>
          <a:lstStyle/>
          <a:p>
            <a:pPr marL="465138" indent="-465138" algn="just">
              <a:buFont typeface="Wingdings" pitchFamily="2" charset="2"/>
              <a:buChar char="Ø"/>
            </a:pPr>
            <a:r>
              <a:rPr lang="en-US" dirty="0" smtClean="0">
                <a:latin typeface="Times New Roman" pitchFamily="18" charset="0"/>
                <a:cs typeface="Times New Roman" pitchFamily="18" charset="0"/>
              </a:rPr>
              <a:t>Once the op-amps inverting terminal reaches the new negative reference voltage, -</a:t>
            </a:r>
            <a:r>
              <a:rPr lang="en-US" dirty="0" err="1" smtClean="0">
                <a:latin typeface="Times New Roman" pitchFamily="18" charset="0"/>
                <a:cs typeface="Times New Roman" pitchFamily="18" charset="0"/>
              </a:rPr>
              <a:t>Vref</a:t>
            </a:r>
            <a:r>
              <a:rPr lang="en-US" dirty="0" smtClean="0">
                <a:latin typeface="Times New Roman" pitchFamily="18" charset="0"/>
                <a:cs typeface="Times New Roman" pitchFamily="18" charset="0"/>
              </a:rPr>
              <a:t> at the non-inverting terminal, the op-amp once again changes state and the output is driven to the opposing supply rail voltage, +V(sat). </a:t>
            </a:r>
          </a:p>
          <a:p>
            <a:pPr marL="465138" indent="-465138" algn="just">
              <a:buFont typeface="Wingdings" pitchFamily="2" charset="2"/>
              <a:buChar char="Ø"/>
            </a:pPr>
            <a:r>
              <a:rPr lang="en-US" dirty="0" smtClean="0">
                <a:latin typeface="Times New Roman" pitchFamily="18" charset="0"/>
                <a:cs typeface="Times New Roman" pitchFamily="18" charset="0"/>
              </a:rPr>
              <a:t>The capacitor now see’s a positive voltage across its plates and the charging cycle begins again. Thus, the capacitor is constantly charging and discharging creating an </a:t>
            </a:r>
            <a:r>
              <a:rPr lang="en-US" dirty="0" err="1" smtClean="0">
                <a:latin typeface="Times New Roman" pitchFamily="18" charset="0"/>
                <a:cs typeface="Times New Roman" pitchFamily="18" charset="0"/>
              </a:rPr>
              <a:t>astable</a:t>
            </a:r>
            <a:r>
              <a:rPr lang="en-US" dirty="0" smtClean="0">
                <a:latin typeface="Times New Roman" pitchFamily="18" charset="0"/>
                <a:cs typeface="Times New Roman" pitchFamily="18" charset="0"/>
              </a:rPr>
              <a:t> op-amp </a:t>
            </a:r>
            <a:r>
              <a:rPr lang="en-US" dirty="0" err="1" smtClean="0">
                <a:latin typeface="Times New Roman" pitchFamily="18" charset="0"/>
                <a:cs typeface="Times New Roman" pitchFamily="18" charset="0"/>
              </a:rPr>
              <a:t>multivibrator</a:t>
            </a:r>
            <a:r>
              <a:rPr lang="en-US" dirty="0" smtClean="0">
                <a:latin typeface="Times New Roman" pitchFamily="18" charset="0"/>
                <a:cs typeface="Times New Roman" pitchFamily="18" charset="0"/>
              </a:rPr>
              <a:t> output.</a:t>
            </a:r>
            <a:endParaRPr lang="en-US"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Astable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6" name="Rectangle 5"/>
          <p:cNvSpPr/>
          <p:nvPr/>
        </p:nvSpPr>
        <p:spPr>
          <a:xfrm>
            <a:off x="0" y="914400"/>
            <a:ext cx="119776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Astable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5" name="Rectangle 4"/>
          <p:cNvSpPr/>
          <p:nvPr/>
        </p:nvSpPr>
        <p:spPr>
          <a:xfrm>
            <a:off x="0" y="914400"/>
            <a:ext cx="119776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
        <p:nvSpPr>
          <p:cNvPr id="2049" name="Rectangle 1"/>
          <p:cNvSpPr>
            <a:spLocks noChangeArrowheads="1"/>
          </p:cNvSpPr>
          <p:nvPr/>
        </p:nvSpPr>
        <p:spPr bwMode="auto">
          <a:xfrm>
            <a:off x="381000" y="1766501"/>
            <a:ext cx="8077200" cy="2092881"/>
          </a:xfrm>
          <a:prstGeom prst="rect">
            <a:avLst/>
          </a:prstGeom>
          <a:solidFill>
            <a:schemeClr val="accent6">
              <a:lumMod val="60000"/>
              <a:lumOff val="40000"/>
            </a:schemeClr>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400050" lvl="0" indent="-400050" algn="just" fontAlgn="base">
              <a:spcBef>
                <a:spcPct val="0"/>
              </a:spcBef>
              <a:spcAft>
                <a:spcPct val="0"/>
              </a:spcAft>
              <a:buFont typeface="+mj-lt"/>
              <a:buAutoNum type="romanUcPeriod"/>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When power is turned ON, </a:t>
            </a:r>
            <a:r>
              <a:rPr kumimoji="0" lang="en-US" sz="1900" b="1" i="0"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sz="1900" b="1" i="0" u="none" strike="noStrike" cap="none" normalizeH="0" baseline="-25000" dirty="0" smtClean="0">
                <a:ln>
                  <a:noFill/>
                </a:ln>
                <a:solidFill>
                  <a:schemeClr val="tx1"/>
                </a:solidFill>
                <a:effectLst/>
                <a:latin typeface="Times New Roman" pitchFamily="18" charset="0"/>
                <a:cs typeface="Times New Roman" pitchFamily="18" charset="0"/>
              </a:rPr>
              <a:t>0</a:t>
            </a:r>
            <a:r>
              <a:rPr kumimoji="0" lang="en-US" sz="19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automatically swings either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800" b="1" i="0"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sz="1800" b="1" i="0"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sz="19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or to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since these are the only stable states allowed by Schmitt trigger. Assume it swings to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sat</a:t>
            </a:r>
            <a:r>
              <a:rPr kumimoji="0" lang="en-US" sz="19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400050" lvl="0" indent="-400050" algn="just" eaLnBrk="0" fontAlgn="base" hangingPunct="0">
              <a:spcBef>
                <a:spcPct val="0"/>
              </a:spcBef>
              <a:spcAft>
                <a:spcPct val="0"/>
              </a:spcAft>
              <a:buFont typeface="+mj-lt"/>
              <a:buAutoNum type="romanUcPeriod"/>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Now capacitor starts charging towards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b="1" baseline="-25000" dirty="0" smtClean="0">
                <a:latin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through the feedback path provided by the resistor R   </a:t>
            </a:r>
            <a:r>
              <a:rPr kumimoji="0" lang="en-US" sz="19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to the inverting input. As long as the capacitor voltage </a:t>
            </a:r>
            <a:r>
              <a:rPr kumimoji="0" lang="en-US" sz="1800" b="1" i="0"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sz="1800" b="1" i="0" u="none" strike="noStrike" cap="none" normalizeH="0" baseline="-25000" dirty="0" err="1" smtClean="0">
                <a:ln>
                  <a:noFill/>
                </a:ln>
                <a:solidFill>
                  <a:schemeClr val="tx1"/>
                </a:solidFill>
                <a:effectLst/>
                <a:latin typeface="Times New Roman" pitchFamily="18" charset="0"/>
                <a:cs typeface="Times New Roman" pitchFamily="18" charset="0"/>
              </a:rPr>
              <a:t>c</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is less than </a:t>
            </a:r>
            <a:r>
              <a:rPr lang="en-US" b="1" dirty="0" smtClean="0">
                <a:latin typeface="Times New Roman" pitchFamily="18" charset="0"/>
                <a:cs typeface="Times New Roman" pitchFamily="18" charset="0"/>
              </a:rPr>
              <a:t>+</a:t>
            </a:r>
            <a:r>
              <a:rPr lang="el-GR" b="1" dirty="0" smtClean="0">
                <a:latin typeface="Times New Roman" pitchFamily="18" charset="0"/>
                <a:cs typeface="Times New Roman" pitchFamily="18" charset="0"/>
              </a:rPr>
              <a:t>β</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kumimoji="0" lang="en-US" sz="19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the output voltage remains at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sat</a:t>
            </a:r>
            <a:endParaRPr lang="en-US" baseline="-25000" dirty="0" smtClean="0">
              <a:latin typeface="Times New Roman" pitchFamily="18" charset="0"/>
              <a:cs typeface="Times New Roman" pitchFamily="18" charset="0"/>
            </a:endParaRPr>
          </a:p>
          <a:p>
            <a:pPr marL="400050" lvl="0" indent="-400050" algn="just" eaLnBrk="0" fontAlgn="base" hangingPunct="0">
              <a:spcBef>
                <a:spcPct val="0"/>
              </a:spcBef>
              <a:spcAft>
                <a:spcPct val="0"/>
              </a:spcAft>
              <a:buFont typeface="+mj-lt"/>
              <a:buAutoNum type="romanUcPeriod"/>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50" name="AutoShape 2" descr="V_{0}  "/>
          <p:cNvSpPr>
            <a:spLocks noChangeAspect="1" noChangeArrowheads="1"/>
          </p:cNvSpPr>
          <p:nvPr/>
        </p:nvSpPr>
        <p:spPr bwMode="auto">
          <a:xfrm>
            <a:off x="3241675" y="-19685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1" name="AutoShape 3" descr="V_{sat}  "/>
          <p:cNvSpPr>
            <a:spLocks noChangeAspect="1" noChangeArrowheads="1"/>
          </p:cNvSpPr>
          <p:nvPr/>
        </p:nvSpPr>
        <p:spPr bwMode="auto">
          <a:xfrm>
            <a:off x="6229350" y="-19685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 V_{sat}  "/>
          <p:cNvSpPr>
            <a:spLocks noChangeAspect="1" noChangeArrowheads="1"/>
          </p:cNvSpPr>
          <p:nvPr/>
        </p:nvSpPr>
        <p:spPr bwMode="auto">
          <a:xfrm>
            <a:off x="6943725" y="-19685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3" name="AutoShape 5" descr="+V_{sat}  "/>
          <p:cNvSpPr>
            <a:spLocks noChangeAspect="1" noChangeArrowheads="1"/>
          </p:cNvSpPr>
          <p:nvPr/>
        </p:nvSpPr>
        <p:spPr bwMode="auto">
          <a:xfrm>
            <a:off x="15786100" y="-19685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 V_{sat}  "/>
          <p:cNvSpPr>
            <a:spLocks noChangeAspect="1" noChangeArrowheads="1"/>
          </p:cNvSpPr>
          <p:nvPr/>
        </p:nvSpPr>
        <p:spPr bwMode="auto">
          <a:xfrm>
            <a:off x="4473575" y="920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V_{C}  "/>
          <p:cNvSpPr>
            <a:spLocks noChangeAspect="1" noChangeArrowheads="1"/>
          </p:cNvSpPr>
          <p:nvPr/>
        </p:nvSpPr>
        <p:spPr bwMode="auto">
          <a:xfrm>
            <a:off x="15503525" y="920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7" name="AutoShape 9" descr="\displaystyle V_{UT}  "/>
          <p:cNvSpPr>
            <a:spLocks noChangeAspect="1" noChangeArrowheads="1"/>
          </p:cNvSpPr>
          <p:nvPr/>
        </p:nvSpPr>
        <p:spPr bwMode="auto">
          <a:xfrm>
            <a:off x="16903700" y="920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9" name="Rectangle 11"/>
          <p:cNvSpPr>
            <a:spLocks noChangeArrowheads="1"/>
          </p:cNvSpPr>
          <p:nvPr/>
        </p:nvSpPr>
        <p:spPr bwMode="auto">
          <a:xfrm>
            <a:off x="381000" y="3955450"/>
            <a:ext cx="8077200" cy="2031325"/>
          </a:xfrm>
          <a:prstGeom prst="rect">
            <a:avLst/>
          </a:prstGeom>
          <a:solidFill>
            <a:schemeClr val="accent3">
              <a:lumMod val="60000"/>
              <a:lumOff val="40000"/>
            </a:schemeClr>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400050" lvl="0" indent="-400050" algn="just" fontAlgn="base">
              <a:spcBef>
                <a:spcPct val="0"/>
              </a:spcBef>
              <a:spcAft>
                <a:spcPct val="0"/>
              </a:spcAft>
              <a:buFont typeface="+mj-lt"/>
              <a:buAutoNum type="romanUcPeriod" startAt="3"/>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As soon as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c</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charges to a value slightly greater than </a:t>
            </a:r>
            <a:r>
              <a:rPr lang="en-US" b="1" dirty="0" smtClean="0">
                <a:latin typeface="Times New Roman" pitchFamily="18" charset="0"/>
                <a:cs typeface="Times New Roman" pitchFamily="18" charset="0"/>
              </a:rPr>
              <a:t>+</a:t>
            </a:r>
            <a:r>
              <a:rPr lang="el-GR" b="1" dirty="0" smtClean="0">
                <a:latin typeface="Times New Roman" pitchFamily="18" charset="0"/>
                <a:cs typeface="Times New Roman" pitchFamily="18" charset="0"/>
              </a:rPr>
              <a:t>β</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the input goes positive with respect to the input. This switches the output voltage from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3000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to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514350" lvl="0" indent="-514350" algn="just" eaLnBrk="0" fontAlgn="base" hangingPunct="0">
              <a:spcBef>
                <a:spcPct val="0"/>
              </a:spcBef>
              <a:spcAft>
                <a:spcPct val="0"/>
              </a:spcAft>
              <a:buFont typeface="+mj-lt"/>
              <a:buAutoNum type="romanUcPeriod" startAt="3"/>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As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0</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switches to </a:t>
            </a:r>
            <a:r>
              <a:rPr lang="en-US"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capacitor starts discharging via . The current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discharges capacitor to 0 V and recharges capacitor to</a:t>
            </a:r>
            <a:r>
              <a:rPr lang="en-US" b="1" dirty="0" smtClean="0">
                <a:latin typeface="Times New Roman" pitchFamily="18" charset="0"/>
                <a:cs typeface="Times New Roman" pitchFamily="18" charset="0"/>
              </a:rPr>
              <a:t> –</a:t>
            </a:r>
            <a:r>
              <a:rPr lang="el-GR" b="1" dirty="0" smtClean="0">
                <a:latin typeface="Times New Roman" pitchFamily="18" charset="0"/>
                <a:cs typeface="Times New Roman" pitchFamily="18" charset="0"/>
              </a:rPr>
              <a:t>β</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b="1" baseline="-25000" dirty="0" smtClean="0">
                <a:latin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When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c</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becomes slightly more negative than the feedback voltage </a:t>
            </a:r>
            <a:r>
              <a:rPr lang="en-US" b="1" dirty="0" smtClean="0">
                <a:latin typeface="Times New Roman" pitchFamily="18" charset="0"/>
                <a:cs typeface="Times New Roman" pitchFamily="18" charset="0"/>
              </a:rPr>
              <a:t>–</a:t>
            </a:r>
            <a:r>
              <a:rPr lang="el-GR" b="1" dirty="0" smtClean="0">
                <a:latin typeface="Times New Roman" pitchFamily="18" charset="0"/>
                <a:cs typeface="Times New Roman" pitchFamily="18" charset="0"/>
              </a:rPr>
              <a:t>β</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kumimoji="0" lang="en-US" b="0" i="0" u="none" strike="noStrike" cap="none" normalizeH="0" baseline="-3000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output voltage switches back to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60" name="AutoShape 12" descr="V_{C}  "/>
          <p:cNvSpPr>
            <a:spLocks noChangeAspect="1" noChangeArrowheads="1"/>
          </p:cNvSpPr>
          <p:nvPr/>
        </p:nvSpPr>
        <p:spPr bwMode="auto">
          <a:xfrm>
            <a:off x="1781175" y="-2047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1" name="AutoShape 13" descr="V_{UT}  "/>
          <p:cNvSpPr>
            <a:spLocks noChangeAspect="1" noChangeArrowheads="1"/>
          </p:cNvSpPr>
          <p:nvPr/>
        </p:nvSpPr>
        <p:spPr bwMode="auto">
          <a:xfrm>
            <a:off x="5962650" y="-2047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2" name="AutoShape 14" descr="+ V_{sat}  "/>
          <p:cNvSpPr>
            <a:spLocks noChangeAspect="1" noChangeArrowheads="1"/>
          </p:cNvSpPr>
          <p:nvPr/>
        </p:nvSpPr>
        <p:spPr bwMode="auto">
          <a:xfrm>
            <a:off x="14995525" y="-2047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3" name="AutoShape 15" descr="-V_{sat}  "/>
          <p:cNvSpPr>
            <a:spLocks noChangeAspect="1" noChangeArrowheads="1"/>
          </p:cNvSpPr>
          <p:nvPr/>
        </p:nvSpPr>
        <p:spPr bwMode="auto">
          <a:xfrm>
            <a:off x="15422563" y="-2047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4" name="AutoShape 16" descr="V_{0}  "/>
          <p:cNvSpPr>
            <a:spLocks noChangeAspect="1" noChangeArrowheads="1"/>
          </p:cNvSpPr>
          <p:nvPr/>
        </p:nvSpPr>
        <p:spPr bwMode="auto">
          <a:xfrm>
            <a:off x="976313"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5" name="AutoShape 17" descr="-V_{sat}  "/>
          <p:cNvSpPr>
            <a:spLocks noChangeAspect="1" noChangeArrowheads="1"/>
          </p:cNvSpPr>
          <p:nvPr/>
        </p:nvSpPr>
        <p:spPr bwMode="auto">
          <a:xfrm>
            <a:off x="2438400"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6" name="AutoShape 18" descr="I  "/>
          <p:cNvSpPr>
            <a:spLocks noChangeAspect="1" noChangeArrowheads="1"/>
          </p:cNvSpPr>
          <p:nvPr/>
        </p:nvSpPr>
        <p:spPr bwMode="auto">
          <a:xfrm>
            <a:off x="7599363"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7" name="AutoShape 19" descr="V_{LT}  "/>
          <p:cNvSpPr>
            <a:spLocks noChangeAspect="1" noChangeArrowheads="1"/>
          </p:cNvSpPr>
          <p:nvPr/>
        </p:nvSpPr>
        <p:spPr bwMode="auto">
          <a:xfrm>
            <a:off x="13717588"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8" name="AutoShape 20" descr="V_{C}  "/>
          <p:cNvSpPr>
            <a:spLocks noChangeAspect="1" noChangeArrowheads="1"/>
          </p:cNvSpPr>
          <p:nvPr/>
        </p:nvSpPr>
        <p:spPr bwMode="auto">
          <a:xfrm>
            <a:off x="14616113"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9" name="AutoShape 21" descr="V_{LT}  "/>
          <p:cNvSpPr>
            <a:spLocks noChangeAspect="1" noChangeArrowheads="1"/>
          </p:cNvSpPr>
          <p:nvPr/>
        </p:nvSpPr>
        <p:spPr bwMode="auto">
          <a:xfrm>
            <a:off x="2997200" y="37306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70" name="AutoShape 22" descr="+V_{sat}  "/>
          <p:cNvSpPr>
            <a:spLocks noChangeAspect="1" noChangeArrowheads="1"/>
          </p:cNvSpPr>
          <p:nvPr/>
        </p:nvSpPr>
        <p:spPr bwMode="auto">
          <a:xfrm>
            <a:off x="6650038" y="37306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Astable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6" name="Rectangle 5"/>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1039" name="Rectangle 15"/>
          <p:cNvSpPr>
            <a:spLocks noChangeArrowheads="1"/>
          </p:cNvSpPr>
          <p:nvPr/>
        </p:nvSpPr>
        <p:spPr bwMode="auto">
          <a:xfrm>
            <a:off x="0" y="1748879"/>
            <a:ext cx="6629400" cy="3847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Voltage across Capacitor at time  t </a:t>
            </a:r>
            <a:r>
              <a:rPr kumimoji="0" lang="en-US" sz="19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is given by the eqn. as </a:t>
            </a:r>
          </a:p>
        </p:txBody>
      </p:sp>
      <p:sp>
        <p:nvSpPr>
          <p:cNvPr id="1040" name="AutoShape 16" descr="t  "/>
          <p:cNvSpPr>
            <a:spLocks noChangeAspect="1" noChangeArrowheads="1"/>
          </p:cNvSpPr>
          <p:nvPr/>
        </p:nvSpPr>
        <p:spPr bwMode="auto">
          <a:xfrm>
            <a:off x="35210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914400" y="2362200"/>
            <a:ext cx="4897495"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 (V</a:t>
            </a:r>
            <a:r>
              <a:rPr lang="en-US" sz="2400"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e</a:t>
            </a:r>
            <a:r>
              <a:rPr lang="en-US" sz="2400" baseline="30000" dirty="0" smtClean="0">
                <a:latin typeface="Times New Roman" pitchFamily="18" charset="0"/>
                <a:cs typeface="Times New Roman" pitchFamily="18" charset="0"/>
              </a:rPr>
              <a:t>(-t/RC)	</a:t>
            </a:r>
            <a:r>
              <a:rPr lang="en-US" sz="2400" dirty="0" smtClean="0">
                <a:latin typeface="Times New Roman" pitchFamily="18" charset="0"/>
                <a:cs typeface="Times New Roman" pitchFamily="18" charset="0"/>
              </a:rPr>
              <a:t> ----(1)</a:t>
            </a:r>
            <a:endParaRPr lang="en-US" sz="2400" baseline="-25000" dirty="0">
              <a:latin typeface="Times New Roman" pitchFamily="18" charset="0"/>
              <a:cs typeface="Times New Roman" pitchFamily="18" charset="0"/>
            </a:endParaRPr>
          </a:p>
        </p:txBody>
      </p:sp>
      <p:sp>
        <p:nvSpPr>
          <p:cNvPr id="24" name="Rectangle 23"/>
          <p:cNvSpPr/>
          <p:nvPr/>
        </p:nvSpPr>
        <p:spPr>
          <a:xfrm>
            <a:off x="76200" y="2971800"/>
            <a:ext cx="3741409" cy="707886"/>
          </a:xfrm>
          <a:prstGeom prst="rect">
            <a:avLst/>
          </a:prstGeom>
        </p:spPr>
        <p:txBody>
          <a:bodyPr wrap="none">
            <a:spAutoFit/>
          </a:bodyPr>
          <a:lstStyle/>
          <a:p>
            <a:r>
              <a:rPr lang="en-US" sz="2000" dirty="0" smtClean="0">
                <a:latin typeface="Times New Roman" pitchFamily="18" charset="0"/>
                <a:cs typeface="Times New Roman" pitchFamily="18" charset="0"/>
              </a:rPr>
              <a:t>Where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f</a:t>
            </a:r>
            <a:r>
              <a:rPr lang="en-US" sz="2000" dirty="0" smtClean="0">
                <a:latin typeface="Times New Roman" pitchFamily="18" charset="0"/>
                <a:cs typeface="Times New Roman" pitchFamily="18" charset="0"/>
              </a:rPr>
              <a:t>  is Final Value =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sat</a:t>
            </a:r>
            <a:endParaRPr lang="en-US" sz="2000" baseline="-25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Initial Value = -</a:t>
            </a:r>
            <a:r>
              <a:rPr lang="el-GR" sz="2000" dirty="0" smtClean="0">
                <a:latin typeface="Times New Roman" pitchFamily="18" charset="0"/>
                <a:cs typeface="Times New Roman" pitchFamily="18" charset="0"/>
              </a:rPr>
              <a:t>β</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sat</a:t>
            </a:r>
            <a:endParaRPr lang="en-US" sz="2000" dirty="0"/>
          </a:p>
        </p:txBody>
      </p:sp>
      <p:sp>
        <p:nvSpPr>
          <p:cNvPr id="25" name="TextBox 24"/>
          <p:cNvSpPr txBox="1"/>
          <p:nvPr/>
        </p:nvSpPr>
        <p:spPr>
          <a:xfrm>
            <a:off x="1066800" y="3881735"/>
            <a:ext cx="5801588"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 (-</a:t>
            </a:r>
            <a:r>
              <a:rPr lang="el-GR" sz="2400" dirty="0" smtClean="0">
                <a:latin typeface="Times New Roman" pitchFamily="18" charset="0"/>
                <a:cs typeface="Times New Roman" pitchFamily="18" charset="0"/>
              </a:rPr>
              <a:t>β</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e</a:t>
            </a:r>
            <a:r>
              <a:rPr lang="en-US" sz="2400" baseline="30000" dirty="0" smtClean="0">
                <a:latin typeface="Times New Roman" pitchFamily="18" charset="0"/>
                <a:cs typeface="Times New Roman" pitchFamily="18" charset="0"/>
              </a:rPr>
              <a:t>(-t/RC)	</a:t>
            </a:r>
            <a:r>
              <a:rPr lang="en-US" sz="2400" dirty="0" smtClean="0">
                <a:latin typeface="Times New Roman" pitchFamily="18" charset="0"/>
                <a:cs typeface="Times New Roman" pitchFamily="18" charset="0"/>
              </a:rPr>
              <a:t> ----(2)</a:t>
            </a:r>
          </a:p>
          <a:p>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(1+</a:t>
            </a:r>
            <a:r>
              <a:rPr lang="el-GR" sz="2400" dirty="0" smtClean="0">
                <a:latin typeface="Times New Roman" pitchFamily="18" charset="0"/>
                <a:cs typeface="Times New Roman" pitchFamily="18" charset="0"/>
              </a:rPr>
              <a:t>β</a:t>
            </a:r>
            <a:r>
              <a:rPr lang="en-US" sz="2400" dirty="0" smtClean="0">
                <a:latin typeface="Times New Roman" pitchFamily="18" charset="0"/>
                <a:cs typeface="Times New Roman" pitchFamily="18" charset="0"/>
              </a:rPr>
              <a:t>) e</a:t>
            </a:r>
            <a:r>
              <a:rPr lang="en-US" sz="2400" baseline="30000" dirty="0" smtClean="0">
                <a:latin typeface="Times New Roman" pitchFamily="18" charset="0"/>
                <a:cs typeface="Times New Roman" pitchFamily="18" charset="0"/>
              </a:rPr>
              <a:t>(-t/RC)	</a:t>
            </a:r>
            <a:r>
              <a:rPr lang="en-US" sz="2400" dirty="0" smtClean="0">
                <a:latin typeface="Times New Roman" pitchFamily="18" charset="0"/>
                <a:cs typeface="Times New Roman" pitchFamily="18" charset="0"/>
              </a:rPr>
              <a:t> ----(3)</a:t>
            </a:r>
          </a:p>
        </p:txBody>
      </p:sp>
      <p:sp>
        <p:nvSpPr>
          <p:cNvPr id="26" name="TextBox 25"/>
          <p:cNvSpPr txBox="1"/>
          <p:nvPr/>
        </p:nvSpPr>
        <p:spPr>
          <a:xfrm>
            <a:off x="381000" y="4800600"/>
            <a:ext cx="6661375" cy="369332"/>
          </a:xfrm>
          <a:prstGeom prst="rect">
            <a:avLst/>
          </a:prstGeom>
          <a:noFill/>
        </p:spPr>
        <p:txBody>
          <a:bodyPr wrap="none" rtlCol="0">
            <a:spAutoFit/>
          </a:bodyPr>
          <a:lstStyle/>
          <a:p>
            <a:r>
              <a:rPr lang="en-US" dirty="0" smtClean="0">
                <a:latin typeface="Times New Roman" pitchFamily="18" charset="0"/>
                <a:cs typeface="Times New Roman" pitchFamily="18" charset="0"/>
              </a:rPr>
              <a:t>At t= T</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then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c</a:t>
            </a:r>
            <a:r>
              <a:rPr lang="en-US" dirty="0" smtClean="0">
                <a:latin typeface="Times New Roman" pitchFamily="18" charset="0"/>
                <a:cs typeface="Times New Roman" pitchFamily="18" charset="0"/>
              </a:rPr>
              <a:t> = +</a:t>
            </a:r>
            <a:r>
              <a:rPr lang="el-GR" dirty="0" smtClean="0">
                <a:latin typeface="Times New Roman" pitchFamily="18" charset="0"/>
                <a:cs typeface="Times New Roman" pitchFamily="18" charset="0"/>
              </a:rPr>
              <a:t>β</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sat</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Switching Takes place, therefore,</a:t>
            </a:r>
            <a:endParaRPr lang="en-US" dirty="0">
              <a:latin typeface="Times New Roman" pitchFamily="18" charset="0"/>
              <a:cs typeface="Times New Roman" pitchFamily="18" charset="0"/>
            </a:endParaRPr>
          </a:p>
        </p:txBody>
      </p:sp>
      <p:sp>
        <p:nvSpPr>
          <p:cNvPr id="27" name="Rectangle 26"/>
          <p:cNvSpPr/>
          <p:nvPr/>
        </p:nvSpPr>
        <p:spPr>
          <a:xfrm>
            <a:off x="1600200" y="5638800"/>
            <a:ext cx="6571030"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(T</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l-GR" sz="2400" dirty="0" smtClean="0">
                <a:latin typeface="Times New Roman" pitchFamily="18" charset="0"/>
                <a:cs typeface="Times New Roman" pitchFamily="18" charset="0"/>
              </a:rPr>
              <a:t> β</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(1+</a:t>
            </a:r>
            <a:r>
              <a:rPr lang="el-GR" sz="2400" dirty="0" smtClean="0">
                <a:latin typeface="Times New Roman" pitchFamily="18" charset="0"/>
                <a:cs typeface="Times New Roman" pitchFamily="18" charset="0"/>
              </a:rPr>
              <a:t>β</a:t>
            </a:r>
            <a:r>
              <a:rPr lang="en-US" sz="2400" dirty="0" smtClean="0">
                <a:latin typeface="Times New Roman" pitchFamily="18" charset="0"/>
                <a:cs typeface="Times New Roman" pitchFamily="18" charset="0"/>
              </a:rPr>
              <a:t>) e</a:t>
            </a:r>
            <a:r>
              <a:rPr lang="en-US" sz="2400" baseline="30000" dirty="0" smtClean="0">
                <a:latin typeface="Times New Roman" pitchFamily="18" charset="0"/>
                <a:cs typeface="Times New Roman" pitchFamily="18" charset="0"/>
              </a:rPr>
              <a:t>(-T</a:t>
            </a:r>
            <a:r>
              <a:rPr lang="en-US" sz="2400" baseline="-25000" dirty="0" smtClean="0">
                <a:latin typeface="Times New Roman" pitchFamily="18" charset="0"/>
                <a:cs typeface="Times New Roman" pitchFamily="18" charset="0"/>
              </a:rPr>
              <a:t>1</a:t>
            </a:r>
            <a:r>
              <a:rPr lang="en-US" sz="2400" baseline="30000" dirty="0" smtClean="0">
                <a:latin typeface="Times New Roman" pitchFamily="18" charset="0"/>
                <a:cs typeface="Times New Roman" pitchFamily="18" charset="0"/>
              </a:rPr>
              <a:t>/RC)	</a:t>
            </a:r>
            <a:r>
              <a:rPr lang="en-US" sz="2400" dirty="0" smtClean="0">
                <a:latin typeface="Times New Roman" pitchFamily="18" charset="0"/>
                <a:cs typeface="Times New Roman" pitchFamily="18" charset="0"/>
              </a:rPr>
              <a:t> ----(4)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71600"/>
            <a:ext cx="2339102" cy="369332"/>
          </a:xfrm>
          <a:prstGeom prst="rect">
            <a:avLst/>
          </a:prstGeom>
          <a:noFill/>
        </p:spPr>
        <p:txBody>
          <a:bodyPr wrap="none" rtlCol="0">
            <a:spAutoFit/>
          </a:bodyPr>
          <a:lstStyle/>
          <a:p>
            <a:r>
              <a:rPr lang="en-US" dirty="0" smtClean="0">
                <a:latin typeface="Times New Roman" pitchFamily="18" charset="0"/>
                <a:cs typeface="Times New Roman" pitchFamily="18" charset="0"/>
              </a:rPr>
              <a:t>Solving eqn. (4) gives, </a:t>
            </a:r>
            <a:endParaRPr lang="en-US"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Astable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6" name="Rectangle 5"/>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7" name="Rectangle 6"/>
          <p:cNvSpPr/>
          <p:nvPr/>
        </p:nvSpPr>
        <p:spPr>
          <a:xfrm>
            <a:off x="1600200" y="1838980"/>
            <a:ext cx="5702202"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2800" b="1" dirty="0" smtClean="0">
                <a:latin typeface="Times New Roman" pitchFamily="18" charset="0"/>
                <a:cs typeface="Times New Roman" pitchFamily="18" charset="0"/>
              </a:rPr>
              <a:t>T</a:t>
            </a:r>
            <a:r>
              <a:rPr lang="en-US" sz="2800" b="1" baseline="-25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a:t>
            </a:r>
            <a:r>
              <a:rPr lang="el-GR"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RC </a:t>
            </a:r>
            <a:r>
              <a:rPr lang="en-US" sz="2800" b="1" dirty="0" err="1" smtClean="0">
                <a:latin typeface="Times New Roman" pitchFamily="18" charset="0"/>
                <a:cs typeface="Times New Roman" pitchFamily="18" charset="0"/>
              </a:rPr>
              <a:t>ln</a:t>
            </a:r>
            <a:r>
              <a:rPr lang="en-US" sz="2800" b="1" dirty="0" smtClean="0">
                <a:latin typeface="Times New Roman" pitchFamily="18" charset="0"/>
                <a:cs typeface="Times New Roman" pitchFamily="18" charset="0"/>
              </a:rPr>
              <a:t> ((1+</a:t>
            </a:r>
            <a:r>
              <a:rPr lang="el-GR" sz="2800" b="1" dirty="0" smtClean="0">
                <a:latin typeface="Times New Roman" pitchFamily="18" charset="0"/>
                <a:cs typeface="Times New Roman" pitchFamily="18" charset="0"/>
              </a:rPr>
              <a:t>β</a:t>
            </a:r>
            <a:r>
              <a:rPr lang="en-US" sz="2800" b="1" dirty="0" smtClean="0">
                <a:latin typeface="Times New Roman" pitchFamily="18" charset="0"/>
                <a:cs typeface="Times New Roman" pitchFamily="18" charset="0"/>
              </a:rPr>
              <a:t>)/(1-</a:t>
            </a:r>
            <a:r>
              <a:rPr lang="el-GR" sz="2800" b="1" dirty="0" smtClean="0">
                <a:latin typeface="Times New Roman" pitchFamily="18" charset="0"/>
                <a:cs typeface="Times New Roman" pitchFamily="18" charset="0"/>
              </a:rPr>
              <a:t>β</a:t>
            </a:r>
            <a:r>
              <a:rPr lang="en-US" sz="2800" b="1" dirty="0" smtClean="0">
                <a:latin typeface="Times New Roman" pitchFamily="18" charset="0"/>
                <a:cs typeface="Times New Roman" pitchFamily="18" charset="0"/>
              </a:rPr>
              <a:t>)) 	----(5)</a:t>
            </a:r>
          </a:p>
        </p:txBody>
      </p:sp>
      <p:sp>
        <p:nvSpPr>
          <p:cNvPr id="8" name="TextBox 7"/>
          <p:cNvSpPr txBox="1"/>
          <p:nvPr/>
        </p:nvSpPr>
        <p:spPr>
          <a:xfrm>
            <a:off x="304800" y="2590800"/>
            <a:ext cx="3775393" cy="369332"/>
          </a:xfrm>
          <a:prstGeom prst="rect">
            <a:avLst/>
          </a:prstGeom>
          <a:noFill/>
        </p:spPr>
        <p:txBody>
          <a:bodyPr wrap="none" rtlCol="0">
            <a:spAutoFit/>
          </a:bodyPr>
          <a:lstStyle/>
          <a:p>
            <a:r>
              <a:rPr lang="en-US" dirty="0" smtClean="0">
                <a:latin typeface="Times New Roman" pitchFamily="18" charset="0"/>
                <a:cs typeface="Times New Roman" pitchFamily="18" charset="0"/>
              </a:rPr>
              <a:t>eqn. (5) for half a cycle, for full cycle, </a:t>
            </a:r>
            <a:endParaRPr lang="en-US" dirty="0">
              <a:latin typeface="Times New Roman" pitchFamily="18" charset="0"/>
              <a:cs typeface="Times New Roman" pitchFamily="18" charset="0"/>
            </a:endParaRPr>
          </a:p>
        </p:txBody>
      </p:sp>
      <p:sp>
        <p:nvSpPr>
          <p:cNvPr id="9" name="Rectangle 8"/>
          <p:cNvSpPr/>
          <p:nvPr/>
        </p:nvSpPr>
        <p:spPr>
          <a:xfrm>
            <a:off x="1752600" y="3046512"/>
            <a:ext cx="6625532" cy="52322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2800" b="1" dirty="0" smtClean="0">
                <a:latin typeface="Times New Roman" pitchFamily="18" charset="0"/>
                <a:cs typeface="Times New Roman" pitchFamily="18" charset="0"/>
              </a:rPr>
              <a:t>T = 2T</a:t>
            </a:r>
            <a:r>
              <a:rPr lang="en-US" sz="2800" b="1" baseline="-25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a:t>
            </a:r>
            <a:r>
              <a:rPr lang="el-GR"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2RC </a:t>
            </a:r>
            <a:r>
              <a:rPr lang="en-US" sz="2800" b="1" dirty="0" err="1" smtClean="0">
                <a:latin typeface="Times New Roman" pitchFamily="18" charset="0"/>
                <a:cs typeface="Times New Roman" pitchFamily="18" charset="0"/>
              </a:rPr>
              <a:t>ln</a:t>
            </a:r>
            <a:r>
              <a:rPr lang="en-US" sz="2800" b="1" dirty="0" smtClean="0">
                <a:latin typeface="Times New Roman" pitchFamily="18" charset="0"/>
                <a:cs typeface="Times New Roman" pitchFamily="18" charset="0"/>
              </a:rPr>
              <a:t> ((1+</a:t>
            </a:r>
            <a:r>
              <a:rPr lang="el-GR" sz="2800" b="1" dirty="0" smtClean="0">
                <a:latin typeface="Times New Roman" pitchFamily="18" charset="0"/>
                <a:cs typeface="Times New Roman" pitchFamily="18" charset="0"/>
              </a:rPr>
              <a:t>β</a:t>
            </a:r>
            <a:r>
              <a:rPr lang="en-US" sz="2800" b="1" dirty="0" smtClean="0">
                <a:latin typeface="Times New Roman" pitchFamily="18" charset="0"/>
                <a:cs typeface="Times New Roman" pitchFamily="18" charset="0"/>
              </a:rPr>
              <a:t>)/(1-</a:t>
            </a:r>
            <a:r>
              <a:rPr lang="el-GR" sz="2800" b="1" dirty="0" smtClean="0">
                <a:latin typeface="Times New Roman" pitchFamily="18" charset="0"/>
                <a:cs typeface="Times New Roman" pitchFamily="18" charset="0"/>
              </a:rPr>
              <a:t>β</a:t>
            </a:r>
            <a:r>
              <a:rPr lang="en-US" sz="2800" b="1" dirty="0" smtClean="0">
                <a:latin typeface="Times New Roman" pitchFamily="18" charset="0"/>
                <a:cs typeface="Times New Roman" pitchFamily="18" charset="0"/>
              </a:rPr>
              <a:t>)) 	----(6)</a:t>
            </a:r>
          </a:p>
        </p:txBody>
      </p:sp>
      <p:sp>
        <p:nvSpPr>
          <p:cNvPr id="10" name="TextBox 9"/>
          <p:cNvSpPr txBox="1"/>
          <p:nvPr/>
        </p:nvSpPr>
        <p:spPr>
          <a:xfrm>
            <a:off x="457200" y="3810000"/>
            <a:ext cx="2324675" cy="369332"/>
          </a:xfrm>
          <a:prstGeom prst="rect">
            <a:avLst/>
          </a:prstGeom>
          <a:noFill/>
        </p:spPr>
        <p:txBody>
          <a:bodyPr wrap="none" rtlCol="0">
            <a:spAutoFit/>
          </a:bodyPr>
          <a:lstStyle/>
          <a:p>
            <a:r>
              <a:rPr lang="en-US" dirty="0" smtClean="0">
                <a:latin typeface="Times New Roman" pitchFamily="18" charset="0"/>
                <a:cs typeface="Times New Roman" pitchFamily="18" charset="0"/>
              </a:rPr>
              <a:t>If 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then, </a:t>
            </a:r>
            <a:r>
              <a:rPr lang="el-GR" dirty="0" smtClean="0">
                <a:latin typeface="Times New Roman" pitchFamily="18" charset="0"/>
                <a:cs typeface="Times New Roman" pitchFamily="18" charset="0"/>
              </a:rPr>
              <a:t>β</a:t>
            </a:r>
            <a:r>
              <a:rPr lang="en-US" dirty="0" smtClean="0">
                <a:latin typeface="Times New Roman" pitchFamily="18" charset="0"/>
                <a:cs typeface="Times New Roman" pitchFamily="18" charset="0"/>
              </a:rPr>
              <a:t> = 0.5, </a:t>
            </a:r>
            <a:endParaRPr lang="en-US" baseline="-25000" dirty="0">
              <a:latin typeface="Times New Roman" pitchFamily="18" charset="0"/>
              <a:cs typeface="Times New Roman" pitchFamily="18" charset="0"/>
            </a:endParaRPr>
          </a:p>
        </p:txBody>
      </p:sp>
      <p:sp>
        <p:nvSpPr>
          <p:cNvPr id="11" name="Rectangle 10"/>
          <p:cNvSpPr/>
          <p:nvPr/>
        </p:nvSpPr>
        <p:spPr>
          <a:xfrm>
            <a:off x="1905000" y="4265712"/>
            <a:ext cx="3855543" cy="52322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800" b="1" dirty="0" smtClean="0">
                <a:latin typeface="Times New Roman" pitchFamily="18" charset="0"/>
                <a:cs typeface="Times New Roman" pitchFamily="18" charset="0"/>
              </a:rPr>
              <a:t>T = 2RC </a:t>
            </a:r>
            <a:r>
              <a:rPr lang="en-US" sz="2800" b="1" dirty="0" err="1" smtClean="0">
                <a:latin typeface="Times New Roman" pitchFamily="18" charset="0"/>
                <a:cs typeface="Times New Roman" pitchFamily="18" charset="0"/>
              </a:rPr>
              <a:t>ln</a:t>
            </a:r>
            <a:r>
              <a:rPr lang="en-US" sz="2800" b="1" dirty="0" smtClean="0">
                <a:latin typeface="Times New Roman" pitchFamily="18" charset="0"/>
                <a:cs typeface="Times New Roman" pitchFamily="18" charset="0"/>
              </a:rPr>
              <a:t> 3	----(7)</a:t>
            </a:r>
          </a:p>
        </p:txBody>
      </p:sp>
      <p:sp>
        <p:nvSpPr>
          <p:cNvPr id="12" name="TextBox 11"/>
          <p:cNvSpPr txBox="1"/>
          <p:nvPr/>
        </p:nvSpPr>
        <p:spPr>
          <a:xfrm>
            <a:off x="609600" y="5105400"/>
            <a:ext cx="1904689" cy="369332"/>
          </a:xfrm>
          <a:prstGeom prst="rect">
            <a:avLst/>
          </a:prstGeom>
          <a:noFill/>
        </p:spPr>
        <p:txBody>
          <a:bodyPr wrap="none" rtlCol="0">
            <a:spAutoFit/>
          </a:bodyPr>
          <a:lstStyle/>
          <a:p>
            <a:r>
              <a:rPr lang="en-US" dirty="0" smtClean="0">
                <a:latin typeface="Times New Roman" pitchFamily="18" charset="0"/>
                <a:cs typeface="Times New Roman" pitchFamily="18" charset="0"/>
              </a:rPr>
              <a:t>If 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=1.16R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then,</a:t>
            </a:r>
            <a:endParaRPr lang="en-US" baseline="-25000" dirty="0">
              <a:latin typeface="Times New Roman" pitchFamily="18" charset="0"/>
              <a:cs typeface="Times New Roman" pitchFamily="18" charset="0"/>
            </a:endParaRPr>
          </a:p>
        </p:txBody>
      </p:sp>
      <p:sp>
        <p:nvSpPr>
          <p:cNvPr id="13" name="Rectangle 12"/>
          <p:cNvSpPr/>
          <p:nvPr/>
        </p:nvSpPr>
        <p:spPr>
          <a:xfrm>
            <a:off x="2057400" y="5637312"/>
            <a:ext cx="2932213" cy="52322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800" b="1" dirty="0" smtClean="0">
                <a:latin typeface="Times New Roman" pitchFamily="18" charset="0"/>
                <a:cs typeface="Times New Roman" pitchFamily="18" charset="0"/>
              </a:rPr>
              <a:t>T = 2RC 	----(8)</a:t>
            </a:r>
          </a:p>
        </p:txBody>
      </p:sp>
      <p:sp>
        <p:nvSpPr>
          <p:cNvPr id="14" name="Rectangle 13"/>
          <p:cNvSpPr/>
          <p:nvPr/>
        </p:nvSpPr>
        <p:spPr>
          <a:xfrm>
            <a:off x="5297387" y="5638800"/>
            <a:ext cx="2932213" cy="52322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800" b="1" dirty="0" smtClean="0">
                <a:latin typeface="Times New Roman" pitchFamily="18" charset="0"/>
                <a:cs typeface="Times New Roman" pitchFamily="18" charset="0"/>
              </a:rPr>
              <a:t>f = 1/2RC 	----(9)</a:t>
            </a:r>
          </a:p>
        </p:txBody>
      </p:sp>
      <p:sp>
        <p:nvSpPr>
          <p:cNvPr id="15" name="Rectangle 14"/>
          <p:cNvSpPr/>
          <p:nvPr/>
        </p:nvSpPr>
        <p:spPr>
          <a:xfrm>
            <a:off x="4001987" y="6334780"/>
            <a:ext cx="2797561"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000" b="1" dirty="0" err="1" smtClean="0">
                <a:latin typeface="Times New Roman" pitchFamily="18" charset="0"/>
                <a:cs typeface="Times New Roman" pitchFamily="18" charset="0"/>
              </a:rPr>
              <a:t>V</a:t>
            </a:r>
            <a:r>
              <a:rPr lang="en-US" sz="2000" b="1" baseline="-25000" dirty="0" err="1" smtClean="0">
                <a:latin typeface="Times New Roman" pitchFamily="18" charset="0"/>
                <a:cs typeface="Times New Roman" pitchFamily="18" charset="0"/>
              </a:rPr>
              <a:t>pp</a:t>
            </a:r>
            <a:r>
              <a:rPr lang="en-US" sz="2000" b="1" dirty="0" smtClean="0">
                <a:latin typeface="Times New Roman" pitchFamily="18" charset="0"/>
                <a:cs typeface="Times New Roman" pitchFamily="18" charset="0"/>
              </a:rPr>
              <a:t> = 2V</a:t>
            </a:r>
            <a:r>
              <a:rPr lang="en-US" sz="2000" b="1" baseline="-25000" dirty="0" smtClean="0">
                <a:latin typeface="Times New Roman" pitchFamily="18" charset="0"/>
                <a:cs typeface="Times New Roman" pitchFamily="18" charset="0"/>
              </a:rPr>
              <a:t>sat</a:t>
            </a:r>
            <a:r>
              <a:rPr lang="en-US" sz="2000" b="1" dirty="0" smtClean="0">
                <a:latin typeface="Times New Roman" pitchFamily="18" charset="0"/>
                <a:cs typeface="Times New Roman" pitchFamily="18" charset="0"/>
              </a:rPr>
              <a:t> 	----(10)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descr="Square Wave Generator using Op-Am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03" name="Picture 3"/>
          <p:cNvPicPr>
            <a:picLocks noChangeAspect="1" noChangeArrowheads="1"/>
          </p:cNvPicPr>
          <p:nvPr/>
        </p:nvPicPr>
        <p:blipFill>
          <a:blip r:embed="rId2" cstate="print"/>
          <a:srcRect b="9062"/>
          <a:stretch>
            <a:fillRect/>
          </a:stretch>
        </p:blipFill>
        <p:spPr bwMode="auto">
          <a:xfrm>
            <a:off x="-85725" y="1652588"/>
            <a:ext cx="7019925" cy="4062412"/>
          </a:xfrm>
          <a:prstGeom prst="rect">
            <a:avLst/>
          </a:prstGeom>
          <a:ln>
            <a:noFill/>
          </a:ln>
          <a:effectLst>
            <a:outerShdw blurRad="292100" dist="139700" dir="2700000" algn="tl" rotWithShape="0">
              <a:srgbClr val="333333">
                <a:alpha val="65000"/>
              </a:srgbClr>
            </a:outerShdw>
          </a:effectLst>
        </p:spPr>
      </p:pic>
      <p:sp>
        <p:nvSpPr>
          <p:cNvPr id="6"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Astable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7" name="Rectangle 6"/>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51204" name="Picture 4"/>
          <p:cNvPicPr>
            <a:picLocks noChangeAspect="1" noChangeArrowheads="1"/>
          </p:cNvPicPr>
          <p:nvPr/>
        </p:nvPicPr>
        <p:blipFill>
          <a:blip r:embed="rId3" cstate="print"/>
          <a:srcRect/>
          <a:stretch>
            <a:fillRect/>
          </a:stretch>
        </p:blipFill>
        <p:spPr bwMode="auto">
          <a:xfrm>
            <a:off x="2209800" y="5562600"/>
            <a:ext cx="4560565" cy="500062"/>
          </a:xfrm>
          <a:prstGeom prst="rect">
            <a:avLst/>
          </a:prstGeom>
          <a:ln>
            <a:noFill/>
          </a:ln>
          <a:effectLst>
            <a:outerShdw blurRad="292100" dist="139700" dir="2700000" algn="tl" rotWithShape="0">
              <a:srgbClr val="333333">
                <a:alpha val="65000"/>
              </a:srgbClr>
            </a:outerShdw>
          </a:effectLst>
        </p:spPr>
      </p:pic>
      <p:pic>
        <p:nvPicPr>
          <p:cNvPr id="51205" name="Picture 5"/>
          <p:cNvPicPr>
            <a:picLocks noChangeAspect="1" noChangeArrowheads="1"/>
          </p:cNvPicPr>
          <p:nvPr/>
        </p:nvPicPr>
        <p:blipFill>
          <a:blip r:embed="rId4" cstate="print"/>
          <a:srcRect/>
          <a:stretch>
            <a:fillRect/>
          </a:stretch>
        </p:blipFill>
        <p:spPr bwMode="auto">
          <a:xfrm>
            <a:off x="3657600" y="6161199"/>
            <a:ext cx="1590675" cy="582501"/>
          </a:xfrm>
          <a:prstGeom prst="rect">
            <a:avLst/>
          </a:prstGeom>
          <a:ln>
            <a:noFill/>
          </a:ln>
          <a:effectLst>
            <a:outerShdw blurRad="292100" dist="139700" dir="2700000" algn="tl" rotWithShape="0">
              <a:srgbClr val="333333">
                <a:alpha val="65000"/>
              </a:srgbClr>
            </a:outerShdw>
          </a:effectLst>
        </p:spPr>
      </p:pic>
      <p:pic>
        <p:nvPicPr>
          <p:cNvPr id="51206" name="Picture 6"/>
          <p:cNvPicPr>
            <a:picLocks noChangeAspect="1" noChangeArrowheads="1"/>
          </p:cNvPicPr>
          <p:nvPr/>
        </p:nvPicPr>
        <p:blipFill>
          <a:blip r:embed="rId5" cstate="print"/>
          <a:srcRect/>
          <a:stretch>
            <a:fillRect/>
          </a:stretch>
        </p:blipFill>
        <p:spPr bwMode="auto">
          <a:xfrm>
            <a:off x="7029450" y="1996634"/>
            <a:ext cx="1962150" cy="222294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239681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Inverting Comparator</a:t>
            </a:r>
          </a:p>
        </p:txBody>
      </p:sp>
      <p:sp>
        <p:nvSpPr>
          <p:cNvPr id="6" name="Rectangle 3"/>
          <p:cNvSpPr>
            <a:spLocks noChangeArrowheads="1"/>
          </p:cNvSpPr>
          <p:nvPr/>
        </p:nvSpPr>
        <p:spPr bwMode="auto">
          <a:xfrm>
            <a:off x="0" y="1295400"/>
            <a:ext cx="9144000" cy="64633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The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operation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of an inverting comparator is very simple. It produces one of the two values,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the output based on the values of its input voltage </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smtClean="0">
                <a:ln>
                  <a:noFill/>
                </a:ln>
                <a:solidFill>
                  <a:schemeClr val="tx1"/>
                </a:solidFill>
                <a:effectLst/>
                <a:latin typeface="Times New Roman" pitchFamily="18"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and the reference voltage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ref</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sp>
        <p:nvSpPr>
          <p:cNvPr id="15361" name="Rectangle 1"/>
          <p:cNvSpPr>
            <a:spLocks noChangeArrowheads="1"/>
          </p:cNvSpPr>
          <p:nvPr/>
        </p:nvSpPr>
        <p:spPr bwMode="auto">
          <a:xfrm>
            <a:off x="152400" y="2133600"/>
            <a:ext cx="8839200" cy="120032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404813" marR="0" lvl="0" indent="-40481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The output value of an inverting comparator will be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for which the input </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smtClean="0">
                <a:ln>
                  <a:noFill/>
                </a:ln>
                <a:solidFill>
                  <a:schemeClr val="tx1"/>
                </a:solidFill>
                <a:effectLst/>
                <a:latin typeface="Times New Roman" pitchFamily="18"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voltage is greater than the reference voltage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ref</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404813" marR="0" lvl="0" indent="-40481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The output value of an inverting comparator will be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for which the input </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smtClean="0">
                <a:ln>
                  <a:noFill/>
                </a:ln>
                <a:solidFill>
                  <a:schemeClr val="tx1"/>
                </a:solidFill>
                <a:effectLst/>
                <a:latin typeface="Times New Roman" pitchFamily="18" charset="0"/>
                <a:cs typeface="Times New Roman" pitchFamily="18" charset="0"/>
              </a:rPr>
              <a:t>i</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is less than the reference voltage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ref</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pic>
        <p:nvPicPr>
          <p:cNvPr id="15363" name="Picture 3" descr="Inverting Comparators Eg"/>
          <p:cNvPicPr>
            <a:picLocks noChangeAspect="1" noChangeArrowheads="1"/>
          </p:cNvPicPr>
          <p:nvPr/>
        </p:nvPicPr>
        <p:blipFill>
          <a:blip r:embed="rId2" cstate="print"/>
          <a:srcRect/>
          <a:stretch>
            <a:fillRect/>
          </a:stretch>
        </p:blipFill>
        <p:spPr bwMode="auto">
          <a:xfrm>
            <a:off x="1752600" y="3429000"/>
            <a:ext cx="5715000" cy="321945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Monostable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5" name="Rectangle 4"/>
          <p:cNvSpPr/>
          <p:nvPr/>
        </p:nvSpPr>
        <p:spPr>
          <a:xfrm>
            <a:off x="0" y="914400"/>
            <a:ext cx="181556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Circuit Diagram</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066801" y="1657349"/>
            <a:ext cx="6985820" cy="489402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24000" y="1504950"/>
            <a:ext cx="6663418" cy="4743450"/>
          </a:xfrm>
          <a:prstGeom prst="rect">
            <a:avLst/>
          </a:prstGeom>
          <a:ln>
            <a:noFill/>
          </a:ln>
          <a:effectLst>
            <a:outerShdw blurRad="292100" dist="139700" dir="2700000" algn="tl" rotWithShape="0">
              <a:srgbClr val="333333">
                <a:alpha val="65000"/>
              </a:srgbClr>
            </a:outerShdw>
          </a:effectLst>
        </p:spPr>
      </p:pic>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Monostable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6" name="Rectangle 5"/>
          <p:cNvSpPr/>
          <p:nvPr/>
        </p:nvSpPr>
        <p:spPr>
          <a:xfrm>
            <a:off x="0" y="914400"/>
            <a:ext cx="208493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Output Waveforms</a:t>
            </a:r>
            <a:endParaRPr lang="en-US" b="1"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Monostable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7" name="Rectangle 6"/>
          <p:cNvSpPr/>
          <p:nvPr/>
        </p:nvSpPr>
        <p:spPr>
          <a:xfrm>
            <a:off x="0" y="914400"/>
            <a:ext cx="119776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
        <p:nvSpPr>
          <p:cNvPr id="8" name="Rectangle 7"/>
          <p:cNvSpPr/>
          <p:nvPr/>
        </p:nvSpPr>
        <p:spPr>
          <a:xfrm>
            <a:off x="990600" y="1981200"/>
            <a:ext cx="4634602" cy="1200329"/>
          </a:xfrm>
          <a:prstGeom prst="rect">
            <a:avLst/>
          </a:prstGeom>
          <a:solidFill>
            <a:schemeClr val="accent2">
              <a:lumMod val="20000"/>
              <a:lumOff val="80000"/>
            </a:schemeClr>
          </a:solidFill>
          <a:ln>
            <a:solidFill>
              <a:schemeClr val="accent1"/>
            </a:solidFill>
          </a:ln>
        </p:spPr>
        <p:txBody>
          <a:bodyPr wrap="none">
            <a:spAutoFit/>
          </a:bodyPr>
          <a:lstStyle/>
          <a:p>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monostable</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multivibrator</a:t>
            </a:r>
            <a:r>
              <a:rPr lang="en-US" dirty="0" smtClean="0">
                <a:latin typeface="Times New Roman" pitchFamily="18" charset="0"/>
                <a:cs typeface="Times New Roman" pitchFamily="18" charset="0"/>
              </a:rPr>
              <a:t> is also called as</a:t>
            </a:r>
          </a:p>
          <a:p>
            <a:pPr marL="1257300" lvl="2" indent="-342900">
              <a:buFont typeface="+mj-lt"/>
              <a:buAutoNum type="arabicPeriod"/>
            </a:pPr>
            <a:r>
              <a:rPr lang="en-US" b="1" dirty="0" smtClean="0">
                <a:latin typeface="Times New Roman" pitchFamily="18" charset="0"/>
                <a:cs typeface="Times New Roman" pitchFamily="18" charset="0"/>
              </a:rPr>
              <a:t> One-shot </a:t>
            </a:r>
            <a:r>
              <a:rPr lang="en-US" b="1" dirty="0" err="1" smtClean="0">
                <a:latin typeface="Times New Roman" pitchFamily="18" charset="0"/>
                <a:cs typeface="Times New Roman" pitchFamily="18" charset="0"/>
              </a:rPr>
              <a:t>multivibrator</a:t>
            </a:r>
            <a:endParaRPr lang="en-US" b="1" dirty="0" smtClean="0">
              <a:latin typeface="Times New Roman" pitchFamily="18" charset="0"/>
              <a:cs typeface="Times New Roman" pitchFamily="18" charset="0"/>
            </a:endParaRPr>
          </a:p>
          <a:p>
            <a:pPr marL="1257300" lvl="2" indent="-342900">
              <a:buFont typeface="+mj-lt"/>
              <a:buAutoNum type="arabicPeriod"/>
            </a:pPr>
            <a:r>
              <a:rPr lang="en-US" b="1" dirty="0" smtClean="0">
                <a:latin typeface="Times New Roman" pitchFamily="18" charset="0"/>
                <a:cs typeface="Times New Roman" pitchFamily="18" charset="0"/>
              </a:rPr>
              <a:t>Time delay circuit</a:t>
            </a:r>
          </a:p>
          <a:p>
            <a:pPr marL="1257300" lvl="2" indent="-342900">
              <a:buFont typeface="+mj-lt"/>
              <a:buAutoNum type="arabicPeriod"/>
            </a:pPr>
            <a:r>
              <a:rPr lang="en-US" b="1" dirty="0" smtClean="0">
                <a:latin typeface="Times New Roman" pitchFamily="18" charset="0"/>
                <a:cs typeface="Times New Roman" pitchFamily="18" charset="0"/>
              </a:rPr>
              <a:t>Gating Circuit</a:t>
            </a:r>
            <a:endParaRPr lang="en-US" dirty="0">
              <a:latin typeface="Times New Roman" pitchFamily="18" charset="0"/>
              <a:cs typeface="Times New Roman" pitchFamily="18" charset="0"/>
            </a:endParaRPr>
          </a:p>
        </p:txBody>
      </p:sp>
      <p:sp>
        <p:nvSpPr>
          <p:cNvPr id="9" name="Rectangle 8"/>
          <p:cNvSpPr/>
          <p:nvPr/>
        </p:nvSpPr>
        <p:spPr>
          <a:xfrm>
            <a:off x="304800" y="3378875"/>
            <a:ext cx="8382000" cy="2308324"/>
          </a:xfrm>
          <a:prstGeom prst="rect">
            <a:avLst/>
          </a:prstGeom>
          <a:solidFill>
            <a:schemeClr val="accent3">
              <a:lumMod val="40000"/>
              <a:lumOff val="60000"/>
            </a:schemeClr>
          </a:solidFill>
          <a:ln>
            <a:solidFill>
              <a:schemeClr val="accent1"/>
            </a:solidFill>
          </a:ln>
        </p:spPr>
        <p:txBody>
          <a:bodyPr wrap="square">
            <a:spAutoFit/>
          </a:bodyPr>
          <a:lstStyle/>
          <a:p>
            <a:pPr marL="465138" indent="-465138" algn="just">
              <a:buFont typeface="Wingdings" pitchFamily="2" charset="2"/>
              <a:buChar char="Ø"/>
            </a:pPr>
            <a:r>
              <a:rPr lang="en-US" dirty="0" smtClean="0">
                <a:latin typeface="Times New Roman" pitchFamily="18" charset="0"/>
                <a:cs typeface="Times New Roman" pitchFamily="18" charset="0"/>
              </a:rPr>
              <a:t>The circuit produces a single pulse of specified duration in response to each </a:t>
            </a:r>
            <a:r>
              <a:rPr lang="en-US" b="1" dirty="0" smtClean="0">
                <a:latin typeface="Times New Roman" pitchFamily="18" charset="0"/>
                <a:cs typeface="Times New Roman" pitchFamily="18" charset="0"/>
              </a:rPr>
              <a:t>external trigger</a:t>
            </a:r>
            <a:r>
              <a:rPr lang="en-US" dirty="0" smtClean="0">
                <a:latin typeface="Times New Roman" pitchFamily="18" charset="0"/>
                <a:cs typeface="Times New Roman" pitchFamily="18" charset="0"/>
              </a:rPr>
              <a:t> signal. For such a circuit, only one </a:t>
            </a:r>
            <a:r>
              <a:rPr lang="en-US" b="1" dirty="0" smtClean="0">
                <a:latin typeface="Times New Roman" pitchFamily="18" charset="0"/>
                <a:cs typeface="Times New Roman" pitchFamily="18" charset="0"/>
              </a:rPr>
              <a:t>stable state</a:t>
            </a:r>
            <a:r>
              <a:rPr lang="en-US" dirty="0" smtClean="0">
                <a:latin typeface="Times New Roman" pitchFamily="18" charset="0"/>
                <a:cs typeface="Times New Roman" pitchFamily="18" charset="0"/>
              </a:rPr>
              <a:t> exists. </a:t>
            </a:r>
          </a:p>
          <a:p>
            <a:pPr marL="465138" indent="-465138" algn="just">
              <a:buFont typeface="Wingdings" pitchFamily="2" charset="2"/>
              <a:buChar char="Ø"/>
            </a:pPr>
            <a:r>
              <a:rPr lang="en-US" dirty="0" smtClean="0">
                <a:latin typeface="Times New Roman" pitchFamily="18" charset="0"/>
                <a:cs typeface="Times New Roman" pitchFamily="18" charset="0"/>
              </a:rPr>
              <a:t>When an external trigger is applied, the output changes its state. The new state is called as </a:t>
            </a:r>
            <a:r>
              <a:rPr lang="en-US" b="1" dirty="0" smtClean="0">
                <a:latin typeface="Times New Roman" pitchFamily="18" charset="0"/>
                <a:cs typeface="Times New Roman" pitchFamily="18" charset="0"/>
              </a:rPr>
              <a:t>a quasi-stable state</a:t>
            </a:r>
            <a:r>
              <a:rPr lang="en-US" dirty="0" smtClean="0">
                <a:latin typeface="Times New Roman" pitchFamily="18" charset="0"/>
                <a:cs typeface="Times New Roman" pitchFamily="18" charset="0"/>
              </a:rPr>
              <a:t>. The circuit remains in this state for a fixed interval of time. After some time it returns back to its original stable state. </a:t>
            </a:r>
          </a:p>
          <a:p>
            <a:pPr marL="465138" indent="-465138" algn="just">
              <a:buFont typeface="Wingdings" pitchFamily="2" charset="2"/>
              <a:buChar char="Ø"/>
            </a:pPr>
            <a:r>
              <a:rPr lang="en-US" dirty="0" smtClean="0">
                <a:latin typeface="Times New Roman" pitchFamily="18" charset="0"/>
                <a:cs typeface="Times New Roman" pitchFamily="18" charset="0"/>
              </a:rPr>
              <a:t>In fact, an internal trigger signal is generated which drives the circuit back to its original stable state. Usually, the</a:t>
            </a:r>
            <a:r>
              <a:rPr lang="en-US" b="1" dirty="0" smtClean="0">
                <a:latin typeface="Times New Roman" pitchFamily="18" charset="0"/>
                <a:cs typeface="Times New Roman" pitchFamily="18" charset="0"/>
              </a:rPr>
              <a:t> charging and discharging of a capacitor</a:t>
            </a:r>
            <a:r>
              <a:rPr lang="en-US" dirty="0" smtClean="0">
                <a:latin typeface="Times New Roman" pitchFamily="18" charset="0"/>
                <a:cs typeface="Times New Roman" pitchFamily="18" charset="0"/>
              </a:rPr>
              <a:t> provide this internal trigger signal.</a:t>
            </a:r>
            <a:endParaRPr lang="en-US"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Monostable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5" name="Rectangle 4"/>
          <p:cNvSpPr/>
          <p:nvPr/>
        </p:nvSpPr>
        <p:spPr>
          <a:xfrm>
            <a:off x="0" y="914400"/>
            <a:ext cx="119776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
        <p:nvSpPr>
          <p:cNvPr id="5121" name="Rectangle 1"/>
          <p:cNvSpPr>
            <a:spLocks noChangeArrowheads="1"/>
          </p:cNvSpPr>
          <p:nvPr/>
        </p:nvSpPr>
        <p:spPr bwMode="auto">
          <a:xfrm>
            <a:off x="0" y="1676400"/>
            <a:ext cx="9144000" cy="1323439"/>
          </a:xfrm>
          <a:prstGeom prst="rect">
            <a:avLst/>
          </a:prstGeom>
          <a:solidFill>
            <a:schemeClr val="accent6">
              <a:lumMod val="40000"/>
              <a:lumOff val="60000"/>
            </a:schemeClr>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465138" marR="0" lvl="0" indent="-465138"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diode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D</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connected across the capacitor is called clamping diode. It clamps the capacitor voltage to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0.7V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when the output is at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sz="2000" b="1" i="0"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p>
            <a:pPr marL="465138" lvl="0" indent="-465138" algn="just" eaLnBrk="0" fontAlgn="base" hangingPunct="0">
              <a:spcBef>
                <a:spcPct val="0"/>
              </a:spcBef>
              <a:spcAft>
                <a:spcPct val="0"/>
              </a:spcAft>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 negative triggering pulse is applied to the Non-inverting terminal of Op-amp through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RC differentiator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circuit</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and diode </a:t>
            </a:r>
            <a:r>
              <a:rPr lang="en-US" sz="2000" b="1" dirty="0" smtClean="0">
                <a:latin typeface="Times New Roman" pitchFamily="18" charset="0"/>
                <a:cs typeface="Times New Roman" pitchFamily="18" charset="0"/>
              </a:rPr>
              <a:t>D</a:t>
            </a:r>
            <a:r>
              <a:rPr lang="en-US" sz="2000" b="1" baseline="-25000" dirty="0" smtClean="0">
                <a:latin typeface="Times New Roman" pitchFamily="18" charset="0"/>
                <a:cs typeface="Times New Roman" pitchFamily="18" charset="0"/>
              </a:rPr>
              <a:t>2</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
        <p:nvSpPr>
          <p:cNvPr id="5126" name="Rectangle 6"/>
          <p:cNvSpPr>
            <a:spLocks noChangeArrowheads="1"/>
          </p:cNvSpPr>
          <p:nvPr/>
        </p:nvSpPr>
        <p:spPr bwMode="auto">
          <a:xfrm>
            <a:off x="0" y="3503713"/>
            <a:ext cx="9144000" cy="2246769"/>
          </a:xfrm>
          <a:prstGeom prst="rect">
            <a:avLst/>
          </a:prstGeom>
          <a:solidFill>
            <a:schemeClr val="accent3">
              <a:lumMod val="60000"/>
              <a:lumOff val="40000"/>
            </a:schemeClr>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400050" lvl="0" indent="-400050" algn="just" fontAlgn="base">
              <a:spcBef>
                <a:spcPct val="0"/>
              </a:spcBef>
              <a:spcAft>
                <a:spcPct val="0"/>
              </a:spcAft>
              <a:buFont typeface="+mj-lt"/>
              <a:buAutoNum type="romanLcPeriod"/>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To understand the operation of the circuit, let us assume that the output V</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is at </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V</a:t>
            </a:r>
            <a:r>
              <a:rPr lang="en-US" sz="2000" b="1" baseline="-25000" dirty="0" err="1" smtClean="0">
                <a:latin typeface="Times New Roman" pitchFamily="18" charset="0"/>
                <a:cs typeface="Times New Roman" pitchFamily="18" charset="0"/>
              </a:rPr>
              <a:t>sat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i.e. in its stable state.</a:t>
            </a:r>
          </a:p>
          <a:p>
            <a:pPr marL="400050" lvl="0" indent="-400050" algn="just" eaLnBrk="0" fontAlgn="base" hangingPunct="0">
              <a:spcBef>
                <a:spcPct val="0"/>
              </a:spcBef>
              <a:spcAft>
                <a:spcPct val="0"/>
              </a:spcAft>
              <a:buFont typeface="+mj-lt"/>
              <a:buAutoNum type="romanLcPeriod"/>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diode</a:t>
            </a:r>
            <a:r>
              <a:rPr kumimoji="0" lang="en-US" sz="2000" b="0" i="0" u="none" strike="noStrike" cap="none" normalizeH="0" dirty="0" smtClean="0">
                <a:ln>
                  <a:noFill/>
                </a:ln>
                <a:solidFill>
                  <a:schemeClr val="tx1"/>
                </a:solidFill>
                <a:effectLst/>
                <a:latin typeface="Times New Roman" pitchFamily="18" charset="0"/>
                <a:cs typeface="Times New Roman" pitchFamily="18" charset="0"/>
              </a:rPr>
              <a:t> </a:t>
            </a:r>
            <a:r>
              <a:rPr lang="en-US" sz="2000" b="1" dirty="0" smtClean="0">
                <a:latin typeface="Times New Roman" pitchFamily="18" charset="0"/>
                <a:cs typeface="Times New Roman" pitchFamily="18" charset="0"/>
              </a:rPr>
              <a:t>D</a:t>
            </a:r>
            <a:r>
              <a:rPr lang="en-US" sz="2000" b="1"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(Connected across Capacitor) conducts and the voltage across the capacitor C =&gt;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C</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gets clamped to </a:t>
            </a:r>
            <a:r>
              <a:rPr lang="en-US" sz="2000" b="1" dirty="0" smtClean="0">
                <a:latin typeface="Times New Roman" pitchFamily="18" charset="0"/>
                <a:cs typeface="Times New Roman" pitchFamily="18" charset="0"/>
              </a:rPr>
              <a:t>0.7V</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Volts.</a:t>
            </a:r>
          </a:p>
          <a:p>
            <a:pPr marL="400050" lvl="0" indent="-400050" algn="just" eaLnBrk="0" fontAlgn="base" hangingPunct="0">
              <a:spcBef>
                <a:spcPct val="0"/>
              </a:spcBef>
              <a:spcAft>
                <a:spcPct val="0"/>
              </a:spcAft>
              <a:buFont typeface="+mj-lt"/>
              <a:buAutoNum type="romanLcPeriod"/>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voltage at the non-inverting terminal is controlled by voltage divider circuit of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R</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R</a:t>
            </a:r>
            <a:r>
              <a:rPr lang="en-US" sz="2000" b="1" baseline="-25000" dirty="0" smtClean="0">
                <a:latin typeface="Times New Roman" pitchFamily="18" charset="0"/>
                <a:cs typeface="Times New Roman" pitchFamily="18" charset="0"/>
              </a:rPr>
              <a:t>2.</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Voltage at non-inverting terminal   (V</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l-GR" sz="2000" b="1" i="0" u="none" strike="noStrike" cap="none" normalizeH="0" baseline="0" dirty="0" smtClean="0">
                <a:ln>
                  <a:noFill/>
                </a:ln>
                <a:solidFill>
                  <a:schemeClr val="tx1"/>
                </a:solidFill>
                <a:effectLst/>
                <a:latin typeface="Times New Roman" pitchFamily="18" charset="0"/>
                <a:cs typeface="Times New Roman" pitchFamily="18" charset="0"/>
              </a:rPr>
              <a:t>β</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sz="2000" b="1" i="0" u="none" strike="noStrike" cap="none" normalizeH="0" baseline="-25000" dirty="0" smtClean="0">
                <a:ln>
                  <a:noFill/>
                </a:ln>
                <a:solidFill>
                  <a:schemeClr val="tx1"/>
                </a:solidFill>
                <a:effectLst/>
                <a:latin typeface="Times New Roman" pitchFamily="18" charset="0"/>
                <a:cs typeface="Times New Roman" pitchFamily="18" charset="0"/>
              </a:rPr>
              <a:t>0</a:t>
            </a:r>
            <a:r>
              <a:rPr lang="el-GR"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{where, </a:t>
            </a:r>
            <a:r>
              <a:rPr lang="el-GR" sz="2000" dirty="0" smtClean="0">
                <a:latin typeface="Times New Roman" pitchFamily="18" charset="0"/>
                <a:cs typeface="Times New Roman" pitchFamily="18" charset="0"/>
              </a:rPr>
              <a:t>β</a:t>
            </a:r>
            <a:r>
              <a:rPr lang="en-US" sz="2000" dirty="0" smtClean="0">
                <a:latin typeface="Times New Roman" pitchFamily="18" charset="0"/>
                <a:cs typeface="Times New Roman" pitchFamily="18" charset="0"/>
              </a:rPr>
              <a:t>= (R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/(R</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endPar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endParaRPr>
          </a:p>
        </p:txBody>
      </p:sp>
      <p:pic>
        <p:nvPicPr>
          <p:cNvPr id="5129" name="Picture 9" descr="\displaystyle D_1  "/>
          <p:cNvPicPr>
            <a:picLocks noChangeAspect="1" noChangeArrowheads="1"/>
          </p:cNvPicPr>
          <p:nvPr/>
        </p:nvPicPr>
        <p:blipFill>
          <a:blip r:embed="rId2" cstate="print"/>
          <a:srcRect/>
          <a:stretch>
            <a:fillRect/>
          </a:stretch>
        </p:blipFill>
        <p:spPr bwMode="auto">
          <a:xfrm>
            <a:off x="-4602163" y="-228600"/>
            <a:ext cx="238125" cy="20955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Monostable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6" name="Rectangle 5"/>
          <p:cNvSpPr/>
          <p:nvPr/>
        </p:nvSpPr>
        <p:spPr>
          <a:xfrm>
            <a:off x="0" y="914400"/>
            <a:ext cx="119776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
        <p:nvSpPr>
          <p:cNvPr id="4097" name="Rectangle 1"/>
          <p:cNvSpPr>
            <a:spLocks noChangeArrowheads="1"/>
          </p:cNvSpPr>
          <p:nvPr/>
        </p:nvSpPr>
        <p:spPr bwMode="auto">
          <a:xfrm>
            <a:off x="0" y="1560016"/>
            <a:ext cx="9144000" cy="4154984"/>
          </a:xfrm>
          <a:prstGeom prst="rect">
            <a:avLst/>
          </a:prstGeom>
          <a:solidFill>
            <a:schemeClr val="accent6">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400050" lvl="0" indent="-400050" algn="just" fontAlgn="base">
              <a:spcBef>
                <a:spcPct val="0"/>
              </a:spcBef>
              <a:spcAft>
                <a:spcPct val="0"/>
              </a:spcAft>
              <a:buFont typeface="+mj-lt"/>
              <a:buAutoNum type="romanLcPeriod" startAt="4"/>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If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sz="2400" b="1" i="0"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 negative trigger of amplitude</a:t>
            </a:r>
            <a:r>
              <a:rPr lang="en-US" sz="2400" b="1" dirty="0" smtClean="0">
                <a:latin typeface="Times New Roman" pitchFamily="18" charset="0"/>
                <a:cs typeface="Times New Roman" pitchFamily="18" charset="0"/>
              </a:rPr>
              <a:t> V</a:t>
            </a:r>
            <a:r>
              <a:rPr lang="en-US" sz="2400" b="1" baseline="-25000" dirty="0" smtClean="0">
                <a:latin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is applied to the non-inverting terminal, so that the effective voltage at this terminal is less than </a:t>
            </a:r>
            <a:r>
              <a:rPr lang="en-US" sz="2400" b="1" dirty="0" smtClean="0">
                <a:latin typeface="Times New Roman" pitchFamily="18" charset="0"/>
                <a:cs typeface="Times New Roman" pitchFamily="18" charset="0"/>
              </a:rPr>
              <a:t>0.7V.</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Then the output of the Op-amp changes its state from </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V</a:t>
            </a:r>
            <a:r>
              <a:rPr lang="en-US" sz="2400" b="1" baseline="-25000" dirty="0" err="1" smtClean="0">
                <a:latin typeface="Times New Roman" pitchFamily="18" charset="0"/>
                <a:cs typeface="Times New Roman" pitchFamily="18" charset="0"/>
              </a:rPr>
              <a:t>sat</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to </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V</a:t>
            </a:r>
            <a:r>
              <a:rPr lang="en-US" sz="2400" b="1" baseline="-25000" dirty="0" err="1" smtClean="0">
                <a:latin typeface="Times New Roman" pitchFamily="18" charset="0"/>
                <a:cs typeface="Times New Roman" pitchFamily="18" charset="0"/>
              </a:rPr>
              <a:t>sat</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00050" lvl="0" indent="-400050" algn="just" eaLnBrk="0" fontAlgn="base" hangingPunct="0">
              <a:spcBef>
                <a:spcPct val="0"/>
              </a:spcBef>
              <a:spcAft>
                <a:spcPct val="0"/>
              </a:spcAft>
              <a:buFont typeface="+mj-lt"/>
              <a:buAutoNum type="romanLcPeriod" startAt="4"/>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 diode is now reverse biased and the capacitor starts charging exponentially to</a:t>
            </a:r>
            <a:r>
              <a:rPr kumimoji="0" lang="en-US" sz="2400" b="0" i="0" u="none" strike="noStrike" cap="none" normalizeH="0" dirty="0" smtClean="0">
                <a:ln>
                  <a:noFill/>
                </a:ln>
                <a:solidFill>
                  <a:schemeClr val="tx1"/>
                </a:solidFill>
                <a:effectLst/>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V</a:t>
            </a:r>
            <a:r>
              <a:rPr lang="en-US" sz="2400" b="1" baseline="-25000" dirty="0" err="1" smtClean="0">
                <a:latin typeface="Times New Roman" pitchFamily="18" charset="0"/>
                <a:cs typeface="Times New Roman" pitchFamily="18" charset="0"/>
              </a:rPr>
              <a:t>sat</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through resistance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t>
            </a:r>
          </a:p>
          <a:p>
            <a:pPr marL="400050" lvl="0" indent="-400050" algn="just" eaLnBrk="0" fontAlgn="base" hangingPunct="0">
              <a:spcBef>
                <a:spcPct val="0"/>
              </a:spcBef>
              <a:spcAft>
                <a:spcPct val="0"/>
              </a:spcAft>
              <a:buFont typeface="+mj-lt"/>
              <a:buAutoNum type="romanLcPeriod" startAt="4"/>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 voltage at the non-inverting terminal is now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a:t>
            </a:r>
            <a:r>
              <a:rPr lang="el-GR" sz="2400" b="1" dirty="0" smtClean="0">
                <a:latin typeface="Times New Roman" pitchFamily="18" charset="0"/>
                <a:cs typeface="Times New Roman" pitchFamily="18" charset="0"/>
              </a:rPr>
              <a:t>β</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When the capacitor voltage becomes just slightly more negative than </a:t>
            </a:r>
            <a:r>
              <a:rPr lang="en-US" sz="2400" b="1" dirty="0" smtClean="0">
                <a:latin typeface="Times New Roman" pitchFamily="18" charset="0"/>
                <a:cs typeface="Times New Roman" pitchFamily="18" charset="0"/>
              </a:rPr>
              <a:t>-</a:t>
            </a:r>
            <a:r>
              <a:rPr lang="el-GR" sz="2400" b="1" dirty="0" smtClean="0">
                <a:latin typeface="Times New Roman" pitchFamily="18" charset="0"/>
                <a:cs typeface="Times New Roman" pitchFamily="18" charset="0"/>
              </a:rPr>
              <a:t>β</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0</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the output of the Op-amp changes its state back to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0.</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00050" lvl="0" indent="-400050" algn="just" eaLnBrk="0" fontAlgn="base" hangingPunct="0">
              <a:spcBef>
                <a:spcPct val="0"/>
              </a:spcBef>
              <a:spcAft>
                <a:spcPct val="0"/>
              </a:spcAft>
              <a:buFont typeface="+mj-lt"/>
              <a:buAutoNum type="romanLcPeriod" startAt="4"/>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 capacitor now starts charging towards </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0</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through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until </a:t>
            </a:r>
            <a:r>
              <a:rPr lang="en-US" sz="2400" b="1" dirty="0" smtClean="0">
                <a:latin typeface="Times New Roman" pitchFamily="18" charset="0"/>
                <a:cs typeface="Times New Roman" pitchFamily="18" charset="0"/>
              </a:rPr>
              <a:t>V</a:t>
            </a:r>
            <a:r>
              <a:rPr lang="en-US" sz="2400" b="1" baseline="-25000" dirty="0" smtClean="0">
                <a:latin typeface="Times New Roman" pitchFamily="18" charset="0"/>
                <a:cs typeface="Times New Roman" pitchFamily="18" charset="0"/>
              </a:rPr>
              <a:t>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reaches </a:t>
            </a:r>
            <a:r>
              <a:rPr lang="en-US" sz="2400" b="1" dirty="0" smtClean="0">
                <a:latin typeface="Times New Roman" pitchFamily="18" charset="0"/>
                <a:cs typeface="Times New Roman" pitchFamily="18" charset="0"/>
              </a:rPr>
              <a:t>0.7V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as capacitor gets clamped to the voltage.</a:t>
            </a:r>
          </a:p>
        </p:txBody>
      </p:sp>
      <p:pic>
        <p:nvPicPr>
          <p:cNvPr id="4100" name="Picture 4" descr="\displaystyle 0.7 V \Rightarrow  "/>
          <p:cNvPicPr>
            <a:picLocks noChangeAspect="1" noChangeArrowheads="1"/>
          </p:cNvPicPr>
          <p:nvPr/>
        </p:nvPicPr>
        <p:blipFill>
          <a:blip r:embed="rId2" cstate="print"/>
          <a:srcRect/>
          <a:stretch>
            <a:fillRect/>
          </a:stretch>
        </p:blipFill>
        <p:spPr bwMode="auto">
          <a:xfrm>
            <a:off x="13919200" y="-411163"/>
            <a:ext cx="733425" cy="171450"/>
          </a:xfrm>
          <a:prstGeom prst="rect">
            <a:avLst/>
          </a:prstGeom>
          <a:noFill/>
        </p:spPr>
      </p:pic>
      <p:pic>
        <p:nvPicPr>
          <p:cNvPr id="4107" name="Picture 11" descr="\displaystyle +V_{sat}  "/>
          <p:cNvPicPr>
            <a:picLocks noChangeAspect="1" noChangeArrowheads="1"/>
          </p:cNvPicPr>
          <p:nvPr/>
        </p:nvPicPr>
        <p:blipFill>
          <a:blip r:embed="rId3" cstate="print"/>
          <a:srcRect/>
          <a:stretch>
            <a:fillRect/>
          </a:stretch>
        </p:blipFill>
        <p:spPr bwMode="auto">
          <a:xfrm>
            <a:off x="18127663" y="412750"/>
            <a:ext cx="504825" cy="200025"/>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ChangeArrowheads="1"/>
          </p:cNvSpPr>
          <p:nvPr/>
        </p:nvSpPr>
        <p:spPr bwMode="auto">
          <a:xfrm>
            <a:off x="0" y="1748879"/>
            <a:ext cx="6629400" cy="3847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Voltage across Capacitor at time  t </a:t>
            </a:r>
            <a:r>
              <a:rPr kumimoji="0" lang="en-US" sz="19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is given by the eqn. as </a:t>
            </a:r>
          </a:p>
        </p:txBody>
      </p:sp>
      <p:sp>
        <p:nvSpPr>
          <p:cNvPr id="5" name="TextBox 4"/>
          <p:cNvSpPr txBox="1"/>
          <p:nvPr/>
        </p:nvSpPr>
        <p:spPr>
          <a:xfrm>
            <a:off x="914400" y="2362200"/>
            <a:ext cx="4897495"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 (V</a:t>
            </a:r>
            <a:r>
              <a:rPr lang="en-US" sz="2400"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e</a:t>
            </a:r>
            <a:r>
              <a:rPr lang="en-US" sz="2400" baseline="30000" dirty="0" smtClean="0">
                <a:latin typeface="Times New Roman" pitchFamily="18" charset="0"/>
                <a:cs typeface="Times New Roman" pitchFamily="18" charset="0"/>
              </a:rPr>
              <a:t>(-t/RC)	</a:t>
            </a:r>
            <a:r>
              <a:rPr lang="en-US" sz="2400" dirty="0" smtClean="0">
                <a:latin typeface="Times New Roman" pitchFamily="18" charset="0"/>
                <a:cs typeface="Times New Roman" pitchFamily="18" charset="0"/>
              </a:rPr>
              <a:t> ----(1)</a:t>
            </a:r>
            <a:endParaRPr lang="en-US" sz="2400" baseline="-25000" dirty="0">
              <a:latin typeface="Times New Roman" pitchFamily="18" charset="0"/>
              <a:cs typeface="Times New Roman" pitchFamily="18" charset="0"/>
            </a:endParaRPr>
          </a:p>
        </p:txBody>
      </p:sp>
      <p:sp>
        <p:nvSpPr>
          <p:cNvPr id="6" name="Rectangle 5"/>
          <p:cNvSpPr/>
          <p:nvPr/>
        </p:nvSpPr>
        <p:spPr>
          <a:xfrm>
            <a:off x="76200" y="2971800"/>
            <a:ext cx="3539623" cy="707886"/>
          </a:xfrm>
          <a:prstGeom prst="rect">
            <a:avLst/>
          </a:prstGeom>
        </p:spPr>
        <p:txBody>
          <a:bodyPr wrap="none">
            <a:spAutoFit/>
          </a:bodyPr>
          <a:lstStyle/>
          <a:p>
            <a:r>
              <a:rPr lang="en-US" sz="2000" dirty="0" smtClean="0">
                <a:latin typeface="Times New Roman" pitchFamily="18" charset="0"/>
                <a:cs typeface="Times New Roman" pitchFamily="18" charset="0"/>
              </a:rPr>
              <a:t>Where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f</a:t>
            </a:r>
            <a:r>
              <a:rPr lang="en-US" sz="2000" dirty="0" smtClean="0">
                <a:latin typeface="Times New Roman" pitchFamily="18" charset="0"/>
                <a:cs typeface="Times New Roman" pitchFamily="18" charset="0"/>
              </a:rPr>
              <a:t>  is Final Value =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sat</a:t>
            </a:r>
            <a:endParaRPr lang="en-US" sz="2000" baseline="-25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Initial Value = V</a:t>
            </a:r>
            <a:r>
              <a:rPr lang="en-US" sz="2000" baseline="-25000" dirty="0" smtClean="0">
                <a:latin typeface="Times New Roman" pitchFamily="18" charset="0"/>
                <a:cs typeface="Times New Roman" pitchFamily="18" charset="0"/>
              </a:rPr>
              <a:t>D1</a:t>
            </a:r>
            <a:endParaRPr lang="en-US" sz="2000" baseline="-25000" dirty="0"/>
          </a:p>
        </p:txBody>
      </p:sp>
      <p:sp>
        <p:nvSpPr>
          <p:cNvPr id="7" name="TextBox 6"/>
          <p:cNvSpPr txBox="1"/>
          <p:nvPr/>
        </p:nvSpPr>
        <p:spPr>
          <a:xfrm>
            <a:off x="1066800" y="3881735"/>
            <a:ext cx="5647700"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 (V</a:t>
            </a:r>
            <a:r>
              <a:rPr lang="en-US" sz="2400" baseline="-25000" dirty="0" smtClean="0">
                <a:latin typeface="Times New Roman" pitchFamily="18" charset="0"/>
                <a:cs typeface="Times New Roman" pitchFamily="18" charset="0"/>
              </a:rPr>
              <a:t>D1</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e</a:t>
            </a:r>
            <a:r>
              <a:rPr lang="en-US" sz="2400" baseline="30000" dirty="0" smtClean="0">
                <a:latin typeface="Times New Roman" pitchFamily="18" charset="0"/>
                <a:cs typeface="Times New Roman" pitchFamily="18" charset="0"/>
              </a:rPr>
              <a:t>(-t/RC)	</a:t>
            </a:r>
            <a:r>
              <a:rPr lang="en-US" sz="2400" dirty="0" smtClean="0">
                <a:latin typeface="Times New Roman" pitchFamily="18" charset="0"/>
                <a:cs typeface="Times New Roman" pitchFamily="18" charset="0"/>
              </a:rPr>
              <a:t> ----(2)</a:t>
            </a:r>
          </a:p>
        </p:txBody>
      </p:sp>
      <p:sp>
        <p:nvSpPr>
          <p:cNvPr id="8" name="TextBox 7"/>
          <p:cNvSpPr txBox="1"/>
          <p:nvPr/>
        </p:nvSpPr>
        <p:spPr>
          <a:xfrm>
            <a:off x="381000" y="4800600"/>
            <a:ext cx="6661375" cy="369332"/>
          </a:xfrm>
          <a:prstGeom prst="rect">
            <a:avLst/>
          </a:prstGeom>
          <a:noFill/>
        </p:spPr>
        <p:txBody>
          <a:bodyPr wrap="none" rtlCol="0">
            <a:spAutoFit/>
          </a:bodyPr>
          <a:lstStyle/>
          <a:p>
            <a:r>
              <a:rPr lang="en-US" dirty="0" smtClean="0">
                <a:latin typeface="Times New Roman" pitchFamily="18" charset="0"/>
                <a:cs typeface="Times New Roman" pitchFamily="18" charset="0"/>
              </a:rPr>
              <a:t>At t= T, then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c</a:t>
            </a:r>
            <a:r>
              <a:rPr lang="en-US" dirty="0" smtClean="0">
                <a:latin typeface="Times New Roman" pitchFamily="18" charset="0"/>
                <a:cs typeface="Times New Roman" pitchFamily="18" charset="0"/>
              </a:rPr>
              <a:t> = -</a:t>
            </a:r>
            <a:r>
              <a:rPr lang="el-GR" dirty="0" smtClean="0">
                <a:latin typeface="Times New Roman" pitchFamily="18" charset="0"/>
                <a:cs typeface="Times New Roman" pitchFamily="18" charset="0"/>
              </a:rPr>
              <a:t>β</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sat</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Switching Takes place, therefore,</a:t>
            </a:r>
            <a:endParaRPr lang="en-US" dirty="0">
              <a:latin typeface="Times New Roman" pitchFamily="18" charset="0"/>
              <a:cs typeface="Times New Roman" pitchFamily="18" charset="0"/>
            </a:endParaRPr>
          </a:p>
        </p:txBody>
      </p:sp>
      <p:sp>
        <p:nvSpPr>
          <p:cNvPr id="9" name="Rectangle 8"/>
          <p:cNvSpPr/>
          <p:nvPr/>
        </p:nvSpPr>
        <p:spPr>
          <a:xfrm>
            <a:off x="1600200" y="5638800"/>
            <a:ext cx="6571030"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(T) =</a:t>
            </a:r>
            <a:r>
              <a:rPr lang="el-GR"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l-GR" sz="2400" dirty="0" smtClean="0">
                <a:latin typeface="Times New Roman" pitchFamily="18" charset="0"/>
                <a:cs typeface="Times New Roman" pitchFamily="18" charset="0"/>
              </a:rPr>
              <a:t>β</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(V</a:t>
            </a:r>
            <a:r>
              <a:rPr lang="en-US" sz="2400" baseline="-25000" dirty="0" smtClean="0">
                <a:latin typeface="Times New Roman" pitchFamily="18" charset="0"/>
                <a:cs typeface="Times New Roman" pitchFamily="18" charset="0"/>
              </a:rPr>
              <a:t>D1</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sat</a:t>
            </a:r>
            <a:r>
              <a:rPr lang="en-US" sz="2400" dirty="0" smtClean="0">
                <a:latin typeface="Times New Roman" pitchFamily="18" charset="0"/>
                <a:cs typeface="Times New Roman" pitchFamily="18" charset="0"/>
              </a:rPr>
              <a:t>) e</a:t>
            </a:r>
            <a:r>
              <a:rPr lang="en-US" sz="2400" baseline="30000" dirty="0" smtClean="0">
                <a:latin typeface="Times New Roman" pitchFamily="18" charset="0"/>
                <a:cs typeface="Times New Roman" pitchFamily="18" charset="0"/>
              </a:rPr>
              <a:t>(-T/RC) 	</a:t>
            </a:r>
            <a:r>
              <a:rPr lang="en-US" sz="2400" dirty="0" smtClean="0">
                <a:latin typeface="Times New Roman" pitchFamily="18" charset="0"/>
                <a:cs typeface="Times New Roman" pitchFamily="18" charset="0"/>
              </a:rPr>
              <a:t> ----(3)</a:t>
            </a:r>
          </a:p>
        </p:txBody>
      </p:sp>
      <p:sp>
        <p:nvSpPr>
          <p:cNvPr id="10"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Monostable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11" name="Rectangle 10"/>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Monostable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5" name="Rectangle 4"/>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6" name="TextBox 5"/>
          <p:cNvSpPr txBox="1"/>
          <p:nvPr/>
        </p:nvSpPr>
        <p:spPr>
          <a:xfrm>
            <a:off x="304800" y="1371600"/>
            <a:ext cx="2339102" cy="369332"/>
          </a:xfrm>
          <a:prstGeom prst="rect">
            <a:avLst/>
          </a:prstGeom>
          <a:noFill/>
        </p:spPr>
        <p:txBody>
          <a:bodyPr wrap="none" rtlCol="0">
            <a:spAutoFit/>
          </a:bodyPr>
          <a:lstStyle/>
          <a:p>
            <a:r>
              <a:rPr lang="en-US" dirty="0" smtClean="0">
                <a:latin typeface="Times New Roman" pitchFamily="18" charset="0"/>
                <a:cs typeface="Times New Roman" pitchFamily="18" charset="0"/>
              </a:rPr>
              <a:t>Solving eqn. (3) gives, </a:t>
            </a:r>
            <a:endParaRPr lang="en-US" dirty="0">
              <a:latin typeface="Times New Roman" pitchFamily="18" charset="0"/>
              <a:cs typeface="Times New Roman" pitchFamily="18" charset="0"/>
            </a:endParaRPr>
          </a:p>
        </p:txBody>
      </p:sp>
      <p:sp>
        <p:nvSpPr>
          <p:cNvPr id="7" name="Rectangle 6"/>
          <p:cNvSpPr/>
          <p:nvPr/>
        </p:nvSpPr>
        <p:spPr>
          <a:xfrm>
            <a:off x="1600200" y="1838980"/>
            <a:ext cx="6805068"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2800" b="1" dirty="0" smtClean="0">
                <a:latin typeface="Times New Roman" pitchFamily="18" charset="0"/>
                <a:cs typeface="Times New Roman" pitchFamily="18" charset="0"/>
              </a:rPr>
              <a:t>T</a:t>
            </a:r>
            <a:r>
              <a:rPr lang="en-US" sz="2800" b="1" baseline="-25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a:t>
            </a:r>
            <a:r>
              <a:rPr lang="el-GR"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RC </a:t>
            </a:r>
            <a:r>
              <a:rPr lang="en-US" sz="2800" b="1" dirty="0" err="1" smtClean="0">
                <a:latin typeface="Times New Roman" pitchFamily="18" charset="0"/>
                <a:cs typeface="Times New Roman" pitchFamily="18" charset="0"/>
              </a:rPr>
              <a:t>ln</a:t>
            </a:r>
            <a:r>
              <a:rPr lang="en-US" sz="2800" b="1" dirty="0" smtClean="0">
                <a:latin typeface="Times New Roman" pitchFamily="18" charset="0"/>
                <a:cs typeface="Times New Roman" pitchFamily="18" charset="0"/>
              </a:rPr>
              <a:t> ((1+V</a:t>
            </a:r>
            <a:r>
              <a:rPr lang="en-US" sz="2800" b="1" baseline="-25000" dirty="0" smtClean="0">
                <a:latin typeface="Times New Roman" pitchFamily="18" charset="0"/>
                <a:cs typeface="Times New Roman" pitchFamily="18" charset="0"/>
              </a:rPr>
              <a:t>D1</a:t>
            </a:r>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V</a:t>
            </a:r>
            <a:r>
              <a:rPr lang="en-US" sz="2800" b="1" baseline="-25000" dirty="0" err="1" smtClean="0">
                <a:latin typeface="Times New Roman" pitchFamily="18" charset="0"/>
                <a:cs typeface="Times New Roman" pitchFamily="18" charset="0"/>
              </a:rPr>
              <a:t>sat</a:t>
            </a:r>
            <a:r>
              <a:rPr lang="en-US" sz="2800" b="1" dirty="0" smtClean="0">
                <a:latin typeface="Times New Roman" pitchFamily="18" charset="0"/>
                <a:cs typeface="Times New Roman" pitchFamily="18" charset="0"/>
              </a:rPr>
              <a:t>)/(1-</a:t>
            </a:r>
            <a:r>
              <a:rPr lang="el-GR" sz="2800" b="1" dirty="0" smtClean="0">
                <a:latin typeface="Times New Roman" pitchFamily="18" charset="0"/>
                <a:cs typeface="Times New Roman" pitchFamily="18" charset="0"/>
              </a:rPr>
              <a:t>β</a:t>
            </a:r>
            <a:r>
              <a:rPr lang="en-US" sz="2800" b="1" dirty="0" smtClean="0">
                <a:latin typeface="Times New Roman" pitchFamily="18" charset="0"/>
                <a:cs typeface="Times New Roman" pitchFamily="18" charset="0"/>
              </a:rPr>
              <a:t>)) 	----(4)</a:t>
            </a:r>
          </a:p>
        </p:txBody>
      </p:sp>
      <p:sp>
        <p:nvSpPr>
          <p:cNvPr id="8" name="TextBox 7"/>
          <p:cNvSpPr txBox="1"/>
          <p:nvPr/>
        </p:nvSpPr>
        <p:spPr>
          <a:xfrm>
            <a:off x="457200" y="3505200"/>
            <a:ext cx="423744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If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sat</a:t>
            </a:r>
            <a:r>
              <a:rPr lang="en-US" sz="2000" dirty="0" smtClean="0">
                <a:latin typeface="Times New Roman" pitchFamily="18" charset="0"/>
                <a:cs typeface="Times New Roman" pitchFamily="18" charset="0"/>
              </a:rPr>
              <a:t> &gt;&gt; V</a:t>
            </a:r>
            <a:r>
              <a:rPr lang="en-US" sz="2000" baseline="-25000" dirty="0" smtClean="0">
                <a:latin typeface="Times New Roman" pitchFamily="18" charset="0"/>
                <a:cs typeface="Times New Roman" pitchFamily="18" charset="0"/>
              </a:rPr>
              <a:t>D1</a:t>
            </a:r>
            <a:r>
              <a:rPr lang="en-US" sz="2000" dirty="0" smtClean="0">
                <a:latin typeface="Times New Roman" pitchFamily="18" charset="0"/>
                <a:cs typeface="Times New Roman" pitchFamily="18" charset="0"/>
              </a:rPr>
              <a:t> and R</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=R</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then, </a:t>
            </a:r>
            <a:r>
              <a:rPr lang="el-GR" sz="2000" dirty="0" smtClean="0">
                <a:latin typeface="Times New Roman" pitchFamily="18" charset="0"/>
                <a:cs typeface="Times New Roman" pitchFamily="18" charset="0"/>
              </a:rPr>
              <a:t>β</a:t>
            </a:r>
            <a:r>
              <a:rPr lang="en-US" sz="2000" dirty="0" smtClean="0">
                <a:latin typeface="Times New Roman" pitchFamily="18" charset="0"/>
                <a:cs typeface="Times New Roman" pitchFamily="18" charset="0"/>
              </a:rPr>
              <a:t> = 0.5, </a:t>
            </a:r>
            <a:endParaRPr lang="en-US" sz="2000" baseline="-25000" dirty="0">
              <a:latin typeface="Times New Roman" pitchFamily="18" charset="0"/>
              <a:cs typeface="Times New Roman" pitchFamily="18" charset="0"/>
            </a:endParaRPr>
          </a:p>
        </p:txBody>
      </p:sp>
      <p:sp>
        <p:nvSpPr>
          <p:cNvPr id="9" name="Rectangle 8"/>
          <p:cNvSpPr/>
          <p:nvPr/>
        </p:nvSpPr>
        <p:spPr>
          <a:xfrm>
            <a:off x="1905000" y="4265712"/>
            <a:ext cx="3119700" cy="58477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800" b="1" dirty="0" smtClean="0">
                <a:latin typeface="Times New Roman" pitchFamily="18" charset="0"/>
                <a:cs typeface="Times New Roman" pitchFamily="18" charset="0"/>
              </a:rPr>
              <a:t>T = </a:t>
            </a:r>
            <a:r>
              <a:rPr lang="en-US" sz="3200" b="1" dirty="0" smtClean="0">
                <a:latin typeface="Times New Roman" pitchFamily="18" charset="0"/>
                <a:cs typeface="Times New Roman" pitchFamily="18" charset="0"/>
              </a:rPr>
              <a:t>0.69</a:t>
            </a:r>
            <a:r>
              <a:rPr lang="en-US" sz="2800" b="1" dirty="0" smtClean="0">
                <a:latin typeface="Times New Roman" pitchFamily="18" charset="0"/>
                <a:cs typeface="Times New Roman" pitchFamily="18" charset="0"/>
              </a:rPr>
              <a:t> RC ----(5)</a:t>
            </a:r>
          </a:p>
        </p:txBody>
      </p:sp>
      <p:sp>
        <p:nvSpPr>
          <p:cNvPr id="10" name="Rectangle 9"/>
          <p:cNvSpPr/>
          <p:nvPr/>
        </p:nvSpPr>
        <p:spPr>
          <a:xfrm>
            <a:off x="5557061" y="2526268"/>
            <a:ext cx="2443939" cy="369332"/>
          </a:xfrm>
          <a:prstGeom prst="rect">
            <a:avLst/>
          </a:prstGeom>
        </p:spPr>
        <p:txBody>
          <a:bodyPr wrap="none">
            <a:spAutoFit/>
          </a:bodyPr>
          <a:lstStyle/>
          <a:p>
            <a:r>
              <a:rPr lang="en-US" b="1" dirty="0" smtClean="0">
                <a:latin typeface="Times New Roman" pitchFamily="18" charset="0"/>
                <a:cs typeface="Times New Roman" pitchFamily="18" charset="0"/>
              </a:rPr>
              <a:t>where, </a:t>
            </a:r>
            <a:r>
              <a:rPr lang="el-GR" b="1" dirty="0" smtClean="0">
                <a:latin typeface="Times New Roman" pitchFamily="18" charset="0"/>
                <a:cs typeface="Times New Roman" pitchFamily="18" charset="0"/>
              </a:rPr>
              <a:t>β</a:t>
            </a:r>
            <a:r>
              <a:rPr lang="en-US" b="1" dirty="0" smtClean="0">
                <a:latin typeface="Times New Roman" pitchFamily="18" charset="0"/>
                <a:cs typeface="Times New Roman" pitchFamily="18" charset="0"/>
              </a:rPr>
              <a:t>= (R</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Monostable</a:t>
            </a: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kumimoji="0" lang="en-US" altLang="ko-KR" sz="3600" b="1" i="0" u="none" strike="noStrike" kern="1200" cap="none" spc="0" normalizeH="0" baseline="0" noProof="0" dirty="0" err="1" smtClean="0">
                <a:ln>
                  <a:noFill/>
                </a:ln>
                <a:solidFill>
                  <a:srgbClr val="FF0000"/>
                </a:solidFill>
                <a:effectLst/>
                <a:uLnTx/>
                <a:uFillTx/>
                <a:latin typeface="Times New Roman" pitchFamily="18" charset="0"/>
                <a:cs typeface="Times New Roman" pitchFamily="18" charset="0"/>
              </a:rPr>
              <a:t>Multivibrator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5" name="Rectangle 4"/>
          <p:cNvSpPr/>
          <p:nvPr/>
        </p:nvSpPr>
        <p:spPr>
          <a:xfrm>
            <a:off x="0" y="533400"/>
            <a:ext cx="915635"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NOTE:</a:t>
            </a:r>
            <a:endParaRPr lang="en-US" b="1" dirty="0">
              <a:latin typeface="Times New Roman" pitchFamily="18" charset="0"/>
              <a:cs typeface="Times New Roman" pitchFamily="18" charset="0"/>
            </a:endParaRPr>
          </a:p>
        </p:txBody>
      </p:sp>
      <p:sp>
        <p:nvSpPr>
          <p:cNvPr id="59393" name="Rectangle 1"/>
          <p:cNvSpPr>
            <a:spLocks noChangeArrowheads="1"/>
          </p:cNvSpPr>
          <p:nvPr/>
        </p:nvSpPr>
        <p:spPr bwMode="auto">
          <a:xfrm>
            <a:off x="0" y="914400"/>
            <a:ext cx="9144000" cy="280076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517525" lvl="0" indent="-517525" algn="just" fontAlgn="base">
              <a:spcBef>
                <a:spcPct val="0"/>
              </a:spcBef>
              <a:spcAft>
                <a:spcPct val="0"/>
              </a:spcAft>
              <a:buFont typeface="Wingdings" pitchFamily="2" charset="2"/>
              <a:buChar char="Ø"/>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For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Monostable</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operation, the trigger pulse width</a:t>
            </a:r>
            <a:r>
              <a:rPr kumimoji="0" lang="en-US" sz="2200" b="0" i="0" u="none" strike="noStrike" cap="none" normalizeH="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T</a:t>
            </a:r>
            <a:r>
              <a:rPr kumimoji="0" lang="en-US" sz="2200" b="1" i="0" u="none" strike="noStrike" cap="none" normalizeH="0" baseline="-25000" dirty="0" err="1" smtClean="0">
                <a:ln>
                  <a:noFill/>
                </a:ln>
                <a:solidFill>
                  <a:schemeClr val="tx1"/>
                </a:solidFill>
                <a:effectLst/>
                <a:latin typeface="Times New Roman" pitchFamily="18" charset="0"/>
                <a:cs typeface="Times New Roman" pitchFamily="18" charset="0"/>
              </a:rPr>
              <a:t>p</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should be much less than </a:t>
            </a:r>
            <a:r>
              <a:rPr lang="en-US" sz="2200" b="1" dirty="0" smtClean="0">
                <a:latin typeface="Times New Roman" pitchFamily="18" charset="0"/>
                <a:cs typeface="Times New Roman" pitchFamily="18" charset="0"/>
              </a:rPr>
              <a:t>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a:t>
            </a:r>
          </a:p>
          <a:p>
            <a:pPr marL="517525" marR="0" lvl="0" indent="-517525"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The diode </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D</a:t>
            </a:r>
            <a:r>
              <a:rPr kumimoji="0" lang="en-US" sz="2200" b="1" i="0"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is not essential but it is used to avoid malfunctioning if any positive noise spikes are present in triggering line.</a:t>
            </a:r>
          </a:p>
          <a:p>
            <a:pPr marL="517525" lvl="0" indent="-517525" algn="just" eaLnBrk="0" fontAlgn="base" hangingPunct="0">
              <a:spcBef>
                <a:spcPct val="0"/>
              </a:spcBef>
              <a:spcAft>
                <a:spcPct val="0"/>
              </a:spcAft>
              <a:buFont typeface="Wingdings" pitchFamily="2" charset="2"/>
              <a:buChar char="Ø"/>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It can be seen from the waveform that the voltage </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sz="2200" b="1" i="0" u="none" strike="noStrike" cap="none" normalizeH="0" baseline="-25000" dirty="0" smtClean="0">
                <a:ln>
                  <a:noFill/>
                </a:ln>
                <a:solidFill>
                  <a:schemeClr val="tx1"/>
                </a:solidFill>
                <a:effectLst/>
                <a:latin typeface="Times New Roman" pitchFamily="18" charset="0"/>
                <a:cs typeface="Times New Roman" pitchFamily="18" charset="0"/>
              </a:rPr>
              <a:t>C</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does not reach its quiescent value </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sz="2200" b="1" i="0" u="none" strike="noStrike" cap="none" normalizeH="0" baseline="-25000" dirty="0" smtClean="0">
                <a:ln>
                  <a:noFill/>
                </a:ln>
                <a:solidFill>
                  <a:schemeClr val="tx1"/>
                </a:solidFill>
                <a:effectLst/>
                <a:latin typeface="Times New Roman" pitchFamily="18" charset="0"/>
                <a:cs typeface="Times New Roman" pitchFamily="18" charset="0"/>
              </a:rPr>
              <a:t>D1</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until time </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T’&gt;T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Hence it is necessary that a recovery time (</a:t>
            </a:r>
            <a:r>
              <a:rPr lang="en-US" sz="2200" b="1" dirty="0" smtClean="0">
                <a:latin typeface="Times New Roman" pitchFamily="18" charset="0"/>
                <a:cs typeface="Times New Roman" pitchFamily="18" charset="0"/>
              </a:rPr>
              <a:t>T’&gt;T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be allowed to elapse before the next triggering signal is applied.</a:t>
            </a:r>
          </a:p>
        </p:txBody>
      </p:sp>
      <p:pic>
        <p:nvPicPr>
          <p:cNvPr id="59400" name="Picture 8" descr="T^{'} - T  "/>
          <p:cNvPicPr>
            <a:picLocks noChangeAspect="1" noChangeArrowheads="1"/>
          </p:cNvPicPr>
          <p:nvPr/>
        </p:nvPicPr>
        <p:blipFill>
          <a:blip r:embed="rId2" cstate="print"/>
          <a:srcRect/>
          <a:stretch>
            <a:fillRect/>
          </a:stretch>
        </p:blipFill>
        <p:spPr bwMode="auto">
          <a:xfrm>
            <a:off x="14758988" y="228600"/>
            <a:ext cx="647700" cy="219075"/>
          </a:xfrm>
          <a:prstGeom prst="rect">
            <a:avLst/>
          </a:prstGeom>
          <a:noFill/>
        </p:spPr>
      </p:pic>
      <p:pic>
        <p:nvPicPr>
          <p:cNvPr id="2050" name="Picture 2" descr="https://www.electronics-tutorial.net/wp-content/uploads/2015/09/multivibrator5.png"/>
          <p:cNvPicPr>
            <a:picLocks noChangeAspect="1" noChangeArrowheads="1"/>
          </p:cNvPicPr>
          <p:nvPr/>
        </p:nvPicPr>
        <p:blipFill>
          <a:blip r:embed="rId3" cstate="print"/>
          <a:srcRect/>
          <a:stretch>
            <a:fillRect/>
          </a:stretch>
        </p:blipFill>
        <p:spPr bwMode="auto">
          <a:xfrm>
            <a:off x="5143500" y="3333749"/>
            <a:ext cx="4000500" cy="3676651"/>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Triangular</a:t>
            </a:r>
            <a:r>
              <a:rPr kumimoji="0" lang="en-US" altLang="ko-KR" sz="3600" b="1" i="0" u="none" strike="noStrike" kern="1200" cap="none" spc="0" normalizeH="0" noProof="0" dirty="0" smtClean="0">
                <a:ln>
                  <a:noFill/>
                </a:ln>
                <a:solidFill>
                  <a:srgbClr val="FF0000"/>
                </a:solidFill>
                <a:effectLst/>
                <a:uLnTx/>
                <a:uFillTx/>
                <a:latin typeface="Times New Roman" pitchFamily="18" charset="0"/>
                <a:cs typeface="Times New Roman" pitchFamily="18" charset="0"/>
              </a:rPr>
              <a:t> wave Generator</a:t>
            </a:r>
            <a:endParaRPr kumimoji="0" lang="en-US" altLang="ko-KR" sz="3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p:txBody>
      </p:sp>
      <p:sp>
        <p:nvSpPr>
          <p:cNvPr id="5" name="Rectangle 4"/>
          <p:cNvSpPr/>
          <p:nvPr/>
        </p:nvSpPr>
        <p:spPr>
          <a:xfrm>
            <a:off x="0" y="914400"/>
            <a:ext cx="1815562"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Method:1</a:t>
            </a:r>
          </a:p>
          <a:p>
            <a:r>
              <a:rPr lang="en-US" b="1" dirty="0" smtClean="0">
                <a:latin typeface="Times New Roman" pitchFamily="18" charset="0"/>
                <a:cs typeface="Times New Roman" pitchFamily="18" charset="0"/>
              </a:rPr>
              <a:t>Circuit Diagram</a:t>
            </a:r>
            <a:endParaRPr lang="en-US" b="1" dirty="0">
              <a:latin typeface="Times New Roman" pitchFamily="18" charset="0"/>
              <a:cs typeface="Times New Roman" pitchFamily="18" charset="0"/>
            </a:endParaRPr>
          </a:p>
        </p:txBody>
      </p:sp>
      <p:pic>
        <p:nvPicPr>
          <p:cNvPr id="3074" name="Picture 2" descr="Triangular Wave Generator Using Op amp"/>
          <p:cNvPicPr>
            <a:picLocks noChangeAspect="1" noChangeArrowheads="1"/>
          </p:cNvPicPr>
          <p:nvPr/>
        </p:nvPicPr>
        <p:blipFill>
          <a:blip r:embed="rId2" cstate="print"/>
          <a:srcRect b="10000"/>
          <a:stretch>
            <a:fillRect/>
          </a:stretch>
        </p:blipFill>
        <p:spPr bwMode="auto">
          <a:xfrm>
            <a:off x="772686" y="1676400"/>
            <a:ext cx="7685514" cy="46482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iangular Wave Generator Using Op amp"/>
          <p:cNvPicPr>
            <a:picLocks noChangeAspect="1" noChangeArrowheads="1"/>
          </p:cNvPicPr>
          <p:nvPr/>
        </p:nvPicPr>
        <p:blipFill>
          <a:blip r:embed="rId2" cstate="print"/>
          <a:srcRect b="16253"/>
          <a:stretch>
            <a:fillRect/>
          </a:stretch>
        </p:blipFill>
        <p:spPr bwMode="auto">
          <a:xfrm>
            <a:off x="4038600" y="1600200"/>
            <a:ext cx="5074356" cy="4419600"/>
          </a:xfrm>
          <a:prstGeom prst="rect">
            <a:avLst/>
          </a:prstGeom>
          <a:noFill/>
        </p:spPr>
      </p:pic>
      <p:pic>
        <p:nvPicPr>
          <p:cNvPr id="5" name="Picture 2" descr="Triangular Wave Generator Using Op amp"/>
          <p:cNvPicPr>
            <a:picLocks noChangeAspect="1" noChangeArrowheads="1"/>
          </p:cNvPicPr>
          <p:nvPr/>
        </p:nvPicPr>
        <p:blipFill>
          <a:blip r:embed="rId3" cstate="print"/>
          <a:srcRect b="10000"/>
          <a:stretch>
            <a:fillRect/>
          </a:stretch>
        </p:blipFill>
        <p:spPr bwMode="auto">
          <a:xfrm>
            <a:off x="0" y="2590800"/>
            <a:ext cx="4724400" cy="2857318"/>
          </a:xfrm>
          <a:prstGeom prst="rect">
            <a:avLst/>
          </a:prstGeom>
          <a:noFill/>
        </p:spPr>
      </p:pic>
      <p:sp>
        <p:nvSpPr>
          <p:cNvPr id="6"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Triangular wave Generator</a:t>
            </a:r>
          </a:p>
        </p:txBody>
      </p:sp>
      <p:sp>
        <p:nvSpPr>
          <p:cNvPr id="8" name="Rectangle 7"/>
          <p:cNvSpPr/>
          <p:nvPr/>
        </p:nvSpPr>
        <p:spPr>
          <a:xfrm>
            <a:off x="0" y="914400"/>
            <a:ext cx="1815562"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Method:1</a:t>
            </a:r>
          </a:p>
          <a:p>
            <a:r>
              <a:rPr lang="en-US" b="1" dirty="0" smtClean="0">
                <a:latin typeface="Times New Roman" pitchFamily="18" charset="0"/>
                <a:cs typeface="Times New Roman" pitchFamily="18" charset="0"/>
              </a:rPr>
              <a:t>Circuit Diagram</a:t>
            </a:r>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1315283"/>
            <a:ext cx="4495800" cy="4247317"/>
          </a:xfrm>
          <a:prstGeom prst="rect">
            <a:avLst/>
          </a:prstGeom>
          <a:solidFill>
            <a:schemeClr val="accent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The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operation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of the inverting comparator is; </a:t>
            </a:r>
          </a:p>
          <a:p>
            <a:pPr marL="465138" marR="0" lvl="0" indent="-465138"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During the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positive half cycle</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of the sinusoidal input signal, the voltage present at the inverting terminal of op-amp is greater than zero volts. Hence, the output value of the inverting comparator will be equal to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during positive half cycle of the sinusoidal input signal.</a:t>
            </a:r>
          </a:p>
          <a:p>
            <a:pPr marL="465138" marR="0" lvl="0" indent="-465138"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Similarly, during the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negative half cycle</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of the sinusoidal input signal, the voltage present at the inverting terminal of the op-amp is less than zero volts. Hence, the output value of the inverting comparator will be equal to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during negative half cycle of the sinusoidal input signal. </a:t>
            </a: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6" name="TextBox 5"/>
          <p:cNvSpPr txBox="1"/>
          <p:nvPr/>
        </p:nvSpPr>
        <p:spPr>
          <a:xfrm>
            <a:off x="0" y="836712"/>
            <a:ext cx="239681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Inverting Comparator</a:t>
            </a:r>
          </a:p>
        </p:txBody>
      </p:sp>
      <p:pic>
        <p:nvPicPr>
          <p:cNvPr id="16387" name="Picture 3" descr="Sinusoidal Input Signal"/>
          <p:cNvPicPr>
            <a:picLocks noChangeAspect="1" noChangeArrowheads="1"/>
          </p:cNvPicPr>
          <p:nvPr/>
        </p:nvPicPr>
        <p:blipFill>
          <a:blip r:embed="rId2" cstate="print"/>
          <a:srcRect/>
          <a:stretch>
            <a:fillRect/>
          </a:stretch>
        </p:blipFill>
        <p:spPr bwMode="auto">
          <a:xfrm>
            <a:off x="4524210" y="1295400"/>
            <a:ext cx="4619790" cy="4419600"/>
          </a:xfrm>
          <a:prstGeom prst="rect">
            <a:avLst/>
          </a:prstGeom>
          <a:ln>
            <a:noFill/>
          </a:ln>
          <a:effectLst>
            <a:outerShdw blurRad="292100" dist="139700" dir="2700000" algn="tl" rotWithShape="0">
              <a:srgbClr val="333333">
                <a:alpha val="65000"/>
              </a:srgbClr>
            </a:outerShdw>
          </a:effectLst>
        </p:spPr>
      </p:pic>
      <p:sp>
        <p:nvSpPr>
          <p:cNvPr id="16388" name="Rectangle 4"/>
          <p:cNvSpPr>
            <a:spLocks noChangeArrowheads="1"/>
          </p:cNvSpPr>
          <p:nvPr/>
        </p:nvSpPr>
        <p:spPr bwMode="auto">
          <a:xfrm>
            <a:off x="990600" y="5934670"/>
            <a:ext cx="7848600" cy="923330"/>
          </a:xfrm>
          <a:prstGeom prst="rect">
            <a:avLst/>
          </a:prstGeom>
          <a:solidFill>
            <a:schemeClr val="accent5">
              <a:lumMod val="20000"/>
              <a:lumOff val="80000"/>
            </a:schemeClr>
          </a:solidFill>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465138" indent="-465138" algn="just" fontAlgn="base">
              <a:spcBef>
                <a:spcPct val="0"/>
              </a:spcBef>
              <a:spcAft>
                <a:spcPct val="0"/>
              </a:spcAft>
              <a:buFont typeface="Wingdings" pitchFamily="2" charset="2"/>
              <a:buChar char="ü"/>
            </a:pPr>
            <a:r>
              <a:rPr lang="en-US" dirty="0">
                <a:latin typeface="Times New Roman" pitchFamily="18" charset="0"/>
                <a:cs typeface="Times New Roman" pitchFamily="18" charset="0"/>
              </a:rPr>
              <a:t>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he output transitions either from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to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or from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to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 </a:t>
            </a:r>
          </a:p>
          <a:p>
            <a:pPr marL="465138" indent="-465138" algn="just" fontAlgn="base">
              <a:spcBef>
                <a:spcPct val="0"/>
              </a:spcBef>
              <a:spcAft>
                <a:spcPct val="0"/>
              </a:spcAft>
              <a:buFont typeface="Wingdings" pitchFamily="2" charset="2"/>
              <a:buChar char="ü"/>
            </a:pPr>
            <a:r>
              <a:rPr lang="en-US" dirty="0" smtClean="0">
                <a:latin typeface="Times New Roman" pitchFamily="18" charset="0"/>
                <a:cs typeface="Times New Roman" pitchFamily="18" charset="0"/>
              </a:rPr>
              <a:t>Output changes its value when the input is crossing zero volts. </a:t>
            </a:r>
          </a:p>
          <a:p>
            <a:pPr marL="465138" indent="-465138" algn="just" fontAlgn="base">
              <a:spcBef>
                <a:spcPct val="0"/>
              </a:spcBef>
              <a:spcAft>
                <a:spcPct val="0"/>
              </a:spcAft>
              <a:buFont typeface="Wingdings" pitchFamily="2" charset="2"/>
              <a:buChar char="ü"/>
            </a:pPr>
            <a:r>
              <a:rPr lang="en-US" dirty="0" smtClean="0">
                <a:latin typeface="Times New Roman" pitchFamily="18" charset="0"/>
                <a:cs typeface="Times New Roman" pitchFamily="18" charset="0"/>
              </a:rPr>
              <a:t>Hence, the above circuit is also called as </a:t>
            </a:r>
            <a:r>
              <a:rPr lang="en-US" b="1" dirty="0" smtClean="0">
                <a:latin typeface="Times New Roman" pitchFamily="18" charset="0"/>
                <a:cs typeface="Times New Roman" pitchFamily="18" charset="0"/>
              </a:rPr>
              <a:t>inverting zero crossing detector.</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720840"/>
            <a:ext cx="8763000"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65138" indent="-465138" algn="just">
              <a:buFont typeface="Wingdings" pitchFamily="2" charset="2"/>
              <a:buChar char="Ø"/>
            </a:pPr>
            <a:r>
              <a:rPr lang="en-US" dirty="0" smtClean="0">
                <a:latin typeface="Times New Roman" pitchFamily="18" charset="0"/>
                <a:cs typeface="Times New Roman" pitchFamily="18" charset="0"/>
              </a:rPr>
              <a:t>Basically, triangular wave is generated by alternatively charging and discharging a capacitor with a constant current. </a:t>
            </a:r>
          </a:p>
          <a:p>
            <a:pPr marL="465138" indent="-465138" algn="just">
              <a:buFont typeface="Wingdings" pitchFamily="2" charset="2"/>
              <a:buChar char="Ø"/>
            </a:pPr>
            <a:r>
              <a:rPr lang="en-US" dirty="0" smtClean="0">
                <a:latin typeface="Times New Roman" pitchFamily="18" charset="0"/>
                <a:cs typeface="Times New Roman" pitchFamily="18" charset="0"/>
              </a:rPr>
              <a:t>This is achieved by connecting integrator circuit at the output of square wave generator. Assume that </a:t>
            </a:r>
            <a:r>
              <a:rPr lang="en-US" b="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 is high at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dirty="0" smtClean="0">
                <a:latin typeface="Times New Roman" pitchFamily="18" charset="0"/>
                <a:cs typeface="Times New Roman" pitchFamily="18" charset="0"/>
              </a:rPr>
              <a:t>. </a:t>
            </a:r>
          </a:p>
          <a:p>
            <a:pPr marL="465138" indent="-465138" algn="just">
              <a:buFont typeface="Wingdings" pitchFamily="2" charset="2"/>
              <a:buChar char="Ø"/>
            </a:pPr>
            <a:r>
              <a:rPr lang="en-US" dirty="0" smtClean="0">
                <a:latin typeface="Times New Roman" pitchFamily="18" charset="0"/>
                <a:cs typeface="Times New Roman" pitchFamily="18" charset="0"/>
              </a:rPr>
              <a:t>This forces a constant current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b="1" baseline="-25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R</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through C (left to right) to drive V</a:t>
            </a:r>
            <a:r>
              <a:rPr lang="en-US" baseline="-25000"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 negative linearly. </a:t>
            </a:r>
          </a:p>
          <a:p>
            <a:pPr marL="465138" indent="-465138" algn="just">
              <a:buFont typeface="Wingdings" pitchFamily="2" charset="2"/>
              <a:buChar char="Ø"/>
            </a:pPr>
            <a:r>
              <a:rPr lang="en-US" dirty="0" smtClean="0">
                <a:latin typeface="Times New Roman" pitchFamily="18" charset="0"/>
                <a:cs typeface="Times New Roman" pitchFamily="18" charset="0"/>
              </a:rPr>
              <a:t>When </a:t>
            </a:r>
            <a:r>
              <a:rPr lang="en-US" b="1"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 is low at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dirty="0" smtClean="0">
                <a:latin typeface="Times New Roman" pitchFamily="18" charset="0"/>
                <a:cs typeface="Times New Roman" pitchFamily="18" charset="0"/>
              </a:rPr>
              <a:t>, it forces a constant current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b="1" dirty="0" smtClean="0">
                <a:latin typeface="Times New Roman" pitchFamily="18" charset="0"/>
                <a:cs typeface="Times New Roman" pitchFamily="18" charset="0"/>
              </a:rPr>
              <a:t> / R</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through C (right to left) to drive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o</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positive, linearly. </a:t>
            </a:r>
          </a:p>
          <a:p>
            <a:pPr marL="465138" indent="-465138" algn="just">
              <a:buFont typeface="Wingdings" pitchFamily="2" charset="2"/>
              <a:buChar char="Ø"/>
            </a:pPr>
            <a:r>
              <a:rPr lang="en-US" dirty="0" smtClean="0">
                <a:latin typeface="Times New Roman" pitchFamily="18" charset="0"/>
                <a:cs typeface="Times New Roman" pitchFamily="18" charset="0"/>
              </a:rPr>
              <a:t>The frequency of the triangular wave is same as that of</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square wave.</a:t>
            </a:r>
            <a:endParaRPr lang="en-US"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Triangular wave Generator</a:t>
            </a:r>
          </a:p>
        </p:txBody>
      </p:sp>
      <p:sp>
        <p:nvSpPr>
          <p:cNvPr id="6" name="Rectangle 5"/>
          <p:cNvSpPr/>
          <p:nvPr/>
        </p:nvSpPr>
        <p:spPr>
          <a:xfrm>
            <a:off x="0" y="914400"/>
            <a:ext cx="1197764"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Method:1</a:t>
            </a:r>
          </a:p>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
        <p:nvSpPr>
          <p:cNvPr id="7" name="Rectangle 6"/>
          <p:cNvSpPr/>
          <p:nvPr/>
        </p:nvSpPr>
        <p:spPr>
          <a:xfrm>
            <a:off x="304800" y="4722674"/>
            <a:ext cx="853440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65138" indent="-465138" algn="just">
              <a:buFont typeface="Wingdings" pitchFamily="2" charset="2"/>
              <a:buChar char="ü"/>
            </a:pPr>
            <a:r>
              <a:rPr lang="en-US" dirty="0" smtClean="0">
                <a:latin typeface="Times New Roman" pitchFamily="18" charset="0"/>
                <a:cs typeface="Times New Roman" pitchFamily="18" charset="0"/>
              </a:rPr>
              <a:t>Although the amplitude of the square wave is constant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amplitude of the triangular wave decreases with an increase in its frequency, and vice versa. </a:t>
            </a:r>
          </a:p>
          <a:p>
            <a:pPr marL="465138" indent="-465138" algn="just">
              <a:buFont typeface="Wingdings" pitchFamily="2" charset="2"/>
              <a:buChar char="ü"/>
            </a:pPr>
            <a:r>
              <a:rPr lang="en-US" dirty="0" smtClean="0">
                <a:latin typeface="Times New Roman" pitchFamily="18" charset="0"/>
                <a:cs typeface="Times New Roman" pitchFamily="18" charset="0"/>
              </a:rPr>
              <a:t>This is because the reactance of capacitor decreases at high frequencies and increases at low frequencies.</a:t>
            </a:r>
          </a:p>
          <a:p>
            <a:pPr marL="465138" indent="-465138" algn="just">
              <a:buFont typeface="Wingdings" pitchFamily="2" charset="2"/>
              <a:buChar char="ü"/>
            </a:pPr>
            <a:r>
              <a:rPr lang="en-US" dirty="0" smtClean="0">
                <a:latin typeface="Times New Roman" pitchFamily="18" charset="0"/>
                <a:cs typeface="Times New Roman" pitchFamily="18" charset="0"/>
              </a:rPr>
              <a:t>In practical circuits, resistance R</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is connected across C to avoid the saturation problem at low frequencies as in the case of practical integrator</a:t>
            </a:r>
            <a:endParaRPr lang="en-US"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Triangular wave Generator</a:t>
            </a:r>
          </a:p>
        </p:txBody>
      </p:sp>
      <p:sp>
        <p:nvSpPr>
          <p:cNvPr id="5" name="Rectangle 4"/>
          <p:cNvSpPr/>
          <p:nvPr/>
        </p:nvSpPr>
        <p:spPr>
          <a:xfrm>
            <a:off x="0" y="914400"/>
            <a:ext cx="1815562"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Method:2</a:t>
            </a:r>
          </a:p>
          <a:p>
            <a:r>
              <a:rPr lang="en-US" b="1" dirty="0" smtClean="0">
                <a:latin typeface="Times New Roman" pitchFamily="18" charset="0"/>
                <a:cs typeface="Times New Roman" pitchFamily="18" charset="0"/>
              </a:rPr>
              <a:t>Circuit Diagram</a:t>
            </a:r>
            <a:endParaRPr lang="en-US" b="1" dirty="0">
              <a:latin typeface="Times New Roman" pitchFamily="18" charset="0"/>
              <a:cs typeface="Times New Roman" pitchFamily="18" charset="0"/>
            </a:endParaRPr>
          </a:p>
        </p:txBody>
      </p:sp>
      <p:sp>
        <p:nvSpPr>
          <p:cNvPr id="6" name="Rectangle 5"/>
          <p:cNvSpPr/>
          <p:nvPr/>
        </p:nvSpPr>
        <p:spPr>
          <a:xfrm>
            <a:off x="762000" y="1828800"/>
            <a:ext cx="64770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Another triangular wave generator, which requires fewer components</a:t>
            </a:r>
            <a:endParaRPr lang="en-US" dirty="0">
              <a:latin typeface="Times New Roman" pitchFamily="18" charset="0"/>
              <a:cs typeface="Times New Roman" pitchFamily="18" charset="0"/>
            </a:endParaRPr>
          </a:p>
        </p:txBody>
      </p:sp>
      <p:pic>
        <p:nvPicPr>
          <p:cNvPr id="67586" name="Picture 2" descr="Triangular Wave Generator Using Op amp"/>
          <p:cNvPicPr>
            <a:picLocks noChangeAspect="1" noChangeArrowheads="1"/>
          </p:cNvPicPr>
          <p:nvPr/>
        </p:nvPicPr>
        <p:blipFill>
          <a:blip r:embed="rId2" cstate="print"/>
          <a:srcRect b="11538"/>
          <a:stretch>
            <a:fillRect/>
          </a:stretch>
        </p:blipFill>
        <p:spPr bwMode="auto">
          <a:xfrm>
            <a:off x="428005" y="2514600"/>
            <a:ext cx="8304337" cy="3505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Triangular wave Generator</a:t>
            </a:r>
          </a:p>
        </p:txBody>
      </p:sp>
      <p:sp>
        <p:nvSpPr>
          <p:cNvPr id="5" name="Rectangle 4"/>
          <p:cNvSpPr/>
          <p:nvPr/>
        </p:nvSpPr>
        <p:spPr>
          <a:xfrm>
            <a:off x="0" y="914400"/>
            <a:ext cx="1197764"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Method:2</a:t>
            </a:r>
          </a:p>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
        <p:nvSpPr>
          <p:cNvPr id="6" name="Rectangle 5"/>
          <p:cNvSpPr/>
          <p:nvPr/>
        </p:nvSpPr>
        <p:spPr>
          <a:xfrm>
            <a:off x="0" y="1765280"/>
            <a:ext cx="91440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65138" indent="-465138" algn="just">
              <a:buFont typeface="Wingdings" pitchFamily="2" charset="2"/>
              <a:buChar char="v"/>
            </a:pPr>
            <a:r>
              <a:rPr lang="en-US" dirty="0" smtClean="0">
                <a:latin typeface="Times New Roman" pitchFamily="18" charset="0"/>
                <a:cs typeface="Times New Roman" pitchFamily="18" charset="0"/>
              </a:rPr>
              <a:t>It consists of a comparator (A) and an integrator (B). </a:t>
            </a:r>
          </a:p>
          <a:p>
            <a:pPr marL="465138" indent="-465138" algn="just">
              <a:buFont typeface="Wingdings" pitchFamily="2" charset="2"/>
              <a:buChar char="v"/>
            </a:pPr>
            <a:r>
              <a:rPr lang="en-US" dirty="0" smtClean="0">
                <a:latin typeface="Times New Roman" pitchFamily="18" charset="0"/>
                <a:cs typeface="Times New Roman" pitchFamily="18" charset="0"/>
              </a:rPr>
              <a:t>The output of comparator A is a square wave of amplitude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is applied to the inverting (-) input terminal of the integrator B. </a:t>
            </a:r>
          </a:p>
          <a:p>
            <a:pPr marL="465138" indent="-465138" algn="just">
              <a:buFont typeface="Wingdings" pitchFamily="2" charset="2"/>
              <a:buChar char="v"/>
            </a:pPr>
            <a:r>
              <a:rPr lang="en-US" dirty="0" smtClean="0">
                <a:latin typeface="Times New Roman" pitchFamily="18" charset="0"/>
                <a:cs typeface="Times New Roman" pitchFamily="18" charset="0"/>
              </a:rPr>
              <a:t>The output of integrator is a triangular wave and it is feedback as input to the comparator A through a voltage divider </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2 </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a:t>
            </a:r>
          </a:p>
        </p:txBody>
      </p:sp>
      <p:sp>
        <p:nvSpPr>
          <p:cNvPr id="7" name="Rectangle 6"/>
          <p:cNvSpPr/>
          <p:nvPr/>
        </p:nvSpPr>
        <p:spPr>
          <a:xfrm>
            <a:off x="0" y="3505200"/>
            <a:ext cx="9144000"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5138" indent="-465138" algn="just">
              <a:buFont typeface="Wingdings" pitchFamily="2" charset="2"/>
              <a:buChar char="Ø"/>
            </a:pPr>
            <a:r>
              <a:rPr lang="en-US" dirty="0" smtClean="0">
                <a:latin typeface="Times New Roman" pitchFamily="18" charset="0"/>
                <a:cs typeface="Times New Roman" pitchFamily="18" charset="0"/>
              </a:rPr>
              <a:t>To understand circuit operation, assume that the output of comparator A is at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b="1" dirty="0" smtClean="0">
                <a:latin typeface="Times New Roman" pitchFamily="18" charset="0"/>
                <a:cs typeface="Times New Roman" pitchFamily="18" charset="0"/>
              </a:rPr>
              <a:t> . </a:t>
            </a:r>
          </a:p>
          <a:p>
            <a:pPr marL="465138" indent="-465138" algn="just">
              <a:buFont typeface="Wingdings" pitchFamily="2" charset="2"/>
              <a:buChar char="Ø"/>
            </a:pPr>
            <a:r>
              <a:rPr lang="en-US" dirty="0" smtClean="0">
                <a:latin typeface="Times New Roman" pitchFamily="18" charset="0"/>
                <a:cs typeface="Times New Roman" pitchFamily="18" charset="0"/>
              </a:rPr>
              <a:t>This forces a constant current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b="1" baseline="-25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R</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through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to give a negative going ramp at the output of the integrator, as shown in the Fig.. </a:t>
            </a:r>
          </a:p>
          <a:p>
            <a:pPr marL="465138" indent="-465138" algn="just">
              <a:buFont typeface="Wingdings" pitchFamily="2" charset="2"/>
              <a:buChar char="Ø"/>
            </a:pPr>
            <a:r>
              <a:rPr lang="en-US" dirty="0" smtClean="0">
                <a:latin typeface="Times New Roman" pitchFamily="18" charset="0"/>
                <a:cs typeface="Times New Roman" pitchFamily="18" charset="0"/>
              </a:rPr>
              <a:t>Therefore, one end of voltage divider is at a voltage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sat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the other at the negative going ramp. </a:t>
            </a:r>
          </a:p>
          <a:p>
            <a:pPr marL="465138" indent="-465138" algn="just">
              <a:buFont typeface="Wingdings" pitchFamily="2" charset="2"/>
              <a:buChar char="Ø"/>
            </a:pPr>
            <a:r>
              <a:rPr lang="en-US" dirty="0" smtClean="0">
                <a:latin typeface="Times New Roman" pitchFamily="18" charset="0"/>
                <a:cs typeface="Times New Roman" pitchFamily="18" charset="0"/>
              </a:rPr>
              <a:t>When the negative going ramp reaches a certain value </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ramp</a:t>
            </a:r>
            <a:r>
              <a:rPr lang="en-US" dirty="0" smtClean="0">
                <a:latin typeface="Times New Roman" pitchFamily="18" charset="0"/>
                <a:cs typeface="Times New Roman" pitchFamily="18" charset="0"/>
              </a:rPr>
              <a:t>, the </a:t>
            </a:r>
            <a:r>
              <a:rPr lang="en-US" b="1" dirty="0" smtClean="0">
                <a:latin typeface="Times New Roman" pitchFamily="18" charset="0"/>
                <a:cs typeface="Times New Roman" pitchFamily="18" charset="0"/>
              </a:rPr>
              <a:t>effective voltage at point P </a:t>
            </a:r>
            <a:r>
              <a:rPr lang="en-US" dirty="0" smtClean="0">
                <a:latin typeface="Times New Roman" pitchFamily="18" charset="0"/>
                <a:cs typeface="Times New Roman" pitchFamily="18" charset="0"/>
              </a:rPr>
              <a:t>becomes slightly below </a:t>
            </a:r>
            <a:r>
              <a:rPr lang="en-US" b="1" dirty="0" smtClean="0">
                <a:latin typeface="Times New Roman" pitchFamily="18" charset="0"/>
                <a:cs typeface="Times New Roman" pitchFamily="18" charset="0"/>
              </a:rPr>
              <a:t>0V</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Triangular wave Generator</a:t>
            </a:r>
          </a:p>
        </p:txBody>
      </p:sp>
      <p:sp>
        <p:nvSpPr>
          <p:cNvPr id="6" name="Rectangle 5"/>
          <p:cNvSpPr/>
          <p:nvPr/>
        </p:nvSpPr>
        <p:spPr>
          <a:xfrm>
            <a:off x="0" y="914400"/>
            <a:ext cx="1947969"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Method:2</a:t>
            </a:r>
          </a:p>
          <a:p>
            <a:r>
              <a:rPr lang="en-US" b="1" dirty="0" smtClean="0">
                <a:latin typeface="Times New Roman" pitchFamily="18" charset="0"/>
                <a:cs typeface="Times New Roman" pitchFamily="18" charset="0"/>
              </a:rPr>
              <a:t>Output waveform</a:t>
            </a:r>
            <a:endParaRPr lang="en-US" b="1" dirty="0">
              <a:latin typeface="Times New Roman" pitchFamily="18" charset="0"/>
              <a:cs typeface="Times New Roman" pitchFamily="18" charset="0"/>
            </a:endParaRPr>
          </a:p>
        </p:txBody>
      </p:sp>
      <p:pic>
        <p:nvPicPr>
          <p:cNvPr id="65539" name="Picture 3"/>
          <p:cNvPicPr>
            <a:picLocks noChangeAspect="1" noChangeArrowheads="1"/>
          </p:cNvPicPr>
          <p:nvPr/>
        </p:nvPicPr>
        <p:blipFill>
          <a:blip r:embed="rId2" cstate="print"/>
          <a:srcRect/>
          <a:stretch>
            <a:fillRect/>
          </a:stretch>
        </p:blipFill>
        <p:spPr bwMode="auto">
          <a:xfrm>
            <a:off x="1295400" y="2038811"/>
            <a:ext cx="6286500" cy="3371389"/>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0874"/>
            <a:ext cx="9144000"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65138" indent="-465138" algn="just">
              <a:buFont typeface="Wingdings" pitchFamily="2" charset="2"/>
              <a:buChar char="v"/>
            </a:pPr>
            <a:r>
              <a:rPr lang="en-US" sz="2000" dirty="0" smtClean="0">
                <a:latin typeface="Times New Roman" pitchFamily="18" charset="0"/>
                <a:cs typeface="Times New Roman" pitchFamily="18" charset="0"/>
              </a:rPr>
              <a:t>As a result, the output of comparator A switches from positive saturation to negative saturation </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V</a:t>
            </a:r>
            <a:r>
              <a:rPr lang="en-US" sz="2000" b="1" baseline="-25000" dirty="0" err="1" smtClean="0">
                <a:latin typeface="Times New Roman" pitchFamily="18" charset="0"/>
                <a:cs typeface="Times New Roman" pitchFamily="18" charset="0"/>
              </a:rPr>
              <a:t>sat</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marL="465138" indent="-465138" algn="just">
              <a:buFont typeface="Wingdings" pitchFamily="2" charset="2"/>
              <a:buChar char="v"/>
            </a:pPr>
            <a:r>
              <a:rPr lang="en-US" sz="2000" dirty="0" smtClean="0">
                <a:latin typeface="Times New Roman" pitchFamily="18" charset="0"/>
                <a:cs typeface="Times New Roman" pitchFamily="18" charset="0"/>
              </a:rPr>
              <a:t>This forces a reverse constant current (right to left) through </a:t>
            </a:r>
            <a:r>
              <a:rPr lang="en-US" sz="2000" b="1"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to give a positive going ramp at the output of the integrator, as shown in the Fig. </a:t>
            </a:r>
          </a:p>
          <a:p>
            <a:pPr marL="465138" indent="-465138" algn="just">
              <a:buFont typeface="Wingdings" pitchFamily="2" charset="2"/>
              <a:buChar char="v"/>
            </a:pPr>
            <a:r>
              <a:rPr lang="en-US" sz="2000" dirty="0" smtClean="0">
                <a:latin typeface="Times New Roman" pitchFamily="18" charset="0"/>
                <a:cs typeface="Times New Roman" pitchFamily="18" charset="0"/>
              </a:rPr>
              <a:t>When positive going ramp reaches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V</a:t>
            </a:r>
            <a:r>
              <a:rPr lang="en-US" sz="2000" b="1" baseline="-25000" dirty="0" err="1" smtClean="0">
                <a:latin typeface="Times New Roman" pitchFamily="18" charset="0"/>
                <a:cs typeface="Times New Roman" pitchFamily="18" charset="0"/>
              </a:rPr>
              <a:t>ramp</a:t>
            </a:r>
            <a:r>
              <a:rPr lang="en-US" sz="2000" dirty="0" smtClean="0">
                <a:latin typeface="Times New Roman" pitchFamily="18" charset="0"/>
                <a:cs typeface="Times New Roman" pitchFamily="18" charset="0"/>
              </a:rPr>
              <a:t>, the effective voltage at point </a:t>
            </a:r>
            <a:r>
              <a:rPr lang="en-US" sz="2000" b="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 becomes slightly above </a:t>
            </a:r>
            <a:r>
              <a:rPr lang="en-US" sz="2000" b="1" dirty="0" smtClean="0">
                <a:latin typeface="Times New Roman" pitchFamily="18" charset="0"/>
                <a:cs typeface="Times New Roman" pitchFamily="18" charset="0"/>
              </a:rPr>
              <a:t>0V</a:t>
            </a:r>
            <a:r>
              <a:rPr lang="en-US" sz="2000" dirty="0" smtClean="0">
                <a:latin typeface="Times New Roman" pitchFamily="18" charset="0"/>
                <a:cs typeface="Times New Roman" pitchFamily="18" charset="0"/>
              </a:rPr>
              <a:t>. </a:t>
            </a:r>
          </a:p>
          <a:p>
            <a:pPr marL="465138" indent="-465138" algn="just">
              <a:buFont typeface="Wingdings" pitchFamily="2" charset="2"/>
              <a:buChar char="v"/>
            </a:pPr>
            <a:r>
              <a:rPr lang="en-US" sz="2000" dirty="0" smtClean="0">
                <a:latin typeface="Times New Roman" pitchFamily="18" charset="0"/>
                <a:cs typeface="Times New Roman" pitchFamily="18" charset="0"/>
              </a:rPr>
              <a:t>As a result, the output of comparator A switches from </a:t>
            </a:r>
            <a:r>
              <a:rPr lang="en-US" sz="2000" b="1" dirty="0" smtClean="0">
                <a:latin typeface="Times New Roman" pitchFamily="18" charset="0"/>
                <a:cs typeface="Times New Roman" pitchFamily="18" charset="0"/>
              </a:rPr>
              <a:t>negative saturation to positive saturation (+</a:t>
            </a:r>
            <a:r>
              <a:rPr lang="en-US" sz="2000" b="1" dirty="0" err="1" smtClean="0">
                <a:latin typeface="Times New Roman" pitchFamily="18" charset="0"/>
                <a:cs typeface="Times New Roman" pitchFamily="18" charset="0"/>
              </a:rPr>
              <a:t>V</a:t>
            </a:r>
            <a:r>
              <a:rPr lang="en-US" sz="2000" b="1" baseline="-25000" dirty="0" err="1" smtClean="0">
                <a:latin typeface="Times New Roman" pitchFamily="18" charset="0"/>
                <a:cs typeface="Times New Roman" pitchFamily="18" charset="0"/>
              </a:rPr>
              <a:t>sat</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marL="465138" indent="-465138" algn="just">
              <a:buFont typeface="Wingdings" pitchFamily="2" charset="2"/>
              <a:buChar char="v"/>
            </a:pPr>
            <a:r>
              <a:rPr lang="en-US" sz="2000" dirty="0" smtClean="0">
                <a:latin typeface="Times New Roman" pitchFamily="18" charset="0"/>
                <a:cs typeface="Times New Roman" pitchFamily="18" charset="0"/>
              </a:rPr>
              <a:t>The sequence then repeats to give triangular wave at the output of integrator B.</a:t>
            </a:r>
            <a:endParaRPr lang="en-US" sz="2000"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Triangular wave Generator</a:t>
            </a:r>
          </a:p>
        </p:txBody>
      </p:sp>
      <p:sp>
        <p:nvSpPr>
          <p:cNvPr id="6" name="Rectangle 5"/>
          <p:cNvSpPr/>
          <p:nvPr/>
        </p:nvSpPr>
        <p:spPr>
          <a:xfrm>
            <a:off x="0" y="914400"/>
            <a:ext cx="1197764"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Method:2</a:t>
            </a:r>
          </a:p>
          <a:p>
            <a:r>
              <a:rPr lang="en-US" b="1" dirty="0" smtClean="0">
                <a:latin typeface="Times New Roman" pitchFamily="18" charset="0"/>
                <a:cs typeface="Times New Roman" pitchFamily="18" charset="0"/>
              </a:rPr>
              <a:t>Operation</a:t>
            </a:r>
            <a:endParaRPr lang="en-US" b="1"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Triangular wave Generator</a:t>
            </a:r>
          </a:p>
        </p:txBody>
      </p:sp>
      <p:sp>
        <p:nvSpPr>
          <p:cNvPr id="5" name="Rectangle 4"/>
          <p:cNvSpPr/>
          <p:nvPr/>
        </p:nvSpPr>
        <p:spPr>
          <a:xfrm>
            <a:off x="0" y="914400"/>
            <a:ext cx="3969998"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Method:2</a:t>
            </a:r>
          </a:p>
          <a:p>
            <a:r>
              <a:rPr lang="en-US" b="1" dirty="0" smtClean="0">
                <a:latin typeface="Times New Roman" pitchFamily="18" charset="0"/>
                <a:cs typeface="Times New Roman" pitchFamily="18" charset="0"/>
              </a:rPr>
              <a:t>Amplitude and Frequency Calculation</a:t>
            </a:r>
            <a:endParaRPr lang="en-US" b="1" dirty="0">
              <a:latin typeface="Times New Roman" pitchFamily="18" charset="0"/>
              <a:cs typeface="Times New Roman" pitchFamily="18" charset="0"/>
            </a:endParaRPr>
          </a:p>
        </p:txBody>
      </p:sp>
      <p:sp>
        <p:nvSpPr>
          <p:cNvPr id="68609" name="Rectangle 1"/>
          <p:cNvSpPr>
            <a:spLocks noChangeArrowheads="1"/>
          </p:cNvSpPr>
          <p:nvPr/>
        </p:nvSpPr>
        <p:spPr bwMode="auto">
          <a:xfrm>
            <a:off x="342048" y="1948934"/>
            <a:ext cx="751366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When comparator output is at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sz="1800" b="0" i="0" u="none" strike="noStrike" cap="none" normalizeH="0" baseline="-30000" dirty="0" err="1" smtClean="0">
                <a:ln>
                  <a:noFill/>
                </a:ln>
                <a:solidFill>
                  <a:schemeClr val="tx1"/>
                </a:solidFill>
                <a:effectLst/>
                <a:latin typeface="Times New Roman" pitchFamily="18" charset="0"/>
                <a:cs typeface="Times New Roman" pitchFamily="18" charset="0"/>
              </a:rPr>
              <a:t>sat</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the effective voltage at point P is given by </a:t>
            </a:r>
            <a:endParaRPr kumimoji="0" lang="en-US" sz="31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8610" name="Picture 2" descr="Triangular Wave Generator Using Op amp">
            <a:hlinkClick r:id="rId2"/>
          </p:cNvPr>
          <p:cNvPicPr>
            <a:picLocks noChangeAspect="1" noChangeArrowheads="1"/>
          </p:cNvPicPr>
          <p:nvPr/>
        </p:nvPicPr>
        <p:blipFill>
          <a:blip r:embed="rId3" cstate="print"/>
          <a:srcRect/>
          <a:stretch>
            <a:fillRect/>
          </a:stretch>
        </p:blipFill>
        <p:spPr bwMode="auto">
          <a:xfrm>
            <a:off x="763437" y="2438400"/>
            <a:ext cx="7085163" cy="733425"/>
          </a:xfrm>
          <a:prstGeom prst="rect">
            <a:avLst/>
          </a:prstGeom>
          <a:ln>
            <a:solidFill>
              <a:srgbClr val="FFFF00"/>
            </a:solidFill>
          </a:ln>
          <a:effectLst>
            <a:outerShdw blurRad="292100" dist="139700" dir="2700000" algn="tl" rotWithShape="0">
              <a:srgbClr val="333333">
                <a:alpha val="65000"/>
              </a:srgbClr>
            </a:outerShdw>
          </a:effectLst>
        </p:spPr>
      </p:pic>
      <p:sp>
        <p:nvSpPr>
          <p:cNvPr id="8" name="Rectangle 7"/>
          <p:cNvSpPr/>
          <p:nvPr/>
        </p:nvSpPr>
        <p:spPr>
          <a:xfrm>
            <a:off x="228600" y="3392269"/>
            <a:ext cx="7924800" cy="369332"/>
          </a:xfrm>
          <a:prstGeom prst="rect">
            <a:avLst/>
          </a:prstGeom>
        </p:spPr>
        <p:txBody>
          <a:bodyPr wrap="square">
            <a:spAutoFit/>
          </a:bodyPr>
          <a:lstStyle/>
          <a:p>
            <a:r>
              <a:rPr lang="en-US" dirty="0" smtClean="0">
                <a:latin typeface="Times New Roman" pitchFamily="18" charset="0"/>
                <a:cs typeface="Times New Roman" pitchFamily="18" charset="0"/>
              </a:rPr>
              <a:t>When effective voltage at P becomes equal to zero, we can write above equation</a:t>
            </a:r>
            <a:endParaRPr lang="en-US" dirty="0">
              <a:latin typeface="Times New Roman" pitchFamily="18" charset="0"/>
              <a:cs typeface="Times New Roman" pitchFamily="18" charset="0"/>
            </a:endParaRPr>
          </a:p>
        </p:txBody>
      </p:sp>
      <p:pic>
        <p:nvPicPr>
          <p:cNvPr id="68612" name="Picture 4" descr="Triangular Wave Generator Using Op amp"/>
          <p:cNvPicPr>
            <a:picLocks noChangeAspect="1" noChangeArrowheads="1"/>
          </p:cNvPicPr>
          <p:nvPr/>
        </p:nvPicPr>
        <p:blipFill>
          <a:blip r:embed="rId4" cstate="print"/>
          <a:srcRect/>
          <a:stretch>
            <a:fillRect/>
          </a:stretch>
        </p:blipFill>
        <p:spPr bwMode="auto">
          <a:xfrm>
            <a:off x="261359" y="4038600"/>
            <a:ext cx="8775754" cy="2743200"/>
          </a:xfrm>
          <a:prstGeom prst="rect">
            <a:avLst/>
          </a:prstGeom>
          <a:ln>
            <a:solidFill>
              <a:srgbClr val="FF0000"/>
            </a:solidFill>
          </a:ln>
          <a:effectLst>
            <a:outerShdw blurRad="292100" dist="139700" dir="2700000" algn="tl" rotWithShape="0">
              <a:srgbClr val="333333">
                <a:alpha val="65000"/>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05000"/>
            <a:ext cx="7162800" cy="369332"/>
          </a:xfrm>
          <a:prstGeom prst="rect">
            <a:avLst/>
          </a:prstGeom>
        </p:spPr>
        <p:txBody>
          <a:bodyPr wrap="square">
            <a:spAutoFit/>
          </a:bodyPr>
          <a:lstStyle/>
          <a:p>
            <a:r>
              <a:rPr lang="en-US" dirty="0" smtClean="0">
                <a:latin typeface="Times New Roman" pitchFamily="18" charset="0"/>
                <a:cs typeface="Times New Roman" pitchFamily="18" charset="0"/>
              </a:rPr>
              <a:t>Similarly, when comparator output is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sat</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 can write,</a:t>
            </a:r>
            <a:endParaRPr lang="en-US"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Triangular wave Generator</a:t>
            </a:r>
          </a:p>
        </p:txBody>
      </p:sp>
      <p:sp>
        <p:nvSpPr>
          <p:cNvPr id="6" name="Rectangle 5"/>
          <p:cNvSpPr/>
          <p:nvPr/>
        </p:nvSpPr>
        <p:spPr>
          <a:xfrm>
            <a:off x="0" y="914400"/>
            <a:ext cx="3969998"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Method:2</a:t>
            </a:r>
          </a:p>
          <a:p>
            <a:r>
              <a:rPr lang="en-US" b="1" dirty="0" smtClean="0">
                <a:latin typeface="Times New Roman" pitchFamily="18" charset="0"/>
                <a:cs typeface="Times New Roman" pitchFamily="18" charset="0"/>
              </a:rPr>
              <a:t>Amplitude and Frequency Calculation</a:t>
            </a:r>
            <a:endParaRPr lang="en-US" b="1" dirty="0">
              <a:latin typeface="Times New Roman" pitchFamily="18" charset="0"/>
              <a:cs typeface="Times New Roman" pitchFamily="18" charset="0"/>
            </a:endParaRPr>
          </a:p>
        </p:txBody>
      </p:sp>
      <p:pic>
        <p:nvPicPr>
          <p:cNvPr id="70658" name="Picture 2" descr="Triangular Wave Generator Using Op amp"/>
          <p:cNvPicPr>
            <a:picLocks noChangeAspect="1" noChangeArrowheads="1"/>
          </p:cNvPicPr>
          <p:nvPr/>
        </p:nvPicPr>
        <p:blipFill>
          <a:blip r:embed="rId2" cstate="print"/>
          <a:srcRect/>
          <a:stretch>
            <a:fillRect/>
          </a:stretch>
        </p:blipFill>
        <p:spPr bwMode="auto">
          <a:xfrm>
            <a:off x="152400" y="2286000"/>
            <a:ext cx="8954798" cy="91440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76200" y="3239869"/>
            <a:ext cx="8305800" cy="369332"/>
          </a:xfrm>
          <a:prstGeom prst="rect">
            <a:avLst/>
          </a:prstGeom>
        </p:spPr>
        <p:txBody>
          <a:bodyPr wrap="square">
            <a:spAutoFit/>
          </a:bodyPr>
          <a:lstStyle/>
          <a:p>
            <a:r>
              <a:rPr lang="en-US" dirty="0" smtClean="0">
                <a:latin typeface="Times New Roman" pitchFamily="18" charset="0"/>
                <a:cs typeface="Times New Roman" pitchFamily="18" charset="0"/>
              </a:rPr>
              <a:t>The peak to peak amplitude of the triangular wave can be given as</a:t>
            </a:r>
            <a:endParaRPr lang="en-US" dirty="0">
              <a:latin typeface="Times New Roman" pitchFamily="18" charset="0"/>
              <a:cs typeface="Times New Roman" pitchFamily="18" charset="0"/>
            </a:endParaRPr>
          </a:p>
        </p:txBody>
      </p:sp>
      <p:pic>
        <p:nvPicPr>
          <p:cNvPr id="70660" name="Picture 4" descr="Triangular Wave Generator Using Op amp"/>
          <p:cNvPicPr>
            <a:picLocks noChangeAspect="1" noChangeArrowheads="1"/>
          </p:cNvPicPr>
          <p:nvPr/>
        </p:nvPicPr>
        <p:blipFill>
          <a:blip r:embed="rId3" cstate="print"/>
          <a:srcRect/>
          <a:stretch>
            <a:fillRect/>
          </a:stretch>
        </p:blipFill>
        <p:spPr bwMode="auto">
          <a:xfrm>
            <a:off x="1" y="3886201"/>
            <a:ext cx="9144000" cy="2109128"/>
          </a:xfrm>
          <a:prstGeom prst="rect">
            <a:avLst/>
          </a:prstGeom>
          <a:ln>
            <a:solidFill>
              <a:schemeClr val="accent3">
                <a:lumMod val="75000"/>
              </a:schemeClr>
            </a:solidFill>
          </a:ln>
          <a:effectLst>
            <a:outerShdw blurRad="292100" dist="139700" dir="2700000" algn="tl" rotWithShape="0">
              <a:srgbClr val="333333">
                <a:alpha val="65000"/>
              </a:srgbClr>
            </a:outerShdw>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600"/>
            <a:ext cx="9144000" cy="64633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latin typeface="Times New Roman" pitchFamily="18" charset="0"/>
                <a:cs typeface="Times New Roman" pitchFamily="18" charset="0"/>
              </a:rPr>
              <a:t>The time taken by the output to swing from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ramp</a:t>
            </a:r>
            <a:r>
              <a:rPr lang="en-US" dirty="0" smtClean="0">
                <a:latin typeface="Times New Roman" pitchFamily="18" charset="0"/>
                <a:cs typeface="Times New Roman" pitchFamily="18" charset="0"/>
              </a:rPr>
              <a:t> to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ramp</a:t>
            </a:r>
            <a:r>
              <a:rPr lang="en-US" dirty="0" smtClean="0">
                <a:latin typeface="Times New Roman" pitchFamily="18" charset="0"/>
                <a:cs typeface="Times New Roman" pitchFamily="18" charset="0"/>
              </a:rPr>
              <a:t> (or from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ramp</a:t>
            </a:r>
            <a:r>
              <a:rPr lang="en-US" dirty="0" smtClean="0">
                <a:latin typeface="Times New Roman" pitchFamily="18" charset="0"/>
                <a:cs typeface="Times New Roman" pitchFamily="18" charset="0"/>
              </a:rPr>
              <a:t> to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ramp</a:t>
            </a:r>
            <a:r>
              <a:rPr lang="en-US" dirty="0" smtClean="0">
                <a:latin typeface="Times New Roman" pitchFamily="18" charset="0"/>
                <a:cs typeface="Times New Roman" pitchFamily="18" charset="0"/>
              </a:rPr>
              <a:t>) is equal to half the time period T/2</a:t>
            </a:r>
            <a:endParaRPr lang="en-US"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Triangular wave Generator</a:t>
            </a:r>
          </a:p>
        </p:txBody>
      </p:sp>
      <p:sp>
        <p:nvSpPr>
          <p:cNvPr id="6" name="Rectangle 5"/>
          <p:cNvSpPr/>
          <p:nvPr/>
        </p:nvSpPr>
        <p:spPr>
          <a:xfrm>
            <a:off x="0" y="914400"/>
            <a:ext cx="3969998"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Method:2</a:t>
            </a:r>
          </a:p>
          <a:p>
            <a:r>
              <a:rPr lang="en-US" b="1" dirty="0" smtClean="0">
                <a:latin typeface="Times New Roman" pitchFamily="18" charset="0"/>
                <a:cs typeface="Times New Roman" pitchFamily="18" charset="0"/>
              </a:rPr>
              <a:t>Amplitude and Frequency Calculation</a:t>
            </a:r>
            <a:endParaRPr lang="en-US" b="1" dirty="0">
              <a:latin typeface="Times New Roman" pitchFamily="18" charset="0"/>
              <a:cs typeface="Times New Roman" pitchFamily="18" charset="0"/>
            </a:endParaRPr>
          </a:p>
        </p:txBody>
      </p:sp>
      <p:pic>
        <p:nvPicPr>
          <p:cNvPr id="72706" name="Picture 2" descr="Triangular Wave Generator Using Op amp"/>
          <p:cNvPicPr>
            <a:picLocks noChangeAspect="1" noChangeArrowheads="1"/>
          </p:cNvPicPr>
          <p:nvPr/>
        </p:nvPicPr>
        <p:blipFill>
          <a:blip r:embed="rId2" cstate="print"/>
          <a:srcRect/>
          <a:stretch>
            <a:fillRect/>
          </a:stretch>
        </p:blipFill>
        <p:spPr bwMode="auto">
          <a:xfrm>
            <a:off x="914400" y="2438400"/>
            <a:ext cx="7659750" cy="1524000"/>
          </a:xfrm>
          <a:prstGeom prst="rect">
            <a:avLst/>
          </a:prstGeom>
          <a:ln>
            <a:noFill/>
          </a:ln>
          <a:effectLst>
            <a:outerShdw blurRad="292100" dist="139700" dir="2700000" algn="tl" rotWithShape="0">
              <a:srgbClr val="333333">
                <a:alpha val="65000"/>
              </a:srgbClr>
            </a:outerShdw>
          </a:effectLst>
        </p:spPr>
        <p:style>
          <a:lnRef idx="2">
            <a:schemeClr val="accent2"/>
          </a:lnRef>
          <a:fillRef idx="1">
            <a:schemeClr val="lt1"/>
          </a:fillRef>
          <a:effectRef idx="0">
            <a:schemeClr val="accent2"/>
          </a:effectRef>
          <a:fontRef idx="minor">
            <a:schemeClr val="dk1"/>
          </a:fontRef>
        </p:style>
      </p:pic>
      <p:sp>
        <p:nvSpPr>
          <p:cNvPr id="8" name="Rectangle 7"/>
          <p:cNvSpPr/>
          <p:nvPr/>
        </p:nvSpPr>
        <p:spPr>
          <a:xfrm>
            <a:off x="381000" y="4114800"/>
            <a:ext cx="3359061" cy="369332"/>
          </a:xfrm>
          <a:prstGeom prst="rect">
            <a:avLst/>
          </a:prstGeom>
        </p:spPr>
        <p:txBody>
          <a:bodyPr wrap="none">
            <a:spAutoFit/>
          </a:bodyPr>
          <a:lstStyle/>
          <a:p>
            <a:r>
              <a:rPr lang="en-US" dirty="0" smtClean="0">
                <a:latin typeface="Times New Roman" pitchFamily="18" charset="0"/>
                <a:cs typeface="Times New Roman" pitchFamily="18" charset="0"/>
              </a:rPr>
              <a:t>Substituting value of V</a:t>
            </a:r>
            <a:r>
              <a:rPr lang="en-US" baseline="-25000" dirty="0" smtClean="0">
                <a:latin typeface="Times New Roman" pitchFamily="18" charset="0"/>
                <a:cs typeface="Times New Roman" pitchFamily="18" charset="0"/>
              </a:rPr>
              <a:t>o(pp)</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 get,</a:t>
            </a:r>
            <a:endParaRPr lang="en-US" dirty="0">
              <a:latin typeface="Times New Roman" pitchFamily="18" charset="0"/>
              <a:cs typeface="Times New Roman" pitchFamily="18" charset="0"/>
            </a:endParaRPr>
          </a:p>
        </p:txBody>
      </p:sp>
      <p:pic>
        <p:nvPicPr>
          <p:cNvPr id="72708" name="Picture 4" descr="Triangular Wave Generator Using Op amp"/>
          <p:cNvPicPr>
            <a:picLocks noChangeAspect="1" noChangeArrowheads="1"/>
          </p:cNvPicPr>
          <p:nvPr/>
        </p:nvPicPr>
        <p:blipFill>
          <a:blip r:embed="rId3" cstate="print"/>
          <a:srcRect/>
          <a:stretch>
            <a:fillRect/>
          </a:stretch>
        </p:blipFill>
        <p:spPr bwMode="auto">
          <a:xfrm>
            <a:off x="1589314" y="4648200"/>
            <a:ext cx="5878286" cy="914400"/>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304800" y="5715000"/>
            <a:ext cx="6858000" cy="369332"/>
          </a:xfrm>
          <a:prstGeom prst="rect">
            <a:avLst/>
          </a:prstGeom>
        </p:spPr>
        <p:txBody>
          <a:bodyPr wrap="square">
            <a:spAutoFit/>
          </a:bodyPr>
          <a:lstStyle/>
          <a:p>
            <a:r>
              <a:rPr lang="en-US" dirty="0" smtClean="0">
                <a:latin typeface="Times New Roman" pitchFamily="18" charset="0"/>
                <a:cs typeface="Times New Roman" pitchFamily="18" charset="0"/>
              </a:rPr>
              <a:t>Therefore, the frequency of oscillation can be given as,</a:t>
            </a:r>
            <a:endParaRPr lang="en-US" dirty="0">
              <a:latin typeface="Times New Roman" pitchFamily="18" charset="0"/>
              <a:cs typeface="Times New Roman" pitchFamily="18" charset="0"/>
            </a:endParaRPr>
          </a:p>
        </p:txBody>
      </p:sp>
      <p:pic>
        <p:nvPicPr>
          <p:cNvPr id="72710" name="Picture 6" descr="Triangular Wave Generator Using Op amp"/>
          <p:cNvPicPr>
            <a:picLocks noChangeAspect="1" noChangeArrowheads="1"/>
          </p:cNvPicPr>
          <p:nvPr/>
        </p:nvPicPr>
        <p:blipFill>
          <a:blip r:embed="rId4" cstate="print"/>
          <a:srcRect/>
          <a:stretch>
            <a:fillRect/>
          </a:stretch>
        </p:blipFill>
        <p:spPr bwMode="auto">
          <a:xfrm>
            <a:off x="2286000" y="6096000"/>
            <a:ext cx="5943600" cy="609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Sine wave Generator</a:t>
            </a:r>
          </a:p>
        </p:txBody>
      </p:sp>
      <p:sp>
        <p:nvSpPr>
          <p:cNvPr id="3" name="Rectangle 2"/>
          <p:cNvSpPr/>
          <p:nvPr/>
        </p:nvSpPr>
        <p:spPr>
          <a:xfrm>
            <a:off x="0" y="914400"/>
            <a:ext cx="216597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err="1" smtClean="0">
                <a:latin typeface="Times New Roman" pitchFamily="18" charset="0"/>
                <a:cs typeface="Times New Roman" pitchFamily="18" charset="0"/>
              </a:rPr>
              <a:t>Barkhausen</a:t>
            </a:r>
            <a:r>
              <a:rPr lang="en-US" b="1" dirty="0" smtClean="0">
                <a:latin typeface="Times New Roman" pitchFamily="18" charset="0"/>
                <a:cs typeface="Times New Roman" pitchFamily="18" charset="0"/>
              </a:rPr>
              <a:t> criteria</a:t>
            </a:r>
            <a:endParaRPr lang="en-US" b="1" dirty="0">
              <a:latin typeface="Times New Roman" pitchFamily="18" charset="0"/>
              <a:cs typeface="Times New Roman" pitchFamily="18" charset="0"/>
            </a:endParaRPr>
          </a:p>
        </p:txBody>
      </p:sp>
      <p:sp>
        <p:nvSpPr>
          <p:cNvPr id="4" name="Rectangle 3"/>
          <p:cNvSpPr/>
          <p:nvPr/>
        </p:nvSpPr>
        <p:spPr>
          <a:xfrm>
            <a:off x="457200" y="1600200"/>
            <a:ext cx="83820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Electronic oscillators are divided into:</a:t>
            </a:r>
          </a:p>
          <a:p>
            <a:pPr marL="404813" indent="-404813" algn="just">
              <a:buFont typeface="Wingdings" pitchFamily="2" charset="2"/>
              <a:buChar char="Ø"/>
            </a:pPr>
            <a:r>
              <a:rPr lang="en-US" b="1" dirty="0" smtClean="0">
                <a:latin typeface="Times New Roman" pitchFamily="18" charset="0"/>
                <a:cs typeface="Times New Roman" pitchFamily="18" charset="0"/>
              </a:rPr>
              <a:t>Sinusoidal</a:t>
            </a:r>
            <a:r>
              <a:rPr lang="en-US" dirty="0" smtClean="0">
                <a:latin typeface="Times New Roman" pitchFamily="18" charset="0"/>
                <a:cs typeface="Times New Roman" pitchFamily="18" charset="0"/>
              </a:rPr>
              <a:t> (or harmonic) oscillators-which produce an output having sine waveform</a:t>
            </a:r>
          </a:p>
          <a:p>
            <a:pPr marL="404813" indent="-404813" algn="just">
              <a:buFont typeface="Wingdings" pitchFamily="2" charset="2"/>
              <a:buChar char="Ø"/>
            </a:pPr>
            <a:r>
              <a:rPr lang="en-US" b="1" dirty="0" smtClean="0">
                <a:latin typeface="Times New Roman" pitchFamily="18" charset="0"/>
                <a:cs typeface="Times New Roman" pitchFamily="18" charset="0"/>
              </a:rPr>
              <a:t>Non-sinusoidal </a:t>
            </a:r>
            <a:r>
              <a:rPr lang="en-US" dirty="0" smtClean="0">
                <a:latin typeface="Times New Roman" pitchFamily="18" charset="0"/>
                <a:cs typeface="Times New Roman" pitchFamily="18" charset="0"/>
              </a:rPr>
              <a:t>(or </a:t>
            </a:r>
            <a:r>
              <a:rPr lang="en-US" b="1" dirty="0" smtClean="0">
                <a:latin typeface="Times New Roman" pitchFamily="18" charset="0"/>
                <a:cs typeface="Times New Roman" pitchFamily="18" charset="0"/>
              </a:rPr>
              <a:t>relaxation</a:t>
            </a:r>
            <a:r>
              <a:rPr lang="en-US" dirty="0" smtClean="0">
                <a:latin typeface="Times New Roman" pitchFamily="18" charset="0"/>
                <a:cs typeface="Times New Roman" pitchFamily="18" charset="0"/>
              </a:rPr>
              <a:t>) oscillator-the output is square, rectangular or saw-tooth or pulse shape.</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76200" y="3276600"/>
            <a:ext cx="4114800" cy="2266950"/>
          </a:xfrm>
          <a:prstGeom prst="rect">
            <a:avLst/>
          </a:prstGeom>
          <a:noFill/>
          <a:ln w="9525">
            <a:solidFill>
              <a:schemeClr val="tx2"/>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286000" y="5715000"/>
            <a:ext cx="6467475" cy="771525"/>
          </a:xfrm>
          <a:prstGeom prst="rect">
            <a:avLst/>
          </a:prstGeom>
          <a:noFill/>
          <a:ln w="9525">
            <a:solidFill>
              <a:srgbClr val="FF0000"/>
            </a:solidFill>
            <a:miter lim="800000"/>
            <a:headEnd/>
            <a:tailEnd/>
          </a:ln>
        </p:spPr>
      </p:pic>
      <p:sp>
        <p:nvSpPr>
          <p:cNvPr id="8" name="Rectangle 7"/>
          <p:cNvSpPr/>
          <p:nvPr/>
        </p:nvSpPr>
        <p:spPr>
          <a:xfrm>
            <a:off x="4572000" y="3200400"/>
            <a:ext cx="44196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b="1" dirty="0" smtClean="0">
                <a:latin typeface="Times New Roman" pitchFamily="18" charset="0"/>
                <a:cs typeface="Times New Roman" pitchFamily="18" charset="0"/>
              </a:rPr>
              <a:t>A(j</a:t>
            </a:r>
            <a:r>
              <a:rPr lang="el-GR" b="1" dirty="0" smtClean="0">
                <a:latin typeface="Times New Roman" pitchFamily="18" charset="0"/>
                <a:cs typeface="Times New Roman" pitchFamily="18" charset="0"/>
              </a:rPr>
              <a:t>ω</a:t>
            </a:r>
            <a:r>
              <a:rPr lang="en-US" b="1" dirty="0" smtClean="0">
                <a:latin typeface="Times New Roman" pitchFamily="18" charset="0"/>
                <a:cs typeface="Times New Roman" pitchFamily="18" charset="0"/>
              </a:rPr>
              <a:t>)</a:t>
            </a:r>
            <a:r>
              <a:rPr lang="el-GR" b="1" dirty="0" smtClean="0">
                <a:latin typeface="Times New Roman" pitchFamily="18" charset="0"/>
                <a:cs typeface="Times New Roman" pitchFamily="18" charset="0"/>
              </a:rPr>
              <a:t>β</a:t>
            </a:r>
            <a:r>
              <a:rPr lang="en-US" b="1" dirty="0" smtClean="0">
                <a:latin typeface="Times New Roman" pitchFamily="18" charset="0"/>
                <a:cs typeface="Times New Roman" pitchFamily="18" charset="0"/>
              </a:rPr>
              <a:t>(j</a:t>
            </a:r>
            <a:r>
              <a:rPr lang="el-GR" b="1" dirty="0" smtClean="0">
                <a:latin typeface="Times New Roman" pitchFamily="18" charset="0"/>
                <a:cs typeface="Times New Roman" pitchFamily="18" charset="0"/>
              </a:rPr>
              <a:t>ω</a:t>
            </a:r>
            <a:r>
              <a:rPr lang="en-US" b="1" dirty="0" smtClean="0">
                <a:latin typeface="Times New Roman" pitchFamily="18" charset="0"/>
                <a:cs typeface="Times New Roman" pitchFamily="18" charset="0"/>
              </a:rPr>
              <a:t>) = 1(0</a:t>
            </a:r>
            <a:r>
              <a:rPr lang="en-US" b="1" dirty="0" smtClean="0">
                <a:latin typeface="Univers 57 Condensed"/>
                <a:cs typeface="Times New Roman" pitchFamily="18" charset="0"/>
              </a:rPr>
              <a:t>°</a:t>
            </a:r>
            <a:r>
              <a:rPr lang="en-US" b="1" dirty="0" smtClean="0">
                <a:latin typeface="Times New Roman" pitchFamily="18" charset="0"/>
                <a:cs typeface="Times New Roman" pitchFamily="18" charset="0"/>
              </a:rPr>
              <a:t>)</a:t>
            </a:r>
          </a:p>
          <a:p>
            <a:pPr marL="342900" indent="-342900" algn="just">
              <a:buFont typeface="+mj-lt"/>
              <a:buAutoNum type="arabicPeriod"/>
            </a:pPr>
            <a:r>
              <a:rPr lang="en-US" dirty="0" smtClean="0">
                <a:latin typeface="Times New Roman" pitchFamily="18" charset="0"/>
                <a:cs typeface="Times New Roman" pitchFamily="18" charset="0"/>
              </a:rPr>
              <a:t>The total phase shift of the loop gain should be </a:t>
            </a:r>
            <a:r>
              <a:rPr lang="en-US" b="1" dirty="0" smtClean="0">
                <a:latin typeface="Times New Roman" pitchFamily="18" charset="0"/>
                <a:cs typeface="Times New Roman" pitchFamily="18" charset="0"/>
              </a:rPr>
              <a:t>Zero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a:t>
            </a:r>
            <a:r>
              <a:rPr lang="en-US" dirty="0" smtClean="0">
                <a:latin typeface="Times New Roman" pitchFamily="18" charset="0"/>
                <a:cs typeface="Times New Roman" pitchFamily="18" charset="0"/>
              </a:rPr>
              <a:t> multiple of </a:t>
            </a:r>
            <a:r>
              <a:rPr lang="en-US" b="1" dirty="0" smtClean="0">
                <a:latin typeface="Times New Roman" pitchFamily="18" charset="0"/>
                <a:cs typeface="Times New Roman" pitchFamily="18" charset="0"/>
              </a:rPr>
              <a:t>2</a:t>
            </a:r>
            <a:r>
              <a:rPr lang="el-GR" b="1" dirty="0" smtClean="0">
                <a:latin typeface="Times New Roman" pitchFamily="18" charset="0"/>
                <a:cs typeface="Times New Roman" pitchFamily="18" charset="0"/>
              </a:rPr>
              <a:t>Π</a:t>
            </a:r>
            <a:r>
              <a:rPr lang="en-US" b="1" dirty="0" smtClean="0">
                <a:latin typeface="Times New Roman" pitchFamily="18" charset="0"/>
                <a:cs typeface="Times New Roman" pitchFamily="18" charset="0"/>
              </a:rPr>
              <a:t>.</a:t>
            </a:r>
          </a:p>
          <a:p>
            <a:pPr marL="342900" indent="-342900" algn="just">
              <a:buFont typeface="+mj-lt"/>
              <a:buAutoNum type="arabicPeriod"/>
            </a:pPr>
            <a:r>
              <a:rPr lang="en-US" dirty="0" smtClean="0">
                <a:latin typeface="Times New Roman" pitchFamily="18" charset="0"/>
                <a:cs typeface="Times New Roman" pitchFamily="18" charset="0"/>
              </a:rPr>
              <a:t>The magnitude of the loop gain A</a:t>
            </a:r>
            <a:r>
              <a:rPr lang="el-GR" dirty="0" smtClean="0">
                <a:latin typeface="Times New Roman" pitchFamily="18" charset="0"/>
                <a:cs typeface="Times New Roman" pitchFamily="18" charset="0"/>
              </a:rPr>
              <a:t>β</a:t>
            </a:r>
            <a:r>
              <a:rPr lang="en-US" dirty="0" smtClean="0">
                <a:latin typeface="Times New Roman" pitchFamily="18" charset="0"/>
                <a:cs typeface="Times New Roman" pitchFamily="18" charset="0"/>
              </a:rPr>
              <a:t> is equal to unity </a:t>
            </a:r>
            <a:r>
              <a:rPr lang="en-US" b="1" dirty="0" smtClean="0">
                <a:latin typeface="Times New Roman" pitchFamily="18" charset="0"/>
                <a:cs typeface="Times New Roman" pitchFamily="18" charset="0"/>
              </a:rPr>
              <a:t>|A</a:t>
            </a:r>
            <a:r>
              <a:rPr lang="el-GR" b="1" dirty="0" smtClean="0">
                <a:latin typeface="Times New Roman" pitchFamily="18" charset="0"/>
                <a:cs typeface="Times New Roman" pitchFamily="18" charset="0"/>
              </a:rPr>
              <a:t>β</a:t>
            </a:r>
            <a:r>
              <a:rPr lang="en-US" b="1" dirty="0" smtClean="0">
                <a:latin typeface="Times New Roman" pitchFamily="18" charset="0"/>
                <a:cs typeface="Times New Roman" pitchFamily="18" charset="0"/>
              </a:rPr>
              <a:t>| = 1</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altLang="ko-KR" sz="3600" b="1" dirty="0" smtClean="0">
                <a:solidFill>
                  <a:srgbClr val="FF0000"/>
                </a:solidFill>
                <a:latin typeface="Times New Roman" pitchFamily="18" charset="0"/>
                <a:cs typeface="Times New Roman" pitchFamily="18" charset="0"/>
              </a:rPr>
              <a:t>Sine wave Generator</a:t>
            </a:r>
          </a:p>
        </p:txBody>
      </p:sp>
      <p:sp>
        <p:nvSpPr>
          <p:cNvPr id="5" name="Rectangle 4"/>
          <p:cNvSpPr/>
          <p:nvPr/>
        </p:nvSpPr>
        <p:spPr>
          <a:xfrm>
            <a:off x="0" y="914400"/>
            <a:ext cx="212962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Types of Oscillators</a:t>
            </a:r>
            <a:endParaRPr lang="en-US" b="1" dirty="0">
              <a:latin typeface="Times New Roman" pitchFamily="18" charset="0"/>
              <a:cs typeface="Times New Roman" pitchFamily="18" charset="0"/>
            </a:endParaRPr>
          </a:p>
        </p:txBody>
      </p:sp>
      <p:sp>
        <p:nvSpPr>
          <p:cNvPr id="6" name="Rectangle 5"/>
          <p:cNvSpPr/>
          <p:nvPr/>
        </p:nvSpPr>
        <p:spPr>
          <a:xfrm>
            <a:off x="533400" y="1752600"/>
            <a:ext cx="807720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latin typeface="Times New Roman" pitchFamily="18" charset="0"/>
                <a:cs typeface="Times New Roman" pitchFamily="18" charset="0"/>
              </a:rPr>
              <a:t>There are two types,</a:t>
            </a:r>
          </a:p>
          <a:p>
            <a:pPr marL="342900" indent="-342900">
              <a:buFont typeface="+mj-lt"/>
              <a:buAutoNum type="arabicPeriod"/>
            </a:pPr>
            <a:r>
              <a:rPr lang="en-US" b="1" dirty="0" smtClean="0">
                <a:solidFill>
                  <a:srgbClr val="FF0000"/>
                </a:solidFill>
                <a:latin typeface="Times New Roman" pitchFamily="18" charset="0"/>
                <a:cs typeface="Times New Roman" pitchFamily="18" charset="0"/>
              </a:rPr>
              <a:t>RC Phase Shift Oscillators  </a:t>
            </a:r>
            <a:r>
              <a:rPr lang="en-US" dirty="0" smtClean="0">
                <a:latin typeface="Times New Roman" pitchFamily="18" charset="0"/>
                <a:cs typeface="Times New Roman" pitchFamily="18" charset="0"/>
              </a:rPr>
              <a:t>- Audio Frequencies (Hz to kHz)</a:t>
            </a:r>
          </a:p>
          <a:p>
            <a:pPr marL="342900" indent="-342900">
              <a:buFont typeface="+mj-lt"/>
              <a:buAutoNum type="arabicPeriod"/>
            </a:pPr>
            <a:r>
              <a:rPr lang="en-US" b="1" dirty="0" smtClean="0">
                <a:solidFill>
                  <a:srgbClr val="FF0000"/>
                </a:solidFill>
                <a:latin typeface="Times New Roman" pitchFamily="18" charset="0"/>
                <a:cs typeface="Times New Roman" pitchFamily="18" charset="0"/>
              </a:rPr>
              <a:t>LC Oscillators </a:t>
            </a:r>
            <a:r>
              <a:rPr lang="en-US" dirty="0" smtClean="0">
                <a:latin typeface="Times New Roman" pitchFamily="18" charset="0"/>
                <a:cs typeface="Times New Roman" pitchFamily="18" charset="0"/>
              </a:rPr>
              <a:t>– High Frequencies (in MHz)</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p-amp 741 IC Inverting Comparator Circuit"/>
          <p:cNvPicPr>
            <a:picLocks noChangeAspect="1" noChangeArrowheads="1"/>
          </p:cNvPicPr>
          <p:nvPr/>
        </p:nvPicPr>
        <p:blipFill>
          <a:blip r:embed="rId2" cstate="print"/>
          <a:srcRect/>
          <a:stretch>
            <a:fillRect/>
          </a:stretch>
        </p:blipFill>
        <p:spPr bwMode="auto">
          <a:xfrm>
            <a:off x="1" y="655820"/>
            <a:ext cx="3751354" cy="3200400"/>
          </a:xfrm>
          <a:prstGeom prst="rect">
            <a:avLst/>
          </a:prstGeom>
          <a:ln>
            <a:noFill/>
          </a:ln>
          <a:effectLst>
            <a:softEdge rad="112500"/>
          </a:effectLst>
        </p:spPr>
      </p:pic>
      <p:pic>
        <p:nvPicPr>
          <p:cNvPr id="5" name="Picture 4" descr="741 IC Op-Amp Inverting Comparator Waveform"/>
          <p:cNvPicPr>
            <a:picLocks noChangeAspect="1" noChangeArrowheads="1"/>
          </p:cNvPicPr>
          <p:nvPr/>
        </p:nvPicPr>
        <p:blipFill>
          <a:blip r:embed="rId3" cstate="print"/>
          <a:srcRect/>
          <a:stretch>
            <a:fillRect/>
          </a:stretch>
        </p:blipFill>
        <p:spPr bwMode="auto">
          <a:xfrm>
            <a:off x="2057400" y="2879360"/>
            <a:ext cx="6981825" cy="3838576"/>
          </a:xfrm>
          <a:prstGeom prst="rect">
            <a:avLst/>
          </a:prstGeom>
          <a:ln>
            <a:noFill/>
          </a:ln>
          <a:effectLst>
            <a:softEdge rad="112500"/>
          </a:effectLst>
        </p:spPr>
      </p:pic>
      <p:sp>
        <p:nvSpPr>
          <p:cNvPr id="6"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7" name="TextBox 6"/>
          <p:cNvSpPr txBox="1"/>
          <p:nvPr/>
        </p:nvSpPr>
        <p:spPr>
          <a:xfrm>
            <a:off x="4267200" y="1447800"/>
            <a:ext cx="239681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Inverting Comparator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81556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Circuit Diagram</a:t>
            </a:r>
            <a:endParaRPr lang="en-US" b="1" dirty="0">
              <a:latin typeface="Times New Roman" pitchFamily="18" charset="0"/>
              <a:cs typeface="Times New Roman" pitchFamily="18" charset="0"/>
            </a:endParaRPr>
          </a:p>
        </p:txBody>
      </p:sp>
      <p:pic>
        <p:nvPicPr>
          <p:cNvPr id="2050" name="Picture 2" descr="rc oscillator"/>
          <p:cNvPicPr>
            <a:picLocks noChangeAspect="1" noChangeArrowheads="1"/>
          </p:cNvPicPr>
          <p:nvPr/>
        </p:nvPicPr>
        <p:blipFill>
          <a:blip r:embed="rId2" cstate="print"/>
          <a:srcRect/>
          <a:stretch>
            <a:fillRect/>
          </a:stretch>
        </p:blipFill>
        <p:spPr bwMode="auto">
          <a:xfrm>
            <a:off x="76200" y="1752600"/>
            <a:ext cx="2571856" cy="2209800"/>
          </a:xfrm>
          <a:prstGeom prst="rect">
            <a:avLst/>
          </a:prstGeom>
          <a:noFill/>
        </p:spPr>
      </p:pic>
      <p:pic>
        <p:nvPicPr>
          <p:cNvPr id="2053" name="Picture 5"/>
          <p:cNvPicPr>
            <a:picLocks noChangeAspect="1" noChangeArrowheads="1"/>
          </p:cNvPicPr>
          <p:nvPr/>
        </p:nvPicPr>
        <p:blipFill>
          <a:blip r:embed="rId3" cstate="print"/>
          <a:srcRect/>
          <a:stretch>
            <a:fillRect/>
          </a:stretch>
        </p:blipFill>
        <p:spPr bwMode="auto">
          <a:xfrm>
            <a:off x="2717522" y="1596939"/>
            <a:ext cx="6121678" cy="5032461"/>
          </a:xfrm>
          <a:prstGeom prst="rect">
            <a:avLst/>
          </a:prstGeom>
          <a:noFill/>
          <a:ln w="9525">
            <a:solidFill>
              <a:schemeClr val="accent6">
                <a:lumMod val="75000"/>
              </a:schemeClr>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32600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Description</a:t>
            </a:r>
            <a:endParaRPr lang="en-US" b="1" dirty="0">
              <a:latin typeface="Times New Roman" pitchFamily="18" charset="0"/>
              <a:cs typeface="Times New Roman" pitchFamily="18" charset="0"/>
            </a:endParaRPr>
          </a:p>
        </p:txBody>
      </p:sp>
      <p:sp>
        <p:nvSpPr>
          <p:cNvPr id="6" name="Rectangle 5"/>
          <p:cNvSpPr/>
          <p:nvPr/>
        </p:nvSpPr>
        <p:spPr>
          <a:xfrm>
            <a:off x="0" y="1633478"/>
            <a:ext cx="9144000" cy="40934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65138" indent="-465138" algn="just">
              <a:buFont typeface="Wingdings" pitchFamily="2" charset="2"/>
              <a:buChar char="Ø"/>
            </a:pPr>
            <a:r>
              <a:rPr lang="en-US" sz="2000" dirty="0" smtClean="0">
                <a:latin typeface="Times New Roman" pitchFamily="18" charset="0"/>
                <a:cs typeface="Times New Roman" pitchFamily="18" charset="0"/>
              </a:rPr>
              <a:t>R-C phase shift oscillator using op-amp uses an op-amp in</a:t>
            </a:r>
            <a:r>
              <a:rPr lang="en-US" sz="2000" b="1" dirty="0" smtClean="0">
                <a:latin typeface="Times New Roman" pitchFamily="18" charset="0"/>
                <a:cs typeface="Times New Roman" pitchFamily="18" charset="0"/>
              </a:rPr>
              <a:t> inverting amplifier </a:t>
            </a:r>
            <a:r>
              <a:rPr lang="en-US" sz="2000" dirty="0" smtClean="0">
                <a:latin typeface="Times New Roman" pitchFamily="18" charset="0"/>
                <a:cs typeface="Times New Roman" pitchFamily="18" charset="0"/>
              </a:rPr>
              <a:t>mode. Thus it introduces the </a:t>
            </a:r>
            <a:r>
              <a:rPr lang="en-US" sz="2000" b="1" dirty="0" smtClean="0">
                <a:latin typeface="Times New Roman" pitchFamily="18" charset="0"/>
                <a:cs typeface="Times New Roman" pitchFamily="18" charset="0"/>
              </a:rPr>
              <a:t>phase shift of 180° </a:t>
            </a:r>
            <a:r>
              <a:rPr lang="en-US" sz="2000" dirty="0" smtClean="0">
                <a:latin typeface="Times New Roman" pitchFamily="18" charset="0"/>
                <a:cs typeface="Times New Roman" pitchFamily="18" charset="0"/>
              </a:rPr>
              <a:t>between input and output. The feedback network consists of 3 RC sections each producing 60° phase shift.</a:t>
            </a:r>
          </a:p>
          <a:p>
            <a:pPr marL="465138" indent="-465138" algn="just">
              <a:buFont typeface="Wingdings" pitchFamily="2" charset="2"/>
              <a:buChar char="Ø"/>
            </a:pPr>
            <a:endParaRPr lang="en-US" sz="2000" dirty="0" smtClean="0">
              <a:latin typeface="Times New Roman" pitchFamily="18" charset="0"/>
              <a:cs typeface="Times New Roman" pitchFamily="18" charset="0"/>
            </a:endParaRPr>
          </a:p>
          <a:p>
            <a:pPr marL="465138" indent="-465138" algn="just">
              <a:buFont typeface="Wingdings" pitchFamily="2" charset="2"/>
              <a:buChar char="Ø"/>
            </a:pPr>
            <a:r>
              <a:rPr lang="en-US" sz="2000" dirty="0" smtClean="0">
                <a:latin typeface="Times New Roman" pitchFamily="18" charset="0"/>
                <a:cs typeface="Times New Roman" pitchFamily="18" charset="0"/>
              </a:rPr>
              <a:t>The output of the amplifier is given to the feedback network. The output of the feedback network drives the amplifier. The total phase shift around a loop is 180° of the amplifier and </a:t>
            </a:r>
            <a:r>
              <a:rPr lang="en-US" sz="2000" b="1" dirty="0" smtClean="0">
                <a:latin typeface="Times New Roman" pitchFamily="18" charset="0"/>
                <a:cs typeface="Times New Roman" pitchFamily="18" charset="0"/>
              </a:rPr>
              <a:t>180° </a:t>
            </a:r>
            <a:r>
              <a:rPr lang="en-US" sz="2000" dirty="0" smtClean="0">
                <a:latin typeface="Times New Roman" pitchFamily="18" charset="0"/>
                <a:cs typeface="Times New Roman" pitchFamily="18" charset="0"/>
              </a:rPr>
              <a:t>due to </a:t>
            </a:r>
            <a:r>
              <a:rPr lang="en-US" sz="2000" b="1" dirty="0" smtClean="0">
                <a:latin typeface="Times New Roman" pitchFamily="18" charset="0"/>
                <a:cs typeface="Times New Roman" pitchFamily="18" charset="0"/>
              </a:rPr>
              <a:t>3 RC section</a:t>
            </a:r>
            <a:r>
              <a:rPr lang="en-US" sz="2000" dirty="0" smtClean="0">
                <a:latin typeface="Times New Roman" pitchFamily="18" charset="0"/>
                <a:cs typeface="Times New Roman" pitchFamily="18" charset="0"/>
              </a:rPr>
              <a:t>, thus 360°. This satisfies the required condition for positive feedback and circuit works as an oscillator.</a:t>
            </a:r>
          </a:p>
          <a:p>
            <a:pPr marL="465138" indent="-465138" algn="just">
              <a:buFont typeface="Wingdings" pitchFamily="2" charset="2"/>
              <a:buChar char="Ø"/>
            </a:pPr>
            <a:endParaRPr lang="en-US" sz="2000" dirty="0" smtClean="0">
              <a:latin typeface="Times New Roman" pitchFamily="18" charset="0"/>
              <a:cs typeface="Times New Roman" pitchFamily="18" charset="0"/>
            </a:endParaRPr>
          </a:p>
          <a:p>
            <a:pPr marL="465138" indent="-465138" algn="just">
              <a:buFont typeface="Wingdings" pitchFamily="2" charset="2"/>
              <a:buChar char="Ø"/>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gain of the amplifier </a:t>
            </a:r>
            <a:r>
              <a:rPr lang="en-US" sz="2000" dirty="0" smtClean="0">
                <a:latin typeface="Times New Roman" pitchFamily="18" charset="0"/>
                <a:cs typeface="Times New Roman" pitchFamily="18" charset="0"/>
              </a:rPr>
              <a:t>or op-amp is adjusted with help of </a:t>
            </a:r>
            <a:r>
              <a:rPr lang="en-US" sz="2000" b="1" dirty="0" err="1" smtClean="0">
                <a:latin typeface="Times New Roman" pitchFamily="18" charset="0"/>
                <a:cs typeface="Times New Roman" pitchFamily="18" charset="0"/>
              </a:rPr>
              <a:t>R</a:t>
            </a:r>
            <a:r>
              <a:rPr lang="en-US" sz="2000" b="1" baseline="-25000" dirty="0" err="1" smtClean="0">
                <a:latin typeface="Times New Roman" pitchFamily="18" charset="0"/>
                <a:cs typeface="Times New Roman" pitchFamily="18" charset="0"/>
              </a:rPr>
              <a:t>f</a:t>
            </a:r>
            <a:r>
              <a:rPr lang="en-US" sz="2000" b="1" dirty="0" smtClean="0">
                <a:latin typeface="Times New Roman" pitchFamily="18" charset="0"/>
                <a:cs typeface="Times New Roman" pitchFamily="18" charset="0"/>
              </a:rPr>
              <a:t> and R</a:t>
            </a:r>
            <a:r>
              <a:rPr lang="en-US" sz="2000" b="1" baseline="-25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resistances</a:t>
            </a:r>
            <a:r>
              <a:rPr lang="en-US" sz="2000" dirty="0" smtClean="0">
                <a:latin typeface="Times New Roman" pitchFamily="18" charset="0"/>
                <a:cs typeface="Times New Roman" pitchFamily="18" charset="0"/>
              </a:rPr>
              <a:t>. To get the required oscillations, the gain is adjusted in such a way that the product of op-amp gain and </a:t>
            </a:r>
            <a:r>
              <a:rPr lang="en-US" sz="2000" b="1" dirty="0" smtClean="0">
                <a:latin typeface="Times New Roman" pitchFamily="18" charset="0"/>
                <a:cs typeface="Times New Roman" pitchFamily="18" charset="0"/>
              </a:rPr>
              <a:t>gain of feedback network is slightly greater than 1</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76802" name="Picture 2" descr="sine-wave-generators-using-op-amp-7"/>
          <p:cNvPicPr>
            <a:picLocks noChangeAspect="1" noChangeArrowheads="1"/>
          </p:cNvPicPr>
          <p:nvPr/>
        </p:nvPicPr>
        <p:blipFill>
          <a:blip r:embed="rId2" cstate="print"/>
          <a:srcRect b="10638"/>
          <a:stretch>
            <a:fillRect/>
          </a:stretch>
        </p:blipFill>
        <p:spPr bwMode="auto">
          <a:xfrm>
            <a:off x="1828800" y="838200"/>
            <a:ext cx="5600700" cy="3200400"/>
          </a:xfrm>
          <a:prstGeom prst="rect">
            <a:avLst/>
          </a:prstGeom>
          <a:noFill/>
          <a:ln>
            <a:solidFill>
              <a:srgbClr val="0070C0"/>
            </a:solidFill>
          </a:ln>
        </p:spPr>
      </p:pic>
      <p:sp>
        <p:nvSpPr>
          <p:cNvPr id="7" name="Rectangle 6"/>
          <p:cNvSpPr/>
          <p:nvPr/>
        </p:nvSpPr>
        <p:spPr>
          <a:xfrm>
            <a:off x="152400" y="4126468"/>
            <a:ext cx="6934200" cy="369332"/>
          </a:xfrm>
          <a:prstGeom prst="rect">
            <a:avLst/>
          </a:prstGeom>
        </p:spPr>
        <p:txBody>
          <a:bodyPr wrap="square">
            <a:spAutoFit/>
          </a:bodyPr>
          <a:lstStyle/>
          <a:p>
            <a:r>
              <a:rPr lang="en-US" dirty="0" smtClean="0">
                <a:latin typeface="Times New Roman" pitchFamily="18" charset="0"/>
                <a:cs typeface="Times New Roman" pitchFamily="18" charset="0"/>
              </a:rPr>
              <a:t>Let us find the transfer function of the RC feedback network :</a:t>
            </a:r>
            <a:endParaRPr lang="en-US" dirty="0">
              <a:latin typeface="Times New Roman" pitchFamily="18" charset="0"/>
              <a:cs typeface="Times New Roman" pitchFamily="18" charset="0"/>
            </a:endParaRPr>
          </a:p>
        </p:txBody>
      </p:sp>
      <p:pic>
        <p:nvPicPr>
          <p:cNvPr id="76804" name="Picture 4" descr="osc11"/>
          <p:cNvPicPr>
            <a:picLocks noChangeAspect="1" noChangeArrowheads="1"/>
          </p:cNvPicPr>
          <p:nvPr/>
        </p:nvPicPr>
        <p:blipFill>
          <a:blip r:embed="rId3" cstate="print"/>
          <a:srcRect t="9266" b="13514"/>
          <a:stretch>
            <a:fillRect/>
          </a:stretch>
        </p:blipFill>
        <p:spPr bwMode="auto">
          <a:xfrm>
            <a:off x="2286000" y="4493741"/>
            <a:ext cx="5334000" cy="2059459"/>
          </a:xfrm>
          <a:prstGeom prst="rect">
            <a:avLst/>
          </a:prstGeom>
          <a:noFill/>
          <a:ln>
            <a:solidFill>
              <a:srgbClr val="FF0000"/>
            </a:solid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6" name="Rectangle 5"/>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7" name="Rectangle 6"/>
          <p:cNvSpPr/>
          <p:nvPr/>
        </p:nvSpPr>
        <p:spPr>
          <a:xfrm>
            <a:off x="304800" y="1447800"/>
            <a:ext cx="3837333" cy="369332"/>
          </a:xfrm>
          <a:prstGeom prst="rect">
            <a:avLst/>
          </a:prstGeom>
        </p:spPr>
        <p:txBody>
          <a:bodyPr wrap="none">
            <a:spAutoFit/>
          </a:bodyPr>
          <a:lstStyle/>
          <a:p>
            <a:r>
              <a:rPr lang="en-US" dirty="0" smtClean="0">
                <a:latin typeface="Times New Roman" pitchFamily="18" charset="0"/>
                <a:cs typeface="Times New Roman" pitchFamily="18" charset="0"/>
              </a:rPr>
              <a:t>Applying KVL to various loops we get,</a:t>
            </a:r>
            <a:endParaRPr lang="en-US" dirty="0">
              <a:latin typeface="Times New Roman" pitchFamily="18" charset="0"/>
              <a:cs typeface="Times New Roman" pitchFamily="18" charset="0"/>
            </a:endParaRPr>
          </a:p>
        </p:txBody>
      </p:sp>
      <p:pic>
        <p:nvPicPr>
          <p:cNvPr id="77828" name="Picture 4" descr="osc12"/>
          <p:cNvPicPr>
            <a:picLocks noChangeAspect="1" noChangeArrowheads="1"/>
          </p:cNvPicPr>
          <p:nvPr/>
        </p:nvPicPr>
        <p:blipFill>
          <a:blip r:embed="rId2" cstate="print"/>
          <a:srcRect/>
          <a:stretch>
            <a:fillRect/>
          </a:stretch>
        </p:blipFill>
        <p:spPr bwMode="auto">
          <a:xfrm>
            <a:off x="76200" y="1752600"/>
            <a:ext cx="9067800" cy="2629325"/>
          </a:xfrm>
          <a:prstGeom prst="rect">
            <a:avLst/>
          </a:prstGeom>
          <a:noFill/>
        </p:spPr>
      </p:pic>
      <p:sp>
        <p:nvSpPr>
          <p:cNvPr id="9" name="Rectangle 8"/>
          <p:cNvSpPr/>
          <p:nvPr/>
        </p:nvSpPr>
        <p:spPr>
          <a:xfrm>
            <a:off x="304800" y="4267200"/>
            <a:ext cx="6248400" cy="369332"/>
          </a:xfrm>
          <a:prstGeom prst="rect">
            <a:avLst/>
          </a:prstGeom>
        </p:spPr>
        <p:txBody>
          <a:bodyPr wrap="square">
            <a:spAutoFit/>
          </a:bodyPr>
          <a:lstStyle/>
          <a:p>
            <a:r>
              <a:rPr lang="en-US" dirty="0" smtClean="0">
                <a:latin typeface="Times New Roman" pitchFamily="18" charset="0"/>
                <a:cs typeface="Times New Roman" pitchFamily="18" charset="0"/>
              </a:rPr>
              <a:t>Replacing </a:t>
            </a:r>
            <a:r>
              <a:rPr lang="en-US" dirty="0" err="1" smtClean="0">
                <a:latin typeface="Times New Roman" pitchFamily="18" charset="0"/>
                <a:cs typeface="Times New Roman" pitchFamily="18" charset="0"/>
              </a:rPr>
              <a:t>jω</a:t>
            </a:r>
            <a:r>
              <a:rPr lang="en-US" dirty="0" smtClean="0">
                <a:latin typeface="Times New Roman" pitchFamily="18" charset="0"/>
                <a:cs typeface="Times New Roman" pitchFamily="18" charset="0"/>
              </a:rPr>
              <a:t> by s and writing the equations in the matrix form,</a:t>
            </a:r>
            <a:endParaRPr lang="en-US" dirty="0">
              <a:latin typeface="Times New Roman" pitchFamily="18" charset="0"/>
              <a:cs typeface="Times New Roman" pitchFamily="18" charset="0"/>
            </a:endParaRPr>
          </a:p>
        </p:txBody>
      </p:sp>
      <p:pic>
        <p:nvPicPr>
          <p:cNvPr id="77830" name="Picture 6" descr="osc13"/>
          <p:cNvPicPr>
            <a:picLocks noChangeAspect="1" noChangeArrowheads="1"/>
          </p:cNvPicPr>
          <p:nvPr/>
        </p:nvPicPr>
        <p:blipFill>
          <a:blip r:embed="rId3" cstate="print"/>
          <a:srcRect/>
          <a:stretch>
            <a:fillRect/>
          </a:stretch>
        </p:blipFill>
        <p:spPr bwMode="auto">
          <a:xfrm>
            <a:off x="76200" y="4724400"/>
            <a:ext cx="8915400" cy="1681278"/>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9480" y="914400"/>
            <a:ext cx="3659720" cy="369332"/>
          </a:xfrm>
          <a:prstGeom prst="rect">
            <a:avLst/>
          </a:prstGeom>
        </p:spPr>
        <p:txBody>
          <a:bodyPr wrap="none">
            <a:spAutoFit/>
          </a:bodyPr>
          <a:lstStyle/>
          <a:p>
            <a:r>
              <a:rPr lang="en-US" dirty="0" smtClean="0">
                <a:latin typeface="Times New Roman" pitchFamily="18" charset="0"/>
                <a:cs typeface="Times New Roman" pitchFamily="18" charset="0"/>
              </a:rPr>
              <a:t>Using the Crammer’s rule to obtain I</a:t>
            </a:r>
            <a:r>
              <a:rPr lang="en-US" baseline="-25000"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6" name="Rectangle 5"/>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78850" name="Picture 2" descr="osc14"/>
          <p:cNvPicPr>
            <a:picLocks noChangeAspect="1" noChangeArrowheads="1"/>
          </p:cNvPicPr>
          <p:nvPr/>
        </p:nvPicPr>
        <p:blipFill>
          <a:blip r:embed="rId2" cstate="print"/>
          <a:srcRect/>
          <a:stretch>
            <a:fillRect/>
          </a:stretch>
        </p:blipFill>
        <p:spPr bwMode="auto">
          <a:xfrm>
            <a:off x="381000" y="1371600"/>
            <a:ext cx="8305800" cy="5457731"/>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osc15"/>
          <p:cNvPicPr>
            <a:picLocks noChangeAspect="1" noChangeArrowheads="1"/>
          </p:cNvPicPr>
          <p:nvPr/>
        </p:nvPicPr>
        <p:blipFill>
          <a:blip r:embed="rId2" cstate="print"/>
          <a:srcRect/>
          <a:stretch>
            <a:fillRect/>
          </a:stretch>
        </p:blipFill>
        <p:spPr bwMode="auto">
          <a:xfrm>
            <a:off x="0" y="1600200"/>
            <a:ext cx="9144000" cy="2819400"/>
          </a:xfrm>
          <a:prstGeom prst="rect">
            <a:avLst/>
          </a:prstGeom>
          <a:noFill/>
        </p:spPr>
      </p:pic>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6" name="Rectangle 5"/>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osc16"/>
          <p:cNvPicPr>
            <a:picLocks noChangeAspect="1" noChangeArrowheads="1"/>
          </p:cNvPicPr>
          <p:nvPr/>
        </p:nvPicPr>
        <p:blipFill>
          <a:blip r:embed="rId2" cstate="print"/>
          <a:srcRect/>
          <a:stretch>
            <a:fillRect/>
          </a:stretch>
        </p:blipFill>
        <p:spPr bwMode="auto">
          <a:xfrm>
            <a:off x="238125" y="1447800"/>
            <a:ext cx="8296275" cy="5324867"/>
          </a:xfrm>
          <a:prstGeom prst="rect">
            <a:avLst/>
          </a:prstGeom>
          <a:noFill/>
        </p:spPr>
      </p:pic>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6" name="Rectangle 5"/>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80898" name="Picture 2" descr="osc17"/>
          <p:cNvPicPr>
            <a:picLocks noChangeAspect="1" noChangeArrowheads="1"/>
          </p:cNvPicPr>
          <p:nvPr/>
        </p:nvPicPr>
        <p:blipFill>
          <a:blip r:embed="rId3" cstate="print"/>
          <a:srcRect/>
          <a:stretch>
            <a:fillRect/>
          </a:stretch>
        </p:blipFill>
        <p:spPr bwMode="auto">
          <a:xfrm>
            <a:off x="5867400" y="6048374"/>
            <a:ext cx="1628775" cy="657226"/>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6" name="Rectangle 5"/>
          <p:cNvSpPr/>
          <p:nvPr/>
        </p:nvSpPr>
        <p:spPr>
          <a:xfrm>
            <a:off x="152400" y="1371600"/>
            <a:ext cx="6934200" cy="646331"/>
          </a:xfrm>
          <a:prstGeom prst="rect">
            <a:avLst/>
          </a:prstGeom>
        </p:spPr>
        <p:txBody>
          <a:bodyPr wrap="square">
            <a:spAutoFit/>
          </a:bodyPr>
          <a:lstStyle/>
          <a:p>
            <a:r>
              <a:rPr lang="en-US" dirty="0" smtClean="0">
                <a:latin typeface="Times New Roman" pitchFamily="18" charset="0"/>
                <a:cs typeface="Times New Roman" pitchFamily="18" charset="0"/>
              </a:rPr>
              <a:t>This is the frequency with which circuit oscillates,</a:t>
            </a:r>
          </a:p>
          <a:p>
            <a:r>
              <a:rPr lang="en-US" dirty="0" smtClean="0">
                <a:latin typeface="Times New Roman" pitchFamily="18" charset="0"/>
                <a:cs typeface="Times New Roman" pitchFamily="18" charset="0"/>
              </a:rPr>
              <a:t>At this frequency, (sub. </a:t>
            </a:r>
            <a:r>
              <a:rPr lang="el-GR"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 value in </a:t>
            </a:r>
            <a:r>
              <a:rPr lang="el-GR" dirty="0" smtClean="0">
                <a:latin typeface="Times New Roman" pitchFamily="18" charset="0"/>
                <a:cs typeface="Times New Roman" pitchFamily="18" charset="0"/>
              </a:rPr>
              <a:t>β</a:t>
            </a:r>
            <a:r>
              <a:rPr lang="en-US" dirty="0" smtClean="0">
                <a:latin typeface="Times New Roman" pitchFamily="18" charset="0"/>
                <a:cs typeface="Times New Roman" pitchFamily="18" charset="0"/>
              </a:rPr>
              <a:t> (eqn. 23))</a:t>
            </a:r>
            <a:endParaRPr lang="en-US" dirty="0">
              <a:latin typeface="Times New Roman" pitchFamily="18" charset="0"/>
              <a:cs typeface="Times New Roman" pitchFamily="18" charset="0"/>
            </a:endParaRPr>
          </a:p>
        </p:txBody>
      </p:sp>
      <p:pic>
        <p:nvPicPr>
          <p:cNvPr id="81922" name="Picture 2" descr="osc18"/>
          <p:cNvPicPr>
            <a:picLocks noChangeAspect="1" noChangeArrowheads="1"/>
          </p:cNvPicPr>
          <p:nvPr/>
        </p:nvPicPr>
        <p:blipFill>
          <a:blip r:embed="rId2" cstate="print"/>
          <a:srcRect/>
          <a:stretch>
            <a:fillRect/>
          </a:stretch>
        </p:blipFill>
        <p:spPr bwMode="auto">
          <a:xfrm>
            <a:off x="2057400" y="1981200"/>
            <a:ext cx="4362711" cy="1401597"/>
          </a:xfrm>
          <a:prstGeom prst="rect">
            <a:avLst/>
          </a:prstGeom>
          <a:noFill/>
        </p:spPr>
      </p:pic>
      <p:sp>
        <p:nvSpPr>
          <p:cNvPr id="8" name="Rectangle 7"/>
          <p:cNvSpPr/>
          <p:nvPr/>
        </p:nvSpPr>
        <p:spPr>
          <a:xfrm>
            <a:off x="228600" y="3657600"/>
            <a:ext cx="6477000" cy="369332"/>
          </a:xfrm>
          <a:prstGeom prst="rect">
            <a:avLst/>
          </a:prstGeom>
        </p:spPr>
        <p:txBody>
          <a:bodyPr wrap="square">
            <a:spAutoFit/>
          </a:bodyPr>
          <a:lstStyle/>
          <a:p>
            <a:r>
              <a:rPr lang="en-US" dirty="0" smtClean="0">
                <a:latin typeface="Times New Roman" pitchFamily="18" charset="0"/>
                <a:cs typeface="Times New Roman" pitchFamily="18" charset="0"/>
              </a:rPr>
              <a:t>The negative sign indicates a phase shift of </a:t>
            </a:r>
            <a:r>
              <a:rPr lang="en-US" b="1" dirty="0" smtClean="0">
                <a:latin typeface="Times New Roman" pitchFamily="18" charset="0"/>
                <a:cs typeface="Times New Roman" pitchFamily="18" charset="0"/>
              </a:rPr>
              <a:t>180</a:t>
            </a:r>
            <a:r>
              <a:rPr lang="en-US" b="1" baseline="30000"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81924" name="Picture 4" descr="osc19"/>
          <p:cNvPicPr>
            <a:picLocks noChangeAspect="1" noChangeArrowheads="1"/>
          </p:cNvPicPr>
          <p:nvPr/>
        </p:nvPicPr>
        <p:blipFill>
          <a:blip r:embed="rId3" cstate="print"/>
          <a:srcRect/>
          <a:stretch>
            <a:fillRect/>
          </a:stretch>
        </p:blipFill>
        <p:spPr bwMode="auto">
          <a:xfrm>
            <a:off x="685800" y="4114800"/>
            <a:ext cx="7731053" cy="25146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6" name="Rectangle 5"/>
          <p:cNvSpPr/>
          <p:nvPr/>
        </p:nvSpPr>
        <p:spPr>
          <a:xfrm>
            <a:off x="609600" y="2057400"/>
            <a:ext cx="80772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5138" indent="-465138" algn="just">
              <a:buFont typeface="Wingdings" pitchFamily="2" charset="2"/>
              <a:buChar char="v"/>
            </a:pPr>
            <a:r>
              <a:rPr lang="en-US" sz="2400" dirty="0" smtClean="0">
                <a:latin typeface="Times New Roman" pitchFamily="18" charset="0"/>
                <a:cs typeface="Times New Roman" pitchFamily="18" charset="0"/>
              </a:rPr>
              <a:t>Thus circuit will work as an oscillator which will produce a sinusoidal waveform if the </a:t>
            </a:r>
            <a:r>
              <a:rPr lang="en-US" sz="2400" b="1" dirty="0" smtClean="0">
                <a:latin typeface="Times New Roman" pitchFamily="18" charset="0"/>
                <a:cs typeface="Times New Roman" pitchFamily="18" charset="0"/>
              </a:rPr>
              <a:t>gain (A) is 29 </a:t>
            </a:r>
            <a:r>
              <a:rPr lang="en-US" sz="2400" dirty="0" smtClean="0">
                <a:latin typeface="Times New Roman" pitchFamily="18" charset="0"/>
                <a:cs typeface="Times New Roman" pitchFamily="18" charset="0"/>
              </a:rPr>
              <a:t>and total </a:t>
            </a:r>
            <a:r>
              <a:rPr lang="en-US" sz="2400" b="1" dirty="0" smtClean="0">
                <a:latin typeface="Times New Roman" pitchFamily="18" charset="0"/>
                <a:cs typeface="Times New Roman" pitchFamily="18" charset="0"/>
              </a:rPr>
              <a:t>phase shift </a:t>
            </a:r>
            <a:r>
              <a:rPr lang="en-US" sz="2400" dirty="0" smtClean="0">
                <a:latin typeface="Times New Roman" pitchFamily="18" charset="0"/>
                <a:cs typeface="Times New Roman" pitchFamily="18" charset="0"/>
              </a:rPr>
              <a:t>around a loop is </a:t>
            </a:r>
            <a:r>
              <a:rPr lang="en-US" sz="2400" b="1" dirty="0" smtClean="0">
                <a:latin typeface="Times New Roman" pitchFamily="18" charset="0"/>
                <a:cs typeface="Times New Roman" pitchFamily="18" charset="0"/>
              </a:rPr>
              <a:t>360°</a:t>
            </a:r>
            <a:r>
              <a:rPr lang="en-US" sz="2400" dirty="0" smtClean="0">
                <a:latin typeface="Times New Roman" pitchFamily="18" charset="0"/>
                <a:cs typeface="Times New Roman" pitchFamily="18" charset="0"/>
              </a:rPr>
              <a:t>. </a:t>
            </a:r>
          </a:p>
          <a:p>
            <a:pPr marL="465138" indent="-465138" algn="just">
              <a:buFont typeface="Wingdings" pitchFamily="2" charset="2"/>
              <a:buChar char="v"/>
            </a:pPr>
            <a:r>
              <a:rPr lang="en-US" sz="2400" dirty="0" smtClean="0">
                <a:latin typeface="Times New Roman" pitchFamily="18" charset="0"/>
                <a:cs typeface="Times New Roman" pitchFamily="18" charset="0"/>
              </a:rPr>
              <a:t>This satisfies the </a:t>
            </a:r>
            <a:r>
              <a:rPr lang="en-US" sz="2400" dirty="0" err="1" smtClean="0">
                <a:latin typeface="Times New Roman" pitchFamily="18" charset="0"/>
                <a:cs typeface="Times New Roman" pitchFamily="18" charset="0"/>
              </a:rPr>
              <a:t>Barkhausen</a:t>
            </a:r>
            <a:r>
              <a:rPr lang="en-US" sz="2400" dirty="0" smtClean="0">
                <a:latin typeface="Times New Roman" pitchFamily="18" charset="0"/>
                <a:cs typeface="Times New Roman" pitchFamily="18" charset="0"/>
              </a:rPr>
              <a:t> criterion for the oscillator. </a:t>
            </a:r>
          </a:p>
          <a:p>
            <a:pPr marL="465138" indent="-465138" algn="just">
              <a:buFont typeface="Wingdings" pitchFamily="2" charset="2"/>
              <a:buChar char="v"/>
            </a:pPr>
            <a:r>
              <a:rPr lang="en-US" sz="2400" dirty="0" smtClean="0">
                <a:latin typeface="Times New Roman" pitchFamily="18" charset="0"/>
                <a:cs typeface="Times New Roman" pitchFamily="18" charset="0"/>
              </a:rPr>
              <a:t>These oscillators are used over the audio frequency range i.e. about </a:t>
            </a:r>
            <a:r>
              <a:rPr lang="en-US" sz="2400" b="1" dirty="0" smtClean="0">
                <a:latin typeface="Times New Roman" pitchFamily="18" charset="0"/>
                <a:cs typeface="Times New Roman" pitchFamily="18" charset="0"/>
              </a:rPr>
              <a:t>20 Hz up to 100 kHz.</a:t>
            </a:r>
            <a:endParaRPr lang="en-US" sz="2400" b="1"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33882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Advantages</a:t>
            </a:r>
            <a:endParaRPr lang="en-US" b="1" dirty="0">
              <a:latin typeface="Times New Roman" pitchFamily="18" charset="0"/>
              <a:cs typeface="Times New Roman" pitchFamily="18" charset="0"/>
            </a:endParaRPr>
          </a:p>
        </p:txBody>
      </p:sp>
      <p:sp>
        <p:nvSpPr>
          <p:cNvPr id="6" name="Rectangle 5"/>
          <p:cNvSpPr/>
          <p:nvPr/>
        </p:nvSpPr>
        <p:spPr>
          <a:xfrm>
            <a:off x="838200" y="1905000"/>
            <a:ext cx="6858000" cy="1200329"/>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mj-lt"/>
              <a:buAutoNum type="arabicPeriod"/>
            </a:pPr>
            <a:r>
              <a:rPr lang="en-US" dirty="0" smtClean="0">
                <a:latin typeface="Times New Roman" pitchFamily="18" charset="0"/>
                <a:cs typeface="Times New Roman" pitchFamily="18" charset="0"/>
              </a:rPr>
              <a:t>The circuit is simple to design.</a:t>
            </a:r>
          </a:p>
          <a:p>
            <a:pPr marL="342900" indent="-342900" algn="just">
              <a:buFont typeface="+mj-lt"/>
              <a:buAutoNum type="arabicPeriod"/>
            </a:pPr>
            <a:r>
              <a:rPr lang="en-US" dirty="0" smtClean="0">
                <a:latin typeface="Times New Roman" pitchFamily="18" charset="0"/>
                <a:cs typeface="Times New Roman" pitchFamily="18" charset="0"/>
              </a:rPr>
              <a:t>Can produce output over the audio frequency range.</a:t>
            </a:r>
          </a:p>
          <a:p>
            <a:pPr marL="342900" indent="-342900" algn="just">
              <a:buFont typeface="+mj-lt"/>
              <a:buAutoNum type="arabicPeriod"/>
            </a:pPr>
            <a:r>
              <a:rPr lang="en-US" dirty="0" smtClean="0">
                <a:latin typeface="Times New Roman" pitchFamily="18" charset="0"/>
                <a:cs typeface="Times New Roman" pitchFamily="18" charset="0"/>
              </a:rPr>
              <a:t>Produces sinusoidal output waveform. </a:t>
            </a:r>
          </a:p>
          <a:p>
            <a:pPr marL="342900" indent="-342900" algn="just">
              <a:buFont typeface="+mj-lt"/>
              <a:buAutoNum type="arabicPeriod"/>
            </a:pPr>
            <a:r>
              <a:rPr lang="en-US" dirty="0" smtClean="0">
                <a:latin typeface="Times New Roman" pitchFamily="18" charset="0"/>
                <a:cs typeface="Times New Roman" pitchFamily="18" charset="0"/>
              </a:rPr>
              <a:t>It is a fixed-frequency oscillator.</a:t>
            </a:r>
            <a:endParaRPr lang="en-US" dirty="0">
              <a:latin typeface="Times New Roman" pitchFamily="18" charset="0"/>
              <a:cs typeface="Times New Roman" pitchFamily="18" charset="0"/>
            </a:endParaRPr>
          </a:p>
        </p:txBody>
      </p:sp>
      <p:sp>
        <p:nvSpPr>
          <p:cNvPr id="7" name="Rectangle 6"/>
          <p:cNvSpPr/>
          <p:nvPr/>
        </p:nvSpPr>
        <p:spPr>
          <a:xfrm>
            <a:off x="-13448" y="3581400"/>
            <a:ext cx="1608133"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Disadvantages</a:t>
            </a:r>
            <a:endParaRPr lang="en-US" b="1" dirty="0">
              <a:latin typeface="Times New Roman" pitchFamily="18" charset="0"/>
              <a:cs typeface="Times New Roman" pitchFamily="18" charset="0"/>
            </a:endParaRPr>
          </a:p>
        </p:txBody>
      </p:sp>
      <p:sp>
        <p:nvSpPr>
          <p:cNvPr id="8" name="Rectangle 7"/>
          <p:cNvSpPr/>
          <p:nvPr/>
        </p:nvSpPr>
        <p:spPr>
          <a:xfrm>
            <a:off x="838200" y="4419600"/>
            <a:ext cx="7391400" cy="14773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342900" indent="-342900" algn="just">
              <a:buFont typeface="+mj-lt"/>
              <a:buAutoNum type="arabicPeriod"/>
            </a:pPr>
            <a:r>
              <a:rPr lang="en-US" dirty="0" smtClean="0">
                <a:latin typeface="Times New Roman" pitchFamily="18" charset="0"/>
                <a:cs typeface="Times New Roman" pitchFamily="18" charset="0"/>
              </a:rPr>
              <a:t>By changing the values of R and C, the frequency of the oscillator can be changed. But this is practically impossible. Hence the phase shift oscillator is considered as a fixed frequency oscillator, for all practical purposes.</a:t>
            </a:r>
          </a:p>
          <a:p>
            <a:pPr marL="342900" indent="-342900" algn="just">
              <a:buFont typeface="+mj-lt"/>
              <a:buAutoNum type="arabicPeriod"/>
            </a:pPr>
            <a:r>
              <a:rPr lang="en-US" dirty="0" smtClean="0">
                <a:latin typeface="Times New Roman" pitchFamily="18" charset="0"/>
                <a:cs typeface="Times New Roman" pitchFamily="18" charset="0"/>
              </a:rPr>
              <a:t>And the frequency stability is poor due to the changes in the values of various components, due to the effect of temperature, ageing etc.</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288412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Non-Inverting Comparator</a:t>
            </a:r>
          </a:p>
        </p:txBody>
      </p:sp>
      <p:sp>
        <p:nvSpPr>
          <p:cNvPr id="6" name="Rectangle 5"/>
          <p:cNvSpPr/>
          <p:nvPr/>
        </p:nvSpPr>
        <p:spPr>
          <a:xfrm>
            <a:off x="304800" y="1524000"/>
            <a:ext cx="84582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65138" indent="-465138" algn="just">
              <a:buFont typeface="Wingdings" pitchFamily="2" charset="2"/>
              <a:buChar char="Ø"/>
            </a:pPr>
            <a:r>
              <a:rPr lang="en-US" dirty="0" smtClean="0">
                <a:latin typeface="Times New Roman" pitchFamily="18" charset="0"/>
                <a:cs typeface="Times New Roman" pitchFamily="18" charset="0"/>
              </a:rPr>
              <a:t>A non-inverting comparator is an op-amp based comparator for which a reference voltage is applied to its inverting terminal and the input voltage is applied to its non-inverting terminal. </a:t>
            </a:r>
            <a:endParaRPr lang="en-US" dirty="0">
              <a:latin typeface="Times New Roman" pitchFamily="18" charset="0"/>
              <a:cs typeface="Times New Roman" pitchFamily="18" charset="0"/>
            </a:endParaRPr>
          </a:p>
          <a:p>
            <a:pPr marL="465138" indent="-465138" algn="just">
              <a:buFont typeface="Wingdings" pitchFamily="2" charset="2"/>
              <a:buChar char="Ø"/>
            </a:pPr>
            <a:r>
              <a:rPr lang="en-US" dirty="0" smtClean="0">
                <a:latin typeface="Times New Roman" pitchFamily="18" charset="0"/>
                <a:cs typeface="Times New Roman" pitchFamily="18" charset="0"/>
              </a:rPr>
              <a:t>This op-amp based comparator is called as </a:t>
            </a:r>
            <a:r>
              <a:rPr lang="en-US" b="1" dirty="0" smtClean="0">
                <a:latin typeface="Times New Roman" pitchFamily="18" charset="0"/>
                <a:cs typeface="Times New Roman" pitchFamily="18" charset="0"/>
              </a:rPr>
              <a:t>non-inverting</a:t>
            </a:r>
            <a:r>
              <a:rPr lang="en-US" dirty="0" smtClean="0">
                <a:latin typeface="Times New Roman" pitchFamily="18" charset="0"/>
                <a:cs typeface="Times New Roman" pitchFamily="18" charset="0"/>
              </a:rPr>
              <a:t> comparator because the input voltage, which has to be compared is applied to the non-inverting terminal of the op-amp.</a:t>
            </a:r>
            <a:endParaRPr lang="en-US" dirty="0">
              <a:latin typeface="Times New Roman" pitchFamily="18" charset="0"/>
              <a:cs typeface="Times New Roman" pitchFamily="18" charset="0"/>
            </a:endParaRPr>
          </a:p>
        </p:txBody>
      </p:sp>
      <p:pic>
        <p:nvPicPr>
          <p:cNvPr id="17410" name="Picture 2" descr="Circuit Diagram"/>
          <p:cNvPicPr>
            <a:picLocks noChangeAspect="1" noChangeArrowheads="1"/>
          </p:cNvPicPr>
          <p:nvPr/>
        </p:nvPicPr>
        <p:blipFill>
          <a:blip r:embed="rId2" cstate="print"/>
          <a:srcRect/>
          <a:stretch>
            <a:fillRect/>
          </a:stretch>
        </p:blipFill>
        <p:spPr bwMode="auto">
          <a:xfrm>
            <a:off x="1981200" y="3352800"/>
            <a:ext cx="5715000" cy="329565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66800" y="1828800"/>
            <a:ext cx="7162800" cy="4057650"/>
            <a:chOff x="1357313" y="2114550"/>
            <a:chExt cx="6429375" cy="3600450"/>
          </a:xfrm>
        </p:grpSpPr>
        <p:pic>
          <p:nvPicPr>
            <p:cNvPr id="82946" name="Picture 2"/>
            <p:cNvPicPr>
              <a:picLocks noChangeAspect="1" noChangeArrowheads="1"/>
            </p:cNvPicPr>
            <p:nvPr/>
          </p:nvPicPr>
          <p:blipFill>
            <a:blip r:embed="rId2" cstate="print"/>
            <a:srcRect/>
            <a:stretch>
              <a:fillRect/>
            </a:stretch>
          </p:blipFill>
          <p:spPr bwMode="auto">
            <a:xfrm>
              <a:off x="1357313" y="2114550"/>
              <a:ext cx="6429375" cy="2628900"/>
            </a:xfrm>
            <a:prstGeom prst="rect">
              <a:avLst/>
            </a:prstGeom>
            <a:noFill/>
            <a:ln w="9525">
              <a:noFill/>
              <a:miter lim="800000"/>
              <a:headEnd/>
              <a:tailEnd/>
            </a:ln>
          </p:spPr>
        </p:pic>
        <p:pic>
          <p:nvPicPr>
            <p:cNvPr id="82948" name="Picture 4"/>
            <p:cNvPicPr>
              <a:picLocks noChangeAspect="1" noChangeArrowheads="1"/>
            </p:cNvPicPr>
            <p:nvPr/>
          </p:nvPicPr>
          <p:blipFill>
            <a:blip r:embed="rId3" cstate="print"/>
            <a:srcRect/>
            <a:stretch>
              <a:fillRect/>
            </a:stretch>
          </p:blipFill>
          <p:spPr bwMode="auto">
            <a:xfrm>
              <a:off x="1524000" y="4800600"/>
              <a:ext cx="4810125" cy="914400"/>
            </a:xfrm>
            <a:prstGeom prst="rect">
              <a:avLst/>
            </a:prstGeom>
            <a:noFill/>
            <a:ln w="9525">
              <a:noFill/>
              <a:miter lim="800000"/>
              <a:headEnd/>
              <a:tailEnd/>
            </a:ln>
          </p:spPr>
        </p:pic>
      </p:grpSp>
      <p:sp>
        <p:nvSpPr>
          <p:cNvPr id="9"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RC Phase Shift Oscillators</a:t>
            </a:r>
            <a:endParaRPr lang="en-US" altLang="ko-KR" sz="3600" b="1" dirty="0" smtClean="0">
              <a:solidFill>
                <a:srgbClr val="FF0000"/>
              </a:solidFill>
              <a:latin typeface="Times New Roman" pitchFamily="18" charset="0"/>
              <a:cs typeface="Times New Roman" pitchFamily="18" charset="0"/>
            </a:endParaRPr>
          </a:p>
        </p:txBody>
      </p:sp>
      <p:sp>
        <p:nvSpPr>
          <p:cNvPr id="10" name="Rectangle 9"/>
          <p:cNvSpPr/>
          <p:nvPr/>
        </p:nvSpPr>
        <p:spPr>
          <a:xfrm>
            <a:off x="0" y="914400"/>
            <a:ext cx="111665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Problems</a:t>
            </a:r>
            <a:endParaRPr lang="en-US" b="1"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Wien Bridge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81556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Circuit Diagram</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852613" y="1466850"/>
            <a:ext cx="5438775" cy="440055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676400"/>
            <a:ext cx="80772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v"/>
            </a:pPr>
            <a:r>
              <a:rPr lang="en-US" dirty="0" smtClean="0">
                <a:latin typeface="Times New Roman" pitchFamily="18" charset="0"/>
                <a:cs typeface="Times New Roman" pitchFamily="18" charset="0"/>
              </a:rPr>
              <a:t>Generally in an oscillator, amplifier stage introduces 180</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phase shift and feedback network introduces additional 180</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phase shift, to obtain a phase shift of 360</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around a loop. This is required condition for any oscillator.</a:t>
            </a:r>
            <a:endParaRPr lang="en-US"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Wien Bridge Oscillators</a:t>
            </a:r>
            <a:endParaRPr lang="en-US" altLang="ko-KR" sz="3600" b="1" dirty="0" smtClean="0">
              <a:solidFill>
                <a:srgbClr val="FF0000"/>
              </a:solidFill>
              <a:latin typeface="Times New Roman" pitchFamily="18" charset="0"/>
              <a:cs typeface="Times New Roman" pitchFamily="18" charset="0"/>
            </a:endParaRPr>
          </a:p>
        </p:txBody>
      </p:sp>
      <p:sp>
        <p:nvSpPr>
          <p:cNvPr id="6" name="Rectangle 5"/>
          <p:cNvSpPr/>
          <p:nvPr/>
        </p:nvSpPr>
        <p:spPr>
          <a:xfrm>
            <a:off x="0" y="914400"/>
            <a:ext cx="132600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Description</a:t>
            </a:r>
            <a:endParaRPr lang="en-US" b="1" dirty="0">
              <a:latin typeface="Times New Roman" pitchFamily="18" charset="0"/>
              <a:cs typeface="Times New Roman" pitchFamily="18" charset="0"/>
            </a:endParaRPr>
          </a:p>
        </p:txBody>
      </p:sp>
      <p:sp>
        <p:nvSpPr>
          <p:cNvPr id="7" name="Rectangle 6"/>
          <p:cNvSpPr/>
          <p:nvPr/>
        </p:nvSpPr>
        <p:spPr>
          <a:xfrm>
            <a:off x="381000" y="3198674"/>
            <a:ext cx="80772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just">
              <a:buFont typeface="Wingdings" pitchFamily="2" charset="2"/>
              <a:buChar char="Ø"/>
            </a:pPr>
            <a:r>
              <a:rPr lang="en-US" dirty="0" smtClean="0">
                <a:latin typeface="Times New Roman" pitchFamily="18" charset="0"/>
                <a:cs typeface="Times New Roman" pitchFamily="18" charset="0"/>
              </a:rPr>
              <a:t>But </a:t>
            </a:r>
            <a:r>
              <a:rPr lang="en-US" dirty="0" err="1" smtClean="0">
                <a:latin typeface="Times New Roman" pitchFamily="18" charset="0"/>
                <a:cs typeface="Times New Roman" pitchFamily="18" charset="0"/>
              </a:rPr>
              <a:t>wiens</a:t>
            </a:r>
            <a:r>
              <a:rPr lang="en-US" dirty="0" smtClean="0">
                <a:latin typeface="Times New Roman" pitchFamily="18" charset="0"/>
                <a:cs typeface="Times New Roman" pitchFamily="18" charset="0"/>
              </a:rPr>
              <a:t> bridge oscillator uses a </a:t>
            </a:r>
            <a:r>
              <a:rPr lang="en-US" b="1" dirty="0" smtClean="0">
                <a:latin typeface="Times New Roman" pitchFamily="18" charset="0"/>
                <a:cs typeface="Times New Roman" pitchFamily="18" charset="0"/>
              </a:rPr>
              <a:t>non inverting amplifier </a:t>
            </a:r>
            <a:r>
              <a:rPr lang="en-US" dirty="0" smtClean="0">
                <a:latin typeface="Times New Roman" pitchFamily="18" charset="0"/>
                <a:cs typeface="Times New Roman" pitchFamily="18" charset="0"/>
              </a:rPr>
              <a:t>and hence does not provide any phase shift during amplifier stage. As </a:t>
            </a:r>
            <a:r>
              <a:rPr lang="en-US" b="1" dirty="0" smtClean="0">
                <a:latin typeface="Times New Roman" pitchFamily="18" charset="0"/>
                <a:cs typeface="Times New Roman" pitchFamily="18" charset="0"/>
              </a:rPr>
              <a:t>total phase shift </a:t>
            </a:r>
            <a:r>
              <a:rPr lang="en-US" dirty="0" smtClean="0">
                <a:latin typeface="Times New Roman" pitchFamily="18" charset="0"/>
                <a:cs typeface="Times New Roman" pitchFamily="18" charset="0"/>
              </a:rPr>
              <a:t>required is </a:t>
            </a:r>
            <a:r>
              <a:rPr lang="en-US" b="1" dirty="0" smtClean="0">
                <a:latin typeface="Times New Roman" pitchFamily="18" charset="0"/>
                <a:cs typeface="Times New Roman" pitchFamily="18" charset="0"/>
              </a:rPr>
              <a:t>0</a:t>
            </a:r>
            <a:r>
              <a:rPr lang="en-US" b="1"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in </a:t>
            </a:r>
            <a:r>
              <a:rPr lang="en-US" dirty="0" err="1" smtClean="0">
                <a:latin typeface="Times New Roman" pitchFamily="18" charset="0"/>
                <a:cs typeface="Times New Roman" pitchFamily="18" charset="0"/>
              </a:rPr>
              <a:t>wiens</a:t>
            </a:r>
            <a:r>
              <a:rPr lang="en-US" dirty="0" smtClean="0">
                <a:latin typeface="Times New Roman" pitchFamily="18" charset="0"/>
                <a:cs typeface="Times New Roman" pitchFamily="18" charset="0"/>
              </a:rPr>
              <a:t> bridge type no phase shift is necessary through feedback. Thus the total phase shift around a loop is </a:t>
            </a:r>
            <a:r>
              <a:rPr lang="en-US" b="1" dirty="0" smtClean="0">
                <a:latin typeface="Times New Roman" pitchFamily="18" charset="0"/>
                <a:cs typeface="Times New Roman" pitchFamily="18" charset="0"/>
              </a:rPr>
              <a:t>0</a:t>
            </a:r>
            <a:r>
              <a:rPr lang="en-US" b="1"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8" name="Rectangle 7"/>
          <p:cNvSpPr/>
          <p:nvPr/>
        </p:nvSpPr>
        <p:spPr>
          <a:xfrm>
            <a:off x="381000" y="4724400"/>
            <a:ext cx="807720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gn="just">
              <a:buFont typeface="Wingdings" pitchFamily="2" charset="2"/>
              <a:buChar char="ü"/>
            </a:pPr>
            <a:r>
              <a:rPr lang="en-US" dirty="0" smtClean="0">
                <a:latin typeface="Times New Roman" pitchFamily="18" charset="0"/>
                <a:cs typeface="Times New Roman" pitchFamily="18" charset="0"/>
              </a:rPr>
              <a:t>The two arms of the bride, namely 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in series and 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and 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in parallel are called</a:t>
            </a:r>
            <a:r>
              <a:rPr lang="en-US" b="1" dirty="0" smtClean="0">
                <a:latin typeface="Times New Roman" pitchFamily="18" charset="0"/>
                <a:cs typeface="Times New Roman" pitchFamily="18" charset="0"/>
              </a:rPr>
              <a:t> frequency sensitive arms</a:t>
            </a:r>
            <a:r>
              <a:rPr lang="en-US" dirty="0" smtClean="0">
                <a:latin typeface="Times New Roman" pitchFamily="18" charset="0"/>
                <a:cs typeface="Times New Roman" pitchFamily="18" charset="0"/>
              </a:rPr>
              <a:t>. This is because the components of these two arms decide the frequency of the oscillator.</a:t>
            </a:r>
            <a:endParaRPr lang="en-US"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Wien Bridge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2052" name="Picture 4" descr="osc21"/>
          <p:cNvPicPr>
            <a:picLocks noChangeAspect="1" noChangeArrowheads="1"/>
          </p:cNvPicPr>
          <p:nvPr/>
        </p:nvPicPr>
        <p:blipFill>
          <a:blip r:embed="rId2" cstate="print"/>
          <a:srcRect/>
          <a:stretch>
            <a:fillRect/>
          </a:stretch>
        </p:blipFill>
        <p:spPr bwMode="auto">
          <a:xfrm>
            <a:off x="3166419" y="1828800"/>
            <a:ext cx="5710881" cy="4748374"/>
          </a:xfrm>
          <a:prstGeom prst="rect">
            <a:avLst/>
          </a:prstGeom>
          <a:noFill/>
        </p:spPr>
      </p:pic>
      <p:pic>
        <p:nvPicPr>
          <p:cNvPr id="2050" name="Picture 2" descr="osc20"/>
          <p:cNvPicPr>
            <a:picLocks noChangeAspect="1" noChangeArrowheads="1"/>
          </p:cNvPicPr>
          <p:nvPr/>
        </p:nvPicPr>
        <p:blipFill>
          <a:blip r:embed="rId3" cstate="print"/>
          <a:srcRect b="22963"/>
          <a:stretch>
            <a:fillRect/>
          </a:stretch>
        </p:blipFill>
        <p:spPr bwMode="auto">
          <a:xfrm>
            <a:off x="-24493" y="1905000"/>
            <a:ext cx="4139293" cy="1981200"/>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displaystyle Z_1 = R_1 + \frac {1}{j \omega C_1} = \frac {1 + j \omega R_1 C_1}{j \omega C_1}  "/>
          <p:cNvPicPr>
            <a:picLocks noChangeAspect="1" noChangeArrowheads="1"/>
          </p:cNvPicPr>
          <p:nvPr/>
        </p:nvPicPr>
        <p:blipFill>
          <a:blip r:embed="rId2" cstate="print"/>
          <a:srcRect/>
          <a:stretch>
            <a:fillRect/>
          </a:stretch>
        </p:blipFill>
        <p:spPr bwMode="auto">
          <a:xfrm>
            <a:off x="838200" y="1447800"/>
            <a:ext cx="3571875" cy="628651"/>
          </a:xfrm>
          <a:prstGeom prst="rect">
            <a:avLst/>
          </a:prstGeom>
          <a:ln>
            <a:solidFill>
              <a:srgbClr val="FF0000"/>
            </a:solidFill>
          </a:ln>
          <a:effectLst>
            <a:outerShdw blurRad="292100" dist="139700" dir="2700000" algn="tl" rotWithShape="0">
              <a:srgbClr val="333333">
                <a:alpha val="65000"/>
              </a:srgbClr>
            </a:outerShdw>
          </a:effectLst>
        </p:spPr>
      </p:pic>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Wien Bridge Oscillators</a:t>
            </a:r>
            <a:endParaRPr lang="en-US" altLang="ko-KR" sz="3600" b="1" dirty="0" smtClean="0">
              <a:solidFill>
                <a:srgbClr val="FF0000"/>
              </a:solidFill>
              <a:latin typeface="Times New Roman" pitchFamily="18" charset="0"/>
              <a:cs typeface="Times New Roman" pitchFamily="18" charset="0"/>
            </a:endParaRPr>
          </a:p>
        </p:txBody>
      </p:sp>
      <p:sp>
        <p:nvSpPr>
          <p:cNvPr id="6" name="Rectangle 5"/>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89092" name="Picture 4" descr="\displaystyle Z_2 = R_2 || \frac {1}{j \omega C_2} = \frac {R_2 \times \frac {1}{j \omega C_2}}{R_2 + \frac {1}{j \omega C_2}}  "/>
          <p:cNvPicPr>
            <a:picLocks noChangeAspect="1" noChangeArrowheads="1"/>
          </p:cNvPicPr>
          <p:nvPr/>
        </p:nvPicPr>
        <p:blipFill>
          <a:blip r:embed="rId3" cstate="print"/>
          <a:srcRect/>
          <a:stretch>
            <a:fillRect/>
          </a:stretch>
        </p:blipFill>
        <p:spPr bwMode="auto">
          <a:xfrm>
            <a:off x="990600" y="2438400"/>
            <a:ext cx="3171825" cy="809626"/>
          </a:xfrm>
          <a:prstGeom prst="rect">
            <a:avLst/>
          </a:prstGeom>
          <a:noFill/>
        </p:spPr>
      </p:pic>
      <p:pic>
        <p:nvPicPr>
          <p:cNvPr id="89094" name="Picture 6" descr="\displaystyle Z_2 = \frac {R_2}{1 + j \omega R_2 C_2}  "/>
          <p:cNvPicPr>
            <a:picLocks noChangeAspect="1" noChangeArrowheads="1"/>
          </p:cNvPicPr>
          <p:nvPr/>
        </p:nvPicPr>
        <p:blipFill>
          <a:blip r:embed="rId4" cstate="print"/>
          <a:srcRect/>
          <a:stretch>
            <a:fillRect/>
          </a:stretch>
        </p:blipFill>
        <p:spPr bwMode="auto">
          <a:xfrm>
            <a:off x="1981200" y="3657600"/>
            <a:ext cx="1981200" cy="619126"/>
          </a:xfrm>
          <a:prstGeom prst="rect">
            <a:avLst/>
          </a:prstGeom>
          <a:ln>
            <a:solidFill>
              <a:schemeClr val="accent6">
                <a:lumMod val="75000"/>
              </a:schemeClr>
            </a:solidFill>
          </a:ln>
          <a:effectLst>
            <a:outerShdw blurRad="292100" dist="139700" dir="2700000" algn="tl" rotWithShape="0">
              <a:srgbClr val="333333">
                <a:alpha val="65000"/>
              </a:srgbClr>
            </a:outerShdw>
          </a:effectLst>
        </p:spPr>
      </p:pic>
      <p:sp>
        <p:nvSpPr>
          <p:cNvPr id="89095" name="Rectangle 7"/>
          <p:cNvSpPr>
            <a:spLocks noChangeArrowheads="1"/>
          </p:cNvSpPr>
          <p:nvPr/>
        </p:nvSpPr>
        <p:spPr bwMode="auto">
          <a:xfrm>
            <a:off x="0" y="4572000"/>
            <a:ext cx="2362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Now replacing   </a:t>
            </a:r>
            <a:endParaRPr kumimoji="0" lang="en-US" sz="13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9096" name="Picture 8" descr="\displaystyle j \omega = s  "/>
          <p:cNvPicPr>
            <a:picLocks noChangeAspect="1" noChangeArrowheads="1"/>
          </p:cNvPicPr>
          <p:nvPr/>
        </p:nvPicPr>
        <p:blipFill>
          <a:blip r:embed="rId5" cstate="print"/>
          <a:srcRect/>
          <a:stretch>
            <a:fillRect/>
          </a:stretch>
        </p:blipFill>
        <p:spPr bwMode="auto">
          <a:xfrm>
            <a:off x="2057400" y="4648200"/>
            <a:ext cx="847898" cy="274320"/>
          </a:xfrm>
          <a:prstGeom prst="rect">
            <a:avLst/>
          </a:prstGeom>
          <a:noFill/>
        </p:spPr>
      </p:pic>
      <p:pic>
        <p:nvPicPr>
          <p:cNvPr id="89098" name="Picture 10" descr="\displaystyle Z_1 = \frac {1+sR_1 C_1}{s C_1}  "/>
          <p:cNvPicPr>
            <a:picLocks noChangeAspect="1" noChangeArrowheads="1"/>
          </p:cNvPicPr>
          <p:nvPr/>
        </p:nvPicPr>
        <p:blipFill>
          <a:blip r:embed="rId6" cstate="print"/>
          <a:srcRect/>
          <a:stretch>
            <a:fillRect/>
          </a:stretch>
        </p:blipFill>
        <p:spPr bwMode="auto">
          <a:xfrm>
            <a:off x="1371600" y="5334000"/>
            <a:ext cx="1809750" cy="628651"/>
          </a:xfrm>
          <a:prstGeom prst="rect">
            <a:avLst/>
          </a:prstGeom>
          <a:ln>
            <a:solidFill>
              <a:srgbClr val="FF0000"/>
            </a:solidFill>
          </a:ln>
          <a:effectLst>
            <a:outerShdw blurRad="292100" dist="139700" dir="2700000" algn="tl" rotWithShape="0">
              <a:srgbClr val="333333">
                <a:alpha val="65000"/>
              </a:srgbClr>
            </a:outerShdw>
          </a:effectLst>
        </p:spPr>
      </p:pic>
      <p:pic>
        <p:nvPicPr>
          <p:cNvPr id="89100" name="Picture 12" descr="\displaystyle Z_2 = \frac {R_2}{1+sR_2 C_2}  "/>
          <p:cNvPicPr>
            <a:picLocks noChangeAspect="1" noChangeArrowheads="1"/>
          </p:cNvPicPr>
          <p:nvPr/>
        </p:nvPicPr>
        <p:blipFill>
          <a:blip r:embed="rId7" cstate="print"/>
          <a:srcRect/>
          <a:stretch>
            <a:fillRect/>
          </a:stretch>
        </p:blipFill>
        <p:spPr bwMode="auto">
          <a:xfrm>
            <a:off x="4572000" y="5257800"/>
            <a:ext cx="1809750" cy="609600"/>
          </a:xfrm>
          <a:prstGeom prst="rect">
            <a:avLst/>
          </a:prstGeom>
          <a:ln>
            <a:solidFill>
              <a:schemeClr val="accent6">
                <a:lumMod val="75000"/>
              </a:schemeClr>
            </a:solidFill>
          </a:ln>
          <a:effectLst>
            <a:outerShdw blurRad="292100" dist="139700" dir="2700000" algn="tl" rotWithShape="0">
              <a:srgbClr val="333333">
                <a:alpha val="65000"/>
              </a:srgbClr>
            </a:outerShdw>
          </a:effectLst>
        </p:spPr>
      </p:pic>
      <p:pic>
        <p:nvPicPr>
          <p:cNvPr id="89102" name="Picture 14" descr="osc23"/>
          <p:cNvPicPr>
            <a:picLocks noChangeAspect="1" noChangeArrowheads="1"/>
          </p:cNvPicPr>
          <p:nvPr/>
        </p:nvPicPr>
        <p:blipFill>
          <a:blip r:embed="rId8" cstate="print"/>
          <a:srcRect l="25532" r="19149"/>
          <a:stretch>
            <a:fillRect/>
          </a:stretch>
        </p:blipFill>
        <p:spPr bwMode="auto">
          <a:xfrm>
            <a:off x="4876800" y="1676400"/>
            <a:ext cx="4267200" cy="3378200"/>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Wien Bridge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90114" name="Picture 2" descr="\displaystyle I = \frac {V_{in}}{Z_1+Z_2}  "/>
          <p:cNvPicPr>
            <a:picLocks noChangeAspect="1" noChangeArrowheads="1"/>
          </p:cNvPicPr>
          <p:nvPr/>
        </p:nvPicPr>
        <p:blipFill>
          <a:blip r:embed="rId2" cstate="print"/>
          <a:srcRect/>
          <a:stretch>
            <a:fillRect/>
          </a:stretch>
        </p:blipFill>
        <p:spPr bwMode="auto">
          <a:xfrm>
            <a:off x="1828800" y="1371600"/>
            <a:ext cx="1381125" cy="619126"/>
          </a:xfrm>
          <a:prstGeom prst="rect">
            <a:avLst/>
          </a:prstGeom>
          <a:noFill/>
        </p:spPr>
      </p:pic>
      <p:pic>
        <p:nvPicPr>
          <p:cNvPr id="90116" name="Picture 4" descr="\displaystyle V_f = I Z_2  "/>
          <p:cNvPicPr>
            <a:picLocks noChangeAspect="1" noChangeArrowheads="1"/>
          </p:cNvPicPr>
          <p:nvPr/>
        </p:nvPicPr>
        <p:blipFill>
          <a:blip r:embed="rId3" cstate="print"/>
          <a:srcRect/>
          <a:stretch>
            <a:fillRect/>
          </a:stretch>
        </p:blipFill>
        <p:spPr bwMode="auto">
          <a:xfrm>
            <a:off x="1981200" y="2362200"/>
            <a:ext cx="1019175" cy="276225"/>
          </a:xfrm>
          <a:prstGeom prst="rect">
            <a:avLst/>
          </a:prstGeom>
          <a:noFill/>
        </p:spPr>
      </p:pic>
      <p:pic>
        <p:nvPicPr>
          <p:cNvPr id="90118" name="Picture 6" descr="\displaystyle V_f = \frac {V_{in}Z_2}{Z_1 + Z_2}  "/>
          <p:cNvPicPr>
            <a:picLocks noChangeAspect="1" noChangeArrowheads="1"/>
          </p:cNvPicPr>
          <p:nvPr/>
        </p:nvPicPr>
        <p:blipFill>
          <a:blip r:embed="rId4" cstate="print"/>
          <a:srcRect/>
          <a:stretch>
            <a:fillRect/>
          </a:stretch>
        </p:blipFill>
        <p:spPr bwMode="auto">
          <a:xfrm>
            <a:off x="1752600" y="3048000"/>
            <a:ext cx="1514475" cy="619126"/>
          </a:xfrm>
          <a:prstGeom prst="rect">
            <a:avLst/>
          </a:prstGeom>
          <a:noFill/>
        </p:spPr>
      </p:pic>
      <p:pic>
        <p:nvPicPr>
          <p:cNvPr id="90120" name="Picture 8" descr="\displaystyle \beta = \frac {V_f}{V_{in}} = \frac {Z_2}{Z_1 + Z_2}  "/>
          <p:cNvPicPr>
            <a:picLocks noChangeAspect="1" noChangeArrowheads="1"/>
          </p:cNvPicPr>
          <p:nvPr/>
        </p:nvPicPr>
        <p:blipFill>
          <a:blip r:embed="rId5" cstate="print"/>
          <a:srcRect/>
          <a:stretch>
            <a:fillRect/>
          </a:stretch>
        </p:blipFill>
        <p:spPr bwMode="auto">
          <a:xfrm>
            <a:off x="1600199" y="4038600"/>
            <a:ext cx="2625965" cy="762000"/>
          </a:xfrm>
          <a:prstGeom prst="rect">
            <a:avLst/>
          </a:prstGeom>
          <a:ln>
            <a:solidFill>
              <a:srgbClr val="FF0000"/>
            </a:solidFill>
          </a:ln>
          <a:effectLst>
            <a:outerShdw blurRad="292100" dist="139700" dir="2700000" algn="tl" rotWithShape="0">
              <a:srgbClr val="333333">
                <a:alpha val="65000"/>
              </a:srgbClr>
            </a:outerShdw>
          </a:effectLst>
        </p:spPr>
      </p:pic>
      <p:sp>
        <p:nvSpPr>
          <p:cNvPr id="90121" name="Rectangle 9"/>
          <p:cNvSpPr>
            <a:spLocks noChangeArrowheads="1"/>
          </p:cNvSpPr>
          <p:nvPr/>
        </p:nvSpPr>
        <p:spPr bwMode="auto">
          <a:xfrm>
            <a:off x="0" y="4857690"/>
            <a:ext cx="4267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Substituting the values of   </a:t>
            </a: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and   </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90122" name="Picture 10" descr="\displaystyle Z_1  "/>
          <p:cNvPicPr>
            <a:picLocks noChangeAspect="1" noChangeArrowheads="1"/>
          </p:cNvPicPr>
          <p:nvPr/>
        </p:nvPicPr>
        <p:blipFill>
          <a:blip r:embed="rId6" cstate="print"/>
          <a:srcRect/>
          <a:stretch>
            <a:fillRect/>
          </a:stretch>
        </p:blipFill>
        <p:spPr bwMode="auto">
          <a:xfrm>
            <a:off x="3170420" y="4969240"/>
            <a:ext cx="219456" cy="219456"/>
          </a:xfrm>
          <a:prstGeom prst="rect">
            <a:avLst/>
          </a:prstGeom>
          <a:noFill/>
        </p:spPr>
      </p:pic>
      <p:pic>
        <p:nvPicPr>
          <p:cNvPr id="90123" name="Picture 11" descr="\displaystyle Z_2  "/>
          <p:cNvPicPr>
            <a:picLocks noChangeAspect="1" noChangeArrowheads="1"/>
          </p:cNvPicPr>
          <p:nvPr/>
        </p:nvPicPr>
        <p:blipFill>
          <a:blip r:embed="rId7" cstate="print"/>
          <a:srcRect/>
          <a:stretch>
            <a:fillRect/>
          </a:stretch>
        </p:blipFill>
        <p:spPr bwMode="auto">
          <a:xfrm>
            <a:off x="3886200" y="4981575"/>
            <a:ext cx="219075" cy="200025"/>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displaystyle \beta = \frac {\frac{R_2}{1+sR_2C_2}}{\biggl (\frac{1+sR_1C_1}{sC_1} \biggr ) + \biggl ( \frac {R_2}{1+sR_2C_2} \biggr )}  "/>
          <p:cNvPicPr>
            <a:picLocks noChangeAspect="1" noChangeArrowheads="1"/>
          </p:cNvPicPr>
          <p:nvPr/>
        </p:nvPicPr>
        <p:blipFill>
          <a:blip r:embed="rId2" cstate="print"/>
          <a:srcRect/>
          <a:stretch>
            <a:fillRect/>
          </a:stretch>
        </p:blipFill>
        <p:spPr bwMode="auto">
          <a:xfrm>
            <a:off x="1295400" y="1219200"/>
            <a:ext cx="3257550" cy="1123950"/>
          </a:xfrm>
          <a:prstGeom prst="rect">
            <a:avLst/>
          </a:prstGeom>
          <a:noFill/>
        </p:spPr>
      </p:pic>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Wien Bridge Oscillators</a:t>
            </a:r>
            <a:endParaRPr lang="en-US" altLang="ko-KR" sz="3600" b="1" dirty="0" smtClean="0">
              <a:solidFill>
                <a:srgbClr val="FF0000"/>
              </a:solidFill>
              <a:latin typeface="Times New Roman" pitchFamily="18" charset="0"/>
              <a:cs typeface="Times New Roman" pitchFamily="18" charset="0"/>
            </a:endParaRPr>
          </a:p>
        </p:txBody>
      </p:sp>
      <p:sp>
        <p:nvSpPr>
          <p:cNvPr id="6" name="Rectangle 5"/>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91140" name="Picture 4" descr="\displaystyle \beta = \frac {sC_1R_2}{(1+sR_1C_1)(1+sR_2C_2)+sC_1R_2}  "/>
          <p:cNvPicPr>
            <a:picLocks noChangeAspect="1" noChangeArrowheads="1"/>
          </p:cNvPicPr>
          <p:nvPr/>
        </p:nvPicPr>
        <p:blipFill>
          <a:blip r:embed="rId3" cstate="print"/>
          <a:srcRect/>
          <a:stretch>
            <a:fillRect/>
          </a:stretch>
        </p:blipFill>
        <p:spPr bwMode="auto">
          <a:xfrm>
            <a:off x="1752600" y="2667000"/>
            <a:ext cx="4295775" cy="638175"/>
          </a:xfrm>
          <a:prstGeom prst="rect">
            <a:avLst/>
          </a:prstGeom>
          <a:noFill/>
        </p:spPr>
      </p:pic>
      <p:pic>
        <p:nvPicPr>
          <p:cNvPr id="91142" name="Picture 6" descr="\displaystyle \beta = \frac {sC_1R_2}{1+s(R_1C_1+R_2C_2+C_1R_2) + s^2 R_1R_2C_1C_2}  "/>
          <p:cNvPicPr>
            <a:picLocks noChangeAspect="1" noChangeArrowheads="1"/>
          </p:cNvPicPr>
          <p:nvPr/>
        </p:nvPicPr>
        <p:blipFill>
          <a:blip r:embed="rId4" cstate="print"/>
          <a:srcRect/>
          <a:stretch>
            <a:fillRect/>
          </a:stretch>
        </p:blipFill>
        <p:spPr bwMode="auto">
          <a:xfrm>
            <a:off x="2743200" y="3581400"/>
            <a:ext cx="5448300" cy="638175"/>
          </a:xfrm>
          <a:prstGeom prst="rect">
            <a:avLst/>
          </a:prstGeom>
          <a:noFill/>
        </p:spPr>
      </p:pic>
      <p:sp>
        <p:nvSpPr>
          <p:cNvPr id="91143" name="Rectangle 7"/>
          <p:cNvSpPr>
            <a:spLocks noChangeArrowheads="1"/>
          </p:cNvSpPr>
          <p:nvPr/>
        </p:nvSpPr>
        <p:spPr bwMode="auto">
          <a:xfrm>
            <a:off x="227914" y="4648200"/>
            <a:ext cx="206178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Replacing  s  by   j</a:t>
            </a:r>
            <a:r>
              <a:rPr kumimoji="0" lang="el-GR" b="0" i="0" u="none" strike="noStrike" cap="none" normalizeH="0" baseline="0" dirty="0" smtClean="0">
                <a:ln>
                  <a:noFill/>
                </a:ln>
                <a:solidFill>
                  <a:schemeClr val="tx1"/>
                </a:solidFill>
                <a:effectLst/>
                <a:latin typeface="Times New Roman" pitchFamily="18" charset="0"/>
                <a:cs typeface="Times New Roman" pitchFamily="18" charset="0"/>
              </a:rPr>
              <a:t>ω</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91147" name="Picture 11" descr="\displaystyle \beta = \frac {j \omega C_1 R_2}{(1 - \omega^2 R_1 R_2 C_1 C_2)+j \omega (R_1C_1 + R_2 C_2 +C_1 R_2)}  "/>
          <p:cNvPicPr>
            <a:picLocks noChangeAspect="1" noChangeArrowheads="1"/>
          </p:cNvPicPr>
          <p:nvPr/>
        </p:nvPicPr>
        <p:blipFill>
          <a:blip r:embed="rId5" cstate="print"/>
          <a:srcRect/>
          <a:stretch>
            <a:fillRect/>
          </a:stretch>
        </p:blipFill>
        <p:spPr bwMode="auto">
          <a:xfrm>
            <a:off x="1107743" y="5105400"/>
            <a:ext cx="7731457" cy="838200"/>
          </a:xfrm>
          <a:prstGeom prst="rect">
            <a:avLst/>
          </a:prstGeom>
          <a:noFill/>
          <a:ln>
            <a:solidFill>
              <a:srgbClr val="FF0000"/>
            </a:solid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00200"/>
            <a:ext cx="3084499" cy="400110"/>
          </a:xfrm>
          <a:prstGeom prst="rect">
            <a:avLst/>
          </a:prstGeom>
        </p:spPr>
        <p:txBody>
          <a:bodyPr wrap="none">
            <a:spAutoFit/>
          </a:bodyPr>
          <a:lstStyle/>
          <a:p>
            <a:r>
              <a:rPr lang="en-US" sz="2000" dirty="0" err="1" smtClean="0">
                <a:latin typeface="Times New Roman" pitchFamily="18" charset="0"/>
                <a:cs typeface="Times New Roman" pitchFamily="18" charset="0"/>
              </a:rPr>
              <a:t>Rationalising</a:t>
            </a:r>
            <a:r>
              <a:rPr lang="en-US" sz="2000" dirty="0" smtClean="0">
                <a:latin typeface="Times New Roman" pitchFamily="18" charset="0"/>
                <a:cs typeface="Times New Roman" pitchFamily="18" charset="0"/>
              </a:rPr>
              <a:t> the expression</a:t>
            </a:r>
            <a:endParaRPr lang="en-US" sz="2000" dirty="0">
              <a:latin typeface="Times New Roman" pitchFamily="18" charset="0"/>
              <a:cs typeface="Times New Roman" pitchFamily="18" charset="0"/>
            </a:endParaRPr>
          </a:p>
        </p:txBody>
      </p:sp>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Wien Bridge Oscillators</a:t>
            </a:r>
            <a:endParaRPr lang="en-US" altLang="ko-KR" sz="3600" b="1" dirty="0" smtClean="0">
              <a:solidFill>
                <a:srgbClr val="FF0000"/>
              </a:solidFill>
              <a:latin typeface="Times New Roman" pitchFamily="18" charset="0"/>
              <a:cs typeface="Times New Roman" pitchFamily="18" charset="0"/>
            </a:endParaRPr>
          </a:p>
        </p:txBody>
      </p:sp>
      <p:sp>
        <p:nvSpPr>
          <p:cNvPr id="6" name="Rectangle 5"/>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92162" name="Picture 2" descr="\displaystyle \beta = \frac {\omega^2 C_1R_2 (R_1C_1+R_2C_2+C_1R_2) + j \omega C_1R_2 (1-\omega^2 R_1R_2C_1C_2)}{(1-\omega^2 R_1R_2 C_1C_2)^2 + \omega^2 (R_1C_1+R_2C_2+C_1R_2)^2}  "/>
          <p:cNvPicPr>
            <a:picLocks noChangeAspect="1" noChangeArrowheads="1"/>
          </p:cNvPicPr>
          <p:nvPr/>
        </p:nvPicPr>
        <p:blipFill>
          <a:blip r:embed="rId2" cstate="print"/>
          <a:srcRect/>
          <a:stretch>
            <a:fillRect/>
          </a:stretch>
        </p:blipFill>
        <p:spPr bwMode="auto">
          <a:xfrm>
            <a:off x="1219200" y="2990849"/>
            <a:ext cx="7353300" cy="666751"/>
          </a:xfrm>
          <a:prstGeom prst="rect">
            <a:avLst/>
          </a:prstGeom>
          <a:noFill/>
        </p:spPr>
      </p:pic>
      <p:pic>
        <p:nvPicPr>
          <p:cNvPr id="92164" name="Picture 4" descr="\displaystyle \beta = \frac {(j \omega C_1 R_2)[(1 - \omega^2 R_1R_2C_1C_2) - j \omega (R_1C_1 + R_2C_2+C_1R_2)]}{(1-\omega^2 R_1R_2 C_1 C_2)^2 + \omega^2(R_1C_1 + R_2C_2+C_1R_2)^2}  "/>
          <p:cNvPicPr>
            <a:picLocks noChangeAspect="1" noChangeArrowheads="1"/>
          </p:cNvPicPr>
          <p:nvPr/>
        </p:nvPicPr>
        <p:blipFill>
          <a:blip r:embed="rId3" cstate="print"/>
          <a:srcRect/>
          <a:stretch>
            <a:fillRect/>
          </a:stretch>
        </p:blipFill>
        <p:spPr bwMode="auto">
          <a:xfrm>
            <a:off x="685800" y="2133600"/>
            <a:ext cx="7134225" cy="666751"/>
          </a:xfrm>
          <a:prstGeom prst="rect">
            <a:avLst/>
          </a:prstGeom>
          <a:noFill/>
        </p:spPr>
      </p:pic>
      <p:sp>
        <p:nvSpPr>
          <p:cNvPr id="9" name="Rectangle 8"/>
          <p:cNvSpPr/>
          <p:nvPr/>
        </p:nvSpPr>
        <p:spPr>
          <a:xfrm>
            <a:off x="0" y="3962400"/>
            <a:ext cx="8915400" cy="400110"/>
          </a:xfrm>
          <a:prstGeom prst="rect">
            <a:avLst/>
          </a:prstGeom>
        </p:spPr>
        <p:txBody>
          <a:bodyPr wrap="square">
            <a:spAutoFit/>
          </a:bodyPr>
          <a:lstStyle/>
          <a:p>
            <a:r>
              <a:rPr lang="en-US" sz="2000" dirty="0" smtClean="0">
                <a:latin typeface="Times New Roman" pitchFamily="18" charset="0"/>
                <a:cs typeface="Times New Roman" pitchFamily="18" charset="0"/>
              </a:rPr>
              <a:t>To have zero phase shift of the feedback network, its imaginary part must be zero</a:t>
            </a:r>
            <a:endParaRPr lang="en-US" sz="2000" dirty="0">
              <a:latin typeface="Times New Roman" pitchFamily="18" charset="0"/>
              <a:cs typeface="Times New Roman" pitchFamily="18" charset="0"/>
            </a:endParaRPr>
          </a:p>
        </p:txBody>
      </p:sp>
      <p:pic>
        <p:nvPicPr>
          <p:cNvPr id="92166" name="Picture 6" descr="\displaystyle \omega (1- \omega^2 R_1R_2C_1C_2) = 0  "/>
          <p:cNvPicPr>
            <a:picLocks noChangeAspect="1" noChangeArrowheads="1"/>
          </p:cNvPicPr>
          <p:nvPr/>
        </p:nvPicPr>
        <p:blipFill>
          <a:blip r:embed="rId4" cstate="print"/>
          <a:srcRect/>
          <a:stretch>
            <a:fillRect/>
          </a:stretch>
        </p:blipFill>
        <p:spPr bwMode="auto">
          <a:xfrm>
            <a:off x="609600" y="4419600"/>
            <a:ext cx="2762250" cy="304801"/>
          </a:xfrm>
          <a:prstGeom prst="rect">
            <a:avLst/>
          </a:prstGeom>
          <a:noFill/>
        </p:spPr>
      </p:pic>
      <p:pic>
        <p:nvPicPr>
          <p:cNvPr id="92168" name="Picture 8" descr="\displaystyle \omega = \frac {1}{\sqrt{R_1R_2C_1C_2}}  "/>
          <p:cNvPicPr>
            <a:picLocks noChangeAspect="1" noChangeArrowheads="1"/>
          </p:cNvPicPr>
          <p:nvPr/>
        </p:nvPicPr>
        <p:blipFill>
          <a:blip r:embed="rId5" cstate="print"/>
          <a:srcRect/>
          <a:stretch>
            <a:fillRect/>
          </a:stretch>
        </p:blipFill>
        <p:spPr bwMode="auto">
          <a:xfrm>
            <a:off x="1905000" y="4800600"/>
            <a:ext cx="2342866" cy="762000"/>
          </a:xfrm>
          <a:prstGeom prst="rect">
            <a:avLst/>
          </a:prstGeom>
          <a:noFill/>
          <a:ln>
            <a:solidFill>
              <a:srgbClr val="00B050"/>
            </a:solidFill>
          </a:ln>
        </p:spPr>
      </p:pic>
      <p:pic>
        <p:nvPicPr>
          <p:cNvPr id="92170" name="Picture 10" descr="\displaystyle f = \frac {1}{2 \pi \sqrt {R_1R_2C_1C_2}}  "/>
          <p:cNvPicPr>
            <a:picLocks noChangeAspect="1" noChangeArrowheads="1"/>
          </p:cNvPicPr>
          <p:nvPr/>
        </p:nvPicPr>
        <p:blipFill>
          <a:blip r:embed="rId6" cstate="print"/>
          <a:srcRect/>
          <a:stretch>
            <a:fillRect/>
          </a:stretch>
        </p:blipFill>
        <p:spPr bwMode="auto">
          <a:xfrm>
            <a:off x="4791075" y="5486400"/>
            <a:ext cx="2649940" cy="762000"/>
          </a:xfrm>
          <a:prstGeom prst="rect">
            <a:avLst/>
          </a:prstGeom>
          <a:noFill/>
          <a:ln>
            <a:solidFill>
              <a:srgbClr val="00B050"/>
            </a:solidFill>
          </a:ln>
        </p:spPr>
      </p:pic>
      <p:sp>
        <p:nvSpPr>
          <p:cNvPr id="13" name="Rectangle 12"/>
          <p:cNvSpPr/>
          <p:nvPr/>
        </p:nvSpPr>
        <p:spPr>
          <a:xfrm>
            <a:off x="0" y="6273225"/>
            <a:ext cx="91440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sz="1600" dirty="0" smtClean="0">
                <a:latin typeface="Times New Roman" pitchFamily="18" charset="0"/>
                <a:cs typeface="Times New Roman" pitchFamily="18" charset="0"/>
              </a:rPr>
              <a:t>This is the frequency of the oscillator and it shows that the components of the </a:t>
            </a:r>
            <a:r>
              <a:rPr lang="en-US" sz="1600" b="1" dirty="0" smtClean="0">
                <a:latin typeface="Times New Roman" pitchFamily="18" charset="0"/>
                <a:cs typeface="Times New Roman" pitchFamily="18" charset="0"/>
              </a:rPr>
              <a:t>frequency sensitive arms </a:t>
            </a:r>
            <a:r>
              <a:rPr lang="en-US" sz="1600" dirty="0" smtClean="0">
                <a:latin typeface="Times New Roman" pitchFamily="18" charset="0"/>
                <a:cs typeface="Times New Roman" pitchFamily="18" charset="0"/>
              </a:rPr>
              <a:t>are the deciding factors, for the frequency.</a:t>
            </a:r>
            <a:endParaRPr lang="en-US" sz="1600"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Wien Bridge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0182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6" name="Rectangle 5"/>
          <p:cNvSpPr/>
          <p:nvPr/>
        </p:nvSpPr>
        <p:spPr>
          <a:xfrm>
            <a:off x="0" y="1752600"/>
            <a:ext cx="6172200" cy="369332"/>
          </a:xfrm>
          <a:prstGeom prst="rect">
            <a:avLst/>
          </a:prstGeom>
        </p:spPr>
        <p:txBody>
          <a:bodyPr wrap="square">
            <a:spAutoFit/>
          </a:bodyPr>
          <a:lstStyle/>
          <a:p>
            <a:r>
              <a:rPr lang="en-US" dirty="0" smtClean="0">
                <a:latin typeface="Times New Roman" pitchFamily="18" charset="0"/>
                <a:cs typeface="Times New Roman" pitchFamily="18" charset="0"/>
              </a:rPr>
              <a:t>In practice, R</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R</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Rand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C are selected.</a:t>
            </a:r>
            <a:endParaRPr lang="en-US" dirty="0">
              <a:latin typeface="Times New Roman" pitchFamily="18" charset="0"/>
              <a:cs typeface="Times New Roman" pitchFamily="18" charset="0"/>
            </a:endParaRPr>
          </a:p>
        </p:txBody>
      </p:sp>
      <p:pic>
        <p:nvPicPr>
          <p:cNvPr id="93186" name="Picture 2" descr="\displaystyle f = \frac {1}{2 \pi RC}  "/>
          <p:cNvPicPr>
            <a:picLocks noChangeAspect="1" noChangeArrowheads="1"/>
          </p:cNvPicPr>
          <p:nvPr/>
        </p:nvPicPr>
        <p:blipFill>
          <a:blip r:embed="rId2" cstate="print"/>
          <a:srcRect/>
          <a:stretch>
            <a:fillRect/>
          </a:stretch>
        </p:blipFill>
        <p:spPr bwMode="auto">
          <a:xfrm>
            <a:off x="2285999" y="2286000"/>
            <a:ext cx="1625597" cy="762000"/>
          </a:xfrm>
          <a:prstGeom prst="rect">
            <a:avLst/>
          </a:prstGeom>
          <a:ln>
            <a:solidFill>
              <a:srgbClr val="00B050"/>
            </a:solidFill>
          </a:ln>
          <a:effectLst>
            <a:outerShdw blurRad="292100" dist="139700" dir="2700000" algn="tl" rotWithShape="0">
              <a:srgbClr val="333333">
                <a:alpha val="65000"/>
              </a:srgbClr>
            </a:outerShdw>
          </a:effectLst>
        </p:spPr>
      </p:pic>
      <p:sp>
        <p:nvSpPr>
          <p:cNvPr id="8" name="Rectangle 7"/>
          <p:cNvSpPr/>
          <p:nvPr/>
        </p:nvSpPr>
        <p:spPr>
          <a:xfrm>
            <a:off x="0" y="3124200"/>
            <a:ext cx="6705600" cy="738664"/>
          </a:xfrm>
          <a:prstGeom prst="rect">
            <a:avLst/>
          </a:prstGeom>
        </p:spPr>
        <p:txBody>
          <a:bodyPr wrap="square">
            <a:spAutoFit/>
          </a:bodyPr>
          <a:lstStyle/>
          <a:p>
            <a:r>
              <a:rPr lang="en-US" dirty="0" smtClean="0">
                <a:latin typeface="Times New Roman" pitchFamily="18" charset="0"/>
                <a:cs typeface="Times New Roman" pitchFamily="18" charset="0"/>
              </a:rPr>
              <a:t>Magnitude of the feedback factor at the resonating frequency is ,</a:t>
            </a:r>
          </a:p>
          <a:p>
            <a:r>
              <a:rPr lang="en-US"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β = 1/3</a:t>
            </a:r>
            <a:endParaRPr lang="en-US" sz="2400" b="1" dirty="0">
              <a:latin typeface="Times New Roman" pitchFamily="18" charset="0"/>
              <a:cs typeface="Times New Roman" pitchFamily="18" charset="0"/>
            </a:endParaRPr>
          </a:p>
        </p:txBody>
      </p:sp>
      <p:sp>
        <p:nvSpPr>
          <p:cNvPr id="9" name="Rectangle 8"/>
          <p:cNvSpPr/>
          <p:nvPr/>
        </p:nvSpPr>
        <p:spPr>
          <a:xfrm>
            <a:off x="0" y="4191000"/>
            <a:ext cx="9144000" cy="646331"/>
          </a:xfrm>
          <a:prstGeom prst="rect">
            <a:avLst/>
          </a:prstGeom>
        </p:spPr>
        <p:txBody>
          <a:bodyPr wrap="square">
            <a:spAutoFit/>
          </a:bodyPr>
          <a:lstStyle/>
          <a:p>
            <a:pPr algn="just"/>
            <a:r>
              <a:rPr lang="en-US" dirty="0" smtClean="0">
                <a:latin typeface="Times New Roman" pitchFamily="18" charset="0"/>
                <a:cs typeface="Times New Roman" pitchFamily="18" charset="0"/>
              </a:rPr>
              <a:t>The positive sign of β indicates that the phase shift by the feedback network is 0</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Now to satisfy the </a:t>
            </a:r>
            <a:r>
              <a:rPr lang="en-US" dirty="0" err="1" smtClean="0">
                <a:latin typeface="Times New Roman" pitchFamily="18" charset="0"/>
                <a:cs typeface="Times New Roman" pitchFamily="18" charset="0"/>
              </a:rPr>
              <a:t>barkhausen</a:t>
            </a:r>
            <a:r>
              <a:rPr lang="en-US" dirty="0" smtClean="0">
                <a:latin typeface="Times New Roman" pitchFamily="18" charset="0"/>
                <a:cs typeface="Times New Roman" pitchFamily="18" charset="0"/>
              </a:rPr>
              <a:t> criterion for the sustained oscillations, we can write,</a:t>
            </a:r>
            <a:endParaRPr lang="en-US" dirty="0">
              <a:latin typeface="Times New Roman" pitchFamily="18" charset="0"/>
              <a:cs typeface="Times New Roman" pitchFamily="18" charset="0"/>
            </a:endParaRPr>
          </a:p>
        </p:txBody>
      </p:sp>
      <p:pic>
        <p:nvPicPr>
          <p:cNvPr id="93188" name="Picture 4" descr="\displaystyle |A \beta| \geq 1  "/>
          <p:cNvPicPr>
            <a:picLocks noChangeAspect="1" noChangeArrowheads="1"/>
          </p:cNvPicPr>
          <p:nvPr/>
        </p:nvPicPr>
        <p:blipFill>
          <a:blip r:embed="rId3" cstate="print"/>
          <a:srcRect/>
          <a:stretch>
            <a:fillRect/>
          </a:stretch>
        </p:blipFill>
        <p:spPr bwMode="auto">
          <a:xfrm>
            <a:off x="2667000" y="5181600"/>
            <a:ext cx="971550" cy="276225"/>
          </a:xfrm>
          <a:prstGeom prst="rect">
            <a:avLst/>
          </a:prstGeom>
          <a:ln>
            <a:solidFill>
              <a:srgbClr val="00B0F0"/>
            </a:solidFill>
          </a:ln>
          <a:effectLst>
            <a:outerShdw blurRad="292100" dist="139700" dir="2700000" algn="tl" rotWithShape="0">
              <a:srgbClr val="333333">
                <a:alpha val="65000"/>
              </a:srgbClr>
            </a:outerShdw>
          </a:effectLst>
        </p:spPr>
      </p:pic>
      <p:pic>
        <p:nvPicPr>
          <p:cNvPr id="93190" name="Picture 6" descr="\displaystyle |A| \geq \frac {1}{|\beta|} \geq 3  "/>
          <p:cNvPicPr>
            <a:picLocks noChangeAspect="1" noChangeArrowheads="1"/>
          </p:cNvPicPr>
          <p:nvPr/>
        </p:nvPicPr>
        <p:blipFill>
          <a:blip r:embed="rId4" cstate="print"/>
          <a:srcRect/>
          <a:stretch>
            <a:fillRect/>
          </a:stretch>
        </p:blipFill>
        <p:spPr bwMode="auto">
          <a:xfrm>
            <a:off x="4419600" y="4876800"/>
            <a:ext cx="1524000" cy="628651"/>
          </a:xfrm>
          <a:prstGeom prst="rect">
            <a:avLst/>
          </a:prstGeom>
          <a:noFill/>
          <a:ln>
            <a:solidFill>
              <a:schemeClr val="tx2"/>
            </a:solidFill>
          </a:ln>
        </p:spPr>
      </p:pic>
      <p:sp>
        <p:nvSpPr>
          <p:cNvPr id="12" name="Rectangle 11"/>
          <p:cNvSpPr/>
          <p:nvPr/>
        </p:nvSpPr>
        <p:spPr>
          <a:xfrm>
            <a:off x="3810000" y="5867400"/>
            <a:ext cx="1665905" cy="1015663"/>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b="1" dirty="0" smtClean="0">
                <a:latin typeface="Times New Roman" pitchFamily="18" charset="0"/>
                <a:cs typeface="Times New Roman" pitchFamily="18" charset="0"/>
              </a:rPr>
              <a:t>A = (1+(</a:t>
            </a:r>
            <a:r>
              <a:rPr lang="en-US" b="1" dirty="0" err="1" smtClean="0">
                <a:latin typeface="Times New Roman" pitchFamily="18" charset="0"/>
                <a:cs typeface="Times New Roman" pitchFamily="18" charset="0"/>
              </a:rPr>
              <a:t>R</a:t>
            </a:r>
            <a:r>
              <a:rPr lang="en-US" b="1" baseline="-25000" dirty="0" err="1" smtClean="0">
                <a:latin typeface="Times New Roman" pitchFamily="18" charset="0"/>
                <a:cs typeface="Times New Roman" pitchFamily="18" charset="0"/>
              </a:rPr>
              <a:t>f</a:t>
            </a:r>
            <a:r>
              <a:rPr lang="en-US" b="1" dirty="0" smtClean="0">
                <a:latin typeface="Times New Roman" pitchFamily="18" charset="0"/>
                <a:cs typeface="Times New Roman" pitchFamily="18" charset="0"/>
              </a:rPr>
              <a:t>/R</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A&gt;3; hence, </a:t>
            </a:r>
          </a:p>
          <a:p>
            <a:r>
              <a:rPr lang="en-US" sz="2400" b="1" dirty="0" smtClean="0">
                <a:solidFill>
                  <a:srgbClr val="00B050"/>
                </a:solidFill>
                <a:latin typeface="Times New Roman" pitchFamily="18" charset="0"/>
                <a:cs typeface="Times New Roman" pitchFamily="18" charset="0"/>
              </a:rPr>
              <a:t>(</a:t>
            </a:r>
            <a:r>
              <a:rPr lang="en-US" sz="2400" b="1" dirty="0" err="1" smtClean="0">
                <a:solidFill>
                  <a:srgbClr val="00B050"/>
                </a:solidFill>
                <a:latin typeface="Times New Roman" pitchFamily="18" charset="0"/>
                <a:cs typeface="Times New Roman" pitchFamily="18" charset="0"/>
              </a:rPr>
              <a:t>R</a:t>
            </a:r>
            <a:r>
              <a:rPr lang="en-US" sz="2400" b="1" baseline="-25000" dirty="0" err="1" smtClean="0">
                <a:solidFill>
                  <a:srgbClr val="00B050"/>
                </a:solidFill>
                <a:latin typeface="Times New Roman" pitchFamily="18" charset="0"/>
                <a:cs typeface="Times New Roman" pitchFamily="18" charset="0"/>
              </a:rPr>
              <a:t>f</a:t>
            </a:r>
            <a:r>
              <a:rPr lang="en-US" sz="2400" b="1" dirty="0" smtClean="0">
                <a:solidFill>
                  <a:srgbClr val="00B050"/>
                </a:solidFill>
                <a:latin typeface="Times New Roman" pitchFamily="18" charset="0"/>
                <a:cs typeface="Times New Roman" pitchFamily="18" charset="0"/>
              </a:rPr>
              <a:t>/R</a:t>
            </a:r>
            <a:r>
              <a:rPr lang="en-US" sz="2400" b="1" baseline="-25000" dirty="0" smtClean="0">
                <a:solidFill>
                  <a:srgbClr val="00B050"/>
                </a:solidFill>
                <a:latin typeface="Times New Roman" pitchFamily="18" charset="0"/>
                <a:cs typeface="Times New Roman" pitchFamily="18" charset="0"/>
              </a:rPr>
              <a:t>3</a:t>
            </a:r>
            <a:r>
              <a:rPr lang="en-US" sz="2400" b="1" dirty="0" smtClean="0">
                <a:solidFill>
                  <a:srgbClr val="00B050"/>
                </a:solidFill>
                <a:latin typeface="Times New Roman" pitchFamily="18" charset="0"/>
                <a:cs typeface="Times New Roman" pitchFamily="18" charset="0"/>
              </a:rPr>
              <a:t>) &gt;2</a:t>
            </a:r>
            <a:endParaRPr lang="en-US" sz="2400" b="1" dirty="0">
              <a:solidFill>
                <a:srgbClr val="00B050"/>
              </a:solidFill>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lvl="0" algn="ctr">
              <a:spcBef>
                <a:spcPct val="0"/>
              </a:spcBef>
              <a:defRPr/>
            </a:pPr>
            <a:r>
              <a:rPr lang="en-US" sz="3600" b="1" dirty="0" smtClean="0">
                <a:solidFill>
                  <a:srgbClr val="FF0000"/>
                </a:solidFill>
                <a:latin typeface="Times New Roman" pitchFamily="18" charset="0"/>
                <a:cs typeface="Times New Roman" pitchFamily="18" charset="0"/>
              </a:rPr>
              <a:t>Wien Bridge Oscillators</a:t>
            </a:r>
            <a:endParaRPr lang="en-US" altLang="ko-KR" sz="3600" b="1" dirty="0" smtClean="0">
              <a:solidFill>
                <a:srgbClr val="FF0000"/>
              </a:solidFill>
              <a:latin typeface="Times New Roman" pitchFamily="18" charset="0"/>
              <a:cs typeface="Times New Roman" pitchFamily="18" charset="0"/>
            </a:endParaRPr>
          </a:p>
        </p:txBody>
      </p:sp>
      <p:sp>
        <p:nvSpPr>
          <p:cNvPr id="5" name="Rectangle 4"/>
          <p:cNvSpPr/>
          <p:nvPr/>
        </p:nvSpPr>
        <p:spPr>
          <a:xfrm>
            <a:off x="0" y="914400"/>
            <a:ext cx="133882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Advantages</a:t>
            </a:r>
            <a:endParaRPr lang="en-US" b="1" dirty="0">
              <a:latin typeface="Times New Roman" pitchFamily="18" charset="0"/>
              <a:cs typeface="Times New Roman" pitchFamily="18" charset="0"/>
            </a:endParaRPr>
          </a:p>
        </p:txBody>
      </p:sp>
      <p:sp>
        <p:nvSpPr>
          <p:cNvPr id="6" name="Rectangle 5"/>
          <p:cNvSpPr/>
          <p:nvPr/>
        </p:nvSpPr>
        <p:spPr>
          <a:xfrm>
            <a:off x="0" y="3429000"/>
            <a:ext cx="1608133"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latin typeface="Times New Roman" pitchFamily="18" charset="0"/>
                <a:cs typeface="Times New Roman" pitchFamily="18" charset="0"/>
              </a:rPr>
              <a:t>Disadvantages</a:t>
            </a:r>
            <a:endParaRPr lang="en-US" b="1" dirty="0">
              <a:latin typeface="Times New Roman" pitchFamily="18" charset="0"/>
              <a:cs typeface="Times New Roman" pitchFamily="18" charset="0"/>
            </a:endParaRPr>
          </a:p>
        </p:txBody>
      </p:sp>
      <p:sp>
        <p:nvSpPr>
          <p:cNvPr id="7" name="Rectangle 6"/>
          <p:cNvSpPr/>
          <p:nvPr/>
        </p:nvSpPr>
        <p:spPr>
          <a:xfrm>
            <a:off x="1219200" y="1524000"/>
            <a:ext cx="71628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fontAlgn="base">
              <a:buFont typeface="+mj-lt"/>
              <a:buAutoNum type="arabicPeriod"/>
            </a:pPr>
            <a:r>
              <a:rPr lang="en-US" dirty="0" smtClean="0">
                <a:latin typeface="Times New Roman" pitchFamily="18" charset="0"/>
                <a:cs typeface="Times New Roman" pitchFamily="18" charset="0"/>
              </a:rPr>
              <a:t>By varying the two capacitor values simultaneously, by mounting them on the common shaft, </a:t>
            </a:r>
            <a:r>
              <a:rPr lang="en-US" b="1" dirty="0" smtClean="0">
                <a:latin typeface="Times New Roman" pitchFamily="18" charset="0"/>
                <a:cs typeface="Times New Roman" pitchFamily="18" charset="0"/>
              </a:rPr>
              <a:t>different frequency ranges </a:t>
            </a:r>
            <a:r>
              <a:rPr lang="en-US" dirty="0" smtClean="0">
                <a:latin typeface="Times New Roman" pitchFamily="18" charset="0"/>
                <a:cs typeface="Times New Roman" pitchFamily="18" charset="0"/>
              </a:rPr>
              <a:t>can be obtained.</a:t>
            </a:r>
          </a:p>
          <a:p>
            <a:pPr marL="342900" indent="-342900" algn="just" fontAlgn="base">
              <a:buFont typeface="+mj-lt"/>
              <a:buAutoNum type="arabicPeriod"/>
            </a:pPr>
            <a:r>
              <a:rPr lang="en-US" dirty="0" smtClean="0">
                <a:latin typeface="Times New Roman" pitchFamily="18" charset="0"/>
                <a:cs typeface="Times New Roman" pitchFamily="18" charset="0"/>
              </a:rPr>
              <a:t>The perfect sine wave output is possible.</a:t>
            </a:r>
          </a:p>
          <a:p>
            <a:pPr marL="342900" indent="-342900" algn="just" fontAlgn="base">
              <a:buFont typeface="+mj-lt"/>
              <a:buAutoNum type="arabicPeriod"/>
            </a:pPr>
            <a:r>
              <a:rPr lang="en-US" dirty="0" smtClean="0">
                <a:latin typeface="Times New Roman" pitchFamily="18" charset="0"/>
                <a:cs typeface="Times New Roman" pitchFamily="18" charset="0"/>
              </a:rPr>
              <a:t>It is useful audio frequency range i.e. 20 Hz to 100 kHz.</a:t>
            </a:r>
            <a:endParaRPr lang="en-US" dirty="0">
              <a:latin typeface="Times New Roman" pitchFamily="18" charset="0"/>
              <a:cs typeface="Times New Roman" pitchFamily="18" charset="0"/>
            </a:endParaRPr>
          </a:p>
        </p:txBody>
      </p:sp>
      <p:sp>
        <p:nvSpPr>
          <p:cNvPr id="8" name="Rectangle 7"/>
          <p:cNvSpPr/>
          <p:nvPr/>
        </p:nvSpPr>
        <p:spPr>
          <a:xfrm>
            <a:off x="1516030" y="4126468"/>
            <a:ext cx="3521220"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marL="342900" indent="-342900" algn="just">
              <a:buFont typeface="Wingdings" pitchFamily="2" charset="2"/>
              <a:buChar char="Ø"/>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frequency stability </a:t>
            </a:r>
            <a:r>
              <a:rPr lang="en-US" dirty="0" smtClean="0">
                <a:latin typeface="Times New Roman" pitchFamily="18" charset="0"/>
                <a:cs typeface="Times New Roman" pitchFamily="18" charset="0"/>
              </a:rPr>
              <a:t>is poor.</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5" name="TextBox 4"/>
          <p:cNvSpPr txBox="1"/>
          <p:nvPr/>
        </p:nvSpPr>
        <p:spPr>
          <a:xfrm>
            <a:off x="0" y="836712"/>
            <a:ext cx="407900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Non-Inverting Comparator -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operation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p:txBody>
      </p:sp>
      <p:sp>
        <p:nvSpPr>
          <p:cNvPr id="18433" name="Rectangle 1"/>
          <p:cNvSpPr>
            <a:spLocks noChangeArrowheads="1"/>
          </p:cNvSpPr>
          <p:nvPr/>
        </p:nvSpPr>
        <p:spPr bwMode="auto">
          <a:xfrm>
            <a:off x="304800" y="1295400"/>
            <a:ext cx="8763000" cy="20313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It produces one of the two values,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and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the output based on the values of input voltage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and the reference voltage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ref</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a:t>
            </a:r>
          </a:p>
          <a:p>
            <a:pPr marL="465138" marR="0" lvl="0" indent="-465138"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The output value of a non-inverting comparator will be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lang="en-US" dirty="0">
                <a:latin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for which the input voltage </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Vi</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is greater than the reference voltage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ref</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465138" marR="0" lvl="0" indent="-465138"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The output value of a non-inverting comparator will bee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for which the input voltage </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Vi</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is less than the reference voltage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ref</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pic>
        <p:nvPicPr>
          <p:cNvPr id="18435" name="Picture 3" descr="Output Waveform"/>
          <p:cNvPicPr>
            <a:picLocks noChangeAspect="1" noChangeArrowheads="1"/>
          </p:cNvPicPr>
          <p:nvPr/>
        </p:nvPicPr>
        <p:blipFill>
          <a:blip r:embed="rId2" cstate="print"/>
          <a:srcRect/>
          <a:stretch>
            <a:fillRect/>
          </a:stretch>
        </p:blipFill>
        <p:spPr bwMode="auto">
          <a:xfrm>
            <a:off x="2057400" y="3429000"/>
            <a:ext cx="5715000" cy="32575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3105835"/>
            <a:ext cx="4572000" cy="646331"/>
          </a:xfrm>
          <a:prstGeom prst="rect">
            <a:avLst/>
          </a:prstGeom>
        </p:spPr>
        <p:txBody>
          <a:bodyPr>
            <a:spAutoFit/>
          </a:bodyPr>
          <a:lstStyle/>
          <a:p>
            <a:r>
              <a:rPr lang="en-US" smtClean="0"/>
              <a:t>http://avitec13.weebly.com/linear-integrated-circuits-lic1.html</a:t>
            </a:r>
            <a:endParaRPr lang="en-US"/>
          </a:p>
        </p:txBody>
      </p:sp>
      <p:sp>
        <p:nvSpPr>
          <p:cNvPr id="3" name="Rectangle 2"/>
          <p:cNvSpPr/>
          <p:nvPr/>
        </p:nvSpPr>
        <p:spPr>
          <a:xfrm>
            <a:off x="2286000" y="4154269"/>
            <a:ext cx="4572000" cy="646331"/>
          </a:xfrm>
          <a:prstGeom prst="rect">
            <a:avLst/>
          </a:prstGeom>
        </p:spPr>
        <p:txBody>
          <a:bodyPr>
            <a:spAutoFit/>
          </a:bodyPr>
          <a:lstStyle/>
          <a:p>
            <a:r>
              <a:rPr lang="en-US" dirty="0" smtClean="0"/>
              <a:t>https://www.eeeguide.com/triangular-wave-generator-using-op-amp/</a:t>
            </a:r>
            <a:endParaRPr lang="en-US" dirty="0"/>
          </a:p>
        </p:txBody>
      </p:sp>
      <p:sp>
        <p:nvSpPr>
          <p:cNvPr id="5" name="Rectangle 4"/>
          <p:cNvSpPr/>
          <p:nvPr/>
        </p:nvSpPr>
        <p:spPr>
          <a:xfrm>
            <a:off x="2286000" y="2209800"/>
            <a:ext cx="4572000" cy="646331"/>
          </a:xfrm>
          <a:prstGeom prst="rect">
            <a:avLst/>
          </a:prstGeom>
        </p:spPr>
        <p:txBody>
          <a:bodyPr>
            <a:spAutoFit/>
          </a:bodyPr>
          <a:lstStyle/>
          <a:p>
            <a:r>
              <a:rPr lang="en-US" dirty="0" smtClean="0"/>
              <a:t>https://eeebooks4u.wordpress.com/2017/04/02/rc-phase-shift-oscillator/</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Wein</a:t>
            </a:r>
            <a:r>
              <a:rPr lang="en-US" dirty="0" smtClean="0"/>
              <a:t> Bridge Derivation</a:t>
            </a:r>
            <a:endParaRPr lang="en-US" dirty="0"/>
          </a:p>
        </p:txBody>
      </p:sp>
      <p:sp>
        <p:nvSpPr>
          <p:cNvPr id="1026" name="AutoShape 2" descr="blob:https://web.whatsapp.com/488a01c1-2f10-4acf-b04c-60a2faa3b5f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488a01c1-2f10-4acf-b04c-60a2faa3b5f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488a01c1-2f10-4acf-b04c-60a2faa3b5f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cstate="print"/>
          <a:srcRect/>
          <a:stretch>
            <a:fillRect/>
          </a:stretch>
        </p:blipFill>
        <p:spPr bwMode="auto">
          <a:xfrm>
            <a:off x="8458200" y="-1143000"/>
            <a:ext cx="4781550" cy="9829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inusoidal Output Signal"/>
          <p:cNvPicPr>
            <a:picLocks noChangeAspect="1" noChangeArrowheads="1"/>
          </p:cNvPicPr>
          <p:nvPr/>
        </p:nvPicPr>
        <p:blipFill>
          <a:blip r:embed="rId2" cstate="print"/>
          <a:srcRect/>
          <a:stretch>
            <a:fillRect/>
          </a:stretch>
        </p:blipFill>
        <p:spPr bwMode="auto">
          <a:xfrm>
            <a:off x="4636394" y="1066800"/>
            <a:ext cx="4507606" cy="4267200"/>
          </a:xfrm>
          <a:prstGeom prst="rect">
            <a:avLst/>
          </a:prstGeom>
          <a:noFill/>
        </p:spPr>
      </p:pic>
      <p:sp>
        <p:nvSpPr>
          <p:cNvPr id="5" name="Rectangle 2"/>
          <p:cNvSpPr txBox="1">
            <a:spLocks noChangeArrowheads="1"/>
          </p:cNvSpPr>
          <p:nvPr/>
        </p:nvSpPr>
        <p:spPr>
          <a:xfrm>
            <a:off x="1115616" y="2596"/>
            <a:ext cx="7362750" cy="7200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36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Comparators</a:t>
            </a:r>
          </a:p>
        </p:txBody>
      </p:sp>
      <p:sp>
        <p:nvSpPr>
          <p:cNvPr id="6" name="TextBox 5"/>
          <p:cNvSpPr txBox="1"/>
          <p:nvPr/>
        </p:nvSpPr>
        <p:spPr>
          <a:xfrm>
            <a:off x="0" y="836712"/>
            <a:ext cx="407900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b="1" dirty="0" smtClean="0">
                <a:latin typeface="Times New Roman" pitchFamily="18" charset="0"/>
                <a:cs typeface="Times New Roman" pitchFamily="18" charset="0"/>
              </a:rPr>
              <a:t>Non-Inverting Comparator -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operation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p:txBody>
      </p:sp>
      <p:sp>
        <p:nvSpPr>
          <p:cNvPr id="19459" name="Rectangle 3"/>
          <p:cNvSpPr>
            <a:spLocks noChangeArrowheads="1"/>
          </p:cNvSpPr>
          <p:nvPr/>
        </p:nvSpPr>
        <p:spPr bwMode="auto">
          <a:xfrm>
            <a:off x="0" y="1371600"/>
            <a:ext cx="4495800" cy="3970318"/>
          </a:xfrm>
          <a:prstGeom prst="rect">
            <a:avLst/>
          </a:prstGeom>
          <a:solidFill>
            <a:schemeClr val="accent6">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284163" marR="0" lvl="0" indent="-284163" algn="just" defTabSz="914400" rtl="0" eaLnBrk="1" fontAlgn="base" latinLnBrk="0" hangingPunct="1">
              <a:lnSpc>
                <a:spcPct val="100000"/>
              </a:lnSpc>
              <a:spcBef>
                <a:spcPct val="0"/>
              </a:spcBef>
              <a:spcAft>
                <a:spcPct val="0"/>
              </a:spcAft>
              <a:buClrTx/>
              <a:buSzTx/>
              <a:buFont typeface="Wingdings" pitchFamily="2" charset="2"/>
              <a:buChar char="v"/>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During the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positive half cycle</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of the sinusoidal input signal, the voltage present at the non-inverting terminal of op-amp is greater than zero volts. Hence, the output value of a non-inverting comparator will be equal to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during the positive half cycle of the sinusoidal input signal.</a:t>
            </a:r>
          </a:p>
          <a:p>
            <a:pPr marL="284163" marR="0" lvl="0" indent="-284163"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Similarly, during the </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negative half cycle</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of the sinusoidal input signal, the voltage present at the non-inverting terminal of op-amp is less than zero volts. Hence, the output value of non-inverting comparator will be equal to −</a:t>
            </a:r>
            <a:r>
              <a:rPr kumimoji="0" lang="en-US" b="0" i="1" u="none" strike="noStrike" cap="none" normalizeH="0" baseline="0" dirty="0" err="1" smtClean="0">
                <a:ln>
                  <a:noFill/>
                </a:ln>
                <a:solidFill>
                  <a:schemeClr val="tx1"/>
                </a:solidFill>
                <a:effectLst/>
                <a:latin typeface="Times New Roman" pitchFamily="18" charset="0"/>
                <a:cs typeface="Times New Roman" pitchFamily="18" charset="0"/>
              </a:rPr>
              <a:t>V</a:t>
            </a:r>
            <a:r>
              <a:rPr kumimoji="0" lang="en-US" b="0" i="1" u="none" strike="noStrike" cap="none" normalizeH="0" baseline="-25000" dirty="0" err="1" smtClean="0">
                <a:ln>
                  <a:noFill/>
                </a:ln>
                <a:solidFill>
                  <a:schemeClr val="tx1"/>
                </a:solidFill>
                <a:effectLst/>
                <a:latin typeface="Times New Roman" pitchFamily="18" charset="0"/>
                <a:cs typeface="Times New Roman" pitchFamily="18" charset="0"/>
              </a:rPr>
              <a:t>sat</a:t>
            </a:r>
            <a:r>
              <a:rPr kumimoji="0" lang="en-US"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during the negative half cycle of the sinusoidal input signal. </a:t>
            </a:r>
          </a:p>
        </p:txBody>
      </p:sp>
      <p:sp>
        <p:nvSpPr>
          <p:cNvPr id="8" name="Rectangle 7"/>
          <p:cNvSpPr/>
          <p:nvPr/>
        </p:nvSpPr>
        <p:spPr>
          <a:xfrm>
            <a:off x="762000" y="5486400"/>
            <a:ext cx="78486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4488" indent="-344488" algn="just">
              <a:buFont typeface="Wingdings" pitchFamily="2" charset="2"/>
              <a:buChar char="Ø"/>
            </a:pP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output transitions either from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Vsat</a:t>
            </a:r>
            <a:r>
              <a:rPr lang="en-US" dirty="0" smtClean="0">
                <a:latin typeface="Times New Roman" pitchFamily="18" charset="0"/>
                <a:cs typeface="Times New Roman" pitchFamily="18" charset="0"/>
              </a:rPr>
              <a:t> to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sat</a:t>
            </a:r>
            <a:r>
              <a:rPr lang="en-US" dirty="0" smtClean="0">
                <a:latin typeface="Times New Roman" pitchFamily="18" charset="0"/>
                <a:cs typeface="Times New Roman" pitchFamily="18" charset="0"/>
              </a:rPr>
              <a:t> or from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sat</a:t>
            </a:r>
            <a:r>
              <a:rPr lang="en-US" dirty="0" smtClean="0">
                <a:latin typeface="Times New Roman" pitchFamily="18" charset="0"/>
                <a:cs typeface="Times New Roman" pitchFamily="18" charset="0"/>
              </a:rPr>
              <a:t> to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V</a:t>
            </a:r>
            <a:r>
              <a:rPr lang="en-US" i="1" baseline="-25000" dirty="0" err="1">
                <a:latin typeface="Times New Roman" pitchFamily="18" charset="0"/>
                <a:cs typeface="Times New Roman" pitchFamily="18" charset="0"/>
              </a:rPr>
              <a:t>sat</a:t>
            </a:r>
            <a:endParaRPr lang="en-US" baseline="-25000" dirty="0" smtClean="0">
              <a:latin typeface="Times New Roman" pitchFamily="18" charset="0"/>
              <a:cs typeface="Times New Roman" pitchFamily="18" charset="0"/>
            </a:endParaRPr>
          </a:p>
          <a:p>
            <a:pPr marL="344488" indent="-344488" algn="just">
              <a:buFont typeface="Wingdings" pitchFamily="2" charset="2"/>
              <a:buChar char="Ø"/>
            </a:pPr>
            <a:r>
              <a:rPr lang="en-US" dirty="0" smtClean="0">
                <a:latin typeface="Times New Roman" pitchFamily="18" charset="0"/>
                <a:cs typeface="Times New Roman" pitchFamily="18" charset="0"/>
              </a:rPr>
              <a:t>The output changes its value when the input is crossing zero volts. </a:t>
            </a:r>
          </a:p>
          <a:p>
            <a:pPr marL="344488" indent="-344488" algn="just">
              <a:buFont typeface="Wingdings" pitchFamily="2" charset="2"/>
              <a:buChar char="Ø"/>
            </a:pPr>
            <a:r>
              <a:rPr lang="en-US" dirty="0" smtClean="0">
                <a:latin typeface="Times New Roman" pitchFamily="18" charset="0"/>
                <a:cs typeface="Times New Roman" pitchFamily="18" charset="0"/>
              </a:rPr>
              <a:t>Hence, the above circuit is also called as </a:t>
            </a:r>
            <a:r>
              <a:rPr lang="en-US" b="1" dirty="0" smtClean="0">
                <a:latin typeface="Times New Roman" pitchFamily="18" charset="0"/>
                <a:cs typeface="Times New Roman" pitchFamily="18" charset="0"/>
              </a:rPr>
              <a:t>non-inverting zero crossing detector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4037</Words>
  <Application>Microsoft Office PowerPoint</Application>
  <PresentationFormat>On-screen Show (4:3)</PresentationFormat>
  <Paragraphs>410</Paragraphs>
  <Slides>81</Slides>
  <Notes>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Wein Bridge Derivation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594</cp:revision>
  <dcterms:created xsi:type="dcterms:W3CDTF">2020-08-31T22:47:00Z</dcterms:created>
  <dcterms:modified xsi:type="dcterms:W3CDTF">2020-09-15T17:38:33Z</dcterms:modified>
</cp:coreProperties>
</file>