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5"/>
  </p:notesMasterIdLst>
  <p:sldIdLst>
    <p:sldId id="324" r:id="rId2"/>
    <p:sldId id="325" r:id="rId3"/>
    <p:sldId id="326" r:id="rId4"/>
    <p:sldId id="257" r:id="rId5"/>
    <p:sldId id="327" r:id="rId6"/>
    <p:sldId id="328" r:id="rId7"/>
    <p:sldId id="329" r:id="rId8"/>
    <p:sldId id="330" r:id="rId9"/>
    <p:sldId id="331" r:id="rId10"/>
    <p:sldId id="333" r:id="rId11"/>
    <p:sldId id="332" r:id="rId12"/>
    <p:sldId id="258" r:id="rId13"/>
    <p:sldId id="260" r:id="rId14"/>
    <p:sldId id="261" r:id="rId15"/>
    <p:sldId id="263" r:id="rId16"/>
    <p:sldId id="262" r:id="rId17"/>
    <p:sldId id="264" r:id="rId18"/>
    <p:sldId id="267" r:id="rId19"/>
    <p:sldId id="268" r:id="rId20"/>
    <p:sldId id="265" r:id="rId21"/>
    <p:sldId id="269" r:id="rId22"/>
    <p:sldId id="270" r:id="rId23"/>
    <p:sldId id="272" r:id="rId24"/>
    <p:sldId id="273" r:id="rId25"/>
    <p:sldId id="271" r:id="rId26"/>
    <p:sldId id="274" r:id="rId27"/>
    <p:sldId id="276" r:id="rId28"/>
    <p:sldId id="278" r:id="rId29"/>
    <p:sldId id="277" r:id="rId30"/>
    <p:sldId id="279" r:id="rId31"/>
    <p:sldId id="275"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39" r:id="rId76"/>
    <p:sldId id="338" r:id="rId77"/>
    <p:sldId id="334" r:id="rId78"/>
    <p:sldId id="335" r:id="rId79"/>
    <p:sldId id="336" r:id="rId80"/>
    <p:sldId id="337" r:id="rId81"/>
    <p:sldId id="340" r:id="rId82"/>
    <p:sldId id="341" r:id="rId83"/>
    <p:sldId id="342"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4" d="100"/>
          <a:sy n="64" d="100"/>
        </p:scale>
        <p:origin x="-149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DA576-4373-4FA1-A6AB-DAC80CF11D7B}" type="datetimeFigureOut">
              <a:rPr lang="en-US" smtClean="0"/>
              <a:pPr/>
              <a:t>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8E432-AA36-45E3-B55D-D49D33030926}" type="slidenum">
              <a:rPr lang="en-US" smtClean="0"/>
              <a:pPr/>
              <a:t>‹#›</a:t>
            </a:fld>
            <a:endParaRPr lang="en-US"/>
          </a:p>
        </p:txBody>
      </p:sp>
    </p:spTree>
    <p:extLst>
      <p:ext uri="{BB962C8B-B14F-4D97-AF65-F5344CB8AC3E}">
        <p14:creationId xmlns:p14="http://schemas.microsoft.com/office/powerpoint/2010/main" xmlns="" val="103636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EC9F3E2-54FB-485A-AA62-26DD2867D794}" type="datetime1">
              <a:rPr lang="en-IN" smtClean="0"/>
              <a:pPr/>
              <a:t>01-02-2020</a:t>
            </a:fld>
            <a:endParaRPr lang="en-IN"/>
          </a:p>
        </p:txBody>
      </p:sp>
      <p:sp>
        <p:nvSpPr>
          <p:cNvPr id="5" name="Footer Placeholder 4"/>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121735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A9D1CA-73AB-401A-95EA-ABD8C510F923}" type="datetime1">
              <a:rPr lang="en-IN" smtClean="0"/>
              <a:pPr/>
              <a:t>01-02-2020</a:t>
            </a:fld>
            <a:endParaRPr lang="en-IN"/>
          </a:p>
        </p:txBody>
      </p:sp>
      <p:sp>
        <p:nvSpPr>
          <p:cNvPr id="5" name="Footer Placeholder 4"/>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28308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D96FEA-077D-4F75-B8ED-5EE4B693C68F}" type="datetime1">
              <a:rPr lang="en-IN" smtClean="0"/>
              <a:pPr/>
              <a:t>01-02-2020</a:t>
            </a:fld>
            <a:endParaRPr lang="en-IN"/>
          </a:p>
        </p:txBody>
      </p:sp>
      <p:sp>
        <p:nvSpPr>
          <p:cNvPr id="5" name="Footer Placeholder 4"/>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299169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E78D28-19AC-4C1B-85F6-665F40C12B7E}" type="datetime1">
              <a:rPr lang="en-IN" smtClean="0"/>
              <a:pPr/>
              <a:t>01-02-2020</a:t>
            </a:fld>
            <a:endParaRPr lang="en-IN"/>
          </a:p>
        </p:txBody>
      </p:sp>
      <p:sp>
        <p:nvSpPr>
          <p:cNvPr id="5" name="Footer Placeholder 4"/>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14317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8CE774-7E9E-42EE-94BE-2FC115DD591F}" type="datetime1">
              <a:rPr lang="en-IN" smtClean="0"/>
              <a:pPr/>
              <a:t>01-02-2020</a:t>
            </a:fld>
            <a:endParaRPr lang="en-IN"/>
          </a:p>
        </p:txBody>
      </p:sp>
      <p:sp>
        <p:nvSpPr>
          <p:cNvPr id="5" name="Footer Placeholder 4"/>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1846168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89D852-BE7C-42CF-B566-184A22FEA452}" type="datetime1">
              <a:rPr lang="en-IN" smtClean="0"/>
              <a:pPr/>
              <a:t>01-02-2020</a:t>
            </a:fld>
            <a:endParaRPr lang="en-IN"/>
          </a:p>
        </p:txBody>
      </p:sp>
      <p:sp>
        <p:nvSpPr>
          <p:cNvPr id="6" name="Footer Placeholder 5"/>
          <p:cNvSpPr>
            <a:spLocks noGrp="1"/>
          </p:cNvSpPr>
          <p:nvPr>
            <p:ph type="ftr" sz="quarter" idx="11"/>
          </p:nvPr>
        </p:nvSpPr>
        <p:spPr/>
        <p:txBody>
          <a:bodyPr/>
          <a:lstStyle/>
          <a:p>
            <a:r>
              <a:rPr lang="en-IN" smtClean="0"/>
              <a:t>Synopsis</a:t>
            </a:r>
            <a:endParaRPr lang="en-IN"/>
          </a:p>
        </p:txBody>
      </p:sp>
      <p:sp>
        <p:nvSpPr>
          <p:cNvPr id="7" name="Slide Number Placeholder 6"/>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14991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99311D-C5FB-4E64-8C84-1627E32BA193}" type="datetime1">
              <a:rPr lang="en-IN" smtClean="0"/>
              <a:pPr/>
              <a:t>01-02-2020</a:t>
            </a:fld>
            <a:endParaRPr lang="en-IN"/>
          </a:p>
        </p:txBody>
      </p:sp>
      <p:sp>
        <p:nvSpPr>
          <p:cNvPr id="8" name="Footer Placeholder 7"/>
          <p:cNvSpPr>
            <a:spLocks noGrp="1"/>
          </p:cNvSpPr>
          <p:nvPr>
            <p:ph type="ftr" sz="quarter" idx="11"/>
          </p:nvPr>
        </p:nvSpPr>
        <p:spPr/>
        <p:txBody>
          <a:bodyPr/>
          <a:lstStyle/>
          <a:p>
            <a:r>
              <a:rPr lang="en-IN" smtClean="0"/>
              <a:t>Synopsis</a:t>
            </a:r>
            <a:endParaRPr lang="en-IN"/>
          </a:p>
        </p:txBody>
      </p:sp>
      <p:sp>
        <p:nvSpPr>
          <p:cNvPr id="9" name="Slide Number Placeholder 8"/>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256455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FAC9ED7-8719-4BD2-BC76-8736890F399D}" type="datetime1">
              <a:rPr lang="en-IN" smtClean="0"/>
              <a:pPr/>
              <a:t>01-02-2020</a:t>
            </a:fld>
            <a:endParaRPr lang="en-IN"/>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344770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D6569-6412-4794-B9C0-0F71756FCA4B}" type="datetime1">
              <a:rPr lang="en-IN" smtClean="0"/>
              <a:pPr/>
              <a:t>01-02-2020</a:t>
            </a:fld>
            <a:endParaRPr lang="en-IN"/>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224000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6EC5D-C8C8-421C-A054-FED87A81897B}" type="datetime1">
              <a:rPr lang="en-IN" smtClean="0"/>
              <a:pPr/>
              <a:t>01-02-2020</a:t>
            </a:fld>
            <a:endParaRPr lang="en-IN"/>
          </a:p>
        </p:txBody>
      </p:sp>
      <p:sp>
        <p:nvSpPr>
          <p:cNvPr id="6" name="Footer Placeholder 5"/>
          <p:cNvSpPr>
            <a:spLocks noGrp="1"/>
          </p:cNvSpPr>
          <p:nvPr>
            <p:ph type="ftr" sz="quarter" idx="11"/>
          </p:nvPr>
        </p:nvSpPr>
        <p:spPr/>
        <p:txBody>
          <a:bodyPr/>
          <a:lstStyle/>
          <a:p>
            <a:r>
              <a:rPr lang="en-IN" smtClean="0"/>
              <a:t>Synopsis</a:t>
            </a:r>
            <a:endParaRPr lang="en-IN"/>
          </a:p>
        </p:txBody>
      </p:sp>
      <p:sp>
        <p:nvSpPr>
          <p:cNvPr id="7" name="Slide Number Placeholder 6"/>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242520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A5D644-3436-46A1-8A39-65936E465F57}" type="datetime1">
              <a:rPr lang="en-IN" smtClean="0"/>
              <a:pPr/>
              <a:t>01-02-2020</a:t>
            </a:fld>
            <a:endParaRPr lang="en-IN"/>
          </a:p>
        </p:txBody>
      </p:sp>
      <p:sp>
        <p:nvSpPr>
          <p:cNvPr id="6" name="Footer Placeholder 5"/>
          <p:cNvSpPr>
            <a:spLocks noGrp="1"/>
          </p:cNvSpPr>
          <p:nvPr>
            <p:ph type="ftr" sz="quarter" idx="11"/>
          </p:nvPr>
        </p:nvSpPr>
        <p:spPr/>
        <p:txBody>
          <a:bodyPr/>
          <a:lstStyle/>
          <a:p>
            <a:r>
              <a:rPr lang="en-IN" smtClean="0"/>
              <a:t>Synopsis</a:t>
            </a:r>
            <a:endParaRPr lang="en-IN"/>
          </a:p>
        </p:txBody>
      </p:sp>
      <p:sp>
        <p:nvSpPr>
          <p:cNvPr id="7" name="Slide Number Placeholder 6"/>
          <p:cNvSpPr>
            <a:spLocks noGrp="1"/>
          </p:cNvSpPr>
          <p:nvPr>
            <p:ph type="sldNum" sz="quarter" idx="12"/>
          </p:nvPr>
        </p:nvSpPr>
        <p:spPr/>
        <p:txBody>
          <a:body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143712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2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B6958-CD69-4660-92A2-D35B344AA45F}" type="datetime1">
              <a:rPr lang="en-IN" smtClean="0"/>
              <a:pPr/>
              <a:t>01-02-2020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Synopsis</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D5084-E15A-471B-95B6-A94CFE3BBEA2}" type="slidenum">
              <a:rPr lang="en-IN" smtClean="0"/>
              <a:pPr/>
              <a:t>‹#›</a:t>
            </a:fld>
            <a:endParaRPr lang="en-IN"/>
          </a:p>
        </p:txBody>
      </p:sp>
    </p:spTree>
    <p:extLst>
      <p:ext uri="{BB962C8B-B14F-4D97-AF65-F5344CB8AC3E}">
        <p14:creationId xmlns:p14="http://schemas.microsoft.com/office/powerpoint/2010/main" xmlns="" val="4080160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20688"/>
            <a:ext cx="9144000" cy="1470025"/>
          </a:xfrm>
        </p:spPr>
        <p:txBody>
          <a:bodyPr>
            <a:normAutofit fontScale="90000"/>
          </a:bodyPr>
          <a:lstStyle/>
          <a:p>
            <a:r>
              <a:rPr lang="en-US" b="1" i="1" dirty="0">
                <a:solidFill>
                  <a:srgbClr val="FF0000"/>
                </a:solidFill>
                <a:latin typeface="Times New Roman" pitchFamily="18" charset="0"/>
                <a:cs typeface="Times New Roman" pitchFamily="18" charset="0"/>
              </a:rPr>
              <a:t>Studies on Reversible Logic Based Gates and Circuits for Arithmetic Operations</a:t>
            </a:r>
            <a:endParaRPr lang="en-IN" b="1" i="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331640" y="2564904"/>
            <a:ext cx="6400800" cy="1872208"/>
          </a:xfrm>
        </p:spPr>
        <p:txBody>
          <a:bodyPr>
            <a:normAutofit fontScale="55000" lnSpcReduction="20000"/>
          </a:bodyPr>
          <a:lstStyle/>
          <a:p>
            <a:r>
              <a:rPr lang="en-US" sz="4400" b="1" dirty="0" smtClean="0">
                <a:solidFill>
                  <a:schemeClr val="tx1"/>
                </a:solidFill>
                <a:latin typeface="Times New Roman" pitchFamily="18" charset="0"/>
                <a:cs typeface="Times New Roman" pitchFamily="18" charset="0"/>
              </a:rPr>
              <a:t>Presentation for Synopsis Submission</a:t>
            </a:r>
          </a:p>
          <a:p>
            <a:r>
              <a:rPr lang="en-US" sz="4400" b="1" dirty="0" err="1">
                <a:solidFill>
                  <a:schemeClr val="tx1"/>
                </a:solidFill>
                <a:latin typeface="Times New Roman" pitchFamily="18" charset="0"/>
                <a:cs typeface="Times New Roman" pitchFamily="18" charset="0"/>
              </a:rPr>
              <a:t>A</a:t>
            </a:r>
            <a:r>
              <a:rPr lang="en-US" sz="4400" b="1" dirty="0" err="1" smtClean="0">
                <a:solidFill>
                  <a:schemeClr val="tx1"/>
                </a:solidFill>
                <a:latin typeface="Times New Roman" pitchFamily="18" charset="0"/>
                <a:cs typeface="Times New Roman" pitchFamily="18" charset="0"/>
              </a:rPr>
              <a:t>.Kamaraj</a:t>
            </a:r>
            <a:endParaRPr lang="en-US" sz="4400" b="1" dirty="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[Reg. No. 1414489180</a:t>
            </a:r>
            <a:r>
              <a:rPr lang="en-US" b="1" dirty="0">
                <a:solidFill>
                  <a:schemeClr val="tx1"/>
                </a:solidFill>
                <a:latin typeface="Times New Roman" pitchFamily="18" charset="0"/>
                <a:cs typeface="Times New Roman" pitchFamily="18" charset="0"/>
              </a:rPr>
              <a:t>]</a:t>
            </a:r>
            <a:r>
              <a:rPr lang="en-US" b="1" dirty="0" smtClean="0">
                <a:solidFill>
                  <a:schemeClr val="tx1"/>
                </a:solidFill>
                <a:latin typeface="Times New Roman" pitchFamily="18" charset="0"/>
                <a:cs typeface="Times New Roman" pitchFamily="18" charset="0"/>
              </a:rPr>
              <a:t> </a:t>
            </a:r>
            <a:endParaRPr lang="en-US" b="1" dirty="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Ph.D</a:t>
            </a:r>
            <a:r>
              <a:rPr lang="en-US" b="1" dirty="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Scholar (</a:t>
            </a:r>
            <a:r>
              <a:rPr lang="en-US" b="1" dirty="0">
                <a:solidFill>
                  <a:schemeClr val="tx1"/>
                </a:solidFill>
                <a:latin typeface="Times New Roman" pitchFamily="18" charset="0"/>
                <a:cs typeface="Times New Roman" pitchFamily="18" charset="0"/>
              </a:rPr>
              <a:t>Part-time</a:t>
            </a:r>
            <a:r>
              <a:rPr lang="en-US" b="1" dirty="0" smtClean="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Anna University, Chennai</a:t>
            </a:r>
            <a:r>
              <a:rPr lang="en-US" b="1" dirty="0" smtClean="0">
                <a:solidFill>
                  <a:schemeClr val="tx1"/>
                </a:solidFill>
                <a:latin typeface="Times New Roman" pitchFamily="18" charset="0"/>
                <a:cs typeface="Times New Roman" pitchFamily="18" charset="0"/>
              </a:rPr>
              <a:t>.</a:t>
            </a:r>
          </a:p>
          <a:p>
            <a:r>
              <a:rPr lang="en-US" b="1" dirty="0" smtClean="0">
                <a:solidFill>
                  <a:schemeClr val="tx1"/>
                </a:solidFill>
                <a:latin typeface="Times New Roman" pitchFamily="18" charset="0"/>
                <a:cs typeface="Times New Roman" pitchFamily="18" charset="0"/>
              </a:rPr>
              <a:t>Working in: Department </a:t>
            </a:r>
            <a:r>
              <a:rPr lang="en-US" b="1" dirty="0">
                <a:solidFill>
                  <a:schemeClr val="tx1"/>
                </a:solidFill>
                <a:latin typeface="Times New Roman" pitchFamily="18" charset="0"/>
                <a:cs typeface="Times New Roman" pitchFamily="18" charset="0"/>
              </a:rPr>
              <a:t>of ECE,</a:t>
            </a:r>
          </a:p>
          <a:p>
            <a:r>
              <a:rPr lang="en-US" b="1" dirty="0" err="1">
                <a:solidFill>
                  <a:schemeClr val="tx1"/>
                </a:solidFill>
                <a:latin typeface="Times New Roman" pitchFamily="18" charset="0"/>
                <a:cs typeface="Times New Roman" pitchFamily="18" charset="0"/>
              </a:rPr>
              <a:t>Mepco</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Schlenk</a:t>
            </a:r>
            <a:r>
              <a:rPr lang="en-US" b="1" dirty="0">
                <a:solidFill>
                  <a:schemeClr val="tx1"/>
                </a:solidFill>
                <a:latin typeface="Times New Roman" pitchFamily="18" charset="0"/>
                <a:cs typeface="Times New Roman" pitchFamily="18" charset="0"/>
              </a:rPr>
              <a:t> Engineering College, </a:t>
            </a:r>
            <a:r>
              <a:rPr lang="en-US" b="1" dirty="0" err="1">
                <a:solidFill>
                  <a:schemeClr val="tx1"/>
                </a:solidFill>
                <a:latin typeface="Times New Roman" pitchFamily="18" charset="0"/>
                <a:cs typeface="Times New Roman" pitchFamily="18" charset="0"/>
              </a:rPr>
              <a:t>Sivakasi</a:t>
            </a:r>
            <a:endParaRPr lang="en-US" b="1" dirty="0">
              <a:solidFill>
                <a:schemeClr val="tx1"/>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Rectangle 3"/>
          <p:cNvSpPr/>
          <p:nvPr/>
        </p:nvSpPr>
        <p:spPr>
          <a:xfrm>
            <a:off x="2051720" y="4509120"/>
            <a:ext cx="5040560" cy="1366528"/>
          </a:xfrm>
          <a:prstGeom prst="rect">
            <a:avLst/>
          </a:prstGeom>
        </p:spPr>
        <p:txBody>
          <a:bodyPr wrap="square">
            <a:spAutoFit/>
          </a:bodyPr>
          <a:lstStyle/>
          <a:p>
            <a:pPr lvl="0" algn="ctr">
              <a:spcBef>
                <a:spcPct val="20000"/>
              </a:spcBef>
              <a:defRPr/>
            </a:pPr>
            <a:r>
              <a:rPr lang="en-US" b="1" u="sng" dirty="0">
                <a:solidFill>
                  <a:srgbClr val="0070C0"/>
                </a:solidFill>
                <a:effectLst>
                  <a:outerShdw blurRad="60007" dist="310007" dir="7680000" sy="30000" kx="1300200" algn="ctr" rotWithShape="0">
                    <a:prstClr val="black">
                      <a:alpha val="32000"/>
                    </a:prstClr>
                  </a:outerShdw>
                </a:effectLst>
                <a:latin typeface="Times New Roman" pitchFamily="18" charset="0"/>
                <a:cs typeface="Times New Roman" pitchFamily="18" charset="0"/>
              </a:rPr>
              <a:t>Supervisor</a:t>
            </a:r>
          </a:p>
          <a:p>
            <a:pPr algn="ctr">
              <a:spcBef>
                <a:spcPct val="20000"/>
              </a:spcBef>
            </a:pPr>
            <a:r>
              <a:rPr lang="en-US" b="1" dirty="0" err="1">
                <a:solidFill>
                  <a:srgbClr val="0070C0"/>
                </a:solidFill>
                <a:effectLst>
                  <a:outerShdw blurRad="60007" dist="310007" dir="7680000" sy="30000" kx="1300200" algn="ctr" rotWithShape="0">
                    <a:prstClr val="black">
                      <a:alpha val="32000"/>
                    </a:prstClr>
                  </a:outerShdw>
                </a:effectLst>
                <a:latin typeface="Times New Roman" pitchFamily="18" charset="0"/>
                <a:cs typeface="Times New Roman" pitchFamily="18" charset="0"/>
              </a:rPr>
              <a:t>Dr.P.Marichamy</a:t>
            </a:r>
            <a:r>
              <a:rPr lang="en-US" b="1" dirty="0">
                <a:solidFill>
                  <a:srgbClr val="0070C0"/>
                </a:solidFill>
                <a:effectLst>
                  <a:outerShdw blurRad="60007" dist="310007" dir="7680000" sy="30000" kx="1300200" algn="ctr" rotWithShape="0">
                    <a:prstClr val="black">
                      <a:alpha val="32000"/>
                    </a:prstClr>
                  </a:outerShdw>
                </a:effectLst>
                <a:latin typeface="Times New Roman" pitchFamily="18" charset="0"/>
                <a:cs typeface="Times New Roman" pitchFamily="18" charset="0"/>
              </a:rPr>
              <a:t>, </a:t>
            </a:r>
          </a:p>
          <a:p>
            <a:pPr algn="ctr">
              <a:spcBef>
                <a:spcPct val="20000"/>
              </a:spcBef>
            </a:pPr>
            <a:r>
              <a:rPr lang="en-US" b="1" dirty="0">
                <a:solidFill>
                  <a:srgbClr val="0070C0"/>
                </a:solidFill>
                <a:effectLst>
                  <a:outerShdw blurRad="60007" dist="310007" dir="7680000" sy="30000" kx="1300200" algn="ctr" rotWithShape="0">
                    <a:prstClr val="black">
                      <a:alpha val="32000"/>
                    </a:prstClr>
                  </a:outerShdw>
                </a:effectLst>
                <a:latin typeface="Times New Roman" pitchFamily="18" charset="0"/>
                <a:cs typeface="Times New Roman" pitchFamily="18" charset="0"/>
              </a:rPr>
              <a:t>Department of ECE,</a:t>
            </a:r>
          </a:p>
          <a:p>
            <a:pPr lvl="0" algn="ctr">
              <a:spcBef>
                <a:spcPct val="20000"/>
              </a:spcBef>
              <a:defRPr/>
            </a:pPr>
            <a:r>
              <a:rPr lang="en-US" b="1" dirty="0">
                <a:solidFill>
                  <a:srgbClr val="0070C0"/>
                </a:solidFill>
                <a:effectLst>
                  <a:outerShdw blurRad="60007" dist="310007" dir="7680000" sy="30000" kx="1300200" algn="ctr" rotWithShape="0">
                    <a:prstClr val="black">
                      <a:alpha val="32000"/>
                    </a:prstClr>
                  </a:outerShdw>
                </a:effectLst>
                <a:latin typeface="Times New Roman" pitchFamily="18" charset="0"/>
                <a:cs typeface="Times New Roman" pitchFamily="18" charset="0"/>
              </a:rPr>
              <a:t>P.S.R. Engineering College, </a:t>
            </a:r>
            <a:r>
              <a:rPr lang="en-US" b="1" dirty="0" err="1">
                <a:solidFill>
                  <a:srgbClr val="0070C0"/>
                </a:solidFill>
                <a:effectLst>
                  <a:outerShdw blurRad="60007" dist="310007" dir="7680000" sy="30000" kx="1300200" algn="ctr" rotWithShape="0">
                    <a:prstClr val="black">
                      <a:alpha val="32000"/>
                    </a:prstClr>
                  </a:outerShdw>
                </a:effectLst>
                <a:latin typeface="Times New Roman" pitchFamily="18" charset="0"/>
                <a:cs typeface="Times New Roman" pitchFamily="18" charset="0"/>
              </a:rPr>
              <a:t>Sivakasi</a:t>
            </a:r>
            <a:endParaRPr lang="en-IN"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57598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solidFill>
                  <a:srgbClr val="FF0000"/>
                </a:solidFill>
                <a:latin typeface="Times New Roman" pitchFamily="18" charset="0"/>
                <a:cs typeface="Times New Roman" pitchFamily="18" charset="0"/>
              </a:rPr>
              <a:t>Literature Review (Division)</a:t>
            </a:r>
          </a:p>
        </p:txBody>
      </p:sp>
      <p:graphicFrame>
        <p:nvGraphicFramePr>
          <p:cNvPr id="5" name="Table 4"/>
          <p:cNvGraphicFramePr>
            <a:graphicFrameLocks noGrp="1"/>
          </p:cNvGraphicFramePr>
          <p:nvPr>
            <p:extLst>
              <p:ext uri="{D42A27DB-BD31-4B8C-83A1-F6EECF244321}">
                <p14:modId xmlns:p14="http://schemas.microsoft.com/office/powerpoint/2010/main" xmlns="" val="1329278353"/>
              </p:ext>
            </p:extLst>
          </p:nvPr>
        </p:nvGraphicFramePr>
        <p:xfrm>
          <a:off x="323528" y="1313877"/>
          <a:ext cx="8208914" cy="5169980"/>
        </p:xfrm>
        <a:graphic>
          <a:graphicData uri="http://schemas.openxmlformats.org/drawingml/2006/table">
            <a:tbl>
              <a:tblPr firstRow="1" firstCol="1" bandRow="1">
                <a:tableStyleId>{5C22544A-7EE6-4342-B048-85BDC9FD1C3A}</a:tableStyleId>
              </a:tblPr>
              <a:tblGrid>
                <a:gridCol w="1172702">
                  <a:extLst>
                    <a:ext uri="{9D8B030D-6E8A-4147-A177-3AD203B41FA5}">
                      <a16:colId xmlns:a16="http://schemas.microsoft.com/office/drawing/2014/main" xmlns="" val="20000"/>
                    </a:ext>
                  </a:extLst>
                </a:gridCol>
                <a:gridCol w="1172702">
                  <a:extLst>
                    <a:ext uri="{9D8B030D-6E8A-4147-A177-3AD203B41FA5}">
                      <a16:colId xmlns:a16="http://schemas.microsoft.com/office/drawing/2014/main" xmlns="" val="20001"/>
                    </a:ext>
                  </a:extLst>
                </a:gridCol>
                <a:gridCol w="1172702">
                  <a:extLst>
                    <a:ext uri="{9D8B030D-6E8A-4147-A177-3AD203B41FA5}">
                      <a16:colId xmlns:a16="http://schemas.microsoft.com/office/drawing/2014/main" xmlns="" val="20002"/>
                    </a:ext>
                  </a:extLst>
                </a:gridCol>
                <a:gridCol w="1172702">
                  <a:extLst>
                    <a:ext uri="{9D8B030D-6E8A-4147-A177-3AD203B41FA5}">
                      <a16:colId xmlns:a16="http://schemas.microsoft.com/office/drawing/2014/main" xmlns="" val="20003"/>
                    </a:ext>
                  </a:extLst>
                </a:gridCol>
                <a:gridCol w="1172702">
                  <a:extLst>
                    <a:ext uri="{9D8B030D-6E8A-4147-A177-3AD203B41FA5}">
                      <a16:colId xmlns:a16="http://schemas.microsoft.com/office/drawing/2014/main" xmlns="" val="20004"/>
                    </a:ext>
                  </a:extLst>
                </a:gridCol>
                <a:gridCol w="1172702">
                  <a:extLst>
                    <a:ext uri="{9D8B030D-6E8A-4147-A177-3AD203B41FA5}">
                      <a16:colId xmlns:a16="http://schemas.microsoft.com/office/drawing/2014/main" xmlns="" val="20005"/>
                    </a:ext>
                  </a:extLst>
                </a:gridCol>
                <a:gridCol w="1172702">
                  <a:extLst>
                    <a:ext uri="{9D8B030D-6E8A-4147-A177-3AD203B41FA5}">
                      <a16:colId xmlns:a16="http://schemas.microsoft.com/office/drawing/2014/main" xmlns="" val="20006"/>
                    </a:ext>
                  </a:extLst>
                </a:gridCol>
              </a:tblGrid>
              <a:tr h="362077">
                <a:tc>
                  <a:txBody>
                    <a:bodyPr/>
                    <a:lstStyle/>
                    <a:p>
                      <a:pPr algn="ctr">
                        <a:lnSpc>
                          <a:spcPct val="115000"/>
                        </a:lnSpc>
                        <a:spcAft>
                          <a:spcPts val="0"/>
                        </a:spcAft>
                      </a:pPr>
                      <a:r>
                        <a:rPr lang="en-US" sz="1200" dirty="0">
                          <a:effectLst/>
                          <a:latin typeface="Times New Roman" pitchFamily="18" charset="0"/>
                          <a:cs typeface="Times New Roman" pitchFamily="18" charset="0"/>
                        </a:rPr>
                        <a:t>Author</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Year</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Major Contribution</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Basic Gate</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Special Gate</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Parity</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Remarks</a:t>
                      </a:r>
                      <a:endParaRPr lang="en-IN" sz="1200" dirty="0">
                        <a:effectLst/>
                        <a:latin typeface="Times New Roman" pitchFamily="18" charset="0"/>
                        <a:ea typeface="Times New Roman"/>
                        <a:cs typeface="Times New Roman" pitchFamily="18" charset="0"/>
                      </a:endParaRPr>
                    </a:p>
                  </a:txBody>
                  <a:tcPr marL="54493" marR="54493" marT="0" marB="0" anchor="ctr"/>
                </a:tc>
                <a:extLst>
                  <a:ext uri="{0D108BD9-81ED-4DB2-BD59-A6C34878D82A}">
                    <a16:rowId xmlns:a16="http://schemas.microsoft.com/office/drawing/2014/main" xmlns="" val="10000"/>
                  </a:ext>
                </a:extLst>
              </a:tr>
              <a:tr h="362077">
                <a:tc>
                  <a:txBody>
                    <a:bodyPr/>
                    <a:lstStyle/>
                    <a:p>
                      <a:pPr algn="l">
                        <a:lnSpc>
                          <a:spcPct val="115000"/>
                        </a:lnSpc>
                        <a:spcAft>
                          <a:spcPts val="0"/>
                        </a:spcAft>
                      </a:pPr>
                      <a:r>
                        <a:rPr lang="en-US" sz="1200" kern="100" dirty="0" err="1">
                          <a:effectLst/>
                          <a:latin typeface="Times New Roman" pitchFamily="18" charset="0"/>
                          <a:cs typeface="Times New Roman" pitchFamily="18" charset="0"/>
                        </a:rPr>
                        <a:t>Faraz</a:t>
                      </a:r>
                      <a:r>
                        <a:rPr lang="en-US" sz="1200" kern="100" dirty="0">
                          <a:effectLst/>
                          <a:latin typeface="Times New Roman" pitchFamily="18" charset="0"/>
                          <a:cs typeface="Times New Roman" pitchFamily="18" charset="0"/>
                        </a:rPr>
                        <a:t> D et. al.</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2011</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FP Division (PIPO reg.)</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F2G, </a:t>
                      </a:r>
                      <a:r>
                        <a:rPr lang="en-US" sz="1200" dirty="0" err="1">
                          <a:effectLst/>
                          <a:latin typeface="Times New Roman" pitchFamily="18" charset="0"/>
                          <a:cs typeface="Times New Roman" pitchFamily="18" charset="0"/>
                        </a:rPr>
                        <a:t>Fredkin</a:t>
                      </a:r>
                      <a:r>
                        <a:rPr lang="en-US" sz="1200" dirty="0">
                          <a:effectLst/>
                          <a:latin typeface="Times New Roman" pitchFamily="18" charset="0"/>
                          <a:cs typeface="Times New Roman" pitchFamily="18" charset="0"/>
                        </a:rPr>
                        <a:t> </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Yes</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FP Mux, Adder, n-bit</a:t>
                      </a:r>
                      <a:endParaRPr lang="en-IN" sz="1200" dirty="0">
                        <a:effectLst/>
                        <a:latin typeface="Times New Roman" pitchFamily="18" charset="0"/>
                        <a:ea typeface="Times New Roman"/>
                        <a:cs typeface="Times New Roman" pitchFamily="18" charset="0"/>
                      </a:endParaRPr>
                    </a:p>
                  </a:txBody>
                  <a:tcPr marL="54493" marR="54493" marT="0" marB="0" anchor="ctr"/>
                </a:tc>
                <a:extLst>
                  <a:ext uri="{0D108BD9-81ED-4DB2-BD59-A6C34878D82A}">
                    <a16:rowId xmlns:a16="http://schemas.microsoft.com/office/drawing/2014/main" xmlns="" val="10001"/>
                  </a:ext>
                </a:extLst>
              </a:tr>
              <a:tr h="362077">
                <a:tc>
                  <a:txBody>
                    <a:bodyPr/>
                    <a:lstStyle/>
                    <a:p>
                      <a:pPr algn="l">
                        <a:lnSpc>
                          <a:spcPct val="115000"/>
                        </a:lnSpc>
                        <a:spcAft>
                          <a:spcPts val="0"/>
                        </a:spcAft>
                      </a:pPr>
                      <a:r>
                        <a:rPr lang="en-US" sz="1200" kern="100">
                          <a:effectLst/>
                          <a:latin typeface="Times New Roman" pitchFamily="18" charset="0"/>
                          <a:cs typeface="Times New Roman" pitchFamily="18" charset="0"/>
                        </a:rPr>
                        <a:t>Faraz D et. al.</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2012</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Signed Division</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F2G, </a:t>
                      </a:r>
                      <a:r>
                        <a:rPr lang="en-US" sz="1200" dirty="0" err="1">
                          <a:effectLst/>
                          <a:latin typeface="Times New Roman" pitchFamily="18" charset="0"/>
                          <a:cs typeface="Times New Roman" pitchFamily="18" charset="0"/>
                        </a:rPr>
                        <a:t>Fredkin</a:t>
                      </a:r>
                      <a:r>
                        <a:rPr lang="en-US" sz="1200" dirty="0">
                          <a:effectLst/>
                          <a:latin typeface="Times New Roman" pitchFamily="18" charset="0"/>
                          <a:cs typeface="Times New Roman" pitchFamily="18" charset="0"/>
                        </a:rPr>
                        <a:t> </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No</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n-bit, OVF Detection</a:t>
                      </a:r>
                      <a:endParaRPr lang="en-IN" sz="1200">
                        <a:effectLst/>
                        <a:latin typeface="Times New Roman" pitchFamily="18" charset="0"/>
                        <a:ea typeface="Times New Roman"/>
                        <a:cs typeface="Times New Roman" pitchFamily="18" charset="0"/>
                      </a:endParaRPr>
                    </a:p>
                  </a:txBody>
                  <a:tcPr marL="54493" marR="54493" marT="0" marB="0" anchor="ctr"/>
                </a:tc>
                <a:extLst>
                  <a:ext uri="{0D108BD9-81ED-4DB2-BD59-A6C34878D82A}">
                    <a16:rowId xmlns:a16="http://schemas.microsoft.com/office/drawing/2014/main" xmlns="" val="10002"/>
                  </a:ext>
                </a:extLst>
              </a:tr>
              <a:tr h="362077">
                <a:tc>
                  <a:txBody>
                    <a:bodyPr/>
                    <a:lstStyle/>
                    <a:p>
                      <a:pPr algn="l">
                        <a:lnSpc>
                          <a:spcPct val="115000"/>
                        </a:lnSpc>
                        <a:spcAft>
                          <a:spcPts val="0"/>
                        </a:spcAft>
                      </a:pPr>
                      <a:r>
                        <a:rPr lang="en-US" sz="1200" kern="100">
                          <a:effectLst/>
                          <a:latin typeface="Times New Roman" pitchFamily="18" charset="0"/>
                          <a:cs typeface="Times New Roman" pitchFamily="18" charset="0"/>
                        </a:rPr>
                        <a:t>Jamal L et. al.</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2013</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FP Divider</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Feynman</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smtClean="0">
                          <a:effectLst/>
                          <a:latin typeface="Times New Roman" pitchFamily="18" charset="0"/>
                          <a:cs typeface="Times New Roman" pitchFamily="18" charset="0"/>
                        </a:rPr>
                        <a:t>DPG</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No</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16 bit division (Array)</a:t>
                      </a:r>
                      <a:endParaRPr lang="en-IN" sz="1200">
                        <a:effectLst/>
                        <a:latin typeface="Times New Roman" pitchFamily="18" charset="0"/>
                        <a:ea typeface="Times New Roman"/>
                        <a:cs typeface="Times New Roman" pitchFamily="18" charset="0"/>
                      </a:endParaRPr>
                    </a:p>
                  </a:txBody>
                  <a:tcPr marL="54493" marR="54493" marT="0" marB="0" anchor="ctr"/>
                </a:tc>
                <a:extLst>
                  <a:ext uri="{0D108BD9-81ED-4DB2-BD59-A6C34878D82A}">
                    <a16:rowId xmlns:a16="http://schemas.microsoft.com/office/drawing/2014/main" xmlns="" val="10003"/>
                  </a:ext>
                </a:extLst>
              </a:tr>
              <a:tr h="543116">
                <a:tc>
                  <a:txBody>
                    <a:bodyPr/>
                    <a:lstStyle/>
                    <a:p>
                      <a:pPr algn="l">
                        <a:lnSpc>
                          <a:spcPct val="115000"/>
                        </a:lnSpc>
                        <a:spcAft>
                          <a:spcPts val="0"/>
                        </a:spcAft>
                      </a:pPr>
                      <a:r>
                        <a:rPr lang="en-US" sz="1200">
                          <a:effectLst/>
                          <a:latin typeface="Times New Roman" pitchFamily="18" charset="0"/>
                          <a:cs typeface="Times New Roman" pitchFamily="18" charset="0"/>
                        </a:rPr>
                        <a:t>AnanthaLakshmi AV</a:t>
                      </a:r>
                      <a:r>
                        <a:rPr lang="en-US" sz="1200" kern="100">
                          <a:effectLst/>
                          <a:latin typeface="Times New Roman" pitchFamily="18" charset="0"/>
                          <a:cs typeface="Times New Roman" pitchFamily="18" charset="0"/>
                        </a:rPr>
                        <a:t> et. al.</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2015</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Restoring and Non-Restoring Division</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Majority </a:t>
                      </a:r>
                      <a:r>
                        <a:rPr lang="en-US" sz="1200" dirty="0" smtClean="0">
                          <a:effectLst/>
                          <a:latin typeface="Times New Roman" pitchFamily="18" charset="0"/>
                          <a:cs typeface="Times New Roman" pitchFamily="18" charset="0"/>
                        </a:rPr>
                        <a:t>Voter</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No</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Array, Fixed point</a:t>
                      </a:r>
                      <a:endParaRPr lang="en-IN" sz="1200">
                        <a:effectLst/>
                        <a:latin typeface="Times New Roman" pitchFamily="18" charset="0"/>
                        <a:ea typeface="Times New Roman"/>
                        <a:cs typeface="Times New Roman" pitchFamily="18" charset="0"/>
                      </a:endParaRPr>
                    </a:p>
                  </a:txBody>
                  <a:tcPr marL="54493" marR="54493" marT="0" marB="0" anchor="ctr"/>
                </a:tc>
                <a:extLst>
                  <a:ext uri="{0D108BD9-81ED-4DB2-BD59-A6C34878D82A}">
                    <a16:rowId xmlns:a16="http://schemas.microsoft.com/office/drawing/2014/main" xmlns="" val="10004"/>
                  </a:ext>
                </a:extLst>
              </a:tr>
              <a:tr h="543116">
                <a:tc>
                  <a:txBody>
                    <a:bodyPr/>
                    <a:lstStyle/>
                    <a:p>
                      <a:pPr algn="l">
                        <a:lnSpc>
                          <a:spcPct val="115000"/>
                        </a:lnSpc>
                        <a:spcAft>
                          <a:spcPts val="0"/>
                        </a:spcAft>
                      </a:pPr>
                      <a:r>
                        <a:rPr lang="en-US" sz="1200">
                          <a:effectLst/>
                          <a:latin typeface="Times New Roman" pitchFamily="18" charset="0"/>
                          <a:cs typeface="Times New Roman" pitchFamily="18" charset="0"/>
                        </a:rPr>
                        <a:t>Sayedsalehi S</a:t>
                      </a:r>
                      <a:r>
                        <a:rPr lang="en-US" sz="1200" kern="100">
                          <a:effectLst/>
                          <a:latin typeface="Times New Roman" pitchFamily="18" charset="0"/>
                          <a:cs typeface="Times New Roman" pitchFamily="18" charset="0"/>
                        </a:rPr>
                        <a:t> et. al.</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2015</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FP Adder, Multiplication, Division</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Feynman, </a:t>
                      </a:r>
                      <a:r>
                        <a:rPr lang="en-US" sz="1200" dirty="0" err="1" smtClean="0">
                          <a:effectLst/>
                          <a:latin typeface="Times New Roman" pitchFamily="18" charset="0"/>
                          <a:cs typeface="Times New Roman" pitchFamily="18" charset="0"/>
                        </a:rPr>
                        <a:t>Fredkin</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No</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Only Architecture</a:t>
                      </a:r>
                      <a:endParaRPr lang="en-IN" sz="1200">
                        <a:effectLst/>
                        <a:latin typeface="Times New Roman" pitchFamily="18" charset="0"/>
                        <a:ea typeface="Times New Roman"/>
                        <a:cs typeface="Times New Roman" pitchFamily="18" charset="0"/>
                      </a:endParaRPr>
                    </a:p>
                  </a:txBody>
                  <a:tcPr marL="54493" marR="54493" marT="0" marB="0" anchor="ctr"/>
                </a:tc>
                <a:extLst>
                  <a:ext uri="{0D108BD9-81ED-4DB2-BD59-A6C34878D82A}">
                    <a16:rowId xmlns:a16="http://schemas.microsoft.com/office/drawing/2014/main" xmlns="" val="10005"/>
                  </a:ext>
                </a:extLst>
              </a:tr>
              <a:tr h="181039">
                <a:tc>
                  <a:txBody>
                    <a:bodyPr/>
                    <a:lstStyle/>
                    <a:p>
                      <a:pPr algn="l">
                        <a:lnSpc>
                          <a:spcPct val="115000"/>
                        </a:lnSpc>
                        <a:spcAft>
                          <a:spcPts val="0"/>
                        </a:spcAft>
                      </a:pPr>
                      <a:r>
                        <a:rPr lang="en-US" sz="1200" kern="100">
                          <a:effectLst/>
                          <a:latin typeface="Times New Roman" pitchFamily="18" charset="0"/>
                          <a:cs typeface="Times New Roman" pitchFamily="18" charset="0"/>
                        </a:rPr>
                        <a:t>Hafiz M et. al.</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2016</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FP Division</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F2G, </a:t>
                      </a:r>
                      <a:r>
                        <a:rPr lang="en-US" sz="1200" dirty="0" err="1">
                          <a:effectLst/>
                          <a:latin typeface="Times New Roman" pitchFamily="18" charset="0"/>
                          <a:cs typeface="Times New Roman" pitchFamily="18" charset="0"/>
                        </a:rPr>
                        <a:t>Fredkin</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smtClean="0">
                          <a:effectLst/>
                          <a:latin typeface="Times New Roman" pitchFamily="18" charset="0"/>
                          <a:cs typeface="Times New Roman" pitchFamily="18" charset="0"/>
                        </a:rPr>
                        <a:t>RR</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Yes</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n-bit</a:t>
                      </a:r>
                      <a:endParaRPr lang="en-IN" sz="1200">
                        <a:effectLst/>
                        <a:latin typeface="Times New Roman" pitchFamily="18" charset="0"/>
                        <a:ea typeface="Times New Roman"/>
                        <a:cs typeface="Times New Roman" pitchFamily="18" charset="0"/>
                      </a:endParaRPr>
                    </a:p>
                  </a:txBody>
                  <a:tcPr marL="54493" marR="54493" marT="0" marB="0" anchor="ctr"/>
                </a:tc>
                <a:extLst>
                  <a:ext uri="{0D108BD9-81ED-4DB2-BD59-A6C34878D82A}">
                    <a16:rowId xmlns:a16="http://schemas.microsoft.com/office/drawing/2014/main" xmlns="" val="10006"/>
                  </a:ext>
                </a:extLst>
              </a:tr>
              <a:tr h="543116">
                <a:tc>
                  <a:txBody>
                    <a:bodyPr/>
                    <a:lstStyle/>
                    <a:p>
                      <a:pPr algn="l">
                        <a:lnSpc>
                          <a:spcPct val="115000"/>
                        </a:lnSpc>
                        <a:spcAft>
                          <a:spcPts val="0"/>
                        </a:spcAft>
                      </a:pPr>
                      <a:r>
                        <a:rPr lang="en-US" sz="1200">
                          <a:effectLst/>
                          <a:latin typeface="Times New Roman" pitchFamily="18" charset="0"/>
                          <a:cs typeface="Times New Roman" pitchFamily="18" charset="0"/>
                        </a:rPr>
                        <a:t>Ali B</a:t>
                      </a:r>
                      <a:r>
                        <a:rPr lang="en-US" sz="1200" kern="100">
                          <a:effectLst/>
                          <a:latin typeface="Times New Roman" pitchFamily="18" charset="0"/>
                          <a:cs typeface="Times New Roman" pitchFamily="18" charset="0"/>
                        </a:rPr>
                        <a:t> et. al.</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2016</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Non-Restoring Division </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F2G, </a:t>
                      </a:r>
                      <a:r>
                        <a:rPr lang="en-US" sz="1200" dirty="0" err="1">
                          <a:effectLst/>
                          <a:latin typeface="Times New Roman" pitchFamily="18" charset="0"/>
                          <a:cs typeface="Times New Roman" pitchFamily="18" charset="0"/>
                        </a:rPr>
                        <a:t>Fredkin</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BHA, BHB, BBHC, </a:t>
                      </a:r>
                      <a:r>
                        <a:rPr lang="en-US" sz="1200" dirty="0" smtClean="0">
                          <a:effectLst/>
                          <a:latin typeface="Times New Roman" pitchFamily="18" charset="0"/>
                          <a:cs typeface="Times New Roman" pitchFamily="18" charset="0"/>
                        </a:rPr>
                        <a:t>BHD</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No</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n-bit</a:t>
                      </a:r>
                      <a:endParaRPr lang="en-IN" sz="1200">
                        <a:effectLst/>
                        <a:latin typeface="Times New Roman" pitchFamily="18" charset="0"/>
                        <a:ea typeface="Times New Roman"/>
                        <a:cs typeface="Times New Roman" pitchFamily="18" charset="0"/>
                      </a:endParaRPr>
                    </a:p>
                  </a:txBody>
                  <a:tcPr marL="54493" marR="54493" marT="0" marB="0" anchor="ctr"/>
                </a:tc>
                <a:extLst>
                  <a:ext uri="{0D108BD9-81ED-4DB2-BD59-A6C34878D82A}">
                    <a16:rowId xmlns:a16="http://schemas.microsoft.com/office/drawing/2014/main" xmlns="" val="10007"/>
                  </a:ext>
                </a:extLst>
              </a:tr>
              <a:tr h="543116">
                <a:tc>
                  <a:txBody>
                    <a:bodyPr/>
                    <a:lstStyle/>
                    <a:p>
                      <a:pPr algn="l">
                        <a:lnSpc>
                          <a:spcPct val="115000"/>
                        </a:lnSpc>
                        <a:spcAft>
                          <a:spcPts val="0"/>
                        </a:spcAft>
                      </a:pPr>
                      <a:r>
                        <a:rPr lang="en-US" sz="1200">
                          <a:effectLst/>
                          <a:latin typeface="Times New Roman" pitchFamily="18" charset="0"/>
                          <a:cs typeface="Times New Roman" pitchFamily="18" charset="0"/>
                        </a:rPr>
                        <a:t>Mohammad M</a:t>
                      </a:r>
                      <a:r>
                        <a:rPr lang="en-US" sz="1200" kern="100">
                          <a:effectLst/>
                          <a:latin typeface="Times New Roman" pitchFamily="18" charset="0"/>
                          <a:cs typeface="Times New Roman" pitchFamily="18" charset="0"/>
                        </a:rPr>
                        <a:t> et. al.</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2017</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CAS, Non-Restoring Division (6×6)</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Majority </a:t>
                      </a:r>
                      <a:r>
                        <a:rPr lang="en-US" sz="1200" dirty="0" smtClean="0">
                          <a:effectLst/>
                          <a:latin typeface="Times New Roman" pitchFamily="18" charset="0"/>
                          <a:cs typeface="Times New Roman" pitchFamily="18" charset="0"/>
                        </a:rPr>
                        <a:t>Voter</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No</a:t>
                      </a:r>
                      <a:endParaRPr lang="en-IN" sz="120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Array, Fixed point</a:t>
                      </a:r>
                      <a:endParaRPr lang="en-IN" sz="1200">
                        <a:effectLst/>
                        <a:latin typeface="Times New Roman" pitchFamily="18" charset="0"/>
                        <a:ea typeface="Times New Roman"/>
                        <a:cs typeface="Times New Roman" pitchFamily="18" charset="0"/>
                      </a:endParaRPr>
                    </a:p>
                  </a:txBody>
                  <a:tcPr marL="54493" marR="54493" marT="0" marB="0" anchor="ctr"/>
                </a:tc>
                <a:extLst>
                  <a:ext uri="{0D108BD9-81ED-4DB2-BD59-A6C34878D82A}">
                    <a16:rowId xmlns:a16="http://schemas.microsoft.com/office/drawing/2014/main" xmlns="" val="10008"/>
                  </a:ext>
                </a:extLst>
              </a:tr>
              <a:tr h="724154">
                <a:tc>
                  <a:txBody>
                    <a:bodyPr/>
                    <a:lstStyle/>
                    <a:p>
                      <a:pPr algn="l">
                        <a:lnSpc>
                          <a:spcPct val="115000"/>
                        </a:lnSpc>
                        <a:spcAft>
                          <a:spcPts val="0"/>
                        </a:spcAft>
                      </a:pPr>
                      <a:r>
                        <a:rPr lang="en-US" sz="1200" dirty="0" err="1">
                          <a:effectLst/>
                          <a:latin typeface="Times New Roman" pitchFamily="18" charset="0"/>
                          <a:cs typeface="Times New Roman" pitchFamily="18" charset="0"/>
                        </a:rPr>
                        <a:t>Anantha</a:t>
                      </a:r>
                      <a:r>
                        <a:rPr lang="en-US" sz="1200" dirty="0">
                          <a:effectLst/>
                          <a:latin typeface="Times New Roman" pitchFamily="18" charset="0"/>
                          <a:cs typeface="Times New Roman" pitchFamily="18" charset="0"/>
                        </a:rPr>
                        <a:t> Lakshmi AV</a:t>
                      </a:r>
                      <a:r>
                        <a:rPr lang="en-US" sz="1200" kern="100" dirty="0">
                          <a:effectLst/>
                          <a:latin typeface="Times New Roman" pitchFamily="18" charset="0"/>
                          <a:cs typeface="Times New Roman" pitchFamily="18" charset="0"/>
                        </a:rPr>
                        <a:t> et. al.</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2017</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FP Arithmetic</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Feynman, </a:t>
                      </a:r>
                      <a:r>
                        <a:rPr lang="en-US" sz="1200" dirty="0" err="1">
                          <a:effectLst/>
                          <a:latin typeface="Times New Roman" pitchFamily="18" charset="0"/>
                          <a:cs typeface="Times New Roman" pitchFamily="18" charset="0"/>
                        </a:rPr>
                        <a:t>Fredkin</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TR </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No</a:t>
                      </a:r>
                      <a:endParaRPr lang="en-IN" sz="1200" dirty="0">
                        <a:effectLst/>
                        <a:latin typeface="Times New Roman" pitchFamily="18" charset="0"/>
                        <a:ea typeface="Times New Roman"/>
                        <a:cs typeface="Times New Roman" pitchFamily="18" charset="0"/>
                      </a:endParaRPr>
                    </a:p>
                  </a:txBody>
                  <a:tcPr marL="54493" marR="54493"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Add/sub, Multiplication, Division, Square root</a:t>
                      </a:r>
                      <a:endParaRPr lang="en-IN" sz="1200" dirty="0">
                        <a:effectLst/>
                        <a:latin typeface="Times New Roman" pitchFamily="18" charset="0"/>
                        <a:ea typeface="Times New Roman"/>
                        <a:cs typeface="Times New Roman" pitchFamily="18" charset="0"/>
                      </a:endParaRPr>
                    </a:p>
                  </a:txBody>
                  <a:tcPr marL="54493" marR="54493" marT="0" marB="0" anchor="ctr"/>
                </a:tc>
                <a:extLst>
                  <a:ext uri="{0D108BD9-81ED-4DB2-BD59-A6C34878D82A}">
                    <a16:rowId xmlns:a16="http://schemas.microsoft.com/office/drawing/2014/main" xmlns="" val="10009"/>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10</a:t>
            </a:fld>
            <a:endParaRPr lang="en-IN"/>
          </a:p>
        </p:txBody>
      </p:sp>
    </p:spTree>
    <p:extLst>
      <p:ext uri="{BB962C8B-B14F-4D97-AF65-F5344CB8AC3E}">
        <p14:creationId xmlns:p14="http://schemas.microsoft.com/office/powerpoint/2010/main" xmlns="" val="416416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solidFill>
                  <a:srgbClr val="FF0000"/>
                </a:solidFill>
                <a:latin typeface="Times New Roman" pitchFamily="18" charset="0"/>
                <a:cs typeface="Times New Roman" pitchFamily="18" charset="0"/>
              </a:rPr>
              <a:t>Literature Review </a:t>
            </a:r>
            <a:r>
              <a:rPr lang="en-IN" b="1" i="1" u="sng" dirty="0" smtClean="0">
                <a:solidFill>
                  <a:srgbClr val="FF0000"/>
                </a:solidFill>
                <a:latin typeface="Times New Roman" pitchFamily="18" charset="0"/>
                <a:cs typeface="Times New Roman" pitchFamily="18" charset="0"/>
              </a:rPr>
              <a:t>(Multiplier)</a:t>
            </a:r>
            <a:endParaRPr lang="en-IN" b="1" i="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3119298932"/>
              </p:ext>
            </p:extLst>
          </p:nvPr>
        </p:nvGraphicFramePr>
        <p:xfrm>
          <a:off x="472853" y="1556792"/>
          <a:ext cx="8229600" cy="4258818"/>
        </p:xfrm>
        <a:graphic>
          <a:graphicData uri="http://schemas.openxmlformats.org/drawingml/2006/table">
            <a:tbl>
              <a:tblPr firstRow="1" firstCol="1" bandRow="1">
                <a:tableStyleId>{5C22544A-7EE6-4342-B048-85BDC9FD1C3A}</a:tableStyleId>
              </a:tblPr>
              <a:tblGrid>
                <a:gridCol w="1352946">
                  <a:extLst>
                    <a:ext uri="{9D8B030D-6E8A-4147-A177-3AD203B41FA5}">
                      <a16:colId xmlns:a16="http://schemas.microsoft.com/office/drawing/2014/main" xmlns="" val="20000"/>
                    </a:ext>
                  </a:extLst>
                </a:gridCol>
                <a:gridCol w="1352946">
                  <a:extLst>
                    <a:ext uri="{9D8B030D-6E8A-4147-A177-3AD203B41FA5}">
                      <a16:colId xmlns:a16="http://schemas.microsoft.com/office/drawing/2014/main" xmlns="" val="20001"/>
                    </a:ext>
                  </a:extLst>
                </a:gridCol>
                <a:gridCol w="1351300">
                  <a:extLst>
                    <a:ext uri="{9D8B030D-6E8A-4147-A177-3AD203B41FA5}">
                      <a16:colId xmlns:a16="http://schemas.microsoft.com/office/drawing/2014/main" xmlns="" val="20002"/>
                    </a:ext>
                  </a:extLst>
                </a:gridCol>
                <a:gridCol w="956280">
                  <a:extLst>
                    <a:ext uri="{9D8B030D-6E8A-4147-A177-3AD203B41FA5}">
                      <a16:colId xmlns:a16="http://schemas.microsoft.com/office/drawing/2014/main" xmlns="" val="20003"/>
                    </a:ext>
                  </a:extLst>
                </a:gridCol>
                <a:gridCol w="850941">
                  <a:extLst>
                    <a:ext uri="{9D8B030D-6E8A-4147-A177-3AD203B41FA5}">
                      <a16:colId xmlns:a16="http://schemas.microsoft.com/office/drawing/2014/main" xmlns="" val="20004"/>
                    </a:ext>
                  </a:extLst>
                </a:gridCol>
                <a:gridCol w="432877">
                  <a:extLst>
                    <a:ext uri="{9D8B030D-6E8A-4147-A177-3AD203B41FA5}">
                      <a16:colId xmlns:a16="http://schemas.microsoft.com/office/drawing/2014/main" xmlns="" val="20005"/>
                    </a:ext>
                  </a:extLst>
                </a:gridCol>
                <a:gridCol w="676473">
                  <a:extLst>
                    <a:ext uri="{9D8B030D-6E8A-4147-A177-3AD203B41FA5}">
                      <a16:colId xmlns:a16="http://schemas.microsoft.com/office/drawing/2014/main" xmlns="" val="20006"/>
                    </a:ext>
                  </a:extLst>
                </a:gridCol>
                <a:gridCol w="1255837">
                  <a:extLst>
                    <a:ext uri="{9D8B030D-6E8A-4147-A177-3AD203B41FA5}">
                      <a16:colId xmlns:a16="http://schemas.microsoft.com/office/drawing/2014/main" xmlns="" val="20007"/>
                    </a:ext>
                  </a:extLst>
                </a:gridCol>
              </a:tblGrid>
              <a:tr h="0">
                <a:tc>
                  <a:txBody>
                    <a:bodyPr/>
                    <a:lstStyle/>
                    <a:p>
                      <a:pPr algn="ctr">
                        <a:lnSpc>
                          <a:spcPct val="115000"/>
                        </a:lnSpc>
                        <a:spcAft>
                          <a:spcPts val="0"/>
                        </a:spcAft>
                      </a:pPr>
                      <a:r>
                        <a:rPr lang="en-US" sz="1300" dirty="0">
                          <a:effectLst/>
                          <a:latin typeface="Times New Roman" pitchFamily="18" charset="0"/>
                          <a:cs typeface="Times New Roman" pitchFamily="18" charset="0"/>
                        </a:rPr>
                        <a:t>Author</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Year</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Major Contribution</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Basic Gate</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Special Gate</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PP</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err="1">
                          <a:effectLst/>
                          <a:latin typeface="Times New Roman" pitchFamily="18" charset="0"/>
                          <a:cs typeface="Times New Roman" pitchFamily="18" charset="0"/>
                        </a:rPr>
                        <a:t>QCkt</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Remarks</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0"/>
                  </a:ext>
                </a:extLst>
              </a:tr>
              <a:tr h="0">
                <a:tc>
                  <a:txBody>
                    <a:bodyPr/>
                    <a:lstStyle/>
                    <a:p>
                      <a:pPr algn="l">
                        <a:lnSpc>
                          <a:spcPct val="115000"/>
                        </a:lnSpc>
                        <a:spcAft>
                          <a:spcPts val="0"/>
                        </a:spcAft>
                      </a:pPr>
                      <a:r>
                        <a:rPr lang="en-US" sz="1200" dirty="0" err="1">
                          <a:effectLst/>
                          <a:latin typeface="Times New Roman" pitchFamily="18" charset="0"/>
                          <a:cs typeface="Times New Roman" pitchFamily="18" charset="0"/>
                        </a:rPr>
                        <a:t>Poornima</a:t>
                      </a:r>
                      <a:r>
                        <a:rPr lang="en-US" sz="1200" dirty="0">
                          <a:effectLst/>
                          <a:latin typeface="Times New Roman" pitchFamily="18" charset="0"/>
                          <a:cs typeface="Times New Roman" pitchFamily="18" charset="0"/>
                        </a:rPr>
                        <a:t> M</a:t>
                      </a:r>
                      <a:r>
                        <a:rPr lang="en-US" sz="1200" kern="100" dirty="0">
                          <a:effectLst/>
                          <a:latin typeface="Times New Roman" pitchFamily="18" charset="0"/>
                          <a:cs typeface="Times New Roman" pitchFamily="18" charset="0"/>
                        </a:rPr>
                        <a:t> et. al.</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2013</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8×8 Vedic</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 </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300" dirty="0">
                          <a:effectLst/>
                          <a:latin typeface="Times New Roman" pitchFamily="18" charset="0"/>
                          <a:cs typeface="Times New Roman" pitchFamily="18" charset="0"/>
                        </a:rPr>
                        <a:t>Not Reversible</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1"/>
                  </a:ext>
                </a:extLst>
              </a:tr>
              <a:tr h="0">
                <a:tc>
                  <a:txBody>
                    <a:bodyPr/>
                    <a:lstStyle/>
                    <a:p>
                      <a:pPr algn="l">
                        <a:lnSpc>
                          <a:spcPct val="115000"/>
                        </a:lnSpc>
                        <a:spcAft>
                          <a:spcPts val="0"/>
                        </a:spcAft>
                      </a:pPr>
                      <a:r>
                        <a:rPr lang="en-US" sz="1200">
                          <a:effectLst/>
                          <a:latin typeface="Times New Roman" pitchFamily="18" charset="0"/>
                          <a:cs typeface="Times New Roman" pitchFamily="18" charset="0"/>
                        </a:rPr>
                        <a:t>Siba Kumar P</a:t>
                      </a:r>
                      <a:r>
                        <a:rPr lang="en-US" sz="1200" kern="100">
                          <a:effectLst/>
                          <a:latin typeface="Times New Roman" pitchFamily="18" charset="0"/>
                          <a:cs typeface="Times New Roman" pitchFamily="18" charset="0"/>
                        </a:rPr>
                        <a:t> et. al.</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2015</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8×8 Vedic</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 </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300">
                          <a:effectLst/>
                          <a:latin typeface="Times New Roman" pitchFamily="18" charset="0"/>
                          <a:cs typeface="Times New Roman" pitchFamily="18" charset="0"/>
                        </a:rPr>
                        <a:t>Not Reversible</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2"/>
                  </a:ext>
                </a:extLst>
              </a:tr>
              <a:tr h="0">
                <a:tc>
                  <a:txBody>
                    <a:bodyPr/>
                    <a:lstStyle/>
                    <a:p>
                      <a:pPr algn="l">
                        <a:lnSpc>
                          <a:spcPct val="115000"/>
                        </a:lnSpc>
                        <a:spcAft>
                          <a:spcPts val="0"/>
                        </a:spcAft>
                      </a:pPr>
                      <a:r>
                        <a:rPr lang="en-US" sz="1200">
                          <a:effectLst/>
                          <a:latin typeface="Times New Roman" pitchFamily="18" charset="0"/>
                          <a:cs typeface="Times New Roman" pitchFamily="18" charset="0"/>
                        </a:rPr>
                        <a:t>Rakshith TR</a:t>
                      </a:r>
                      <a:r>
                        <a:rPr lang="en-US" sz="1200" kern="100">
                          <a:effectLst/>
                          <a:latin typeface="Times New Roman" pitchFamily="18" charset="0"/>
                          <a:cs typeface="Times New Roman" pitchFamily="18" charset="0"/>
                        </a:rPr>
                        <a:t> et. al.</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2013</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4×4 Vedic</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Peres, Feynman</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HNG </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300">
                          <a:effectLst/>
                          <a:latin typeface="Times New Roman" pitchFamily="18" charset="0"/>
                          <a:cs typeface="Times New Roman" pitchFamily="18" charset="0"/>
                        </a:rPr>
                        <a:t>First Reversible</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3"/>
                  </a:ext>
                </a:extLst>
              </a:tr>
              <a:tr h="0">
                <a:tc>
                  <a:txBody>
                    <a:bodyPr/>
                    <a:lstStyle/>
                    <a:p>
                      <a:pPr algn="l">
                        <a:lnSpc>
                          <a:spcPct val="115000"/>
                        </a:lnSpc>
                        <a:spcAft>
                          <a:spcPts val="0"/>
                        </a:spcAft>
                      </a:pPr>
                      <a:r>
                        <a:rPr lang="en-US" sz="1200">
                          <a:effectLst/>
                          <a:latin typeface="Times New Roman" pitchFamily="18" charset="0"/>
                          <a:cs typeface="Times New Roman" pitchFamily="18" charset="0"/>
                        </a:rPr>
                        <a:t>Rakshith S</a:t>
                      </a:r>
                      <a:r>
                        <a:rPr lang="en-US" sz="1200" kern="100">
                          <a:effectLst/>
                          <a:latin typeface="Times New Roman" pitchFamily="18" charset="0"/>
                          <a:cs typeface="Times New Roman" pitchFamily="18" charset="0"/>
                        </a:rPr>
                        <a:t> et. al.</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2013</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4×4 Vedic</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Peres , Feynman</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NFT, BVPPG </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300">
                          <a:effectLst/>
                          <a:latin typeface="Times New Roman" pitchFamily="18" charset="0"/>
                          <a:cs typeface="Times New Roman" pitchFamily="18" charset="0"/>
                        </a:rPr>
                        <a:t>Cost reduction than [55]</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4"/>
                  </a:ext>
                </a:extLst>
              </a:tr>
              <a:tr h="0">
                <a:tc>
                  <a:txBody>
                    <a:bodyPr/>
                    <a:lstStyle/>
                    <a:p>
                      <a:pPr algn="l">
                        <a:lnSpc>
                          <a:spcPct val="115000"/>
                        </a:lnSpc>
                        <a:spcAft>
                          <a:spcPts val="0"/>
                        </a:spcAft>
                      </a:pPr>
                      <a:r>
                        <a:rPr lang="en-US" sz="1200">
                          <a:effectLst/>
                          <a:latin typeface="Times New Roman" pitchFamily="18" charset="0"/>
                          <a:cs typeface="Times New Roman" pitchFamily="18" charset="0"/>
                        </a:rPr>
                        <a:t>Shifana AP</a:t>
                      </a:r>
                      <a:r>
                        <a:rPr lang="en-US" sz="1200" kern="100">
                          <a:effectLst/>
                          <a:latin typeface="Times New Roman" pitchFamily="18" charset="0"/>
                          <a:cs typeface="Times New Roman" pitchFamily="18" charset="0"/>
                        </a:rPr>
                        <a:t> et. al.</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2014</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Array </a:t>
                      </a:r>
                      <a:r>
                        <a:rPr lang="en-US" sz="1300" dirty="0" err="1">
                          <a:effectLst/>
                          <a:latin typeface="Times New Roman" pitchFamily="18" charset="0"/>
                          <a:cs typeface="Times New Roman" pitchFamily="18" charset="0"/>
                        </a:rPr>
                        <a:t>Vs</a:t>
                      </a:r>
                      <a:r>
                        <a:rPr lang="en-US" sz="1300" dirty="0">
                          <a:effectLst/>
                          <a:latin typeface="Times New Roman" pitchFamily="18" charset="0"/>
                          <a:cs typeface="Times New Roman" pitchFamily="18" charset="0"/>
                        </a:rPr>
                        <a:t> Vedic</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Peres, Feynman</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HNG </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300" dirty="0" smtClean="0">
                          <a:effectLst/>
                          <a:latin typeface="Times New Roman" pitchFamily="18" charset="0"/>
                          <a:cs typeface="Times New Roman" pitchFamily="18" charset="0"/>
                        </a:rPr>
                        <a:t>Vedic Performs</a:t>
                      </a:r>
                      <a:r>
                        <a:rPr lang="en-US" sz="1300" baseline="0" dirty="0" smtClean="0">
                          <a:effectLst/>
                          <a:latin typeface="Times New Roman" pitchFamily="18" charset="0"/>
                          <a:cs typeface="Times New Roman" pitchFamily="18" charset="0"/>
                        </a:rPr>
                        <a:t> Better</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5"/>
                  </a:ext>
                </a:extLst>
              </a:tr>
              <a:tr h="0">
                <a:tc>
                  <a:txBody>
                    <a:bodyPr/>
                    <a:lstStyle/>
                    <a:p>
                      <a:pPr algn="l">
                        <a:lnSpc>
                          <a:spcPct val="115000"/>
                        </a:lnSpc>
                        <a:spcAft>
                          <a:spcPts val="0"/>
                        </a:spcAft>
                      </a:pPr>
                      <a:r>
                        <a:rPr lang="en-US" sz="1200">
                          <a:effectLst/>
                          <a:latin typeface="Times New Roman" pitchFamily="18" charset="0"/>
                          <a:cs typeface="Times New Roman" pitchFamily="18" charset="0"/>
                        </a:rPr>
                        <a:t>Srikanth G</a:t>
                      </a:r>
                      <a:r>
                        <a:rPr lang="en-US" sz="1200" kern="100">
                          <a:effectLst/>
                          <a:latin typeface="Times New Roman" pitchFamily="18" charset="0"/>
                          <a:cs typeface="Times New Roman" pitchFamily="18" charset="0"/>
                        </a:rPr>
                        <a:t> et. al.</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2014</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32×32 Vedic,</a:t>
                      </a:r>
                      <a:endParaRPr lang="en-IN" sz="1300">
                        <a:effectLst/>
                        <a:latin typeface="Times New Roman" pitchFamily="18" charset="0"/>
                        <a:cs typeface="Times New Roman" pitchFamily="18" charset="0"/>
                      </a:endParaRPr>
                    </a:p>
                    <a:p>
                      <a:pPr algn="ctr">
                        <a:lnSpc>
                          <a:spcPct val="115000"/>
                        </a:lnSpc>
                        <a:spcAft>
                          <a:spcPts val="0"/>
                        </a:spcAft>
                      </a:pPr>
                      <a:r>
                        <a:rPr lang="en-US" sz="1300">
                          <a:effectLst/>
                          <a:latin typeface="Times New Roman" pitchFamily="18" charset="0"/>
                          <a:cs typeface="Times New Roman" pitchFamily="18" charset="0"/>
                        </a:rPr>
                        <a:t>Array Vs Vedic</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Peres, Feynman</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HNG </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300" dirty="0" smtClean="0">
                          <a:effectLst/>
                          <a:latin typeface="Times New Roman" pitchFamily="18" charset="0"/>
                          <a:cs typeface="Times New Roman" pitchFamily="18" charset="0"/>
                        </a:rPr>
                        <a:t>Vedic Performs</a:t>
                      </a:r>
                      <a:r>
                        <a:rPr lang="en-US" sz="1300" baseline="0" dirty="0" smtClean="0">
                          <a:effectLst/>
                          <a:latin typeface="Times New Roman" pitchFamily="18" charset="0"/>
                          <a:cs typeface="Times New Roman" pitchFamily="18" charset="0"/>
                        </a:rPr>
                        <a:t> Better</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6"/>
                  </a:ext>
                </a:extLst>
              </a:tr>
              <a:tr h="0">
                <a:tc>
                  <a:txBody>
                    <a:bodyPr/>
                    <a:lstStyle/>
                    <a:p>
                      <a:pPr algn="l">
                        <a:lnSpc>
                          <a:spcPct val="115000"/>
                        </a:lnSpc>
                        <a:spcAft>
                          <a:spcPts val="0"/>
                        </a:spcAft>
                      </a:pPr>
                      <a:r>
                        <a:rPr lang="en-US" sz="1200">
                          <a:effectLst/>
                          <a:latin typeface="Times New Roman" pitchFamily="18" charset="0"/>
                          <a:cs typeface="Times New Roman" pitchFamily="18" charset="0"/>
                        </a:rPr>
                        <a:t>Gowthami P</a:t>
                      </a:r>
                      <a:r>
                        <a:rPr lang="en-US" sz="1200" kern="100">
                          <a:effectLst/>
                          <a:latin typeface="Times New Roman" pitchFamily="18" charset="0"/>
                          <a:cs typeface="Times New Roman" pitchFamily="18" charset="0"/>
                        </a:rPr>
                        <a:t> et. al.</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2018</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16×16 Vedic</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Peres , Feynman</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HNG, BME </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300">
                          <a:effectLst/>
                          <a:latin typeface="Times New Roman" pitchFamily="18" charset="0"/>
                          <a:cs typeface="Times New Roman" pitchFamily="18" charset="0"/>
                        </a:rPr>
                        <a:t>-</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7"/>
                  </a:ext>
                </a:extLst>
              </a:tr>
              <a:tr h="0">
                <a:tc>
                  <a:txBody>
                    <a:bodyPr/>
                    <a:lstStyle/>
                    <a:p>
                      <a:pPr algn="l">
                        <a:lnSpc>
                          <a:spcPct val="115000"/>
                        </a:lnSpc>
                        <a:spcAft>
                          <a:spcPts val="0"/>
                        </a:spcAft>
                      </a:pPr>
                      <a:r>
                        <a:rPr lang="en-US" sz="1200" dirty="0" err="1">
                          <a:effectLst/>
                          <a:latin typeface="Times New Roman" pitchFamily="18" charset="0"/>
                          <a:cs typeface="Times New Roman" pitchFamily="18" charset="0"/>
                        </a:rPr>
                        <a:t>Ashvin</a:t>
                      </a:r>
                      <a:r>
                        <a:rPr lang="en-US" sz="1200" dirty="0">
                          <a:effectLst/>
                          <a:latin typeface="Times New Roman" pitchFamily="18" charset="0"/>
                          <a:cs typeface="Times New Roman" pitchFamily="18" charset="0"/>
                        </a:rPr>
                        <a:t> C</a:t>
                      </a:r>
                      <a:r>
                        <a:rPr lang="en-US" sz="1200" kern="100" dirty="0">
                          <a:effectLst/>
                          <a:latin typeface="Times New Roman" pitchFamily="18" charset="0"/>
                          <a:cs typeface="Times New Roman" pitchFamily="18" charset="0"/>
                        </a:rPr>
                        <a:t> et. al.</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2018</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N×N</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Majority Voter [86]</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No</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300" dirty="0">
                          <a:effectLst/>
                          <a:latin typeface="Times New Roman" pitchFamily="18" charset="0"/>
                          <a:cs typeface="Times New Roman" pitchFamily="18" charset="0"/>
                        </a:rPr>
                        <a:t>Better than High speed Multipliers</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8"/>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11</a:t>
            </a:fld>
            <a:endParaRPr lang="en-IN"/>
          </a:p>
        </p:txBody>
      </p:sp>
    </p:spTree>
    <p:extLst>
      <p:ext uri="{BB962C8B-B14F-4D97-AF65-F5344CB8AC3E}">
        <p14:creationId xmlns:p14="http://schemas.microsoft.com/office/powerpoint/2010/main" xmlns="" val="366639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GB" sz="3600" b="1" i="1" u="sng" dirty="0" smtClean="0">
                <a:solidFill>
                  <a:srgbClr val="FF0000"/>
                </a:solidFill>
                <a:latin typeface="Times New Roman" pitchFamily="18" charset="0"/>
                <a:cs typeface="Times New Roman" pitchFamily="18" charset="0"/>
              </a:rPr>
              <a:t>3×3 Reversible Gates</a:t>
            </a:r>
            <a:endParaRPr lang="en-IN" sz="3600"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Peres</a:t>
            </a:r>
          </a:p>
          <a:p>
            <a:r>
              <a:rPr lang="en-US" dirty="0" smtClean="0">
                <a:latin typeface="Times New Roman" pitchFamily="18" charset="0"/>
                <a:cs typeface="Times New Roman" pitchFamily="18" charset="0"/>
              </a:rPr>
              <a:t>R Gate</a:t>
            </a:r>
          </a:p>
          <a:p>
            <a:r>
              <a:rPr lang="en-US" dirty="0" smtClean="0">
                <a:latin typeface="Times New Roman" pitchFamily="18" charset="0"/>
                <a:cs typeface="Times New Roman" pitchFamily="18" charset="0"/>
              </a:rPr>
              <a:t>TR Gate</a:t>
            </a:r>
          </a:p>
          <a:p>
            <a:r>
              <a:rPr lang="en-US" dirty="0" smtClean="0">
                <a:latin typeface="Times New Roman" pitchFamily="18" charset="0"/>
                <a:cs typeface="Times New Roman" pitchFamily="18" charset="0"/>
              </a:rPr>
              <a:t>URG Gate</a:t>
            </a:r>
          </a:p>
          <a:p>
            <a:r>
              <a:rPr lang="en-US" dirty="0" smtClean="0">
                <a:latin typeface="Times New Roman" pitchFamily="18" charset="0"/>
                <a:cs typeface="Times New Roman" pitchFamily="18" charset="0"/>
              </a:rPr>
              <a:t>PPRG Gate</a:t>
            </a:r>
          </a:p>
          <a:p>
            <a:r>
              <a:rPr lang="en-US" dirty="0" smtClean="0">
                <a:latin typeface="Times New Roman" pitchFamily="18" charset="0"/>
                <a:cs typeface="Times New Roman" pitchFamily="18" charset="0"/>
              </a:rPr>
              <a:t>SAM Gate</a:t>
            </a:r>
          </a:p>
          <a:p>
            <a:r>
              <a:rPr lang="en-US" dirty="0" smtClean="0">
                <a:latin typeface="Times New Roman" pitchFamily="18" charset="0"/>
                <a:cs typeface="Times New Roman" pitchFamily="18" charset="0"/>
              </a:rPr>
              <a:t>RM Gate and </a:t>
            </a:r>
          </a:p>
          <a:p>
            <a:r>
              <a:rPr lang="en-US" dirty="0" smtClean="0">
                <a:latin typeface="Times New Roman" pitchFamily="18" charset="0"/>
                <a:cs typeface="Times New Roman" pitchFamily="18" charset="0"/>
              </a:rPr>
              <a:t>RUG Gate</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12</a:t>
            </a:fld>
            <a:endParaRPr lang="en-IN"/>
          </a:p>
        </p:txBody>
      </p:sp>
    </p:spTree>
    <p:extLst>
      <p:ext uri="{BB962C8B-B14F-4D97-AF65-F5344CB8AC3E}">
        <p14:creationId xmlns:p14="http://schemas.microsoft.com/office/powerpoint/2010/main" xmlns="" val="237743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07" y="58126"/>
            <a:ext cx="4415689" cy="1828800"/>
            <a:chOff x="1845245" y="1585560"/>
            <a:chExt cx="4415689" cy="1828800"/>
          </a:xfrm>
        </p:grpSpPr>
        <p:sp>
          <p:nvSpPr>
            <p:cNvPr id="5" name="Rectangle 4"/>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Peres Gate</a:t>
              </a:r>
              <a:endParaRPr lang="en-US" b="1" dirty="0">
                <a:latin typeface="Times New Roman" pitchFamily="18" charset="0"/>
                <a:cs typeface="Times New Roman" pitchFamily="18" charset="0"/>
              </a:endParaRPr>
            </a:p>
          </p:txBody>
        </p:sp>
        <p:cxnSp>
          <p:nvCxnSpPr>
            <p:cNvPr id="6" name="Straight Connector 5"/>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229295" y="25372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4557360" y="253142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845245" y="185439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3" name="TextBox 12"/>
            <p:cNvSpPr txBox="1"/>
            <p:nvPr/>
          </p:nvSpPr>
          <p:spPr>
            <a:xfrm>
              <a:off x="1845245" y="2345235"/>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14" name="TextBox 13"/>
            <p:cNvSpPr txBox="1"/>
            <p:nvPr/>
          </p:nvSpPr>
          <p:spPr>
            <a:xfrm>
              <a:off x="1845245" y="2852895"/>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15" name="TextBox 14"/>
            <p:cNvSpPr txBox="1"/>
            <p:nvPr/>
          </p:nvSpPr>
          <p:spPr>
            <a:xfrm>
              <a:off x="5073662" y="1852640"/>
              <a:ext cx="62388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a:t>
              </a:r>
              <a:endParaRPr lang="en-US" b="1" dirty="0">
                <a:latin typeface="Times New Roman" pitchFamily="18" charset="0"/>
                <a:cs typeface="Times New Roman" pitchFamily="18" charset="0"/>
              </a:endParaRPr>
            </a:p>
          </p:txBody>
        </p:sp>
        <p:sp>
          <p:nvSpPr>
            <p:cNvPr id="16" name="TextBox 15"/>
            <p:cNvSpPr txBox="1"/>
            <p:nvPr/>
          </p:nvSpPr>
          <p:spPr>
            <a:xfrm>
              <a:off x="5080803" y="2321578"/>
              <a:ext cx="104227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Q=A⊕B</a:t>
              </a:r>
              <a:endParaRPr lang="en-US" b="1" dirty="0">
                <a:latin typeface="Times New Roman" pitchFamily="18" charset="0"/>
                <a:cs typeface="Times New Roman" pitchFamily="18" charset="0"/>
              </a:endParaRPr>
            </a:p>
          </p:txBody>
        </p:sp>
        <p:sp>
          <p:nvSpPr>
            <p:cNvPr id="17" name="TextBox 16"/>
            <p:cNvSpPr txBox="1"/>
            <p:nvPr/>
          </p:nvSpPr>
          <p:spPr>
            <a:xfrm>
              <a:off x="5064773" y="2852925"/>
              <a:ext cx="119616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R=AB⊕C</a:t>
              </a:r>
              <a:endParaRPr lang="en-US" b="1" dirty="0">
                <a:latin typeface="Times New Roman" pitchFamily="18" charset="0"/>
                <a:cs typeface="Times New Roman" pitchFamily="18" charset="0"/>
              </a:endParaRPr>
            </a:p>
          </p:txBody>
        </p:sp>
      </p:grpSp>
      <p:grpSp>
        <p:nvGrpSpPr>
          <p:cNvPr id="18" name="Group 17"/>
          <p:cNvGrpSpPr/>
          <p:nvPr/>
        </p:nvGrpSpPr>
        <p:grpSpPr>
          <a:xfrm>
            <a:off x="4264471" y="76200"/>
            <a:ext cx="4492633" cy="1828800"/>
            <a:chOff x="1845245" y="1585560"/>
            <a:chExt cx="4492633" cy="1828800"/>
          </a:xfrm>
        </p:grpSpPr>
        <p:sp>
          <p:nvSpPr>
            <p:cNvPr id="19" name="Rectangle 18"/>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R Gate</a:t>
              </a:r>
              <a:endParaRPr lang="en-US" b="1" dirty="0">
                <a:latin typeface="Times New Roman" pitchFamily="18" charset="0"/>
                <a:cs typeface="Times New Roman" pitchFamily="18" charset="0"/>
              </a:endParaRPr>
            </a:p>
          </p:txBody>
        </p:sp>
        <p:cxnSp>
          <p:nvCxnSpPr>
            <p:cNvPr id="20" name="Straight Connector 19"/>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2229295" y="25372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4557360" y="253142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1845245" y="185439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27" name="TextBox 26"/>
            <p:cNvSpPr txBox="1"/>
            <p:nvPr/>
          </p:nvSpPr>
          <p:spPr>
            <a:xfrm>
              <a:off x="1845245" y="2345235"/>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28" name="TextBox 27"/>
            <p:cNvSpPr txBox="1"/>
            <p:nvPr/>
          </p:nvSpPr>
          <p:spPr>
            <a:xfrm>
              <a:off x="1845245" y="2852895"/>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29" name="TextBox 28"/>
            <p:cNvSpPr txBox="1"/>
            <p:nvPr/>
          </p:nvSpPr>
          <p:spPr>
            <a:xfrm>
              <a:off x="5073662" y="1852640"/>
              <a:ext cx="100380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P=A⊕B</a:t>
              </a:r>
              <a:endParaRPr lang="en-US" b="1" dirty="0">
                <a:latin typeface="Times New Roman" pitchFamily="18" charset="0"/>
                <a:cs typeface="Times New Roman" pitchFamily="18" charset="0"/>
              </a:endParaRPr>
            </a:p>
          </p:txBody>
        </p:sp>
        <p:sp>
          <p:nvSpPr>
            <p:cNvPr id="30" name="TextBox 29"/>
            <p:cNvSpPr txBox="1"/>
            <p:nvPr/>
          </p:nvSpPr>
          <p:spPr>
            <a:xfrm>
              <a:off x="5080803" y="2321578"/>
              <a:ext cx="66236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Q=A</a:t>
              </a:r>
              <a:endParaRPr lang="en-US" b="1" dirty="0">
                <a:latin typeface="Times New Roman" pitchFamily="18" charset="0"/>
                <a:cs typeface="Times New Roman" pitchFamily="18" charset="0"/>
              </a:endParaRPr>
            </a:p>
          </p:txBody>
        </p:sp>
        <p:sp>
          <p:nvSpPr>
            <p:cNvPr id="31" name="TextBox 30"/>
            <p:cNvSpPr txBox="1"/>
            <p:nvPr/>
          </p:nvSpPr>
          <p:spPr>
            <a:xfrm>
              <a:off x="5064773" y="2852925"/>
              <a:ext cx="127310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R=AB⊕C’</a:t>
              </a:r>
              <a:endParaRPr lang="en-US" b="1" dirty="0">
                <a:latin typeface="Times New Roman" pitchFamily="18" charset="0"/>
                <a:cs typeface="Times New Roman" pitchFamily="18" charset="0"/>
              </a:endParaRPr>
            </a:p>
          </p:txBody>
        </p:sp>
      </p:grpSp>
      <p:grpSp>
        <p:nvGrpSpPr>
          <p:cNvPr id="32" name="Group 31"/>
          <p:cNvGrpSpPr/>
          <p:nvPr/>
        </p:nvGrpSpPr>
        <p:grpSpPr>
          <a:xfrm>
            <a:off x="-3475" y="2438400"/>
            <a:ext cx="4492633" cy="1828800"/>
            <a:chOff x="1845245" y="1585560"/>
            <a:chExt cx="4492633" cy="1828800"/>
          </a:xfrm>
        </p:grpSpPr>
        <p:sp>
          <p:nvSpPr>
            <p:cNvPr id="33" name="Rectangle 32"/>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TR Gate</a:t>
              </a:r>
              <a:endParaRPr lang="en-US" b="1" dirty="0">
                <a:latin typeface="Times New Roman" pitchFamily="18" charset="0"/>
                <a:cs typeface="Times New Roman" pitchFamily="18" charset="0"/>
              </a:endParaRPr>
            </a:p>
          </p:txBody>
        </p:sp>
        <p:cxnSp>
          <p:nvCxnSpPr>
            <p:cNvPr id="34" name="Straight Connector 33"/>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2229295" y="25372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4557360" y="253142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1845245" y="185439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41" name="TextBox 40"/>
            <p:cNvSpPr txBox="1"/>
            <p:nvPr/>
          </p:nvSpPr>
          <p:spPr>
            <a:xfrm>
              <a:off x="1845245" y="2345235"/>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42" name="TextBox 41"/>
            <p:cNvSpPr txBox="1"/>
            <p:nvPr/>
          </p:nvSpPr>
          <p:spPr>
            <a:xfrm>
              <a:off x="1845245" y="2852895"/>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43" name="TextBox 42"/>
            <p:cNvSpPr txBox="1"/>
            <p:nvPr/>
          </p:nvSpPr>
          <p:spPr>
            <a:xfrm>
              <a:off x="5073662" y="1852640"/>
              <a:ext cx="62388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a:t>
              </a:r>
              <a:endParaRPr lang="en-US" b="1" dirty="0">
                <a:latin typeface="Times New Roman" pitchFamily="18" charset="0"/>
                <a:cs typeface="Times New Roman" pitchFamily="18" charset="0"/>
              </a:endParaRPr>
            </a:p>
          </p:txBody>
        </p:sp>
        <p:sp>
          <p:nvSpPr>
            <p:cNvPr id="44" name="TextBox 43"/>
            <p:cNvSpPr txBox="1"/>
            <p:nvPr/>
          </p:nvSpPr>
          <p:spPr>
            <a:xfrm>
              <a:off x="5080803" y="2321578"/>
              <a:ext cx="104227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Q=A⊕B</a:t>
              </a:r>
            </a:p>
          </p:txBody>
        </p:sp>
        <p:sp>
          <p:nvSpPr>
            <p:cNvPr id="45" name="TextBox 44"/>
            <p:cNvSpPr txBox="1"/>
            <p:nvPr/>
          </p:nvSpPr>
          <p:spPr>
            <a:xfrm>
              <a:off x="5064773" y="2852925"/>
              <a:ext cx="127310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R=AB’⊕C</a:t>
              </a:r>
              <a:endParaRPr lang="en-US" b="1" dirty="0">
                <a:latin typeface="Times New Roman" pitchFamily="18" charset="0"/>
                <a:cs typeface="Times New Roman" pitchFamily="18" charset="0"/>
              </a:endParaRPr>
            </a:p>
          </p:txBody>
        </p:sp>
      </p:grpSp>
      <p:grpSp>
        <p:nvGrpSpPr>
          <p:cNvPr id="46" name="Group 45"/>
          <p:cNvGrpSpPr/>
          <p:nvPr/>
        </p:nvGrpSpPr>
        <p:grpSpPr>
          <a:xfrm>
            <a:off x="4416125" y="2438400"/>
            <a:ext cx="4701024" cy="1828800"/>
            <a:chOff x="1845245" y="1585560"/>
            <a:chExt cx="4701024" cy="1828800"/>
          </a:xfrm>
        </p:grpSpPr>
        <p:sp>
          <p:nvSpPr>
            <p:cNvPr id="47" name="Rectangle 46"/>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URG Gate</a:t>
              </a:r>
              <a:endParaRPr lang="en-US" b="1" dirty="0">
                <a:latin typeface="Times New Roman" pitchFamily="18" charset="0"/>
                <a:cs typeface="Times New Roman" pitchFamily="18" charset="0"/>
              </a:endParaRPr>
            </a:p>
          </p:txBody>
        </p:sp>
        <p:cxnSp>
          <p:nvCxnSpPr>
            <p:cNvPr id="48" name="Straight Connector 47"/>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a:off x="2229295" y="25372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4557360" y="253142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1845245" y="185439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55" name="TextBox 54"/>
            <p:cNvSpPr txBox="1"/>
            <p:nvPr/>
          </p:nvSpPr>
          <p:spPr>
            <a:xfrm>
              <a:off x="1845245" y="2345235"/>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56" name="TextBox 55"/>
            <p:cNvSpPr txBox="1"/>
            <p:nvPr/>
          </p:nvSpPr>
          <p:spPr>
            <a:xfrm>
              <a:off x="1845245" y="2852895"/>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57" name="TextBox 56"/>
            <p:cNvSpPr txBox="1"/>
            <p:nvPr/>
          </p:nvSpPr>
          <p:spPr>
            <a:xfrm>
              <a:off x="5073662" y="1852640"/>
              <a:ext cx="117051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P=AB⊕C</a:t>
              </a:r>
              <a:endParaRPr lang="en-US" b="1" dirty="0">
                <a:latin typeface="Times New Roman" pitchFamily="18" charset="0"/>
                <a:cs typeface="Times New Roman" pitchFamily="18" charset="0"/>
              </a:endParaRPr>
            </a:p>
          </p:txBody>
        </p:sp>
        <p:sp>
          <p:nvSpPr>
            <p:cNvPr id="58" name="TextBox 57"/>
            <p:cNvSpPr txBox="1"/>
            <p:nvPr/>
          </p:nvSpPr>
          <p:spPr>
            <a:xfrm>
              <a:off x="5080803" y="2321578"/>
              <a:ext cx="64953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Q=B</a:t>
              </a:r>
            </a:p>
          </p:txBody>
        </p:sp>
        <p:sp>
          <p:nvSpPr>
            <p:cNvPr id="59" name="TextBox 58"/>
            <p:cNvSpPr txBox="1"/>
            <p:nvPr/>
          </p:nvSpPr>
          <p:spPr>
            <a:xfrm>
              <a:off x="5064773" y="2852925"/>
              <a:ext cx="148149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R=(A+B)⊕C</a:t>
              </a:r>
              <a:endParaRPr lang="en-US" b="1" dirty="0">
                <a:latin typeface="Times New Roman" pitchFamily="18" charset="0"/>
                <a:cs typeface="Times New Roman" pitchFamily="18" charset="0"/>
              </a:endParaRPr>
            </a:p>
          </p:txBody>
        </p:sp>
      </p:grpSp>
      <p:grpSp>
        <p:nvGrpSpPr>
          <p:cNvPr id="60" name="Group 59"/>
          <p:cNvGrpSpPr/>
          <p:nvPr/>
        </p:nvGrpSpPr>
        <p:grpSpPr>
          <a:xfrm>
            <a:off x="16737" y="4648200"/>
            <a:ext cx="4701537" cy="1828800"/>
            <a:chOff x="1845245" y="1585560"/>
            <a:chExt cx="4701537" cy="1828800"/>
          </a:xfrm>
        </p:grpSpPr>
        <p:sp>
          <p:nvSpPr>
            <p:cNvPr id="61" name="Rectangle 60"/>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PPRG Gate</a:t>
              </a:r>
              <a:endParaRPr lang="en-US" b="1" dirty="0">
                <a:latin typeface="Times New Roman" pitchFamily="18" charset="0"/>
                <a:cs typeface="Times New Roman" pitchFamily="18" charset="0"/>
              </a:endParaRPr>
            </a:p>
          </p:txBody>
        </p:sp>
        <p:cxnSp>
          <p:nvCxnSpPr>
            <p:cNvPr id="62" name="Straight Connector 61"/>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2229295" y="25372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4557360" y="253142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1845245" y="185439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69" name="TextBox 68"/>
            <p:cNvSpPr txBox="1"/>
            <p:nvPr/>
          </p:nvSpPr>
          <p:spPr>
            <a:xfrm>
              <a:off x="1845245" y="2345235"/>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70" name="TextBox 69"/>
            <p:cNvSpPr txBox="1"/>
            <p:nvPr/>
          </p:nvSpPr>
          <p:spPr>
            <a:xfrm>
              <a:off x="1845245" y="2852895"/>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71" name="TextBox 70"/>
            <p:cNvSpPr txBox="1"/>
            <p:nvPr/>
          </p:nvSpPr>
          <p:spPr>
            <a:xfrm>
              <a:off x="5073662" y="1852640"/>
              <a:ext cx="100380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P=A⊕B</a:t>
              </a:r>
              <a:endParaRPr lang="en-US" b="1" dirty="0">
                <a:latin typeface="Times New Roman" pitchFamily="18" charset="0"/>
                <a:cs typeface="Times New Roman" pitchFamily="18" charset="0"/>
              </a:endParaRPr>
            </a:p>
          </p:txBody>
        </p:sp>
        <p:sp>
          <p:nvSpPr>
            <p:cNvPr id="72" name="TextBox 71"/>
            <p:cNvSpPr txBox="1"/>
            <p:nvPr/>
          </p:nvSpPr>
          <p:spPr>
            <a:xfrm>
              <a:off x="5080803" y="2321578"/>
              <a:ext cx="143500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Q=AC+B’C’</a:t>
              </a:r>
            </a:p>
          </p:txBody>
        </p:sp>
        <p:sp>
          <p:nvSpPr>
            <p:cNvPr id="73" name="TextBox 72"/>
            <p:cNvSpPr txBox="1"/>
            <p:nvPr/>
          </p:nvSpPr>
          <p:spPr>
            <a:xfrm>
              <a:off x="5064773" y="2852925"/>
              <a:ext cx="148200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R=A’C+B’C’</a:t>
              </a:r>
              <a:endParaRPr lang="en-US" b="1" dirty="0">
                <a:latin typeface="Times New Roman" pitchFamily="18" charset="0"/>
                <a:cs typeface="Times New Roman" pitchFamily="18" charset="0"/>
              </a:endParaRPr>
            </a:p>
          </p:txBody>
        </p:sp>
      </p:grpSp>
      <p:grpSp>
        <p:nvGrpSpPr>
          <p:cNvPr id="74" name="Group 73"/>
          <p:cNvGrpSpPr/>
          <p:nvPr/>
        </p:nvGrpSpPr>
        <p:grpSpPr>
          <a:xfrm>
            <a:off x="4594864" y="4648200"/>
            <a:ext cx="4748023" cy="1828800"/>
            <a:chOff x="1845245" y="1585560"/>
            <a:chExt cx="4748023" cy="1828800"/>
          </a:xfrm>
        </p:grpSpPr>
        <p:sp>
          <p:nvSpPr>
            <p:cNvPr id="75" name="Rectangle 74"/>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SAM Gate</a:t>
              </a:r>
              <a:endParaRPr lang="en-US" b="1" dirty="0">
                <a:latin typeface="Times New Roman" pitchFamily="18" charset="0"/>
                <a:cs typeface="Times New Roman" pitchFamily="18" charset="0"/>
              </a:endParaRPr>
            </a:p>
          </p:txBody>
        </p:sp>
        <p:cxnSp>
          <p:nvCxnSpPr>
            <p:cNvPr id="76" name="Straight Connector 75"/>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a:off x="2229295" y="25372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p:cNvCxnSpPr/>
            <p:nvPr/>
          </p:nvCxnSpPr>
          <p:spPr>
            <a:xfrm>
              <a:off x="4557360" y="253142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82" name="TextBox 81"/>
            <p:cNvSpPr txBox="1"/>
            <p:nvPr/>
          </p:nvSpPr>
          <p:spPr>
            <a:xfrm>
              <a:off x="1845245" y="185439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83" name="TextBox 82"/>
            <p:cNvSpPr txBox="1"/>
            <p:nvPr/>
          </p:nvSpPr>
          <p:spPr>
            <a:xfrm>
              <a:off x="1845245" y="2345235"/>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84" name="TextBox 83"/>
            <p:cNvSpPr txBox="1"/>
            <p:nvPr/>
          </p:nvSpPr>
          <p:spPr>
            <a:xfrm>
              <a:off x="1845245" y="2852895"/>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85" name="TextBox 84"/>
            <p:cNvSpPr txBox="1"/>
            <p:nvPr/>
          </p:nvSpPr>
          <p:spPr>
            <a:xfrm>
              <a:off x="5073662" y="1852640"/>
              <a:ext cx="68371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a:t>
              </a:r>
              <a:endParaRPr lang="en-US" b="1" dirty="0">
                <a:latin typeface="Times New Roman" pitchFamily="18" charset="0"/>
                <a:cs typeface="Times New Roman" pitchFamily="18" charset="0"/>
              </a:endParaRPr>
            </a:p>
          </p:txBody>
        </p:sp>
        <p:sp>
          <p:nvSpPr>
            <p:cNvPr id="86" name="TextBox 85"/>
            <p:cNvSpPr txBox="1"/>
            <p:nvPr/>
          </p:nvSpPr>
          <p:spPr>
            <a:xfrm>
              <a:off x="5080803" y="2321578"/>
              <a:ext cx="151246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Q=A’B⊕AC’</a:t>
              </a:r>
            </a:p>
          </p:txBody>
        </p:sp>
        <p:sp>
          <p:nvSpPr>
            <p:cNvPr id="87" name="TextBox 86"/>
            <p:cNvSpPr txBox="1"/>
            <p:nvPr/>
          </p:nvSpPr>
          <p:spPr>
            <a:xfrm>
              <a:off x="5064773" y="2852925"/>
              <a:ext cx="142269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R=A’C⊕AB</a:t>
              </a:r>
              <a:endParaRPr lang="en-US" b="1" dirty="0">
                <a:latin typeface="Times New Roman" pitchFamily="18" charset="0"/>
                <a:cs typeface="Times New Roman" pitchFamily="18" charset="0"/>
              </a:endParaRPr>
            </a:p>
          </p:txBody>
        </p:sp>
      </p:grpSp>
      <p:sp>
        <p:nvSpPr>
          <p:cNvPr id="2" name="Footer Placeholder 1"/>
          <p:cNvSpPr>
            <a:spLocks noGrp="1"/>
          </p:cNvSpPr>
          <p:nvPr>
            <p:ph type="ftr" sz="quarter" idx="11"/>
          </p:nvPr>
        </p:nvSpPr>
        <p:spPr/>
        <p:txBody>
          <a:bodyPr/>
          <a:lstStyle/>
          <a:p>
            <a:r>
              <a:rPr lang="en-IN" smtClean="0"/>
              <a:t>Synopsis</a:t>
            </a:r>
            <a:endParaRPr lang="en-IN"/>
          </a:p>
        </p:txBody>
      </p:sp>
      <p:sp>
        <p:nvSpPr>
          <p:cNvPr id="3" name="Slide Number Placeholder 2"/>
          <p:cNvSpPr>
            <a:spLocks noGrp="1"/>
          </p:cNvSpPr>
          <p:nvPr>
            <p:ph type="sldNum" sz="quarter" idx="12"/>
          </p:nvPr>
        </p:nvSpPr>
        <p:spPr/>
        <p:txBody>
          <a:bodyPr/>
          <a:lstStyle/>
          <a:p>
            <a:fld id="{A36D5084-E15A-471B-95B6-A94CFE3BBEA2}" type="slidenum">
              <a:rPr lang="en-IN" smtClean="0"/>
              <a:pPr/>
              <a:t>13</a:t>
            </a:fld>
            <a:endParaRPr lang="en-IN"/>
          </a:p>
        </p:txBody>
      </p:sp>
    </p:spTree>
    <p:extLst>
      <p:ext uri="{BB962C8B-B14F-4D97-AF65-F5344CB8AC3E}">
        <p14:creationId xmlns:p14="http://schemas.microsoft.com/office/powerpoint/2010/main" xmlns="" val="326767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GB" sz="3600" b="1" i="1" u="sng" dirty="0" smtClean="0">
                <a:solidFill>
                  <a:srgbClr val="FF0000"/>
                </a:solidFill>
                <a:latin typeface="Times New Roman" pitchFamily="18" charset="0"/>
                <a:cs typeface="Times New Roman" pitchFamily="18" charset="0"/>
              </a:rPr>
              <a:t>4 × 4 Reversible Gates</a:t>
            </a:r>
            <a:endParaRPr lang="en-IN" sz="3600"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TSG Gate</a:t>
            </a:r>
          </a:p>
          <a:p>
            <a:r>
              <a:rPr lang="en-US" dirty="0" smtClean="0">
                <a:latin typeface="Times New Roman" pitchFamily="18" charset="0"/>
                <a:cs typeface="Times New Roman" pitchFamily="18" charset="0"/>
              </a:rPr>
              <a:t>HNG Gate</a:t>
            </a:r>
          </a:p>
          <a:p>
            <a:r>
              <a:rPr lang="en-US" dirty="0" smtClean="0">
                <a:latin typeface="Times New Roman" pitchFamily="18" charset="0"/>
                <a:cs typeface="Times New Roman" pitchFamily="18" charset="0"/>
              </a:rPr>
              <a:t>MRG Gate</a:t>
            </a:r>
          </a:p>
          <a:p>
            <a:r>
              <a:rPr lang="en-US" dirty="0" smtClean="0">
                <a:latin typeface="Times New Roman" pitchFamily="18" charset="0"/>
                <a:cs typeface="Times New Roman" pitchFamily="18" charset="0"/>
              </a:rPr>
              <a:t>UPPG Gate</a:t>
            </a:r>
          </a:p>
          <a:p>
            <a:r>
              <a:rPr lang="en-US" dirty="0" smtClean="0">
                <a:latin typeface="Times New Roman" pitchFamily="18" charset="0"/>
                <a:cs typeface="Times New Roman" pitchFamily="18" charset="0"/>
              </a:rPr>
              <a:t>PAOG Gate</a:t>
            </a:r>
          </a:p>
          <a:p>
            <a:r>
              <a:rPr lang="en-US" dirty="0" smtClean="0">
                <a:latin typeface="Times New Roman" pitchFamily="18" charset="0"/>
                <a:cs typeface="Times New Roman" pitchFamily="18" charset="0"/>
              </a:rPr>
              <a:t>SMS Gate</a:t>
            </a:r>
          </a:p>
          <a:p>
            <a:r>
              <a:rPr lang="en-US" dirty="0" smtClean="0">
                <a:latin typeface="Times New Roman" pitchFamily="18" charset="0"/>
                <a:cs typeface="Times New Roman" pitchFamily="18" charset="0"/>
              </a:rPr>
              <a:t>OTG Gate</a:t>
            </a: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14</a:t>
            </a:fld>
            <a:endParaRPr lang="en-IN"/>
          </a:p>
        </p:txBody>
      </p:sp>
    </p:spTree>
    <p:extLst>
      <p:ext uri="{BB962C8B-B14F-4D97-AF65-F5344CB8AC3E}">
        <p14:creationId xmlns:p14="http://schemas.microsoft.com/office/powerpoint/2010/main" xmlns="" val="251705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6512" y="76200"/>
            <a:ext cx="4218557" cy="1317848"/>
            <a:chOff x="134959" y="3429000"/>
            <a:chExt cx="5371079" cy="1828800"/>
          </a:xfrm>
        </p:grpSpPr>
        <p:grpSp>
          <p:nvGrpSpPr>
            <p:cNvPr id="5" name="Group 32"/>
            <p:cNvGrpSpPr/>
            <p:nvPr/>
          </p:nvGrpSpPr>
          <p:grpSpPr>
            <a:xfrm>
              <a:off x="134959" y="3429000"/>
              <a:ext cx="5371079" cy="1828800"/>
              <a:chOff x="1845245" y="1585560"/>
              <a:chExt cx="5371079" cy="1828800"/>
            </a:xfrm>
          </p:grpSpPr>
          <p:sp>
            <p:nvSpPr>
              <p:cNvPr id="10" name="Rectangle 9"/>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R1 Gate</a:t>
                </a:r>
                <a:endParaRPr lang="en-US" b="1" dirty="0">
                  <a:latin typeface="Times New Roman" pitchFamily="18" charset="0"/>
                  <a:cs typeface="Times New Roman" pitchFamily="18" charset="0"/>
                </a:endParaRPr>
              </a:p>
            </p:txBody>
          </p:sp>
          <p:cxnSp>
            <p:nvCxnSpPr>
              <p:cNvPr id="11" name="Straight Connector 10"/>
              <p:cNvCxnSpPr/>
              <p:nvPr/>
            </p:nvCxnSpPr>
            <p:spPr>
              <a:xfrm>
                <a:off x="2229295" y="181599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2229295"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2229295" y="26993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4557360"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4557360" y="27285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4557360" y="3198570"/>
                <a:ext cx="499265" cy="0"/>
              </a:xfrm>
              <a:prstGeom prst="line">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1845245" y="162396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8" name="TextBox 17"/>
              <p:cNvSpPr txBox="1"/>
              <p:nvPr/>
            </p:nvSpPr>
            <p:spPr>
              <a:xfrm>
                <a:off x="1845245" y="2046420"/>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19" name="TextBox 18"/>
              <p:cNvSpPr txBox="1"/>
              <p:nvPr/>
            </p:nvSpPr>
            <p:spPr>
              <a:xfrm>
                <a:off x="1845245" y="25072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20" name="TextBox 19"/>
              <p:cNvSpPr txBox="1"/>
              <p:nvPr/>
            </p:nvSpPr>
            <p:spPr>
              <a:xfrm>
                <a:off x="5073662" y="1623965"/>
                <a:ext cx="101662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P=A⊕C</a:t>
                </a:r>
                <a:endParaRPr lang="en-US" b="1" dirty="0">
                  <a:latin typeface="Times New Roman" pitchFamily="18" charset="0"/>
                  <a:cs typeface="Times New Roman" pitchFamily="18" charset="0"/>
                </a:endParaRPr>
              </a:p>
            </p:txBody>
          </p:sp>
          <p:sp>
            <p:nvSpPr>
              <p:cNvPr id="21" name="TextBox 20"/>
              <p:cNvSpPr txBox="1"/>
              <p:nvPr/>
            </p:nvSpPr>
            <p:spPr>
              <a:xfrm>
                <a:off x="5080803" y="2046420"/>
                <a:ext cx="213552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Q=B⊕C⊕AB⊕BC</a:t>
                </a:r>
                <a:endParaRPr lang="en-US" b="1" dirty="0">
                  <a:latin typeface="Times New Roman" pitchFamily="18" charset="0"/>
                  <a:cs typeface="Times New Roman" pitchFamily="18" charset="0"/>
                </a:endParaRPr>
              </a:p>
            </p:txBody>
          </p:sp>
          <p:sp>
            <p:nvSpPr>
              <p:cNvPr id="22" name="TextBox 21"/>
              <p:cNvSpPr txBox="1"/>
              <p:nvPr/>
            </p:nvSpPr>
            <p:spPr>
              <a:xfrm>
                <a:off x="5064773" y="2499960"/>
                <a:ext cx="142218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R=A⊕B⊕C</a:t>
                </a:r>
                <a:endParaRPr lang="en-US" b="1" dirty="0">
                  <a:latin typeface="Times New Roman" pitchFamily="18" charset="0"/>
                  <a:cs typeface="Times New Roman" pitchFamily="18" charset="0"/>
                </a:endParaRPr>
              </a:p>
            </p:txBody>
          </p:sp>
        </p:grpSp>
        <p:cxnSp>
          <p:nvCxnSpPr>
            <p:cNvPr id="6" name="Straight Connector 5"/>
            <p:cNvCxnSpPr/>
            <p:nvPr/>
          </p:nvCxnSpPr>
          <p:spPr>
            <a:xfrm>
              <a:off x="501070" y="50036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843775" y="3659430"/>
              <a:ext cx="499265" cy="0"/>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149692" y="48115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D</a:t>
              </a:r>
            </a:p>
          </p:txBody>
        </p:sp>
        <p:sp>
          <p:nvSpPr>
            <p:cNvPr id="9" name="TextBox 8"/>
            <p:cNvSpPr txBox="1"/>
            <p:nvPr/>
          </p:nvSpPr>
          <p:spPr>
            <a:xfrm>
              <a:off x="3381445" y="4826298"/>
              <a:ext cx="209704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S=AB⊕BC⊕C⊕D</a:t>
              </a:r>
              <a:endParaRPr lang="en-US" b="1" dirty="0">
                <a:latin typeface="Times New Roman" pitchFamily="18" charset="0"/>
                <a:cs typeface="Times New Roman" pitchFamily="18" charset="0"/>
              </a:endParaRPr>
            </a:p>
          </p:txBody>
        </p:sp>
      </p:grpSp>
      <p:grpSp>
        <p:nvGrpSpPr>
          <p:cNvPr id="42" name="Group 41"/>
          <p:cNvGrpSpPr/>
          <p:nvPr/>
        </p:nvGrpSpPr>
        <p:grpSpPr>
          <a:xfrm>
            <a:off x="4644008" y="76200"/>
            <a:ext cx="4737451" cy="1317848"/>
            <a:chOff x="134959" y="3429000"/>
            <a:chExt cx="6031735" cy="1828800"/>
          </a:xfrm>
        </p:grpSpPr>
        <p:grpSp>
          <p:nvGrpSpPr>
            <p:cNvPr id="43" name="Group 32"/>
            <p:cNvGrpSpPr/>
            <p:nvPr/>
          </p:nvGrpSpPr>
          <p:grpSpPr>
            <a:xfrm>
              <a:off x="134959" y="3429000"/>
              <a:ext cx="5176026" cy="1828800"/>
              <a:chOff x="1845245" y="1585560"/>
              <a:chExt cx="5176026" cy="1828800"/>
            </a:xfrm>
          </p:grpSpPr>
          <p:sp>
            <p:nvSpPr>
              <p:cNvPr id="48" name="Rectangle 47"/>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TSG Gate</a:t>
                </a:r>
                <a:endParaRPr lang="en-US" b="1" dirty="0">
                  <a:latin typeface="Times New Roman" pitchFamily="18" charset="0"/>
                  <a:cs typeface="Times New Roman" pitchFamily="18" charset="0"/>
                </a:endParaRPr>
              </a:p>
            </p:txBody>
          </p:sp>
          <p:cxnSp>
            <p:nvCxnSpPr>
              <p:cNvPr id="49" name="Straight Connector 48"/>
              <p:cNvCxnSpPr/>
              <p:nvPr/>
            </p:nvCxnSpPr>
            <p:spPr>
              <a:xfrm>
                <a:off x="2229295" y="181599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a:off x="2229295"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2229295" y="26993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4557360"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4557360" y="27285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a:off x="4557360" y="3198570"/>
                <a:ext cx="499265" cy="0"/>
              </a:xfrm>
              <a:prstGeom prst="line">
                <a:avLst/>
              </a:prstGeom>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1845245" y="162396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56" name="TextBox 55"/>
              <p:cNvSpPr txBox="1"/>
              <p:nvPr/>
            </p:nvSpPr>
            <p:spPr>
              <a:xfrm>
                <a:off x="1845245" y="2046419"/>
                <a:ext cx="338553" cy="369333"/>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57" name="TextBox 56"/>
              <p:cNvSpPr txBox="1"/>
              <p:nvPr/>
            </p:nvSpPr>
            <p:spPr>
              <a:xfrm>
                <a:off x="1845245" y="25072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58" name="TextBox 57"/>
              <p:cNvSpPr txBox="1"/>
              <p:nvPr/>
            </p:nvSpPr>
            <p:spPr>
              <a:xfrm>
                <a:off x="5073662" y="1623965"/>
                <a:ext cx="62388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a:t>
                </a:r>
                <a:endParaRPr lang="en-US" b="1" dirty="0">
                  <a:latin typeface="Times New Roman" pitchFamily="18" charset="0"/>
                  <a:cs typeface="Times New Roman" pitchFamily="18" charset="0"/>
                </a:endParaRPr>
              </a:p>
            </p:txBody>
          </p:sp>
          <p:sp>
            <p:nvSpPr>
              <p:cNvPr id="59" name="TextBox 58"/>
              <p:cNvSpPr txBox="1"/>
              <p:nvPr/>
            </p:nvSpPr>
            <p:spPr>
              <a:xfrm>
                <a:off x="5080803" y="2046420"/>
                <a:ext cx="140987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Q=A’B’⊕B’</a:t>
                </a:r>
                <a:endParaRPr lang="en-US" b="1" dirty="0">
                  <a:latin typeface="Times New Roman" pitchFamily="18" charset="0"/>
                  <a:cs typeface="Times New Roman" pitchFamily="18" charset="0"/>
                </a:endParaRPr>
              </a:p>
            </p:txBody>
          </p:sp>
          <p:sp>
            <p:nvSpPr>
              <p:cNvPr id="60" name="TextBox 59"/>
              <p:cNvSpPr txBox="1"/>
              <p:nvPr/>
            </p:nvSpPr>
            <p:spPr>
              <a:xfrm>
                <a:off x="5064773" y="2499960"/>
                <a:ext cx="195649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R=(A’C’⊕B’)⊕D</a:t>
                </a:r>
                <a:endParaRPr lang="en-US" b="1" dirty="0">
                  <a:latin typeface="Times New Roman" pitchFamily="18" charset="0"/>
                  <a:cs typeface="Times New Roman" pitchFamily="18" charset="0"/>
                </a:endParaRPr>
              </a:p>
            </p:txBody>
          </p:sp>
        </p:grpSp>
        <p:cxnSp>
          <p:nvCxnSpPr>
            <p:cNvPr id="44" name="Straight Connector 43"/>
            <p:cNvCxnSpPr/>
            <p:nvPr/>
          </p:nvCxnSpPr>
          <p:spPr>
            <a:xfrm>
              <a:off x="501070" y="50036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2843775" y="3659430"/>
              <a:ext cx="499265" cy="0"/>
            </a:xfrm>
            <a:prstGeom prst="line">
              <a:avLst/>
            </a:prstGeom>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149692" y="48115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D</a:t>
              </a:r>
            </a:p>
          </p:txBody>
        </p:sp>
        <p:sp>
          <p:nvSpPr>
            <p:cNvPr id="47" name="TextBox 46"/>
            <p:cNvSpPr txBox="1"/>
            <p:nvPr/>
          </p:nvSpPr>
          <p:spPr>
            <a:xfrm>
              <a:off x="3381445" y="4826298"/>
              <a:ext cx="278524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S=(A’C’⊕B’)D⊕(AB⊕C)</a:t>
              </a:r>
              <a:endParaRPr lang="en-US" b="1" dirty="0">
                <a:latin typeface="Times New Roman" pitchFamily="18" charset="0"/>
                <a:cs typeface="Times New Roman" pitchFamily="18" charset="0"/>
              </a:endParaRPr>
            </a:p>
          </p:txBody>
        </p:sp>
      </p:grpSp>
      <p:grpSp>
        <p:nvGrpSpPr>
          <p:cNvPr id="61" name="Group 60"/>
          <p:cNvGrpSpPr/>
          <p:nvPr/>
        </p:nvGrpSpPr>
        <p:grpSpPr>
          <a:xfrm>
            <a:off x="46555" y="2286000"/>
            <a:ext cx="4438659" cy="1317848"/>
            <a:chOff x="134959" y="3429000"/>
            <a:chExt cx="5651312" cy="1828800"/>
          </a:xfrm>
        </p:grpSpPr>
        <p:grpSp>
          <p:nvGrpSpPr>
            <p:cNvPr id="62" name="Group 32"/>
            <p:cNvGrpSpPr/>
            <p:nvPr/>
          </p:nvGrpSpPr>
          <p:grpSpPr>
            <a:xfrm>
              <a:off x="134959" y="3429000"/>
              <a:ext cx="4641712" cy="1828800"/>
              <a:chOff x="1845245" y="1585560"/>
              <a:chExt cx="4641712" cy="1828800"/>
            </a:xfrm>
          </p:grpSpPr>
          <p:sp>
            <p:nvSpPr>
              <p:cNvPr id="67" name="Rectangle 66"/>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OTG Gate</a:t>
                </a:r>
                <a:endParaRPr lang="en-US" b="1" dirty="0">
                  <a:latin typeface="Times New Roman" pitchFamily="18" charset="0"/>
                  <a:cs typeface="Times New Roman" pitchFamily="18" charset="0"/>
                </a:endParaRPr>
              </a:p>
            </p:txBody>
          </p:sp>
          <p:cxnSp>
            <p:nvCxnSpPr>
              <p:cNvPr id="68" name="Straight Connector 67"/>
              <p:cNvCxnSpPr/>
              <p:nvPr/>
            </p:nvCxnSpPr>
            <p:spPr>
              <a:xfrm>
                <a:off x="2229295" y="181599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2229295"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2229295" y="26993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4557360"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4557360" y="27285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4557360" y="3198570"/>
                <a:ext cx="499265" cy="0"/>
              </a:xfrm>
              <a:prstGeom prst="line">
                <a:avLst/>
              </a:prstGeom>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1845245" y="162396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75" name="TextBox 74"/>
              <p:cNvSpPr txBox="1"/>
              <p:nvPr/>
            </p:nvSpPr>
            <p:spPr>
              <a:xfrm>
                <a:off x="1845245" y="2046420"/>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76" name="TextBox 75"/>
              <p:cNvSpPr txBox="1"/>
              <p:nvPr/>
            </p:nvSpPr>
            <p:spPr>
              <a:xfrm>
                <a:off x="1845245" y="25072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77" name="TextBox 76"/>
              <p:cNvSpPr txBox="1"/>
              <p:nvPr/>
            </p:nvSpPr>
            <p:spPr>
              <a:xfrm>
                <a:off x="5073662" y="1623965"/>
                <a:ext cx="62388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a:t>
                </a:r>
                <a:endParaRPr lang="en-US" b="1" dirty="0">
                  <a:latin typeface="Times New Roman" pitchFamily="18" charset="0"/>
                  <a:cs typeface="Times New Roman" pitchFamily="18" charset="0"/>
                </a:endParaRPr>
              </a:p>
            </p:txBody>
          </p:sp>
          <p:sp>
            <p:nvSpPr>
              <p:cNvPr id="78" name="TextBox 77"/>
              <p:cNvSpPr txBox="1"/>
              <p:nvPr/>
            </p:nvSpPr>
            <p:spPr>
              <a:xfrm>
                <a:off x="5080803" y="2046420"/>
                <a:ext cx="104227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Q=A⊕B</a:t>
                </a:r>
                <a:endParaRPr lang="en-US" b="1" dirty="0">
                  <a:latin typeface="Times New Roman" pitchFamily="18" charset="0"/>
                  <a:cs typeface="Times New Roman" pitchFamily="18" charset="0"/>
                </a:endParaRPr>
              </a:p>
            </p:txBody>
          </p:sp>
          <p:sp>
            <p:nvSpPr>
              <p:cNvPr id="79" name="TextBox 78"/>
              <p:cNvSpPr txBox="1"/>
              <p:nvPr/>
            </p:nvSpPr>
            <p:spPr>
              <a:xfrm>
                <a:off x="5064773" y="2499960"/>
                <a:ext cx="142218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R=A⊕B⊕D</a:t>
                </a:r>
                <a:endParaRPr lang="en-US" b="1" dirty="0">
                  <a:latin typeface="Times New Roman" pitchFamily="18" charset="0"/>
                  <a:cs typeface="Times New Roman" pitchFamily="18" charset="0"/>
                </a:endParaRPr>
              </a:p>
            </p:txBody>
          </p:sp>
        </p:grpSp>
        <p:cxnSp>
          <p:nvCxnSpPr>
            <p:cNvPr id="63" name="Straight Connector 62"/>
            <p:cNvCxnSpPr/>
            <p:nvPr/>
          </p:nvCxnSpPr>
          <p:spPr>
            <a:xfrm>
              <a:off x="501070" y="50036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2843775" y="3659430"/>
              <a:ext cx="499265" cy="0"/>
            </a:xfrm>
            <a:prstGeom prst="line">
              <a:avLst/>
            </a:prstGeom>
          </p:spPr>
          <p:style>
            <a:lnRef idx="2">
              <a:schemeClr val="dk1"/>
            </a:lnRef>
            <a:fillRef idx="0">
              <a:schemeClr val="dk1"/>
            </a:fillRef>
            <a:effectRef idx="1">
              <a:schemeClr val="dk1"/>
            </a:effectRef>
            <a:fontRef idx="minor">
              <a:schemeClr val="tx1"/>
            </a:fontRef>
          </p:style>
        </p:cxnSp>
        <p:sp>
          <p:nvSpPr>
            <p:cNvPr id="65" name="TextBox 64"/>
            <p:cNvSpPr txBox="1"/>
            <p:nvPr/>
          </p:nvSpPr>
          <p:spPr>
            <a:xfrm>
              <a:off x="149692" y="48115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D</a:t>
              </a:r>
            </a:p>
          </p:txBody>
        </p:sp>
        <p:sp>
          <p:nvSpPr>
            <p:cNvPr id="66" name="TextBox 65"/>
            <p:cNvSpPr txBox="1"/>
            <p:nvPr/>
          </p:nvSpPr>
          <p:spPr>
            <a:xfrm>
              <a:off x="3381445" y="4826298"/>
              <a:ext cx="240482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S=(A⊕B)D⊕(AB⊕C)</a:t>
              </a:r>
              <a:endParaRPr lang="en-US" b="1" dirty="0">
                <a:latin typeface="Times New Roman" pitchFamily="18" charset="0"/>
                <a:cs typeface="Times New Roman" pitchFamily="18" charset="0"/>
              </a:endParaRPr>
            </a:p>
          </p:txBody>
        </p:sp>
      </p:grpSp>
      <p:grpSp>
        <p:nvGrpSpPr>
          <p:cNvPr id="81" name="Group 80"/>
          <p:cNvGrpSpPr/>
          <p:nvPr/>
        </p:nvGrpSpPr>
        <p:grpSpPr>
          <a:xfrm>
            <a:off x="4932040" y="2286000"/>
            <a:ext cx="4737048" cy="1317848"/>
            <a:chOff x="134959" y="3429000"/>
            <a:chExt cx="6031222" cy="1828800"/>
          </a:xfrm>
        </p:grpSpPr>
        <p:grpSp>
          <p:nvGrpSpPr>
            <p:cNvPr id="82" name="Group 32"/>
            <p:cNvGrpSpPr/>
            <p:nvPr/>
          </p:nvGrpSpPr>
          <p:grpSpPr>
            <a:xfrm>
              <a:off x="134959" y="3429000"/>
              <a:ext cx="4415689" cy="1828800"/>
              <a:chOff x="1845245" y="1585560"/>
              <a:chExt cx="4415689" cy="1828800"/>
            </a:xfrm>
          </p:grpSpPr>
          <p:sp>
            <p:nvSpPr>
              <p:cNvPr id="87" name="Rectangle 86"/>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PAOG Gate</a:t>
                </a:r>
                <a:endParaRPr lang="en-US" b="1" dirty="0">
                  <a:latin typeface="Times New Roman" pitchFamily="18" charset="0"/>
                  <a:cs typeface="Times New Roman" pitchFamily="18" charset="0"/>
                </a:endParaRPr>
              </a:p>
            </p:txBody>
          </p:sp>
          <p:cxnSp>
            <p:nvCxnSpPr>
              <p:cNvPr id="88" name="Straight Connector 87"/>
              <p:cNvCxnSpPr/>
              <p:nvPr/>
            </p:nvCxnSpPr>
            <p:spPr>
              <a:xfrm>
                <a:off x="2229295" y="181599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a:off x="2229295"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a:off x="2229295" y="26993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4557360"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4557360" y="27285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a:off x="4557360" y="3198570"/>
                <a:ext cx="499265" cy="0"/>
              </a:xfrm>
              <a:prstGeom prst="line">
                <a:avLst/>
              </a:prstGeom>
            </p:spPr>
            <p:style>
              <a:lnRef idx="2">
                <a:schemeClr val="dk1"/>
              </a:lnRef>
              <a:fillRef idx="0">
                <a:schemeClr val="dk1"/>
              </a:fillRef>
              <a:effectRef idx="1">
                <a:schemeClr val="dk1"/>
              </a:effectRef>
              <a:fontRef idx="minor">
                <a:schemeClr val="tx1"/>
              </a:fontRef>
            </p:style>
          </p:cxnSp>
          <p:sp>
            <p:nvSpPr>
              <p:cNvPr id="94" name="TextBox 93"/>
              <p:cNvSpPr txBox="1"/>
              <p:nvPr/>
            </p:nvSpPr>
            <p:spPr>
              <a:xfrm>
                <a:off x="1845245" y="162396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95" name="TextBox 94"/>
              <p:cNvSpPr txBox="1"/>
              <p:nvPr/>
            </p:nvSpPr>
            <p:spPr>
              <a:xfrm>
                <a:off x="1845245" y="2046420"/>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96" name="TextBox 95"/>
              <p:cNvSpPr txBox="1"/>
              <p:nvPr/>
            </p:nvSpPr>
            <p:spPr>
              <a:xfrm>
                <a:off x="1845245" y="25072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97" name="TextBox 96"/>
              <p:cNvSpPr txBox="1"/>
              <p:nvPr/>
            </p:nvSpPr>
            <p:spPr>
              <a:xfrm>
                <a:off x="5073662" y="1623965"/>
                <a:ext cx="62388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a:t>
                </a:r>
                <a:endParaRPr lang="en-US" b="1" dirty="0">
                  <a:latin typeface="Times New Roman" pitchFamily="18" charset="0"/>
                  <a:cs typeface="Times New Roman" pitchFamily="18" charset="0"/>
                </a:endParaRPr>
              </a:p>
            </p:txBody>
          </p:sp>
          <p:sp>
            <p:nvSpPr>
              <p:cNvPr id="98" name="TextBox 97"/>
              <p:cNvSpPr txBox="1"/>
              <p:nvPr/>
            </p:nvSpPr>
            <p:spPr>
              <a:xfrm>
                <a:off x="5080803" y="2046420"/>
                <a:ext cx="104227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Q=A⊕B</a:t>
                </a:r>
                <a:endParaRPr lang="en-US" b="1" dirty="0">
                  <a:latin typeface="Times New Roman" pitchFamily="18" charset="0"/>
                  <a:cs typeface="Times New Roman" pitchFamily="18" charset="0"/>
                </a:endParaRPr>
              </a:p>
            </p:txBody>
          </p:sp>
          <p:sp>
            <p:nvSpPr>
              <p:cNvPr id="99" name="TextBox 98"/>
              <p:cNvSpPr txBox="1"/>
              <p:nvPr/>
            </p:nvSpPr>
            <p:spPr>
              <a:xfrm>
                <a:off x="5064773" y="2499960"/>
                <a:ext cx="119616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R=AB⊕C</a:t>
                </a:r>
                <a:endParaRPr lang="en-US" b="1" dirty="0">
                  <a:latin typeface="Times New Roman" pitchFamily="18" charset="0"/>
                  <a:cs typeface="Times New Roman" pitchFamily="18" charset="0"/>
                </a:endParaRPr>
              </a:p>
            </p:txBody>
          </p:sp>
        </p:grpSp>
        <p:cxnSp>
          <p:nvCxnSpPr>
            <p:cNvPr id="83" name="Straight Connector 82"/>
            <p:cNvCxnSpPr/>
            <p:nvPr/>
          </p:nvCxnSpPr>
          <p:spPr>
            <a:xfrm>
              <a:off x="501070" y="50036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a:off x="2843775" y="3659430"/>
              <a:ext cx="499265" cy="0"/>
            </a:xfrm>
            <a:prstGeom prst="line">
              <a:avLst/>
            </a:prstGeom>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149692" y="48115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D</a:t>
              </a:r>
            </a:p>
          </p:txBody>
        </p:sp>
        <p:sp>
          <p:nvSpPr>
            <p:cNvPr id="86" name="TextBox 85"/>
            <p:cNvSpPr txBox="1"/>
            <p:nvPr/>
          </p:nvSpPr>
          <p:spPr>
            <a:xfrm>
              <a:off x="3381445" y="4826298"/>
              <a:ext cx="2784736"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S=((A⊕B)⊕D)⊕(AB⊕C)</a:t>
              </a:r>
              <a:endParaRPr lang="en-US" b="1" dirty="0">
                <a:latin typeface="Times New Roman" pitchFamily="18" charset="0"/>
                <a:cs typeface="Times New Roman" pitchFamily="18" charset="0"/>
              </a:endParaRPr>
            </a:p>
          </p:txBody>
        </p:sp>
      </p:grpSp>
      <p:grpSp>
        <p:nvGrpSpPr>
          <p:cNvPr id="100" name="Group 99"/>
          <p:cNvGrpSpPr/>
          <p:nvPr/>
        </p:nvGrpSpPr>
        <p:grpSpPr>
          <a:xfrm>
            <a:off x="1584" y="4343400"/>
            <a:ext cx="4065985" cy="1317848"/>
            <a:chOff x="134959" y="3429000"/>
            <a:chExt cx="5176823" cy="1828800"/>
          </a:xfrm>
        </p:grpSpPr>
        <p:grpSp>
          <p:nvGrpSpPr>
            <p:cNvPr id="101" name="Group 32"/>
            <p:cNvGrpSpPr/>
            <p:nvPr/>
          </p:nvGrpSpPr>
          <p:grpSpPr>
            <a:xfrm>
              <a:off x="134959" y="3429000"/>
              <a:ext cx="4637777" cy="1828800"/>
              <a:chOff x="1845245" y="1585560"/>
              <a:chExt cx="4637777" cy="1828800"/>
            </a:xfrm>
          </p:grpSpPr>
          <p:sp>
            <p:nvSpPr>
              <p:cNvPr id="106" name="Rectangle 105"/>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SMS Gate</a:t>
                </a:r>
                <a:endParaRPr lang="en-US" b="1" dirty="0">
                  <a:latin typeface="Times New Roman" pitchFamily="18" charset="0"/>
                  <a:cs typeface="Times New Roman" pitchFamily="18" charset="0"/>
                </a:endParaRPr>
              </a:p>
            </p:txBody>
          </p:sp>
          <p:cxnSp>
            <p:nvCxnSpPr>
              <p:cNvPr id="107" name="Straight Connector 106"/>
              <p:cNvCxnSpPr/>
              <p:nvPr/>
            </p:nvCxnSpPr>
            <p:spPr>
              <a:xfrm>
                <a:off x="2229295" y="181599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a:off x="2229295"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p:cNvCxnSpPr/>
              <p:nvPr/>
            </p:nvCxnSpPr>
            <p:spPr>
              <a:xfrm>
                <a:off x="2229295" y="26993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4557360"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4557360" y="27285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4557360" y="3198570"/>
                <a:ext cx="499265" cy="0"/>
              </a:xfrm>
              <a:prstGeom prst="line">
                <a:avLst/>
              </a:prstGeom>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1845245" y="162396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14" name="TextBox 113"/>
              <p:cNvSpPr txBox="1"/>
              <p:nvPr/>
            </p:nvSpPr>
            <p:spPr>
              <a:xfrm>
                <a:off x="1845245" y="2046420"/>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115" name="TextBox 114"/>
              <p:cNvSpPr txBox="1"/>
              <p:nvPr/>
            </p:nvSpPr>
            <p:spPr>
              <a:xfrm>
                <a:off x="1845245" y="25072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116" name="TextBox 115"/>
              <p:cNvSpPr txBox="1"/>
              <p:nvPr/>
            </p:nvSpPr>
            <p:spPr>
              <a:xfrm>
                <a:off x="5073662" y="1623965"/>
                <a:ext cx="1409360"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P=A⊕C⊕D</a:t>
                </a:r>
                <a:endParaRPr lang="en-US" b="1" dirty="0">
                  <a:latin typeface="Times New Roman" pitchFamily="18" charset="0"/>
                  <a:cs typeface="Times New Roman" pitchFamily="18" charset="0"/>
                </a:endParaRPr>
              </a:p>
            </p:txBody>
          </p:sp>
          <p:sp>
            <p:nvSpPr>
              <p:cNvPr id="117" name="TextBox 116"/>
              <p:cNvSpPr txBox="1"/>
              <p:nvPr/>
            </p:nvSpPr>
            <p:spPr>
              <a:xfrm>
                <a:off x="5080803" y="2046420"/>
                <a:ext cx="12089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Q=D⊕BC</a:t>
                </a:r>
                <a:endParaRPr lang="en-US" b="1" dirty="0">
                  <a:latin typeface="Times New Roman" pitchFamily="18" charset="0"/>
                  <a:cs typeface="Times New Roman" pitchFamily="18" charset="0"/>
                </a:endParaRPr>
              </a:p>
            </p:txBody>
          </p:sp>
          <p:sp>
            <p:nvSpPr>
              <p:cNvPr id="118" name="TextBox 117"/>
              <p:cNvSpPr txBox="1"/>
              <p:nvPr/>
            </p:nvSpPr>
            <p:spPr>
              <a:xfrm>
                <a:off x="5064773" y="2499960"/>
                <a:ext cx="64953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R=C</a:t>
                </a:r>
                <a:endParaRPr lang="en-US" b="1" dirty="0">
                  <a:latin typeface="Times New Roman" pitchFamily="18" charset="0"/>
                  <a:cs typeface="Times New Roman" pitchFamily="18" charset="0"/>
                </a:endParaRPr>
              </a:p>
            </p:txBody>
          </p:sp>
        </p:grpSp>
        <p:cxnSp>
          <p:nvCxnSpPr>
            <p:cNvPr id="102" name="Straight Connector 101"/>
            <p:cNvCxnSpPr/>
            <p:nvPr/>
          </p:nvCxnSpPr>
          <p:spPr>
            <a:xfrm>
              <a:off x="501070" y="50036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a:off x="2843775" y="3659430"/>
              <a:ext cx="499265" cy="0"/>
            </a:xfrm>
            <a:prstGeom prst="line">
              <a:avLst/>
            </a:prstGeom>
          </p:spPr>
          <p:style>
            <a:lnRef idx="2">
              <a:schemeClr val="dk1"/>
            </a:lnRef>
            <a:fillRef idx="0">
              <a:schemeClr val="dk1"/>
            </a:fillRef>
            <a:effectRef idx="1">
              <a:schemeClr val="dk1"/>
            </a:effectRef>
            <a:fontRef idx="minor">
              <a:schemeClr val="tx1"/>
            </a:fontRef>
          </p:style>
        </p:cxnSp>
        <p:sp>
          <p:nvSpPr>
            <p:cNvPr id="104" name="TextBox 103"/>
            <p:cNvSpPr txBox="1"/>
            <p:nvPr/>
          </p:nvSpPr>
          <p:spPr>
            <a:xfrm>
              <a:off x="149692" y="48115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D</a:t>
              </a:r>
            </a:p>
          </p:txBody>
        </p:sp>
        <p:sp>
          <p:nvSpPr>
            <p:cNvPr id="105" name="TextBox 104"/>
            <p:cNvSpPr txBox="1"/>
            <p:nvPr/>
          </p:nvSpPr>
          <p:spPr>
            <a:xfrm>
              <a:off x="3381445" y="4826298"/>
              <a:ext cx="193033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S=BC⊕C⊕B⊕D</a:t>
              </a:r>
              <a:endParaRPr lang="en-US" b="1" dirty="0">
                <a:latin typeface="Times New Roman" pitchFamily="18" charset="0"/>
                <a:cs typeface="Times New Roman" pitchFamily="18" charset="0"/>
              </a:endParaRPr>
            </a:p>
          </p:txBody>
        </p:sp>
      </p:grpSp>
      <p:grpSp>
        <p:nvGrpSpPr>
          <p:cNvPr id="119" name="Group 118"/>
          <p:cNvGrpSpPr/>
          <p:nvPr/>
        </p:nvGrpSpPr>
        <p:grpSpPr>
          <a:xfrm>
            <a:off x="4932040" y="4343400"/>
            <a:ext cx="3814581" cy="1317848"/>
            <a:chOff x="134959" y="3429000"/>
            <a:chExt cx="4856735" cy="1828800"/>
          </a:xfrm>
        </p:grpSpPr>
        <p:grpSp>
          <p:nvGrpSpPr>
            <p:cNvPr id="120" name="Group 32"/>
            <p:cNvGrpSpPr/>
            <p:nvPr/>
          </p:nvGrpSpPr>
          <p:grpSpPr>
            <a:xfrm>
              <a:off x="134959" y="3429000"/>
              <a:ext cx="4444543" cy="1828800"/>
              <a:chOff x="1845245" y="1585560"/>
              <a:chExt cx="4444543" cy="1828800"/>
            </a:xfrm>
          </p:grpSpPr>
          <p:sp>
            <p:nvSpPr>
              <p:cNvPr id="125" name="Rectangle 124"/>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BME Gate</a:t>
                </a:r>
                <a:endParaRPr lang="en-US" b="1" dirty="0">
                  <a:latin typeface="Times New Roman" pitchFamily="18" charset="0"/>
                  <a:cs typeface="Times New Roman" pitchFamily="18" charset="0"/>
                </a:endParaRPr>
              </a:p>
            </p:txBody>
          </p:sp>
          <p:cxnSp>
            <p:nvCxnSpPr>
              <p:cNvPr id="126" name="Straight Connector 125"/>
              <p:cNvCxnSpPr/>
              <p:nvPr/>
            </p:nvCxnSpPr>
            <p:spPr>
              <a:xfrm>
                <a:off x="2229295" y="181599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a:off x="2229295"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8" name="Straight Connector 127"/>
              <p:cNvCxnSpPr/>
              <p:nvPr/>
            </p:nvCxnSpPr>
            <p:spPr>
              <a:xfrm>
                <a:off x="2229295" y="26993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9" name="Straight Connector 128"/>
              <p:cNvCxnSpPr/>
              <p:nvPr/>
            </p:nvCxnSpPr>
            <p:spPr>
              <a:xfrm>
                <a:off x="4557360"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30" name="Straight Connector 129"/>
              <p:cNvCxnSpPr/>
              <p:nvPr/>
            </p:nvCxnSpPr>
            <p:spPr>
              <a:xfrm>
                <a:off x="4557360" y="27285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a:off x="4557360" y="3198570"/>
                <a:ext cx="499265" cy="0"/>
              </a:xfrm>
              <a:prstGeom prst="line">
                <a:avLst/>
              </a:prstGeom>
            </p:spPr>
            <p:style>
              <a:lnRef idx="2">
                <a:schemeClr val="dk1"/>
              </a:lnRef>
              <a:fillRef idx="0">
                <a:schemeClr val="dk1"/>
              </a:fillRef>
              <a:effectRef idx="1">
                <a:schemeClr val="dk1"/>
              </a:effectRef>
              <a:fontRef idx="minor">
                <a:schemeClr val="tx1"/>
              </a:fontRef>
            </p:style>
          </p:cxnSp>
          <p:sp>
            <p:nvSpPr>
              <p:cNvPr id="132" name="TextBox 131"/>
              <p:cNvSpPr txBox="1"/>
              <p:nvPr/>
            </p:nvSpPr>
            <p:spPr>
              <a:xfrm>
                <a:off x="1845245" y="162396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33" name="TextBox 132"/>
              <p:cNvSpPr txBox="1"/>
              <p:nvPr/>
            </p:nvSpPr>
            <p:spPr>
              <a:xfrm>
                <a:off x="1845245" y="2046420"/>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134" name="TextBox 133"/>
              <p:cNvSpPr txBox="1"/>
              <p:nvPr/>
            </p:nvSpPr>
            <p:spPr>
              <a:xfrm>
                <a:off x="1845245" y="25072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135" name="TextBox 134"/>
              <p:cNvSpPr txBox="1"/>
              <p:nvPr/>
            </p:nvSpPr>
            <p:spPr>
              <a:xfrm>
                <a:off x="5073662" y="1623965"/>
                <a:ext cx="62388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a:t>
                </a:r>
                <a:endParaRPr lang="en-US" b="1" dirty="0">
                  <a:latin typeface="Times New Roman" pitchFamily="18" charset="0"/>
                  <a:cs typeface="Times New Roman" pitchFamily="18" charset="0"/>
                </a:endParaRPr>
              </a:p>
            </p:txBody>
          </p:sp>
          <p:sp>
            <p:nvSpPr>
              <p:cNvPr id="136" name="TextBox 135"/>
              <p:cNvSpPr txBox="1"/>
              <p:nvPr/>
            </p:nvSpPr>
            <p:spPr>
              <a:xfrm>
                <a:off x="5080803" y="2046420"/>
                <a:ext cx="12089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Q=AB⊕C</a:t>
                </a:r>
                <a:endParaRPr lang="en-US" b="1" dirty="0">
                  <a:latin typeface="Times New Roman" pitchFamily="18" charset="0"/>
                  <a:cs typeface="Times New Roman" pitchFamily="18" charset="0"/>
                </a:endParaRPr>
              </a:p>
            </p:txBody>
          </p:sp>
          <p:sp>
            <p:nvSpPr>
              <p:cNvPr id="137" name="TextBox 136"/>
              <p:cNvSpPr txBox="1"/>
              <p:nvPr/>
            </p:nvSpPr>
            <p:spPr>
              <a:xfrm>
                <a:off x="5064773" y="2499960"/>
                <a:ext cx="12089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R=AD⊕C</a:t>
                </a:r>
                <a:endParaRPr lang="en-US" b="1" dirty="0">
                  <a:latin typeface="Times New Roman" pitchFamily="18" charset="0"/>
                  <a:cs typeface="Times New Roman" pitchFamily="18" charset="0"/>
                </a:endParaRPr>
              </a:p>
            </p:txBody>
          </p:sp>
        </p:grpSp>
        <p:cxnSp>
          <p:nvCxnSpPr>
            <p:cNvPr id="121" name="Straight Connector 120"/>
            <p:cNvCxnSpPr/>
            <p:nvPr/>
          </p:nvCxnSpPr>
          <p:spPr>
            <a:xfrm>
              <a:off x="501070" y="50036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a:off x="2843775" y="3659430"/>
              <a:ext cx="499265" cy="0"/>
            </a:xfrm>
            <a:prstGeom prst="line">
              <a:avLst/>
            </a:prstGeom>
          </p:spPr>
          <p:style>
            <a:lnRef idx="2">
              <a:schemeClr val="dk1"/>
            </a:lnRef>
            <a:fillRef idx="0">
              <a:schemeClr val="dk1"/>
            </a:fillRef>
            <a:effectRef idx="1">
              <a:schemeClr val="dk1"/>
            </a:effectRef>
            <a:fontRef idx="minor">
              <a:schemeClr val="tx1"/>
            </a:fontRef>
          </p:style>
        </p:cxnSp>
        <p:sp>
          <p:nvSpPr>
            <p:cNvPr id="123" name="TextBox 122"/>
            <p:cNvSpPr txBox="1"/>
            <p:nvPr/>
          </p:nvSpPr>
          <p:spPr>
            <a:xfrm>
              <a:off x="149692" y="4811580"/>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D</a:t>
              </a:r>
            </a:p>
          </p:txBody>
        </p:sp>
        <p:sp>
          <p:nvSpPr>
            <p:cNvPr id="124" name="TextBox 123"/>
            <p:cNvSpPr txBox="1"/>
            <p:nvPr/>
          </p:nvSpPr>
          <p:spPr>
            <a:xfrm>
              <a:off x="3381445" y="4826298"/>
              <a:ext cx="161024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S=A’B⊕C⊕D</a:t>
              </a:r>
              <a:endParaRPr lang="en-US" b="1" dirty="0">
                <a:latin typeface="Times New Roman" pitchFamily="18" charset="0"/>
                <a:cs typeface="Times New Roman" pitchFamily="18" charset="0"/>
              </a:endParaRPr>
            </a:p>
          </p:txBody>
        </p:sp>
      </p:grpSp>
      <p:sp>
        <p:nvSpPr>
          <p:cNvPr id="2" name="Footer Placeholder 1"/>
          <p:cNvSpPr>
            <a:spLocks noGrp="1"/>
          </p:cNvSpPr>
          <p:nvPr>
            <p:ph type="ftr" sz="quarter" idx="11"/>
          </p:nvPr>
        </p:nvSpPr>
        <p:spPr/>
        <p:txBody>
          <a:bodyPr/>
          <a:lstStyle/>
          <a:p>
            <a:r>
              <a:rPr lang="en-IN" smtClean="0"/>
              <a:t>Synopsis</a:t>
            </a:r>
            <a:endParaRPr lang="en-IN"/>
          </a:p>
        </p:txBody>
      </p:sp>
      <p:sp>
        <p:nvSpPr>
          <p:cNvPr id="3" name="Slide Number Placeholder 2"/>
          <p:cNvSpPr>
            <a:spLocks noGrp="1"/>
          </p:cNvSpPr>
          <p:nvPr>
            <p:ph type="sldNum" sz="quarter" idx="12"/>
          </p:nvPr>
        </p:nvSpPr>
        <p:spPr/>
        <p:txBody>
          <a:bodyPr/>
          <a:lstStyle/>
          <a:p>
            <a:fld id="{A36D5084-E15A-471B-95B6-A94CFE3BBEA2}" type="slidenum">
              <a:rPr lang="en-IN" smtClean="0"/>
              <a:pPr/>
              <a:t>15</a:t>
            </a:fld>
            <a:endParaRPr lang="en-IN"/>
          </a:p>
        </p:txBody>
      </p:sp>
    </p:spTree>
    <p:extLst>
      <p:ext uri="{BB962C8B-B14F-4D97-AF65-F5344CB8AC3E}">
        <p14:creationId xmlns:p14="http://schemas.microsoft.com/office/powerpoint/2010/main" xmlns="" val="286967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274638"/>
            <a:ext cx="9144000" cy="1143000"/>
          </a:xfrm>
        </p:spPr>
        <p:txBody>
          <a:bodyPr>
            <a:normAutofit fontScale="90000"/>
          </a:bodyPr>
          <a:lstStyle/>
          <a:p>
            <a:r>
              <a:rPr lang="en-GB" b="1" i="1" u="sng" dirty="0" smtClean="0">
                <a:solidFill>
                  <a:srgbClr val="FF0000"/>
                </a:solidFill>
                <a:latin typeface="Times New Roman" pitchFamily="18" charset="0"/>
                <a:cs typeface="Times New Roman" pitchFamily="18" charset="0"/>
              </a:rPr>
              <a:t>Objectives of the Proposed </a:t>
            </a:r>
            <a:br>
              <a:rPr lang="en-GB" b="1" i="1" u="sng" dirty="0" smtClean="0">
                <a:solidFill>
                  <a:srgbClr val="FF0000"/>
                </a:solidFill>
                <a:latin typeface="Times New Roman" pitchFamily="18" charset="0"/>
                <a:cs typeface="Times New Roman" pitchFamily="18" charset="0"/>
              </a:rPr>
            </a:br>
            <a:r>
              <a:rPr lang="en-GB" b="1" i="1" u="sng" dirty="0" smtClean="0">
                <a:solidFill>
                  <a:srgbClr val="FF0000"/>
                </a:solidFill>
                <a:latin typeface="Times New Roman" pitchFamily="18" charset="0"/>
                <a:cs typeface="Times New Roman" pitchFamily="18" charset="0"/>
              </a:rPr>
              <a:t>New Reversible Gates</a:t>
            </a:r>
            <a:endParaRPr lang="en-IN"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4525963"/>
          </a:xfrm>
        </p:spPr>
        <p:txBody>
          <a:bodyPr>
            <a:normAutofit/>
          </a:bodyPr>
          <a:lstStyle/>
          <a:p>
            <a:r>
              <a:rPr lang="en-GB" dirty="0" smtClean="0">
                <a:latin typeface="Times New Roman" pitchFamily="18" charset="0"/>
                <a:cs typeface="Times New Roman" pitchFamily="18" charset="0"/>
              </a:rPr>
              <a:t>Maintain </a:t>
            </a:r>
            <a:r>
              <a:rPr lang="en-GB" dirty="0">
                <a:latin typeface="Times New Roman" pitchFamily="18" charset="0"/>
                <a:cs typeface="Times New Roman" pitchFamily="18" charset="0"/>
              </a:rPr>
              <a:t>the uniformity of the </a:t>
            </a:r>
            <a:r>
              <a:rPr lang="en-GB" dirty="0" smtClean="0">
                <a:latin typeface="Times New Roman" pitchFamily="18" charset="0"/>
                <a:cs typeface="Times New Roman" pitchFamily="18" charset="0"/>
              </a:rPr>
              <a:t>design</a:t>
            </a:r>
          </a:p>
          <a:p>
            <a:pPr marL="0" lvl="0" indent="0">
              <a:buNone/>
            </a:pPr>
            <a:r>
              <a:rPr lang="en-GB" dirty="0" smtClean="0">
                <a:latin typeface="Times New Roman" pitchFamily="18" charset="0"/>
                <a:cs typeface="Times New Roman" pitchFamily="18" charset="0"/>
              </a:rPr>
              <a:t>     (</a:t>
            </a:r>
            <a:r>
              <a:rPr lang="en-GB" dirty="0">
                <a:latin typeface="Times New Roman" pitchFamily="18" charset="0"/>
                <a:cs typeface="Times New Roman" pitchFamily="18" charset="0"/>
              </a:rPr>
              <a:t>designing the reversible </a:t>
            </a:r>
            <a:r>
              <a:rPr lang="en-GB" dirty="0" smtClean="0">
                <a:latin typeface="Times New Roman" pitchFamily="18" charset="0"/>
                <a:cs typeface="Times New Roman" pitchFamily="18" charset="0"/>
              </a:rPr>
              <a:t>circuits </a:t>
            </a:r>
            <a:r>
              <a:rPr lang="en-GB" dirty="0">
                <a:latin typeface="Times New Roman" pitchFamily="18" charset="0"/>
                <a:cs typeface="Times New Roman" pitchFamily="18" charset="0"/>
              </a:rPr>
              <a:t>with the same </a:t>
            </a:r>
            <a:r>
              <a:rPr lang="en-GB" dirty="0" smtClean="0">
                <a:latin typeface="Times New Roman" pitchFamily="18" charset="0"/>
                <a:cs typeface="Times New Roman" pitchFamily="18" charset="0"/>
              </a:rPr>
              <a:t>  </a:t>
            </a:r>
          </a:p>
          <a:p>
            <a:pPr marL="0" lvl="0" indent="0">
              <a:buNone/>
            </a:pP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type </a:t>
            </a:r>
            <a:r>
              <a:rPr lang="en-GB" dirty="0">
                <a:latin typeface="Times New Roman" pitchFamily="18" charset="0"/>
                <a:cs typeface="Times New Roman" pitchFamily="18" charset="0"/>
              </a:rPr>
              <a:t>of gates).</a:t>
            </a:r>
            <a:endParaRPr lang="en-IN" dirty="0">
              <a:latin typeface="Times New Roman" pitchFamily="18" charset="0"/>
              <a:cs typeface="Times New Roman" pitchFamily="18" charset="0"/>
            </a:endParaRPr>
          </a:p>
          <a:p>
            <a:r>
              <a:rPr lang="en-GB" dirty="0" smtClean="0">
                <a:latin typeface="Times New Roman" pitchFamily="18" charset="0"/>
                <a:cs typeface="Times New Roman" pitchFamily="18" charset="0"/>
              </a:rPr>
              <a:t>Implement the reversible circuits with the new gates providing improved performance</a:t>
            </a:r>
          </a:p>
          <a:p>
            <a:pPr marL="0" indent="0">
              <a:buNone/>
            </a:pPr>
            <a:r>
              <a:rPr lang="en-GB" dirty="0" smtClean="0">
                <a:latin typeface="Times New Roman" pitchFamily="18" charset="0"/>
                <a:cs typeface="Times New Roman" pitchFamily="18" charset="0"/>
              </a:rPr>
              <a:t>   (with </a:t>
            </a:r>
            <a:r>
              <a:rPr lang="en-GB" dirty="0">
                <a:latin typeface="Times New Roman" pitchFamily="18" charset="0"/>
                <a:cs typeface="Times New Roman" pitchFamily="18" charset="0"/>
              </a:rPr>
              <a:t>less cost </a:t>
            </a:r>
            <a:r>
              <a:rPr lang="en-GB" dirty="0" smtClean="0">
                <a:latin typeface="Times New Roman" pitchFamily="18" charset="0"/>
                <a:cs typeface="Times New Roman" pitchFamily="18" charset="0"/>
              </a:rPr>
              <a:t>in terms of Quantum </a:t>
            </a:r>
            <a:r>
              <a:rPr lang="en-GB" dirty="0">
                <a:latin typeface="Times New Roman" pitchFamily="18" charset="0"/>
                <a:cs typeface="Times New Roman" pitchFamily="18" charset="0"/>
              </a:rPr>
              <a:t>Cost, Garbage </a:t>
            </a:r>
            <a:r>
              <a:rPr lang="en-GB" dirty="0" smtClean="0">
                <a:latin typeface="Times New Roman" pitchFamily="18" charset="0"/>
                <a:cs typeface="Times New Roman" pitchFamily="18" charset="0"/>
              </a:rPr>
              <a:t>     </a:t>
            </a:r>
          </a:p>
          <a:p>
            <a:pPr marL="0" indent="0">
              <a:buNone/>
            </a:pP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Output </a:t>
            </a:r>
            <a:r>
              <a:rPr lang="en-GB" dirty="0">
                <a:latin typeface="Times New Roman" pitchFamily="18" charset="0"/>
                <a:cs typeface="Times New Roman" pitchFamily="18" charset="0"/>
              </a:rPr>
              <a:t>and Logical Calculations). </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16</a:t>
            </a:fld>
            <a:endParaRPr lang="en-IN" dirty="0"/>
          </a:p>
        </p:txBody>
      </p:sp>
    </p:spTree>
    <p:extLst>
      <p:ext uri="{BB962C8B-B14F-4D97-AF65-F5344CB8AC3E}">
        <p14:creationId xmlns:p14="http://schemas.microsoft.com/office/powerpoint/2010/main" xmlns="" val="190219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b="1" i="1" u="sng" dirty="0">
                <a:solidFill>
                  <a:srgbClr val="FF0000"/>
                </a:solidFill>
                <a:latin typeface="Times New Roman" pitchFamily="18" charset="0"/>
                <a:cs typeface="Times New Roman" pitchFamily="18" charset="0"/>
              </a:rPr>
              <a:t>PROPOSED </a:t>
            </a:r>
            <a:r>
              <a:rPr lang="en-US" sz="3200" b="1" i="1" u="sng" dirty="0" smtClean="0">
                <a:solidFill>
                  <a:srgbClr val="FF0000"/>
                </a:solidFill>
                <a:latin typeface="Times New Roman" pitchFamily="18" charset="0"/>
                <a:cs typeface="Times New Roman" pitchFamily="18" charset="0"/>
              </a:rPr>
              <a:t>NEW REVERSIBLE </a:t>
            </a:r>
            <a:r>
              <a:rPr lang="en-US" sz="3200" b="1" i="1" u="sng" dirty="0">
                <a:solidFill>
                  <a:srgbClr val="FF0000"/>
                </a:solidFill>
                <a:latin typeface="Times New Roman" pitchFamily="18" charset="0"/>
                <a:cs typeface="Times New Roman" pitchFamily="18" charset="0"/>
              </a:rPr>
              <a:t>GATES </a:t>
            </a:r>
            <a:endParaRPr lang="en-IN" sz="3200" i="1" u="sng" dirty="0">
              <a:solidFill>
                <a:srgbClr val="FF0000"/>
              </a:solidFill>
              <a:latin typeface="Times New Roman" pitchFamily="18" charset="0"/>
              <a:cs typeface="Times New Roman" pitchFamily="18" charset="0"/>
            </a:endParaRPr>
          </a:p>
        </p:txBody>
      </p:sp>
      <p:grpSp>
        <p:nvGrpSpPr>
          <p:cNvPr id="85" name="Group 84"/>
          <p:cNvGrpSpPr/>
          <p:nvPr/>
        </p:nvGrpSpPr>
        <p:grpSpPr>
          <a:xfrm>
            <a:off x="-36512" y="1340768"/>
            <a:ext cx="4522634" cy="1704741"/>
            <a:chOff x="1845245" y="1585560"/>
            <a:chExt cx="4861270" cy="1828800"/>
          </a:xfrm>
        </p:grpSpPr>
        <p:sp>
          <p:nvSpPr>
            <p:cNvPr id="86" name="Rectangle 85"/>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Gate1</a:t>
              </a:r>
              <a:endParaRPr lang="en-US" b="1" dirty="0">
                <a:latin typeface="Times New Roman" pitchFamily="18" charset="0"/>
                <a:cs typeface="Times New Roman" pitchFamily="18" charset="0"/>
              </a:endParaRPr>
            </a:p>
          </p:txBody>
        </p:sp>
        <p:cxnSp>
          <p:nvCxnSpPr>
            <p:cNvPr id="87" name="Straight Connector 86"/>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2229295" y="250728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4557360" y="250144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1845245" y="1854395"/>
              <a:ext cx="377688" cy="396209"/>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94" name="TextBox 93"/>
            <p:cNvSpPr txBox="1"/>
            <p:nvPr/>
          </p:nvSpPr>
          <p:spPr>
            <a:xfrm>
              <a:off x="1845245" y="2315255"/>
              <a:ext cx="363903" cy="396209"/>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95" name="TextBox 94"/>
            <p:cNvSpPr txBox="1"/>
            <p:nvPr/>
          </p:nvSpPr>
          <p:spPr>
            <a:xfrm>
              <a:off x="1845245" y="2852895"/>
              <a:ext cx="377688" cy="396209"/>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96" name="TextBox 95"/>
            <p:cNvSpPr txBox="1"/>
            <p:nvPr/>
          </p:nvSpPr>
          <p:spPr>
            <a:xfrm>
              <a:off x="5073662" y="1852640"/>
              <a:ext cx="670603" cy="396209"/>
            </a:xfrm>
            <a:prstGeom prst="rect">
              <a:avLst/>
            </a:prstGeom>
            <a:noFill/>
          </p:spPr>
          <p:txBody>
            <a:bodyPr wrap="none" rtlCol="0">
              <a:spAutoFit/>
            </a:bodyPr>
            <a:lstStyle/>
            <a:p>
              <a:r>
                <a:rPr lang="en-US" b="1" dirty="0" smtClean="0">
                  <a:latin typeface="Times New Roman" pitchFamily="18" charset="0"/>
                  <a:cs typeface="Times New Roman" pitchFamily="18" charset="0"/>
                </a:rPr>
                <a:t>P=A</a:t>
              </a:r>
              <a:endParaRPr lang="en-US" b="1" dirty="0">
                <a:latin typeface="Times New Roman" pitchFamily="18" charset="0"/>
                <a:cs typeface="Times New Roman" pitchFamily="18" charset="0"/>
              </a:endParaRPr>
            </a:p>
          </p:txBody>
        </p:sp>
        <p:sp>
          <p:nvSpPr>
            <p:cNvPr id="97" name="TextBox 96"/>
            <p:cNvSpPr txBox="1"/>
            <p:nvPr/>
          </p:nvSpPr>
          <p:spPr>
            <a:xfrm>
              <a:off x="5080803" y="2291598"/>
              <a:ext cx="1625712" cy="396209"/>
            </a:xfrm>
            <a:prstGeom prst="rect">
              <a:avLst/>
            </a:prstGeom>
            <a:noFill/>
          </p:spPr>
          <p:txBody>
            <a:bodyPr wrap="none" rtlCol="0">
              <a:spAutoFit/>
            </a:bodyPr>
            <a:lstStyle/>
            <a:p>
              <a:r>
                <a:rPr lang="en-US" b="1" dirty="0" smtClean="0">
                  <a:latin typeface="Times New Roman" pitchFamily="18" charset="0"/>
                  <a:cs typeface="Times New Roman" pitchFamily="18" charset="0"/>
                </a:rPr>
                <a:t>Q=A’C⊕AB’</a:t>
              </a:r>
              <a:endParaRPr lang="en-US" b="1" dirty="0">
                <a:latin typeface="Times New Roman" pitchFamily="18" charset="0"/>
                <a:cs typeface="Times New Roman" pitchFamily="18" charset="0"/>
              </a:endParaRPr>
            </a:p>
          </p:txBody>
        </p:sp>
        <p:sp>
          <p:nvSpPr>
            <p:cNvPr id="98" name="TextBox 97"/>
            <p:cNvSpPr txBox="1"/>
            <p:nvPr/>
          </p:nvSpPr>
          <p:spPr>
            <a:xfrm>
              <a:off x="5064773" y="2852925"/>
              <a:ext cx="1611928" cy="396209"/>
            </a:xfrm>
            <a:prstGeom prst="rect">
              <a:avLst/>
            </a:prstGeom>
            <a:noFill/>
          </p:spPr>
          <p:txBody>
            <a:bodyPr wrap="none" rtlCol="0">
              <a:spAutoFit/>
            </a:bodyPr>
            <a:lstStyle/>
            <a:p>
              <a:r>
                <a:rPr lang="en-US" b="1" dirty="0" smtClean="0">
                  <a:latin typeface="Times New Roman" pitchFamily="18" charset="0"/>
                  <a:cs typeface="Times New Roman" pitchFamily="18" charset="0"/>
                </a:rPr>
                <a:t>R=A’B⊕AC’</a:t>
              </a:r>
              <a:endParaRPr lang="en-US" b="1" dirty="0">
                <a:latin typeface="Times New Roman" pitchFamily="18" charset="0"/>
                <a:cs typeface="Times New Roman" pitchFamily="18" charset="0"/>
              </a:endParaRPr>
            </a:p>
          </p:txBody>
        </p:sp>
      </p:grpSp>
      <p:grpSp>
        <p:nvGrpSpPr>
          <p:cNvPr id="99" name="Group 98"/>
          <p:cNvGrpSpPr/>
          <p:nvPr/>
        </p:nvGrpSpPr>
        <p:grpSpPr>
          <a:xfrm>
            <a:off x="4572000" y="1408812"/>
            <a:ext cx="4604312" cy="1636697"/>
            <a:chOff x="1845245" y="1585560"/>
            <a:chExt cx="4818323" cy="1828800"/>
          </a:xfrm>
        </p:grpSpPr>
        <p:sp>
          <p:nvSpPr>
            <p:cNvPr id="100" name="Rectangle 99"/>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Gate2</a:t>
              </a:r>
              <a:endParaRPr lang="en-US" b="1" dirty="0">
                <a:latin typeface="Times New Roman" pitchFamily="18" charset="0"/>
                <a:cs typeface="Times New Roman" pitchFamily="18" charset="0"/>
              </a:endParaRPr>
            </a:p>
          </p:txBody>
        </p:sp>
        <p:cxnSp>
          <p:nvCxnSpPr>
            <p:cNvPr id="101" name="Straight Connector 100"/>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a:off x="2229295" y="250728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4557360" y="250144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1845245" y="1854395"/>
              <a:ext cx="367710" cy="412681"/>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08" name="TextBox 107"/>
            <p:cNvSpPr txBox="1"/>
            <p:nvPr/>
          </p:nvSpPr>
          <p:spPr>
            <a:xfrm>
              <a:off x="1845245" y="2315256"/>
              <a:ext cx="354290" cy="412681"/>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109" name="TextBox 108"/>
            <p:cNvSpPr txBox="1"/>
            <p:nvPr/>
          </p:nvSpPr>
          <p:spPr>
            <a:xfrm>
              <a:off x="1845245" y="2852895"/>
              <a:ext cx="367710" cy="412681"/>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110" name="TextBox 109"/>
            <p:cNvSpPr txBox="1"/>
            <p:nvPr/>
          </p:nvSpPr>
          <p:spPr>
            <a:xfrm>
              <a:off x="5073662" y="1852640"/>
              <a:ext cx="652888" cy="412681"/>
            </a:xfrm>
            <a:prstGeom prst="rect">
              <a:avLst/>
            </a:prstGeom>
            <a:noFill/>
          </p:spPr>
          <p:txBody>
            <a:bodyPr wrap="none" rtlCol="0">
              <a:spAutoFit/>
            </a:bodyPr>
            <a:lstStyle/>
            <a:p>
              <a:r>
                <a:rPr lang="en-US" b="1" dirty="0" smtClean="0">
                  <a:latin typeface="Times New Roman" pitchFamily="18" charset="0"/>
                  <a:cs typeface="Times New Roman" pitchFamily="18" charset="0"/>
                </a:rPr>
                <a:t>P=A</a:t>
              </a:r>
              <a:endParaRPr lang="en-US" b="1" dirty="0">
                <a:latin typeface="Times New Roman" pitchFamily="18" charset="0"/>
                <a:cs typeface="Times New Roman" pitchFamily="18" charset="0"/>
              </a:endParaRPr>
            </a:p>
          </p:txBody>
        </p:sp>
        <p:sp>
          <p:nvSpPr>
            <p:cNvPr id="111" name="TextBox 110"/>
            <p:cNvSpPr txBox="1"/>
            <p:nvPr/>
          </p:nvSpPr>
          <p:spPr>
            <a:xfrm>
              <a:off x="5080803" y="2291599"/>
              <a:ext cx="1582765" cy="412681"/>
            </a:xfrm>
            <a:prstGeom prst="rect">
              <a:avLst/>
            </a:prstGeom>
            <a:noFill/>
          </p:spPr>
          <p:txBody>
            <a:bodyPr wrap="none" rtlCol="0">
              <a:spAutoFit/>
            </a:bodyPr>
            <a:lstStyle/>
            <a:p>
              <a:r>
                <a:rPr lang="en-US" b="1" dirty="0" smtClean="0">
                  <a:latin typeface="Times New Roman" pitchFamily="18" charset="0"/>
                  <a:cs typeface="Times New Roman" pitchFamily="18" charset="0"/>
                </a:rPr>
                <a:t>Q=A’B’⊕AC</a:t>
              </a:r>
              <a:endParaRPr lang="en-US" b="1" dirty="0">
                <a:latin typeface="Times New Roman" pitchFamily="18" charset="0"/>
                <a:cs typeface="Times New Roman" pitchFamily="18" charset="0"/>
              </a:endParaRPr>
            </a:p>
          </p:txBody>
        </p:sp>
        <p:sp>
          <p:nvSpPr>
            <p:cNvPr id="112" name="TextBox 111"/>
            <p:cNvSpPr txBox="1"/>
            <p:nvPr/>
          </p:nvSpPr>
          <p:spPr>
            <a:xfrm>
              <a:off x="5064773" y="2852925"/>
              <a:ext cx="1569345" cy="412681"/>
            </a:xfrm>
            <a:prstGeom prst="rect">
              <a:avLst/>
            </a:prstGeom>
            <a:noFill/>
          </p:spPr>
          <p:txBody>
            <a:bodyPr wrap="none" rtlCol="0">
              <a:spAutoFit/>
            </a:bodyPr>
            <a:lstStyle/>
            <a:p>
              <a:r>
                <a:rPr lang="en-US" b="1" dirty="0" smtClean="0">
                  <a:latin typeface="Times New Roman" pitchFamily="18" charset="0"/>
                  <a:cs typeface="Times New Roman" pitchFamily="18" charset="0"/>
                </a:rPr>
                <a:t>R=A’C’⊕AB</a:t>
              </a:r>
              <a:endParaRPr lang="en-US" b="1" dirty="0">
                <a:latin typeface="Times New Roman" pitchFamily="18" charset="0"/>
                <a:cs typeface="Times New Roman" pitchFamily="18" charset="0"/>
              </a:endParaRPr>
            </a:p>
          </p:txBody>
        </p:sp>
      </p:grpSp>
      <p:grpSp>
        <p:nvGrpSpPr>
          <p:cNvPr id="113" name="Group 112"/>
          <p:cNvGrpSpPr/>
          <p:nvPr/>
        </p:nvGrpSpPr>
        <p:grpSpPr>
          <a:xfrm>
            <a:off x="35496" y="3356992"/>
            <a:ext cx="4625513" cy="1550137"/>
            <a:chOff x="134959" y="3429000"/>
            <a:chExt cx="5271683" cy="1834345"/>
          </a:xfrm>
        </p:grpSpPr>
        <p:grpSp>
          <p:nvGrpSpPr>
            <p:cNvPr id="114" name="Group 113"/>
            <p:cNvGrpSpPr/>
            <p:nvPr/>
          </p:nvGrpSpPr>
          <p:grpSpPr>
            <a:xfrm>
              <a:off x="134959" y="3429000"/>
              <a:ext cx="4871032" cy="1828800"/>
              <a:chOff x="1845245" y="1585560"/>
              <a:chExt cx="4871032" cy="1828800"/>
            </a:xfrm>
          </p:grpSpPr>
          <p:sp>
            <p:nvSpPr>
              <p:cNvPr id="119" name="Rectangle 118"/>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Gate3</a:t>
                </a:r>
                <a:endParaRPr lang="en-US" b="1" dirty="0">
                  <a:latin typeface="Times New Roman" pitchFamily="18" charset="0"/>
                  <a:cs typeface="Times New Roman" pitchFamily="18" charset="0"/>
                </a:endParaRPr>
              </a:p>
            </p:txBody>
          </p:sp>
          <p:cxnSp>
            <p:nvCxnSpPr>
              <p:cNvPr id="120" name="Straight Connector 119"/>
              <p:cNvCxnSpPr/>
              <p:nvPr/>
            </p:nvCxnSpPr>
            <p:spPr>
              <a:xfrm>
                <a:off x="2229295" y="181599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p:cNvCxnSpPr/>
              <p:nvPr/>
            </p:nvCxnSpPr>
            <p:spPr>
              <a:xfrm>
                <a:off x="2229295"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a:off x="2229295" y="26993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3" name="Straight Connector 122"/>
              <p:cNvCxnSpPr/>
              <p:nvPr/>
            </p:nvCxnSpPr>
            <p:spPr>
              <a:xfrm>
                <a:off x="4557360"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a:off x="4557360" y="277611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5" name="Straight Connector 124"/>
              <p:cNvCxnSpPr/>
              <p:nvPr/>
            </p:nvCxnSpPr>
            <p:spPr>
              <a:xfrm>
                <a:off x="4557360" y="3198570"/>
                <a:ext cx="499265" cy="0"/>
              </a:xfrm>
              <a:prstGeom prst="line">
                <a:avLst/>
              </a:prstGeom>
            </p:spPr>
            <p:style>
              <a:lnRef idx="2">
                <a:schemeClr val="dk1"/>
              </a:lnRef>
              <a:fillRef idx="0">
                <a:schemeClr val="dk1"/>
              </a:fillRef>
              <a:effectRef idx="1">
                <a:schemeClr val="dk1"/>
              </a:effectRef>
              <a:fontRef idx="minor">
                <a:schemeClr val="tx1"/>
              </a:fontRef>
            </p:style>
          </p:cxnSp>
          <p:sp>
            <p:nvSpPr>
              <p:cNvPr id="126" name="TextBox 125"/>
              <p:cNvSpPr txBox="1"/>
              <p:nvPr/>
            </p:nvSpPr>
            <p:spPr>
              <a:xfrm>
                <a:off x="1845245" y="1623965"/>
                <a:ext cx="400464" cy="437047"/>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27" name="TextBox 126"/>
              <p:cNvSpPr txBox="1"/>
              <p:nvPr/>
            </p:nvSpPr>
            <p:spPr>
              <a:xfrm>
                <a:off x="1845245" y="2046420"/>
                <a:ext cx="385849" cy="437047"/>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128" name="TextBox 127"/>
              <p:cNvSpPr txBox="1"/>
              <p:nvPr/>
            </p:nvSpPr>
            <p:spPr>
              <a:xfrm>
                <a:off x="1845245" y="2507280"/>
                <a:ext cx="400464" cy="437047"/>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129" name="TextBox 128"/>
              <p:cNvSpPr txBox="1"/>
              <p:nvPr/>
            </p:nvSpPr>
            <p:spPr>
              <a:xfrm>
                <a:off x="5073662" y="1623965"/>
                <a:ext cx="1158644" cy="437047"/>
              </a:xfrm>
              <a:prstGeom prst="rect">
                <a:avLst/>
              </a:prstGeom>
              <a:noFill/>
            </p:spPr>
            <p:txBody>
              <a:bodyPr wrap="none" rtlCol="0">
                <a:spAutoFit/>
              </a:bodyPr>
              <a:lstStyle/>
              <a:p>
                <a:r>
                  <a:rPr lang="en-US" b="1" dirty="0" smtClean="0">
                    <a:latin typeface="Times New Roman" pitchFamily="18" charset="0"/>
                    <a:cs typeface="Times New Roman" pitchFamily="18" charset="0"/>
                  </a:rPr>
                  <a:t>P=A⊕D</a:t>
                </a:r>
                <a:endParaRPr lang="en-US" b="1" dirty="0">
                  <a:latin typeface="Times New Roman" pitchFamily="18" charset="0"/>
                  <a:cs typeface="Times New Roman" pitchFamily="18" charset="0"/>
                </a:endParaRPr>
              </a:p>
            </p:txBody>
          </p:sp>
          <p:sp>
            <p:nvSpPr>
              <p:cNvPr id="130" name="TextBox 129"/>
              <p:cNvSpPr txBox="1"/>
              <p:nvPr/>
            </p:nvSpPr>
            <p:spPr>
              <a:xfrm>
                <a:off x="5080803" y="2046420"/>
                <a:ext cx="1635474" cy="437047"/>
              </a:xfrm>
              <a:prstGeom prst="rect">
                <a:avLst/>
              </a:prstGeom>
              <a:noFill/>
            </p:spPr>
            <p:txBody>
              <a:bodyPr wrap="none" rtlCol="0">
                <a:spAutoFit/>
              </a:bodyPr>
              <a:lstStyle/>
              <a:p>
                <a:r>
                  <a:rPr lang="en-US" b="1" dirty="0" smtClean="0">
                    <a:latin typeface="Times New Roman" pitchFamily="18" charset="0"/>
                    <a:cs typeface="Times New Roman" pitchFamily="18" charset="0"/>
                  </a:rPr>
                  <a:t>Q=B⊕C⊕D</a:t>
                </a:r>
                <a:endParaRPr lang="en-US" b="1" dirty="0">
                  <a:latin typeface="Times New Roman" pitchFamily="18" charset="0"/>
                  <a:cs typeface="Times New Roman" pitchFamily="18" charset="0"/>
                </a:endParaRPr>
              </a:p>
            </p:txBody>
          </p:sp>
          <p:sp>
            <p:nvSpPr>
              <p:cNvPr id="131" name="TextBox 130"/>
              <p:cNvSpPr txBox="1"/>
              <p:nvPr/>
            </p:nvSpPr>
            <p:spPr>
              <a:xfrm>
                <a:off x="5064773" y="2584090"/>
                <a:ext cx="1621444" cy="437047"/>
              </a:xfrm>
              <a:prstGeom prst="rect">
                <a:avLst/>
              </a:prstGeom>
              <a:noFill/>
            </p:spPr>
            <p:txBody>
              <a:bodyPr wrap="none" rtlCol="0">
                <a:spAutoFit/>
              </a:bodyPr>
              <a:lstStyle/>
              <a:p>
                <a:r>
                  <a:rPr lang="en-US" b="1" dirty="0" smtClean="0">
                    <a:latin typeface="Times New Roman" pitchFamily="18" charset="0"/>
                    <a:cs typeface="Times New Roman" pitchFamily="18" charset="0"/>
                  </a:rPr>
                  <a:t>R=A’C⊕AB</a:t>
                </a:r>
                <a:endParaRPr lang="en-US" b="1" dirty="0">
                  <a:latin typeface="Times New Roman" pitchFamily="18" charset="0"/>
                  <a:cs typeface="Times New Roman" pitchFamily="18" charset="0"/>
                </a:endParaRPr>
              </a:p>
            </p:txBody>
          </p:sp>
        </p:grpSp>
        <p:cxnSp>
          <p:nvCxnSpPr>
            <p:cNvPr id="115" name="Straight Connector 114"/>
            <p:cNvCxnSpPr/>
            <p:nvPr/>
          </p:nvCxnSpPr>
          <p:spPr>
            <a:xfrm>
              <a:off x="501070" y="50036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2843775" y="3659430"/>
              <a:ext cx="499265" cy="0"/>
            </a:xfrm>
            <a:prstGeom prst="line">
              <a:avLst/>
            </a:prstGeom>
          </p:spPr>
          <p:style>
            <a:lnRef idx="2">
              <a:schemeClr val="dk1"/>
            </a:lnRef>
            <a:fillRef idx="0">
              <a:schemeClr val="dk1"/>
            </a:fillRef>
            <a:effectRef idx="1">
              <a:schemeClr val="dk1"/>
            </a:effectRef>
            <a:fontRef idx="minor">
              <a:schemeClr val="tx1"/>
            </a:fontRef>
          </p:style>
        </p:cxnSp>
        <p:sp>
          <p:nvSpPr>
            <p:cNvPr id="117" name="TextBox 116"/>
            <p:cNvSpPr txBox="1"/>
            <p:nvPr/>
          </p:nvSpPr>
          <p:spPr>
            <a:xfrm>
              <a:off x="149692" y="4811580"/>
              <a:ext cx="400464" cy="437047"/>
            </a:xfrm>
            <a:prstGeom prst="rect">
              <a:avLst/>
            </a:prstGeom>
            <a:noFill/>
          </p:spPr>
          <p:txBody>
            <a:bodyPr wrap="none" rtlCol="0">
              <a:spAutoFit/>
            </a:bodyPr>
            <a:lstStyle/>
            <a:p>
              <a:r>
                <a:rPr lang="en-US" b="1" dirty="0">
                  <a:latin typeface="Times New Roman" pitchFamily="18" charset="0"/>
                  <a:cs typeface="Times New Roman" pitchFamily="18" charset="0"/>
                </a:rPr>
                <a:t>D</a:t>
              </a:r>
            </a:p>
          </p:txBody>
        </p:sp>
        <p:sp>
          <p:nvSpPr>
            <p:cNvPr id="118" name="TextBox 117"/>
            <p:cNvSpPr txBox="1"/>
            <p:nvPr/>
          </p:nvSpPr>
          <p:spPr>
            <a:xfrm>
              <a:off x="3381445" y="4826298"/>
              <a:ext cx="2025197" cy="437047"/>
            </a:xfrm>
            <a:prstGeom prst="rect">
              <a:avLst/>
            </a:prstGeom>
            <a:noFill/>
          </p:spPr>
          <p:txBody>
            <a:bodyPr wrap="none" rtlCol="0">
              <a:spAutoFit/>
            </a:bodyPr>
            <a:lstStyle/>
            <a:p>
              <a:r>
                <a:rPr lang="en-US" b="1" dirty="0" smtClean="0">
                  <a:latin typeface="Times New Roman" pitchFamily="18" charset="0"/>
                  <a:cs typeface="Times New Roman" pitchFamily="18" charset="0"/>
                </a:rPr>
                <a:t>S=A’C⊕AB⊕D</a:t>
              </a:r>
              <a:endParaRPr lang="en-US" b="1" dirty="0">
                <a:latin typeface="Times New Roman" pitchFamily="18" charset="0"/>
                <a:cs typeface="Times New Roman" pitchFamily="18" charset="0"/>
              </a:endParaRPr>
            </a:p>
          </p:txBody>
        </p:sp>
      </p:grpSp>
      <p:grpSp>
        <p:nvGrpSpPr>
          <p:cNvPr id="132" name="Group 131"/>
          <p:cNvGrpSpPr/>
          <p:nvPr/>
        </p:nvGrpSpPr>
        <p:grpSpPr>
          <a:xfrm>
            <a:off x="3491880" y="4978105"/>
            <a:ext cx="5400930" cy="1619247"/>
            <a:chOff x="4759318" y="3313785"/>
            <a:chExt cx="5594206" cy="2108698"/>
          </a:xfrm>
        </p:grpSpPr>
        <p:grpSp>
          <p:nvGrpSpPr>
            <p:cNvPr id="133" name="Group 55"/>
            <p:cNvGrpSpPr/>
            <p:nvPr/>
          </p:nvGrpSpPr>
          <p:grpSpPr>
            <a:xfrm>
              <a:off x="4759318" y="3313785"/>
              <a:ext cx="5594206" cy="1927570"/>
              <a:chOff x="134959" y="3330230"/>
              <a:chExt cx="5594206" cy="1927570"/>
            </a:xfrm>
          </p:grpSpPr>
          <p:grpSp>
            <p:nvGrpSpPr>
              <p:cNvPr id="138" name="Group 137"/>
              <p:cNvGrpSpPr/>
              <p:nvPr/>
            </p:nvGrpSpPr>
            <p:grpSpPr>
              <a:xfrm>
                <a:off x="134959" y="3330230"/>
                <a:ext cx="4802148" cy="1927570"/>
                <a:chOff x="1845245" y="1486790"/>
                <a:chExt cx="4802148" cy="1927570"/>
              </a:xfrm>
            </p:grpSpPr>
            <p:sp>
              <p:nvSpPr>
                <p:cNvPr id="143" name="Rectangle 142"/>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Gate4</a:t>
                  </a:r>
                  <a:endParaRPr lang="en-US" b="1" dirty="0">
                    <a:latin typeface="Times New Roman" pitchFamily="18" charset="0"/>
                    <a:cs typeface="Times New Roman" pitchFamily="18" charset="0"/>
                  </a:endParaRPr>
                </a:p>
              </p:txBody>
            </p:sp>
            <p:cxnSp>
              <p:nvCxnSpPr>
                <p:cNvPr id="144" name="Straight Connector 143"/>
                <p:cNvCxnSpPr/>
                <p:nvPr/>
              </p:nvCxnSpPr>
              <p:spPr>
                <a:xfrm>
                  <a:off x="2229295" y="167881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45" name="Straight Connector 144"/>
                <p:cNvCxnSpPr/>
                <p:nvPr/>
              </p:nvCxnSpPr>
              <p:spPr>
                <a:xfrm>
                  <a:off x="2229295" y="206286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46" name="Straight Connector 145"/>
                <p:cNvCxnSpPr/>
                <p:nvPr/>
              </p:nvCxnSpPr>
              <p:spPr>
                <a:xfrm>
                  <a:off x="2229295" y="250921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47" name="Straight Connector 146"/>
                <p:cNvCxnSpPr/>
                <p:nvPr/>
              </p:nvCxnSpPr>
              <p:spPr>
                <a:xfrm>
                  <a:off x="4557360" y="206286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48" name="Straight Connector 147"/>
                <p:cNvCxnSpPr/>
                <p:nvPr/>
              </p:nvCxnSpPr>
              <p:spPr>
                <a:xfrm>
                  <a:off x="4557360" y="250921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49" name="Straight Connector 148"/>
                <p:cNvCxnSpPr/>
                <p:nvPr/>
              </p:nvCxnSpPr>
              <p:spPr>
                <a:xfrm>
                  <a:off x="4557360" y="2922289"/>
                  <a:ext cx="499265" cy="0"/>
                </a:xfrm>
                <a:prstGeom prst="line">
                  <a:avLst/>
                </a:prstGeom>
              </p:spPr>
              <p:style>
                <a:lnRef idx="2">
                  <a:schemeClr val="dk1"/>
                </a:lnRef>
                <a:fillRef idx="0">
                  <a:schemeClr val="dk1"/>
                </a:fillRef>
                <a:effectRef idx="1">
                  <a:schemeClr val="dk1"/>
                </a:effectRef>
                <a:fontRef idx="minor">
                  <a:schemeClr val="tx1"/>
                </a:fontRef>
              </p:style>
            </p:cxnSp>
            <p:sp>
              <p:nvSpPr>
                <p:cNvPr id="150" name="TextBox 149"/>
                <p:cNvSpPr txBox="1"/>
                <p:nvPr/>
              </p:nvSpPr>
              <p:spPr>
                <a:xfrm>
                  <a:off x="1845245" y="1501508"/>
                  <a:ext cx="363952" cy="480970"/>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51" name="TextBox 150"/>
                <p:cNvSpPr txBox="1"/>
                <p:nvPr/>
              </p:nvSpPr>
              <p:spPr>
                <a:xfrm>
                  <a:off x="1845245" y="1885559"/>
                  <a:ext cx="350669" cy="480970"/>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152" name="TextBox 151"/>
                <p:cNvSpPr txBox="1"/>
                <p:nvPr/>
              </p:nvSpPr>
              <p:spPr>
                <a:xfrm>
                  <a:off x="1845245" y="2308013"/>
                  <a:ext cx="363952" cy="480970"/>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153" name="TextBox 152"/>
                <p:cNvSpPr txBox="1"/>
                <p:nvPr/>
              </p:nvSpPr>
              <p:spPr>
                <a:xfrm>
                  <a:off x="5073662" y="1486790"/>
                  <a:ext cx="646215" cy="480970"/>
                </a:xfrm>
                <a:prstGeom prst="rect">
                  <a:avLst/>
                </a:prstGeom>
                <a:noFill/>
              </p:spPr>
              <p:txBody>
                <a:bodyPr wrap="none" rtlCol="0">
                  <a:spAutoFit/>
                </a:bodyPr>
                <a:lstStyle/>
                <a:p>
                  <a:r>
                    <a:rPr lang="en-US" b="1" dirty="0" smtClean="0">
                      <a:latin typeface="Times New Roman" pitchFamily="18" charset="0"/>
                      <a:cs typeface="Times New Roman" pitchFamily="18" charset="0"/>
                    </a:rPr>
                    <a:t>P=A</a:t>
                  </a:r>
                  <a:endParaRPr lang="en-US" b="1" dirty="0">
                    <a:latin typeface="Times New Roman" pitchFamily="18" charset="0"/>
                    <a:cs typeface="Times New Roman" pitchFamily="18" charset="0"/>
                  </a:endParaRPr>
                </a:p>
              </p:txBody>
            </p:sp>
            <p:sp>
              <p:nvSpPr>
                <p:cNvPr id="154" name="TextBox 153"/>
                <p:cNvSpPr txBox="1"/>
                <p:nvPr/>
              </p:nvSpPr>
              <p:spPr>
                <a:xfrm>
                  <a:off x="5080803" y="1870840"/>
                  <a:ext cx="1566590" cy="480970"/>
                </a:xfrm>
                <a:prstGeom prst="rect">
                  <a:avLst/>
                </a:prstGeom>
                <a:noFill/>
              </p:spPr>
              <p:txBody>
                <a:bodyPr wrap="none" rtlCol="0">
                  <a:spAutoFit/>
                </a:bodyPr>
                <a:lstStyle/>
                <a:p>
                  <a:r>
                    <a:rPr lang="en-US" b="1" dirty="0" smtClean="0">
                      <a:latin typeface="Times New Roman" pitchFamily="18" charset="0"/>
                      <a:cs typeface="Times New Roman" pitchFamily="18" charset="0"/>
                    </a:rPr>
                    <a:t>Q=A’B⊕AC’</a:t>
                  </a:r>
                  <a:endParaRPr lang="en-US" b="1" dirty="0">
                    <a:latin typeface="Times New Roman" pitchFamily="18" charset="0"/>
                    <a:cs typeface="Times New Roman" pitchFamily="18" charset="0"/>
                  </a:endParaRPr>
                </a:p>
              </p:txBody>
            </p:sp>
            <p:sp>
              <p:nvSpPr>
                <p:cNvPr id="155" name="TextBox 154"/>
                <p:cNvSpPr txBox="1"/>
                <p:nvPr/>
              </p:nvSpPr>
              <p:spPr>
                <a:xfrm>
                  <a:off x="5064773" y="2331700"/>
                  <a:ext cx="1473078" cy="480970"/>
                </a:xfrm>
                <a:prstGeom prst="rect">
                  <a:avLst/>
                </a:prstGeom>
                <a:noFill/>
              </p:spPr>
              <p:txBody>
                <a:bodyPr wrap="none" rtlCol="0">
                  <a:spAutoFit/>
                </a:bodyPr>
                <a:lstStyle/>
                <a:p>
                  <a:r>
                    <a:rPr lang="en-US" b="1" dirty="0" smtClean="0">
                      <a:latin typeface="Times New Roman" pitchFamily="18" charset="0"/>
                      <a:cs typeface="Times New Roman" pitchFamily="18" charset="0"/>
                    </a:rPr>
                    <a:t>R=A⊕B⊕C</a:t>
                  </a:r>
                  <a:endParaRPr lang="en-US" b="1" dirty="0">
                    <a:latin typeface="Times New Roman" pitchFamily="18" charset="0"/>
                    <a:cs typeface="Times New Roman" pitchFamily="18" charset="0"/>
                  </a:endParaRPr>
                </a:p>
              </p:txBody>
            </p:sp>
          </p:grpSp>
          <p:cxnSp>
            <p:nvCxnSpPr>
              <p:cNvPr id="139" name="Straight Connector 138"/>
              <p:cNvCxnSpPr/>
              <p:nvPr/>
            </p:nvCxnSpPr>
            <p:spPr>
              <a:xfrm>
                <a:off x="515584" y="475121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40" name="Straight Connector 139"/>
              <p:cNvCxnSpPr/>
              <p:nvPr/>
            </p:nvCxnSpPr>
            <p:spPr>
              <a:xfrm>
                <a:off x="2843775" y="3522255"/>
                <a:ext cx="499265" cy="0"/>
              </a:xfrm>
              <a:prstGeom prst="line">
                <a:avLst/>
              </a:prstGeom>
            </p:spPr>
            <p:style>
              <a:lnRef idx="2">
                <a:schemeClr val="dk1"/>
              </a:lnRef>
              <a:fillRef idx="0">
                <a:schemeClr val="dk1"/>
              </a:fillRef>
              <a:effectRef idx="1">
                <a:schemeClr val="dk1"/>
              </a:effectRef>
              <a:fontRef idx="minor">
                <a:schemeClr val="tx1"/>
              </a:fontRef>
            </p:style>
          </p:cxnSp>
          <p:sp>
            <p:nvSpPr>
              <p:cNvPr id="141" name="TextBox 140"/>
              <p:cNvSpPr txBox="1"/>
              <p:nvPr/>
            </p:nvSpPr>
            <p:spPr>
              <a:xfrm>
                <a:off x="149692" y="4559394"/>
                <a:ext cx="363952" cy="480970"/>
              </a:xfrm>
              <a:prstGeom prst="rect">
                <a:avLst/>
              </a:prstGeom>
              <a:noFill/>
            </p:spPr>
            <p:txBody>
              <a:bodyPr wrap="none" rtlCol="0">
                <a:spAutoFit/>
              </a:bodyPr>
              <a:lstStyle/>
              <a:p>
                <a:r>
                  <a:rPr lang="en-US" b="1" dirty="0">
                    <a:latin typeface="Times New Roman" pitchFamily="18" charset="0"/>
                    <a:cs typeface="Times New Roman" pitchFamily="18" charset="0"/>
                  </a:rPr>
                  <a:t>D</a:t>
                </a:r>
              </a:p>
            </p:txBody>
          </p:sp>
          <p:sp>
            <p:nvSpPr>
              <p:cNvPr id="142" name="TextBox 141"/>
              <p:cNvSpPr txBox="1"/>
              <p:nvPr/>
            </p:nvSpPr>
            <p:spPr>
              <a:xfrm>
                <a:off x="3337903" y="4583081"/>
                <a:ext cx="2391262" cy="480970"/>
              </a:xfrm>
              <a:prstGeom prst="rect">
                <a:avLst/>
              </a:prstGeom>
              <a:noFill/>
            </p:spPr>
            <p:txBody>
              <a:bodyPr wrap="none" rtlCol="0">
                <a:spAutoFit/>
              </a:bodyPr>
              <a:lstStyle/>
              <a:p>
                <a:r>
                  <a:rPr lang="en-US" b="1" dirty="0" smtClean="0">
                    <a:latin typeface="Times New Roman" pitchFamily="18" charset="0"/>
                    <a:cs typeface="Times New Roman" pitchFamily="18" charset="0"/>
                  </a:rPr>
                  <a:t>S=A(B⊕ C)⊕BC⊕D</a:t>
                </a:r>
                <a:endParaRPr lang="en-US" b="1" dirty="0">
                  <a:latin typeface="Times New Roman" pitchFamily="18" charset="0"/>
                  <a:cs typeface="Times New Roman" pitchFamily="18" charset="0"/>
                </a:endParaRPr>
              </a:p>
            </p:txBody>
          </p:sp>
        </p:grpSp>
        <p:cxnSp>
          <p:nvCxnSpPr>
            <p:cNvPr id="134" name="Straight Connector 133"/>
            <p:cNvCxnSpPr/>
            <p:nvPr/>
          </p:nvCxnSpPr>
          <p:spPr>
            <a:xfrm>
              <a:off x="5138698" y="51188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7481403" y="5128197"/>
              <a:ext cx="499265" cy="0"/>
            </a:xfrm>
            <a:prstGeom prst="line">
              <a:avLst/>
            </a:prstGeom>
          </p:spPr>
          <p:style>
            <a:lnRef idx="2">
              <a:schemeClr val="dk1"/>
            </a:lnRef>
            <a:fillRef idx="0">
              <a:schemeClr val="dk1"/>
            </a:fillRef>
            <a:effectRef idx="1">
              <a:schemeClr val="dk1"/>
            </a:effectRef>
            <a:fontRef idx="minor">
              <a:schemeClr val="tx1"/>
            </a:fontRef>
          </p:style>
        </p:cxnSp>
        <p:sp>
          <p:nvSpPr>
            <p:cNvPr id="136" name="TextBox 135"/>
            <p:cNvSpPr txBox="1"/>
            <p:nvPr/>
          </p:nvSpPr>
          <p:spPr>
            <a:xfrm>
              <a:off x="4772806" y="4926795"/>
              <a:ext cx="350669" cy="480970"/>
            </a:xfrm>
            <a:prstGeom prst="rect">
              <a:avLst/>
            </a:prstGeom>
            <a:noFill/>
          </p:spPr>
          <p:txBody>
            <a:bodyPr wrap="none" rtlCol="0">
              <a:spAutoFit/>
            </a:bodyPr>
            <a:lstStyle/>
            <a:p>
              <a:r>
                <a:rPr lang="en-US" b="1" dirty="0">
                  <a:latin typeface="Times New Roman" pitchFamily="18" charset="0"/>
                  <a:cs typeface="Times New Roman" pitchFamily="18" charset="0"/>
                </a:rPr>
                <a:t>E</a:t>
              </a:r>
            </a:p>
          </p:txBody>
        </p:sp>
        <p:sp>
          <p:nvSpPr>
            <p:cNvPr id="137" name="TextBox 136"/>
            <p:cNvSpPr txBox="1"/>
            <p:nvPr/>
          </p:nvSpPr>
          <p:spPr>
            <a:xfrm>
              <a:off x="7990044" y="4941513"/>
              <a:ext cx="1292098" cy="480970"/>
            </a:xfrm>
            <a:prstGeom prst="rect">
              <a:avLst/>
            </a:prstGeom>
            <a:noFill/>
          </p:spPr>
          <p:txBody>
            <a:bodyPr wrap="none" rtlCol="0">
              <a:spAutoFit/>
            </a:bodyPr>
            <a:lstStyle/>
            <a:p>
              <a:r>
                <a:rPr lang="en-US" b="1" dirty="0" smtClean="0">
                  <a:latin typeface="Times New Roman" pitchFamily="18" charset="0"/>
                  <a:cs typeface="Times New Roman" pitchFamily="18" charset="0"/>
                </a:rPr>
                <a:t>T=BC’⊕E</a:t>
              </a:r>
              <a:endParaRPr lang="en-US" b="1" dirty="0">
                <a:latin typeface="Times New Roman" pitchFamily="18" charset="0"/>
                <a:cs typeface="Times New Roman" pitchFamily="18" charset="0"/>
              </a:endParaRPr>
            </a:p>
          </p:txBody>
        </p:sp>
      </p:grpSp>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17</a:t>
            </a:fld>
            <a:endParaRPr lang="en-IN"/>
          </a:p>
        </p:txBody>
      </p:sp>
    </p:spTree>
    <p:extLst>
      <p:ext uri="{BB962C8B-B14F-4D97-AF65-F5344CB8AC3E}">
        <p14:creationId xmlns:p14="http://schemas.microsoft.com/office/powerpoint/2010/main" xmlns="" val="326937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smtClean="0">
                <a:solidFill>
                  <a:srgbClr val="FF0000"/>
                </a:solidFill>
                <a:latin typeface="Times New Roman" pitchFamily="18" charset="0"/>
                <a:cs typeface="Times New Roman" pitchFamily="18" charset="0"/>
              </a:rPr>
              <a:t>Truth Table </a:t>
            </a:r>
            <a:br>
              <a:rPr lang="en-US" b="1" i="1" u="sng" dirty="0" smtClean="0">
                <a:solidFill>
                  <a:srgbClr val="FF0000"/>
                </a:solidFill>
                <a:latin typeface="Times New Roman" pitchFamily="18" charset="0"/>
                <a:cs typeface="Times New Roman" pitchFamily="18" charset="0"/>
              </a:rPr>
            </a:br>
            <a:r>
              <a:rPr lang="en-US" sz="3600" b="1" i="1" u="sng" dirty="0" smtClean="0">
                <a:solidFill>
                  <a:srgbClr val="FF0000"/>
                </a:solidFill>
                <a:latin typeface="Times New Roman" pitchFamily="18" charset="0"/>
                <a:cs typeface="Times New Roman" pitchFamily="18" charset="0"/>
              </a:rPr>
              <a:t>(Reversibility and Parity Preservation)</a:t>
            </a:r>
            <a:endParaRPr lang="en-IN" sz="3600" b="1" i="1" u="sng" dirty="0">
              <a:solidFill>
                <a:srgbClr val="FF0000"/>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44008" y="1564186"/>
            <a:ext cx="3800475" cy="3514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1" y="1555477"/>
            <a:ext cx="3457575" cy="224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5590" y="3933279"/>
            <a:ext cx="3543300" cy="227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18</a:t>
            </a:fld>
            <a:endParaRPr lang="en-IN"/>
          </a:p>
        </p:txBody>
      </p:sp>
    </p:spTree>
    <p:extLst>
      <p:ext uri="{BB962C8B-B14F-4D97-AF65-F5344CB8AC3E}">
        <p14:creationId xmlns:p14="http://schemas.microsoft.com/office/powerpoint/2010/main" xmlns="" val="242490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US" b="1" dirty="0" smtClean="0">
                <a:latin typeface="Times New Roman" pitchFamily="18" charset="0"/>
                <a:cs typeface="Times New Roman" pitchFamily="18" charset="0"/>
              </a:rPr>
              <a:t>                                           </a:t>
            </a:r>
            <a:r>
              <a:rPr lang="en-US" b="1" i="1" u="sng" dirty="0" err="1" smtClean="0">
                <a:solidFill>
                  <a:srgbClr val="FF0000"/>
                </a:solidFill>
                <a:latin typeface="Times New Roman" pitchFamily="18" charset="0"/>
                <a:cs typeface="Times New Roman" pitchFamily="18" charset="0"/>
              </a:rPr>
              <a:t>Contd</a:t>
            </a:r>
            <a:r>
              <a:rPr lang="en-US" b="1" i="1" u="sng" dirty="0" smtClean="0">
                <a:solidFill>
                  <a:srgbClr val="FF0000"/>
                </a:solidFill>
                <a:latin typeface="Times New Roman" pitchFamily="18" charset="0"/>
                <a:cs typeface="Times New Roman" pitchFamily="18" charset="0"/>
              </a:rPr>
              <a:t>…</a:t>
            </a:r>
            <a:endParaRPr lang="en-IN" b="1" i="1" u="sng"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1720" y="908720"/>
            <a:ext cx="4039741" cy="58670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19</a:t>
            </a:fld>
            <a:endParaRPr lang="en-IN"/>
          </a:p>
        </p:txBody>
      </p:sp>
    </p:spTree>
    <p:extLst>
      <p:ext uri="{BB962C8B-B14F-4D97-AF65-F5344CB8AC3E}">
        <p14:creationId xmlns:p14="http://schemas.microsoft.com/office/powerpoint/2010/main" xmlns="" val="244843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solidFill>
                  <a:srgbClr val="FF0000"/>
                </a:solidFill>
                <a:latin typeface="Times New Roman" pitchFamily="18" charset="0"/>
                <a:cs typeface="Times New Roman" pitchFamily="18" charset="0"/>
              </a:rPr>
              <a:t>Contents of the Presentation</a:t>
            </a:r>
            <a:endParaRPr lang="en-IN"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637112"/>
          </a:xfrm>
        </p:spPr>
        <p:txBody>
          <a:bodyPr>
            <a:normAutofit fontScale="77500" lnSpcReduction="20000"/>
          </a:bodyPr>
          <a:lstStyle/>
          <a:p>
            <a:r>
              <a:rPr lang="en-IN" dirty="0" smtClean="0">
                <a:latin typeface="Times New Roman" pitchFamily="18" charset="0"/>
                <a:cs typeface="Times New Roman" pitchFamily="18" charset="0"/>
              </a:rPr>
              <a:t>Introduction to Reversible Logic</a:t>
            </a:r>
          </a:p>
          <a:p>
            <a:r>
              <a:rPr lang="en-IN" dirty="0" smtClean="0">
                <a:latin typeface="Times New Roman" pitchFamily="18" charset="0"/>
                <a:cs typeface="Times New Roman" pitchFamily="18" charset="0"/>
              </a:rPr>
              <a:t>Scope of the Research</a:t>
            </a:r>
          </a:p>
          <a:p>
            <a:r>
              <a:rPr lang="en-IN" dirty="0" smtClean="0">
                <a:latin typeface="Times New Roman" pitchFamily="18" charset="0"/>
                <a:cs typeface="Times New Roman" pitchFamily="18" charset="0"/>
              </a:rPr>
              <a:t>Objectives of the Research</a:t>
            </a:r>
          </a:p>
          <a:p>
            <a:r>
              <a:rPr lang="en-IN" dirty="0" smtClean="0">
                <a:latin typeface="Times New Roman" pitchFamily="18" charset="0"/>
                <a:cs typeface="Times New Roman" pitchFamily="18" charset="0"/>
              </a:rPr>
              <a:t>Literature Survey (RL Gates, ALU, Division and Multiplier)</a:t>
            </a:r>
          </a:p>
          <a:p>
            <a:r>
              <a:rPr lang="en-IN" dirty="0" smtClean="0">
                <a:latin typeface="Times New Roman" pitchFamily="18" charset="0"/>
                <a:cs typeface="Times New Roman" pitchFamily="18" charset="0"/>
              </a:rPr>
              <a:t>Reversible KMD Gates, Adder and Multiplier </a:t>
            </a:r>
          </a:p>
          <a:p>
            <a:r>
              <a:rPr lang="en-IN" dirty="0" smtClean="0">
                <a:latin typeface="Times New Roman" pitchFamily="18" charset="0"/>
                <a:cs typeface="Times New Roman" pitchFamily="18" charset="0"/>
              </a:rPr>
              <a:t>Design of Arithmetic and Logic Unit (ALU)</a:t>
            </a:r>
          </a:p>
          <a:p>
            <a:r>
              <a:rPr lang="en-IN" dirty="0" smtClean="0">
                <a:latin typeface="Times New Roman" pitchFamily="18" charset="0"/>
                <a:cs typeface="Times New Roman" pitchFamily="18" charset="0"/>
              </a:rPr>
              <a:t>Design of Floating Point Division Unit</a:t>
            </a:r>
          </a:p>
          <a:p>
            <a:r>
              <a:rPr lang="en-IN" dirty="0" smtClean="0">
                <a:latin typeface="Times New Roman" pitchFamily="18" charset="0"/>
                <a:cs typeface="Times New Roman" pitchFamily="18" charset="0"/>
              </a:rPr>
              <a:t>Design of Vedic Multiplier</a:t>
            </a:r>
          </a:p>
          <a:p>
            <a:r>
              <a:rPr lang="en-IN" dirty="0" smtClean="0">
                <a:latin typeface="Times New Roman" pitchFamily="18" charset="0"/>
                <a:cs typeface="Times New Roman" pitchFamily="18" charset="0"/>
              </a:rPr>
              <a:t>Contributions of the Research</a:t>
            </a:r>
          </a:p>
          <a:p>
            <a:r>
              <a:rPr lang="en-IN" dirty="0" smtClean="0">
                <a:latin typeface="Times New Roman" pitchFamily="18" charset="0"/>
                <a:cs typeface="Times New Roman" pitchFamily="18" charset="0"/>
              </a:rPr>
              <a:t>Conclusion</a:t>
            </a:r>
          </a:p>
          <a:p>
            <a:r>
              <a:rPr lang="en-IN" dirty="0" smtClean="0">
                <a:latin typeface="Times New Roman" pitchFamily="18" charset="0"/>
                <a:cs typeface="Times New Roman" pitchFamily="18" charset="0"/>
              </a:rPr>
              <a:t>References</a:t>
            </a:r>
          </a:p>
          <a:p>
            <a:r>
              <a:rPr lang="en-IN" dirty="0" smtClean="0">
                <a:latin typeface="Times New Roman" pitchFamily="18" charset="0"/>
                <a:cs typeface="Times New Roman" pitchFamily="18" charset="0"/>
              </a:rPr>
              <a:t>Publications</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smtClean="0"/>
              <a:t>Synopsis</a:t>
            </a:r>
            <a:endParaRPr lang="en-IN" dirty="0"/>
          </a:p>
        </p:txBody>
      </p:sp>
      <p:sp>
        <p:nvSpPr>
          <p:cNvPr id="5" name="Slide Number Placeholder 4"/>
          <p:cNvSpPr>
            <a:spLocks noGrp="1"/>
          </p:cNvSpPr>
          <p:nvPr>
            <p:ph type="sldNum" sz="quarter" idx="12"/>
          </p:nvPr>
        </p:nvSpPr>
        <p:spPr/>
        <p:txBody>
          <a:bodyPr/>
          <a:lstStyle/>
          <a:p>
            <a:fld id="{A36D5084-E15A-471B-95B6-A94CFE3BBEA2}" type="slidenum">
              <a:rPr lang="en-IN" smtClean="0"/>
              <a:pPr/>
              <a:t>2</a:t>
            </a:fld>
            <a:endParaRPr lang="en-IN"/>
          </a:p>
        </p:txBody>
      </p:sp>
    </p:spTree>
    <p:extLst>
      <p:ext uri="{BB962C8B-B14F-4D97-AF65-F5344CB8AC3E}">
        <p14:creationId xmlns:p14="http://schemas.microsoft.com/office/powerpoint/2010/main" xmlns="" val="369194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a:solidFill>
                  <a:srgbClr val="FF0000"/>
                </a:solidFill>
                <a:latin typeface="Times New Roman" pitchFamily="18" charset="0"/>
                <a:cs typeface="Times New Roman" pitchFamily="18" charset="0"/>
              </a:rPr>
              <a:t>Universality Property of KMD Gates</a:t>
            </a:r>
            <a:endParaRPr lang="en-IN" i="1" u="sng"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159701405"/>
              </p:ext>
            </p:extLst>
          </p:nvPr>
        </p:nvGraphicFramePr>
        <p:xfrm>
          <a:off x="755576" y="1916832"/>
          <a:ext cx="8013576" cy="3384381"/>
        </p:xfrm>
        <a:graphic>
          <a:graphicData uri="http://schemas.openxmlformats.org/drawingml/2006/table">
            <a:tbl>
              <a:tblPr firstRow="1" firstCol="1" bandRow="1">
                <a:tableStyleId>{5C22544A-7EE6-4342-B048-85BDC9FD1C3A}</a:tableStyleId>
              </a:tblPr>
              <a:tblGrid>
                <a:gridCol w="1198595">
                  <a:extLst>
                    <a:ext uri="{9D8B030D-6E8A-4147-A177-3AD203B41FA5}">
                      <a16:colId xmlns:a16="http://schemas.microsoft.com/office/drawing/2014/main" xmlns="" val="20000"/>
                    </a:ext>
                  </a:extLst>
                </a:gridCol>
                <a:gridCol w="2006836">
                  <a:extLst>
                    <a:ext uri="{9D8B030D-6E8A-4147-A177-3AD203B41FA5}">
                      <a16:colId xmlns:a16="http://schemas.microsoft.com/office/drawing/2014/main" xmlns="" val="20001"/>
                    </a:ext>
                  </a:extLst>
                </a:gridCol>
                <a:gridCol w="1602715">
                  <a:extLst>
                    <a:ext uri="{9D8B030D-6E8A-4147-A177-3AD203B41FA5}">
                      <a16:colId xmlns:a16="http://schemas.microsoft.com/office/drawing/2014/main" xmlns="" val="20002"/>
                    </a:ext>
                  </a:extLst>
                </a:gridCol>
                <a:gridCol w="1602715">
                  <a:extLst>
                    <a:ext uri="{9D8B030D-6E8A-4147-A177-3AD203B41FA5}">
                      <a16:colId xmlns:a16="http://schemas.microsoft.com/office/drawing/2014/main" xmlns="" val="20003"/>
                    </a:ext>
                  </a:extLst>
                </a:gridCol>
                <a:gridCol w="1602715">
                  <a:extLst>
                    <a:ext uri="{9D8B030D-6E8A-4147-A177-3AD203B41FA5}">
                      <a16:colId xmlns:a16="http://schemas.microsoft.com/office/drawing/2014/main" xmlns="" val="20004"/>
                    </a:ext>
                  </a:extLst>
                </a:gridCol>
              </a:tblGrid>
              <a:tr h="241966">
                <a:tc>
                  <a:txBody>
                    <a:bodyPr/>
                    <a:lstStyle/>
                    <a:p>
                      <a:pPr algn="ctr">
                        <a:lnSpc>
                          <a:spcPct val="115000"/>
                        </a:lnSpc>
                        <a:spcAft>
                          <a:spcPts val="0"/>
                        </a:spcAft>
                      </a:pPr>
                      <a:r>
                        <a:rPr lang="en-US" sz="1200" dirty="0">
                          <a:effectLst/>
                          <a:latin typeface="Times New Roman" pitchFamily="18" charset="0"/>
                          <a:cs typeface="Times New Roman" pitchFamily="18" charset="0"/>
                        </a:rPr>
                        <a:t>S. No.</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Reversible Gate</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Constant Input</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Logic Function</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Expression</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0"/>
                  </a:ext>
                </a:extLst>
              </a:tr>
              <a:tr h="241966">
                <a:tc rowSpan="3">
                  <a:txBody>
                    <a:bodyPr/>
                    <a:lstStyle/>
                    <a:p>
                      <a:pPr marL="342900" lvl="0" indent="-342900" algn="ctr">
                        <a:lnSpc>
                          <a:spcPct val="115000"/>
                        </a:lnSpc>
                        <a:spcAft>
                          <a:spcPts val="0"/>
                        </a:spcAft>
                        <a:buFont typeface="+mj-lt"/>
                        <a:buNone/>
                      </a:pPr>
                      <a:r>
                        <a:rPr lang="en-IN" sz="1300" b="1" dirty="0" smtClean="0">
                          <a:effectLst/>
                          <a:latin typeface="Times New Roman" pitchFamily="18" charset="0"/>
                          <a:ea typeface="Times New Roman"/>
                          <a:cs typeface="Times New Roman" pitchFamily="18" charset="0"/>
                        </a:rPr>
                        <a:t>1.</a:t>
                      </a:r>
                      <a:endParaRPr lang="en-IN" sz="1300" b="1" dirty="0">
                        <a:effectLst/>
                        <a:latin typeface="Times New Roman" pitchFamily="18" charset="0"/>
                        <a:ea typeface="Times New Roman"/>
                        <a:cs typeface="Times New Roman" pitchFamily="18" charset="0"/>
                      </a:endParaRPr>
                    </a:p>
                  </a:txBody>
                  <a:tcPr marL="68580" marR="68580" marT="0" marB="0" anchor="ctr"/>
                </a:tc>
                <a:tc rowSpan="3">
                  <a:txBody>
                    <a:bodyPr/>
                    <a:lstStyle/>
                    <a:p>
                      <a:pPr algn="ctr">
                        <a:lnSpc>
                          <a:spcPct val="115000"/>
                        </a:lnSpc>
                        <a:spcAft>
                          <a:spcPts val="0"/>
                        </a:spcAft>
                      </a:pPr>
                      <a:r>
                        <a:rPr lang="en-US" sz="1200" dirty="0">
                          <a:effectLst/>
                          <a:latin typeface="Times New Roman" pitchFamily="18" charset="0"/>
                          <a:cs typeface="Times New Roman" pitchFamily="18" charset="0"/>
                        </a:rPr>
                        <a:t>KMD gate1</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A=1; C=0 / 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Q=NOT (B)</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Q = R’</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1"/>
                  </a:ext>
                </a:extLst>
              </a:tr>
              <a:tr h="239295">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200">
                          <a:effectLst/>
                          <a:latin typeface="Times New Roman" pitchFamily="18" charset="0"/>
                          <a:cs typeface="Times New Roman" pitchFamily="18" charset="0"/>
                        </a:rPr>
                        <a:t>C=1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Q = NAND (A,B)</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Q = A’ + AB’</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2"/>
                  </a:ext>
                </a:extLst>
              </a:tr>
              <a:tr h="239295">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200">
                          <a:effectLst/>
                          <a:latin typeface="Times New Roman" pitchFamily="18" charset="0"/>
                          <a:cs typeface="Times New Roman" pitchFamily="18" charset="0"/>
                        </a:rPr>
                        <a:t>C=0</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 = OR (A, B)</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Q = A + A’B</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3"/>
                  </a:ext>
                </a:extLst>
              </a:tr>
              <a:tr h="241966">
                <a:tc rowSpan="3">
                  <a:txBody>
                    <a:bodyPr/>
                    <a:lstStyle/>
                    <a:p>
                      <a:pPr marL="342900" lvl="0" indent="-342900" algn="ctr">
                        <a:lnSpc>
                          <a:spcPct val="115000"/>
                        </a:lnSpc>
                        <a:spcAft>
                          <a:spcPts val="0"/>
                        </a:spcAft>
                        <a:buFont typeface="+mj-lt"/>
                        <a:buNone/>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2.</a:t>
                      </a:r>
                      <a:endParaRPr lang="en-IN" sz="1300" b="1" dirty="0">
                        <a:effectLst/>
                        <a:latin typeface="Times New Roman" pitchFamily="18" charset="0"/>
                        <a:ea typeface="Times New Roman"/>
                        <a:cs typeface="Times New Roman" pitchFamily="18" charset="0"/>
                      </a:endParaRPr>
                    </a:p>
                  </a:txBody>
                  <a:tcPr marL="68580" marR="68580" marT="0" marB="0" anchor="ctr"/>
                </a:tc>
                <a:tc rowSpan="3">
                  <a:txBody>
                    <a:bodyPr/>
                    <a:lstStyle/>
                    <a:p>
                      <a:pPr algn="ctr">
                        <a:lnSpc>
                          <a:spcPct val="115000"/>
                        </a:lnSpc>
                        <a:spcAft>
                          <a:spcPts val="0"/>
                        </a:spcAft>
                      </a:pPr>
                      <a:r>
                        <a:rPr lang="en-US" sz="1200">
                          <a:effectLst/>
                          <a:latin typeface="Times New Roman" pitchFamily="18" charset="0"/>
                          <a:cs typeface="Times New Roman" pitchFamily="18" charset="0"/>
                        </a:rPr>
                        <a:t>KMD gate2</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B=C=0</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 = NOT (A)</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 = A’</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4"/>
                  </a:ext>
                </a:extLst>
              </a:tr>
              <a:tr h="239295">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200">
                          <a:effectLst/>
                          <a:latin typeface="Times New Roman" pitchFamily="18" charset="0"/>
                          <a:cs typeface="Times New Roman" pitchFamily="18" charset="0"/>
                        </a:rPr>
                        <a:t>C=0</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Q = NOR (A,B)</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Q = A’B’ = (A+B)’</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5"/>
                  </a:ext>
                </a:extLst>
              </a:tr>
              <a:tr h="239295">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200">
                          <a:effectLst/>
                          <a:latin typeface="Times New Roman" pitchFamily="18" charset="0"/>
                          <a:cs typeface="Times New Roman" pitchFamily="18" charset="0"/>
                        </a:rPr>
                        <a:t>C=1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 = AND (A,B)</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 = AB</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6"/>
                  </a:ext>
                </a:extLst>
              </a:tr>
              <a:tr h="241966">
                <a:tc rowSpan="3">
                  <a:txBody>
                    <a:bodyPr/>
                    <a:lstStyle/>
                    <a:p>
                      <a:pPr marL="342900" lvl="0" indent="-342900" algn="ctr">
                        <a:lnSpc>
                          <a:spcPct val="115000"/>
                        </a:lnSpc>
                        <a:spcAft>
                          <a:spcPts val="0"/>
                        </a:spcAft>
                        <a:buFont typeface="+mj-lt"/>
                        <a:buNone/>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3.</a:t>
                      </a:r>
                      <a:endParaRPr lang="en-IN" sz="1300" b="1" dirty="0">
                        <a:effectLst/>
                        <a:latin typeface="Times New Roman" pitchFamily="18" charset="0"/>
                        <a:ea typeface="Times New Roman"/>
                        <a:cs typeface="Times New Roman" pitchFamily="18" charset="0"/>
                      </a:endParaRPr>
                    </a:p>
                  </a:txBody>
                  <a:tcPr marL="68580" marR="68580" marT="0" marB="0" anchor="ctr"/>
                </a:tc>
                <a:tc rowSpan="3">
                  <a:txBody>
                    <a:bodyPr/>
                    <a:lstStyle/>
                    <a:p>
                      <a:pPr algn="ctr">
                        <a:lnSpc>
                          <a:spcPct val="115000"/>
                        </a:lnSpc>
                        <a:spcAft>
                          <a:spcPts val="0"/>
                        </a:spcAft>
                      </a:pPr>
                      <a:r>
                        <a:rPr lang="en-US" sz="1200">
                          <a:effectLst/>
                          <a:latin typeface="Times New Roman" pitchFamily="18" charset="0"/>
                          <a:cs typeface="Times New Roman" pitchFamily="18" charset="0"/>
                        </a:rPr>
                        <a:t>KMD gate3</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B=D=0; C=1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S = NOT (A)</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S = A’</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7"/>
                  </a:ext>
                </a:extLst>
              </a:tr>
              <a:tr h="239295">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200">
                          <a:effectLst/>
                          <a:latin typeface="Times New Roman" pitchFamily="18" charset="0"/>
                          <a:cs typeface="Times New Roman" pitchFamily="18" charset="0"/>
                        </a:rPr>
                        <a:t>B=1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 = OR (A, C)</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 = A + A’C</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8"/>
                  </a:ext>
                </a:extLst>
              </a:tr>
              <a:tr h="239295">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200">
                          <a:effectLst/>
                          <a:latin typeface="Times New Roman" pitchFamily="18" charset="0"/>
                          <a:cs typeface="Times New Roman" pitchFamily="18" charset="0"/>
                        </a:rPr>
                        <a:t>C=0</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 = AND (A, B)</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 = AB</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9"/>
                  </a:ext>
                </a:extLst>
              </a:tr>
              <a:tr h="241966">
                <a:tc rowSpan="3">
                  <a:txBody>
                    <a:bodyPr/>
                    <a:lstStyle/>
                    <a:p>
                      <a:pPr marL="342900" lvl="0" indent="-342900" algn="ctr">
                        <a:lnSpc>
                          <a:spcPct val="115000"/>
                        </a:lnSpc>
                        <a:spcAft>
                          <a:spcPts val="0"/>
                        </a:spcAft>
                        <a:buFont typeface="+mj-lt"/>
                        <a:buNone/>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4.</a:t>
                      </a:r>
                      <a:endParaRPr lang="en-IN" sz="1300" b="1" dirty="0">
                        <a:effectLst/>
                        <a:latin typeface="Times New Roman" pitchFamily="18" charset="0"/>
                        <a:ea typeface="Times New Roman"/>
                        <a:cs typeface="Times New Roman" pitchFamily="18" charset="0"/>
                      </a:endParaRPr>
                    </a:p>
                  </a:txBody>
                  <a:tcPr marL="68580" marR="68580" marT="0" marB="0" anchor="ctr"/>
                </a:tc>
                <a:tc rowSpan="3">
                  <a:txBody>
                    <a:bodyPr/>
                    <a:lstStyle/>
                    <a:p>
                      <a:pPr algn="ctr">
                        <a:lnSpc>
                          <a:spcPct val="115000"/>
                        </a:lnSpc>
                        <a:spcAft>
                          <a:spcPts val="0"/>
                        </a:spcAft>
                      </a:pPr>
                      <a:r>
                        <a:rPr lang="en-US" sz="1200">
                          <a:effectLst/>
                          <a:latin typeface="Times New Roman" pitchFamily="18" charset="0"/>
                          <a:cs typeface="Times New Roman" pitchFamily="18" charset="0"/>
                        </a:rPr>
                        <a:t>KMD gate4</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B=C=1;D=0</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Q = NOT(A)</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Q = A’</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10"/>
                  </a:ext>
                </a:extLst>
              </a:tr>
              <a:tr h="239295">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200">
                          <a:effectLst/>
                          <a:latin typeface="Times New Roman" pitchFamily="18" charset="0"/>
                          <a:cs typeface="Times New Roman" pitchFamily="18" charset="0"/>
                        </a:rPr>
                        <a:t>B=1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Q = NAND (A,C)</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Q = A’ + AC’</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11"/>
                  </a:ext>
                </a:extLst>
              </a:tr>
              <a:tr h="499486">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200">
                          <a:effectLst/>
                          <a:latin typeface="Times New Roman" pitchFamily="18" charset="0"/>
                          <a:cs typeface="Times New Roman" pitchFamily="18" charset="0"/>
                        </a:rPr>
                        <a:t>B=1; D=0</a:t>
                      </a:r>
                      <a:endParaRPr lang="en-IN" sz="1300">
                        <a:effectLst/>
                        <a:latin typeface="Times New Roman" pitchFamily="18" charset="0"/>
                        <a:cs typeface="Times New Roman" pitchFamily="18" charset="0"/>
                      </a:endParaRPr>
                    </a:p>
                    <a:p>
                      <a:pPr algn="ctr">
                        <a:lnSpc>
                          <a:spcPct val="115000"/>
                        </a:lnSpc>
                        <a:spcAft>
                          <a:spcPts val="0"/>
                        </a:spcAft>
                      </a:pPr>
                      <a:r>
                        <a:rPr lang="en-US" sz="1200">
                          <a:effectLst/>
                          <a:latin typeface="Times New Roman" pitchFamily="18" charset="0"/>
                          <a:cs typeface="Times New Roman" pitchFamily="18" charset="0"/>
                        </a:rPr>
                        <a:t>C=0</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T = OR (A,C)</a:t>
                      </a:r>
                      <a:endParaRPr lang="en-IN" sz="1300">
                        <a:effectLst/>
                        <a:latin typeface="Times New Roman" pitchFamily="18" charset="0"/>
                        <a:cs typeface="Times New Roman" pitchFamily="18" charset="0"/>
                      </a:endParaRPr>
                    </a:p>
                    <a:p>
                      <a:pPr algn="ctr">
                        <a:lnSpc>
                          <a:spcPct val="115000"/>
                        </a:lnSpc>
                        <a:spcAft>
                          <a:spcPts val="0"/>
                        </a:spcAft>
                      </a:pPr>
                      <a:r>
                        <a:rPr lang="en-US" sz="1200">
                          <a:effectLst/>
                          <a:latin typeface="Times New Roman" pitchFamily="18" charset="0"/>
                          <a:cs typeface="Times New Roman" pitchFamily="18" charset="0"/>
                        </a:rPr>
                        <a:t>Q = OR(A,C)</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T = AC’ + C</a:t>
                      </a:r>
                      <a:endParaRPr lang="en-IN" sz="1300" dirty="0">
                        <a:effectLst/>
                        <a:latin typeface="Times New Roman" pitchFamily="18" charset="0"/>
                        <a:cs typeface="Times New Roman" pitchFamily="18" charset="0"/>
                      </a:endParaRPr>
                    </a:p>
                    <a:p>
                      <a:pPr algn="ctr">
                        <a:lnSpc>
                          <a:spcPct val="115000"/>
                        </a:lnSpc>
                        <a:spcAft>
                          <a:spcPts val="0"/>
                        </a:spcAft>
                      </a:pPr>
                      <a:r>
                        <a:rPr lang="en-US" sz="1200" dirty="0">
                          <a:effectLst/>
                          <a:latin typeface="Times New Roman" pitchFamily="18" charset="0"/>
                          <a:cs typeface="Times New Roman" pitchFamily="18" charset="0"/>
                        </a:rPr>
                        <a:t>Q = AC’ + C</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12"/>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20</a:t>
            </a:fld>
            <a:endParaRPr lang="en-IN"/>
          </a:p>
        </p:txBody>
      </p:sp>
    </p:spTree>
    <p:extLst>
      <p:ext uri="{BB962C8B-B14F-4D97-AF65-F5344CB8AC3E}">
        <p14:creationId xmlns:p14="http://schemas.microsoft.com/office/powerpoint/2010/main" xmlns="" val="142387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a:solidFill>
                  <a:srgbClr val="FF0000"/>
                </a:solidFill>
                <a:latin typeface="Times New Roman" pitchFamily="18" charset="0"/>
                <a:cs typeface="Times New Roman" pitchFamily="18" charset="0"/>
              </a:rPr>
              <a:t>Comparison of </a:t>
            </a:r>
            <a:r>
              <a:rPr lang="en-US" b="1" i="1" u="sng" dirty="0" smtClean="0">
                <a:solidFill>
                  <a:srgbClr val="FF0000"/>
                </a:solidFill>
                <a:latin typeface="Times New Roman" pitchFamily="18" charset="0"/>
                <a:cs typeface="Times New Roman" pitchFamily="18" charset="0"/>
              </a:rPr>
              <a:t>the Proposed KMD Reversible Gates with the Existing</a:t>
            </a:r>
            <a:endParaRPr lang="en-IN" i="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684742327"/>
              </p:ext>
            </p:extLst>
          </p:nvPr>
        </p:nvGraphicFramePr>
        <p:xfrm>
          <a:off x="467544" y="2060848"/>
          <a:ext cx="8229600" cy="911352"/>
        </p:xfrm>
        <a:graphic>
          <a:graphicData uri="http://schemas.openxmlformats.org/drawingml/2006/table">
            <a:tbl>
              <a:tblPr firstRow="1" firstCol="1" bandRow="1">
                <a:tableStyleId>{5C22544A-7EE6-4342-B048-85BDC9FD1C3A}</a:tableStyleId>
              </a:tblPr>
              <a:tblGrid>
                <a:gridCol w="1697283">
                  <a:extLst>
                    <a:ext uri="{9D8B030D-6E8A-4147-A177-3AD203B41FA5}">
                      <a16:colId xmlns:a16="http://schemas.microsoft.com/office/drawing/2014/main" xmlns="" val="20000"/>
                    </a:ext>
                  </a:extLst>
                </a:gridCol>
                <a:gridCol w="1359802">
                  <a:extLst>
                    <a:ext uri="{9D8B030D-6E8A-4147-A177-3AD203B41FA5}">
                      <a16:colId xmlns:a16="http://schemas.microsoft.com/office/drawing/2014/main" xmlns="" val="20001"/>
                    </a:ext>
                  </a:extLst>
                </a:gridCol>
                <a:gridCol w="1279136">
                  <a:extLst>
                    <a:ext uri="{9D8B030D-6E8A-4147-A177-3AD203B41FA5}">
                      <a16:colId xmlns:a16="http://schemas.microsoft.com/office/drawing/2014/main" xmlns="" val="20002"/>
                    </a:ext>
                  </a:extLst>
                </a:gridCol>
                <a:gridCol w="1359802">
                  <a:extLst>
                    <a:ext uri="{9D8B030D-6E8A-4147-A177-3AD203B41FA5}">
                      <a16:colId xmlns:a16="http://schemas.microsoft.com/office/drawing/2014/main" xmlns="" val="20003"/>
                    </a:ext>
                  </a:extLst>
                </a:gridCol>
                <a:gridCol w="1231394">
                  <a:extLst>
                    <a:ext uri="{9D8B030D-6E8A-4147-A177-3AD203B41FA5}">
                      <a16:colId xmlns:a16="http://schemas.microsoft.com/office/drawing/2014/main" xmlns="" val="20004"/>
                    </a:ext>
                  </a:extLst>
                </a:gridCol>
                <a:gridCol w="1302183">
                  <a:extLst>
                    <a:ext uri="{9D8B030D-6E8A-4147-A177-3AD203B41FA5}">
                      <a16:colId xmlns:a16="http://schemas.microsoft.com/office/drawing/2014/main" xmlns="" val="20005"/>
                    </a:ext>
                  </a:extLst>
                </a:gridCol>
              </a:tblGrid>
              <a:tr h="0">
                <a:tc>
                  <a:txBody>
                    <a:bodyPr/>
                    <a:lstStyle/>
                    <a:p>
                      <a:pPr>
                        <a:lnSpc>
                          <a:spcPct val="115000"/>
                        </a:lnSpc>
                        <a:spcAft>
                          <a:spcPts val="0"/>
                        </a:spcAft>
                      </a:pPr>
                      <a:r>
                        <a:rPr lang="en-US" sz="1300" dirty="0">
                          <a:effectLst/>
                          <a:latin typeface="Times New Roman" pitchFamily="18" charset="0"/>
                          <a:cs typeface="Times New Roman" pitchFamily="18" charset="0"/>
                        </a:rPr>
                        <a:t>Characteristics</a:t>
                      </a:r>
                      <a:endParaRPr lang="en-IN" sz="130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TR</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PPRG</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TSG</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DKG</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dirty="0">
                          <a:effectLst/>
                          <a:latin typeface="Times New Roman" pitchFamily="18" charset="0"/>
                          <a:cs typeface="Times New Roman" pitchFamily="18" charset="0"/>
                        </a:rPr>
                        <a:t>KMD Gate1</a:t>
                      </a:r>
                      <a:endParaRPr lang="en-IN" sz="13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xmlns="" val="10000"/>
                  </a:ext>
                </a:extLst>
              </a:tr>
              <a:tr h="0">
                <a:tc>
                  <a:txBody>
                    <a:bodyPr/>
                    <a:lstStyle/>
                    <a:p>
                      <a:pPr>
                        <a:lnSpc>
                          <a:spcPct val="115000"/>
                        </a:lnSpc>
                        <a:spcAft>
                          <a:spcPts val="0"/>
                        </a:spcAft>
                      </a:pPr>
                      <a:r>
                        <a:rPr lang="en-US" sz="1300">
                          <a:effectLst/>
                          <a:latin typeface="Times New Roman" pitchFamily="18" charset="0"/>
                          <a:cs typeface="Times New Roman" pitchFamily="18" charset="0"/>
                        </a:rPr>
                        <a:t>Functions </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NOT, XOR, XNOR</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NOT, AND, XOR</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NOT, XOR, XNOR</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NOT, XOR, AND</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NOT, OR, NAND</a:t>
                      </a:r>
                      <a:endParaRPr lang="en-IN" sz="130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xmlns="" val="10001"/>
                  </a:ext>
                </a:extLst>
              </a:tr>
              <a:tr h="0">
                <a:tc>
                  <a:txBody>
                    <a:bodyPr/>
                    <a:lstStyle/>
                    <a:p>
                      <a:pPr>
                        <a:lnSpc>
                          <a:spcPct val="115000"/>
                        </a:lnSpc>
                        <a:spcAft>
                          <a:spcPts val="0"/>
                        </a:spcAft>
                      </a:pPr>
                      <a:r>
                        <a:rPr lang="en-US" sz="1300">
                          <a:effectLst/>
                          <a:latin typeface="Times New Roman" pitchFamily="18" charset="0"/>
                          <a:cs typeface="Times New Roman" pitchFamily="18" charset="0"/>
                        </a:rPr>
                        <a:t>Cell Count</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113</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171</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752</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dirty="0">
                          <a:effectLst/>
                          <a:latin typeface="Times New Roman" pitchFamily="18" charset="0"/>
                          <a:cs typeface="Times New Roman" pitchFamily="18" charset="0"/>
                        </a:rPr>
                        <a:t>169</a:t>
                      </a:r>
                      <a:endParaRPr lang="en-IN" sz="13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nvGraphicFramePr>
        <p:xfrm>
          <a:off x="457200" y="3224244"/>
          <a:ext cx="8229599" cy="1139190"/>
        </p:xfrm>
        <a:graphic>
          <a:graphicData uri="http://schemas.openxmlformats.org/drawingml/2006/table">
            <a:tbl>
              <a:tblPr firstRow="1" firstCol="1" bandRow="1">
                <a:tableStyleId>{5C22544A-7EE6-4342-B048-85BDC9FD1C3A}</a:tableStyleId>
              </a:tblPr>
              <a:tblGrid>
                <a:gridCol w="1175657">
                  <a:extLst>
                    <a:ext uri="{9D8B030D-6E8A-4147-A177-3AD203B41FA5}">
                      <a16:colId xmlns:a16="http://schemas.microsoft.com/office/drawing/2014/main" xmlns="" val="20000"/>
                    </a:ext>
                  </a:extLst>
                </a:gridCol>
                <a:gridCol w="1175657">
                  <a:extLst>
                    <a:ext uri="{9D8B030D-6E8A-4147-A177-3AD203B41FA5}">
                      <a16:colId xmlns:a16="http://schemas.microsoft.com/office/drawing/2014/main" xmlns="" val="20001"/>
                    </a:ext>
                  </a:extLst>
                </a:gridCol>
                <a:gridCol w="1175657">
                  <a:extLst>
                    <a:ext uri="{9D8B030D-6E8A-4147-A177-3AD203B41FA5}">
                      <a16:colId xmlns:a16="http://schemas.microsoft.com/office/drawing/2014/main" xmlns="" val="20002"/>
                    </a:ext>
                  </a:extLst>
                </a:gridCol>
                <a:gridCol w="1175657">
                  <a:extLst>
                    <a:ext uri="{9D8B030D-6E8A-4147-A177-3AD203B41FA5}">
                      <a16:colId xmlns:a16="http://schemas.microsoft.com/office/drawing/2014/main" xmlns="" val="20003"/>
                    </a:ext>
                  </a:extLst>
                </a:gridCol>
                <a:gridCol w="1175657">
                  <a:extLst>
                    <a:ext uri="{9D8B030D-6E8A-4147-A177-3AD203B41FA5}">
                      <a16:colId xmlns:a16="http://schemas.microsoft.com/office/drawing/2014/main" xmlns="" val="20004"/>
                    </a:ext>
                  </a:extLst>
                </a:gridCol>
                <a:gridCol w="1175657">
                  <a:extLst>
                    <a:ext uri="{9D8B030D-6E8A-4147-A177-3AD203B41FA5}">
                      <a16:colId xmlns:a16="http://schemas.microsoft.com/office/drawing/2014/main" xmlns="" val="20005"/>
                    </a:ext>
                  </a:extLst>
                </a:gridCol>
                <a:gridCol w="1175657">
                  <a:extLst>
                    <a:ext uri="{9D8B030D-6E8A-4147-A177-3AD203B41FA5}">
                      <a16:colId xmlns:a16="http://schemas.microsoft.com/office/drawing/2014/main" xmlns="" val="20006"/>
                    </a:ext>
                  </a:extLst>
                </a:gridCol>
              </a:tblGrid>
              <a:tr h="0">
                <a:tc>
                  <a:txBody>
                    <a:bodyPr/>
                    <a:lstStyle/>
                    <a:p>
                      <a:pPr>
                        <a:lnSpc>
                          <a:spcPct val="115000"/>
                        </a:lnSpc>
                        <a:spcAft>
                          <a:spcPts val="0"/>
                        </a:spcAft>
                      </a:pPr>
                      <a:r>
                        <a:rPr lang="en-US" sz="1300" dirty="0">
                          <a:effectLst/>
                          <a:latin typeface="Times New Roman" pitchFamily="18" charset="0"/>
                          <a:cs typeface="Times New Roman" pitchFamily="18" charset="0"/>
                        </a:rPr>
                        <a:t>Characteristics</a:t>
                      </a:r>
                      <a:endParaRPr lang="en-IN" sz="1300" dirty="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rPr>
                        <a:t>Peres</a:t>
                      </a:r>
                      <a:endParaRPr lang="en-IN" sz="1300">
                        <a:effectLst/>
                        <a:latin typeface="Times New Roman"/>
                        <a:ea typeface="Times New Roman"/>
                        <a:cs typeface="Latha"/>
                      </a:endParaRPr>
                    </a:p>
                  </a:txBody>
                  <a:tcPr marL="68580" marR="68580" marT="0" marB="0"/>
                </a:tc>
                <a:tc>
                  <a:txBody>
                    <a:bodyPr/>
                    <a:lstStyle/>
                    <a:p>
                      <a:pPr indent="722630" algn="ctr">
                        <a:lnSpc>
                          <a:spcPct val="150000"/>
                        </a:lnSpc>
                        <a:spcAft>
                          <a:spcPts val="0"/>
                        </a:spcAft>
                      </a:pPr>
                      <a:r>
                        <a:rPr lang="en-GB" sz="1300">
                          <a:effectLst/>
                        </a:rPr>
                        <a:t>NFT</a:t>
                      </a:r>
                      <a:endParaRPr lang="en-IN" sz="1300">
                        <a:effectLst/>
                        <a:latin typeface="Times New Roman"/>
                        <a:ea typeface="Times New Roman"/>
                        <a:cs typeface="Latha"/>
                      </a:endParaRPr>
                    </a:p>
                  </a:txBody>
                  <a:tcPr marL="68580" marR="68580" marT="0" marB="0" anchor="ctr"/>
                </a:tc>
                <a:tc>
                  <a:txBody>
                    <a:bodyPr/>
                    <a:lstStyle/>
                    <a:p>
                      <a:pPr>
                        <a:lnSpc>
                          <a:spcPct val="115000"/>
                        </a:lnSpc>
                        <a:spcAft>
                          <a:spcPts val="0"/>
                        </a:spcAft>
                      </a:pPr>
                      <a:r>
                        <a:rPr lang="en-US" sz="1300">
                          <a:effectLst/>
                        </a:rPr>
                        <a:t>RM</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RUG</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KMD Gate2</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KMD Gate3</a:t>
                      </a:r>
                      <a:endParaRPr lang="en-IN" sz="1300">
                        <a:effectLst/>
                        <a:latin typeface="Times New Roman"/>
                        <a:ea typeface="Times New Roman"/>
                        <a:cs typeface="Latha"/>
                      </a:endParaRPr>
                    </a:p>
                  </a:txBody>
                  <a:tcPr marL="68580" marR="68580" marT="0" marB="0"/>
                </a:tc>
                <a:extLst>
                  <a:ext uri="{0D108BD9-81ED-4DB2-BD59-A6C34878D82A}">
                    <a16:rowId xmlns:a16="http://schemas.microsoft.com/office/drawing/2014/main" xmlns="" val="10000"/>
                  </a:ext>
                </a:extLst>
              </a:tr>
              <a:tr h="0">
                <a:tc>
                  <a:txBody>
                    <a:bodyPr/>
                    <a:lstStyle/>
                    <a:p>
                      <a:pPr>
                        <a:lnSpc>
                          <a:spcPct val="115000"/>
                        </a:lnSpc>
                        <a:spcAft>
                          <a:spcPts val="0"/>
                        </a:spcAft>
                      </a:pPr>
                      <a:r>
                        <a:rPr lang="en-US" sz="1300">
                          <a:effectLst/>
                        </a:rPr>
                        <a:t>Functions </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NOT, AND, NAND, XOR</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XOR, AND, NOT, OR</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NOT, XOR, AND, OR</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AND, XOR, OR, NOT</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AND, OR, NOT, NOR</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XOR, AND, NOT, OR</a:t>
                      </a:r>
                      <a:endParaRPr lang="en-IN" sz="1300">
                        <a:effectLst/>
                        <a:latin typeface="Times New Roman"/>
                        <a:ea typeface="Times New Roman"/>
                        <a:cs typeface="Latha"/>
                      </a:endParaRPr>
                    </a:p>
                  </a:txBody>
                  <a:tcPr marL="68580" marR="68580" marT="0" marB="0"/>
                </a:tc>
                <a:extLst>
                  <a:ext uri="{0D108BD9-81ED-4DB2-BD59-A6C34878D82A}">
                    <a16:rowId xmlns:a16="http://schemas.microsoft.com/office/drawing/2014/main" xmlns="" val="10001"/>
                  </a:ext>
                </a:extLst>
              </a:tr>
              <a:tr h="0">
                <a:tc>
                  <a:txBody>
                    <a:bodyPr/>
                    <a:lstStyle/>
                    <a:p>
                      <a:pPr>
                        <a:lnSpc>
                          <a:spcPct val="115000"/>
                        </a:lnSpc>
                        <a:spcAft>
                          <a:spcPts val="0"/>
                        </a:spcAft>
                      </a:pPr>
                      <a:r>
                        <a:rPr lang="en-US" sz="1300">
                          <a:effectLst/>
                        </a:rPr>
                        <a:t>Cell Count</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273</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dirty="0">
                          <a:effectLst/>
                        </a:rPr>
                        <a:t>128</a:t>
                      </a:r>
                      <a:endParaRPr lang="en-IN" sz="1300" dirty="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178</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196</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a:effectLst/>
                        </a:rPr>
                        <a:t>121</a:t>
                      </a:r>
                      <a:endParaRPr lang="en-IN" sz="1300">
                        <a:effectLst/>
                        <a:latin typeface="Times New Roman"/>
                        <a:ea typeface="Times New Roman"/>
                        <a:cs typeface="Latha"/>
                      </a:endParaRPr>
                    </a:p>
                  </a:txBody>
                  <a:tcPr marL="68580" marR="68580" marT="0" marB="0"/>
                </a:tc>
                <a:tc>
                  <a:txBody>
                    <a:bodyPr/>
                    <a:lstStyle/>
                    <a:p>
                      <a:pPr>
                        <a:lnSpc>
                          <a:spcPct val="115000"/>
                        </a:lnSpc>
                        <a:spcAft>
                          <a:spcPts val="0"/>
                        </a:spcAft>
                      </a:pPr>
                      <a:r>
                        <a:rPr lang="en-US" sz="1300" dirty="0">
                          <a:effectLst/>
                        </a:rPr>
                        <a:t>116</a:t>
                      </a:r>
                      <a:endParaRPr lang="en-IN" sz="1300" dirty="0">
                        <a:effectLst/>
                        <a:latin typeface="Times New Roman"/>
                        <a:ea typeface="Times New Roman"/>
                        <a:cs typeface="Latha"/>
                      </a:endParaRPr>
                    </a:p>
                  </a:txBody>
                  <a:tcPr marL="68580" marR="68580" marT="0" marB="0"/>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639219817"/>
              </p:ext>
            </p:extLst>
          </p:nvPr>
        </p:nvGraphicFramePr>
        <p:xfrm>
          <a:off x="457200" y="4741323"/>
          <a:ext cx="8229600" cy="1208532"/>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20004"/>
                    </a:ext>
                  </a:extLst>
                </a:gridCol>
                <a:gridCol w="1371600">
                  <a:extLst>
                    <a:ext uri="{9D8B030D-6E8A-4147-A177-3AD203B41FA5}">
                      <a16:colId xmlns:a16="http://schemas.microsoft.com/office/drawing/2014/main" xmlns="" val="20005"/>
                    </a:ext>
                  </a:extLst>
                </a:gridCol>
              </a:tblGrid>
              <a:tr h="0">
                <a:tc>
                  <a:txBody>
                    <a:bodyPr/>
                    <a:lstStyle/>
                    <a:p>
                      <a:pPr>
                        <a:lnSpc>
                          <a:spcPct val="115000"/>
                        </a:lnSpc>
                        <a:spcAft>
                          <a:spcPts val="0"/>
                        </a:spcAft>
                      </a:pPr>
                      <a:r>
                        <a:rPr lang="en-US" sz="1300">
                          <a:effectLst/>
                          <a:latin typeface="Times New Roman" pitchFamily="18" charset="0"/>
                          <a:cs typeface="Times New Roman" pitchFamily="18" charset="0"/>
                        </a:rPr>
                        <a:t>Characteristics</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R Gate</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indent="722630" algn="ctr">
                        <a:lnSpc>
                          <a:spcPct val="150000"/>
                        </a:lnSpc>
                        <a:spcAft>
                          <a:spcPts val="0"/>
                        </a:spcAft>
                      </a:pPr>
                      <a:r>
                        <a:rPr lang="en-GB" sz="1300">
                          <a:effectLst/>
                          <a:latin typeface="Times New Roman" pitchFamily="18" charset="0"/>
                          <a:cs typeface="Times New Roman" pitchFamily="18" charset="0"/>
                        </a:rPr>
                        <a:t>R1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nSpc>
                          <a:spcPct val="115000"/>
                        </a:lnSpc>
                        <a:spcAft>
                          <a:spcPts val="0"/>
                        </a:spcAft>
                      </a:pPr>
                      <a:r>
                        <a:rPr lang="en-US" sz="1300">
                          <a:effectLst/>
                          <a:latin typeface="Times New Roman" pitchFamily="18" charset="0"/>
                          <a:cs typeface="Times New Roman" pitchFamily="18" charset="0"/>
                        </a:rPr>
                        <a:t>OTG</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SMS</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KMD gate4</a:t>
                      </a:r>
                      <a:endParaRPr lang="en-IN" sz="130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xmlns="" val="10000"/>
                  </a:ext>
                </a:extLst>
              </a:tr>
              <a:tr h="0">
                <a:tc>
                  <a:txBody>
                    <a:bodyPr/>
                    <a:lstStyle/>
                    <a:p>
                      <a:pPr>
                        <a:lnSpc>
                          <a:spcPct val="115000"/>
                        </a:lnSpc>
                        <a:spcAft>
                          <a:spcPts val="0"/>
                        </a:spcAft>
                      </a:pPr>
                      <a:r>
                        <a:rPr lang="en-US" sz="1300">
                          <a:effectLst/>
                          <a:latin typeface="Times New Roman" pitchFamily="18" charset="0"/>
                          <a:cs typeface="Times New Roman" pitchFamily="18" charset="0"/>
                        </a:rPr>
                        <a:t>Functions </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NOT, AND, OR, NAND, XOR</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NOT, OR, NAND, XOR, XNOR</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NOT, NAND, XOR, XNOR, Majority</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NOT, AND, NAND, XOR, XNOR</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XOR, AND, OR, NOT, NAND</a:t>
                      </a:r>
                      <a:endParaRPr lang="en-IN" sz="130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xmlns="" val="10001"/>
                  </a:ext>
                </a:extLst>
              </a:tr>
              <a:tr h="0">
                <a:tc>
                  <a:txBody>
                    <a:bodyPr/>
                    <a:lstStyle/>
                    <a:p>
                      <a:pPr>
                        <a:lnSpc>
                          <a:spcPct val="115000"/>
                        </a:lnSpc>
                        <a:spcAft>
                          <a:spcPts val="0"/>
                        </a:spcAft>
                      </a:pPr>
                      <a:r>
                        <a:rPr lang="en-US" sz="1300">
                          <a:effectLst/>
                          <a:latin typeface="Times New Roman" pitchFamily="18" charset="0"/>
                          <a:cs typeface="Times New Roman" pitchFamily="18" charset="0"/>
                        </a:rPr>
                        <a:t>Cell Count</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105</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a:effectLst/>
                          <a:latin typeface="Times New Roman" pitchFamily="18" charset="0"/>
                          <a:cs typeface="Times New Roman" pitchFamily="18" charset="0"/>
                        </a:rPr>
                        <a:t> </a:t>
                      </a:r>
                      <a:endParaRPr lang="en-IN" sz="1300">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300" dirty="0">
                          <a:effectLst/>
                          <a:latin typeface="Times New Roman" pitchFamily="18" charset="0"/>
                          <a:cs typeface="Times New Roman" pitchFamily="18" charset="0"/>
                        </a:rPr>
                        <a:t>244</a:t>
                      </a:r>
                      <a:endParaRPr lang="en-IN" sz="13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xmlns="" val="10002"/>
                  </a:ext>
                </a:extLst>
              </a:tr>
            </a:tbl>
          </a:graphicData>
        </a:graphic>
      </p:graphicFrame>
      <p:sp>
        <p:nvSpPr>
          <p:cNvPr id="7" name="Rectangle 6"/>
          <p:cNvSpPr/>
          <p:nvPr/>
        </p:nvSpPr>
        <p:spPr>
          <a:xfrm>
            <a:off x="1869048" y="1628800"/>
            <a:ext cx="1944763" cy="369332"/>
          </a:xfrm>
          <a:prstGeom prst="rect">
            <a:avLst/>
          </a:prstGeom>
        </p:spPr>
        <p:txBody>
          <a:bodyPr wrap="none">
            <a:spAutoFit/>
          </a:bodyPr>
          <a:lstStyle/>
          <a:p>
            <a:r>
              <a:rPr lang="en-GB" b="1" dirty="0" smtClean="0">
                <a:latin typeface="Times New Roman" pitchFamily="18" charset="0"/>
                <a:cs typeface="Times New Roman" pitchFamily="18" charset="0"/>
              </a:rPr>
              <a:t>KMD Gates (3×3)</a:t>
            </a:r>
            <a:endParaRPr lang="en-IN" dirty="0">
              <a:latin typeface="Times New Roman" pitchFamily="18" charset="0"/>
              <a:cs typeface="Times New Roman" pitchFamily="18" charset="0"/>
            </a:endParaRPr>
          </a:p>
        </p:txBody>
      </p:sp>
      <p:sp>
        <p:nvSpPr>
          <p:cNvPr id="8" name="Rectangle 7"/>
          <p:cNvSpPr/>
          <p:nvPr/>
        </p:nvSpPr>
        <p:spPr>
          <a:xfrm>
            <a:off x="2618583" y="2925047"/>
            <a:ext cx="1944763" cy="369332"/>
          </a:xfrm>
          <a:prstGeom prst="rect">
            <a:avLst/>
          </a:prstGeom>
        </p:spPr>
        <p:txBody>
          <a:bodyPr wrap="none">
            <a:spAutoFit/>
          </a:bodyPr>
          <a:lstStyle/>
          <a:p>
            <a:r>
              <a:rPr lang="en-US" b="1" dirty="0">
                <a:latin typeface="Times New Roman" pitchFamily="18" charset="0"/>
                <a:cs typeface="Times New Roman" pitchFamily="18" charset="0"/>
              </a:rPr>
              <a:t>KMD Gates (4×4)</a:t>
            </a:r>
            <a:endParaRPr lang="en-IN" dirty="0">
              <a:latin typeface="Times New Roman" pitchFamily="18" charset="0"/>
              <a:cs typeface="Times New Roman" pitchFamily="18" charset="0"/>
            </a:endParaRPr>
          </a:p>
        </p:txBody>
      </p:sp>
      <p:sp>
        <p:nvSpPr>
          <p:cNvPr id="9" name="Rectangle 8"/>
          <p:cNvSpPr/>
          <p:nvPr/>
        </p:nvSpPr>
        <p:spPr>
          <a:xfrm>
            <a:off x="3124200" y="4334828"/>
            <a:ext cx="1880643" cy="369332"/>
          </a:xfrm>
          <a:prstGeom prst="rect">
            <a:avLst/>
          </a:prstGeom>
        </p:spPr>
        <p:txBody>
          <a:bodyPr wrap="none">
            <a:spAutoFit/>
          </a:bodyPr>
          <a:lstStyle/>
          <a:p>
            <a:r>
              <a:rPr lang="en-US" b="1" dirty="0">
                <a:latin typeface="Times New Roman" pitchFamily="18" charset="0"/>
                <a:cs typeface="Times New Roman" pitchFamily="18" charset="0"/>
              </a:rPr>
              <a:t>KMD gates (5×5)</a:t>
            </a:r>
            <a:endParaRPr lang="en-IN"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10" name="Slide Number Placeholder 9"/>
          <p:cNvSpPr>
            <a:spLocks noGrp="1"/>
          </p:cNvSpPr>
          <p:nvPr>
            <p:ph type="sldNum" sz="quarter" idx="12"/>
          </p:nvPr>
        </p:nvSpPr>
        <p:spPr/>
        <p:txBody>
          <a:bodyPr/>
          <a:lstStyle/>
          <a:p>
            <a:fld id="{A36D5084-E15A-471B-95B6-A94CFE3BBEA2}" type="slidenum">
              <a:rPr lang="en-IN" smtClean="0"/>
              <a:pPr/>
              <a:t>21</a:t>
            </a:fld>
            <a:endParaRPr lang="en-IN"/>
          </a:p>
        </p:txBody>
      </p:sp>
    </p:spTree>
    <p:extLst>
      <p:ext uri="{BB962C8B-B14F-4D97-AF65-F5344CB8AC3E}">
        <p14:creationId xmlns:p14="http://schemas.microsoft.com/office/powerpoint/2010/main" xmlns="" val="253487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a:solidFill>
                  <a:srgbClr val="FF0000"/>
                </a:solidFill>
                <a:latin typeface="Times New Roman" pitchFamily="18" charset="0"/>
                <a:cs typeface="Times New Roman" pitchFamily="18" charset="0"/>
              </a:rPr>
              <a:t>Characteristics and Performance of KMD </a:t>
            </a:r>
            <a:r>
              <a:rPr lang="en-US" b="1" i="1" u="sng" dirty="0" smtClean="0">
                <a:solidFill>
                  <a:srgbClr val="FF0000"/>
                </a:solidFill>
                <a:latin typeface="Times New Roman" pitchFamily="18" charset="0"/>
                <a:cs typeface="Times New Roman" pitchFamily="18" charset="0"/>
              </a:rPr>
              <a:t>Gates</a:t>
            </a:r>
            <a:endParaRPr lang="en-IN" i="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465464789"/>
              </p:ext>
            </p:extLst>
          </p:nvPr>
        </p:nvGraphicFramePr>
        <p:xfrm>
          <a:off x="395536" y="2080100"/>
          <a:ext cx="8291264" cy="2789059"/>
        </p:xfrm>
        <a:graphic>
          <a:graphicData uri="http://schemas.openxmlformats.org/drawingml/2006/table">
            <a:tbl>
              <a:tblPr firstRow="1" firstCol="1" bandRow="1">
                <a:tableStyleId>{5C22544A-7EE6-4342-B048-85BDC9FD1C3A}</a:tableStyleId>
              </a:tblPr>
              <a:tblGrid>
                <a:gridCol w="626945">
                  <a:extLst>
                    <a:ext uri="{9D8B030D-6E8A-4147-A177-3AD203B41FA5}">
                      <a16:colId xmlns:a16="http://schemas.microsoft.com/office/drawing/2014/main" xmlns="" val="20000"/>
                    </a:ext>
                  </a:extLst>
                </a:gridCol>
                <a:gridCol w="1046568">
                  <a:extLst>
                    <a:ext uri="{9D8B030D-6E8A-4147-A177-3AD203B41FA5}">
                      <a16:colId xmlns:a16="http://schemas.microsoft.com/office/drawing/2014/main" xmlns="" val="20001"/>
                    </a:ext>
                  </a:extLst>
                </a:gridCol>
                <a:gridCol w="958662">
                  <a:extLst>
                    <a:ext uri="{9D8B030D-6E8A-4147-A177-3AD203B41FA5}">
                      <a16:colId xmlns:a16="http://schemas.microsoft.com/office/drawing/2014/main" xmlns="" val="20002"/>
                    </a:ext>
                  </a:extLst>
                </a:gridCol>
                <a:gridCol w="1049883">
                  <a:extLst>
                    <a:ext uri="{9D8B030D-6E8A-4147-A177-3AD203B41FA5}">
                      <a16:colId xmlns:a16="http://schemas.microsoft.com/office/drawing/2014/main" xmlns="" val="20003"/>
                    </a:ext>
                  </a:extLst>
                </a:gridCol>
                <a:gridCol w="940418">
                  <a:extLst>
                    <a:ext uri="{9D8B030D-6E8A-4147-A177-3AD203B41FA5}">
                      <a16:colId xmlns:a16="http://schemas.microsoft.com/office/drawing/2014/main" xmlns="" val="20004"/>
                    </a:ext>
                  </a:extLst>
                </a:gridCol>
                <a:gridCol w="665092">
                  <a:extLst>
                    <a:ext uri="{9D8B030D-6E8A-4147-A177-3AD203B41FA5}">
                      <a16:colId xmlns:a16="http://schemas.microsoft.com/office/drawing/2014/main" xmlns="" val="20005"/>
                    </a:ext>
                  </a:extLst>
                </a:gridCol>
                <a:gridCol w="912221">
                  <a:extLst>
                    <a:ext uri="{9D8B030D-6E8A-4147-A177-3AD203B41FA5}">
                      <a16:colId xmlns:a16="http://schemas.microsoft.com/office/drawing/2014/main" xmlns="" val="20006"/>
                    </a:ext>
                  </a:extLst>
                </a:gridCol>
                <a:gridCol w="930466">
                  <a:extLst>
                    <a:ext uri="{9D8B030D-6E8A-4147-A177-3AD203B41FA5}">
                      <a16:colId xmlns:a16="http://schemas.microsoft.com/office/drawing/2014/main" xmlns="" val="20007"/>
                    </a:ext>
                  </a:extLst>
                </a:gridCol>
                <a:gridCol w="1161009">
                  <a:extLst>
                    <a:ext uri="{9D8B030D-6E8A-4147-A177-3AD203B41FA5}">
                      <a16:colId xmlns:a16="http://schemas.microsoft.com/office/drawing/2014/main" xmlns="" val="20008"/>
                    </a:ext>
                  </a:extLst>
                </a:gridCol>
              </a:tblGrid>
              <a:tr h="1195311">
                <a:tc>
                  <a:txBody>
                    <a:bodyPr/>
                    <a:lstStyle/>
                    <a:p>
                      <a:pPr indent="722630" algn="ctr">
                        <a:lnSpc>
                          <a:spcPct val="150000"/>
                        </a:lnSpc>
                        <a:spcAft>
                          <a:spcPts val="0"/>
                        </a:spcAft>
                      </a:pPr>
                      <a:r>
                        <a:rPr lang="en-GB" sz="1300" dirty="0">
                          <a:effectLst/>
                          <a:latin typeface="Times New Roman" pitchFamily="18" charset="0"/>
                          <a:cs typeface="Times New Roman" pitchFamily="18" charset="0"/>
                        </a:rPr>
                        <a:t>S. No.</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Name of the Reversible Gate</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Reversibility</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Universality</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Parity Preservation</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Gate Count</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Quantum Cost</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Number of Functions (</a:t>
                      </a:r>
                      <a:r>
                        <a:rPr lang="en-GB" sz="1300" dirty="0" err="1">
                          <a:effectLst/>
                          <a:latin typeface="Times New Roman" pitchFamily="18" charset="0"/>
                          <a:cs typeface="Times New Roman" pitchFamily="18" charset="0"/>
                        </a:rPr>
                        <a:t>NoF</a:t>
                      </a:r>
                      <a:r>
                        <a:rPr lang="en-GB" sz="1300" dirty="0">
                          <a:effectLst/>
                          <a:latin typeface="Times New Roman" pitchFamily="18" charset="0"/>
                          <a:cs typeface="Times New Roman" pitchFamily="18" charset="0"/>
                        </a:rPr>
                        <a:t>)</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Logical Calculations</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0"/>
                  </a:ext>
                </a:extLst>
              </a:tr>
              <a:tr h="398437">
                <a:tc>
                  <a:txBody>
                    <a:bodyPr/>
                    <a:lstStyle/>
                    <a:p>
                      <a:pPr marL="342900" lvl="0" indent="-342900" algn="ctr">
                        <a:lnSpc>
                          <a:spcPct val="150000"/>
                        </a:lnSpc>
                        <a:spcAft>
                          <a:spcPts val="0"/>
                        </a:spcAft>
                        <a:buFont typeface="+mj-lt"/>
                        <a:buNone/>
                      </a:pPr>
                      <a:r>
                        <a:rPr lang="en-IN" sz="1300" dirty="0" smtClean="0">
                          <a:effectLst/>
                          <a:latin typeface="Times New Roman" pitchFamily="18" charset="0"/>
                          <a:ea typeface="Times New Roman"/>
                          <a:cs typeface="Times New Roman" pitchFamily="18" charset="0"/>
                        </a:rPr>
                        <a:t>1. </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KMD gate1</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Yes</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Yes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Yes</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5</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15000"/>
                        </a:lnSpc>
                        <a:spcAft>
                          <a:spcPts val="0"/>
                        </a:spcAft>
                      </a:pPr>
                      <a:r>
                        <a:rPr lang="en-US" sz="1300" dirty="0">
                          <a:effectLst/>
                          <a:latin typeface="Times New Roman" pitchFamily="18" charset="0"/>
                          <a:cs typeface="Times New Roman" pitchFamily="18" charset="0"/>
                        </a:rPr>
                        <a:t>10</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3</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2α+4β+3γ</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1"/>
                  </a:ext>
                </a:extLst>
              </a:tr>
              <a:tr h="398437">
                <a:tc>
                  <a:txBody>
                    <a:bodyPr/>
                    <a:lstStyle/>
                    <a:p>
                      <a:pPr marL="342900" lvl="0" indent="-342900" algn="ctr">
                        <a:lnSpc>
                          <a:spcPct val="150000"/>
                        </a:lnSpc>
                        <a:spcAft>
                          <a:spcPts val="0"/>
                        </a:spcAft>
                        <a:buFont typeface="+mj-lt"/>
                        <a:buNone/>
                      </a:pPr>
                      <a:r>
                        <a:rPr lang="en-IN" sz="1300" dirty="0" smtClean="0">
                          <a:effectLst/>
                          <a:latin typeface="Times New Roman" pitchFamily="18" charset="0"/>
                          <a:ea typeface="Times New Roman"/>
                          <a:cs typeface="Times New Roman" pitchFamily="18" charset="0"/>
                        </a:rPr>
                        <a:t>2.</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KMD gate2</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Yes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Yes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Yes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6</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15000"/>
                        </a:lnSpc>
                        <a:spcAft>
                          <a:spcPts val="0"/>
                        </a:spcAft>
                      </a:pPr>
                      <a:r>
                        <a:rPr lang="en-US" sz="1300" dirty="0">
                          <a:effectLst/>
                          <a:latin typeface="Times New Roman" pitchFamily="18" charset="0"/>
                          <a:cs typeface="Times New Roman" pitchFamily="18" charset="0"/>
                        </a:rPr>
                        <a:t>10</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4</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2α+4β+3γ</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2"/>
                  </a:ext>
                </a:extLst>
              </a:tr>
              <a:tr h="398437">
                <a:tc>
                  <a:txBody>
                    <a:bodyPr/>
                    <a:lstStyle/>
                    <a:p>
                      <a:pPr marL="342900" lvl="0" indent="-342900" algn="ctr">
                        <a:lnSpc>
                          <a:spcPct val="150000"/>
                        </a:lnSpc>
                        <a:spcAft>
                          <a:spcPts val="0"/>
                        </a:spcAft>
                        <a:buFont typeface="+mj-lt"/>
                        <a:buNone/>
                      </a:pPr>
                      <a:r>
                        <a:rPr lang="en-IN" sz="1300" dirty="0" smtClean="0">
                          <a:effectLst/>
                          <a:latin typeface="Times New Roman" pitchFamily="18" charset="0"/>
                          <a:ea typeface="Times New Roman"/>
                          <a:cs typeface="Times New Roman" pitchFamily="18" charset="0"/>
                        </a:rPr>
                        <a:t>3.</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KMD gate3</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Yes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Yes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Yes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5</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9</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4</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5α+3β+1γ</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3"/>
                  </a:ext>
                </a:extLst>
              </a:tr>
              <a:tr h="398437">
                <a:tc>
                  <a:txBody>
                    <a:bodyPr/>
                    <a:lstStyle/>
                    <a:p>
                      <a:pPr marL="342900" lvl="0" indent="-342900" algn="ctr">
                        <a:lnSpc>
                          <a:spcPct val="150000"/>
                        </a:lnSpc>
                        <a:spcAft>
                          <a:spcPts val="0"/>
                        </a:spcAft>
                        <a:buFont typeface="+mj-lt"/>
                        <a:buNone/>
                      </a:pPr>
                      <a:r>
                        <a:rPr lang="en-IN" sz="1300" dirty="0" smtClean="0">
                          <a:effectLst/>
                          <a:latin typeface="Times New Roman" pitchFamily="18" charset="0"/>
                          <a:ea typeface="Times New Roman"/>
                          <a:cs typeface="Times New Roman" pitchFamily="18" charset="0"/>
                        </a:rPr>
                        <a:t>4.</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KMD gate4</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Yes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Yes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Yes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8</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12</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5</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6α+4β+2γ</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4"/>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22</a:t>
            </a:fld>
            <a:endParaRPr lang="en-IN"/>
          </a:p>
        </p:txBody>
      </p:sp>
    </p:spTree>
    <p:extLst>
      <p:ext uri="{BB962C8B-B14F-4D97-AF65-F5344CB8AC3E}">
        <p14:creationId xmlns:p14="http://schemas.microsoft.com/office/powerpoint/2010/main" xmlns="" val="613605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i="1" u="sng" dirty="0">
                <a:solidFill>
                  <a:srgbClr val="FF0000"/>
                </a:solidFill>
                <a:latin typeface="Times New Roman" pitchFamily="18" charset="0"/>
                <a:cs typeface="Times New Roman" pitchFamily="18" charset="0"/>
              </a:rPr>
              <a:t>Performance </a:t>
            </a:r>
            <a:r>
              <a:rPr lang="en-US" b="1" i="1" u="sng" dirty="0" smtClean="0">
                <a:solidFill>
                  <a:srgbClr val="FF0000"/>
                </a:solidFill>
                <a:latin typeface="Times New Roman" pitchFamily="18" charset="0"/>
                <a:cs typeface="Times New Roman" pitchFamily="18" charset="0"/>
              </a:rPr>
              <a:t>of </a:t>
            </a:r>
            <a:r>
              <a:rPr lang="en-US" b="1" i="1" u="sng" dirty="0">
                <a:solidFill>
                  <a:srgbClr val="FF0000"/>
                </a:solidFill>
                <a:latin typeface="Times New Roman" pitchFamily="18" charset="0"/>
                <a:cs typeface="Times New Roman" pitchFamily="18" charset="0"/>
              </a:rPr>
              <a:t>KMD </a:t>
            </a:r>
            <a:r>
              <a:rPr lang="en-US" b="1" i="1" u="sng" dirty="0" smtClean="0">
                <a:solidFill>
                  <a:srgbClr val="FF0000"/>
                </a:solidFill>
                <a:latin typeface="Times New Roman" pitchFamily="18" charset="0"/>
                <a:cs typeface="Times New Roman" pitchFamily="18" charset="0"/>
              </a:rPr>
              <a:t>Gates </a:t>
            </a:r>
            <a:endParaRPr lang="en-IN" i="1" u="sng" dirty="0">
              <a:solidFill>
                <a:srgbClr val="FF0000"/>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593" y="1700808"/>
            <a:ext cx="9044814" cy="37103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23</a:t>
            </a:fld>
            <a:endParaRPr lang="en-IN"/>
          </a:p>
        </p:txBody>
      </p:sp>
    </p:spTree>
    <p:extLst>
      <p:ext uri="{BB962C8B-B14F-4D97-AF65-F5344CB8AC3E}">
        <p14:creationId xmlns:p14="http://schemas.microsoft.com/office/powerpoint/2010/main" xmlns="" val="512732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b="1" i="1" u="sng" dirty="0" smtClean="0">
                <a:solidFill>
                  <a:srgbClr val="FF0000"/>
                </a:solidFill>
                <a:latin typeface="Times New Roman" pitchFamily="18" charset="0"/>
                <a:cs typeface="Times New Roman" pitchFamily="18" charset="0"/>
              </a:rPr>
              <a:t>Realization of 13 Standard Functions</a:t>
            </a:r>
            <a:endParaRPr lang="en-IN" b="1" i="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23528" y="1497172"/>
          <a:ext cx="8352934" cy="4903249"/>
        </p:xfrm>
        <a:graphic>
          <a:graphicData uri="http://schemas.openxmlformats.org/drawingml/2006/table">
            <a:tbl>
              <a:tblPr firstRow="1" firstCol="1" bandRow="1">
                <a:tableStyleId>{5C22544A-7EE6-4342-B048-85BDC9FD1C3A}</a:tableStyleId>
              </a:tblPr>
              <a:tblGrid>
                <a:gridCol w="457457">
                  <a:extLst>
                    <a:ext uri="{9D8B030D-6E8A-4147-A177-3AD203B41FA5}">
                      <a16:colId xmlns:a16="http://schemas.microsoft.com/office/drawing/2014/main" xmlns="" val="20000"/>
                    </a:ext>
                  </a:extLst>
                </a:gridCol>
                <a:gridCol w="1722802">
                  <a:extLst>
                    <a:ext uri="{9D8B030D-6E8A-4147-A177-3AD203B41FA5}">
                      <a16:colId xmlns:a16="http://schemas.microsoft.com/office/drawing/2014/main" xmlns="" val="20001"/>
                    </a:ext>
                  </a:extLst>
                </a:gridCol>
                <a:gridCol w="457457">
                  <a:extLst>
                    <a:ext uri="{9D8B030D-6E8A-4147-A177-3AD203B41FA5}">
                      <a16:colId xmlns:a16="http://schemas.microsoft.com/office/drawing/2014/main" xmlns="" val="20002"/>
                    </a:ext>
                  </a:extLst>
                </a:gridCol>
                <a:gridCol w="457457">
                  <a:extLst>
                    <a:ext uri="{9D8B030D-6E8A-4147-A177-3AD203B41FA5}">
                      <a16:colId xmlns:a16="http://schemas.microsoft.com/office/drawing/2014/main" xmlns="" val="20003"/>
                    </a:ext>
                  </a:extLst>
                </a:gridCol>
                <a:gridCol w="457457">
                  <a:extLst>
                    <a:ext uri="{9D8B030D-6E8A-4147-A177-3AD203B41FA5}">
                      <a16:colId xmlns:a16="http://schemas.microsoft.com/office/drawing/2014/main" xmlns="" val="20004"/>
                    </a:ext>
                  </a:extLst>
                </a:gridCol>
                <a:gridCol w="457457">
                  <a:extLst>
                    <a:ext uri="{9D8B030D-6E8A-4147-A177-3AD203B41FA5}">
                      <a16:colId xmlns:a16="http://schemas.microsoft.com/office/drawing/2014/main" xmlns="" val="20005"/>
                    </a:ext>
                  </a:extLst>
                </a:gridCol>
                <a:gridCol w="457457">
                  <a:extLst>
                    <a:ext uri="{9D8B030D-6E8A-4147-A177-3AD203B41FA5}">
                      <a16:colId xmlns:a16="http://schemas.microsoft.com/office/drawing/2014/main" xmlns="" val="20006"/>
                    </a:ext>
                  </a:extLst>
                </a:gridCol>
                <a:gridCol w="457457">
                  <a:extLst>
                    <a:ext uri="{9D8B030D-6E8A-4147-A177-3AD203B41FA5}">
                      <a16:colId xmlns:a16="http://schemas.microsoft.com/office/drawing/2014/main" xmlns="" val="20007"/>
                    </a:ext>
                  </a:extLst>
                </a:gridCol>
                <a:gridCol w="457457">
                  <a:extLst>
                    <a:ext uri="{9D8B030D-6E8A-4147-A177-3AD203B41FA5}">
                      <a16:colId xmlns:a16="http://schemas.microsoft.com/office/drawing/2014/main" xmlns="" val="20008"/>
                    </a:ext>
                  </a:extLst>
                </a:gridCol>
                <a:gridCol w="457457">
                  <a:extLst>
                    <a:ext uri="{9D8B030D-6E8A-4147-A177-3AD203B41FA5}">
                      <a16:colId xmlns:a16="http://schemas.microsoft.com/office/drawing/2014/main" xmlns="" val="20009"/>
                    </a:ext>
                  </a:extLst>
                </a:gridCol>
                <a:gridCol w="457457">
                  <a:extLst>
                    <a:ext uri="{9D8B030D-6E8A-4147-A177-3AD203B41FA5}">
                      <a16:colId xmlns:a16="http://schemas.microsoft.com/office/drawing/2014/main" xmlns="" val="20010"/>
                    </a:ext>
                  </a:extLst>
                </a:gridCol>
                <a:gridCol w="457457">
                  <a:extLst>
                    <a:ext uri="{9D8B030D-6E8A-4147-A177-3AD203B41FA5}">
                      <a16:colId xmlns:a16="http://schemas.microsoft.com/office/drawing/2014/main" xmlns="" val="20011"/>
                    </a:ext>
                  </a:extLst>
                </a:gridCol>
                <a:gridCol w="457457">
                  <a:extLst>
                    <a:ext uri="{9D8B030D-6E8A-4147-A177-3AD203B41FA5}">
                      <a16:colId xmlns:a16="http://schemas.microsoft.com/office/drawing/2014/main" xmlns="" val="20012"/>
                    </a:ext>
                  </a:extLst>
                </a:gridCol>
                <a:gridCol w="457457">
                  <a:extLst>
                    <a:ext uri="{9D8B030D-6E8A-4147-A177-3AD203B41FA5}">
                      <a16:colId xmlns:a16="http://schemas.microsoft.com/office/drawing/2014/main" xmlns="" val="20013"/>
                    </a:ext>
                  </a:extLst>
                </a:gridCol>
                <a:gridCol w="323145">
                  <a:extLst>
                    <a:ext uri="{9D8B030D-6E8A-4147-A177-3AD203B41FA5}">
                      <a16:colId xmlns:a16="http://schemas.microsoft.com/office/drawing/2014/main" xmlns="" val="20014"/>
                    </a:ext>
                  </a:extLst>
                </a:gridCol>
                <a:gridCol w="360046">
                  <a:extLst>
                    <a:ext uri="{9D8B030D-6E8A-4147-A177-3AD203B41FA5}">
                      <a16:colId xmlns:a16="http://schemas.microsoft.com/office/drawing/2014/main" xmlns="" val="20015"/>
                    </a:ext>
                  </a:extLst>
                </a:gridCol>
              </a:tblGrid>
              <a:tr h="150865">
                <a:tc rowSpan="2">
                  <a:txBody>
                    <a:bodyPr/>
                    <a:lstStyle/>
                    <a:p>
                      <a:pPr>
                        <a:lnSpc>
                          <a:spcPct val="115000"/>
                        </a:lnSpc>
                        <a:spcAft>
                          <a:spcPts val="0"/>
                        </a:spcAft>
                      </a:pPr>
                      <a:r>
                        <a:rPr lang="en-US" sz="1100" dirty="0">
                          <a:effectLst/>
                          <a:latin typeface="Times New Roman" pitchFamily="18" charset="0"/>
                          <a:cs typeface="Times New Roman" pitchFamily="18" charset="0"/>
                        </a:rPr>
                        <a:t>S. No</a:t>
                      </a:r>
                      <a:endParaRPr lang="en-IN" sz="1100" dirty="0">
                        <a:effectLst/>
                        <a:latin typeface="Times New Roman" pitchFamily="18" charset="0"/>
                        <a:ea typeface="Times New Roman"/>
                        <a:cs typeface="Times New Roman" pitchFamily="18" charset="0"/>
                      </a:endParaRPr>
                    </a:p>
                  </a:txBody>
                  <a:tcPr marL="65594" marR="65594" marT="0" marB="0" anchor="ctr"/>
                </a:tc>
                <a:tc rowSpan="2">
                  <a:txBody>
                    <a:bodyPr/>
                    <a:lstStyle/>
                    <a:p>
                      <a:pPr>
                        <a:lnSpc>
                          <a:spcPct val="115000"/>
                        </a:lnSpc>
                        <a:spcAft>
                          <a:spcPts val="0"/>
                        </a:spcAft>
                      </a:pPr>
                      <a:r>
                        <a:rPr lang="en-US" sz="1100">
                          <a:effectLst/>
                          <a:latin typeface="Times New Roman" pitchFamily="18" charset="0"/>
                          <a:cs typeface="Times New Roman" pitchFamily="18" charset="0"/>
                        </a:rPr>
                        <a:t>Standard Functions</a:t>
                      </a:r>
                      <a:endParaRPr lang="en-IN" sz="1100">
                        <a:effectLst/>
                        <a:latin typeface="Times New Roman" pitchFamily="18" charset="0"/>
                        <a:ea typeface="Times New Roman"/>
                        <a:cs typeface="Times New Roman" pitchFamily="18" charset="0"/>
                      </a:endParaRPr>
                    </a:p>
                  </a:txBody>
                  <a:tcPr marL="65594" marR="65594" marT="0" marB="0" anchor="ctr"/>
                </a:tc>
                <a:tc gridSpan="2">
                  <a:txBody>
                    <a:bodyPr/>
                    <a:lstStyle/>
                    <a:p>
                      <a:pPr>
                        <a:lnSpc>
                          <a:spcPct val="115000"/>
                        </a:lnSpc>
                        <a:spcAft>
                          <a:spcPts val="0"/>
                        </a:spcAft>
                      </a:pPr>
                      <a:r>
                        <a:rPr lang="en-US" sz="1100">
                          <a:effectLst/>
                          <a:latin typeface="Times New Roman" pitchFamily="18" charset="0"/>
                          <a:cs typeface="Times New Roman" pitchFamily="18" charset="0"/>
                        </a:rPr>
                        <a:t>Toffoli</a:t>
                      </a:r>
                      <a:endParaRPr lang="en-IN" sz="1100">
                        <a:effectLst/>
                        <a:latin typeface="Times New Roman" pitchFamily="18" charset="0"/>
                        <a:ea typeface="Times New Roman"/>
                        <a:cs typeface="Times New Roman" pitchFamily="18" charset="0"/>
                      </a:endParaRPr>
                    </a:p>
                  </a:txBody>
                  <a:tcPr marL="65594" marR="65594" marT="0" marB="0" anchor="ctr"/>
                </a:tc>
                <a:tc hMerge="1">
                  <a:txBody>
                    <a:bodyPr/>
                    <a:lstStyle/>
                    <a:p>
                      <a:endParaRPr lang="en-IN"/>
                    </a:p>
                  </a:txBody>
                  <a:tcPr/>
                </a:tc>
                <a:tc gridSpan="2">
                  <a:txBody>
                    <a:bodyPr/>
                    <a:lstStyle/>
                    <a:p>
                      <a:pPr>
                        <a:lnSpc>
                          <a:spcPct val="115000"/>
                        </a:lnSpc>
                        <a:spcAft>
                          <a:spcPts val="0"/>
                        </a:spcAft>
                      </a:pPr>
                      <a:r>
                        <a:rPr lang="en-US" sz="1100">
                          <a:effectLst/>
                          <a:latin typeface="Times New Roman" pitchFamily="18" charset="0"/>
                          <a:cs typeface="Times New Roman" pitchFamily="18" charset="0"/>
                        </a:rPr>
                        <a:t>Peres</a:t>
                      </a:r>
                      <a:endParaRPr lang="en-IN" sz="1100">
                        <a:effectLst/>
                        <a:latin typeface="Times New Roman" pitchFamily="18" charset="0"/>
                        <a:ea typeface="Times New Roman"/>
                        <a:cs typeface="Times New Roman" pitchFamily="18" charset="0"/>
                      </a:endParaRPr>
                    </a:p>
                  </a:txBody>
                  <a:tcPr marL="65594" marR="65594" marT="0" marB="0" anchor="ctr"/>
                </a:tc>
                <a:tc hMerge="1">
                  <a:txBody>
                    <a:bodyPr/>
                    <a:lstStyle/>
                    <a:p>
                      <a:endParaRPr lang="en-IN"/>
                    </a:p>
                  </a:txBody>
                  <a:tcPr/>
                </a:tc>
                <a:tc gridSpan="2">
                  <a:txBody>
                    <a:bodyPr/>
                    <a:lstStyle/>
                    <a:p>
                      <a:pPr>
                        <a:lnSpc>
                          <a:spcPct val="115000"/>
                        </a:lnSpc>
                        <a:spcAft>
                          <a:spcPts val="0"/>
                        </a:spcAft>
                      </a:pPr>
                      <a:r>
                        <a:rPr lang="en-US" sz="1100">
                          <a:effectLst/>
                          <a:latin typeface="Times New Roman" pitchFamily="18" charset="0"/>
                          <a:cs typeface="Times New Roman" pitchFamily="18" charset="0"/>
                        </a:rPr>
                        <a:t>TR</a:t>
                      </a:r>
                      <a:endParaRPr lang="en-IN" sz="1100">
                        <a:effectLst/>
                        <a:latin typeface="Times New Roman" pitchFamily="18" charset="0"/>
                        <a:ea typeface="Times New Roman"/>
                        <a:cs typeface="Times New Roman" pitchFamily="18" charset="0"/>
                      </a:endParaRPr>
                    </a:p>
                  </a:txBody>
                  <a:tcPr marL="65594" marR="65594" marT="0" marB="0" anchor="ctr"/>
                </a:tc>
                <a:tc hMerge="1">
                  <a:txBody>
                    <a:bodyPr/>
                    <a:lstStyle/>
                    <a:p>
                      <a:endParaRPr lang="en-IN"/>
                    </a:p>
                  </a:txBody>
                  <a:tcPr/>
                </a:tc>
                <a:tc gridSpan="2">
                  <a:txBody>
                    <a:bodyPr/>
                    <a:lstStyle/>
                    <a:p>
                      <a:pPr>
                        <a:lnSpc>
                          <a:spcPct val="115000"/>
                        </a:lnSpc>
                        <a:spcAft>
                          <a:spcPts val="0"/>
                        </a:spcAft>
                      </a:pPr>
                      <a:r>
                        <a:rPr lang="en-US" sz="1100">
                          <a:effectLst/>
                          <a:latin typeface="Times New Roman" pitchFamily="18" charset="0"/>
                          <a:cs typeface="Times New Roman" pitchFamily="18" charset="0"/>
                        </a:rPr>
                        <a:t>Fredkin</a:t>
                      </a:r>
                      <a:endParaRPr lang="en-IN" sz="1100">
                        <a:effectLst/>
                        <a:latin typeface="Times New Roman" pitchFamily="18" charset="0"/>
                        <a:ea typeface="Times New Roman"/>
                        <a:cs typeface="Times New Roman" pitchFamily="18" charset="0"/>
                      </a:endParaRPr>
                    </a:p>
                  </a:txBody>
                  <a:tcPr marL="65594" marR="65594" marT="0" marB="0" anchor="ctr"/>
                </a:tc>
                <a:tc hMerge="1">
                  <a:txBody>
                    <a:bodyPr/>
                    <a:lstStyle/>
                    <a:p>
                      <a:endParaRPr lang="en-IN"/>
                    </a:p>
                  </a:txBody>
                  <a:tcPr/>
                </a:tc>
                <a:tc gridSpan="2">
                  <a:txBody>
                    <a:bodyPr/>
                    <a:lstStyle/>
                    <a:p>
                      <a:pPr>
                        <a:lnSpc>
                          <a:spcPct val="115000"/>
                        </a:lnSpc>
                        <a:spcAft>
                          <a:spcPts val="0"/>
                        </a:spcAft>
                      </a:pPr>
                      <a:r>
                        <a:rPr lang="en-US" sz="1100">
                          <a:effectLst/>
                          <a:latin typeface="Times New Roman" pitchFamily="18" charset="0"/>
                          <a:cs typeface="Times New Roman" pitchFamily="18" charset="0"/>
                        </a:rPr>
                        <a:t>RM</a:t>
                      </a:r>
                      <a:endParaRPr lang="en-IN" sz="1100">
                        <a:effectLst/>
                        <a:latin typeface="Times New Roman" pitchFamily="18" charset="0"/>
                        <a:ea typeface="Times New Roman"/>
                        <a:cs typeface="Times New Roman" pitchFamily="18" charset="0"/>
                      </a:endParaRPr>
                    </a:p>
                  </a:txBody>
                  <a:tcPr marL="65594" marR="65594" marT="0" marB="0" anchor="ctr"/>
                </a:tc>
                <a:tc hMerge="1">
                  <a:txBody>
                    <a:bodyPr/>
                    <a:lstStyle/>
                    <a:p>
                      <a:endParaRPr lang="en-IN"/>
                    </a:p>
                  </a:txBody>
                  <a:tcPr/>
                </a:tc>
                <a:tc gridSpan="2">
                  <a:txBody>
                    <a:bodyPr/>
                    <a:lstStyle/>
                    <a:p>
                      <a:pPr>
                        <a:lnSpc>
                          <a:spcPct val="115000"/>
                        </a:lnSpc>
                        <a:spcAft>
                          <a:spcPts val="0"/>
                        </a:spcAft>
                      </a:pPr>
                      <a:r>
                        <a:rPr lang="en-US" sz="1100">
                          <a:effectLst/>
                          <a:latin typeface="Times New Roman" pitchFamily="18" charset="0"/>
                          <a:cs typeface="Times New Roman" pitchFamily="18" charset="0"/>
                        </a:rPr>
                        <a:t>RUG</a:t>
                      </a:r>
                      <a:endParaRPr lang="en-IN" sz="1100">
                        <a:effectLst/>
                        <a:latin typeface="Times New Roman" pitchFamily="18" charset="0"/>
                        <a:ea typeface="Times New Roman"/>
                        <a:cs typeface="Times New Roman" pitchFamily="18" charset="0"/>
                      </a:endParaRPr>
                    </a:p>
                  </a:txBody>
                  <a:tcPr marL="65594" marR="65594" marT="0" marB="0" anchor="ctr"/>
                </a:tc>
                <a:tc hMerge="1">
                  <a:txBody>
                    <a:bodyPr/>
                    <a:lstStyle/>
                    <a:p>
                      <a:endParaRPr lang="en-IN"/>
                    </a:p>
                  </a:txBody>
                  <a:tcPr/>
                </a:tc>
                <a:tc gridSpan="2">
                  <a:txBody>
                    <a:bodyPr/>
                    <a:lstStyle/>
                    <a:p>
                      <a:pPr>
                        <a:lnSpc>
                          <a:spcPct val="115000"/>
                        </a:lnSpc>
                        <a:spcAft>
                          <a:spcPts val="0"/>
                        </a:spcAft>
                      </a:pPr>
                      <a:r>
                        <a:rPr lang="en-US" sz="1100">
                          <a:effectLst/>
                          <a:latin typeface="Times New Roman" pitchFamily="18" charset="0"/>
                          <a:cs typeface="Times New Roman" pitchFamily="18" charset="0"/>
                        </a:rPr>
                        <a:t>KMD</a:t>
                      </a:r>
                      <a:endParaRPr lang="en-IN" sz="1100">
                        <a:effectLst/>
                        <a:latin typeface="Times New Roman" pitchFamily="18" charset="0"/>
                        <a:ea typeface="Times New Roman"/>
                        <a:cs typeface="Times New Roman" pitchFamily="18" charset="0"/>
                      </a:endParaRPr>
                    </a:p>
                  </a:txBody>
                  <a:tcPr marL="65594" marR="65594" marT="0" marB="0" anchor="ctr"/>
                </a:tc>
                <a:tc hMerge="1">
                  <a:txBody>
                    <a:bodyPr/>
                    <a:lstStyle/>
                    <a:p>
                      <a:endParaRPr lang="en-IN"/>
                    </a:p>
                  </a:txBody>
                  <a:tcPr/>
                </a:tc>
                <a:extLst>
                  <a:ext uri="{0D108BD9-81ED-4DB2-BD59-A6C34878D82A}">
                    <a16:rowId xmlns:a16="http://schemas.microsoft.com/office/drawing/2014/main" xmlns="" val="10000"/>
                  </a:ext>
                </a:extLst>
              </a:tr>
              <a:tr h="301731">
                <a:tc vMerge="1">
                  <a:txBody>
                    <a:bodyPr/>
                    <a:lstStyle/>
                    <a:p>
                      <a:endParaRPr lang="en-IN"/>
                    </a:p>
                  </a:txBody>
                  <a:tcPr/>
                </a:tc>
                <a:tc vMerge="1">
                  <a:txBody>
                    <a:bodyPr/>
                    <a:lstStyle/>
                    <a:p>
                      <a:endParaRPr lang="en-IN"/>
                    </a:p>
                  </a:txBody>
                  <a:tcPr/>
                </a:tc>
                <a:tc>
                  <a:txBody>
                    <a:bodyPr/>
                    <a:lstStyle/>
                    <a:p>
                      <a:pPr>
                        <a:lnSpc>
                          <a:spcPct val="115000"/>
                        </a:lnSpc>
                        <a:spcAft>
                          <a:spcPts val="0"/>
                        </a:spcAft>
                      </a:pPr>
                      <a:r>
                        <a:rPr lang="en-US" sz="1100">
                          <a:effectLst/>
                          <a:latin typeface="Times New Roman" pitchFamily="18" charset="0"/>
                          <a:cs typeface="Times New Roman" pitchFamily="18" charset="0"/>
                        </a:rPr>
                        <a:t>NoG</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QC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NoG</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QC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NoG</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QC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NoG</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QC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NoG</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QC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NoG</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QC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NoG</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QC</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01"/>
                  </a:ext>
                </a:extLst>
              </a:tr>
              <a:tr h="301731">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70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18</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02"/>
                  </a:ext>
                </a:extLst>
              </a:tr>
              <a:tr h="150865">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9</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03"/>
                  </a:ext>
                </a:extLst>
              </a:tr>
              <a:tr h="301731">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F=ABC+AB’C’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70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36</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04"/>
                  </a:ext>
                </a:extLst>
              </a:tr>
              <a:tr h="301731">
                <a:tc>
                  <a:txBody>
                    <a:bodyPr/>
                    <a:lstStyle/>
                    <a:p>
                      <a:pPr>
                        <a:lnSpc>
                          <a:spcPct val="115000"/>
                        </a:lnSpc>
                        <a:spcAft>
                          <a:spcPts val="0"/>
                        </a:spcAft>
                      </a:pPr>
                      <a:r>
                        <a:rPr lang="en-US" sz="1100">
                          <a:effectLst/>
                          <a:latin typeface="Times New Roman" pitchFamily="18" charset="0"/>
                          <a:cs typeface="Times New Roman" pitchFamily="18" charset="0"/>
                        </a:rPr>
                        <a:t>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F=ABC+A’B’C’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9</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105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93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dirty="0">
                          <a:effectLst/>
                          <a:latin typeface="Times New Roman" pitchFamily="18" charset="0"/>
                          <a:cs typeface="Times New Roman" pitchFamily="18" charset="0"/>
                        </a:rPr>
                        <a:t>3</a:t>
                      </a:r>
                      <a:endParaRPr lang="en-IN" sz="1100" dirty="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27</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05"/>
                  </a:ext>
                </a:extLst>
              </a:tr>
              <a:tr h="301731">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F=AB+BC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70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18</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06"/>
                  </a:ext>
                </a:extLst>
              </a:tr>
              <a:tr h="301731">
                <a:tc>
                  <a:txBody>
                    <a:bodyPr/>
                    <a:lstStyle/>
                    <a:p>
                      <a:pPr>
                        <a:lnSpc>
                          <a:spcPct val="115000"/>
                        </a:lnSpc>
                        <a:spcAft>
                          <a:spcPts val="0"/>
                        </a:spcAft>
                      </a:pPr>
                      <a:r>
                        <a:rPr lang="en-US" sz="1100">
                          <a:effectLst/>
                          <a:latin typeface="Times New Roman" pitchFamily="18" charset="0"/>
                          <a:cs typeface="Times New Roman" pitchFamily="18" charset="0"/>
                        </a:rPr>
                        <a:t>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F=AB+A’B’C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7</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70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93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27</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07"/>
                  </a:ext>
                </a:extLst>
              </a:tr>
              <a:tr h="301731">
                <a:tc>
                  <a:txBody>
                    <a:bodyPr/>
                    <a:lstStyle/>
                    <a:p>
                      <a:pPr>
                        <a:lnSpc>
                          <a:spcPct val="115000"/>
                        </a:lnSpc>
                        <a:spcAft>
                          <a:spcPts val="0"/>
                        </a:spcAft>
                      </a:pPr>
                      <a:r>
                        <a:rPr lang="en-US" sz="1100">
                          <a:effectLst/>
                          <a:latin typeface="Times New Roman" pitchFamily="18" charset="0"/>
                          <a:cs typeface="Times New Roman" pitchFamily="18" charset="0"/>
                        </a:rPr>
                        <a:t>7</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F=ABC+A’BC’+AB’C’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7</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105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93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45</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08"/>
                  </a:ext>
                </a:extLst>
              </a:tr>
              <a:tr h="150865">
                <a:tc>
                  <a:txBody>
                    <a:bodyPr/>
                    <a:lstStyle/>
                    <a:p>
                      <a:pPr>
                        <a:lnSpc>
                          <a:spcPct val="115000"/>
                        </a:lnSpc>
                        <a:spcAft>
                          <a:spcPts val="0"/>
                        </a:spcAft>
                      </a:pPr>
                      <a:r>
                        <a:rPr lang="en-US" sz="1100">
                          <a:effectLst/>
                          <a:latin typeface="Times New Roman" pitchFamily="18" charset="0"/>
                          <a:cs typeface="Times New Roman" pitchFamily="18" charset="0"/>
                        </a:rPr>
                        <a:t>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9</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09"/>
                  </a:ext>
                </a:extLst>
              </a:tr>
              <a:tr h="301731">
                <a:tc>
                  <a:txBody>
                    <a:bodyPr/>
                    <a:lstStyle/>
                    <a:p>
                      <a:pPr>
                        <a:lnSpc>
                          <a:spcPct val="115000"/>
                        </a:lnSpc>
                        <a:spcAft>
                          <a:spcPts val="0"/>
                        </a:spcAft>
                      </a:pPr>
                      <a:r>
                        <a:rPr lang="en-US" sz="1100">
                          <a:effectLst/>
                          <a:latin typeface="Times New Roman" pitchFamily="18" charset="0"/>
                          <a:cs typeface="Times New Roman" pitchFamily="18" charset="0"/>
                        </a:rPr>
                        <a:t>9</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F=AB+BC+AC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9</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9</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175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24</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10"/>
                  </a:ext>
                </a:extLst>
              </a:tr>
              <a:tr h="150865">
                <a:tc>
                  <a:txBody>
                    <a:bodyPr/>
                    <a:lstStyle/>
                    <a:p>
                      <a:pPr>
                        <a:lnSpc>
                          <a:spcPct val="115000"/>
                        </a:lnSpc>
                        <a:spcAft>
                          <a:spcPts val="0"/>
                        </a:spcAft>
                      </a:pPr>
                      <a:r>
                        <a:rPr lang="en-US" sz="1100">
                          <a:effectLst/>
                          <a:latin typeface="Times New Roman" pitchFamily="18" charset="0"/>
                          <a:cs typeface="Times New Roman" pitchFamily="18" charset="0"/>
                        </a:rPr>
                        <a:t>10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F=AB+B’C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9</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11"/>
                  </a:ext>
                </a:extLst>
              </a:tr>
              <a:tr h="301731">
                <a:tc>
                  <a:txBody>
                    <a:bodyPr/>
                    <a:lstStyle/>
                    <a:p>
                      <a:pPr>
                        <a:lnSpc>
                          <a:spcPct val="115000"/>
                        </a:lnSpc>
                        <a:spcAft>
                          <a:spcPts val="0"/>
                        </a:spcAft>
                      </a:pPr>
                      <a:r>
                        <a:rPr lang="en-US" sz="1100">
                          <a:effectLst/>
                          <a:latin typeface="Times New Roman" pitchFamily="18" charset="0"/>
                          <a:cs typeface="Times New Roman" pitchFamily="18" charset="0"/>
                        </a:rPr>
                        <a:t>11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F=AB+BC+A’B’C’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70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18</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12"/>
                  </a:ext>
                </a:extLst>
              </a:tr>
              <a:tr h="150865">
                <a:tc>
                  <a:txBody>
                    <a:bodyPr/>
                    <a:lstStyle/>
                    <a:p>
                      <a:pPr>
                        <a:lnSpc>
                          <a:spcPct val="115000"/>
                        </a:lnSpc>
                        <a:spcAft>
                          <a:spcPts val="0"/>
                        </a:spcAft>
                      </a:pPr>
                      <a:r>
                        <a:rPr lang="en-US" sz="1100">
                          <a:effectLst/>
                          <a:latin typeface="Times New Roman" pitchFamily="18" charset="0"/>
                          <a:cs typeface="Times New Roman" pitchFamily="18" charset="0"/>
                        </a:rPr>
                        <a:t>12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F=AB+A’B’</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70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9</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13"/>
                  </a:ext>
                </a:extLst>
              </a:tr>
              <a:tr h="301731">
                <a:tc>
                  <a:txBody>
                    <a:bodyPr/>
                    <a:lstStyle/>
                    <a:p>
                      <a:pPr>
                        <a:lnSpc>
                          <a:spcPct val="115000"/>
                        </a:lnSpc>
                        <a:spcAft>
                          <a:spcPts val="0"/>
                        </a:spcAft>
                      </a:pPr>
                      <a:r>
                        <a:rPr lang="en-US" sz="1100">
                          <a:effectLst/>
                          <a:latin typeface="Times New Roman" pitchFamily="18" charset="0"/>
                          <a:cs typeface="Times New Roman" pitchFamily="18" charset="0"/>
                        </a:rPr>
                        <a:t>13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F=ABC+A’B’C+AB’C’+A’BC’</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70</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62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24</a:t>
                      </a:r>
                      <a:endParaRPr lang="en-IN" sz="110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14"/>
                  </a:ext>
                </a:extLst>
              </a:tr>
              <a:tr h="754327">
                <a:tc>
                  <a:txBody>
                    <a:bodyPr/>
                    <a:lstStyle/>
                    <a:p>
                      <a:pPr>
                        <a:lnSpc>
                          <a:spcPct val="115000"/>
                        </a:lnSpc>
                        <a:spcAft>
                          <a:spcPts val="0"/>
                        </a:spcAft>
                      </a:pPr>
                      <a:r>
                        <a:rPr lang="en-US" sz="1100">
                          <a:effectLst/>
                          <a:latin typeface="Times New Roman" pitchFamily="18" charset="0"/>
                          <a:cs typeface="Times New Roman" pitchFamily="18" charset="0"/>
                        </a:rPr>
                        <a:t> </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AVERAGE</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4.69</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23.4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4.38</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17.5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4.23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3.15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16.9</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2.15</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75.3</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1.84</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57.2</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a:effectLst/>
                          <a:latin typeface="Times New Roman" pitchFamily="18" charset="0"/>
                          <a:cs typeface="Times New Roman" pitchFamily="18" charset="0"/>
                        </a:rPr>
                        <a:t>1.76</a:t>
                      </a:r>
                      <a:endParaRPr lang="en-IN" sz="1100">
                        <a:effectLst/>
                        <a:latin typeface="Times New Roman" pitchFamily="18" charset="0"/>
                        <a:ea typeface="Times New Roman"/>
                        <a:cs typeface="Times New Roman" pitchFamily="18" charset="0"/>
                      </a:endParaRPr>
                    </a:p>
                  </a:txBody>
                  <a:tcPr marL="65594" marR="65594" marT="0" marB="0" anchor="ctr"/>
                </a:tc>
                <a:tc>
                  <a:txBody>
                    <a:bodyPr/>
                    <a:lstStyle/>
                    <a:p>
                      <a:pPr>
                        <a:lnSpc>
                          <a:spcPct val="115000"/>
                        </a:lnSpc>
                        <a:spcAft>
                          <a:spcPts val="0"/>
                        </a:spcAft>
                      </a:pPr>
                      <a:r>
                        <a:rPr lang="en-US" sz="1100" dirty="0">
                          <a:effectLst/>
                          <a:latin typeface="Times New Roman" pitchFamily="18" charset="0"/>
                          <a:cs typeface="Times New Roman" pitchFamily="18" charset="0"/>
                        </a:rPr>
                        <a:t>18.23</a:t>
                      </a:r>
                      <a:endParaRPr lang="en-IN" sz="1100" dirty="0">
                        <a:effectLst/>
                        <a:latin typeface="Times New Roman" pitchFamily="18" charset="0"/>
                        <a:ea typeface="Times New Roman"/>
                        <a:cs typeface="Times New Roman" pitchFamily="18" charset="0"/>
                      </a:endParaRPr>
                    </a:p>
                  </a:txBody>
                  <a:tcPr marL="65594" marR="65594" marT="0" marB="0" anchor="ctr"/>
                </a:tc>
                <a:extLst>
                  <a:ext uri="{0D108BD9-81ED-4DB2-BD59-A6C34878D82A}">
                    <a16:rowId xmlns:a16="http://schemas.microsoft.com/office/drawing/2014/main" xmlns="" val="10015"/>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24</a:t>
            </a:fld>
            <a:endParaRPr lang="en-IN"/>
          </a:p>
        </p:txBody>
      </p:sp>
    </p:spTree>
    <p:extLst>
      <p:ext uri="{BB962C8B-B14F-4D97-AF65-F5344CB8AC3E}">
        <p14:creationId xmlns:p14="http://schemas.microsoft.com/office/powerpoint/2010/main" xmlns="" val="328382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latin typeface="Times New Roman" pitchFamily="18" charset="0"/>
                <a:cs typeface="Times New Roman" pitchFamily="18" charset="0"/>
              </a:rPr>
              <a:t>Quantum </a:t>
            </a:r>
            <a:r>
              <a:rPr lang="en-US" b="1" i="1" u="sng" dirty="0" smtClean="0">
                <a:solidFill>
                  <a:srgbClr val="FF0000"/>
                </a:solidFill>
                <a:latin typeface="Times New Roman" pitchFamily="18" charset="0"/>
                <a:cs typeface="Times New Roman" pitchFamily="18" charset="0"/>
              </a:rPr>
              <a:t>Circuit of KMD Gates</a:t>
            </a:r>
            <a:endParaRPr lang="en-IN" i="1" u="sng" dirty="0">
              <a:solidFill>
                <a:srgbClr val="FF0000"/>
              </a:solidFill>
              <a:latin typeface="Times New Roman" pitchFamily="18" charset="0"/>
              <a:cs typeface="Times New Roman" pitchFamily="18" charset="0"/>
            </a:endParaRPr>
          </a:p>
        </p:txBody>
      </p:sp>
      <p:pic>
        <p:nvPicPr>
          <p:cNvPr id="7169" name="Picture 1"/>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6556" r="6928" b="14205"/>
          <a:stretch/>
        </p:blipFill>
        <p:spPr bwMode="auto">
          <a:xfrm>
            <a:off x="179512" y="1346795"/>
            <a:ext cx="8712967" cy="53975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25</a:t>
            </a:fld>
            <a:endParaRPr lang="en-IN"/>
          </a:p>
        </p:txBody>
      </p:sp>
    </p:spTree>
    <p:extLst>
      <p:ext uri="{BB962C8B-B14F-4D97-AF65-F5344CB8AC3E}">
        <p14:creationId xmlns:p14="http://schemas.microsoft.com/office/powerpoint/2010/main" xmlns="" val="2571877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a:solidFill>
                  <a:srgbClr val="FF0000"/>
                </a:solidFill>
                <a:latin typeface="Times New Roman" pitchFamily="18" charset="0"/>
                <a:cs typeface="Times New Roman" pitchFamily="18" charset="0"/>
              </a:rPr>
              <a:t>Derivative functions of KMD gates</a:t>
            </a:r>
            <a:endParaRPr lang="en-IN"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lvl="0"/>
            <a:r>
              <a:rPr lang="en-US" dirty="0">
                <a:latin typeface="Times New Roman" pitchFamily="18" charset="0"/>
                <a:cs typeface="Times New Roman" pitchFamily="18" charset="0"/>
              </a:rPr>
              <a:t>Inverter function obtained from KMD gate1 for the inputs A &amp; B.</a:t>
            </a:r>
            <a:endParaRPr lang="en-IN" b="1" dirty="0">
              <a:latin typeface="Times New Roman" pitchFamily="18" charset="0"/>
              <a:cs typeface="Times New Roman" pitchFamily="18" charset="0"/>
            </a:endParaRPr>
          </a:p>
          <a:p>
            <a:pPr lvl="0"/>
            <a:r>
              <a:rPr lang="en-US" dirty="0">
                <a:latin typeface="Times New Roman" pitchFamily="18" charset="0"/>
                <a:cs typeface="Times New Roman" pitchFamily="18" charset="0"/>
              </a:rPr>
              <a:t>2×1 multiplexer &amp; XOR gate is derived from KMD Gate 3 </a:t>
            </a:r>
            <a:endParaRPr lang="en-IN" b="1" dirty="0">
              <a:latin typeface="Times New Roman" pitchFamily="18" charset="0"/>
              <a:cs typeface="Times New Roman" pitchFamily="18" charset="0"/>
            </a:endParaRPr>
          </a:p>
          <a:p>
            <a:pPr lvl="0"/>
            <a:r>
              <a:rPr lang="en-US" dirty="0">
                <a:latin typeface="Times New Roman" pitchFamily="18" charset="0"/>
                <a:cs typeface="Times New Roman" pitchFamily="18" charset="0"/>
              </a:rPr>
              <a:t>AND logic is derived using KMD gate2 </a:t>
            </a:r>
            <a:endParaRPr lang="en-IN" b="1" dirty="0">
              <a:latin typeface="Times New Roman" pitchFamily="18" charset="0"/>
              <a:cs typeface="Times New Roman" pitchFamily="18" charset="0"/>
            </a:endParaRPr>
          </a:p>
          <a:p>
            <a:pPr lvl="0"/>
            <a:r>
              <a:rPr lang="en-US" dirty="0">
                <a:latin typeface="Times New Roman" pitchFamily="18" charset="0"/>
                <a:cs typeface="Times New Roman" pitchFamily="18" charset="0"/>
              </a:rPr>
              <a:t>OR logic is derived from KMD gate1 </a:t>
            </a:r>
            <a:endParaRPr lang="en-IN" b="1" dirty="0">
              <a:latin typeface="Times New Roman" pitchFamily="18" charset="0"/>
              <a:cs typeface="Times New Roman" pitchFamily="18" charset="0"/>
            </a:endParaRPr>
          </a:p>
          <a:p>
            <a:pPr lvl="0"/>
            <a:r>
              <a:rPr lang="en-US" dirty="0">
                <a:latin typeface="Times New Roman" pitchFamily="18" charset="0"/>
                <a:cs typeface="Times New Roman" pitchFamily="18" charset="0"/>
              </a:rPr>
              <a:t>XOR logic from KMD gate3</a:t>
            </a:r>
            <a:endParaRPr lang="en-IN" b="1" dirty="0">
              <a:latin typeface="Times New Roman" pitchFamily="18" charset="0"/>
              <a:cs typeface="Times New Roman" pitchFamily="18" charset="0"/>
            </a:endParaRPr>
          </a:p>
          <a:p>
            <a:pPr lvl="0"/>
            <a:r>
              <a:rPr lang="en-US" dirty="0">
                <a:latin typeface="Times New Roman" pitchFamily="18" charset="0"/>
                <a:cs typeface="Times New Roman" pitchFamily="18" charset="0"/>
              </a:rPr>
              <a:t>Adder function from KMD gate4</a:t>
            </a:r>
            <a:endParaRPr lang="en-IN" b="1" dirty="0">
              <a:latin typeface="Times New Roman" pitchFamily="18" charset="0"/>
              <a:cs typeface="Times New Roman" pitchFamily="18" charset="0"/>
            </a:endParaRPr>
          </a:p>
          <a:p>
            <a:pPr lvl="0"/>
            <a:r>
              <a:rPr lang="en-US" dirty="0">
                <a:latin typeface="Times New Roman" pitchFamily="18" charset="0"/>
                <a:cs typeface="Times New Roman" pitchFamily="18" charset="0"/>
              </a:rPr>
              <a:t>D latch function from KMD gate3</a:t>
            </a:r>
            <a:endParaRPr lang="en-IN" b="1" dirty="0">
              <a:latin typeface="Times New Roman" pitchFamily="18" charset="0"/>
              <a:cs typeface="Times New Roman" pitchFamily="18" charset="0"/>
            </a:endParaRPr>
          </a:p>
          <a:p>
            <a:r>
              <a:rPr lang="en-US" dirty="0">
                <a:latin typeface="Times New Roman" pitchFamily="18" charset="0"/>
                <a:cs typeface="Times New Roman" pitchFamily="18" charset="0"/>
              </a:rPr>
              <a:t>Multi-functional register is derived from D-latch</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26</a:t>
            </a:fld>
            <a:endParaRPr lang="en-IN"/>
          </a:p>
        </p:txBody>
      </p:sp>
    </p:spTree>
    <p:extLst>
      <p:ext uri="{BB962C8B-B14F-4D97-AF65-F5344CB8AC3E}">
        <p14:creationId xmlns:p14="http://schemas.microsoft.com/office/powerpoint/2010/main" xmlns="" val="4188722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826991" y="4797152"/>
            <a:ext cx="4970416" cy="1828800"/>
            <a:chOff x="65621" y="3429000"/>
            <a:chExt cx="4970416" cy="1828800"/>
          </a:xfrm>
        </p:grpSpPr>
        <p:grpSp>
          <p:nvGrpSpPr>
            <p:cNvPr id="29" name="Group 32"/>
            <p:cNvGrpSpPr/>
            <p:nvPr/>
          </p:nvGrpSpPr>
          <p:grpSpPr>
            <a:xfrm>
              <a:off x="65621" y="3429000"/>
              <a:ext cx="4970416" cy="1828800"/>
              <a:chOff x="1775907" y="1585560"/>
              <a:chExt cx="4970416" cy="1828800"/>
            </a:xfrm>
          </p:grpSpPr>
          <p:sp>
            <p:nvSpPr>
              <p:cNvPr id="34" name="Rectangle 33"/>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Gate3 (</a:t>
                </a:r>
                <a:r>
                  <a:rPr lang="en-US" b="1" dirty="0" err="1" smtClean="0">
                    <a:latin typeface="Times New Roman" pitchFamily="18" charset="0"/>
                    <a:cs typeface="Times New Roman" pitchFamily="18" charset="0"/>
                  </a:rPr>
                  <a:t>Mux</a:t>
                </a:r>
                <a:r>
                  <a:rPr lang="en-US" b="1" dirty="0" smtClean="0">
                    <a:latin typeface="Times New Roman" pitchFamily="18" charset="0"/>
                    <a:cs typeface="Times New Roman" pitchFamily="18" charset="0"/>
                  </a:rPr>
                  <a:t>)</a:t>
                </a:r>
              </a:p>
            </p:txBody>
          </p:sp>
          <p:cxnSp>
            <p:nvCxnSpPr>
              <p:cNvPr id="35" name="Straight Connector 34"/>
              <p:cNvCxnSpPr/>
              <p:nvPr/>
            </p:nvCxnSpPr>
            <p:spPr>
              <a:xfrm>
                <a:off x="2229295" y="181599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2229295"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2229295" y="26993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4557360"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4557360" y="272856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a:off x="4557360" y="3198570"/>
                <a:ext cx="499265" cy="0"/>
              </a:xfrm>
              <a:prstGeom prst="line">
                <a:avLst/>
              </a:prstGeom>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1775907" y="1623965"/>
                <a:ext cx="479618" cy="369332"/>
              </a:xfrm>
              <a:prstGeom prst="rect">
                <a:avLst/>
              </a:prstGeom>
              <a:noFill/>
            </p:spPr>
            <p:txBody>
              <a:bodyPr wrap="none" rtlCol="0">
                <a:spAutoFit/>
              </a:bodyPr>
              <a:lstStyle/>
              <a:p>
                <a:r>
                  <a:rPr lang="en-US" b="1" dirty="0" err="1" smtClean="0">
                    <a:latin typeface="Times New Roman" pitchFamily="18" charset="0"/>
                    <a:cs typeface="Times New Roman" pitchFamily="18" charset="0"/>
                  </a:rPr>
                  <a:t>Sel</a:t>
                </a:r>
                <a:endParaRPr lang="en-US" b="1" dirty="0">
                  <a:latin typeface="Times New Roman" pitchFamily="18" charset="0"/>
                  <a:cs typeface="Times New Roman" pitchFamily="18" charset="0"/>
                </a:endParaRPr>
              </a:p>
            </p:txBody>
          </p:sp>
          <p:sp>
            <p:nvSpPr>
              <p:cNvPr id="42" name="TextBox 41"/>
              <p:cNvSpPr txBox="1"/>
              <p:nvPr/>
            </p:nvSpPr>
            <p:spPr>
              <a:xfrm>
                <a:off x="1845245" y="2046420"/>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43" name="TextBox 42"/>
              <p:cNvSpPr txBox="1"/>
              <p:nvPr/>
            </p:nvSpPr>
            <p:spPr>
              <a:xfrm>
                <a:off x="1845245" y="2507280"/>
                <a:ext cx="3385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B</a:t>
                </a:r>
                <a:endParaRPr lang="en-US" b="1" dirty="0">
                  <a:latin typeface="Times New Roman" pitchFamily="18" charset="0"/>
                  <a:cs typeface="Times New Roman" pitchFamily="18" charset="0"/>
                </a:endParaRPr>
              </a:p>
            </p:txBody>
          </p:sp>
          <p:sp>
            <p:nvSpPr>
              <p:cNvPr id="44" name="TextBox 43"/>
              <p:cNvSpPr txBox="1"/>
              <p:nvPr/>
            </p:nvSpPr>
            <p:spPr>
              <a:xfrm>
                <a:off x="5073662" y="1623965"/>
                <a:ext cx="63671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P=G</a:t>
                </a:r>
                <a:endParaRPr lang="en-US" b="1" dirty="0">
                  <a:latin typeface="Times New Roman" pitchFamily="18" charset="0"/>
                  <a:cs typeface="Times New Roman" pitchFamily="18" charset="0"/>
                </a:endParaRPr>
              </a:p>
            </p:txBody>
          </p:sp>
          <p:sp>
            <p:nvSpPr>
              <p:cNvPr id="45" name="TextBox 44"/>
              <p:cNvSpPr txBox="1"/>
              <p:nvPr/>
            </p:nvSpPr>
            <p:spPr>
              <a:xfrm>
                <a:off x="5052507" y="2046420"/>
                <a:ext cx="6751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Q=G</a:t>
                </a:r>
                <a:endParaRPr lang="en-US" b="1" dirty="0">
                  <a:latin typeface="Times New Roman" pitchFamily="18" charset="0"/>
                  <a:cs typeface="Times New Roman" pitchFamily="18" charset="0"/>
                </a:endParaRPr>
              </a:p>
            </p:txBody>
          </p:sp>
          <p:sp>
            <p:nvSpPr>
              <p:cNvPr id="46" name="TextBox 45"/>
              <p:cNvSpPr txBox="1"/>
              <p:nvPr/>
            </p:nvSpPr>
            <p:spPr>
              <a:xfrm>
                <a:off x="5050025" y="2499960"/>
                <a:ext cx="169629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t>
                </a:r>
                <a:r>
                  <a:rPr lang="en-US" b="1" dirty="0" err="1" smtClean="0">
                    <a:latin typeface="Times New Roman" pitchFamily="18" charset="0"/>
                    <a:cs typeface="Times New Roman" pitchFamily="18" charset="0"/>
                  </a:rPr>
                  <a:t>Sel’B⊕SelA</a:t>
                </a:r>
                <a:endParaRPr lang="en-US" b="1" dirty="0">
                  <a:latin typeface="Times New Roman" pitchFamily="18" charset="0"/>
                  <a:cs typeface="Times New Roman" pitchFamily="18" charset="0"/>
                </a:endParaRPr>
              </a:p>
            </p:txBody>
          </p:sp>
        </p:grpSp>
        <p:cxnSp>
          <p:nvCxnSpPr>
            <p:cNvPr id="30" name="Straight Connector 29"/>
            <p:cNvCxnSpPr/>
            <p:nvPr/>
          </p:nvCxnSpPr>
          <p:spPr>
            <a:xfrm>
              <a:off x="501070" y="50036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2843775" y="3659430"/>
              <a:ext cx="499265" cy="0"/>
            </a:xfrm>
            <a:prstGeom prst="line">
              <a:avLst/>
            </a:prstGeom>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149692" y="4811580"/>
              <a:ext cx="30008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0</a:t>
              </a:r>
              <a:endParaRPr lang="en-US" b="1" dirty="0">
                <a:latin typeface="Times New Roman" pitchFamily="18" charset="0"/>
                <a:cs typeface="Times New Roman" pitchFamily="18" charset="0"/>
              </a:endParaRPr>
            </a:p>
          </p:txBody>
        </p:sp>
        <p:sp>
          <p:nvSpPr>
            <p:cNvPr id="33" name="TextBox 32"/>
            <p:cNvSpPr txBox="1"/>
            <p:nvPr/>
          </p:nvSpPr>
          <p:spPr>
            <a:xfrm>
              <a:off x="3342221" y="4826298"/>
              <a:ext cx="62388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S=G</a:t>
              </a:r>
              <a:endParaRPr lang="en-US" b="1" dirty="0">
                <a:latin typeface="Times New Roman" pitchFamily="18" charset="0"/>
                <a:cs typeface="Times New Roman" pitchFamily="18" charset="0"/>
              </a:endParaRPr>
            </a:p>
          </p:txBody>
        </p:sp>
      </p:grpSp>
      <p:grpSp>
        <p:nvGrpSpPr>
          <p:cNvPr id="66" name="Group 65"/>
          <p:cNvGrpSpPr/>
          <p:nvPr/>
        </p:nvGrpSpPr>
        <p:grpSpPr>
          <a:xfrm>
            <a:off x="4932040" y="2583755"/>
            <a:ext cx="4232218" cy="1828800"/>
            <a:chOff x="134959" y="3429000"/>
            <a:chExt cx="4232218" cy="1828800"/>
          </a:xfrm>
        </p:grpSpPr>
        <p:grpSp>
          <p:nvGrpSpPr>
            <p:cNvPr id="67" name="Group 32"/>
            <p:cNvGrpSpPr/>
            <p:nvPr/>
          </p:nvGrpSpPr>
          <p:grpSpPr>
            <a:xfrm>
              <a:off x="134959" y="3429000"/>
              <a:ext cx="4232218" cy="1828800"/>
              <a:chOff x="1845245" y="1585560"/>
              <a:chExt cx="4232218" cy="1828800"/>
            </a:xfrm>
          </p:grpSpPr>
          <p:sp>
            <p:nvSpPr>
              <p:cNvPr id="72" name="Rectangle 71"/>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Gate3 (XOR)</a:t>
                </a:r>
                <a:endParaRPr lang="en-US" b="1" dirty="0">
                  <a:latin typeface="Times New Roman" pitchFamily="18" charset="0"/>
                  <a:cs typeface="Times New Roman" pitchFamily="18" charset="0"/>
                </a:endParaRPr>
              </a:p>
            </p:txBody>
          </p:sp>
          <p:cxnSp>
            <p:nvCxnSpPr>
              <p:cNvPr id="73" name="Straight Connector 72"/>
              <p:cNvCxnSpPr/>
              <p:nvPr/>
            </p:nvCxnSpPr>
            <p:spPr>
              <a:xfrm>
                <a:off x="2229295" y="181599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2229295"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2229295" y="26993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a:off x="4557360"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a:off x="4557360" y="277611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a:xfrm>
                <a:off x="4557360" y="3198570"/>
                <a:ext cx="499265" cy="0"/>
              </a:xfrm>
              <a:prstGeom prst="line">
                <a:avLst/>
              </a:prstGeom>
            </p:spPr>
            <p:style>
              <a:lnRef idx="2">
                <a:schemeClr val="dk1"/>
              </a:lnRef>
              <a:fillRef idx="0">
                <a:schemeClr val="dk1"/>
              </a:fillRef>
              <a:effectRef idx="1">
                <a:schemeClr val="dk1"/>
              </a:effectRef>
              <a:fontRef idx="minor">
                <a:schemeClr val="tx1"/>
              </a:fontRef>
            </p:style>
          </p:cxnSp>
          <p:sp>
            <p:nvSpPr>
              <p:cNvPr id="79" name="TextBox 78"/>
              <p:cNvSpPr txBox="1"/>
              <p:nvPr/>
            </p:nvSpPr>
            <p:spPr>
              <a:xfrm>
                <a:off x="1845245" y="162396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80" name="TextBox 79"/>
              <p:cNvSpPr txBox="1"/>
              <p:nvPr/>
            </p:nvSpPr>
            <p:spPr>
              <a:xfrm>
                <a:off x="1845245" y="2046420"/>
                <a:ext cx="300082" cy="369332"/>
              </a:xfrm>
              <a:prstGeom prst="rect">
                <a:avLst/>
              </a:prstGeom>
              <a:noFill/>
            </p:spPr>
            <p:txBody>
              <a:bodyPr wrap="none" rtlCol="0">
                <a:spAutoFit/>
              </a:bodyPr>
              <a:lstStyle/>
              <a:p>
                <a:r>
                  <a:rPr lang="en-US" b="1" dirty="0">
                    <a:latin typeface="Times New Roman" pitchFamily="18" charset="0"/>
                    <a:cs typeface="Times New Roman" pitchFamily="18" charset="0"/>
                  </a:rPr>
                  <a:t>0</a:t>
                </a:r>
              </a:p>
            </p:txBody>
          </p:sp>
          <p:sp>
            <p:nvSpPr>
              <p:cNvPr id="81" name="TextBox 80"/>
              <p:cNvSpPr txBox="1"/>
              <p:nvPr/>
            </p:nvSpPr>
            <p:spPr>
              <a:xfrm>
                <a:off x="1845245" y="2507280"/>
                <a:ext cx="30008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0</a:t>
                </a:r>
                <a:endParaRPr lang="en-US" b="1" dirty="0">
                  <a:latin typeface="Times New Roman" pitchFamily="18" charset="0"/>
                  <a:cs typeface="Times New Roman" pitchFamily="18" charset="0"/>
                </a:endParaRPr>
              </a:p>
            </p:txBody>
          </p:sp>
          <p:sp>
            <p:nvSpPr>
              <p:cNvPr id="82" name="TextBox 81"/>
              <p:cNvSpPr txBox="1"/>
              <p:nvPr/>
            </p:nvSpPr>
            <p:spPr>
              <a:xfrm>
                <a:off x="5073662" y="1623965"/>
                <a:ext cx="100380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P=A⊕B</a:t>
                </a:r>
                <a:endParaRPr lang="en-US" b="1" dirty="0">
                  <a:latin typeface="Times New Roman" pitchFamily="18" charset="0"/>
                  <a:cs typeface="Times New Roman" pitchFamily="18" charset="0"/>
                </a:endParaRPr>
              </a:p>
            </p:txBody>
          </p:sp>
          <p:sp>
            <p:nvSpPr>
              <p:cNvPr id="83" name="TextBox 82"/>
              <p:cNvSpPr txBox="1"/>
              <p:nvPr/>
            </p:nvSpPr>
            <p:spPr>
              <a:xfrm>
                <a:off x="5080803" y="2046420"/>
                <a:ext cx="6751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Q=G</a:t>
                </a:r>
                <a:endParaRPr lang="en-US" b="1" dirty="0">
                  <a:latin typeface="Times New Roman" pitchFamily="18" charset="0"/>
                  <a:cs typeface="Times New Roman" pitchFamily="18" charset="0"/>
                </a:endParaRPr>
              </a:p>
            </p:txBody>
          </p:sp>
          <p:sp>
            <p:nvSpPr>
              <p:cNvPr id="84" name="TextBox 83"/>
              <p:cNvSpPr txBox="1"/>
              <p:nvPr/>
            </p:nvSpPr>
            <p:spPr>
              <a:xfrm>
                <a:off x="5064773" y="2584090"/>
                <a:ext cx="66236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R=G</a:t>
                </a:r>
                <a:endParaRPr lang="en-US" b="1" dirty="0">
                  <a:latin typeface="Times New Roman" pitchFamily="18" charset="0"/>
                  <a:cs typeface="Times New Roman" pitchFamily="18" charset="0"/>
                </a:endParaRPr>
              </a:p>
            </p:txBody>
          </p:sp>
        </p:grpSp>
        <p:cxnSp>
          <p:nvCxnSpPr>
            <p:cNvPr id="68" name="Straight Connector 67"/>
            <p:cNvCxnSpPr/>
            <p:nvPr/>
          </p:nvCxnSpPr>
          <p:spPr>
            <a:xfrm>
              <a:off x="501070" y="50036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2843775" y="3659430"/>
              <a:ext cx="499265" cy="0"/>
            </a:xfrm>
            <a:prstGeom prst="line">
              <a:avLst/>
            </a:prstGeom>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149692" y="4811580"/>
              <a:ext cx="3385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B</a:t>
              </a:r>
              <a:endParaRPr lang="en-US" b="1" dirty="0">
                <a:latin typeface="Times New Roman" pitchFamily="18" charset="0"/>
                <a:cs typeface="Times New Roman" pitchFamily="18" charset="0"/>
              </a:endParaRPr>
            </a:p>
          </p:txBody>
        </p:sp>
        <p:sp>
          <p:nvSpPr>
            <p:cNvPr id="71" name="TextBox 70"/>
            <p:cNvSpPr txBox="1"/>
            <p:nvPr/>
          </p:nvSpPr>
          <p:spPr>
            <a:xfrm>
              <a:off x="3381445" y="4826298"/>
              <a:ext cx="62388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S=G</a:t>
              </a:r>
              <a:endParaRPr lang="en-US" b="1" dirty="0">
                <a:latin typeface="Times New Roman" pitchFamily="18" charset="0"/>
                <a:cs typeface="Times New Roman" pitchFamily="18" charset="0"/>
              </a:endParaRPr>
            </a:p>
          </p:txBody>
        </p:sp>
      </p:grpSp>
      <p:grpSp>
        <p:nvGrpSpPr>
          <p:cNvPr id="85" name="Group 84"/>
          <p:cNvGrpSpPr/>
          <p:nvPr/>
        </p:nvGrpSpPr>
        <p:grpSpPr>
          <a:xfrm>
            <a:off x="118135" y="212795"/>
            <a:ext cx="4082289" cy="1828800"/>
            <a:chOff x="1720699" y="1585560"/>
            <a:chExt cx="4082289" cy="1828800"/>
          </a:xfrm>
        </p:grpSpPr>
        <p:sp>
          <p:nvSpPr>
            <p:cNvPr id="86" name="Rectangle 85"/>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Gate1 (Inverter)</a:t>
              </a:r>
              <a:endParaRPr lang="en-US" b="1" dirty="0">
                <a:latin typeface="Times New Roman" pitchFamily="18" charset="0"/>
                <a:cs typeface="Times New Roman" pitchFamily="18" charset="0"/>
              </a:endParaRPr>
            </a:p>
          </p:txBody>
        </p:sp>
        <p:cxnSp>
          <p:nvCxnSpPr>
            <p:cNvPr id="87" name="Straight Connector 86"/>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2229295" y="250728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4557360" y="250144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1845245" y="185439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94" name="TextBox 93"/>
            <p:cNvSpPr txBox="1"/>
            <p:nvPr/>
          </p:nvSpPr>
          <p:spPr>
            <a:xfrm>
              <a:off x="1720699" y="2315255"/>
              <a:ext cx="58541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B=1</a:t>
              </a:r>
              <a:endParaRPr lang="en-US" b="1" dirty="0">
                <a:latin typeface="Times New Roman" pitchFamily="18" charset="0"/>
                <a:cs typeface="Times New Roman" pitchFamily="18" charset="0"/>
              </a:endParaRPr>
            </a:p>
          </p:txBody>
        </p:sp>
        <p:sp>
          <p:nvSpPr>
            <p:cNvPr id="95" name="TextBox 94"/>
            <p:cNvSpPr txBox="1"/>
            <p:nvPr/>
          </p:nvSpPr>
          <p:spPr>
            <a:xfrm>
              <a:off x="1720699" y="2852895"/>
              <a:ext cx="59824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C=1</a:t>
              </a:r>
              <a:endParaRPr lang="en-US" b="1" dirty="0">
                <a:latin typeface="Times New Roman" pitchFamily="18" charset="0"/>
                <a:cs typeface="Times New Roman" pitchFamily="18" charset="0"/>
              </a:endParaRPr>
            </a:p>
          </p:txBody>
        </p:sp>
        <p:sp>
          <p:nvSpPr>
            <p:cNvPr id="96" name="TextBox 95"/>
            <p:cNvSpPr txBox="1"/>
            <p:nvPr/>
          </p:nvSpPr>
          <p:spPr>
            <a:xfrm>
              <a:off x="5073662" y="1852640"/>
              <a:ext cx="63671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P=G</a:t>
              </a:r>
              <a:endParaRPr lang="en-US" b="1" dirty="0">
                <a:latin typeface="Times New Roman" pitchFamily="18" charset="0"/>
                <a:cs typeface="Times New Roman" pitchFamily="18" charset="0"/>
              </a:endParaRPr>
            </a:p>
          </p:txBody>
        </p:sp>
        <p:sp>
          <p:nvSpPr>
            <p:cNvPr id="97" name="TextBox 96"/>
            <p:cNvSpPr txBox="1"/>
            <p:nvPr/>
          </p:nvSpPr>
          <p:spPr>
            <a:xfrm>
              <a:off x="5080803" y="2291598"/>
              <a:ext cx="7221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Q=A’</a:t>
              </a:r>
              <a:endParaRPr lang="en-US" b="1" dirty="0">
                <a:latin typeface="Times New Roman" pitchFamily="18" charset="0"/>
                <a:cs typeface="Times New Roman" pitchFamily="18" charset="0"/>
              </a:endParaRPr>
            </a:p>
          </p:txBody>
        </p:sp>
        <p:sp>
          <p:nvSpPr>
            <p:cNvPr id="98" name="TextBox 97"/>
            <p:cNvSpPr txBox="1"/>
            <p:nvPr/>
          </p:nvSpPr>
          <p:spPr>
            <a:xfrm>
              <a:off x="5064773" y="2852925"/>
              <a:ext cx="70936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a:t>
              </a:r>
              <a:endParaRPr lang="en-US" b="1" dirty="0">
                <a:latin typeface="Times New Roman" pitchFamily="18" charset="0"/>
                <a:cs typeface="Times New Roman" pitchFamily="18" charset="0"/>
              </a:endParaRPr>
            </a:p>
          </p:txBody>
        </p:sp>
      </p:grpSp>
      <p:grpSp>
        <p:nvGrpSpPr>
          <p:cNvPr id="99" name="Group 98"/>
          <p:cNvGrpSpPr/>
          <p:nvPr/>
        </p:nvGrpSpPr>
        <p:grpSpPr>
          <a:xfrm>
            <a:off x="4749156" y="243811"/>
            <a:ext cx="4143324" cy="1828800"/>
            <a:chOff x="1724874" y="1585560"/>
            <a:chExt cx="4143324" cy="1828800"/>
          </a:xfrm>
        </p:grpSpPr>
        <p:sp>
          <p:nvSpPr>
            <p:cNvPr id="100" name="Rectangle 99"/>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Gate2 (AND)</a:t>
              </a:r>
              <a:endParaRPr lang="en-US" b="1" dirty="0">
                <a:latin typeface="Times New Roman" pitchFamily="18" charset="0"/>
                <a:cs typeface="Times New Roman" pitchFamily="18" charset="0"/>
              </a:endParaRPr>
            </a:p>
          </p:txBody>
        </p:sp>
        <p:cxnSp>
          <p:nvCxnSpPr>
            <p:cNvPr id="101" name="Straight Connector 100"/>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a:off x="2229295" y="250728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4557360" y="250144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1845245" y="185439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08" name="TextBox 107"/>
            <p:cNvSpPr txBox="1"/>
            <p:nvPr/>
          </p:nvSpPr>
          <p:spPr>
            <a:xfrm>
              <a:off x="1845245" y="2315255"/>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109" name="TextBox 108"/>
            <p:cNvSpPr txBox="1"/>
            <p:nvPr/>
          </p:nvSpPr>
          <p:spPr>
            <a:xfrm>
              <a:off x="1724874" y="2852895"/>
              <a:ext cx="59824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C=1</a:t>
              </a:r>
              <a:endParaRPr lang="en-US" b="1" dirty="0">
                <a:latin typeface="Times New Roman" pitchFamily="18" charset="0"/>
                <a:cs typeface="Times New Roman" pitchFamily="18" charset="0"/>
              </a:endParaRPr>
            </a:p>
          </p:txBody>
        </p:sp>
        <p:sp>
          <p:nvSpPr>
            <p:cNvPr id="110" name="TextBox 109"/>
            <p:cNvSpPr txBox="1"/>
            <p:nvPr/>
          </p:nvSpPr>
          <p:spPr>
            <a:xfrm>
              <a:off x="5073662" y="1852640"/>
              <a:ext cx="63671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P=G</a:t>
              </a:r>
              <a:endParaRPr lang="en-US" b="1" dirty="0">
                <a:latin typeface="Times New Roman" pitchFamily="18" charset="0"/>
                <a:cs typeface="Times New Roman" pitchFamily="18" charset="0"/>
              </a:endParaRPr>
            </a:p>
          </p:txBody>
        </p:sp>
        <p:sp>
          <p:nvSpPr>
            <p:cNvPr id="111" name="TextBox 110"/>
            <p:cNvSpPr txBox="1"/>
            <p:nvPr/>
          </p:nvSpPr>
          <p:spPr>
            <a:xfrm>
              <a:off x="5080803" y="2291598"/>
              <a:ext cx="6751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Q=G</a:t>
              </a:r>
              <a:endParaRPr lang="en-US" b="1" dirty="0">
                <a:latin typeface="Times New Roman" pitchFamily="18" charset="0"/>
                <a:cs typeface="Times New Roman" pitchFamily="18" charset="0"/>
              </a:endParaRPr>
            </a:p>
          </p:txBody>
        </p:sp>
        <p:sp>
          <p:nvSpPr>
            <p:cNvPr id="112" name="TextBox 111"/>
            <p:cNvSpPr txBox="1"/>
            <p:nvPr/>
          </p:nvSpPr>
          <p:spPr>
            <a:xfrm>
              <a:off x="5064773" y="2852925"/>
              <a:ext cx="80342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a:t>
              </a:r>
              <a:endParaRPr lang="en-US" b="1" dirty="0">
                <a:latin typeface="Times New Roman" pitchFamily="18" charset="0"/>
                <a:cs typeface="Times New Roman" pitchFamily="18" charset="0"/>
              </a:endParaRPr>
            </a:p>
          </p:txBody>
        </p:sp>
      </p:grpSp>
      <p:grpSp>
        <p:nvGrpSpPr>
          <p:cNvPr id="113" name="Group 112"/>
          <p:cNvGrpSpPr/>
          <p:nvPr/>
        </p:nvGrpSpPr>
        <p:grpSpPr>
          <a:xfrm>
            <a:off x="43949" y="2583755"/>
            <a:ext cx="4600059" cy="1828800"/>
            <a:chOff x="1720699" y="1585560"/>
            <a:chExt cx="4600059" cy="1828800"/>
          </a:xfrm>
        </p:grpSpPr>
        <p:sp>
          <p:nvSpPr>
            <p:cNvPr id="114" name="Rectangle 113"/>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Gate1 (OR)</a:t>
              </a:r>
              <a:endParaRPr lang="en-US" b="1" dirty="0">
                <a:latin typeface="Times New Roman" pitchFamily="18" charset="0"/>
                <a:cs typeface="Times New Roman" pitchFamily="18" charset="0"/>
              </a:endParaRPr>
            </a:p>
          </p:txBody>
        </p:sp>
        <p:cxnSp>
          <p:nvCxnSpPr>
            <p:cNvPr id="115" name="Straight Connector 114"/>
            <p:cNvCxnSpPr/>
            <p:nvPr/>
          </p:nvCxnSpPr>
          <p:spPr>
            <a:xfrm>
              <a:off x="2229295" y="20464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2229295" y="250728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a:off x="2229295" y="304495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a:xfrm>
              <a:off x="4557360" y="204058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a:xfrm>
              <a:off x="4557360" y="250144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120" name="Straight Connector 119"/>
            <p:cNvCxnSpPr/>
            <p:nvPr/>
          </p:nvCxnSpPr>
          <p:spPr>
            <a:xfrm>
              <a:off x="4557360" y="3039111"/>
              <a:ext cx="499265" cy="0"/>
            </a:xfrm>
            <a:prstGeom prst="line">
              <a:avLst/>
            </a:prstGeom>
          </p:spPr>
          <p:style>
            <a:lnRef idx="2">
              <a:schemeClr val="dk1"/>
            </a:lnRef>
            <a:fillRef idx="0">
              <a:schemeClr val="dk1"/>
            </a:fillRef>
            <a:effectRef idx="1">
              <a:schemeClr val="dk1"/>
            </a:effectRef>
            <a:fontRef idx="minor">
              <a:schemeClr val="tx1"/>
            </a:fontRef>
          </p:style>
        </p:cxnSp>
        <p:sp>
          <p:nvSpPr>
            <p:cNvPr id="121" name="TextBox 120"/>
            <p:cNvSpPr txBox="1"/>
            <p:nvPr/>
          </p:nvSpPr>
          <p:spPr>
            <a:xfrm>
              <a:off x="1845245" y="185439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22" name="TextBox 121"/>
            <p:cNvSpPr txBox="1"/>
            <p:nvPr/>
          </p:nvSpPr>
          <p:spPr>
            <a:xfrm>
              <a:off x="1854115" y="2315255"/>
              <a:ext cx="3385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B</a:t>
              </a:r>
              <a:endParaRPr lang="en-US" b="1" dirty="0">
                <a:latin typeface="Times New Roman" pitchFamily="18" charset="0"/>
                <a:cs typeface="Times New Roman" pitchFamily="18" charset="0"/>
              </a:endParaRPr>
            </a:p>
          </p:txBody>
        </p:sp>
        <p:sp>
          <p:nvSpPr>
            <p:cNvPr id="123" name="TextBox 122"/>
            <p:cNvSpPr txBox="1"/>
            <p:nvPr/>
          </p:nvSpPr>
          <p:spPr>
            <a:xfrm>
              <a:off x="1720699" y="2852895"/>
              <a:ext cx="59824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C=0</a:t>
              </a:r>
              <a:endParaRPr lang="en-US" b="1" dirty="0">
                <a:latin typeface="Times New Roman" pitchFamily="18" charset="0"/>
                <a:cs typeface="Times New Roman" pitchFamily="18" charset="0"/>
              </a:endParaRPr>
            </a:p>
          </p:txBody>
        </p:sp>
        <p:sp>
          <p:nvSpPr>
            <p:cNvPr id="124" name="TextBox 123"/>
            <p:cNvSpPr txBox="1"/>
            <p:nvPr/>
          </p:nvSpPr>
          <p:spPr>
            <a:xfrm>
              <a:off x="5073662" y="1852640"/>
              <a:ext cx="63671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P=G</a:t>
              </a:r>
              <a:endParaRPr lang="en-US" b="1" dirty="0">
                <a:latin typeface="Times New Roman" pitchFamily="18" charset="0"/>
                <a:cs typeface="Times New Roman" pitchFamily="18" charset="0"/>
              </a:endParaRPr>
            </a:p>
          </p:txBody>
        </p:sp>
        <p:sp>
          <p:nvSpPr>
            <p:cNvPr id="125" name="TextBox 124"/>
            <p:cNvSpPr txBox="1"/>
            <p:nvPr/>
          </p:nvSpPr>
          <p:spPr>
            <a:xfrm>
              <a:off x="5080803" y="2291598"/>
              <a:ext cx="6751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Q=G</a:t>
              </a:r>
              <a:endParaRPr lang="en-US" b="1" dirty="0">
                <a:latin typeface="Times New Roman" pitchFamily="18" charset="0"/>
                <a:cs typeface="Times New Roman" pitchFamily="18" charset="0"/>
              </a:endParaRPr>
            </a:p>
          </p:txBody>
        </p:sp>
        <p:sp>
          <p:nvSpPr>
            <p:cNvPr id="126" name="TextBox 125"/>
            <p:cNvSpPr txBox="1"/>
            <p:nvPr/>
          </p:nvSpPr>
          <p:spPr>
            <a:xfrm>
              <a:off x="5064773" y="2852925"/>
              <a:ext cx="12559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R=A’B⊕A</a:t>
              </a:r>
              <a:endParaRPr lang="en-US" b="1" dirty="0">
                <a:latin typeface="Times New Roman" pitchFamily="18" charset="0"/>
                <a:cs typeface="Times New Roman" pitchFamily="18" charset="0"/>
              </a:endParaRPr>
            </a:p>
          </p:txBody>
        </p:sp>
      </p:grpSp>
      <p:sp>
        <p:nvSpPr>
          <p:cNvPr id="2" name="Footer Placeholder 1"/>
          <p:cNvSpPr>
            <a:spLocks noGrp="1"/>
          </p:cNvSpPr>
          <p:nvPr>
            <p:ph type="ftr" sz="quarter" idx="11"/>
          </p:nvPr>
        </p:nvSpPr>
        <p:spPr/>
        <p:txBody>
          <a:bodyPr/>
          <a:lstStyle/>
          <a:p>
            <a:r>
              <a:rPr lang="en-IN" smtClean="0"/>
              <a:t>Synopsis</a:t>
            </a:r>
            <a:endParaRPr lang="en-IN"/>
          </a:p>
        </p:txBody>
      </p:sp>
      <p:sp>
        <p:nvSpPr>
          <p:cNvPr id="3" name="Slide Number Placeholder 2"/>
          <p:cNvSpPr>
            <a:spLocks noGrp="1"/>
          </p:cNvSpPr>
          <p:nvPr>
            <p:ph type="sldNum" sz="quarter" idx="12"/>
          </p:nvPr>
        </p:nvSpPr>
        <p:spPr/>
        <p:txBody>
          <a:bodyPr/>
          <a:lstStyle/>
          <a:p>
            <a:fld id="{A36D5084-E15A-471B-95B6-A94CFE3BBEA2}" type="slidenum">
              <a:rPr lang="en-IN" smtClean="0"/>
              <a:pPr/>
              <a:t>27</a:t>
            </a:fld>
            <a:endParaRPr lang="en-IN"/>
          </a:p>
        </p:txBody>
      </p:sp>
    </p:spTree>
    <p:extLst>
      <p:ext uri="{BB962C8B-B14F-4D97-AF65-F5344CB8AC3E}">
        <p14:creationId xmlns:p14="http://schemas.microsoft.com/office/powerpoint/2010/main" xmlns="" val="140563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065891" y="4149080"/>
            <a:ext cx="5706051" cy="2014726"/>
            <a:chOff x="1768435" y="4295870"/>
            <a:chExt cx="5706051" cy="2014726"/>
          </a:xfrm>
        </p:grpSpPr>
        <p:grpSp>
          <p:nvGrpSpPr>
            <p:cNvPr id="19" name="Group 18"/>
            <p:cNvGrpSpPr/>
            <p:nvPr/>
          </p:nvGrpSpPr>
          <p:grpSpPr>
            <a:xfrm>
              <a:off x="1768435" y="4295870"/>
              <a:ext cx="5706051" cy="1828800"/>
              <a:chOff x="4520526" y="3412555"/>
              <a:chExt cx="5706051" cy="1828800"/>
            </a:xfrm>
          </p:grpSpPr>
          <p:grpSp>
            <p:nvGrpSpPr>
              <p:cNvPr id="23" name="Group 22"/>
              <p:cNvGrpSpPr/>
              <p:nvPr/>
            </p:nvGrpSpPr>
            <p:grpSpPr>
              <a:xfrm>
                <a:off x="4520526" y="3412555"/>
                <a:ext cx="5706051" cy="1828800"/>
                <a:chOff x="-103833" y="3429000"/>
                <a:chExt cx="5706051" cy="1828800"/>
              </a:xfrm>
            </p:grpSpPr>
            <p:grpSp>
              <p:nvGrpSpPr>
                <p:cNvPr id="25" name="Group 24"/>
                <p:cNvGrpSpPr/>
                <p:nvPr/>
              </p:nvGrpSpPr>
              <p:grpSpPr>
                <a:xfrm>
                  <a:off x="-103833" y="3429000"/>
                  <a:ext cx="5706051" cy="1828800"/>
                  <a:chOff x="1606453" y="1585560"/>
                  <a:chExt cx="5706051" cy="1828800"/>
                </a:xfrm>
              </p:grpSpPr>
              <p:sp>
                <p:nvSpPr>
                  <p:cNvPr id="29" name="Rectangle 28"/>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Gate3</a:t>
                    </a:r>
                  </a:p>
                  <a:p>
                    <a:pPr algn="ctr"/>
                    <a:r>
                      <a:rPr lang="en-US" b="1" dirty="0" smtClean="0">
                        <a:latin typeface="Times New Roman" pitchFamily="18" charset="0"/>
                        <a:cs typeface="Times New Roman" pitchFamily="18" charset="0"/>
                      </a:rPr>
                      <a:t>(D LATCH)</a:t>
                    </a:r>
                    <a:endParaRPr lang="en-US" b="1" dirty="0">
                      <a:latin typeface="Times New Roman" pitchFamily="18" charset="0"/>
                      <a:cs typeface="Times New Roman" pitchFamily="18" charset="0"/>
                    </a:endParaRPr>
                  </a:p>
                </p:txBody>
              </p:sp>
              <p:cxnSp>
                <p:nvCxnSpPr>
                  <p:cNvPr id="30" name="Straight Connector 29"/>
                  <p:cNvCxnSpPr/>
                  <p:nvPr/>
                </p:nvCxnSpPr>
                <p:spPr>
                  <a:xfrm>
                    <a:off x="2229295" y="19092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2229295" y="233170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1692845" y="2754155"/>
                    <a:ext cx="1035715"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4557360" y="233170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4557360" y="2754155"/>
                    <a:ext cx="1465668" cy="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4557360" y="3138205"/>
                    <a:ext cx="499265" cy="0"/>
                  </a:xfrm>
                  <a:prstGeom prst="line">
                    <a:avLst/>
                  </a:prstGeom>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606453" y="1702910"/>
                    <a:ext cx="68480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CLK</a:t>
                    </a:r>
                    <a:endParaRPr lang="en-US" b="1" dirty="0">
                      <a:latin typeface="Times New Roman" pitchFamily="18" charset="0"/>
                      <a:cs typeface="Times New Roman" pitchFamily="18" charset="0"/>
                    </a:endParaRPr>
                  </a:p>
                </p:txBody>
              </p:sp>
              <p:sp>
                <p:nvSpPr>
                  <p:cNvPr id="37" name="TextBox 36"/>
                  <p:cNvSpPr txBox="1"/>
                  <p:nvPr/>
                </p:nvSpPr>
                <p:spPr>
                  <a:xfrm>
                    <a:off x="1869555" y="2115988"/>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D</a:t>
                    </a:r>
                    <a:endParaRPr lang="en-US" b="1" dirty="0">
                      <a:latin typeface="Times New Roman" pitchFamily="18" charset="0"/>
                      <a:cs typeface="Times New Roman" pitchFamily="18" charset="0"/>
                    </a:endParaRPr>
                  </a:p>
                </p:txBody>
              </p:sp>
              <p:sp>
                <p:nvSpPr>
                  <p:cNvPr id="38" name="TextBox 37"/>
                  <p:cNvSpPr txBox="1"/>
                  <p:nvPr/>
                </p:nvSpPr>
                <p:spPr>
                  <a:xfrm>
                    <a:off x="5073662" y="1693533"/>
                    <a:ext cx="95731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P=CLK</a:t>
                    </a:r>
                    <a:endParaRPr lang="en-US" b="1" dirty="0">
                      <a:latin typeface="Times New Roman" pitchFamily="18" charset="0"/>
                      <a:cs typeface="Times New Roman" pitchFamily="18" charset="0"/>
                    </a:endParaRPr>
                  </a:p>
                </p:txBody>
              </p:sp>
              <p:sp>
                <p:nvSpPr>
                  <p:cNvPr id="39" name="TextBox 38"/>
                  <p:cNvSpPr txBox="1"/>
                  <p:nvPr/>
                </p:nvSpPr>
                <p:spPr>
                  <a:xfrm>
                    <a:off x="5101308" y="2101270"/>
                    <a:ext cx="6751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Q=G</a:t>
                    </a:r>
                    <a:endParaRPr lang="en-US" b="1" dirty="0">
                      <a:latin typeface="Times New Roman" pitchFamily="18" charset="0"/>
                      <a:cs typeface="Times New Roman" pitchFamily="18" charset="0"/>
                    </a:endParaRPr>
                  </a:p>
                </p:txBody>
              </p:sp>
              <p:sp>
                <p:nvSpPr>
                  <p:cNvPr id="40" name="TextBox 39"/>
                  <p:cNvSpPr txBox="1"/>
                  <p:nvPr/>
                </p:nvSpPr>
                <p:spPr>
                  <a:xfrm>
                    <a:off x="5064773" y="2423228"/>
                    <a:ext cx="224773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R=CLK’.Q⊕CLK.D</a:t>
                    </a:r>
                    <a:endParaRPr lang="en-US" b="1" dirty="0">
                      <a:latin typeface="Times New Roman" pitchFamily="18" charset="0"/>
                      <a:cs typeface="Times New Roman" pitchFamily="18" charset="0"/>
                    </a:endParaRPr>
                  </a:p>
                </p:txBody>
              </p:sp>
            </p:grpSp>
            <p:cxnSp>
              <p:nvCxnSpPr>
                <p:cNvPr id="26" name="Straight Connector 25"/>
                <p:cNvCxnSpPr/>
                <p:nvPr/>
              </p:nvCxnSpPr>
              <p:spPr>
                <a:xfrm>
                  <a:off x="515584" y="49816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2843775" y="3714280"/>
                  <a:ext cx="499265" cy="0"/>
                </a:xfrm>
                <a:prstGeom prst="line">
                  <a:avLst/>
                </a:prstGeom>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172160" y="4765933"/>
                  <a:ext cx="30008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0</a:t>
                  </a:r>
                  <a:endParaRPr lang="en-US" b="1" dirty="0">
                    <a:latin typeface="Times New Roman" pitchFamily="18" charset="0"/>
                    <a:cs typeface="Times New Roman" pitchFamily="18" charset="0"/>
                  </a:endParaRPr>
                </a:p>
              </p:txBody>
            </p:sp>
          </p:grpSp>
          <p:sp>
            <p:nvSpPr>
              <p:cNvPr id="24" name="TextBox 23"/>
              <p:cNvSpPr txBox="1"/>
              <p:nvPr/>
            </p:nvSpPr>
            <p:spPr>
              <a:xfrm>
                <a:off x="7990045" y="4787893"/>
                <a:ext cx="62388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S=Q</a:t>
                </a:r>
                <a:endParaRPr lang="en-US" b="1" dirty="0">
                  <a:latin typeface="Times New Roman" pitchFamily="18" charset="0"/>
                  <a:cs typeface="Times New Roman" pitchFamily="18" charset="0"/>
                </a:endParaRPr>
              </a:p>
            </p:txBody>
          </p:sp>
        </p:grpSp>
        <p:cxnSp>
          <p:nvCxnSpPr>
            <p:cNvPr id="20" name="Straight Connector 19"/>
            <p:cNvCxnSpPr/>
            <p:nvPr/>
          </p:nvCxnSpPr>
          <p:spPr>
            <a:xfrm>
              <a:off x="6185010" y="5464465"/>
              <a:ext cx="0" cy="84613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854827" y="5464465"/>
              <a:ext cx="0" cy="84613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854827" y="6310595"/>
              <a:ext cx="4330183" cy="1"/>
            </a:xfrm>
            <a:prstGeom prst="line">
              <a:avLst/>
            </a:prstGeom>
          </p:spPr>
          <p:style>
            <a:lnRef idx="2">
              <a:schemeClr val="dk1"/>
            </a:lnRef>
            <a:fillRef idx="0">
              <a:schemeClr val="dk1"/>
            </a:fillRef>
            <a:effectRef idx="1">
              <a:schemeClr val="dk1"/>
            </a:effectRef>
            <a:fontRef idx="minor">
              <a:schemeClr val="tx1"/>
            </a:fontRef>
          </p:style>
        </p:cxnSp>
      </p:grpSp>
      <p:grpSp>
        <p:nvGrpSpPr>
          <p:cNvPr id="41" name="Group 40"/>
          <p:cNvGrpSpPr/>
          <p:nvPr/>
        </p:nvGrpSpPr>
        <p:grpSpPr>
          <a:xfrm>
            <a:off x="3968342" y="984488"/>
            <a:ext cx="5140162" cy="1997060"/>
            <a:chOff x="4738009" y="3313785"/>
            <a:chExt cx="5140162" cy="1997060"/>
          </a:xfrm>
        </p:grpSpPr>
        <p:grpSp>
          <p:nvGrpSpPr>
            <p:cNvPr id="42" name="Group 5"/>
            <p:cNvGrpSpPr/>
            <p:nvPr/>
          </p:nvGrpSpPr>
          <p:grpSpPr>
            <a:xfrm>
              <a:off x="4738009" y="3313785"/>
              <a:ext cx="5140162" cy="1927570"/>
              <a:chOff x="113650" y="3330230"/>
              <a:chExt cx="5140162" cy="1927570"/>
            </a:xfrm>
          </p:grpSpPr>
          <p:grpSp>
            <p:nvGrpSpPr>
              <p:cNvPr id="47" name="Group 46"/>
              <p:cNvGrpSpPr/>
              <p:nvPr/>
            </p:nvGrpSpPr>
            <p:grpSpPr>
              <a:xfrm>
                <a:off x="134959" y="3330230"/>
                <a:ext cx="4641712" cy="1927570"/>
                <a:chOff x="1845245" y="1486790"/>
                <a:chExt cx="4641712" cy="1927570"/>
              </a:xfrm>
            </p:grpSpPr>
            <p:sp>
              <p:nvSpPr>
                <p:cNvPr id="52" name="Rectangle 51"/>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Gate4  (Adder)</a:t>
                  </a:r>
                  <a:endParaRPr lang="en-US" b="1" dirty="0">
                    <a:latin typeface="Times New Roman" pitchFamily="18" charset="0"/>
                    <a:cs typeface="Times New Roman" pitchFamily="18" charset="0"/>
                  </a:endParaRPr>
                </a:p>
              </p:txBody>
            </p:sp>
            <p:cxnSp>
              <p:nvCxnSpPr>
                <p:cNvPr id="53" name="Straight Connector 52"/>
                <p:cNvCxnSpPr/>
                <p:nvPr/>
              </p:nvCxnSpPr>
              <p:spPr>
                <a:xfrm>
                  <a:off x="2229295" y="167881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a:off x="2229295" y="206286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a:off x="2229295" y="250921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a:off x="4557360" y="206286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4557360" y="2509211"/>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4557360" y="2922289"/>
                  <a:ext cx="499265" cy="0"/>
                </a:xfrm>
                <a:prstGeom prst="line">
                  <a:avLst/>
                </a:prstGeom>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1845245" y="1501508"/>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60" name="TextBox 59"/>
                <p:cNvSpPr txBox="1"/>
                <p:nvPr/>
              </p:nvSpPr>
              <p:spPr>
                <a:xfrm>
                  <a:off x="1845245" y="1885558"/>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61" name="TextBox 60"/>
                <p:cNvSpPr txBox="1"/>
                <p:nvPr/>
              </p:nvSpPr>
              <p:spPr>
                <a:xfrm>
                  <a:off x="1845245" y="2308013"/>
                  <a:ext cx="351378" cy="369332"/>
                </a:xfrm>
                <a:prstGeom prst="rect">
                  <a:avLst/>
                </a:prstGeom>
                <a:noFill/>
              </p:spPr>
              <p:txBody>
                <a:bodyPr wrap="none" rtlCol="0">
                  <a:spAutoFit/>
                </a:bodyPr>
                <a:lstStyle/>
                <a:p>
                  <a:r>
                    <a:rPr lang="en-US" b="1" dirty="0">
                      <a:latin typeface="Times New Roman" pitchFamily="18" charset="0"/>
                      <a:cs typeface="Times New Roman" pitchFamily="18" charset="0"/>
                    </a:rPr>
                    <a:t>C</a:t>
                  </a:r>
                </a:p>
              </p:txBody>
            </p:sp>
            <p:sp>
              <p:nvSpPr>
                <p:cNvPr id="62" name="TextBox 61"/>
                <p:cNvSpPr txBox="1"/>
                <p:nvPr/>
              </p:nvSpPr>
              <p:spPr>
                <a:xfrm>
                  <a:off x="5073662" y="1486790"/>
                  <a:ext cx="63671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P=G</a:t>
                  </a:r>
                  <a:endParaRPr lang="en-US" b="1" dirty="0">
                    <a:latin typeface="Times New Roman" pitchFamily="18" charset="0"/>
                    <a:cs typeface="Times New Roman" pitchFamily="18" charset="0"/>
                  </a:endParaRPr>
                </a:p>
              </p:txBody>
            </p:sp>
            <p:sp>
              <p:nvSpPr>
                <p:cNvPr id="63" name="TextBox 62"/>
                <p:cNvSpPr txBox="1"/>
                <p:nvPr/>
              </p:nvSpPr>
              <p:spPr>
                <a:xfrm>
                  <a:off x="5080803" y="1870840"/>
                  <a:ext cx="675185" cy="369332"/>
                </a:xfrm>
                <a:prstGeom prst="rect">
                  <a:avLst/>
                </a:prstGeom>
                <a:noFill/>
              </p:spPr>
              <p:txBody>
                <a:bodyPr wrap="none" rtlCol="0">
                  <a:spAutoFit/>
                </a:bodyPr>
                <a:lstStyle/>
                <a:p>
                  <a:r>
                    <a:rPr lang="en-US" b="1" dirty="0">
                      <a:latin typeface="Times New Roman" pitchFamily="18" charset="0"/>
                      <a:cs typeface="Times New Roman" pitchFamily="18" charset="0"/>
                    </a:rPr>
                    <a:t>Q</a:t>
                  </a:r>
                  <a:r>
                    <a:rPr lang="en-US" b="1" dirty="0" smtClean="0">
                      <a:latin typeface="Times New Roman" pitchFamily="18" charset="0"/>
                      <a:cs typeface="Times New Roman" pitchFamily="18" charset="0"/>
                    </a:rPr>
                    <a:t>=G</a:t>
                  </a:r>
                  <a:endParaRPr lang="en-US" b="1" dirty="0">
                    <a:latin typeface="Times New Roman" pitchFamily="18" charset="0"/>
                    <a:cs typeface="Times New Roman" pitchFamily="18" charset="0"/>
                  </a:endParaRPr>
                </a:p>
              </p:txBody>
            </p:sp>
            <p:sp>
              <p:nvSpPr>
                <p:cNvPr id="64" name="TextBox 63"/>
                <p:cNvSpPr txBox="1"/>
                <p:nvPr/>
              </p:nvSpPr>
              <p:spPr>
                <a:xfrm>
                  <a:off x="5064773" y="2331700"/>
                  <a:ext cx="142218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R=A⊕B⊕C</a:t>
                  </a:r>
                  <a:endParaRPr lang="en-US" b="1" dirty="0">
                    <a:latin typeface="Times New Roman" pitchFamily="18" charset="0"/>
                    <a:cs typeface="Times New Roman" pitchFamily="18" charset="0"/>
                  </a:endParaRPr>
                </a:p>
              </p:txBody>
            </p:sp>
          </p:grpSp>
          <p:cxnSp>
            <p:nvCxnSpPr>
              <p:cNvPr id="48" name="Straight Connector 47"/>
              <p:cNvCxnSpPr/>
              <p:nvPr/>
            </p:nvCxnSpPr>
            <p:spPr>
              <a:xfrm>
                <a:off x="515584" y="475121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a:off x="2843775" y="3522255"/>
                <a:ext cx="499265" cy="0"/>
              </a:xfrm>
              <a:prstGeom prst="line">
                <a:avLst/>
              </a:prstGeom>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113650" y="4559394"/>
                <a:ext cx="30008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0</a:t>
                </a:r>
                <a:endParaRPr lang="en-US" b="1" dirty="0">
                  <a:latin typeface="Times New Roman" pitchFamily="18" charset="0"/>
                  <a:cs typeface="Times New Roman" pitchFamily="18" charset="0"/>
                </a:endParaRPr>
              </a:p>
            </p:txBody>
          </p:sp>
          <p:sp>
            <p:nvSpPr>
              <p:cNvPr id="51" name="TextBox 50"/>
              <p:cNvSpPr txBox="1"/>
              <p:nvPr/>
            </p:nvSpPr>
            <p:spPr>
              <a:xfrm>
                <a:off x="3337903" y="4583081"/>
                <a:ext cx="191590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S=A(B⊕ C)⊕BC</a:t>
                </a:r>
                <a:endParaRPr lang="en-US" b="1" dirty="0">
                  <a:latin typeface="Times New Roman" pitchFamily="18" charset="0"/>
                  <a:cs typeface="Times New Roman" pitchFamily="18" charset="0"/>
                </a:endParaRPr>
              </a:p>
            </p:txBody>
          </p:sp>
        </p:grpSp>
        <p:cxnSp>
          <p:nvCxnSpPr>
            <p:cNvPr id="43" name="Straight Connector 42"/>
            <p:cNvCxnSpPr/>
            <p:nvPr/>
          </p:nvCxnSpPr>
          <p:spPr>
            <a:xfrm>
              <a:off x="5138698" y="511882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7481403" y="5128197"/>
              <a:ext cx="499265" cy="0"/>
            </a:xfrm>
            <a:prstGeom prst="line">
              <a:avLst/>
            </a:prstGeom>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4747805" y="4926795"/>
              <a:ext cx="30008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0</a:t>
              </a:r>
              <a:endParaRPr lang="en-US" b="1" dirty="0">
                <a:latin typeface="Times New Roman" pitchFamily="18" charset="0"/>
                <a:cs typeface="Times New Roman" pitchFamily="18" charset="0"/>
              </a:endParaRPr>
            </a:p>
          </p:txBody>
        </p:sp>
        <p:sp>
          <p:nvSpPr>
            <p:cNvPr id="46" name="TextBox 45"/>
            <p:cNvSpPr txBox="1"/>
            <p:nvPr/>
          </p:nvSpPr>
          <p:spPr>
            <a:xfrm>
              <a:off x="7990045" y="4941513"/>
              <a:ext cx="64953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T=G</a:t>
              </a:r>
              <a:endParaRPr lang="en-US" b="1" dirty="0">
                <a:latin typeface="Times New Roman" pitchFamily="18" charset="0"/>
                <a:cs typeface="Times New Roman" pitchFamily="18" charset="0"/>
              </a:endParaRPr>
            </a:p>
          </p:txBody>
        </p:sp>
      </p:grpSp>
      <p:grpSp>
        <p:nvGrpSpPr>
          <p:cNvPr id="65" name="Group 64"/>
          <p:cNvGrpSpPr/>
          <p:nvPr/>
        </p:nvGrpSpPr>
        <p:grpSpPr>
          <a:xfrm>
            <a:off x="35496" y="1183238"/>
            <a:ext cx="3848168" cy="1581964"/>
            <a:chOff x="134959" y="3429000"/>
            <a:chExt cx="4232218" cy="1828800"/>
          </a:xfrm>
        </p:grpSpPr>
        <p:grpSp>
          <p:nvGrpSpPr>
            <p:cNvPr id="66" name="Group 32"/>
            <p:cNvGrpSpPr/>
            <p:nvPr/>
          </p:nvGrpSpPr>
          <p:grpSpPr>
            <a:xfrm>
              <a:off x="134959" y="3429000"/>
              <a:ext cx="4232218" cy="1828800"/>
              <a:chOff x="1845245" y="1585560"/>
              <a:chExt cx="4232218" cy="1828800"/>
            </a:xfrm>
          </p:grpSpPr>
          <p:sp>
            <p:nvSpPr>
              <p:cNvPr id="71" name="Rectangle 70"/>
              <p:cNvSpPr/>
              <p:nvPr/>
            </p:nvSpPr>
            <p:spPr>
              <a:xfrm>
                <a:off x="2728560" y="1585560"/>
                <a:ext cx="18288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KMD Gate3 (</a:t>
                </a:r>
                <a:r>
                  <a:rPr lang="en-US" b="1" smtClean="0">
                    <a:latin typeface="Times New Roman" pitchFamily="18" charset="0"/>
                    <a:cs typeface="Times New Roman" pitchFamily="18" charset="0"/>
                  </a:rPr>
                  <a:t>Half Adder</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cxnSp>
            <p:nvCxnSpPr>
              <p:cNvPr id="72" name="Straight Connector 71"/>
              <p:cNvCxnSpPr/>
              <p:nvPr/>
            </p:nvCxnSpPr>
            <p:spPr>
              <a:xfrm>
                <a:off x="2229295" y="1815990"/>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2229295"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2229295" y="26993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4557360" y="223844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a:off x="4557360" y="277611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a:off x="4557360" y="3198570"/>
                <a:ext cx="499265" cy="0"/>
              </a:xfrm>
              <a:prstGeom prst="line">
                <a:avLst/>
              </a:prstGeom>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1845245" y="1623965"/>
                <a:ext cx="35137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79" name="TextBox 78"/>
              <p:cNvSpPr txBox="1"/>
              <p:nvPr/>
            </p:nvSpPr>
            <p:spPr>
              <a:xfrm>
                <a:off x="1845245" y="2046420"/>
                <a:ext cx="338554" cy="369332"/>
              </a:xfrm>
              <a:prstGeom prst="rect">
                <a:avLst/>
              </a:prstGeom>
              <a:noFill/>
            </p:spPr>
            <p:txBody>
              <a:bodyPr wrap="none" rtlCol="0">
                <a:spAutoFit/>
              </a:bodyPr>
              <a:lstStyle/>
              <a:p>
                <a:r>
                  <a:rPr lang="en-US" b="1" dirty="0">
                    <a:latin typeface="Times New Roman" pitchFamily="18" charset="0"/>
                    <a:cs typeface="Times New Roman" pitchFamily="18" charset="0"/>
                  </a:rPr>
                  <a:t>B</a:t>
                </a:r>
              </a:p>
            </p:txBody>
          </p:sp>
          <p:sp>
            <p:nvSpPr>
              <p:cNvPr id="80" name="TextBox 79"/>
              <p:cNvSpPr txBox="1"/>
              <p:nvPr/>
            </p:nvSpPr>
            <p:spPr>
              <a:xfrm>
                <a:off x="1845245" y="2507280"/>
                <a:ext cx="30008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0</a:t>
                </a:r>
                <a:endParaRPr lang="en-US" b="1" dirty="0">
                  <a:latin typeface="Times New Roman" pitchFamily="18" charset="0"/>
                  <a:cs typeface="Times New Roman" pitchFamily="18" charset="0"/>
                </a:endParaRPr>
              </a:p>
            </p:txBody>
          </p:sp>
          <p:sp>
            <p:nvSpPr>
              <p:cNvPr id="81" name="TextBox 80"/>
              <p:cNvSpPr txBox="1"/>
              <p:nvPr/>
            </p:nvSpPr>
            <p:spPr>
              <a:xfrm>
                <a:off x="5073662" y="1623965"/>
                <a:ext cx="1003801"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P=A⊕B</a:t>
                </a:r>
                <a:endParaRPr lang="en-US" b="1" dirty="0">
                  <a:latin typeface="Times New Roman" pitchFamily="18" charset="0"/>
                  <a:cs typeface="Times New Roman" pitchFamily="18" charset="0"/>
                </a:endParaRPr>
              </a:p>
            </p:txBody>
          </p:sp>
          <p:sp>
            <p:nvSpPr>
              <p:cNvPr id="82" name="TextBox 81"/>
              <p:cNvSpPr txBox="1"/>
              <p:nvPr/>
            </p:nvSpPr>
            <p:spPr>
              <a:xfrm>
                <a:off x="5080803" y="2046420"/>
                <a:ext cx="6751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Q=G</a:t>
                </a:r>
                <a:endParaRPr lang="en-US" b="1" dirty="0">
                  <a:latin typeface="Times New Roman" pitchFamily="18" charset="0"/>
                  <a:cs typeface="Times New Roman" pitchFamily="18" charset="0"/>
                </a:endParaRPr>
              </a:p>
            </p:txBody>
          </p:sp>
          <p:sp>
            <p:nvSpPr>
              <p:cNvPr id="83" name="TextBox 82"/>
              <p:cNvSpPr txBox="1"/>
              <p:nvPr/>
            </p:nvSpPr>
            <p:spPr>
              <a:xfrm>
                <a:off x="5064773" y="2584090"/>
                <a:ext cx="80342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R=AB</a:t>
                </a:r>
                <a:endParaRPr lang="en-US" b="1" dirty="0">
                  <a:latin typeface="Times New Roman" pitchFamily="18" charset="0"/>
                  <a:cs typeface="Times New Roman" pitchFamily="18" charset="0"/>
                </a:endParaRPr>
              </a:p>
            </p:txBody>
          </p:sp>
        </p:grpSp>
        <p:cxnSp>
          <p:nvCxnSpPr>
            <p:cNvPr id="67" name="Straight Connector 66"/>
            <p:cNvCxnSpPr/>
            <p:nvPr/>
          </p:nvCxnSpPr>
          <p:spPr>
            <a:xfrm>
              <a:off x="501070" y="5003605"/>
              <a:ext cx="499265" cy="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2843775" y="3659430"/>
              <a:ext cx="499265" cy="0"/>
            </a:xfrm>
            <a:prstGeom prst="line">
              <a:avLst/>
            </a:prstGeom>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149692" y="4811580"/>
              <a:ext cx="3385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B</a:t>
              </a:r>
              <a:endParaRPr lang="en-US" b="1" dirty="0">
                <a:latin typeface="Times New Roman" pitchFamily="18" charset="0"/>
                <a:cs typeface="Times New Roman" pitchFamily="18" charset="0"/>
              </a:endParaRPr>
            </a:p>
          </p:txBody>
        </p:sp>
        <p:sp>
          <p:nvSpPr>
            <p:cNvPr id="70" name="TextBox 69"/>
            <p:cNvSpPr txBox="1"/>
            <p:nvPr/>
          </p:nvSpPr>
          <p:spPr>
            <a:xfrm>
              <a:off x="3381445" y="4826298"/>
              <a:ext cx="623889"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S=G</a:t>
              </a:r>
              <a:endParaRPr lang="en-US" b="1" dirty="0">
                <a:latin typeface="Times New Roman" pitchFamily="18" charset="0"/>
                <a:cs typeface="Times New Roman" pitchFamily="18" charset="0"/>
              </a:endParaRPr>
            </a:p>
          </p:txBody>
        </p:sp>
      </p:grpSp>
      <p:sp>
        <p:nvSpPr>
          <p:cNvPr id="2" name="Footer Placeholder 1"/>
          <p:cNvSpPr>
            <a:spLocks noGrp="1"/>
          </p:cNvSpPr>
          <p:nvPr>
            <p:ph type="ftr" sz="quarter" idx="11"/>
          </p:nvPr>
        </p:nvSpPr>
        <p:spPr/>
        <p:txBody>
          <a:bodyPr/>
          <a:lstStyle/>
          <a:p>
            <a:r>
              <a:rPr lang="en-IN" smtClean="0"/>
              <a:t>Synopsis</a:t>
            </a:r>
            <a:endParaRPr lang="en-IN"/>
          </a:p>
        </p:txBody>
      </p:sp>
      <p:sp>
        <p:nvSpPr>
          <p:cNvPr id="3" name="Slide Number Placeholder 2"/>
          <p:cNvSpPr>
            <a:spLocks noGrp="1"/>
          </p:cNvSpPr>
          <p:nvPr>
            <p:ph type="sldNum" sz="quarter" idx="12"/>
          </p:nvPr>
        </p:nvSpPr>
        <p:spPr/>
        <p:txBody>
          <a:bodyPr/>
          <a:lstStyle/>
          <a:p>
            <a:fld id="{A36D5084-E15A-471B-95B6-A94CFE3BBEA2}" type="slidenum">
              <a:rPr lang="en-IN" smtClean="0"/>
              <a:pPr/>
              <a:t>28</a:t>
            </a:fld>
            <a:endParaRPr lang="en-IN"/>
          </a:p>
        </p:txBody>
      </p:sp>
    </p:spTree>
    <p:extLst>
      <p:ext uri="{BB962C8B-B14F-4D97-AF65-F5344CB8AC3E}">
        <p14:creationId xmlns:p14="http://schemas.microsoft.com/office/powerpoint/2010/main" xmlns="" val="3276976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200" b="1" i="1" u="sng" dirty="0">
                <a:solidFill>
                  <a:srgbClr val="FF0000"/>
                </a:solidFill>
                <a:latin typeface="Times New Roman" pitchFamily="18" charset="0"/>
                <a:cs typeface="Times New Roman" pitchFamily="18" charset="0"/>
              </a:rPr>
              <a:t>REALIZATION OF LOGIC </a:t>
            </a:r>
            <a:r>
              <a:rPr lang="en-US" sz="3200" b="1" i="1" u="sng" dirty="0" smtClean="0">
                <a:solidFill>
                  <a:srgbClr val="FF0000"/>
                </a:solidFill>
                <a:latin typeface="Times New Roman" pitchFamily="18" charset="0"/>
                <a:cs typeface="Times New Roman" pitchFamily="18" charset="0"/>
              </a:rPr>
              <a:t>GATES</a:t>
            </a:r>
            <a:r>
              <a:rPr lang="en-IN" sz="3200" b="1" i="1" u="sng" dirty="0" smtClean="0">
                <a:solidFill>
                  <a:srgbClr val="FF0000"/>
                </a:solidFill>
                <a:latin typeface="Times New Roman" pitchFamily="18" charset="0"/>
                <a:cs typeface="Times New Roman" pitchFamily="18" charset="0"/>
              </a:rPr>
              <a:t> </a:t>
            </a:r>
            <a:endParaRPr lang="en-IN" sz="3200" i="1" u="sng" dirty="0">
              <a:solidFill>
                <a:srgbClr val="FF0000"/>
              </a:solidFill>
              <a:latin typeface="Times New Roman" pitchFamily="18" charset="0"/>
              <a:cs typeface="Times New Roman" pitchFamily="18" charset="0"/>
            </a:endParaRPr>
          </a:p>
        </p:txBody>
      </p:sp>
      <p:sp>
        <p:nvSpPr>
          <p:cNvPr id="9" name="Rectangle 4"/>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sz="200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xmlns="" val="4233333434"/>
              </p:ext>
            </p:extLst>
          </p:nvPr>
        </p:nvGraphicFramePr>
        <p:xfrm>
          <a:off x="266700" y="1617831"/>
          <a:ext cx="4305300" cy="2600325"/>
        </p:xfrm>
        <a:graphic>
          <a:graphicData uri="http://schemas.openxmlformats.org/presentationml/2006/ole">
            <p:oleObj spid="_x0000_s10637" name="Bitmap Image" r:id="rId3" imgW="4304762" imgH="2619048" progId="PBrush">
              <p:embed/>
            </p:oleObj>
          </a:graphicData>
        </a:graphic>
      </p:graphicFrame>
      <p:sp>
        <p:nvSpPr>
          <p:cNvPr id="11" name="Rectangle 6"/>
          <p:cNvSpPr>
            <a:spLocks noChangeArrowheads="1"/>
          </p:cNvSpPr>
          <p:nvPr/>
        </p:nvSpPr>
        <p:spPr bwMode="auto">
          <a:xfrm>
            <a:off x="0" y="-200055"/>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sz="200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xmlns="" val="2384705238"/>
              </p:ext>
            </p:extLst>
          </p:nvPr>
        </p:nvGraphicFramePr>
        <p:xfrm>
          <a:off x="5076056" y="2204864"/>
          <a:ext cx="3486150" cy="819150"/>
        </p:xfrm>
        <a:graphic>
          <a:graphicData uri="http://schemas.openxmlformats.org/presentationml/2006/ole">
            <p:oleObj spid="_x0000_s10638" name="Bitmap Image" r:id="rId4" imgW="7980952" imgH="4933333" progId="PBrush">
              <p:embed/>
            </p:oleObj>
          </a:graphicData>
        </a:graphic>
      </p:graphicFrame>
      <p:sp>
        <p:nvSpPr>
          <p:cNvPr id="13" name="Rectangle 12"/>
          <p:cNvSpPr/>
          <p:nvPr/>
        </p:nvSpPr>
        <p:spPr>
          <a:xfrm>
            <a:off x="4483509" y="1412776"/>
            <a:ext cx="1095172" cy="400110"/>
          </a:xfrm>
          <a:prstGeom prst="rect">
            <a:avLst/>
          </a:prstGeom>
        </p:spPr>
        <p:txBody>
          <a:bodyPr wrap="none">
            <a:spAutoFit/>
          </a:bodyPr>
          <a:lstStyle/>
          <a:p>
            <a:r>
              <a:rPr lang="en-IN" sz="2000" b="1" dirty="0" smtClean="0">
                <a:latin typeface="Times New Roman" pitchFamily="18" charset="0"/>
                <a:cs typeface="Times New Roman" pitchFamily="18" charset="0"/>
              </a:rPr>
              <a:t>Inverter</a:t>
            </a:r>
            <a:endParaRPr lang="en-IN" sz="2000" dirty="0">
              <a:latin typeface="Times New Roman" pitchFamily="18" charset="0"/>
              <a:cs typeface="Times New Roman" pitchFamily="18" charset="0"/>
            </a:endParaRPr>
          </a:p>
        </p:txBody>
      </p:sp>
      <p:pic>
        <p:nvPicPr>
          <p:cNvPr id="14" name="Picture 13"/>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71600" y="4653136"/>
            <a:ext cx="2667000" cy="2000250"/>
          </a:xfrm>
          <a:prstGeom prst="rect">
            <a:avLst/>
          </a:prstGeom>
          <a:noFill/>
          <a:ln>
            <a:noFill/>
          </a:ln>
        </p:spPr>
      </p:pic>
      <p:pic>
        <p:nvPicPr>
          <p:cNvPr id="15" name="Picture 14"/>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68760" y="5085184"/>
            <a:ext cx="4276725" cy="1400175"/>
          </a:xfrm>
          <a:prstGeom prst="rect">
            <a:avLst/>
          </a:prstGeom>
          <a:noFill/>
          <a:ln w="6350" cmpd="sng">
            <a:solidFill>
              <a:srgbClr val="000000"/>
            </a:solidFill>
            <a:miter lim="800000"/>
            <a:headEnd/>
            <a:tailEnd/>
          </a:ln>
          <a:effectLst/>
        </p:spPr>
      </p:pic>
      <p:sp>
        <p:nvSpPr>
          <p:cNvPr id="16" name="Rectangle 15"/>
          <p:cNvSpPr/>
          <p:nvPr/>
        </p:nvSpPr>
        <p:spPr>
          <a:xfrm>
            <a:off x="4350363" y="4283804"/>
            <a:ext cx="1483098" cy="400110"/>
          </a:xfrm>
          <a:prstGeom prst="rect">
            <a:avLst/>
          </a:prstGeom>
        </p:spPr>
        <p:txBody>
          <a:bodyPr wrap="none">
            <a:spAutoFit/>
          </a:bodyPr>
          <a:lstStyle/>
          <a:p>
            <a:r>
              <a:rPr lang="en-US" sz="2000" b="1" dirty="0">
                <a:latin typeface="Times New Roman" pitchFamily="18" charset="0"/>
                <a:cs typeface="Times New Roman" pitchFamily="18" charset="0"/>
              </a:rPr>
              <a:t>AND Logic </a:t>
            </a:r>
            <a:endParaRPr lang="en-IN" sz="20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29</a:t>
            </a:fld>
            <a:endParaRPr lang="en-IN"/>
          </a:p>
        </p:txBody>
      </p:sp>
    </p:spTree>
    <p:extLst>
      <p:ext uri="{BB962C8B-B14F-4D97-AF65-F5344CB8AC3E}">
        <p14:creationId xmlns:p14="http://schemas.microsoft.com/office/powerpoint/2010/main" xmlns="" val="281862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solidFill>
                  <a:srgbClr val="FF0000"/>
                </a:solidFill>
                <a:latin typeface="Times New Roman" pitchFamily="18" charset="0"/>
                <a:cs typeface="Times New Roman" pitchFamily="18" charset="0"/>
              </a:rPr>
              <a:t>Introduction to Reversible Logic</a:t>
            </a:r>
            <a:endParaRPr lang="en-IN"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Amount of </a:t>
            </a:r>
            <a:r>
              <a:rPr lang="en-US" sz="2400" dirty="0">
                <a:latin typeface="Times New Roman" pitchFamily="18" charset="0"/>
                <a:cs typeface="Times New Roman" pitchFamily="18" charset="0"/>
              </a:rPr>
              <a:t>energy dissipation is </a:t>
            </a:r>
            <a:r>
              <a:rPr lang="en-US" sz="2400" b="1" i="1" dirty="0">
                <a:solidFill>
                  <a:srgbClr val="00B0F0"/>
                </a:solidFill>
                <a:latin typeface="Times New Roman" pitchFamily="18" charset="0"/>
                <a:cs typeface="Times New Roman" pitchFamily="18" charset="0"/>
              </a:rPr>
              <a:t>KTln2</a:t>
            </a:r>
            <a:r>
              <a:rPr lang="en-US" sz="2400" dirty="0">
                <a:solidFill>
                  <a:srgbClr val="00B0F0"/>
                </a:solidFill>
                <a:latin typeface="Times New Roman" pitchFamily="18" charset="0"/>
                <a:cs typeface="Times New Roman" pitchFamily="18" charset="0"/>
              </a:rPr>
              <a:t> </a:t>
            </a:r>
            <a:r>
              <a:rPr lang="en-US" sz="2400" dirty="0">
                <a:latin typeface="Times New Roman" pitchFamily="18" charset="0"/>
                <a:cs typeface="Times New Roman" pitchFamily="18" charset="0"/>
              </a:rPr>
              <a:t>per bit </a:t>
            </a:r>
            <a:r>
              <a:rPr lang="en-US" sz="2400" dirty="0" smtClean="0">
                <a:latin typeface="Times New Roman" pitchFamily="18" charset="0"/>
                <a:cs typeface="Times New Roman" pitchFamily="18" charset="0"/>
              </a:rPr>
              <a:t>erase.</a:t>
            </a:r>
          </a:p>
          <a:p>
            <a:r>
              <a:rPr lang="en-US" sz="2400" b="1" dirty="0" smtClean="0">
                <a:solidFill>
                  <a:srgbClr val="00B0F0"/>
                </a:solidFill>
                <a:latin typeface="Times New Roman" pitchFamily="18" charset="0"/>
                <a:cs typeface="Times New Roman" pitchFamily="18" charset="0"/>
              </a:rPr>
              <a:t>Reversible Logic</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equal number of inputs and </a:t>
            </a:r>
            <a:r>
              <a:rPr lang="en-US" sz="2400" dirty="0" smtClean="0">
                <a:latin typeface="Times New Roman" pitchFamily="18" charset="0"/>
                <a:cs typeface="Times New Roman" pitchFamily="18" charset="0"/>
              </a:rPr>
              <a:t>outputs.</a:t>
            </a:r>
          </a:p>
          <a:p>
            <a:r>
              <a:rPr lang="en-US" sz="2400" dirty="0" smtClean="0">
                <a:latin typeface="Times New Roman" pitchFamily="18" charset="0"/>
                <a:cs typeface="Times New Roman" pitchFamily="18" charset="0"/>
              </a:rPr>
              <a:t>Basic Reversible Gates – Feynman, </a:t>
            </a:r>
            <a:r>
              <a:rPr lang="en-US" sz="2400" dirty="0" err="1" smtClean="0">
                <a:latin typeface="Times New Roman" pitchFamily="18" charset="0"/>
                <a:cs typeface="Times New Roman" pitchFamily="18" charset="0"/>
              </a:rPr>
              <a:t>Fredkin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Taffoli</a:t>
            </a:r>
            <a:endParaRPr lang="en-US" sz="2400" dirty="0" smtClean="0">
              <a:latin typeface="Times New Roman" pitchFamily="18" charset="0"/>
              <a:cs typeface="Times New Roman" pitchFamily="18" charset="0"/>
            </a:endParaRPr>
          </a:p>
          <a:p>
            <a:r>
              <a:rPr lang="en-US" sz="2400" b="1" dirty="0" smtClean="0">
                <a:solidFill>
                  <a:srgbClr val="00B0F0"/>
                </a:solidFill>
                <a:latin typeface="Times New Roman" pitchFamily="18" charset="0"/>
                <a:cs typeface="Times New Roman" pitchFamily="18" charset="0"/>
              </a:rPr>
              <a:t>Performance Metrics </a:t>
            </a:r>
            <a:r>
              <a:rPr lang="en-US" sz="2400" dirty="0" smtClean="0">
                <a:latin typeface="Times New Roman" pitchFamily="18" charset="0"/>
                <a:cs typeface="Times New Roman" pitchFamily="18" charset="0"/>
              </a:rPr>
              <a:t>– Quantum Cost, Garbage Outputs, Constant Inputs</a:t>
            </a:r>
          </a:p>
          <a:p>
            <a:r>
              <a:rPr lang="en-IN" sz="2400" dirty="0" smtClean="0">
                <a:latin typeface="Times New Roman" pitchFamily="18" charset="0"/>
                <a:cs typeface="Times New Roman" pitchFamily="18" charset="0"/>
              </a:rPr>
              <a:t>Ex.: A, B – Inputs; C=0 (Constant Input); R=A.B (Output); P,Q=Garbage Output</a:t>
            </a:r>
            <a:endParaRPr lang="en-IN" sz="2400" dirty="0">
              <a:latin typeface="Times New Roman" pitchFamily="18" charset="0"/>
              <a:cs typeface="Times New Roman" pitchFamily="18" charset="0"/>
            </a:endParaRPr>
          </a:p>
        </p:txBody>
      </p:sp>
      <p:grpSp>
        <p:nvGrpSpPr>
          <p:cNvPr id="4" name="Group 3"/>
          <p:cNvGrpSpPr/>
          <p:nvPr/>
        </p:nvGrpSpPr>
        <p:grpSpPr>
          <a:xfrm>
            <a:off x="2181449" y="4696544"/>
            <a:ext cx="4324456" cy="1556266"/>
            <a:chOff x="-5730" y="3429000"/>
            <a:chExt cx="4913042" cy="1828800"/>
          </a:xfrm>
        </p:grpSpPr>
        <p:grpSp>
          <p:nvGrpSpPr>
            <p:cNvPr id="5" name="Group 4"/>
            <p:cNvGrpSpPr/>
            <p:nvPr/>
          </p:nvGrpSpPr>
          <p:grpSpPr>
            <a:xfrm>
              <a:off x="-5730" y="3429000"/>
              <a:ext cx="4913042" cy="1828800"/>
              <a:chOff x="1672502" y="1600200"/>
              <a:chExt cx="4913042" cy="1828800"/>
            </a:xfrm>
          </p:grpSpPr>
          <p:sp>
            <p:nvSpPr>
              <p:cNvPr id="10" name="Rectangle 9"/>
              <p:cNvSpPr/>
              <p:nvPr/>
            </p:nvSpPr>
            <p:spPr>
              <a:xfrm>
                <a:off x="2971800" y="1600200"/>
                <a:ext cx="16002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TOFFOLI GATE</a:t>
                </a:r>
                <a:endParaRPr lang="en-US" dirty="0">
                  <a:latin typeface="Times New Roman" pitchFamily="18" charset="0"/>
                  <a:cs typeface="Times New Roman" pitchFamily="18" charset="0"/>
                </a:endParaRPr>
              </a:p>
            </p:txBody>
          </p:sp>
          <p:grpSp>
            <p:nvGrpSpPr>
              <p:cNvPr id="11" name="Group 10"/>
              <p:cNvGrpSpPr/>
              <p:nvPr/>
            </p:nvGrpSpPr>
            <p:grpSpPr>
              <a:xfrm>
                <a:off x="2286000" y="2057400"/>
                <a:ext cx="2971800" cy="914400"/>
                <a:chOff x="2286000" y="2057400"/>
                <a:chExt cx="2971800" cy="914400"/>
              </a:xfrm>
            </p:grpSpPr>
            <p:cxnSp>
              <p:nvCxnSpPr>
                <p:cNvPr id="16" name="Straight Connector 15"/>
                <p:cNvCxnSpPr/>
                <p:nvPr/>
              </p:nvCxnSpPr>
              <p:spPr>
                <a:xfrm>
                  <a:off x="2286000" y="2057400"/>
                  <a:ext cx="6858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2286000" y="2971800"/>
                  <a:ext cx="685800"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4572000" y="2057400"/>
                  <a:ext cx="6858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572000" y="2971800"/>
                  <a:ext cx="685800" cy="0"/>
                </a:xfrm>
                <a:prstGeom prst="line">
                  <a:avLst/>
                </a:prstGeom>
              </p:spPr>
              <p:style>
                <a:lnRef idx="3">
                  <a:schemeClr val="dk1"/>
                </a:lnRef>
                <a:fillRef idx="0">
                  <a:schemeClr val="dk1"/>
                </a:fillRef>
                <a:effectRef idx="2">
                  <a:schemeClr val="dk1"/>
                </a:effectRef>
                <a:fontRef idx="minor">
                  <a:schemeClr val="tx1"/>
                </a:fontRef>
              </p:style>
            </p:cxnSp>
          </p:grpSp>
          <p:sp>
            <p:nvSpPr>
              <p:cNvPr id="12" name="TextBox 11"/>
              <p:cNvSpPr txBox="1"/>
              <p:nvPr/>
            </p:nvSpPr>
            <p:spPr>
              <a:xfrm>
                <a:off x="1968284" y="1880108"/>
                <a:ext cx="399203" cy="434010"/>
              </a:xfrm>
              <a:prstGeom prst="rect">
                <a:avLst/>
              </a:prstGeom>
              <a:noFill/>
            </p:spPr>
            <p:txBody>
              <a:bodyPr wrap="none" rtlCol="0">
                <a:spAutoFit/>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p:txBody>
          </p:sp>
          <p:sp>
            <p:nvSpPr>
              <p:cNvPr id="13" name="TextBox 12"/>
              <p:cNvSpPr txBox="1"/>
              <p:nvPr/>
            </p:nvSpPr>
            <p:spPr>
              <a:xfrm>
                <a:off x="1672502" y="2787134"/>
                <a:ext cx="663275" cy="434010"/>
              </a:xfrm>
              <a:prstGeom prst="rect">
                <a:avLst/>
              </a:prstGeom>
              <a:noFill/>
            </p:spPr>
            <p:txBody>
              <a:bodyPr wrap="none" rtlCol="0">
                <a:spAutoFit/>
              </a:bodyPr>
              <a:lstStyle/>
              <a:p>
                <a:r>
                  <a:rPr lang="en-US" dirty="0" smtClean="0">
                    <a:latin typeface="Times New Roman" pitchFamily="18" charset="0"/>
                    <a:cs typeface="Times New Roman" pitchFamily="18" charset="0"/>
                  </a:rPr>
                  <a:t>C=0</a:t>
                </a:r>
                <a:endParaRPr lang="en-US" dirty="0">
                  <a:latin typeface="Times New Roman" pitchFamily="18" charset="0"/>
                  <a:cs typeface="Times New Roman" pitchFamily="18" charset="0"/>
                </a:endParaRPr>
              </a:p>
            </p:txBody>
          </p:sp>
          <p:sp>
            <p:nvSpPr>
              <p:cNvPr id="14" name="TextBox 13"/>
              <p:cNvSpPr txBox="1"/>
              <p:nvPr/>
            </p:nvSpPr>
            <p:spPr>
              <a:xfrm>
                <a:off x="5257800" y="1872734"/>
                <a:ext cx="692414" cy="434010"/>
              </a:xfrm>
              <a:prstGeom prst="rect">
                <a:avLst/>
              </a:prstGeom>
              <a:noFill/>
            </p:spPr>
            <p:txBody>
              <a:bodyPr wrap="none" rtlCol="0">
                <a:spAutoFit/>
              </a:bodyPr>
              <a:lstStyle/>
              <a:p>
                <a:r>
                  <a:rPr lang="en-US" dirty="0" smtClean="0">
                    <a:latin typeface="Times New Roman" pitchFamily="18" charset="0"/>
                    <a:cs typeface="Times New Roman" pitchFamily="18" charset="0"/>
                  </a:rPr>
                  <a:t>P=A</a:t>
                </a:r>
                <a:endParaRPr lang="en-US" dirty="0">
                  <a:latin typeface="Times New Roman" pitchFamily="18" charset="0"/>
                  <a:cs typeface="Times New Roman" pitchFamily="18" charset="0"/>
                </a:endParaRPr>
              </a:p>
            </p:txBody>
          </p:sp>
          <p:sp>
            <p:nvSpPr>
              <p:cNvPr id="15" name="TextBox 14"/>
              <p:cNvSpPr txBox="1"/>
              <p:nvPr/>
            </p:nvSpPr>
            <p:spPr>
              <a:xfrm>
                <a:off x="5257538" y="2787134"/>
                <a:ext cx="1328006" cy="434010"/>
              </a:xfrm>
              <a:prstGeom prst="rect">
                <a:avLst/>
              </a:prstGeom>
              <a:noFill/>
            </p:spPr>
            <p:txBody>
              <a:bodyPr wrap="none" rtlCol="0">
                <a:spAutoFit/>
              </a:bodyPr>
              <a:lstStyle/>
              <a:p>
                <a:r>
                  <a:rPr lang="en-US" dirty="0" smtClean="0">
                    <a:latin typeface="Times New Roman" pitchFamily="18" charset="0"/>
                    <a:cs typeface="Times New Roman" pitchFamily="18" charset="0"/>
                  </a:rPr>
                  <a:t>R=AB</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p:txBody>
          </p:sp>
        </p:grpSp>
        <p:cxnSp>
          <p:nvCxnSpPr>
            <p:cNvPr id="6" name="Straight Connector 5"/>
            <p:cNvCxnSpPr/>
            <p:nvPr/>
          </p:nvCxnSpPr>
          <p:spPr>
            <a:xfrm>
              <a:off x="609600" y="4343400"/>
              <a:ext cx="68580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2895600" y="4343400"/>
              <a:ext cx="685800"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96464" y="4158735"/>
              <a:ext cx="384633" cy="434010"/>
            </a:xfrm>
            <a:prstGeom prst="rect">
              <a:avLst/>
            </a:prstGeom>
            <a:noFill/>
          </p:spPr>
          <p:txBody>
            <a:bodyPr wrap="none" rtlCol="0">
              <a:spAutoFit/>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p:txBody>
        </p:sp>
        <p:sp>
          <p:nvSpPr>
            <p:cNvPr id="9" name="TextBox 8"/>
            <p:cNvSpPr txBox="1"/>
            <p:nvPr/>
          </p:nvSpPr>
          <p:spPr>
            <a:xfrm>
              <a:off x="3579306" y="4181757"/>
              <a:ext cx="721553" cy="434010"/>
            </a:xfrm>
            <a:prstGeom prst="rect">
              <a:avLst/>
            </a:prstGeom>
            <a:noFill/>
          </p:spPr>
          <p:txBody>
            <a:bodyPr wrap="none" rtlCol="0">
              <a:spAutoFit/>
            </a:bodyPr>
            <a:lstStyle/>
            <a:p>
              <a:r>
                <a:rPr lang="en-US" dirty="0" smtClean="0">
                  <a:latin typeface="Times New Roman" pitchFamily="18" charset="0"/>
                  <a:cs typeface="Times New Roman" pitchFamily="18" charset="0"/>
                </a:rPr>
                <a:t>Q=B</a:t>
              </a:r>
              <a:endParaRPr lang="en-US" dirty="0">
                <a:latin typeface="Times New Roman" pitchFamily="18" charset="0"/>
                <a:cs typeface="Times New Roman" pitchFamily="18" charset="0"/>
              </a:endParaRPr>
            </a:p>
          </p:txBody>
        </p:sp>
      </p:grpSp>
      <p:sp>
        <p:nvSpPr>
          <p:cNvPr id="20" name="Footer Placeholder 19"/>
          <p:cNvSpPr>
            <a:spLocks noGrp="1"/>
          </p:cNvSpPr>
          <p:nvPr>
            <p:ph type="ftr" sz="quarter" idx="11"/>
          </p:nvPr>
        </p:nvSpPr>
        <p:spPr/>
        <p:txBody>
          <a:bodyPr/>
          <a:lstStyle/>
          <a:p>
            <a:r>
              <a:rPr lang="en-IN" smtClean="0"/>
              <a:t>Synopsis</a:t>
            </a:r>
            <a:endParaRPr lang="en-IN"/>
          </a:p>
        </p:txBody>
      </p:sp>
      <p:sp>
        <p:nvSpPr>
          <p:cNvPr id="21" name="Slide Number Placeholder 20"/>
          <p:cNvSpPr>
            <a:spLocks noGrp="1"/>
          </p:cNvSpPr>
          <p:nvPr>
            <p:ph type="sldNum" sz="quarter" idx="12"/>
          </p:nvPr>
        </p:nvSpPr>
        <p:spPr/>
        <p:txBody>
          <a:bodyPr/>
          <a:lstStyle/>
          <a:p>
            <a:fld id="{A36D5084-E15A-471B-95B6-A94CFE3BBEA2}" type="slidenum">
              <a:rPr lang="en-IN" smtClean="0"/>
              <a:pPr/>
              <a:t>3</a:t>
            </a:fld>
            <a:endParaRPr lang="en-IN"/>
          </a:p>
        </p:txBody>
      </p:sp>
    </p:spTree>
    <p:extLst>
      <p:ext uri="{BB962C8B-B14F-4D97-AF65-F5344CB8AC3E}">
        <p14:creationId xmlns:p14="http://schemas.microsoft.com/office/powerpoint/2010/main" xmlns="" val="1320155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pPr algn="r"/>
            <a:r>
              <a:rPr lang="en-IN" b="1" i="1" u="sng" dirty="0" err="1" smtClean="0">
                <a:solidFill>
                  <a:srgbClr val="FF0000"/>
                </a:solidFill>
                <a:latin typeface="Times New Roman" pitchFamily="18" charset="0"/>
                <a:cs typeface="Times New Roman" pitchFamily="18" charset="0"/>
              </a:rPr>
              <a:t>Contd</a:t>
            </a:r>
            <a:r>
              <a:rPr lang="en-IN" b="1" i="1" u="sng" dirty="0" smtClean="0">
                <a:solidFill>
                  <a:srgbClr val="FF0000"/>
                </a:solidFill>
                <a:latin typeface="Times New Roman" pitchFamily="18" charset="0"/>
                <a:cs typeface="Times New Roman" pitchFamily="18" charset="0"/>
              </a:rPr>
              <a:t>…</a:t>
            </a:r>
            <a:endParaRPr lang="en-IN" b="1" i="1" u="sng" dirty="0">
              <a:solidFill>
                <a:srgbClr val="FF0000"/>
              </a:solidFill>
              <a:latin typeface="Times New Roman" pitchFamily="18" charset="0"/>
              <a:cs typeface="Times New Roman" pitchFamily="18" charset="0"/>
            </a:endParaRPr>
          </a:p>
        </p:txBody>
      </p:sp>
      <p:sp>
        <p:nvSpPr>
          <p:cNvPr id="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2054404460"/>
              </p:ext>
            </p:extLst>
          </p:nvPr>
        </p:nvGraphicFramePr>
        <p:xfrm>
          <a:off x="107504" y="980728"/>
          <a:ext cx="3805436" cy="2332898"/>
        </p:xfrm>
        <a:graphic>
          <a:graphicData uri="http://schemas.openxmlformats.org/presentationml/2006/ole">
            <p:oleObj spid="_x0000_s12039" name="Bitmap Image" r:id="rId3" imgW="4382112" imgH="2666667" progId="PBrush">
              <p:embed/>
            </p:oleObj>
          </a:graphicData>
        </a:graphic>
      </p:graphicFrame>
      <p:sp>
        <p:nvSpPr>
          <p:cNvPr id="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xmlns="" val="1268003497"/>
              </p:ext>
            </p:extLst>
          </p:nvPr>
        </p:nvGraphicFramePr>
        <p:xfrm>
          <a:off x="4067944" y="1412776"/>
          <a:ext cx="4953000" cy="1562100"/>
        </p:xfrm>
        <a:graphic>
          <a:graphicData uri="http://schemas.openxmlformats.org/presentationml/2006/ole">
            <p:oleObj spid="_x0000_s12040" name="Bitmap Image" r:id="rId4" imgW="11409524" imgH="3610479" progId="PBrush">
              <p:embed/>
            </p:oleObj>
          </a:graphicData>
        </a:graphic>
      </p:graphicFrame>
      <p:sp>
        <p:nvSpPr>
          <p:cNvPr id="8" name="Rectangle 7"/>
          <p:cNvSpPr/>
          <p:nvPr/>
        </p:nvSpPr>
        <p:spPr>
          <a:xfrm>
            <a:off x="4139952" y="980728"/>
            <a:ext cx="1197764" cy="369332"/>
          </a:xfrm>
          <a:prstGeom prst="rect">
            <a:avLst/>
          </a:prstGeom>
        </p:spPr>
        <p:txBody>
          <a:bodyPr wrap="none">
            <a:spAutoFit/>
          </a:bodyPr>
          <a:lstStyle/>
          <a:p>
            <a:r>
              <a:rPr lang="en-US" b="1" dirty="0" smtClean="0">
                <a:latin typeface="Times New Roman" pitchFamily="18" charset="0"/>
                <a:cs typeface="Times New Roman" pitchFamily="18" charset="0"/>
              </a:rPr>
              <a:t>OR Logic </a:t>
            </a:r>
            <a:endParaRPr lang="en-IN" dirty="0">
              <a:latin typeface="Times New Roman" pitchFamily="18" charset="0"/>
              <a:cs typeface="Times New Roman" pitchFamily="18" charset="0"/>
            </a:endParaRPr>
          </a:p>
        </p:txBody>
      </p:sp>
      <p:sp>
        <p:nvSpPr>
          <p:cNvPr id="9"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xmlns="" val="1363640823"/>
              </p:ext>
            </p:extLst>
          </p:nvPr>
        </p:nvGraphicFramePr>
        <p:xfrm>
          <a:off x="27045" y="3602682"/>
          <a:ext cx="4184915" cy="3138686"/>
        </p:xfrm>
        <a:graphic>
          <a:graphicData uri="http://schemas.openxmlformats.org/presentationml/2006/ole">
            <p:oleObj spid="_x0000_s12041" name="Bitmap Image" r:id="rId5" imgW="5687219" imgH="4238095" progId="PBrush">
              <p:embed/>
            </p:oleObj>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xmlns="" val="831233499"/>
              </p:ext>
            </p:extLst>
          </p:nvPr>
        </p:nvGraphicFramePr>
        <p:xfrm>
          <a:off x="4162425" y="4149080"/>
          <a:ext cx="4981575" cy="1628775"/>
        </p:xfrm>
        <a:graphic>
          <a:graphicData uri="http://schemas.openxmlformats.org/presentationml/2006/ole">
            <p:oleObj spid="_x0000_s12042" name="Bitmap Image" r:id="rId6" imgW="8857143" imgH="2895238" progId="PBrush">
              <p:embed/>
            </p:oleObj>
          </a:graphicData>
        </a:graphic>
      </p:graphicFrame>
      <p:sp>
        <p:nvSpPr>
          <p:cNvPr id="13" name="Rectangle 12"/>
          <p:cNvSpPr/>
          <p:nvPr/>
        </p:nvSpPr>
        <p:spPr>
          <a:xfrm>
            <a:off x="3983473" y="3244334"/>
            <a:ext cx="1364476" cy="369332"/>
          </a:xfrm>
          <a:prstGeom prst="rect">
            <a:avLst/>
          </a:prstGeom>
        </p:spPr>
        <p:txBody>
          <a:bodyPr wrap="none">
            <a:spAutoFit/>
          </a:bodyPr>
          <a:lstStyle/>
          <a:p>
            <a:r>
              <a:rPr lang="en-US" b="1" dirty="0">
                <a:latin typeface="Times New Roman" pitchFamily="18" charset="0"/>
                <a:cs typeface="Times New Roman" pitchFamily="18" charset="0"/>
              </a:rPr>
              <a:t>XOR Logic </a:t>
            </a:r>
            <a:endParaRPr lang="en-IN"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11" name="Slide Number Placeholder 10"/>
          <p:cNvSpPr>
            <a:spLocks noGrp="1"/>
          </p:cNvSpPr>
          <p:nvPr>
            <p:ph type="sldNum" sz="quarter" idx="12"/>
          </p:nvPr>
        </p:nvSpPr>
        <p:spPr/>
        <p:txBody>
          <a:bodyPr/>
          <a:lstStyle/>
          <a:p>
            <a:fld id="{A36D5084-E15A-471B-95B6-A94CFE3BBEA2}" type="slidenum">
              <a:rPr lang="en-IN" smtClean="0"/>
              <a:pPr/>
              <a:t>30</a:t>
            </a:fld>
            <a:endParaRPr lang="en-IN"/>
          </a:p>
        </p:txBody>
      </p:sp>
    </p:spTree>
    <p:extLst>
      <p:ext uri="{BB962C8B-B14F-4D97-AF65-F5344CB8AC3E}">
        <p14:creationId xmlns:p14="http://schemas.microsoft.com/office/powerpoint/2010/main" xmlns="" val="855896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pPr algn="r"/>
            <a:r>
              <a:rPr lang="en-IN" b="1" i="1" u="sng" dirty="0" err="1" smtClean="0">
                <a:solidFill>
                  <a:srgbClr val="FF0000"/>
                </a:solidFill>
                <a:latin typeface="Times New Roman" pitchFamily="18" charset="0"/>
                <a:cs typeface="Times New Roman" pitchFamily="18" charset="0"/>
              </a:rPr>
              <a:t>Contd</a:t>
            </a:r>
            <a:r>
              <a:rPr lang="en-IN" b="1" i="1" u="sng" dirty="0" smtClean="0">
                <a:solidFill>
                  <a:srgbClr val="FF0000"/>
                </a:solidFill>
                <a:latin typeface="Times New Roman" pitchFamily="18" charset="0"/>
                <a:cs typeface="Times New Roman" pitchFamily="18" charset="0"/>
              </a:rPr>
              <a:t>…</a:t>
            </a:r>
            <a:endParaRPr lang="en-IN" b="1" i="1" u="sng"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439" y="908720"/>
            <a:ext cx="3238500" cy="2552700"/>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91880" y="1196752"/>
            <a:ext cx="5781675" cy="2105025"/>
          </a:xfrm>
          <a:prstGeom prst="rect">
            <a:avLst/>
          </a:prstGeom>
          <a:noFill/>
          <a:ln w="6350" cmpd="sng">
            <a:solidFill>
              <a:srgbClr val="000000"/>
            </a:solidFill>
            <a:miter lim="800000"/>
            <a:headEnd/>
            <a:tailEnd/>
          </a:ln>
          <a:effectLst/>
        </p:spPr>
      </p:pic>
      <p:sp>
        <p:nvSpPr>
          <p:cNvPr id="6" name="Rectangle 5"/>
          <p:cNvSpPr/>
          <p:nvPr/>
        </p:nvSpPr>
        <p:spPr>
          <a:xfrm>
            <a:off x="3966706" y="836712"/>
            <a:ext cx="1294009" cy="369332"/>
          </a:xfrm>
          <a:prstGeom prst="rect">
            <a:avLst/>
          </a:prstGeom>
        </p:spPr>
        <p:txBody>
          <a:bodyPr wrap="none">
            <a:spAutoFit/>
          </a:bodyPr>
          <a:lstStyle/>
          <a:p>
            <a:r>
              <a:rPr lang="en-US" b="1" dirty="0">
                <a:latin typeface="Times New Roman" pitchFamily="18" charset="0"/>
                <a:cs typeface="Times New Roman" pitchFamily="18" charset="0"/>
              </a:rPr>
              <a:t>Half Adder</a:t>
            </a:r>
            <a:endParaRPr lang="en-IN" dirty="0">
              <a:latin typeface="Times New Roman" pitchFamily="18" charset="0"/>
              <a:cs typeface="Times New Roman" pitchFamily="18" charset="0"/>
            </a:endParaRPr>
          </a:p>
        </p:txBody>
      </p:sp>
      <p:pic>
        <p:nvPicPr>
          <p:cNvPr id="7" name="Picture 6"/>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1920" y="3436374"/>
            <a:ext cx="2966720" cy="3455670"/>
          </a:xfrm>
          <a:prstGeom prst="rect">
            <a:avLst/>
          </a:prstGeom>
          <a:noFill/>
          <a:ln>
            <a:noFill/>
          </a:ln>
        </p:spPr>
      </p:pic>
      <p:pic>
        <p:nvPicPr>
          <p:cNvPr id="8" name="Picture 7"/>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48990" y="4389620"/>
            <a:ext cx="5795010" cy="1818005"/>
          </a:xfrm>
          <a:prstGeom prst="rect">
            <a:avLst/>
          </a:prstGeom>
          <a:noFill/>
          <a:ln w="6350" cmpd="sng">
            <a:solidFill>
              <a:srgbClr val="000000"/>
            </a:solidFill>
            <a:miter lim="800000"/>
            <a:headEnd/>
            <a:tailEnd/>
          </a:ln>
          <a:effectLst/>
        </p:spPr>
      </p:pic>
      <p:sp>
        <p:nvSpPr>
          <p:cNvPr id="9" name="Rectangle 8"/>
          <p:cNvSpPr/>
          <p:nvPr/>
        </p:nvSpPr>
        <p:spPr>
          <a:xfrm>
            <a:off x="3924995" y="3635732"/>
            <a:ext cx="1255537" cy="369332"/>
          </a:xfrm>
          <a:prstGeom prst="rect">
            <a:avLst/>
          </a:prstGeom>
        </p:spPr>
        <p:txBody>
          <a:bodyPr wrap="none">
            <a:spAutoFit/>
          </a:bodyPr>
          <a:lstStyle/>
          <a:p>
            <a:r>
              <a:rPr lang="en-US" b="1" dirty="0" smtClean="0">
                <a:latin typeface="Times New Roman" pitchFamily="18" charset="0"/>
                <a:cs typeface="Times New Roman" pitchFamily="18" charset="0"/>
              </a:rPr>
              <a:t>Full Adder</a:t>
            </a:r>
            <a:endParaRPr lang="en-IN"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10" name="Slide Number Placeholder 9"/>
          <p:cNvSpPr>
            <a:spLocks noGrp="1"/>
          </p:cNvSpPr>
          <p:nvPr>
            <p:ph type="sldNum" sz="quarter" idx="12"/>
          </p:nvPr>
        </p:nvSpPr>
        <p:spPr/>
        <p:txBody>
          <a:bodyPr/>
          <a:lstStyle/>
          <a:p>
            <a:fld id="{A36D5084-E15A-471B-95B6-A94CFE3BBEA2}" type="slidenum">
              <a:rPr lang="en-IN" smtClean="0"/>
              <a:pPr/>
              <a:t>31</a:t>
            </a:fld>
            <a:endParaRPr lang="en-IN"/>
          </a:p>
        </p:txBody>
      </p:sp>
    </p:spTree>
    <p:extLst>
      <p:ext uri="{BB962C8B-B14F-4D97-AF65-F5344CB8AC3E}">
        <p14:creationId xmlns:p14="http://schemas.microsoft.com/office/powerpoint/2010/main" xmlns="" val="2668468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xmlns="" val="3245603031"/>
              </p:ext>
            </p:extLst>
          </p:nvPr>
        </p:nvGraphicFramePr>
        <p:xfrm>
          <a:off x="4572000" y="2204864"/>
          <a:ext cx="4429125" cy="2447925"/>
        </p:xfrm>
        <a:graphic>
          <a:graphicData uri="http://schemas.openxmlformats.org/presentationml/2006/ole">
            <p:oleObj spid="_x0000_s12669" name="Bitmap Image" r:id="rId3" imgW="12828571" imgH="6409524" progId="PBrush">
              <p:embed/>
            </p:oleObj>
          </a:graphicData>
        </a:graphic>
      </p:graphicFrame>
      <p:sp>
        <p:nvSpPr>
          <p:cNvPr id="2" name="Title 1"/>
          <p:cNvSpPr>
            <a:spLocks noGrp="1"/>
          </p:cNvSpPr>
          <p:nvPr>
            <p:ph type="title"/>
          </p:nvPr>
        </p:nvSpPr>
        <p:spPr/>
        <p:txBody>
          <a:bodyPr/>
          <a:lstStyle/>
          <a:p>
            <a:pPr algn="r"/>
            <a:r>
              <a:rPr lang="en-IN" b="1" i="1" u="sng" dirty="0" err="1" smtClean="0">
                <a:solidFill>
                  <a:srgbClr val="FF0000"/>
                </a:solidFill>
                <a:latin typeface="Times New Roman" pitchFamily="18" charset="0"/>
                <a:cs typeface="Times New Roman" pitchFamily="18" charset="0"/>
              </a:rPr>
              <a:t>Contd</a:t>
            </a:r>
            <a:r>
              <a:rPr lang="en-IN" b="1" i="1" u="sng" dirty="0" smtClean="0">
                <a:solidFill>
                  <a:srgbClr val="FF0000"/>
                </a:solidFill>
                <a:latin typeface="Times New Roman" pitchFamily="18" charset="0"/>
                <a:cs typeface="Times New Roman" pitchFamily="18" charset="0"/>
              </a:rPr>
              <a:t>…</a:t>
            </a:r>
            <a:endParaRPr lang="en-IN" b="1" i="1" u="sng" dirty="0">
              <a:solidFill>
                <a:srgbClr val="FF0000"/>
              </a:solidFill>
              <a:latin typeface="Times New Roman" pitchFamily="18" charset="0"/>
              <a:cs typeface="Times New Roman" pitchFamily="18" charset="0"/>
            </a:endParaRPr>
          </a:p>
        </p:txBody>
      </p:sp>
      <p:sp>
        <p:nvSpPr>
          <p:cNvPr id="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3970279469"/>
              </p:ext>
            </p:extLst>
          </p:nvPr>
        </p:nvGraphicFramePr>
        <p:xfrm>
          <a:off x="-34758" y="1772816"/>
          <a:ext cx="4953000" cy="3905250"/>
        </p:xfrm>
        <a:graphic>
          <a:graphicData uri="http://schemas.openxmlformats.org/presentationml/2006/ole">
            <p:oleObj spid="_x0000_s12670" name="Bitmap Image" r:id="rId4" imgW="5590476" imgH="4409524" progId="PBrush">
              <p:embed/>
            </p:oleObj>
          </a:graphicData>
        </a:graphic>
      </p:graphicFrame>
      <p:sp>
        <p:nvSpPr>
          <p:cNvPr id="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8" name="Rectangle 7"/>
          <p:cNvSpPr/>
          <p:nvPr/>
        </p:nvSpPr>
        <p:spPr>
          <a:xfrm>
            <a:off x="3926374" y="1340768"/>
            <a:ext cx="1351652" cy="369332"/>
          </a:xfrm>
          <a:prstGeom prst="rect">
            <a:avLst/>
          </a:prstGeom>
        </p:spPr>
        <p:txBody>
          <a:bodyPr wrap="none">
            <a:spAutoFit/>
          </a:bodyPr>
          <a:lstStyle/>
          <a:p>
            <a:r>
              <a:rPr lang="en-US" b="1" dirty="0">
                <a:latin typeface="Times New Roman" pitchFamily="18" charset="0"/>
                <a:cs typeface="Times New Roman" pitchFamily="18" charset="0"/>
              </a:rPr>
              <a:t>Multiplexer</a:t>
            </a:r>
            <a:endParaRPr lang="en-IN"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9" name="Slide Number Placeholder 8"/>
          <p:cNvSpPr>
            <a:spLocks noGrp="1"/>
          </p:cNvSpPr>
          <p:nvPr>
            <p:ph type="sldNum" sz="quarter" idx="12"/>
          </p:nvPr>
        </p:nvSpPr>
        <p:spPr/>
        <p:txBody>
          <a:bodyPr/>
          <a:lstStyle/>
          <a:p>
            <a:fld id="{A36D5084-E15A-471B-95B6-A94CFE3BBEA2}" type="slidenum">
              <a:rPr lang="en-IN" smtClean="0"/>
              <a:pPr/>
              <a:t>32</a:t>
            </a:fld>
            <a:endParaRPr lang="en-IN"/>
          </a:p>
        </p:txBody>
      </p:sp>
    </p:spTree>
    <p:extLst>
      <p:ext uri="{BB962C8B-B14F-4D97-AF65-F5344CB8AC3E}">
        <p14:creationId xmlns:p14="http://schemas.microsoft.com/office/powerpoint/2010/main" xmlns="" val="2953869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56"/>
            <a:ext cx="9144000" cy="1143000"/>
          </a:xfrm>
        </p:spPr>
        <p:txBody>
          <a:bodyPr>
            <a:normAutofit fontScale="90000"/>
          </a:bodyPr>
          <a:lstStyle/>
          <a:p>
            <a:r>
              <a:rPr lang="en-US" b="1" i="1" u="sng" cap="all" dirty="0">
                <a:solidFill>
                  <a:srgbClr val="FF0000"/>
                </a:solidFill>
                <a:latin typeface="Times New Roman" pitchFamily="18" charset="0"/>
                <a:cs typeface="Times New Roman" pitchFamily="18" charset="0"/>
              </a:rPr>
              <a:t>design of </a:t>
            </a:r>
            <a:r>
              <a:rPr lang="en-US" b="1" i="1" u="sng" cap="all" dirty="0" smtClean="0">
                <a:solidFill>
                  <a:srgbClr val="FF0000"/>
                </a:solidFill>
                <a:latin typeface="Times New Roman" pitchFamily="18" charset="0"/>
                <a:cs typeface="Times New Roman" pitchFamily="18" charset="0"/>
              </a:rPr>
              <a:t>arithmetic </a:t>
            </a:r>
            <a:r>
              <a:rPr lang="en-US" b="1" i="1" u="sng" cap="all" dirty="0">
                <a:solidFill>
                  <a:srgbClr val="FF0000"/>
                </a:solidFill>
                <a:latin typeface="Times New Roman" pitchFamily="18" charset="0"/>
                <a:cs typeface="Times New Roman" pitchFamily="18" charset="0"/>
              </a:rPr>
              <a:t>logic unit (ALU</a:t>
            </a:r>
            <a:r>
              <a:rPr lang="en-US" b="1" i="1" u="sng" cap="all" dirty="0" smtClean="0">
                <a:solidFill>
                  <a:srgbClr val="FF0000"/>
                </a:solidFill>
                <a:latin typeface="Times New Roman" pitchFamily="18" charset="0"/>
                <a:cs typeface="Times New Roman" pitchFamily="18" charset="0"/>
              </a:rPr>
              <a:t>)</a:t>
            </a:r>
            <a:endParaRPr lang="en-IN" b="1" i="1" u="sng"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683568" y="1556792"/>
            <a:ext cx="7200800" cy="504056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33</a:t>
            </a:fld>
            <a:endParaRPr lang="en-IN"/>
          </a:p>
        </p:txBody>
      </p:sp>
    </p:spTree>
    <p:extLst>
      <p:ext uri="{BB962C8B-B14F-4D97-AF65-F5344CB8AC3E}">
        <p14:creationId xmlns:p14="http://schemas.microsoft.com/office/powerpoint/2010/main" xmlns="" val="2811124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solidFill>
                  <a:srgbClr val="FF0000"/>
                </a:solidFill>
                <a:latin typeface="Times New Roman" pitchFamily="18" charset="0"/>
                <a:cs typeface="Times New Roman" pitchFamily="18" charset="0"/>
              </a:rPr>
              <a:t>Objectives of ALU Design</a:t>
            </a:r>
            <a:endParaRPr lang="en-IN"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3268960"/>
          </a:xfrm>
        </p:spPr>
        <p:txBody>
          <a:bodyPr/>
          <a:lstStyle/>
          <a:p>
            <a:pPr marL="0" lvl="0" indent="0">
              <a:buNone/>
            </a:pPr>
            <a:r>
              <a:rPr lang="en-GB" dirty="0">
                <a:latin typeface="Times New Roman" pitchFamily="18" charset="0"/>
                <a:cs typeface="Times New Roman" pitchFamily="18" charset="0"/>
              </a:rPr>
              <a:t>Design an ALU with </a:t>
            </a:r>
            <a:r>
              <a:rPr lang="en-GB" dirty="0" smtClean="0">
                <a:latin typeface="Times New Roman" pitchFamily="18" charset="0"/>
                <a:cs typeface="Times New Roman" pitchFamily="18" charset="0"/>
              </a:rPr>
              <a:t>the following Features:</a:t>
            </a:r>
          </a:p>
          <a:p>
            <a:pPr lvl="1"/>
            <a:r>
              <a:rPr lang="en-GB" dirty="0" smtClean="0">
                <a:latin typeface="Times New Roman" pitchFamily="18" charset="0"/>
                <a:cs typeface="Times New Roman" pitchFamily="18" charset="0"/>
              </a:rPr>
              <a:t>having integrated </a:t>
            </a:r>
            <a:r>
              <a:rPr lang="en-GB" dirty="0">
                <a:latin typeface="Times New Roman" pitchFamily="18" charset="0"/>
                <a:cs typeface="Times New Roman" pitchFamily="18" charset="0"/>
              </a:rPr>
              <a:t>functional module </a:t>
            </a:r>
            <a:r>
              <a:rPr lang="en-GB" dirty="0" smtClean="0">
                <a:latin typeface="Times New Roman" pitchFamily="18" charset="0"/>
                <a:cs typeface="Times New Roman" pitchFamily="18" charset="0"/>
              </a:rPr>
              <a:t>for performing </a:t>
            </a:r>
            <a:r>
              <a:rPr lang="en-GB" dirty="0">
                <a:latin typeface="Times New Roman" pitchFamily="18" charset="0"/>
                <a:cs typeface="Times New Roman" pitchFamily="18" charset="0"/>
              </a:rPr>
              <a:t>both Arithmetic and Logical operations.</a:t>
            </a:r>
            <a:endParaRPr lang="en-IN" dirty="0">
              <a:latin typeface="Times New Roman" pitchFamily="18" charset="0"/>
              <a:cs typeface="Times New Roman" pitchFamily="18" charset="0"/>
            </a:endParaRPr>
          </a:p>
          <a:p>
            <a:pPr lvl="1"/>
            <a:r>
              <a:rPr lang="en-GB" dirty="0" smtClean="0">
                <a:latin typeface="Times New Roman" pitchFamily="18" charset="0"/>
                <a:cs typeface="Times New Roman" pitchFamily="18" charset="0"/>
              </a:rPr>
              <a:t>parity preservation property for fault detection.</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34</a:t>
            </a:fld>
            <a:endParaRPr lang="en-IN"/>
          </a:p>
        </p:txBody>
      </p:sp>
    </p:spTree>
    <p:extLst>
      <p:ext uri="{BB962C8B-B14F-4D97-AF65-F5344CB8AC3E}">
        <p14:creationId xmlns:p14="http://schemas.microsoft.com/office/powerpoint/2010/main" xmlns="" val="1296741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000" b="1" i="1" u="sng" cap="all" dirty="0">
                <a:solidFill>
                  <a:srgbClr val="FF0000"/>
                </a:solidFill>
                <a:latin typeface="Times New Roman" pitchFamily="18" charset="0"/>
                <a:cs typeface="Times New Roman" pitchFamily="18" charset="0"/>
              </a:rPr>
              <a:t>PROPOSED REVERSIBLE </a:t>
            </a:r>
            <a:r>
              <a:rPr lang="en-US" sz="3000" b="1" i="1" u="sng" cap="all" dirty="0" smtClean="0">
                <a:solidFill>
                  <a:srgbClr val="FF0000"/>
                </a:solidFill>
                <a:latin typeface="Times New Roman" pitchFamily="18" charset="0"/>
                <a:cs typeface="Times New Roman" pitchFamily="18" charset="0"/>
              </a:rPr>
              <a:t>ARITHMETIC </a:t>
            </a:r>
            <a:r>
              <a:rPr lang="en-US" sz="3000" b="1" i="1" u="sng" cap="all" dirty="0">
                <a:solidFill>
                  <a:srgbClr val="FF0000"/>
                </a:solidFill>
                <a:latin typeface="Times New Roman" pitchFamily="18" charset="0"/>
                <a:cs typeface="Times New Roman" pitchFamily="18" charset="0"/>
              </a:rPr>
              <a:t>AND LOGIC UNIT (ALU) </a:t>
            </a:r>
            <a:r>
              <a:rPr lang="en-US" sz="3000" b="1" i="1" u="sng" cap="all" dirty="0" smtClean="0">
                <a:solidFill>
                  <a:srgbClr val="FF0000"/>
                </a:solidFill>
                <a:latin typeface="Times New Roman" pitchFamily="18" charset="0"/>
                <a:cs typeface="Times New Roman" pitchFamily="18" charset="0"/>
              </a:rPr>
              <a:t>ARCHITECTURE</a:t>
            </a:r>
            <a:endParaRPr lang="en-IN" sz="3000" i="1" u="sng"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1417638"/>
            <a:ext cx="7488832" cy="4824536"/>
          </a:xfrm>
          <a:prstGeom prst="rect">
            <a:avLst/>
          </a:prstGeom>
          <a:noFill/>
          <a:ln>
            <a:noFill/>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35</a:t>
            </a:fld>
            <a:endParaRPr lang="en-IN"/>
          </a:p>
        </p:txBody>
      </p:sp>
    </p:spTree>
    <p:extLst>
      <p:ext uri="{BB962C8B-B14F-4D97-AF65-F5344CB8AC3E}">
        <p14:creationId xmlns:p14="http://schemas.microsoft.com/office/powerpoint/2010/main" xmlns="" val="41383526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rgbClr val="FF0000"/>
                </a:solidFill>
                <a:latin typeface="Times New Roman" pitchFamily="18" charset="0"/>
                <a:cs typeface="Times New Roman" pitchFamily="18" charset="0"/>
              </a:rPr>
              <a:t>Design Approaches </a:t>
            </a:r>
            <a:endParaRPr lang="en-IN"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GB" u="sng" dirty="0">
                <a:latin typeface="Times New Roman" pitchFamily="18" charset="0"/>
                <a:cs typeface="Times New Roman" pitchFamily="18" charset="0"/>
              </a:rPr>
              <a:t>Approach 1: </a:t>
            </a:r>
            <a:endParaRPr lang="en-GB" u="sng" dirty="0" smtClean="0">
              <a:latin typeface="Times New Roman" pitchFamily="18" charset="0"/>
              <a:cs typeface="Times New Roman" pitchFamily="18" charset="0"/>
            </a:endParaRPr>
          </a:p>
          <a:p>
            <a:pPr marL="0" lvl="0" indent="0">
              <a:buNone/>
            </a:pPr>
            <a:r>
              <a:rPr lang="en-GB" dirty="0" smtClean="0">
                <a:latin typeface="Times New Roman" pitchFamily="18" charset="0"/>
                <a:cs typeface="Times New Roman" pitchFamily="18" charset="0"/>
              </a:rPr>
              <a:t>All </a:t>
            </a:r>
            <a:r>
              <a:rPr lang="en-GB" dirty="0">
                <a:latin typeface="Times New Roman" pitchFamily="18" charset="0"/>
                <a:cs typeface="Times New Roman" pitchFamily="18" charset="0"/>
              </a:rPr>
              <a:t>the functional modules (Input, Data processing &amp; Output) are constructed only with KMD gates.</a:t>
            </a:r>
            <a:endParaRPr lang="en-IN" dirty="0">
              <a:latin typeface="Times New Roman" pitchFamily="18" charset="0"/>
              <a:cs typeface="Times New Roman" pitchFamily="18" charset="0"/>
            </a:endParaRPr>
          </a:p>
          <a:p>
            <a:pPr lvl="0"/>
            <a:r>
              <a:rPr lang="en-GB" u="sng" dirty="0">
                <a:latin typeface="Times New Roman" pitchFamily="18" charset="0"/>
                <a:cs typeface="Times New Roman" pitchFamily="18" charset="0"/>
              </a:rPr>
              <a:t>Approach 2:</a:t>
            </a:r>
            <a:r>
              <a:rPr lang="en-GB" dirty="0">
                <a:latin typeface="Times New Roman" pitchFamily="18" charset="0"/>
                <a:cs typeface="Times New Roman" pitchFamily="18" charset="0"/>
              </a:rPr>
              <a:t> </a:t>
            </a:r>
            <a:endParaRPr lang="en-GB" dirty="0" smtClean="0">
              <a:latin typeface="Times New Roman" pitchFamily="18" charset="0"/>
              <a:cs typeface="Times New Roman" pitchFamily="18" charset="0"/>
            </a:endParaRPr>
          </a:p>
          <a:p>
            <a:pPr marL="0" lvl="0" indent="0">
              <a:buNone/>
            </a:pPr>
            <a:r>
              <a:rPr lang="en-GB" dirty="0" smtClean="0">
                <a:latin typeface="Times New Roman" pitchFamily="18" charset="0"/>
                <a:cs typeface="Times New Roman" pitchFamily="18" charset="0"/>
              </a:rPr>
              <a:t>The </a:t>
            </a:r>
            <a:r>
              <a:rPr lang="en-GB" dirty="0">
                <a:latin typeface="Times New Roman" pitchFamily="18" charset="0"/>
                <a:cs typeface="Times New Roman" pitchFamily="18" charset="0"/>
              </a:rPr>
              <a:t>functional modules are constructed using the combination of KMD gates, </a:t>
            </a:r>
            <a:r>
              <a:rPr lang="en-GB" dirty="0" err="1">
                <a:latin typeface="Times New Roman" pitchFamily="18" charset="0"/>
                <a:cs typeface="Times New Roman" pitchFamily="18" charset="0"/>
              </a:rPr>
              <a:t>Fredkin</a:t>
            </a:r>
            <a:r>
              <a:rPr lang="en-GB" dirty="0">
                <a:latin typeface="Times New Roman" pitchFamily="18" charset="0"/>
                <a:cs typeface="Times New Roman" pitchFamily="18" charset="0"/>
              </a:rPr>
              <a:t> and </a:t>
            </a:r>
            <a:r>
              <a:rPr lang="en-GB" dirty="0" err="1">
                <a:latin typeface="Times New Roman" pitchFamily="18" charset="0"/>
                <a:cs typeface="Times New Roman" pitchFamily="18" charset="0"/>
              </a:rPr>
              <a:t>Toffoli</a:t>
            </a:r>
            <a:r>
              <a:rPr lang="en-GB" dirty="0">
                <a:latin typeface="Times New Roman" pitchFamily="18" charset="0"/>
                <a:cs typeface="Times New Roman" pitchFamily="18" charset="0"/>
              </a:rPr>
              <a:t> gates.</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36</a:t>
            </a:fld>
            <a:endParaRPr lang="en-IN"/>
          </a:p>
        </p:txBody>
      </p:sp>
    </p:spTree>
    <p:extLst>
      <p:ext uri="{BB962C8B-B14F-4D97-AF65-F5344CB8AC3E}">
        <p14:creationId xmlns:p14="http://schemas.microsoft.com/office/powerpoint/2010/main" xmlns="" val="3274037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44" y="183555"/>
            <a:ext cx="8229600" cy="868958"/>
          </a:xfrm>
        </p:spPr>
        <p:txBody>
          <a:bodyPr/>
          <a:lstStyle/>
          <a:p>
            <a:r>
              <a:rPr lang="en-US" b="1" i="1" u="sng" dirty="0">
                <a:solidFill>
                  <a:srgbClr val="FF0000"/>
                </a:solidFill>
                <a:latin typeface="Times New Roman" pitchFamily="18" charset="0"/>
                <a:cs typeface="Times New Roman" pitchFamily="18" charset="0"/>
              </a:rPr>
              <a:t>Reversible Arithmetic Operations</a:t>
            </a:r>
            <a:endParaRPr lang="en-IN" i="1" u="sng" dirty="0">
              <a:solidFill>
                <a:srgbClr val="FF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688395785"/>
              </p:ext>
            </p:extLst>
          </p:nvPr>
        </p:nvGraphicFramePr>
        <p:xfrm>
          <a:off x="461493" y="1219991"/>
          <a:ext cx="8424936" cy="5334006"/>
        </p:xfrm>
        <a:graphic>
          <a:graphicData uri="http://schemas.openxmlformats.org/drawingml/2006/table">
            <a:tbl>
              <a:tblPr firstRow="1" firstCol="1" bandRow="1">
                <a:tableStyleId>{5C22544A-7EE6-4342-B048-85BDC9FD1C3A}</a:tableStyleId>
              </a:tblPr>
              <a:tblGrid>
                <a:gridCol w="1053117">
                  <a:extLst>
                    <a:ext uri="{9D8B030D-6E8A-4147-A177-3AD203B41FA5}">
                      <a16:colId xmlns:a16="http://schemas.microsoft.com/office/drawing/2014/main" xmlns="" val="20000"/>
                    </a:ext>
                  </a:extLst>
                </a:gridCol>
                <a:gridCol w="1053117">
                  <a:extLst>
                    <a:ext uri="{9D8B030D-6E8A-4147-A177-3AD203B41FA5}">
                      <a16:colId xmlns:a16="http://schemas.microsoft.com/office/drawing/2014/main" xmlns="" val="20001"/>
                    </a:ext>
                  </a:extLst>
                </a:gridCol>
                <a:gridCol w="1053117">
                  <a:extLst>
                    <a:ext uri="{9D8B030D-6E8A-4147-A177-3AD203B41FA5}">
                      <a16:colId xmlns:a16="http://schemas.microsoft.com/office/drawing/2014/main" xmlns="" val="20002"/>
                    </a:ext>
                  </a:extLst>
                </a:gridCol>
                <a:gridCol w="1053117">
                  <a:extLst>
                    <a:ext uri="{9D8B030D-6E8A-4147-A177-3AD203B41FA5}">
                      <a16:colId xmlns:a16="http://schemas.microsoft.com/office/drawing/2014/main" xmlns="" val="20003"/>
                    </a:ext>
                  </a:extLst>
                </a:gridCol>
                <a:gridCol w="1053117">
                  <a:extLst>
                    <a:ext uri="{9D8B030D-6E8A-4147-A177-3AD203B41FA5}">
                      <a16:colId xmlns:a16="http://schemas.microsoft.com/office/drawing/2014/main" xmlns="" val="20004"/>
                    </a:ext>
                  </a:extLst>
                </a:gridCol>
                <a:gridCol w="1053117">
                  <a:extLst>
                    <a:ext uri="{9D8B030D-6E8A-4147-A177-3AD203B41FA5}">
                      <a16:colId xmlns:a16="http://schemas.microsoft.com/office/drawing/2014/main" xmlns="" val="20005"/>
                    </a:ext>
                  </a:extLst>
                </a:gridCol>
                <a:gridCol w="1053117">
                  <a:extLst>
                    <a:ext uri="{9D8B030D-6E8A-4147-A177-3AD203B41FA5}">
                      <a16:colId xmlns:a16="http://schemas.microsoft.com/office/drawing/2014/main" xmlns="" val="20006"/>
                    </a:ext>
                  </a:extLst>
                </a:gridCol>
                <a:gridCol w="1053117">
                  <a:extLst>
                    <a:ext uri="{9D8B030D-6E8A-4147-A177-3AD203B41FA5}">
                      <a16:colId xmlns:a16="http://schemas.microsoft.com/office/drawing/2014/main" xmlns="" val="20007"/>
                    </a:ext>
                  </a:extLst>
                </a:gridCol>
              </a:tblGrid>
              <a:tr h="467554">
                <a:tc>
                  <a:txBody>
                    <a:bodyPr/>
                    <a:lstStyle/>
                    <a:p>
                      <a:pPr algn="ctr">
                        <a:lnSpc>
                          <a:spcPct val="115000"/>
                        </a:lnSpc>
                        <a:spcAft>
                          <a:spcPts val="0"/>
                        </a:spcAft>
                      </a:pPr>
                      <a:r>
                        <a:rPr lang="en-US" sz="1100" dirty="0">
                          <a:effectLst/>
                          <a:latin typeface="Times New Roman" pitchFamily="18" charset="0"/>
                          <a:cs typeface="Times New Roman" pitchFamily="18" charset="0"/>
                        </a:rPr>
                        <a:t>Inputs</a:t>
                      </a:r>
                      <a:endParaRPr lang="en-IN" sz="1100" dirty="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Constant Inputs</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S</a:t>
                      </a:r>
                      <a:r>
                        <a:rPr lang="en-US" sz="1100" baseline="-25000">
                          <a:effectLst/>
                          <a:latin typeface="Times New Roman" pitchFamily="18" charset="0"/>
                          <a:cs typeface="Times New Roman" pitchFamily="18" charset="0"/>
                        </a:rPr>
                        <a:t>A</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S</a:t>
                      </a:r>
                      <a:r>
                        <a:rPr lang="en-US" sz="1100" kern="1200" baseline="-25000">
                          <a:effectLst/>
                          <a:latin typeface="Times New Roman" pitchFamily="18" charset="0"/>
                          <a:cs typeface="Times New Roman" pitchFamily="18" charset="0"/>
                        </a:rPr>
                        <a:t>B</a:t>
                      </a:r>
                      <a:endParaRPr lang="en-IN" sz="1100">
                        <a:effectLst/>
                        <a:latin typeface="Times New Roman" pitchFamily="18" charset="0"/>
                        <a:ea typeface="Times New Roman"/>
                        <a:cs typeface="Times New Roman" pitchFamily="18" charset="0"/>
                      </a:endParaRPr>
                    </a:p>
                  </a:txBody>
                  <a:tcPr marL="41140" marR="41140" marT="0" marB="0" anchor="ctr"/>
                </a:tc>
                <a:tc gridSpan="2">
                  <a:txBody>
                    <a:bodyPr/>
                    <a:lstStyle/>
                    <a:p>
                      <a:pPr algn="ctr">
                        <a:lnSpc>
                          <a:spcPct val="115000"/>
                        </a:lnSpc>
                        <a:spcAft>
                          <a:spcPts val="0"/>
                        </a:spcAft>
                      </a:pPr>
                      <a:r>
                        <a:rPr lang="en-US" sz="1100" kern="1200">
                          <a:effectLst/>
                          <a:latin typeface="Times New Roman" pitchFamily="18" charset="0"/>
                          <a:cs typeface="Times New Roman" pitchFamily="18" charset="0"/>
                        </a:rPr>
                        <a:t>S</a:t>
                      </a:r>
                      <a:r>
                        <a:rPr lang="en-US" sz="1100" kern="1200" baseline="-25000">
                          <a:effectLst/>
                          <a:latin typeface="Times New Roman" pitchFamily="18" charset="0"/>
                          <a:cs typeface="Times New Roman" pitchFamily="18" charset="0"/>
                        </a:rPr>
                        <a:t>OP</a:t>
                      </a:r>
                      <a:endParaRPr lang="en-IN" sz="1100">
                        <a:effectLst/>
                        <a:latin typeface="Times New Roman" pitchFamily="18" charset="0"/>
                        <a:ea typeface="Times New Roman"/>
                        <a:cs typeface="Times New Roman" pitchFamily="18" charset="0"/>
                      </a:endParaRPr>
                    </a:p>
                  </a:txBody>
                  <a:tcPr marL="41140" marR="41140" marT="0" marB="0" anchor="ctr"/>
                </a:tc>
                <a:tc hMerge="1">
                  <a:txBody>
                    <a:bodyPr/>
                    <a:lstStyle/>
                    <a:p>
                      <a:endParaRPr lang="en-IN"/>
                    </a:p>
                  </a:txBody>
                  <a:tcPr/>
                </a:tc>
                <a:tc>
                  <a:txBody>
                    <a:bodyPr/>
                    <a:lstStyle/>
                    <a:p>
                      <a:pPr algn="ctr">
                        <a:lnSpc>
                          <a:spcPct val="115000"/>
                        </a:lnSpc>
                        <a:spcAft>
                          <a:spcPts val="0"/>
                        </a:spcAft>
                      </a:pPr>
                      <a:r>
                        <a:rPr lang="en-US" sz="1100" kern="1200">
                          <a:effectLst/>
                          <a:latin typeface="Times New Roman" pitchFamily="18" charset="0"/>
                          <a:cs typeface="Times New Roman" pitchFamily="18" charset="0"/>
                        </a:rPr>
                        <a:t>Result</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Type of Operation</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00"/>
                  </a:ext>
                </a:extLst>
              </a:tr>
              <a:tr h="273350">
                <a:tc>
                  <a:txBody>
                    <a:bodyPr/>
                    <a:lstStyle/>
                    <a:p>
                      <a:pPr algn="ctr">
                        <a:lnSpc>
                          <a:spcPct val="115000"/>
                        </a:lnSpc>
                        <a:spcAft>
                          <a:spcPts val="0"/>
                        </a:spcAft>
                      </a:pPr>
                      <a:r>
                        <a:rPr lang="en-US" sz="1100" kern="1200">
                          <a:effectLst/>
                          <a:latin typeface="Times New Roman" pitchFamily="18" charset="0"/>
                          <a:cs typeface="Times New Roman" pitchFamily="18" charset="0"/>
                        </a:rPr>
                        <a:t>A=A</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B=1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A</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TRANSFER  A</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01"/>
                  </a:ext>
                </a:extLst>
              </a:tr>
              <a:tr h="273350">
                <a:tc>
                  <a:txBody>
                    <a:bodyPr/>
                    <a:lstStyle/>
                    <a:p>
                      <a:pPr algn="ctr">
                        <a:lnSpc>
                          <a:spcPct val="115000"/>
                        </a:lnSpc>
                        <a:spcAft>
                          <a:spcPts val="0"/>
                        </a:spcAft>
                      </a:pPr>
                      <a:r>
                        <a:rPr lang="en-US" sz="1100" kern="1200" dirty="0">
                          <a:effectLst/>
                          <a:latin typeface="Times New Roman" pitchFamily="18" charset="0"/>
                          <a:cs typeface="Times New Roman" pitchFamily="18" charset="0"/>
                        </a:rPr>
                        <a:t>B=B</a:t>
                      </a:r>
                      <a:endParaRPr lang="en-IN" sz="1100" dirty="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A=1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TRANSFER  B</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02"/>
                  </a:ext>
                </a:extLst>
              </a:tr>
              <a:tr h="759558">
                <a:tc>
                  <a:txBody>
                    <a:bodyPr/>
                    <a:lstStyle/>
                    <a:p>
                      <a:pPr algn="ctr">
                        <a:lnSpc>
                          <a:spcPct val="115000"/>
                        </a:lnSpc>
                        <a:spcAft>
                          <a:spcPts val="0"/>
                        </a:spcAft>
                      </a:pPr>
                      <a:r>
                        <a:rPr lang="en-US" sz="1100" kern="1200">
                          <a:effectLst/>
                          <a:latin typeface="Times New Roman" pitchFamily="18" charset="0"/>
                          <a:cs typeface="Times New Roman" pitchFamily="18" charset="0"/>
                        </a:rPr>
                        <a:t>A=A; B=B; Cin=Cin</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a:t>
                      </a:r>
                      <a:endParaRPr lang="en-IN" sz="1100">
                        <a:effectLst/>
                        <a:latin typeface="Times New Roman" pitchFamily="18" charset="0"/>
                        <a:ea typeface="Times New Roman"/>
                        <a:cs typeface="Times New Roman" pitchFamily="18" charset="0"/>
                      </a:endParaRPr>
                    </a:p>
                  </a:txBody>
                  <a:tcPr marL="41140" marR="41140" marT="0" marB="0" anchor="ctr"/>
                </a:tc>
                <a:tc rowSpan="2">
                  <a:txBody>
                    <a:bodyPr/>
                    <a:lstStyle/>
                    <a:p>
                      <a:pPr algn="ctr">
                        <a:lnSpc>
                          <a:spcPct val="115000"/>
                        </a:lnSpc>
                        <a:spcAft>
                          <a:spcPts val="0"/>
                        </a:spcAft>
                      </a:pPr>
                      <a:r>
                        <a:rPr lang="en-US" sz="1100" kern="1200" dirty="0">
                          <a:effectLst/>
                          <a:latin typeface="Times New Roman" pitchFamily="18" charset="0"/>
                          <a:cs typeface="Times New Roman" pitchFamily="18" charset="0"/>
                        </a:rPr>
                        <a:t>0</a:t>
                      </a:r>
                      <a:endParaRPr lang="en-IN" sz="1100" dirty="0">
                        <a:effectLst/>
                        <a:latin typeface="Times New Roman" pitchFamily="18" charset="0"/>
                        <a:ea typeface="Times New Roman"/>
                        <a:cs typeface="Times New Roman" pitchFamily="18" charset="0"/>
                      </a:endParaRPr>
                    </a:p>
                  </a:txBody>
                  <a:tcPr marL="41140" marR="41140" marT="0" marB="0" anchor="ctr"/>
                </a:tc>
                <a:tc rowSpan="2">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rowSpan="2">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rowSpan="2">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1000"/>
                        </a:spcAft>
                      </a:pPr>
                      <a:r>
                        <a:rPr lang="en-US" sz="1100" kern="1200">
                          <a:effectLst/>
                          <a:latin typeface="Times New Roman" pitchFamily="18" charset="0"/>
                          <a:cs typeface="Times New Roman" pitchFamily="18" charset="0"/>
                        </a:rPr>
                        <a:t>Sum = A</a:t>
                      </a:r>
                      <a:r>
                        <a:rPr lang="en-US" sz="1100">
                          <a:effectLst/>
                          <a:latin typeface="Times New Roman" pitchFamily="18" charset="0"/>
                          <a:cs typeface="Times New Roman" pitchFamily="18" charset="0"/>
                        </a:rPr>
                        <a:t>⊕B⊕Cin</a:t>
                      </a:r>
                      <a:endParaRPr lang="en-IN" sz="1100">
                        <a:effectLst/>
                        <a:latin typeface="Times New Roman" pitchFamily="18" charset="0"/>
                        <a:cs typeface="Times New Roman" pitchFamily="18" charset="0"/>
                      </a:endParaRPr>
                    </a:p>
                    <a:p>
                      <a:pPr algn="ctr">
                        <a:lnSpc>
                          <a:spcPct val="115000"/>
                        </a:lnSpc>
                        <a:spcAft>
                          <a:spcPts val="1000"/>
                        </a:spcAft>
                      </a:pPr>
                      <a:r>
                        <a:rPr lang="en-US" sz="1100">
                          <a:effectLst/>
                          <a:latin typeface="Times New Roman" pitchFamily="18" charset="0"/>
                          <a:cs typeface="Times New Roman" pitchFamily="18" charset="0"/>
                        </a:rPr>
                        <a:t>Carry out = AB + BCin + ACin</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FULL ADDER</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03"/>
                  </a:ext>
                </a:extLst>
              </a:tr>
              <a:tr h="410024">
                <a:tc>
                  <a:txBody>
                    <a:bodyPr/>
                    <a:lstStyle/>
                    <a:p>
                      <a:pPr algn="ctr">
                        <a:lnSpc>
                          <a:spcPct val="115000"/>
                        </a:lnSpc>
                        <a:spcAft>
                          <a:spcPts val="0"/>
                        </a:spcAft>
                      </a:pPr>
                      <a:r>
                        <a:rPr lang="en-US" sz="1100" kern="1200">
                          <a:effectLst/>
                          <a:latin typeface="Times New Roman" pitchFamily="18" charset="0"/>
                          <a:cs typeface="Times New Roman" pitchFamily="18" charset="0"/>
                        </a:rPr>
                        <a:t>A=A; B=B; Cin=Cin</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Cin  = 1</a:t>
                      </a:r>
                      <a:endParaRPr lang="en-IN" sz="1100">
                        <a:effectLst/>
                        <a:latin typeface="Times New Roman" pitchFamily="18" charset="0"/>
                        <a:ea typeface="Times New Roman"/>
                        <a:cs typeface="Times New Roman" pitchFamily="18" charset="0"/>
                      </a:endParaRPr>
                    </a:p>
                  </a:txBody>
                  <a:tcPr marL="41140" marR="41140" marT="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15000"/>
                        </a:lnSpc>
                        <a:spcAft>
                          <a:spcPts val="1000"/>
                        </a:spcAft>
                      </a:pPr>
                      <a:r>
                        <a:rPr lang="en-US" sz="1100" kern="1200">
                          <a:effectLst/>
                          <a:latin typeface="Times New Roman" pitchFamily="18" charset="0"/>
                          <a:cs typeface="Times New Roman" pitchFamily="18" charset="0"/>
                        </a:rPr>
                        <a:t>Sum = A</a:t>
                      </a:r>
                      <a:r>
                        <a:rPr lang="en-US" sz="1100">
                          <a:effectLst/>
                          <a:latin typeface="Times New Roman" pitchFamily="18" charset="0"/>
                          <a:cs typeface="Times New Roman" pitchFamily="18" charset="0"/>
                        </a:rPr>
                        <a:t>⊕B⊕1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ADD WITH CONSTANT CARRY</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04"/>
                  </a:ext>
                </a:extLst>
              </a:tr>
              <a:tr h="273350">
                <a:tc>
                  <a:txBody>
                    <a:bodyPr/>
                    <a:lstStyle/>
                    <a:p>
                      <a:pPr algn="ctr">
                        <a:lnSpc>
                          <a:spcPct val="115000"/>
                        </a:lnSpc>
                        <a:spcAft>
                          <a:spcPts val="0"/>
                        </a:spcAft>
                      </a:pPr>
                      <a:r>
                        <a:rPr lang="en-US" sz="1100" kern="1200">
                          <a:effectLst/>
                          <a:latin typeface="Times New Roman" pitchFamily="18" charset="0"/>
                          <a:cs typeface="Times New Roman" pitchFamily="18" charset="0"/>
                        </a:rPr>
                        <a:t>B=B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A=0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1000"/>
                        </a:spcAft>
                      </a:pPr>
                      <a:r>
                        <a:rPr lang="en-US" sz="1100" kern="1200">
                          <a:effectLst/>
                          <a:latin typeface="Times New Roman" pitchFamily="18" charset="0"/>
                          <a:cs typeface="Times New Roman" pitchFamily="18" charset="0"/>
                        </a:rPr>
                        <a:t>B+1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INCREMENT B</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05"/>
                  </a:ext>
                </a:extLst>
              </a:tr>
              <a:tr h="136675">
                <a:tc>
                  <a:txBody>
                    <a:bodyPr/>
                    <a:lstStyle/>
                    <a:p>
                      <a:pPr algn="ctr">
                        <a:lnSpc>
                          <a:spcPct val="115000"/>
                        </a:lnSpc>
                        <a:spcAft>
                          <a:spcPts val="0"/>
                        </a:spcAft>
                      </a:pPr>
                      <a:r>
                        <a:rPr lang="en-US" sz="1100" kern="1200">
                          <a:effectLst/>
                          <a:latin typeface="Times New Roman" pitchFamily="18" charset="0"/>
                          <a:cs typeface="Times New Roman" pitchFamily="18" charset="0"/>
                        </a:rPr>
                        <a:t>A=A; Cin=B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B=B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1000"/>
                        </a:spcAft>
                      </a:pPr>
                      <a:r>
                        <a:rPr lang="en-US" sz="1100" kern="1200">
                          <a:effectLst/>
                          <a:latin typeface="Times New Roman" pitchFamily="18" charset="0"/>
                          <a:cs typeface="Times New Roman" pitchFamily="18" charset="0"/>
                        </a:rPr>
                        <a:t>A+B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Add</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06"/>
                  </a:ext>
                </a:extLst>
              </a:tr>
              <a:tr h="410024">
                <a:tc>
                  <a:txBody>
                    <a:bodyPr/>
                    <a:lstStyle/>
                    <a:p>
                      <a:pPr algn="ctr">
                        <a:lnSpc>
                          <a:spcPct val="115000"/>
                        </a:lnSpc>
                        <a:spcAft>
                          <a:spcPts val="0"/>
                        </a:spcAft>
                      </a:pPr>
                      <a:r>
                        <a:rPr lang="en-US" sz="1100" kern="1200">
                          <a:effectLst/>
                          <a:latin typeface="Times New Roman" pitchFamily="18" charset="0"/>
                          <a:cs typeface="Times New Roman" pitchFamily="18" charset="0"/>
                        </a:rPr>
                        <a:t>A=A; B=B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1000"/>
                        </a:spcAft>
                      </a:pPr>
                      <a:r>
                        <a:rPr lang="en-US" sz="1100" kern="1200">
                          <a:effectLst/>
                          <a:latin typeface="Times New Roman" pitchFamily="18" charset="0"/>
                          <a:cs typeface="Times New Roman" pitchFamily="18" charset="0"/>
                        </a:rPr>
                        <a:t>A</a:t>
                      </a:r>
                      <a:r>
                        <a:rPr lang="en-US" sz="1100">
                          <a:effectLst/>
                          <a:latin typeface="Times New Roman" pitchFamily="18" charset="0"/>
                          <a:cs typeface="Times New Roman" pitchFamily="18" charset="0"/>
                        </a:rPr>
                        <a:t>⊕B’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dirty="0">
                          <a:effectLst/>
                          <a:latin typeface="Times New Roman" pitchFamily="18" charset="0"/>
                          <a:cs typeface="Times New Roman" pitchFamily="18" charset="0"/>
                        </a:rPr>
                        <a:t>1’s Complement Addition</a:t>
                      </a:r>
                      <a:endParaRPr lang="en-IN" sz="1100" dirty="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07"/>
                  </a:ext>
                </a:extLst>
              </a:tr>
              <a:tr h="273350">
                <a:tc>
                  <a:txBody>
                    <a:bodyPr/>
                    <a:lstStyle/>
                    <a:p>
                      <a:pPr algn="ctr">
                        <a:lnSpc>
                          <a:spcPct val="115000"/>
                        </a:lnSpc>
                        <a:spcAft>
                          <a:spcPts val="0"/>
                        </a:spcAft>
                      </a:pPr>
                      <a:r>
                        <a:rPr lang="en-US" sz="1100" kern="1200">
                          <a:effectLst/>
                          <a:latin typeface="Times New Roman" pitchFamily="18" charset="0"/>
                          <a:cs typeface="Times New Roman" pitchFamily="18" charset="0"/>
                        </a:rPr>
                        <a:t>A=A</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B=0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1000"/>
                        </a:spcAft>
                      </a:pPr>
                      <a:r>
                        <a:rPr lang="en-US" sz="1100" kern="1200">
                          <a:effectLst/>
                          <a:latin typeface="Times New Roman" pitchFamily="18" charset="0"/>
                          <a:cs typeface="Times New Roman" pitchFamily="18" charset="0"/>
                        </a:rPr>
                        <a:t>A’</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INCREMENT A</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08"/>
                  </a:ext>
                </a:extLst>
              </a:tr>
              <a:tr h="486209">
                <a:tc>
                  <a:txBody>
                    <a:bodyPr/>
                    <a:lstStyle/>
                    <a:p>
                      <a:pPr algn="ctr">
                        <a:lnSpc>
                          <a:spcPct val="115000"/>
                        </a:lnSpc>
                        <a:spcAft>
                          <a:spcPts val="0"/>
                        </a:spcAft>
                      </a:pPr>
                      <a:r>
                        <a:rPr lang="en-US" sz="1100" kern="1200">
                          <a:effectLst/>
                          <a:latin typeface="Times New Roman" pitchFamily="18" charset="0"/>
                          <a:cs typeface="Times New Roman" pitchFamily="18" charset="0"/>
                        </a:rPr>
                        <a:t>A=A; B=B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Cin  = 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1000"/>
                        </a:spcAft>
                      </a:pPr>
                      <a:r>
                        <a:rPr lang="en-US" sz="1100" kern="1200">
                          <a:effectLst/>
                          <a:latin typeface="Times New Roman" pitchFamily="18" charset="0"/>
                          <a:cs typeface="Times New Roman" pitchFamily="18" charset="0"/>
                        </a:rPr>
                        <a:t>Sum = A</a:t>
                      </a:r>
                      <a:r>
                        <a:rPr lang="en-US" sz="1100">
                          <a:effectLst/>
                          <a:latin typeface="Times New Roman" pitchFamily="18" charset="0"/>
                          <a:cs typeface="Times New Roman" pitchFamily="18" charset="0"/>
                        </a:rPr>
                        <a:t>⊕B</a:t>
                      </a:r>
                      <a:endParaRPr lang="en-IN" sz="1100">
                        <a:effectLst/>
                        <a:latin typeface="Times New Roman" pitchFamily="18" charset="0"/>
                        <a:cs typeface="Times New Roman" pitchFamily="18" charset="0"/>
                      </a:endParaRPr>
                    </a:p>
                    <a:p>
                      <a:pPr algn="ctr">
                        <a:lnSpc>
                          <a:spcPct val="115000"/>
                        </a:lnSpc>
                        <a:spcAft>
                          <a:spcPts val="1000"/>
                        </a:spcAft>
                      </a:pPr>
                      <a:r>
                        <a:rPr lang="en-US" sz="1100">
                          <a:effectLst/>
                          <a:latin typeface="Times New Roman" pitchFamily="18" charset="0"/>
                          <a:cs typeface="Times New Roman" pitchFamily="18" charset="0"/>
                        </a:rPr>
                        <a:t>Carry out = AB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HALF ADDER</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09"/>
                  </a:ext>
                </a:extLst>
              </a:tr>
              <a:tr h="273350">
                <a:tc>
                  <a:txBody>
                    <a:bodyPr/>
                    <a:lstStyle/>
                    <a:p>
                      <a:pPr algn="ctr">
                        <a:lnSpc>
                          <a:spcPct val="115000"/>
                        </a:lnSpc>
                        <a:spcAft>
                          <a:spcPts val="0"/>
                        </a:spcAft>
                      </a:pPr>
                      <a:r>
                        <a:rPr lang="en-US" sz="1100" kern="1200">
                          <a:effectLst/>
                          <a:latin typeface="Times New Roman" pitchFamily="18" charset="0"/>
                          <a:cs typeface="Times New Roman" pitchFamily="18" charset="0"/>
                        </a:rPr>
                        <a:t>B=B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A=1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1000"/>
                        </a:spcAft>
                      </a:pPr>
                      <a:r>
                        <a:rPr lang="en-US" sz="1100" kern="1200">
                          <a:effectLst/>
                          <a:latin typeface="Times New Roman" pitchFamily="18" charset="0"/>
                          <a:cs typeface="Times New Roman" pitchFamily="18" charset="0"/>
                        </a:rPr>
                        <a:t>B’</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DECREMENT B</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10"/>
                  </a:ext>
                </a:extLst>
              </a:tr>
              <a:tr h="410024">
                <a:tc>
                  <a:txBody>
                    <a:bodyPr/>
                    <a:lstStyle/>
                    <a:p>
                      <a:pPr algn="ctr">
                        <a:lnSpc>
                          <a:spcPct val="115000"/>
                        </a:lnSpc>
                        <a:spcAft>
                          <a:spcPts val="0"/>
                        </a:spcAft>
                      </a:pPr>
                      <a:r>
                        <a:rPr lang="en-US" sz="1100" kern="1200">
                          <a:effectLst/>
                          <a:latin typeface="Times New Roman" pitchFamily="18" charset="0"/>
                          <a:cs typeface="Times New Roman" pitchFamily="18" charset="0"/>
                        </a:rPr>
                        <a:t>B=B; Cin=Cin</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A=0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0</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1000"/>
                        </a:spcAft>
                      </a:pPr>
                      <a:r>
                        <a:rPr lang="en-US" sz="1100" kern="1200">
                          <a:effectLst/>
                          <a:latin typeface="Times New Roman" pitchFamily="18" charset="0"/>
                          <a:cs typeface="Times New Roman" pitchFamily="18" charset="0"/>
                        </a:rPr>
                        <a:t>B’</a:t>
                      </a:r>
                      <a:r>
                        <a:rPr lang="en-US" sz="1100">
                          <a:effectLst/>
                          <a:latin typeface="Times New Roman" pitchFamily="18" charset="0"/>
                          <a:cs typeface="Times New Roman" pitchFamily="18" charset="0"/>
                        </a:rPr>
                        <a:t>⊕Cin</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2’s Complement Addition</a:t>
                      </a:r>
                      <a:endParaRPr lang="en-IN" sz="110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11"/>
                  </a:ext>
                </a:extLst>
              </a:tr>
              <a:tr h="273350">
                <a:tc>
                  <a:txBody>
                    <a:bodyPr/>
                    <a:lstStyle/>
                    <a:p>
                      <a:pPr algn="ctr">
                        <a:lnSpc>
                          <a:spcPct val="115000"/>
                        </a:lnSpc>
                        <a:spcAft>
                          <a:spcPts val="0"/>
                        </a:spcAft>
                      </a:pPr>
                      <a:r>
                        <a:rPr lang="en-US" sz="1100" kern="1200">
                          <a:effectLst/>
                          <a:latin typeface="Times New Roman" pitchFamily="18" charset="0"/>
                          <a:cs typeface="Times New Roman" pitchFamily="18" charset="0"/>
                        </a:rPr>
                        <a:t>A=A</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B=1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a:effectLst/>
                          <a:latin typeface="Times New Roman" pitchFamily="18" charset="0"/>
                          <a:cs typeface="Times New Roman" pitchFamily="18" charset="0"/>
                        </a:rPr>
                        <a:t>1</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1000"/>
                        </a:spcAft>
                      </a:pPr>
                      <a:r>
                        <a:rPr lang="en-US" sz="1100" kern="1200">
                          <a:effectLst/>
                          <a:latin typeface="Times New Roman" pitchFamily="18" charset="0"/>
                          <a:cs typeface="Times New Roman" pitchFamily="18" charset="0"/>
                        </a:rPr>
                        <a:t>A’</a:t>
                      </a:r>
                      <a:endParaRPr lang="en-IN" sz="1100">
                        <a:effectLst/>
                        <a:latin typeface="Times New Roman" pitchFamily="18" charset="0"/>
                        <a:ea typeface="Times New Roman"/>
                        <a:cs typeface="Times New Roman" pitchFamily="18" charset="0"/>
                      </a:endParaRPr>
                    </a:p>
                  </a:txBody>
                  <a:tcPr marL="41140" marR="41140" marT="0" marB="0" anchor="ctr"/>
                </a:tc>
                <a:tc>
                  <a:txBody>
                    <a:bodyPr/>
                    <a:lstStyle/>
                    <a:p>
                      <a:pPr algn="ctr">
                        <a:lnSpc>
                          <a:spcPct val="115000"/>
                        </a:lnSpc>
                        <a:spcAft>
                          <a:spcPts val="0"/>
                        </a:spcAft>
                      </a:pPr>
                      <a:r>
                        <a:rPr lang="en-US" sz="1100" kern="1200" dirty="0">
                          <a:effectLst/>
                          <a:latin typeface="Times New Roman" pitchFamily="18" charset="0"/>
                          <a:cs typeface="Times New Roman" pitchFamily="18" charset="0"/>
                        </a:rPr>
                        <a:t>DECREMENT A</a:t>
                      </a:r>
                      <a:endParaRPr lang="en-IN" sz="1100" dirty="0">
                        <a:effectLst/>
                        <a:latin typeface="Times New Roman" pitchFamily="18" charset="0"/>
                        <a:ea typeface="Times New Roman"/>
                        <a:cs typeface="Times New Roman" pitchFamily="18" charset="0"/>
                      </a:endParaRPr>
                    </a:p>
                  </a:txBody>
                  <a:tcPr marL="41140" marR="41140" marT="0" marB="0" anchor="ctr"/>
                </a:tc>
                <a:extLst>
                  <a:ext uri="{0D108BD9-81ED-4DB2-BD59-A6C34878D82A}">
                    <a16:rowId xmlns:a16="http://schemas.microsoft.com/office/drawing/2014/main" xmlns="" val="10012"/>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37</a:t>
            </a:fld>
            <a:endParaRPr lang="en-IN"/>
          </a:p>
        </p:txBody>
      </p:sp>
    </p:spTree>
    <p:extLst>
      <p:ext uri="{BB962C8B-B14F-4D97-AF65-F5344CB8AC3E}">
        <p14:creationId xmlns:p14="http://schemas.microsoft.com/office/powerpoint/2010/main" xmlns="" val="2763435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latin typeface="Times New Roman" pitchFamily="18" charset="0"/>
                <a:cs typeface="Times New Roman" pitchFamily="18" charset="0"/>
              </a:rPr>
              <a:t>Reversible Logical Operations</a:t>
            </a:r>
            <a:endParaRPr lang="en-IN" i="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88462904"/>
              </p:ext>
            </p:extLst>
          </p:nvPr>
        </p:nvGraphicFramePr>
        <p:xfrm>
          <a:off x="935595" y="1451814"/>
          <a:ext cx="7272810" cy="4832832"/>
        </p:xfrm>
        <a:graphic>
          <a:graphicData uri="http://schemas.openxmlformats.org/drawingml/2006/table">
            <a:tbl>
              <a:tblPr firstRow="1" firstCol="1" bandRow="1">
                <a:tableStyleId>{5C22544A-7EE6-4342-B048-85BDC9FD1C3A}</a:tableStyleId>
              </a:tblPr>
              <a:tblGrid>
                <a:gridCol w="509216">
                  <a:extLst>
                    <a:ext uri="{9D8B030D-6E8A-4147-A177-3AD203B41FA5}">
                      <a16:colId xmlns:a16="http://schemas.microsoft.com/office/drawing/2014/main" xmlns="" val="20000"/>
                    </a:ext>
                  </a:extLst>
                </a:gridCol>
                <a:gridCol w="509216">
                  <a:extLst>
                    <a:ext uri="{9D8B030D-6E8A-4147-A177-3AD203B41FA5}">
                      <a16:colId xmlns:a16="http://schemas.microsoft.com/office/drawing/2014/main" xmlns="" val="20001"/>
                    </a:ext>
                  </a:extLst>
                </a:gridCol>
                <a:gridCol w="509216">
                  <a:extLst>
                    <a:ext uri="{9D8B030D-6E8A-4147-A177-3AD203B41FA5}">
                      <a16:colId xmlns:a16="http://schemas.microsoft.com/office/drawing/2014/main" xmlns="" val="20002"/>
                    </a:ext>
                  </a:extLst>
                </a:gridCol>
                <a:gridCol w="509216">
                  <a:extLst>
                    <a:ext uri="{9D8B030D-6E8A-4147-A177-3AD203B41FA5}">
                      <a16:colId xmlns:a16="http://schemas.microsoft.com/office/drawing/2014/main" xmlns="" val="20003"/>
                    </a:ext>
                  </a:extLst>
                </a:gridCol>
                <a:gridCol w="509216">
                  <a:extLst>
                    <a:ext uri="{9D8B030D-6E8A-4147-A177-3AD203B41FA5}">
                      <a16:colId xmlns:a16="http://schemas.microsoft.com/office/drawing/2014/main" xmlns="" val="20004"/>
                    </a:ext>
                  </a:extLst>
                </a:gridCol>
                <a:gridCol w="509216">
                  <a:extLst>
                    <a:ext uri="{9D8B030D-6E8A-4147-A177-3AD203B41FA5}">
                      <a16:colId xmlns:a16="http://schemas.microsoft.com/office/drawing/2014/main" xmlns="" val="20005"/>
                    </a:ext>
                  </a:extLst>
                </a:gridCol>
                <a:gridCol w="2108757">
                  <a:extLst>
                    <a:ext uri="{9D8B030D-6E8A-4147-A177-3AD203B41FA5}">
                      <a16:colId xmlns:a16="http://schemas.microsoft.com/office/drawing/2014/main" xmlns="" val="20006"/>
                    </a:ext>
                  </a:extLst>
                </a:gridCol>
                <a:gridCol w="2108757">
                  <a:extLst>
                    <a:ext uri="{9D8B030D-6E8A-4147-A177-3AD203B41FA5}">
                      <a16:colId xmlns:a16="http://schemas.microsoft.com/office/drawing/2014/main" xmlns="" val="20007"/>
                    </a:ext>
                  </a:extLst>
                </a:gridCol>
              </a:tblGrid>
              <a:tr h="682399">
                <a:tc>
                  <a:txBody>
                    <a:bodyPr/>
                    <a:lstStyle/>
                    <a:p>
                      <a:pPr algn="ctr">
                        <a:lnSpc>
                          <a:spcPct val="115000"/>
                        </a:lnSpc>
                        <a:spcAft>
                          <a:spcPts val="0"/>
                        </a:spcAft>
                      </a:pPr>
                      <a:r>
                        <a:rPr lang="en-US" sz="1200" dirty="0">
                          <a:effectLst/>
                          <a:latin typeface="Times New Roman" pitchFamily="18" charset="0"/>
                          <a:cs typeface="Times New Roman" pitchFamily="18" charset="0"/>
                        </a:rPr>
                        <a:t>Inputs</a:t>
                      </a:r>
                      <a:endParaRPr lang="en-IN" sz="1200" dirty="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Constant Inputs</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S</a:t>
                      </a:r>
                      <a:r>
                        <a:rPr lang="en-US" sz="1200" baseline="-25000">
                          <a:effectLst/>
                          <a:latin typeface="Times New Roman" pitchFamily="18" charset="0"/>
                          <a:cs typeface="Times New Roman" pitchFamily="18" charset="0"/>
                        </a:rPr>
                        <a:t>A</a:t>
                      </a:r>
                      <a:endParaRPr lang="en-IN" sz="1200">
                        <a:effectLst/>
                        <a:latin typeface="Times New Roman" pitchFamily="18" charset="0"/>
                        <a:ea typeface="Times New Roman"/>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S</a:t>
                      </a:r>
                      <a:r>
                        <a:rPr lang="en-US" sz="1200" kern="1200" baseline="-25000">
                          <a:effectLst/>
                          <a:latin typeface="Times New Roman" pitchFamily="18" charset="0"/>
                          <a:cs typeface="Times New Roman" pitchFamily="18" charset="0"/>
                        </a:rPr>
                        <a:t>B</a:t>
                      </a:r>
                      <a:endParaRPr lang="en-IN" sz="1200">
                        <a:effectLst/>
                        <a:latin typeface="Times New Roman" pitchFamily="18" charset="0"/>
                        <a:ea typeface="Times New Roman"/>
                        <a:cs typeface="Times New Roman" pitchFamily="18" charset="0"/>
                      </a:endParaRPr>
                    </a:p>
                  </a:txBody>
                  <a:tcPr marL="30962" marR="30962" marT="0" marB="0" anchor="ctr"/>
                </a:tc>
                <a:tc gridSpan="2">
                  <a:txBody>
                    <a:bodyPr/>
                    <a:lstStyle/>
                    <a:p>
                      <a:pPr algn="ctr">
                        <a:lnSpc>
                          <a:spcPct val="115000"/>
                        </a:lnSpc>
                        <a:spcAft>
                          <a:spcPts val="0"/>
                        </a:spcAft>
                      </a:pPr>
                      <a:r>
                        <a:rPr lang="en-US" sz="1200" kern="1200">
                          <a:effectLst/>
                          <a:latin typeface="Times New Roman" pitchFamily="18" charset="0"/>
                          <a:cs typeface="Times New Roman" pitchFamily="18" charset="0"/>
                        </a:rPr>
                        <a:t>S</a:t>
                      </a:r>
                      <a:r>
                        <a:rPr lang="en-US" sz="1200" kern="1200" baseline="-25000">
                          <a:effectLst/>
                          <a:latin typeface="Times New Roman" pitchFamily="18" charset="0"/>
                          <a:cs typeface="Times New Roman" pitchFamily="18" charset="0"/>
                        </a:rPr>
                        <a:t>OP</a:t>
                      </a:r>
                      <a:endParaRPr lang="en-IN" sz="1200">
                        <a:effectLst/>
                        <a:latin typeface="Times New Roman" pitchFamily="18" charset="0"/>
                        <a:ea typeface="Times New Roman"/>
                        <a:cs typeface="Times New Roman" pitchFamily="18" charset="0"/>
                      </a:endParaRPr>
                    </a:p>
                  </a:txBody>
                  <a:tcPr marL="30962" marR="30962" marT="0" marB="0" anchor="ctr"/>
                </a:tc>
                <a:tc hMerge="1">
                  <a:txBody>
                    <a:bodyPr/>
                    <a:lstStyle/>
                    <a:p>
                      <a:endParaRPr lang="en-IN"/>
                    </a:p>
                  </a:txBody>
                  <a:tcPr/>
                </a:tc>
                <a:tc>
                  <a:txBody>
                    <a:bodyPr/>
                    <a:lstStyle/>
                    <a:p>
                      <a:pPr algn="ctr">
                        <a:lnSpc>
                          <a:spcPct val="115000"/>
                        </a:lnSpc>
                        <a:spcAft>
                          <a:spcPts val="0"/>
                        </a:spcAft>
                      </a:pPr>
                      <a:r>
                        <a:rPr lang="en-US" sz="1200" kern="1200">
                          <a:effectLst/>
                          <a:latin typeface="Times New Roman" pitchFamily="18" charset="0"/>
                          <a:cs typeface="Times New Roman" pitchFamily="18" charset="0"/>
                        </a:rPr>
                        <a:t>Result</a:t>
                      </a:r>
                      <a:endParaRPr lang="en-IN" sz="1200">
                        <a:effectLst/>
                        <a:latin typeface="Times New Roman" pitchFamily="18" charset="0"/>
                        <a:ea typeface="Times New Roman"/>
                        <a:cs typeface="Times New Roman" pitchFamily="18" charset="0"/>
                      </a:endParaRPr>
                    </a:p>
                  </a:txBody>
                  <a:tcPr marL="30962" marR="30962"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Type of Operation</a:t>
                      </a:r>
                      <a:endParaRPr lang="en-IN" sz="1200" dirty="0">
                        <a:effectLst/>
                        <a:latin typeface="Times New Roman" pitchFamily="18" charset="0"/>
                        <a:ea typeface="Times New Roman"/>
                        <a:cs typeface="Times New Roman" pitchFamily="18" charset="0"/>
                      </a:endParaRPr>
                    </a:p>
                  </a:txBody>
                  <a:tcPr marL="30962" marR="30962" marT="0" marB="0" anchor="ctr"/>
                </a:tc>
                <a:extLst>
                  <a:ext uri="{0D108BD9-81ED-4DB2-BD59-A6C34878D82A}">
                    <a16:rowId xmlns:a16="http://schemas.microsoft.com/office/drawing/2014/main" xmlns="" val="10000"/>
                  </a:ext>
                </a:extLst>
              </a:tr>
              <a:tr h="130009">
                <a:tc rowSpan="2">
                  <a:txBody>
                    <a:bodyPr/>
                    <a:lstStyle/>
                    <a:p>
                      <a:pPr algn="ctr">
                        <a:lnSpc>
                          <a:spcPct val="115000"/>
                        </a:lnSpc>
                        <a:spcAft>
                          <a:spcPts val="0"/>
                        </a:spcAft>
                      </a:pPr>
                      <a:r>
                        <a:rPr lang="en-US" sz="1200" kern="1200">
                          <a:effectLst/>
                          <a:latin typeface="Times New Roman" pitchFamily="18" charset="0"/>
                          <a:cs typeface="Times New Roman" pitchFamily="18" charset="0"/>
                        </a:rPr>
                        <a:t>A=A; B=B</a:t>
                      </a:r>
                      <a:endParaRPr lang="en-IN" sz="1200">
                        <a:effectLst/>
                        <a:latin typeface="Times New Roman" pitchFamily="18" charset="0"/>
                        <a:cs typeface="Times New Roman" pitchFamily="18" charset="0"/>
                      </a:endParaRPr>
                    </a:p>
                  </a:txBody>
                  <a:tcPr marL="30962" marR="30962" marT="0" marB="0" anchor="ctr"/>
                </a:tc>
                <a:tc rowSpan="2">
                  <a:txBody>
                    <a:bodyPr/>
                    <a:lstStyle/>
                    <a:p>
                      <a:pPr algn="ctr">
                        <a:lnSpc>
                          <a:spcPct val="115000"/>
                        </a:lnSpc>
                        <a:spcAft>
                          <a:spcPts val="0"/>
                        </a:spcAft>
                      </a:pPr>
                      <a:r>
                        <a:rPr lang="en-US" sz="1200">
                          <a:effectLst/>
                          <a:latin typeface="Times New Roman" pitchFamily="18" charset="0"/>
                          <a:cs typeface="Times New Roman" pitchFamily="18" charset="0"/>
                        </a:rPr>
                        <a:t>Cin=0</a:t>
                      </a:r>
                      <a:endParaRPr lang="en-IN" sz="1200">
                        <a:effectLst/>
                        <a:latin typeface="Times New Roman" pitchFamily="18" charset="0"/>
                        <a:ea typeface="Times New Roman"/>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AB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AND</a:t>
                      </a:r>
                      <a:endParaRPr lang="en-IN" sz="1200">
                        <a:effectLst/>
                        <a:latin typeface="Times New Roman" pitchFamily="18" charset="0"/>
                        <a:cs typeface="Times New Roman" pitchFamily="18" charset="0"/>
                      </a:endParaRPr>
                    </a:p>
                  </a:txBody>
                  <a:tcPr marL="30962" marR="30962" marT="0" marB="0" anchor="ctr"/>
                </a:tc>
                <a:extLst>
                  <a:ext uri="{0D108BD9-81ED-4DB2-BD59-A6C34878D82A}">
                    <a16:rowId xmlns:a16="http://schemas.microsoft.com/office/drawing/2014/main" xmlns="" val="10001"/>
                  </a:ext>
                </a:extLst>
              </a:tr>
              <a:tr h="414293">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A | 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OR</a:t>
                      </a:r>
                      <a:endParaRPr lang="en-IN" sz="1200" dirty="0">
                        <a:effectLst/>
                        <a:latin typeface="Times New Roman" pitchFamily="18" charset="0"/>
                        <a:cs typeface="Times New Roman" pitchFamily="18" charset="0"/>
                      </a:endParaRPr>
                    </a:p>
                  </a:txBody>
                  <a:tcPr marL="30962" marR="30962" marT="0" marB="0" anchor="ctr"/>
                </a:tc>
                <a:extLst>
                  <a:ext uri="{0D108BD9-81ED-4DB2-BD59-A6C34878D82A}">
                    <a16:rowId xmlns:a16="http://schemas.microsoft.com/office/drawing/2014/main" xmlns="" val="10002"/>
                  </a:ext>
                </a:extLst>
              </a:tr>
              <a:tr h="544302">
                <a:tc>
                  <a:txBody>
                    <a:bodyPr/>
                    <a:lstStyle/>
                    <a:p>
                      <a:pPr algn="ctr">
                        <a:lnSpc>
                          <a:spcPct val="115000"/>
                        </a:lnSpc>
                        <a:spcAft>
                          <a:spcPts val="0"/>
                        </a:spcAft>
                      </a:pPr>
                      <a:r>
                        <a:rPr lang="en-US" sz="1200" kern="1200">
                          <a:effectLst/>
                          <a:latin typeface="Times New Roman" pitchFamily="18" charset="0"/>
                          <a:cs typeface="Times New Roman" pitchFamily="18" charset="0"/>
                        </a:rPr>
                        <a:t>A=0; B=0;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1000"/>
                        </a:spcAft>
                      </a:pPr>
                      <a:r>
                        <a:rPr lang="en-US" sz="1200">
                          <a:effectLst/>
                          <a:latin typeface="Times New Roman" pitchFamily="18" charset="0"/>
                          <a:cs typeface="Times New Roman" pitchFamily="18" charset="0"/>
                        </a:rPr>
                        <a:t>Cin=0</a:t>
                      </a:r>
                      <a:endParaRPr lang="en-IN" sz="1200">
                        <a:effectLst/>
                        <a:latin typeface="Times New Roman" pitchFamily="18" charset="0"/>
                        <a:ea typeface="Times New Roman"/>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CONSTANT 1</a:t>
                      </a:r>
                      <a:endParaRPr lang="en-IN" sz="1200" dirty="0">
                        <a:effectLst/>
                        <a:latin typeface="Times New Roman" pitchFamily="18" charset="0"/>
                        <a:cs typeface="Times New Roman" pitchFamily="18" charset="0"/>
                      </a:endParaRPr>
                    </a:p>
                  </a:txBody>
                  <a:tcPr marL="30962" marR="30962" marT="0" marB="0" anchor="ctr"/>
                </a:tc>
                <a:extLst>
                  <a:ext uri="{0D108BD9-81ED-4DB2-BD59-A6C34878D82A}">
                    <a16:rowId xmlns:a16="http://schemas.microsoft.com/office/drawing/2014/main" xmlns="" val="10003"/>
                  </a:ext>
                </a:extLst>
              </a:tr>
              <a:tr h="544302">
                <a:tc>
                  <a:txBody>
                    <a:bodyPr/>
                    <a:lstStyle/>
                    <a:p>
                      <a:pPr algn="ctr">
                        <a:lnSpc>
                          <a:spcPct val="115000"/>
                        </a:lnSpc>
                        <a:spcAft>
                          <a:spcPts val="0"/>
                        </a:spcAft>
                      </a:pPr>
                      <a:r>
                        <a:rPr lang="en-US" sz="1200" kern="1200">
                          <a:effectLst/>
                          <a:latin typeface="Times New Roman" pitchFamily="18" charset="0"/>
                          <a:cs typeface="Times New Roman" pitchFamily="18" charset="0"/>
                        </a:rPr>
                        <a:t>A=A; B=B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1000"/>
                        </a:spcAft>
                      </a:pPr>
                      <a:r>
                        <a:rPr lang="en-US" sz="1200">
                          <a:effectLst/>
                          <a:latin typeface="Times New Roman" pitchFamily="18" charset="0"/>
                          <a:cs typeface="Times New Roman" pitchFamily="18" charset="0"/>
                        </a:rPr>
                        <a:t>-</a:t>
                      </a:r>
                      <a:endParaRPr lang="en-IN" sz="1200">
                        <a:effectLst/>
                        <a:latin typeface="Times New Roman" pitchFamily="18" charset="0"/>
                        <a:ea typeface="Times New Roman"/>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A⊕B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XOR</a:t>
                      </a:r>
                      <a:endParaRPr lang="en-IN" sz="1200">
                        <a:effectLst/>
                        <a:latin typeface="Times New Roman" pitchFamily="18" charset="0"/>
                        <a:cs typeface="Times New Roman" pitchFamily="18" charset="0"/>
                      </a:endParaRPr>
                    </a:p>
                  </a:txBody>
                  <a:tcPr marL="30962" marR="30962" marT="0" marB="0" anchor="ctr"/>
                </a:tc>
                <a:extLst>
                  <a:ext uri="{0D108BD9-81ED-4DB2-BD59-A6C34878D82A}">
                    <a16:rowId xmlns:a16="http://schemas.microsoft.com/office/drawing/2014/main" xmlns="" val="10004"/>
                  </a:ext>
                </a:extLst>
              </a:tr>
              <a:tr h="544302">
                <a:tc>
                  <a:txBody>
                    <a:bodyPr/>
                    <a:lstStyle/>
                    <a:p>
                      <a:pPr algn="ctr">
                        <a:lnSpc>
                          <a:spcPct val="115000"/>
                        </a:lnSpc>
                        <a:spcAft>
                          <a:spcPts val="0"/>
                        </a:spcAft>
                      </a:pPr>
                      <a:r>
                        <a:rPr lang="en-US" sz="1200" kern="1200">
                          <a:effectLst/>
                          <a:latin typeface="Times New Roman" pitchFamily="18" charset="0"/>
                          <a:cs typeface="Times New Roman" pitchFamily="18" charset="0"/>
                        </a:rPr>
                        <a:t>A=A; B=B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1000"/>
                        </a:spcAft>
                      </a:pPr>
                      <a:r>
                        <a:rPr lang="en-US" sz="1200">
                          <a:effectLst/>
                          <a:latin typeface="Times New Roman" pitchFamily="18" charset="0"/>
                          <a:cs typeface="Times New Roman" pitchFamily="18" charset="0"/>
                        </a:rPr>
                        <a:t>-</a:t>
                      </a:r>
                      <a:endParaRPr lang="en-IN" sz="1200">
                        <a:effectLst/>
                        <a:latin typeface="Times New Roman" pitchFamily="18" charset="0"/>
                        <a:ea typeface="Times New Roman"/>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(A⊕B)’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XNOR</a:t>
                      </a:r>
                      <a:endParaRPr lang="en-IN" sz="1200">
                        <a:effectLst/>
                        <a:latin typeface="Times New Roman" pitchFamily="18" charset="0"/>
                        <a:cs typeface="Times New Roman" pitchFamily="18" charset="0"/>
                      </a:endParaRPr>
                    </a:p>
                  </a:txBody>
                  <a:tcPr marL="30962" marR="30962" marT="0" marB="0" anchor="ctr"/>
                </a:tc>
                <a:extLst>
                  <a:ext uri="{0D108BD9-81ED-4DB2-BD59-A6C34878D82A}">
                    <a16:rowId xmlns:a16="http://schemas.microsoft.com/office/drawing/2014/main" xmlns="" val="10005"/>
                  </a:ext>
                </a:extLst>
              </a:tr>
              <a:tr h="268106">
                <a:tc>
                  <a:txBody>
                    <a:bodyPr/>
                    <a:lstStyle/>
                    <a:p>
                      <a:pPr algn="ctr">
                        <a:lnSpc>
                          <a:spcPct val="115000"/>
                        </a:lnSpc>
                        <a:spcAft>
                          <a:spcPts val="0"/>
                        </a:spcAft>
                      </a:pPr>
                      <a:r>
                        <a:rPr lang="en-US" sz="1200" kern="1200">
                          <a:effectLst/>
                          <a:latin typeface="Times New Roman" pitchFamily="18" charset="0"/>
                          <a:cs typeface="Times New Roman" pitchFamily="18" charset="0"/>
                        </a:rPr>
                        <a:t>B=B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1000"/>
                        </a:spcAft>
                      </a:pPr>
                      <a:r>
                        <a:rPr lang="en-US" sz="1200">
                          <a:effectLst/>
                          <a:latin typeface="Times New Roman" pitchFamily="18" charset="0"/>
                          <a:cs typeface="Times New Roman" pitchFamily="18" charset="0"/>
                        </a:rPr>
                        <a:t>A=1</a:t>
                      </a:r>
                      <a:endParaRPr lang="en-IN" sz="1200">
                        <a:effectLst/>
                        <a:latin typeface="Times New Roman" pitchFamily="18" charset="0"/>
                        <a:ea typeface="Times New Roman"/>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CONSTANT 0</a:t>
                      </a:r>
                      <a:endParaRPr lang="en-IN" sz="1200">
                        <a:effectLst/>
                        <a:latin typeface="Times New Roman" pitchFamily="18" charset="0"/>
                        <a:cs typeface="Times New Roman" pitchFamily="18" charset="0"/>
                      </a:endParaRPr>
                    </a:p>
                  </a:txBody>
                  <a:tcPr marL="30962" marR="30962" marT="0" marB="0" anchor="ctr"/>
                </a:tc>
                <a:extLst>
                  <a:ext uri="{0D108BD9-81ED-4DB2-BD59-A6C34878D82A}">
                    <a16:rowId xmlns:a16="http://schemas.microsoft.com/office/drawing/2014/main" xmlns="" val="10006"/>
                  </a:ext>
                </a:extLst>
              </a:tr>
              <a:tr h="268106">
                <a:tc>
                  <a:txBody>
                    <a:bodyPr/>
                    <a:lstStyle/>
                    <a:p>
                      <a:pPr algn="ctr">
                        <a:lnSpc>
                          <a:spcPct val="115000"/>
                        </a:lnSpc>
                        <a:spcAft>
                          <a:spcPts val="0"/>
                        </a:spcAft>
                      </a:pPr>
                      <a:r>
                        <a:rPr lang="en-US" sz="1200" kern="1200">
                          <a:effectLst/>
                          <a:latin typeface="Times New Roman" pitchFamily="18" charset="0"/>
                          <a:cs typeface="Times New Roman" pitchFamily="18" charset="0"/>
                        </a:rPr>
                        <a:t>B=B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1000"/>
                        </a:spcAft>
                      </a:pPr>
                      <a:r>
                        <a:rPr lang="en-US" sz="1200">
                          <a:effectLst/>
                          <a:latin typeface="Times New Roman" pitchFamily="18" charset="0"/>
                          <a:cs typeface="Times New Roman" pitchFamily="18" charset="0"/>
                        </a:rPr>
                        <a:t>A=1</a:t>
                      </a:r>
                      <a:endParaRPr lang="en-IN" sz="1200">
                        <a:effectLst/>
                        <a:latin typeface="Times New Roman" pitchFamily="18" charset="0"/>
                        <a:ea typeface="Times New Roman"/>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COPY B</a:t>
                      </a:r>
                      <a:endParaRPr lang="en-IN" sz="1200">
                        <a:effectLst/>
                        <a:latin typeface="Times New Roman" pitchFamily="18" charset="0"/>
                        <a:cs typeface="Times New Roman" pitchFamily="18" charset="0"/>
                      </a:endParaRPr>
                    </a:p>
                  </a:txBody>
                  <a:tcPr marL="30962" marR="30962" marT="0" marB="0" anchor="ctr"/>
                </a:tc>
                <a:extLst>
                  <a:ext uri="{0D108BD9-81ED-4DB2-BD59-A6C34878D82A}">
                    <a16:rowId xmlns:a16="http://schemas.microsoft.com/office/drawing/2014/main" xmlns="" val="10007"/>
                  </a:ext>
                </a:extLst>
              </a:tr>
              <a:tr h="544302">
                <a:tc>
                  <a:txBody>
                    <a:bodyPr/>
                    <a:lstStyle/>
                    <a:p>
                      <a:pPr algn="ctr">
                        <a:lnSpc>
                          <a:spcPct val="115000"/>
                        </a:lnSpc>
                        <a:spcAft>
                          <a:spcPts val="0"/>
                        </a:spcAft>
                      </a:pPr>
                      <a:r>
                        <a:rPr lang="en-US" sz="1200" kern="1200">
                          <a:effectLst/>
                          <a:latin typeface="Times New Roman" pitchFamily="18" charset="0"/>
                          <a:cs typeface="Times New Roman" pitchFamily="18" charset="0"/>
                        </a:rPr>
                        <a:t>A=A; B=B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1000"/>
                        </a:spcAft>
                      </a:pPr>
                      <a:r>
                        <a:rPr lang="en-US" sz="1200">
                          <a:effectLst/>
                          <a:latin typeface="Times New Roman" pitchFamily="18" charset="0"/>
                          <a:cs typeface="Times New Roman" pitchFamily="18" charset="0"/>
                        </a:rPr>
                        <a:t>Cin=0</a:t>
                      </a:r>
                      <a:endParaRPr lang="en-IN" sz="1200">
                        <a:effectLst/>
                        <a:latin typeface="Times New Roman" pitchFamily="18" charset="0"/>
                        <a:ea typeface="Times New Roman"/>
                        <a:cs typeface="Times New Roman" pitchFamily="18" charset="0"/>
                      </a:endParaRPr>
                    </a:p>
                  </a:txBody>
                  <a:tcPr marL="30962" marR="30962" marT="0" marB="0"/>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A’B’= (A|B)’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NOR</a:t>
                      </a:r>
                      <a:endParaRPr lang="en-IN" sz="1200">
                        <a:effectLst/>
                        <a:latin typeface="Times New Roman" pitchFamily="18" charset="0"/>
                        <a:cs typeface="Times New Roman" pitchFamily="18" charset="0"/>
                      </a:endParaRPr>
                    </a:p>
                  </a:txBody>
                  <a:tcPr marL="30962" marR="30962" marT="0" marB="0" anchor="ctr"/>
                </a:tc>
                <a:extLst>
                  <a:ext uri="{0D108BD9-81ED-4DB2-BD59-A6C34878D82A}">
                    <a16:rowId xmlns:a16="http://schemas.microsoft.com/office/drawing/2014/main" xmlns="" val="10008"/>
                  </a:ext>
                </a:extLst>
              </a:tr>
              <a:tr h="544302">
                <a:tc>
                  <a:txBody>
                    <a:bodyPr/>
                    <a:lstStyle/>
                    <a:p>
                      <a:pPr algn="ctr">
                        <a:lnSpc>
                          <a:spcPct val="115000"/>
                        </a:lnSpc>
                        <a:spcAft>
                          <a:spcPts val="0"/>
                        </a:spcAft>
                      </a:pPr>
                      <a:r>
                        <a:rPr lang="en-US" sz="1200" kern="1200">
                          <a:effectLst/>
                          <a:latin typeface="Times New Roman" pitchFamily="18" charset="0"/>
                          <a:cs typeface="Times New Roman" pitchFamily="18" charset="0"/>
                        </a:rPr>
                        <a:t>A=A; B=B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1000"/>
                        </a:spcAft>
                      </a:pPr>
                      <a:r>
                        <a:rPr lang="en-US" sz="1200">
                          <a:effectLst/>
                          <a:latin typeface="Times New Roman" pitchFamily="18" charset="0"/>
                          <a:cs typeface="Times New Roman" pitchFamily="18" charset="0"/>
                        </a:rPr>
                        <a:t>Cin=0</a:t>
                      </a:r>
                      <a:endParaRPr lang="en-IN" sz="1200">
                        <a:effectLst/>
                        <a:latin typeface="Times New Roman" pitchFamily="18" charset="0"/>
                        <a:ea typeface="Times New Roman"/>
                        <a:cs typeface="Times New Roman" pitchFamily="18" charset="0"/>
                      </a:endParaRPr>
                    </a:p>
                  </a:txBody>
                  <a:tcPr marL="30962" marR="30962" marT="0" marB="0"/>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A’|B’ = (AB)’</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NAND</a:t>
                      </a:r>
                      <a:endParaRPr lang="en-IN" sz="1200">
                        <a:effectLst/>
                        <a:latin typeface="Times New Roman" pitchFamily="18" charset="0"/>
                        <a:cs typeface="Times New Roman" pitchFamily="18" charset="0"/>
                      </a:endParaRPr>
                    </a:p>
                  </a:txBody>
                  <a:tcPr marL="30962" marR="30962" marT="0" marB="0" anchor="ctr"/>
                </a:tc>
                <a:extLst>
                  <a:ext uri="{0D108BD9-81ED-4DB2-BD59-A6C34878D82A}">
                    <a16:rowId xmlns:a16="http://schemas.microsoft.com/office/drawing/2014/main" xmlns="" val="10009"/>
                  </a:ext>
                </a:extLst>
              </a:tr>
              <a:tr h="268106">
                <a:tc>
                  <a:txBody>
                    <a:bodyPr/>
                    <a:lstStyle/>
                    <a:p>
                      <a:pPr algn="ctr">
                        <a:lnSpc>
                          <a:spcPct val="115000"/>
                        </a:lnSpc>
                        <a:spcAft>
                          <a:spcPts val="0"/>
                        </a:spcAft>
                      </a:pPr>
                      <a:r>
                        <a:rPr lang="en-US" sz="1200" kern="1200">
                          <a:effectLst/>
                          <a:latin typeface="Times New Roman" pitchFamily="18" charset="0"/>
                          <a:cs typeface="Times New Roman" pitchFamily="18" charset="0"/>
                        </a:rPr>
                        <a:t>A=A</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1000"/>
                        </a:spcAft>
                      </a:pPr>
                      <a:r>
                        <a:rPr lang="en-US" sz="1200" kern="1200">
                          <a:effectLst/>
                          <a:latin typeface="Times New Roman" pitchFamily="18" charset="0"/>
                          <a:cs typeface="Times New Roman" pitchFamily="18" charset="0"/>
                        </a:rPr>
                        <a:t>B=0</a:t>
                      </a:r>
                      <a:endParaRPr lang="en-IN" sz="1200">
                        <a:effectLst/>
                        <a:latin typeface="Times New Roman" pitchFamily="18" charset="0"/>
                        <a:ea typeface="Times New Roman"/>
                        <a:cs typeface="Times New Roman" pitchFamily="18" charset="0"/>
                      </a:endParaRPr>
                    </a:p>
                  </a:txBody>
                  <a:tcPr marL="30962" marR="30962" marT="0" marB="0"/>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A</a:t>
                      </a:r>
                      <a:endParaRPr lang="en-IN" sz="1200">
                        <a:effectLst/>
                        <a:latin typeface="Times New Roman" pitchFamily="18" charset="0"/>
                        <a:cs typeface="Times New Roman" pitchFamily="18" charset="0"/>
                      </a:endParaRPr>
                    </a:p>
                  </a:txBody>
                  <a:tcPr marL="30962" marR="30962"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COPY A</a:t>
                      </a:r>
                      <a:endParaRPr lang="en-IN" sz="1200" dirty="0">
                        <a:effectLst/>
                        <a:latin typeface="Times New Roman" pitchFamily="18" charset="0"/>
                        <a:cs typeface="Times New Roman" pitchFamily="18" charset="0"/>
                      </a:endParaRPr>
                    </a:p>
                  </a:txBody>
                  <a:tcPr marL="30962" marR="30962" marT="0" marB="0" anchor="ctr"/>
                </a:tc>
                <a:extLst>
                  <a:ext uri="{0D108BD9-81ED-4DB2-BD59-A6C34878D82A}">
                    <a16:rowId xmlns:a16="http://schemas.microsoft.com/office/drawing/2014/main" xmlns="" val="10010"/>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38</a:t>
            </a:fld>
            <a:endParaRPr lang="en-IN"/>
          </a:p>
        </p:txBody>
      </p:sp>
    </p:spTree>
    <p:extLst>
      <p:ext uri="{BB962C8B-B14F-4D97-AF65-F5344CB8AC3E}">
        <p14:creationId xmlns:p14="http://schemas.microsoft.com/office/powerpoint/2010/main" xmlns="" val="4439834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solidFill>
                  <a:srgbClr val="FF0000"/>
                </a:solidFill>
                <a:latin typeface="Times New Roman" pitchFamily="18" charset="0"/>
                <a:cs typeface="Times New Roman" pitchFamily="18" charset="0"/>
              </a:rPr>
              <a:t>Design Approach-1</a:t>
            </a:r>
            <a:endParaRPr lang="en-IN" i="1" u="sng"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1556792"/>
            <a:ext cx="7848872" cy="4392488"/>
          </a:xfrm>
          <a:prstGeom prst="rect">
            <a:avLst/>
          </a:prstGeom>
          <a:noFill/>
          <a:ln>
            <a:noFill/>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39</a:t>
            </a:fld>
            <a:endParaRPr lang="en-IN"/>
          </a:p>
        </p:txBody>
      </p:sp>
    </p:spTree>
    <p:extLst>
      <p:ext uri="{BB962C8B-B14F-4D97-AF65-F5344CB8AC3E}">
        <p14:creationId xmlns:p14="http://schemas.microsoft.com/office/powerpoint/2010/main" xmlns="" val="2229093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rgbClr val="FF0000"/>
                </a:solidFill>
                <a:latin typeface="Times New Roman" pitchFamily="18" charset="0"/>
                <a:cs typeface="Times New Roman" pitchFamily="18" charset="0"/>
              </a:rPr>
              <a:t>Properties of Reversible Gate</a:t>
            </a:r>
            <a:endParaRPr lang="en-IN"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GB" dirty="0" smtClean="0">
                <a:latin typeface="Times New Roman" pitchFamily="18" charset="0"/>
                <a:cs typeface="Times New Roman" pitchFamily="18" charset="0"/>
              </a:rPr>
              <a:t>Reversibility </a:t>
            </a:r>
          </a:p>
          <a:p>
            <a:pPr marL="0" lvl="0" indent="0">
              <a:buNone/>
            </a:pP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 Unique Mapping)</a:t>
            </a:r>
            <a:endParaRPr lang="en-IN" dirty="0">
              <a:latin typeface="Times New Roman" pitchFamily="18" charset="0"/>
              <a:cs typeface="Times New Roman" pitchFamily="18" charset="0"/>
            </a:endParaRPr>
          </a:p>
          <a:p>
            <a:pPr lvl="0"/>
            <a:r>
              <a:rPr lang="en-GB" dirty="0" smtClean="0">
                <a:latin typeface="Times New Roman" pitchFamily="18" charset="0"/>
                <a:cs typeface="Times New Roman" pitchFamily="18" charset="0"/>
              </a:rPr>
              <a:t>Universality </a:t>
            </a:r>
          </a:p>
          <a:p>
            <a:pPr marL="0" lvl="0" indent="0">
              <a:buNone/>
            </a:pP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 Produce AND/NAND, OR/NOR, NOT)</a:t>
            </a:r>
            <a:endParaRPr lang="en-IN" dirty="0">
              <a:latin typeface="Times New Roman" pitchFamily="18" charset="0"/>
              <a:cs typeface="Times New Roman" pitchFamily="18" charset="0"/>
            </a:endParaRPr>
          </a:p>
          <a:p>
            <a:pPr lvl="0"/>
            <a:r>
              <a:rPr lang="en-GB" dirty="0">
                <a:latin typeface="Times New Roman" pitchFamily="18" charset="0"/>
                <a:cs typeface="Times New Roman" pitchFamily="18" charset="0"/>
              </a:rPr>
              <a:t>Parity </a:t>
            </a:r>
            <a:r>
              <a:rPr lang="en-GB" dirty="0" smtClean="0">
                <a:latin typeface="Times New Roman" pitchFamily="18" charset="0"/>
                <a:cs typeface="Times New Roman" pitchFamily="18" charset="0"/>
              </a:rPr>
              <a:t>Preservation</a:t>
            </a:r>
          </a:p>
          <a:p>
            <a:pPr marL="0" lvl="0" indent="0" algn="ctr">
              <a:buNone/>
            </a:pPr>
            <a:r>
              <a:rPr lang="en-US" sz="2400" dirty="0" smtClean="0">
                <a:latin typeface="Times New Roman" pitchFamily="18" charset="0"/>
                <a:cs typeface="Times New Roman" pitchFamily="18" charset="0"/>
              </a:rPr>
              <a:t>I</a:t>
            </a:r>
            <a:r>
              <a:rPr lang="en-US" sz="2400" baseline="-25000"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 I</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I</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 ⊕ I</a:t>
            </a:r>
            <a:r>
              <a:rPr lang="en-US" sz="2400" baseline="-25000" dirty="0">
                <a:latin typeface="Times New Roman" pitchFamily="18" charset="0"/>
                <a:cs typeface="Times New Roman" pitchFamily="18" charset="0"/>
              </a:rPr>
              <a:t>i</a:t>
            </a:r>
            <a:r>
              <a:rPr lang="en-US" sz="2400" dirty="0">
                <a:latin typeface="Times New Roman" pitchFamily="18" charset="0"/>
                <a:cs typeface="Times New Roman" pitchFamily="18" charset="0"/>
              </a:rPr>
              <a:t> = O</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O</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O</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O</a:t>
            </a:r>
            <a:r>
              <a:rPr lang="en-US" sz="2400" baseline="-250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4</a:t>
            </a:fld>
            <a:endParaRPr lang="en-IN"/>
          </a:p>
        </p:txBody>
      </p:sp>
    </p:spTree>
    <p:extLst>
      <p:ext uri="{BB962C8B-B14F-4D97-AF65-F5344CB8AC3E}">
        <p14:creationId xmlns:p14="http://schemas.microsoft.com/office/powerpoint/2010/main" xmlns="" val="659290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a:solidFill>
                  <a:srgbClr val="FF0000"/>
                </a:solidFill>
                <a:latin typeface="Times New Roman" pitchFamily="18" charset="0"/>
                <a:cs typeface="Times New Roman" pitchFamily="18" charset="0"/>
              </a:rPr>
              <a:t>QCA </a:t>
            </a:r>
            <a:r>
              <a:rPr lang="en-US" b="1" i="1" u="sng" dirty="0" smtClean="0">
                <a:solidFill>
                  <a:srgbClr val="FF0000"/>
                </a:solidFill>
                <a:latin typeface="Times New Roman" pitchFamily="18" charset="0"/>
                <a:cs typeface="Times New Roman" pitchFamily="18" charset="0"/>
              </a:rPr>
              <a:t>Realization </a:t>
            </a:r>
            <a:r>
              <a:rPr lang="en-US" b="1" i="1" u="sng" dirty="0">
                <a:solidFill>
                  <a:srgbClr val="FF0000"/>
                </a:solidFill>
                <a:latin typeface="Times New Roman" pitchFamily="18" charset="0"/>
                <a:cs typeface="Times New Roman" pitchFamily="18" charset="0"/>
              </a:rPr>
              <a:t>of </a:t>
            </a:r>
            <a:r>
              <a:rPr lang="en-US" b="1" i="1" u="sng" dirty="0" smtClean="0">
                <a:solidFill>
                  <a:srgbClr val="FF0000"/>
                </a:solidFill>
                <a:latin typeface="Times New Roman" pitchFamily="18" charset="0"/>
                <a:cs typeface="Times New Roman" pitchFamily="18" charset="0"/>
              </a:rPr>
              <a:t>the Proposed </a:t>
            </a:r>
            <a:br>
              <a:rPr lang="en-US" b="1" i="1" u="sng" dirty="0" smtClean="0">
                <a:solidFill>
                  <a:srgbClr val="FF0000"/>
                </a:solidFill>
                <a:latin typeface="Times New Roman" pitchFamily="18" charset="0"/>
                <a:cs typeface="Times New Roman" pitchFamily="18" charset="0"/>
              </a:rPr>
            </a:br>
            <a:r>
              <a:rPr lang="en-US" b="1" i="1" u="sng" dirty="0" smtClean="0">
                <a:solidFill>
                  <a:srgbClr val="FF0000"/>
                </a:solidFill>
                <a:latin typeface="Times New Roman" pitchFamily="18" charset="0"/>
                <a:cs typeface="Times New Roman" pitchFamily="18" charset="0"/>
              </a:rPr>
              <a:t>ALU Architecture</a:t>
            </a:r>
            <a:endParaRPr lang="en-IN" i="1" u="sng"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tretch>
            <a:fillRect/>
          </a:stretch>
        </p:blipFill>
        <p:spPr bwMode="auto">
          <a:xfrm>
            <a:off x="827584" y="1417638"/>
            <a:ext cx="7200800" cy="4536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40</a:t>
            </a:fld>
            <a:endParaRPr lang="en-IN"/>
          </a:p>
        </p:txBody>
      </p:sp>
    </p:spTree>
    <p:extLst>
      <p:ext uri="{BB962C8B-B14F-4D97-AF65-F5344CB8AC3E}">
        <p14:creationId xmlns:p14="http://schemas.microsoft.com/office/powerpoint/2010/main" xmlns="" val="1453282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latin typeface="Times New Roman" pitchFamily="18" charset="0"/>
                <a:cs typeface="Times New Roman" pitchFamily="18" charset="0"/>
              </a:rPr>
              <a:t>QCA </a:t>
            </a:r>
            <a:r>
              <a:rPr lang="en-US" b="1" i="1" u="sng" dirty="0" smtClean="0">
                <a:solidFill>
                  <a:srgbClr val="FF0000"/>
                </a:solidFill>
                <a:latin typeface="Times New Roman" pitchFamily="18" charset="0"/>
                <a:cs typeface="Times New Roman" pitchFamily="18" charset="0"/>
              </a:rPr>
              <a:t>Simulation</a:t>
            </a:r>
            <a:endParaRPr lang="en-IN" i="1" u="sng"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043608" y="1683384"/>
            <a:ext cx="6768751" cy="4481919"/>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41</a:t>
            </a:fld>
            <a:endParaRPr lang="en-IN"/>
          </a:p>
        </p:txBody>
      </p:sp>
    </p:spTree>
    <p:extLst>
      <p:ext uri="{BB962C8B-B14F-4D97-AF65-F5344CB8AC3E}">
        <p14:creationId xmlns:p14="http://schemas.microsoft.com/office/powerpoint/2010/main" xmlns="" val="1482178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a:solidFill>
                  <a:srgbClr val="FF0000"/>
                </a:solidFill>
                <a:latin typeface="Times New Roman" pitchFamily="18" charset="0"/>
                <a:cs typeface="Times New Roman" pitchFamily="18" charset="0"/>
              </a:rPr>
              <a:t>Quantum Circuit of </a:t>
            </a:r>
            <a:r>
              <a:rPr lang="en-US" b="1" i="1" u="sng" dirty="0" smtClean="0">
                <a:solidFill>
                  <a:srgbClr val="FF0000"/>
                </a:solidFill>
                <a:latin typeface="Times New Roman" pitchFamily="18" charset="0"/>
                <a:cs typeface="Times New Roman" pitchFamily="18" charset="0"/>
              </a:rPr>
              <a:t>the Proposed </a:t>
            </a:r>
            <a:r>
              <a:rPr lang="en-US" b="1" i="1" u="sng" dirty="0">
                <a:solidFill>
                  <a:srgbClr val="FF0000"/>
                </a:solidFill>
                <a:latin typeface="Times New Roman" pitchFamily="18" charset="0"/>
                <a:cs typeface="Times New Roman" pitchFamily="18" charset="0"/>
              </a:rPr>
              <a:t>ALU </a:t>
            </a:r>
            <a:r>
              <a:rPr lang="en-US" b="1" i="1" u="sng" dirty="0" smtClean="0">
                <a:solidFill>
                  <a:srgbClr val="FF0000"/>
                </a:solidFill>
                <a:latin typeface="Times New Roman" pitchFamily="18" charset="0"/>
                <a:cs typeface="Times New Roman" pitchFamily="18" charset="0"/>
              </a:rPr>
              <a:t>Architecture</a:t>
            </a:r>
            <a:endParaRPr lang="en-IN" b="1" i="1" u="sng"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2394" y="1772816"/>
            <a:ext cx="9036496" cy="3908262"/>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42</a:t>
            </a:fld>
            <a:endParaRPr lang="en-IN"/>
          </a:p>
        </p:txBody>
      </p:sp>
    </p:spTree>
    <p:extLst>
      <p:ext uri="{BB962C8B-B14F-4D97-AF65-F5344CB8AC3E}">
        <p14:creationId xmlns:p14="http://schemas.microsoft.com/office/powerpoint/2010/main" xmlns="" val="20298223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solidFill>
                  <a:srgbClr val="FF0000"/>
                </a:solidFill>
                <a:latin typeface="Times New Roman" pitchFamily="18" charset="0"/>
                <a:cs typeface="Times New Roman" pitchFamily="18" charset="0"/>
              </a:rPr>
              <a:t>Design Approach-2</a:t>
            </a:r>
            <a:endParaRPr lang="en-IN" i="1" u="sng"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1441758"/>
            <a:ext cx="8064896" cy="4890472"/>
          </a:xfrm>
          <a:prstGeom prst="rect">
            <a:avLst/>
          </a:prstGeom>
          <a:noFill/>
          <a:ln>
            <a:noFill/>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43</a:t>
            </a:fld>
            <a:endParaRPr lang="en-IN"/>
          </a:p>
        </p:txBody>
      </p:sp>
    </p:spTree>
    <p:extLst>
      <p:ext uri="{BB962C8B-B14F-4D97-AF65-F5344CB8AC3E}">
        <p14:creationId xmlns:p14="http://schemas.microsoft.com/office/powerpoint/2010/main" xmlns="" val="13242319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latin typeface="Times New Roman" pitchFamily="18" charset="0"/>
                <a:cs typeface="Times New Roman" pitchFamily="18" charset="0"/>
              </a:rPr>
              <a:t>QCA </a:t>
            </a:r>
            <a:r>
              <a:rPr lang="en-US" b="1" i="1" u="sng" dirty="0" smtClean="0">
                <a:solidFill>
                  <a:srgbClr val="FF0000"/>
                </a:solidFill>
                <a:latin typeface="Times New Roman" pitchFamily="18" charset="0"/>
                <a:cs typeface="Times New Roman" pitchFamily="18" charset="0"/>
              </a:rPr>
              <a:t>Realization</a:t>
            </a:r>
            <a:endParaRPr lang="en-IN" i="1" u="sng"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611560" y="1378925"/>
            <a:ext cx="7920880" cy="5016138"/>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44</a:t>
            </a:fld>
            <a:endParaRPr lang="en-IN"/>
          </a:p>
        </p:txBody>
      </p:sp>
    </p:spTree>
    <p:extLst>
      <p:ext uri="{BB962C8B-B14F-4D97-AF65-F5344CB8AC3E}">
        <p14:creationId xmlns:p14="http://schemas.microsoft.com/office/powerpoint/2010/main" xmlns="" val="2028934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smtClean="0">
                <a:solidFill>
                  <a:srgbClr val="FF0000"/>
                </a:solidFill>
                <a:latin typeface="Times New Roman" pitchFamily="18" charset="0"/>
                <a:cs typeface="Times New Roman" pitchFamily="18" charset="0"/>
              </a:rPr>
              <a:t>Quantum Circuit of the Proposed ALU Architecture</a:t>
            </a:r>
            <a:endParaRPr lang="en-IN" b="1" i="1" u="sng"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43508" y="1949253"/>
            <a:ext cx="8856984" cy="3873272"/>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45</a:t>
            </a:fld>
            <a:endParaRPr lang="en-IN"/>
          </a:p>
        </p:txBody>
      </p:sp>
    </p:spTree>
    <p:extLst>
      <p:ext uri="{BB962C8B-B14F-4D97-AF65-F5344CB8AC3E}">
        <p14:creationId xmlns:p14="http://schemas.microsoft.com/office/powerpoint/2010/main" xmlns="" val="2876429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a:solidFill>
                  <a:srgbClr val="FF0000"/>
                </a:solidFill>
                <a:latin typeface="Times New Roman" pitchFamily="18" charset="0"/>
                <a:cs typeface="Times New Roman" pitchFamily="18" charset="0"/>
              </a:rPr>
              <a:t>Number of Operations of </a:t>
            </a:r>
            <a:r>
              <a:rPr lang="en-US" b="1" i="1" u="sng" dirty="0" smtClean="0">
                <a:solidFill>
                  <a:srgbClr val="FF0000"/>
                </a:solidFill>
                <a:latin typeface="Times New Roman" pitchFamily="18" charset="0"/>
                <a:cs typeface="Times New Roman" pitchFamily="18" charset="0"/>
              </a:rPr>
              <a:t/>
            </a:r>
            <a:br>
              <a:rPr lang="en-US" b="1" i="1" u="sng" dirty="0" smtClean="0">
                <a:solidFill>
                  <a:srgbClr val="FF0000"/>
                </a:solidFill>
                <a:latin typeface="Times New Roman" pitchFamily="18" charset="0"/>
                <a:cs typeface="Times New Roman" pitchFamily="18" charset="0"/>
              </a:rPr>
            </a:br>
            <a:r>
              <a:rPr lang="en-US" b="1" i="1" u="sng" dirty="0" smtClean="0">
                <a:solidFill>
                  <a:srgbClr val="FF0000"/>
                </a:solidFill>
                <a:latin typeface="Times New Roman" pitchFamily="18" charset="0"/>
                <a:cs typeface="Times New Roman" pitchFamily="18" charset="0"/>
              </a:rPr>
              <a:t>Reversible </a:t>
            </a:r>
            <a:r>
              <a:rPr lang="en-US" b="1" i="1" u="sng" dirty="0">
                <a:solidFill>
                  <a:srgbClr val="FF0000"/>
                </a:solidFill>
                <a:latin typeface="Times New Roman" pitchFamily="18" charset="0"/>
                <a:cs typeface="Times New Roman" pitchFamily="18" charset="0"/>
              </a:rPr>
              <a:t>ALU</a:t>
            </a:r>
            <a:endParaRPr lang="en-IN" i="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4050465801"/>
              </p:ext>
            </p:extLst>
          </p:nvPr>
        </p:nvGraphicFramePr>
        <p:xfrm>
          <a:off x="323528" y="1937417"/>
          <a:ext cx="8064895" cy="3588639"/>
        </p:xfrm>
        <a:graphic>
          <a:graphicData uri="http://schemas.openxmlformats.org/drawingml/2006/table">
            <a:tbl>
              <a:tblPr firstRow="1" firstCol="1" bandRow="1">
                <a:tableStyleId>{5C22544A-7EE6-4342-B048-85BDC9FD1C3A}</a:tableStyleId>
              </a:tblPr>
              <a:tblGrid>
                <a:gridCol w="1117549">
                  <a:extLst>
                    <a:ext uri="{9D8B030D-6E8A-4147-A177-3AD203B41FA5}">
                      <a16:colId xmlns:a16="http://schemas.microsoft.com/office/drawing/2014/main" xmlns="" val="20000"/>
                    </a:ext>
                  </a:extLst>
                </a:gridCol>
                <a:gridCol w="760623">
                  <a:extLst>
                    <a:ext uri="{9D8B030D-6E8A-4147-A177-3AD203B41FA5}">
                      <a16:colId xmlns:a16="http://schemas.microsoft.com/office/drawing/2014/main" xmlns="" val="20001"/>
                    </a:ext>
                  </a:extLst>
                </a:gridCol>
                <a:gridCol w="454568">
                  <a:extLst>
                    <a:ext uri="{9D8B030D-6E8A-4147-A177-3AD203B41FA5}">
                      <a16:colId xmlns:a16="http://schemas.microsoft.com/office/drawing/2014/main" xmlns="" val="20002"/>
                    </a:ext>
                  </a:extLst>
                </a:gridCol>
                <a:gridCol w="454568">
                  <a:extLst>
                    <a:ext uri="{9D8B030D-6E8A-4147-A177-3AD203B41FA5}">
                      <a16:colId xmlns:a16="http://schemas.microsoft.com/office/drawing/2014/main" xmlns="" val="20003"/>
                    </a:ext>
                  </a:extLst>
                </a:gridCol>
                <a:gridCol w="454568">
                  <a:extLst>
                    <a:ext uri="{9D8B030D-6E8A-4147-A177-3AD203B41FA5}">
                      <a16:colId xmlns:a16="http://schemas.microsoft.com/office/drawing/2014/main" xmlns="" val="20004"/>
                    </a:ext>
                  </a:extLst>
                </a:gridCol>
                <a:gridCol w="454568">
                  <a:extLst>
                    <a:ext uri="{9D8B030D-6E8A-4147-A177-3AD203B41FA5}">
                      <a16:colId xmlns:a16="http://schemas.microsoft.com/office/drawing/2014/main" xmlns="" val="20005"/>
                    </a:ext>
                  </a:extLst>
                </a:gridCol>
                <a:gridCol w="1302987">
                  <a:extLst>
                    <a:ext uri="{9D8B030D-6E8A-4147-A177-3AD203B41FA5}">
                      <a16:colId xmlns:a16="http://schemas.microsoft.com/office/drawing/2014/main" xmlns="" val="20006"/>
                    </a:ext>
                  </a:extLst>
                </a:gridCol>
                <a:gridCol w="1532732">
                  <a:extLst>
                    <a:ext uri="{9D8B030D-6E8A-4147-A177-3AD203B41FA5}">
                      <a16:colId xmlns:a16="http://schemas.microsoft.com/office/drawing/2014/main" xmlns="" val="20007"/>
                    </a:ext>
                  </a:extLst>
                </a:gridCol>
                <a:gridCol w="1532732">
                  <a:extLst>
                    <a:ext uri="{9D8B030D-6E8A-4147-A177-3AD203B41FA5}">
                      <a16:colId xmlns:a16="http://schemas.microsoft.com/office/drawing/2014/main" xmlns="" val="20008"/>
                    </a:ext>
                  </a:extLst>
                </a:gridCol>
              </a:tblGrid>
              <a:tr h="363855">
                <a:tc rowSpan="2">
                  <a:txBody>
                    <a:bodyPr/>
                    <a:lstStyle/>
                    <a:p>
                      <a:pPr algn="ctr">
                        <a:lnSpc>
                          <a:spcPct val="115000"/>
                        </a:lnSpc>
                        <a:spcAft>
                          <a:spcPts val="0"/>
                        </a:spcAft>
                      </a:pPr>
                      <a:r>
                        <a:rPr lang="en-US" sz="1400">
                          <a:effectLst/>
                          <a:latin typeface="Times New Roman" pitchFamily="18" charset="0"/>
                          <a:cs typeface="Times New Roman" pitchFamily="18" charset="0"/>
                        </a:rPr>
                        <a:t>Type of Operation</a:t>
                      </a:r>
                      <a:endParaRPr lang="en-IN" sz="1400">
                        <a:effectLst/>
                        <a:latin typeface="Times New Roman" pitchFamily="18" charset="0"/>
                        <a:ea typeface="Times New Roman"/>
                        <a:cs typeface="Times New Roman" pitchFamily="18" charset="0"/>
                      </a:endParaRPr>
                    </a:p>
                  </a:txBody>
                  <a:tcPr marL="68580" marR="68580" marT="0" marB="0" anchor="ctr"/>
                </a:tc>
                <a:tc gridSpan="8">
                  <a:txBody>
                    <a:bodyPr/>
                    <a:lstStyle/>
                    <a:p>
                      <a:pPr algn="ctr">
                        <a:lnSpc>
                          <a:spcPct val="115000"/>
                        </a:lnSpc>
                        <a:spcAft>
                          <a:spcPts val="0"/>
                        </a:spcAft>
                      </a:pPr>
                      <a:r>
                        <a:rPr lang="en-US" sz="1400">
                          <a:effectLst/>
                          <a:latin typeface="Times New Roman" pitchFamily="18" charset="0"/>
                          <a:cs typeface="Times New Roman" pitchFamily="18" charset="0"/>
                        </a:rPr>
                        <a:t>Number of Operations of ALU constructed using the Gates of </a:t>
                      </a:r>
                      <a:endParaRPr lang="en-IN" sz="14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719455">
                <a:tc vMerge="1">
                  <a:txBody>
                    <a:bodyPr/>
                    <a:lstStyle/>
                    <a:p>
                      <a:endParaRPr lang="en-IN"/>
                    </a:p>
                  </a:txBody>
                  <a:tcPr/>
                </a:tc>
                <a:tc>
                  <a:txBody>
                    <a:bodyPr/>
                    <a:lstStyle/>
                    <a:p>
                      <a:pPr algn="ctr">
                        <a:lnSpc>
                          <a:spcPct val="115000"/>
                        </a:lnSpc>
                        <a:spcAft>
                          <a:spcPts val="0"/>
                        </a:spcAft>
                      </a:pPr>
                      <a:r>
                        <a:rPr lang="en-US" sz="1400">
                          <a:effectLst/>
                          <a:latin typeface="Times New Roman" pitchFamily="18" charset="0"/>
                          <a:cs typeface="Times New Roman" pitchFamily="18" charset="0"/>
                        </a:rPr>
                        <a:t>FTRA [191]</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PPPG [137]</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NHG [198]</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UPPG [31]</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RM [35]</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RUG [36]</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KMD</a:t>
                      </a:r>
                      <a:endParaRPr lang="en-IN" sz="1400">
                        <a:effectLst/>
                        <a:latin typeface="Times New Roman" pitchFamily="18" charset="0"/>
                        <a:cs typeface="Times New Roman" pitchFamily="18" charset="0"/>
                      </a:endParaRPr>
                    </a:p>
                    <a:p>
                      <a:pPr algn="ctr">
                        <a:lnSpc>
                          <a:spcPct val="115000"/>
                        </a:lnSpc>
                        <a:spcAft>
                          <a:spcPts val="0"/>
                        </a:spcAft>
                      </a:pPr>
                      <a:r>
                        <a:rPr lang="en-US" sz="1400">
                          <a:effectLst/>
                          <a:latin typeface="Times New Roman" pitchFamily="18" charset="0"/>
                          <a:cs typeface="Times New Roman" pitchFamily="18" charset="0"/>
                        </a:rPr>
                        <a:t>Gates Only (Approach-1)</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Combination of KMD, Fredkin &amp; Toffoli (Approach-2)</a:t>
                      </a:r>
                      <a:endParaRPr lang="en-IN" sz="14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1"/>
                  </a:ext>
                </a:extLst>
              </a:tr>
              <a:tr h="410210">
                <a:tc>
                  <a:txBody>
                    <a:bodyPr/>
                    <a:lstStyle/>
                    <a:p>
                      <a:pPr algn="ctr">
                        <a:lnSpc>
                          <a:spcPct val="115000"/>
                        </a:lnSpc>
                        <a:spcAft>
                          <a:spcPts val="0"/>
                        </a:spcAft>
                      </a:pPr>
                      <a:r>
                        <a:rPr lang="en-US" sz="1400">
                          <a:effectLst/>
                          <a:latin typeface="Times New Roman" pitchFamily="18" charset="0"/>
                          <a:cs typeface="Times New Roman" pitchFamily="18" charset="0"/>
                        </a:rPr>
                        <a:t>Arithmetic Operation</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8</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4</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4</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8</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7</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7</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10</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10</a:t>
                      </a:r>
                      <a:endParaRPr lang="en-IN" sz="14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2"/>
                  </a:ext>
                </a:extLst>
              </a:tr>
              <a:tr h="424180">
                <a:tc>
                  <a:txBody>
                    <a:bodyPr/>
                    <a:lstStyle/>
                    <a:p>
                      <a:pPr algn="ctr">
                        <a:lnSpc>
                          <a:spcPct val="115000"/>
                        </a:lnSpc>
                        <a:spcAft>
                          <a:spcPts val="0"/>
                        </a:spcAft>
                      </a:pPr>
                      <a:r>
                        <a:rPr lang="en-US" sz="1400">
                          <a:effectLst/>
                          <a:latin typeface="Times New Roman" pitchFamily="18" charset="0"/>
                          <a:cs typeface="Times New Roman" pitchFamily="18" charset="0"/>
                        </a:rPr>
                        <a:t>Logical Operation</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7</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7</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7</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8</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9</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9</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8</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8</a:t>
                      </a:r>
                      <a:endParaRPr lang="en-IN" sz="14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3"/>
                  </a:ext>
                </a:extLst>
              </a:tr>
              <a:tr h="525780">
                <a:tc>
                  <a:txBody>
                    <a:bodyPr/>
                    <a:lstStyle/>
                    <a:p>
                      <a:pPr algn="ctr">
                        <a:lnSpc>
                          <a:spcPct val="115000"/>
                        </a:lnSpc>
                        <a:spcAft>
                          <a:spcPts val="0"/>
                        </a:spcAft>
                      </a:pPr>
                      <a:r>
                        <a:rPr lang="en-US" sz="1400">
                          <a:effectLst/>
                          <a:latin typeface="Times New Roman" pitchFamily="18" charset="0"/>
                          <a:cs typeface="Times New Roman" pitchFamily="18" charset="0"/>
                        </a:rPr>
                        <a:t>Total</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15</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11</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11</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16</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16</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16</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18</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18</a:t>
                      </a:r>
                      <a:endParaRPr lang="en-IN" sz="14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4"/>
                  </a:ext>
                </a:extLst>
              </a:tr>
              <a:tr h="525780">
                <a:tc>
                  <a:txBody>
                    <a:bodyPr/>
                    <a:lstStyle/>
                    <a:p>
                      <a:pPr algn="ctr">
                        <a:lnSpc>
                          <a:spcPct val="115000"/>
                        </a:lnSpc>
                        <a:spcAft>
                          <a:spcPts val="0"/>
                        </a:spcAft>
                      </a:pPr>
                      <a:r>
                        <a:rPr lang="en-US" sz="1400">
                          <a:effectLst/>
                          <a:latin typeface="Times New Roman" pitchFamily="18" charset="0"/>
                          <a:cs typeface="Times New Roman" pitchFamily="18" charset="0"/>
                        </a:rPr>
                        <a:t>% of improvement</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20% to 12.5%</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400" dirty="0">
                          <a:effectLst/>
                          <a:latin typeface="Times New Roman" pitchFamily="18" charset="0"/>
                          <a:cs typeface="Times New Roman" pitchFamily="18" charset="0"/>
                        </a:rPr>
                        <a:t>20% to 12.5%</a:t>
                      </a:r>
                      <a:endParaRPr lang="en-IN" sz="14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5"/>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46</a:t>
            </a:fld>
            <a:endParaRPr lang="en-IN"/>
          </a:p>
        </p:txBody>
      </p:sp>
    </p:spTree>
    <p:extLst>
      <p:ext uri="{BB962C8B-B14F-4D97-AF65-F5344CB8AC3E}">
        <p14:creationId xmlns:p14="http://schemas.microsoft.com/office/powerpoint/2010/main" xmlns="" val="26153604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a:solidFill>
                  <a:srgbClr val="FF0000"/>
                </a:solidFill>
                <a:latin typeface="Times New Roman" pitchFamily="18" charset="0"/>
                <a:cs typeface="Times New Roman" pitchFamily="18" charset="0"/>
              </a:rPr>
              <a:t>Performance </a:t>
            </a:r>
            <a:r>
              <a:rPr lang="en-US" b="1" i="1" u="sng" dirty="0" smtClean="0">
                <a:solidFill>
                  <a:srgbClr val="FF0000"/>
                </a:solidFill>
                <a:latin typeface="Times New Roman" pitchFamily="18" charset="0"/>
                <a:cs typeface="Times New Roman" pitchFamily="18" charset="0"/>
              </a:rPr>
              <a:t>of ALU</a:t>
            </a:r>
            <a:endParaRPr lang="en-IN" i="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0" y="1435578"/>
          <a:ext cx="9108504" cy="3433584"/>
        </p:xfrm>
        <a:graphic>
          <a:graphicData uri="http://schemas.openxmlformats.org/drawingml/2006/table">
            <a:tbl>
              <a:tblPr firstRow="1" firstCol="1" bandRow="1">
                <a:tableStyleId>{5C22544A-7EE6-4342-B048-85BDC9FD1C3A}</a:tableStyleId>
              </a:tblPr>
              <a:tblGrid>
                <a:gridCol w="1334375">
                  <a:extLst>
                    <a:ext uri="{9D8B030D-6E8A-4147-A177-3AD203B41FA5}">
                      <a16:colId xmlns:a16="http://schemas.microsoft.com/office/drawing/2014/main" xmlns="" val="20000"/>
                    </a:ext>
                  </a:extLst>
                </a:gridCol>
                <a:gridCol w="1150051">
                  <a:extLst>
                    <a:ext uri="{9D8B030D-6E8A-4147-A177-3AD203B41FA5}">
                      <a16:colId xmlns:a16="http://schemas.microsoft.com/office/drawing/2014/main" xmlns="" val="20001"/>
                    </a:ext>
                  </a:extLst>
                </a:gridCol>
                <a:gridCol w="953135">
                  <a:extLst>
                    <a:ext uri="{9D8B030D-6E8A-4147-A177-3AD203B41FA5}">
                      <a16:colId xmlns:a16="http://schemas.microsoft.com/office/drawing/2014/main" xmlns="" val="20002"/>
                    </a:ext>
                  </a:extLst>
                </a:gridCol>
                <a:gridCol w="875348">
                  <a:extLst>
                    <a:ext uri="{9D8B030D-6E8A-4147-A177-3AD203B41FA5}">
                      <a16:colId xmlns:a16="http://schemas.microsoft.com/office/drawing/2014/main" xmlns="" val="20003"/>
                    </a:ext>
                  </a:extLst>
                </a:gridCol>
                <a:gridCol w="907163">
                  <a:extLst>
                    <a:ext uri="{9D8B030D-6E8A-4147-A177-3AD203B41FA5}">
                      <a16:colId xmlns:a16="http://schemas.microsoft.com/office/drawing/2014/main" xmlns="" val="20004"/>
                    </a:ext>
                  </a:extLst>
                </a:gridCol>
                <a:gridCol w="1484312">
                  <a:extLst>
                    <a:ext uri="{9D8B030D-6E8A-4147-A177-3AD203B41FA5}">
                      <a16:colId xmlns:a16="http://schemas.microsoft.com/office/drawing/2014/main" xmlns="" val="20005"/>
                    </a:ext>
                  </a:extLst>
                </a:gridCol>
                <a:gridCol w="713662">
                  <a:extLst>
                    <a:ext uri="{9D8B030D-6E8A-4147-A177-3AD203B41FA5}">
                      <a16:colId xmlns:a16="http://schemas.microsoft.com/office/drawing/2014/main" xmlns="" val="20006"/>
                    </a:ext>
                  </a:extLst>
                </a:gridCol>
                <a:gridCol w="713662">
                  <a:extLst>
                    <a:ext uri="{9D8B030D-6E8A-4147-A177-3AD203B41FA5}">
                      <a16:colId xmlns:a16="http://schemas.microsoft.com/office/drawing/2014/main" xmlns="" val="20007"/>
                    </a:ext>
                  </a:extLst>
                </a:gridCol>
                <a:gridCol w="976796">
                  <a:extLst>
                    <a:ext uri="{9D8B030D-6E8A-4147-A177-3AD203B41FA5}">
                      <a16:colId xmlns:a16="http://schemas.microsoft.com/office/drawing/2014/main" xmlns="" val="20008"/>
                    </a:ext>
                  </a:extLst>
                </a:gridCol>
              </a:tblGrid>
              <a:tr h="679171">
                <a:tc rowSpan="3">
                  <a:txBody>
                    <a:bodyPr/>
                    <a:lstStyle/>
                    <a:p>
                      <a:pPr marL="0" indent="0" algn="ctr">
                        <a:lnSpc>
                          <a:spcPct val="115000"/>
                        </a:lnSpc>
                        <a:spcAft>
                          <a:spcPts val="0"/>
                        </a:spcAft>
                      </a:pPr>
                      <a:r>
                        <a:rPr lang="en-US" sz="1200" dirty="0">
                          <a:effectLst/>
                          <a:latin typeface="Times New Roman" pitchFamily="18" charset="0"/>
                          <a:cs typeface="Times New Roman" pitchFamily="18" charset="0"/>
                        </a:rPr>
                        <a:t>Performance Metrics</a:t>
                      </a:r>
                      <a:endParaRPr lang="en-IN" sz="1200" b="1" dirty="0">
                        <a:effectLst/>
                        <a:latin typeface="Times New Roman" pitchFamily="18" charset="0"/>
                        <a:ea typeface="Times New Roman"/>
                        <a:cs typeface="Times New Roman" pitchFamily="18" charset="0"/>
                      </a:endParaRPr>
                    </a:p>
                  </a:txBody>
                  <a:tcPr marL="68580" marR="68580" marT="0" marB="0" anchor="ctr"/>
                </a:tc>
                <a:tc gridSpan="6">
                  <a:txBody>
                    <a:bodyPr/>
                    <a:lstStyle/>
                    <a:p>
                      <a:pPr algn="ctr">
                        <a:lnSpc>
                          <a:spcPct val="115000"/>
                        </a:lnSpc>
                        <a:spcAft>
                          <a:spcPts val="0"/>
                        </a:spcAft>
                      </a:pPr>
                      <a:r>
                        <a:rPr lang="en-US" sz="1200" kern="1200" dirty="0">
                          <a:effectLst/>
                          <a:latin typeface="Times New Roman" pitchFamily="18" charset="0"/>
                          <a:cs typeface="Times New Roman" pitchFamily="18" charset="0"/>
                        </a:rPr>
                        <a:t>ALU using </a:t>
                      </a:r>
                      <a:endParaRPr lang="en-IN" sz="1200" dirty="0">
                        <a:effectLst/>
                        <a:latin typeface="Times New Roman" pitchFamily="18" charset="0"/>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kern="1200" dirty="0" smtClean="0">
                          <a:effectLst/>
                          <a:latin typeface="Times New Roman" pitchFamily="18" charset="0"/>
                          <a:cs typeface="Times New Roman" pitchFamily="18" charset="0"/>
                        </a:rPr>
                        <a:t>Proposed ALU Architecture</a:t>
                      </a:r>
                      <a:endParaRPr lang="en-IN" sz="1050" dirty="0" smtClean="0">
                        <a:effectLst/>
                        <a:latin typeface="Times New Roman" pitchFamily="18" charset="0"/>
                        <a:cs typeface="Times New Roman" pitchFamily="18" charset="0"/>
                      </a:endParaRPr>
                    </a:p>
                    <a:p>
                      <a:pPr algn="ctr">
                        <a:lnSpc>
                          <a:spcPct val="115000"/>
                        </a:lnSpc>
                        <a:spcAft>
                          <a:spcPts val="0"/>
                        </a:spcAft>
                      </a:pPr>
                      <a:endParaRPr lang="en-IN" sz="1200" dirty="0">
                        <a:effectLst/>
                        <a:latin typeface="Times New Roman" pitchFamily="18" charset="0"/>
                        <a:cs typeface="Times New Roman" pitchFamily="18" charset="0"/>
                      </a:endParaRPr>
                    </a:p>
                  </a:txBody>
                  <a:tcPr marL="68580" marR="68580" marT="0" marB="0" anchor="ctr"/>
                </a:tc>
                <a:tc hMerge="1">
                  <a:txBody>
                    <a:bodyPr/>
                    <a:lstStyle/>
                    <a:p>
                      <a:pPr algn="ctr">
                        <a:lnSpc>
                          <a:spcPct val="115000"/>
                        </a:lnSpc>
                        <a:spcAft>
                          <a:spcPts val="0"/>
                        </a:spcAft>
                      </a:pPr>
                      <a:endParaRPr lang="en-IN" sz="1200" dirty="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0"/>
                  </a:ext>
                </a:extLst>
              </a:tr>
              <a:tr h="245256">
                <a:tc vMerge="1">
                  <a:txBody>
                    <a:bodyPr/>
                    <a:lstStyle/>
                    <a:p>
                      <a:endParaRPr lang="en-IN"/>
                    </a:p>
                  </a:txBody>
                  <a:tcPr/>
                </a:tc>
                <a:tc gridSpan="3">
                  <a:txBody>
                    <a:bodyPr/>
                    <a:lstStyle/>
                    <a:p>
                      <a:pPr algn="ctr">
                        <a:lnSpc>
                          <a:spcPct val="115000"/>
                        </a:lnSpc>
                        <a:spcAft>
                          <a:spcPts val="0"/>
                        </a:spcAft>
                      </a:pPr>
                      <a:r>
                        <a:rPr lang="en-US" sz="1200" kern="1200">
                          <a:effectLst/>
                          <a:latin typeface="Times New Roman" pitchFamily="18" charset="0"/>
                          <a:cs typeface="Times New Roman" pitchFamily="18" charset="0"/>
                        </a:rPr>
                        <a:t>RM Gate [35]</a:t>
                      </a:r>
                      <a:endParaRPr lang="en-IN" sz="1200">
                        <a:effectLst/>
                        <a:latin typeface="Times New Roman" pitchFamily="18" charset="0"/>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c gridSpan="3">
                  <a:txBody>
                    <a:bodyPr/>
                    <a:lstStyle/>
                    <a:p>
                      <a:pPr algn="ctr">
                        <a:lnSpc>
                          <a:spcPct val="115000"/>
                        </a:lnSpc>
                        <a:spcAft>
                          <a:spcPts val="0"/>
                        </a:spcAft>
                      </a:pPr>
                      <a:r>
                        <a:rPr lang="en-US" sz="1200" kern="1200" dirty="0">
                          <a:effectLst/>
                          <a:latin typeface="Times New Roman" pitchFamily="18" charset="0"/>
                          <a:cs typeface="Times New Roman" pitchFamily="18" charset="0"/>
                        </a:rPr>
                        <a:t>RUG Gate [36]</a:t>
                      </a:r>
                      <a:endParaRPr lang="en-IN" sz="1200" dirty="0">
                        <a:effectLst/>
                        <a:latin typeface="Times New Roman" pitchFamily="18" charset="0"/>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c rowSpan="2">
                  <a:txBody>
                    <a:bodyPr/>
                    <a:lstStyle/>
                    <a:p>
                      <a:pPr algn="ctr">
                        <a:lnSpc>
                          <a:spcPct val="115000"/>
                        </a:lnSpc>
                      </a:pPr>
                      <a:r>
                        <a:rPr lang="en-US" sz="1100" dirty="0">
                          <a:effectLst/>
                          <a:latin typeface="Times New Roman" pitchFamily="18" charset="0"/>
                          <a:cs typeface="Times New Roman" pitchFamily="18" charset="0"/>
                        </a:rPr>
                        <a:t>Approach-1 (KMD </a:t>
                      </a:r>
                      <a:r>
                        <a:rPr lang="en-US" sz="1100" dirty="0" smtClean="0">
                          <a:effectLst/>
                          <a:latin typeface="Times New Roman" pitchFamily="18" charset="0"/>
                          <a:cs typeface="Times New Roman" pitchFamily="18" charset="0"/>
                        </a:rPr>
                        <a:t>Gates)</a:t>
                      </a:r>
                      <a:endParaRPr lang="en-IN" sz="1100" dirty="0">
                        <a:effectLst/>
                        <a:latin typeface="Times New Roman" pitchFamily="18" charset="0"/>
                        <a:cs typeface="Times New Roman" pitchFamily="18" charset="0"/>
                      </a:endParaRPr>
                    </a:p>
                  </a:txBody>
                  <a:tcPr marL="68580" marR="68580" marT="0" marB="0" anchor="ctr"/>
                </a:tc>
                <a:tc rowSpan="2">
                  <a:txBody>
                    <a:bodyPr/>
                    <a:lstStyle/>
                    <a:p>
                      <a:pPr algn="ctr">
                        <a:lnSpc>
                          <a:spcPct val="115000"/>
                        </a:lnSpc>
                      </a:pPr>
                      <a:r>
                        <a:rPr lang="en-US" sz="1100" dirty="0">
                          <a:effectLst/>
                          <a:latin typeface="Times New Roman" pitchFamily="18" charset="0"/>
                          <a:cs typeface="Times New Roman" pitchFamily="18" charset="0"/>
                        </a:rPr>
                        <a:t>Approach-2 (KMD, </a:t>
                      </a:r>
                      <a:r>
                        <a:rPr lang="en-US" sz="1100" dirty="0" err="1">
                          <a:effectLst/>
                          <a:latin typeface="Times New Roman" pitchFamily="18" charset="0"/>
                          <a:cs typeface="Times New Roman" pitchFamily="18" charset="0"/>
                        </a:rPr>
                        <a:t>Fredkin</a:t>
                      </a:r>
                      <a:r>
                        <a:rPr lang="en-US" sz="1100" dirty="0">
                          <a:effectLst/>
                          <a:latin typeface="Times New Roman" pitchFamily="18" charset="0"/>
                          <a:cs typeface="Times New Roman" pitchFamily="18" charset="0"/>
                        </a:rPr>
                        <a:t> and </a:t>
                      </a:r>
                      <a:r>
                        <a:rPr lang="en-US" sz="1100" dirty="0" err="1">
                          <a:effectLst/>
                          <a:latin typeface="Times New Roman" pitchFamily="18" charset="0"/>
                          <a:cs typeface="Times New Roman" pitchFamily="18" charset="0"/>
                        </a:rPr>
                        <a:t>Toffoli</a:t>
                      </a:r>
                      <a:r>
                        <a:rPr lang="en-US" sz="1100" dirty="0">
                          <a:effectLst/>
                          <a:latin typeface="Times New Roman" pitchFamily="18" charset="0"/>
                          <a:cs typeface="Times New Roman" pitchFamily="18" charset="0"/>
                        </a:rPr>
                        <a:t> </a:t>
                      </a:r>
                      <a:r>
                        <a:rPr lang="en-US" sz="1100" dirty="0" smtClean="0">
                          <a:effectLst/>
                          <a:latin typeface="Times New Roman" pitchFamily="18" charset="0"/>
                          <a:cs typeface="Times New Roman" pitchFamily="18" charset="0"/>
                        </a:rPr>
                        <a:t>Gates)</a:t>
                      </a:r>
                      <a:endParaRPr lang="en-IN" sz="1100" dirty="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1"/>
                  </a:ext>
                </a:extLst>
              </a:tr>
              <a:tr h="792365">
                <a:tc vMerge="1">
                  <a:txBody>
                    <a:bodyPr/>
                    <a:lstStyle/>
                    <a:p>
                      <a:endParaRPr lang="en-IN"/>
                    </a:p>
                  </a:txBody>
                  <a:tcPr/>
                </a:tc>
                <a:tc>
                  <a:txBody>
                    <a:bodyPr/>
                    <a:lstStyle/>
                    <a:p>
                      <a:pPr algn="ctr">
                        <a:lnSpc>
                          <a:spcPct val="115000"/>
                        </a:lnSpc>
                        <a:spcAft>
                          <a:spcPts val="0"/>
                        </a:spcAft>
                      </a:pPr>
                      <a:r>
                        <a:rPr lang="en-US" sz="1200" kern="1200">
                          <a:effectLst/>
                          <a:latin typeface="Times New Roman" pitchFamily="18" charset="0"/>
                          <a:cs typeface="Times New Roman" pitchFamily="18" charset="0"/>
                        </a:rPr>
                        <a:t>Arithmetic Unit</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Logical Unit</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Total</a:t>
                      </a:r>
                      <a:endParaRPr lang="en-IN" sz="12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Arithmetic Unit</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Logical Unit</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Total</a:t>
                      </a:r>
                      <a:endParaRPr lang="en-IN" sz="1200" dirty="0">
                        <a:effectLst/>
                        <a:latin typeface="Times New Roman" pitchFamily="18" charset="0"/>
                        <a:cs typeface="Times New Roman" pitchFamily="18" charset="0"/>
                      </a:endParaRPr>
                    </a:p>
                  </a:txBody>
                  <a:tcPr marL="68580" marR="68580" marT="0" marB="0" anchor="ctr"/>
                </a:tc>
                <a:tc vMerge="1">
                  <a:txBody>
                    <a:bodyPr/>
                    <a:lstStyle/>
                    <a:p>
                      <a:pPr algn="ctr">
                        <a:lnSpc>
                          <a:spcPct val="115000"/>
                        </a:lnSpc>
                      </a:pPr>
                      <a:endParaRPr lang="en-IN" sz="1100" dirty="0">
                        <a:effectLst/>
                        <a:latin typeface="Times New Roman" pitchFamily="18" charset="0"/>
                        <a:cs typeface="Times New Roman" pitchFamily="18" charset="0"/>
                      </a:endParaRPr>
                    </a:p>
                  </a:txBody>
                  <a:tcPr marL="68580" marR="68580" marT="0" marB="0" anchor="ctr"/>
                </a:tc>
                <a:tc vMerge="1">
                  <a:txBody>
                    <a:bodyPr/>
                    <a:lstStyle/>
                    <a:p>
                      <a:pPr algn="ctr">
                        <a:lnSpc>
                          <a:spcPct val="115000"/>
                        </a:lnSpc>
                      </a:pPr>
                      <a:endParaRPr lang="en-IN" sz="1100" dirty="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2"/>
                  </a:ext>
                </a:extLst>
              </a:tr>
              <a:tr h="245256">
                <a:tc>
                  <a:txBody>
                    <a:bodyPr/>
                    <a:lstStyle/>
                    <a:p>
                      <a:pPr>
                        <a:lnSpc>
                          <a:spcPct val="115000"/>
                        </a:lnSpc>
                        <a:spcAft>
                          <a:spcPts val="0"/>
                        </a:spcAft>
                      </a:pPr>
                      <a:r>
                        <a:rPr lang="en-US" sz="1200" kern="1200">
                          <a:effectLst/>
                          <a:latin typeface="Times New Roman" pitchFamily="18" charset="0"/>
                          <a:cs typeface="Times New Roman" pitchFamily="18" charset="0"/>
                        </a:rPr>
                        <a:t>Quantum Cost</a:t>
                      </a:r>
                      <a:endParaRPr lang="en-IN" sz="1200">
                        <a:effectLst/>
                        <a:latin typeface="Times New Roman" pitchFamily="18" charset="0"/>
                        <a:cs typeface="Times New Roman" pitchFamily="18" charset="0"/>
                      </a:endParaRPr>
                    </a:p>
                  </a:txBody>
                  <a:tcPr marL="68580" marR="68580" marT="0" marB="0" anchor="ctr"/>
                </a:tc>
                <a:tc>
                  <a:txBody>
                    <a:bodyPr/>
                    <a:lstStyle/>
                    <a:p>
                      <a:pPr marL="6350" indent="0" algn="ctr">
                        <a:lnSpc>
                          <a:spcPct val="115000"/>
                        </a:lnSpc>
                        <a:spcAft>
                          <a:spcPts val="0"/>
                        </a:spcAft>
                      </a:pPr>
                      <a:r>
                        <a:rPr lang="en-US" sz="1200" dirty="0">
                          <a:effectLst/>
                          <a:latin typeface="Times New Roman" pitchFamily="18" charset="0"/>
                          <a:cs typeface="Times New Roman" pitchFamily="18" charset="0"/>
                        </a:rPr>
                        <a:t>140</a:t>
                      </a:r>
                      <a:endParaRPr lang="en-IN" sz="1200" b="1" dirty="0">
                        <a:effectLst/>
                        <a:latin typeface="Times New Roman" pitchFamily="18" charset="0"/>
                        <a:ea typeface="Times New Roman"/>
                        <a:cs typeface="Times New Roman" pitchFamily="18" charset="0"/>
                      </a:endParaRPr>
                    </a:p>
                  </a:txBody>
                  <a:tcPr marL="68580" marR="68580" marT="0" marB="0" anchor="ctr"/>
                </a:tc>
                <a:tc>
                  <a:txBody>
                    <a:bodyPr/>
                    <a:lstStyle/>
                    <a:p>
                      <a:pPr marL="6350" indent="0" algn="ctr">
                        <a:lnSpc>
                          <a:spcPct val="115000"/>
                        </a:lnSpc>
                        <a:spcAft>
                          <a:spcPts val="0"/>
                        </a:spcAft>
                      </a:pPr>
                      <a:r>
                        <a:rPr lang="en-US" sz="1200" dirty="0">
                          <a:effectLst/>
                          <a:latin typeface="Times New Roman" pitchFamily="18" charset="0"/>
                          <a:cs typeface="Times New Roman" pitchFamily="18" charset="0"/>
                        </a:rPr>
                        <a:t>140</a:t>
                      </a:r>
                      <a:endParaRPr lang="en-IN" sz="1200" b="1"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320</a:t>
                      </a:r>
                      <a:endParaRPr lang="en-IN" sz="1200" dirty="0">
                        <a:effectLst/>
                        <a:latin typeface="Times New Roman" pitchFamily="18" charset="0"/>
                        <a:cs typeface="Times New Roman" pitchFamily="18" charset="0"/>
                      </a:endParaRPr>
                    </a:p>
                  </a:txBody>
                  <a:tcPr marL="68580" marR="68580" marT="0" marB="0" anchor="ctr"/>
                </a:tc>
                <a:tc>
                  <a:txBody>
                    <a:bodyPr/>
                    <a:lstStyle/>
                    <a:p>
                      <a:pPr marL="6350" indent="0" algn="ctr">
                        <a:lnSpc>
                          <a:spcPct val="115000"/>
                        </a:lnSpc>
                        <a:spcAft>
                          <a:spcPts val="0"/>
                        </a:spcAft>
                      </a:pPr>
                      <a:r>
                        <a:rPr lang="en-US" sz="1200" dirty="0">
                          <a:effectLst/>
                          <a:latin typeface="Times New Roman" pitchFamily="18" charset="0"/>
                          <a:cs typeface="Times New Roman" pitchFamily="18" charset="0"/>
                        </a:rPr>
                        <a:t>67</a:t>
                      </a:r>
                      <a:endParaRPr lang="en-IN" sz="1200" b="1" dirty="0">
                        <a:effectLst/>
                        <a:latin typeface="Times New Roman" pitchFamily="18" charset="0"/>
                        <a:ea typeface="Times New Roman"/>
                        <a:cs typeface="Times New Roman" pitchFamily="18" charset="0"/>
                      </a:endParaRPr>
                    </a:p>
                  </a:txBody>
                  <a:tcPr marL="68580" marR="68580" marT="0" marB="0" anchor="ctr"/>
                </a:tc>
                <a:tc>
                  <a:txBody>
                    <a:bodyPr/>
                    <a:lstStyle/>
                    <a:p>
                      <a:pPr marL="6350" indent="0" algn="ctr">
                        <a:lnSpc>
                          <a:spcPct val="115000"/>
                        </a:lnSpc>
                        <a:spcAft>
                          <a:spcPts val="0"/>
                        </a:spcAft>
                      </a:pPr>
                      <a:r>
                        <a:rPr lang="en-US" sz="1200" dirty="0">
                          <a:effectLst/>
                          <a:latin typeface="Times New Roman" pitchFamily="18" charset="0"/>
                          <a:cs typeface="Times New Roman" pitchFamily="18" charset="0"/>
                        </a:rPr>
                        <a:t>94</a:t>
                      </a:r>
                      <a:endParaRPr lang="en-IN" sz="1200" b="1"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197</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118</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99</a:t>
                      </a:r>
                      <a:endParaRPr lang="en-IN" sz="11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3"/>
                  </a:ext>
                </a:extLst>
              </a:tr>
              <a:tr h="245256">
                <a:tc>
                  <a:txBody>
                    <a:bodyPr/>
                    <a:lstStyle/>
                    <a:p>
                      <a:pPr>
                        <a:lnSpc>
                          <a:spcPct val="115000"/>
                        </a:lnSpc>
                        <a:spcAft>
                          <a:spcPts val="0"/>
                        </a:spcAft>
                      </a:pPr>
                      <a:r>
                        <a:rPr lang="en-US" sz="1200" kern="1200">
                          <a:effectLst/>
                          <a:latin typeface="Times New Roman" pitchFamily="18" charset="0"/>
                          <a:cs typeface="Times New Roman" pitchFamily="18" charset="0"/>
                        </a:rPr>
                        <a:t>Constant Inputs</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10</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1</a:t>
                      </a:r>
                      <a:endParaRPr lang="en-IN" sz="12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6</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7</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8</a:t>
                      </a:r>
                      <a:endParaRPr lang="en-IN" sz="11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4"/>
                  </a:ext>
                </a:extLst>
              </a:tr>
              <a:tr h="245256">
                <a:tc>
                  <a:txBody>
                    <a:bodyPr/>
                    <a:lstStyle/>
                    <a:p>
                      <a:pPr>
                        <a:lnSpc>
                          <a:spcPct val="115000"/>
                        </a:lnSpc>
                        <a:spcAft>
                          <a:spcPts val="0"/>
                        </a:spcAft>
                      </a:pPr>
                      <a:r>
                        <a:rPr lang="en-US" sz="1200" kern="1200">
                          <a:effectLst/>
                          <a:latin typeface="Times New Roman" pitchFamily="18" charset="0"/>
                          <a:cs typeface="Times New Roman" pitchFamily="18" charset="0"/>
                        </a:rPr>
                        <a:t>Garbage Outputs</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6</a:t>
                      </a:r>
                      <a:endParaRPr lang="en-IN" sz="12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7</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15</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3</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6</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11</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21</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22</a:t>
                      </a:r>
                      <a:endParaRPr lang="en-IN" sz="11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5"/>
                  </a:ext>
                </a:extLst>
              </a:tr>
              <a:tr h="490512">
                <a:tc>
                  <a:txBody>
                    <a:bodyPr/>
                    <a:lstStyle/>
                    <a:p>
                      <a:pPr>
                        <a:lnSpc>
                          <a:spcPct val="115000"/>
                        </a:lnSpc>
                        <a:spcAft>
                          <a:spcPts val="0"/>
                        </a:spcAft>
                      </a:pPr>
                      <a:r>
                        <a:rPr lang="en-US" sz="1200" kern="1200">
                          <a:effectLst/>
                          <a:latin typeface="Times New Roman" pitchFamily="18" charset="0"/>
                          <a:cs typeface="Times New Roman" pitchFamily="18" charset="0"/>
                        </a:rPr>
                        <a:t>No. of Gates</a:t>
                      </a:r>
                      <a:endParaRPr lang="en-IN" sz="1200">
                        <a:effectLst/>
                        <a:latin typeface="Times New Roman" pitchFamily="18" charset="0"/>
                        <a:cs typeface="Times New Roman" pitchFamily="18" charset="0"/>
                      </a:endParaRPr>
                    </a:p>
                    <a:p>
                      <a:pPr>
                        <a:lnSpc>
                          <a:spcPct val="115000"/>
                        </a:lnSpc>
                        <a:spcAft>
                          <a:spcPts val="0"/>
                        </a:spcAft>
                      </a:pPr>
                      <a:r>
                        <a:rPr lang="en-US" sz="1200" kern="1200">
                          <a:effectLst/>
                          <a:latin typeface="Times New Roman" pitchFamily="18" charset="0"/>
                          <a:cs typeface="Times New Roman" pitchFamily="18" charset="0"/>
                        </a:rPr>
                        <a:t>Used</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4</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4</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14</a:t>
                      </a:r>
                      <a:endParaRPr lang="en-IN" sz="12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3</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4</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14</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11</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11</a:t>
                      </a:r>
                      <a:endParaRPr lang="en-IN" sz="11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6"/>
                  </a:ext>
                </a:extLst>
              </a:tr>
              <a:tr h="490512">
                <a:tc>
                  <a:txBody>
                    <a:bodyPr/>
                    <a:lstStyle/>
                    <a:p>
                      <a:pPr>
                        <a:lnSpc>
                          <a:spcPct val="115000"/>
                        </a:lnSpc>
                        <a:spcAft>
                          <a:spcPts val="0"/>
                        </a:spcAft>
                      </a:pPr>
                      <a:r>
                        <a:rPr lang="en-US" sz="1200" kern="1200">
                          <a:effectLst/>
                          <a:latin typeface="Times New Roman" pitchFamily="18" charset="0"/>
                          <a:cs typeface="Times New Roman" pitchFamily="18" charset="0"/>
                        </a:rPr>
                        <a:t>Logical Calculations</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a:t>
                      </a:r>
                      <a:r>
                        <a:rPr lang="el-GR" sz="1200">
                          <a:effectLst/>
                          <a:latin typeface="Times New Roman" pitchFamily="18" charset="0"/>
                          <a:cs typeface="Times New Roman" pitchFamily="18" charset="0"/>
                        </a:rPr>
                        <a:t>α</a:t>
                      </a:r>
                      <a:r>
                        <a:rPr lang="en-US" sz="1200">
                          <a:effectLst/>
                          <a:latin typeface="Times New Roman" pitchFamily="18" charset="0"/>
                          <a:cs typeface="Times New Roman" pitchFamily="18" charset="0"/>
                        </a:rPr>
                        <a:t>+8</a:t>
                      </a:r>
                      <a:r>
                        <a:rPr lang="el-GR" sz="1200">
                          <a:effectLst/>
                          <a:latin typeface="Times New Roman" pitchFamily="18" charset="0"/>
                          <a:cs typeface="Times New Roman" pitchFamily="18" charset="0"/>
                        </a:rPr>
                        <a:t>β</a:t>
                      </a:r>
                      <a:r>
                        <a:rPr lang="en-US" sz="1200">
                          <a:effectLst/>
                          <a:latin typeface="Times New Roman" pitchFamily="18" charset="0"/>
                          <a:cs typeface="Times New Roman" pitchFamily="18" charset="0"/>
                        </a:rPr>
                        <a:t>+3</a:t>
                      </a:r>
                      <a:r>
                        <a:rPr lang="el-GR" sz="1200">
                          <a:effectLst/>
                          <a:latin typeface="Times New Roman" pitchFamily="18" charset="0"/>
                          <a:cs typeface="Times New Roman" pitchFamily="18" charset="0"/>
                        </a:rPr>
                        <a:t>γ</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l-GR" sz="1200">
                          <a:effectLst/>
                          <a:latin typeface="Times New Roman" pitchFamily="18" charset="0"/>
                          <a:cs typeface="Times New Roman" pitchFamily="18" charset="0"/>
                        </a:rPr>
                        <a:t>α</a:t>
                      </a:r>
                      <a:r>
                        <a:rPr lang="en-US" sz="1200">
                          <a:effectLst/>
                          <a:latin typeface="Times New Roman" pitchFamily="18" charset="0"/>
                          <a:cs typeface="Times New Roman" pitchFamily="18" charset="0"/>
                        </a:rPr>
                        <a:t>+9</a:t>
                      </a:r>
                      <a:r>
                        <a:rPr lang="el-GR" sz="1200">
                          <a:effectLst/>
                          <a:latin typeface="Times New Roman" pitchFamily="18" charset="0"/>
                          <a:cs typeface="Times New Roman" pitchFamily="18" charset="0"/>
                        </a:rPr>
                        <a:t>β</a:t>
                      </a:r>
                      <a:r>
                        <a:rPr lang="en-US" sz="1200">
                          <a:effectLst/>
                          <a:latin typeface="Times New Roman" pitchFamily="18" charset="0"/>
                          <a:cs typeface="Times New Roman" pitchFamily="18" charset="0"/>
                        </a:rPr>
                        <a:t>+4</a:t>
                      </a:r>
                      <a:r>
                        <a:rPr lang="el-GR" sz="1200">
                          <a:effectLst/>
                          <a:latin typeface="Times New Roman" pitchFamily="18" charset="0"/>
                          <a:cs typeface="Times New Roman" pitchFamily="18" charset="0"/>
                        </a:rPr>
                        <a:t>γ</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8</a:t>
                      </a:r>
                      <a:r>
                        <a:rPr lang="el-GR" sz="1200" dirty="0">
                          <a:effectLst/>
                          <a:latin typeface="Times New Roman" pitchFamily="18" charset="0"/>
                          <a:cs typeface="Times New Roman" pitchFamily="18" charset="0"/>
                        </a:rPr>
                        <a:t>α</a:t>
                      </a:r>
                      <a:r>
                        <a:rPr lang="en-US" sz="1200" dirty="0">
                          <a:effectLst/>
                          <a:latin typeface="Times New Roman" pitchFamily="18" charset="0"/>
                          <a:cs typeface="Times New Roman" pitchFamily="18" charset="0"/>
                        </a:rPr>
                        <a:t>+20</a:t>
                      </a:r>
                      <a:r>
                        <a:rPr lang="el-GR" sz="1200" dirty="0">
                          <a:effectLst/>
                          <a:latin typeface="Times New Roman" pitchFamily="18" charset="0"/>
                          <a:cs typeface="Times New Roman" pitchFamily="18" charset="0"/>
                        </a:rPr>
                        <a:t>β</a:t>
                      </a:r>
                      <a:r>
                        <a:rPr lang="en-US" sz="1200" dirty="0">
                          <a:effectLst/>
                          <a:latin typeface="Times New Roman" pitchFamily="18" charset="0"/>
                          <a:cs typeface="Times New Roman" pitchFamily="18" charset="0"/>
                        </a:rPr>
                        <a:t>+9</a:t>
                      </a:r>
                      <a:r>
                        <a:rPr lang="el-GR" sz="1200" dirty="0">
                          <a:effectLst/>
                          <a:latin typeface="Times New Roman" pitchFamily="18" charset="0"/>
                          <a:cs typeface="Times New Roman" pitchFamily="18" charset="0"/>
                        </a:rPr>
                        <a:t>γ</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3</a:t>
                      </a:r>
                      <a:r>
                        <a:rPr lang="el-GR" sz="1200">
                          <a:effectLst/>
                          <a:latin typeface="Times New Roman" pitchFamily="18" charset="0"/>
                          <a:cs typeface="Times New Roman" pitchFamily="18" charset="0"/>
                        </a:rPr>
                        <a:t>α</a:t>
                      </a:r>
                      <a:r>
                        <a:rPr lang="en-US" sz="1200">
                          <a:effectLst/>
                          <a:latin typeface="Times New Roman" pitchFamily="18" charset="0"/>
                          <a:cs typeface="Times New Roman" pitchFamily="18" charset="0"/>
                        </a:rPr>
                        <a:t>+</a:t>
                      </a:r>
                      <a:r>
                        <a:rPr lang="el-GR" sz="1200">
                          <a:effectLst/>
                          <a:latin typeface="Times New Roman" pitchFamily="18" charset="0"/>
                          <a:cs typeface="Times New Roman" pitchFamily="18" charset="0"/>
                        </a:rPr>
                        <a:t>β</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l-GR" sz="1200">
                          <a:effectLst/>
                          <a:latin typeface="Times New Roman" pitchFamily="18" charset="0"/>
                          <a:cs typeface="Times New Roman" pitchFamily="18" charset="0"/>
                        </a:rPr>
                        <a:t>α</a:t>
                      </a:r>
                      <a:r>
                        <a:rPr lang="en-US" sz="1200">
                          <a:effectLst/>
                          <a:latin typeface="Times New Roman" pitchFamily="18" charset="0"/>
                          <a:cs typeface="Times New Roman" pitchFamily="18" charset="0"/>
                        </a:rPr>
                        <a:t>+6</a:t>
                      </a:r>
                      <a:r>
                        <a:rPr lang="el-GR" sz="1200">
                          <a:effectLst/>
                          <a:latin typeface="Times New Roman" pitchFamily="18" charset="0"/>
                          <a:cs typeface="Times New Roman" pitchFamily="18" charset="0"/>
                        </a:rPr>
                        <a:t>β</a:t>
                      </a:r>
                      <a:r>
                        <a:rPr lang="en-US" sz="1200">
                          <a:effectLst/>
                          <a:latin typeface="Times New Roman" pitchFamily="18" charset="0"/>
                          <a:cs typeface="Times New Roman" pitchFamily="18" charset="0"/>
                        </a:rPr>
                        <a:t>+6</a:t>
                      </a:r>
                      <a:r>
                        <a:rPr lang="el-GR" sz="1200">
                          <a:effectLst/>
                          <a:latin typeface="Times New Roman" pitchFamily="18" charset="0"/>
                          <a:cs typeface="Times New Roman" pitchFamily="18" charset="0"/>
                        </a:rPr>
                        <a:t>γ</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9</a:t>
                      </a:r>
                      <a:r>
                        <a:rPr lang="el-GR" sz="1200" dirty="0">
                          <a:effectLst/>
                          <a:latin typeface="Times New Roman" pitchFamily="18" charset="0"/>
                          <a:cs typeface="Times New Roman" pitchFamily="18" charset="0"/>
                        </a:rPr>
                        <a:t>α</a:t>
                      </a:r>
                      <a:r>
                        <a:rPr lang="en-US" sz="1200" dirty="0">
                          <a:effectLst/>
                          <a:latin typeface="Times New Roman" pitchFamily="18" charset="0"/>
                          <a:cs typeface="Times New Roman" pitchFamily="18" charset="0"/>
                        </a:rPr>
                        <a:t>+12</a:t>
                      </a:r>
                      <a:r>
                        <a:rPr lang="el-GR" sz="1200" dirty="0">
                          <a:effectLst/>
                          <a:latin typeface="Times New Roman" pitchFamily="18" charset="0"/>
                          <a:cs typeface="Times New Roman" pitchFamily="18" charset="0"/>
                        </a:rPr>
                        <a:t>β</a:t>
                      </a:r>
                      <a:r>
                        <a:rPr lang="en-US" sz="1200" dirty="0">
                          <a:effectLst/>
                          <a:latin typeface="Times New Roman" pitchFamily="18" charset="0"/>
                          <a:cs typeface="Times New Roman" pitchFamily="18" charset="0"/>
                        </a:rPr>
                        <a:t>+11</a:t>
                      </a:r>
                      <a:r>
                        <a:rPr lang="el-GR" sz="1200" dirty="0">
                          <a:effectLst/>
                          <a:latin typeface="Times New Roman" pitchFamily="18" charset="0"/>
                          <a:cs typeface="Times New Roman" pitchFamily="18" charset="0"/>
                        </a:rPr>
                        <a:t>γ</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12</a:t>
                      </a:r>
                      <a:r>
                        <a:rPr lang="el-GR" sz="1300">
                          <a:effectLst/>
                          <a:latin typeface="Times New Roman" pitchFamily="18" charset="0"/>
                          <a:cs typeface="Times New Roman" pitchFamily="18" charset="0"/>
                        </a:rPr>
                        <a:t>α</a:t>
                      </a:r>
                      <a:r>
                        <a:rPr lang="en-US" sz="1300">
                          <a:effectLst/>
                          <a:latin typeface="Times New Roman" pitchFamily="18" charset="0"/>
                          <a:cs typeface="Times New Roman" pitchFamily="18" charset="0"/>
                        </a:rPr>
                        <a:t>+14</a:t>
                      </a:r>
                      <a:r>
                        <a:rPr lang="el-GR" sz="1300">
                          <a:effectLst/>
                          <a:latin typeface="Times New Roman" pitchFamily="18" charset="0"/>
                          <a:cs typeface="Times New Roman" pitchFamily="18" charset="0"/>
                        </a:rPr>
                        <a:t>β</a:t>
                      </a:r>
                      <a:r>
                        <a:rPr lang="en-US" sz="1300">
                          <a:effectLst/>
                          <a:latin typeface="Times New Roman" pitchFamily="18" charset="0"/>
                          <a:cs typeface="Times New Roman" pitchFamily="18" charset="0"/>
                        </a:rPr>
                        <a:t>+6</a:t>
                      </a:r>
                      <a:r>
                        <a:rPr lang="el-GR" sz="1300">
                          <a:effectLst/>
                          <a:latin typeface="Times New Roman" pitchFamily="18" charset="0"/>
                          <a:cs typeface="Times New Roman" pitchFamily="18" charset="0"/>
                        </a:rPr>
                        <a:t>γ</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12</a:t>
                      </a:r>
                      <a:r>
                        <a:rPr lang="el-GR" sz="1300" dirty="0">
                          <a:effectLst/>
                          <a:latin typeface="Times New Roman" pitchFamily="18" charset="0"/>
                          <a:cs typeface="Times New Roman" pitchFamily="18" charset="0"/>
                        </a:rPr>
                        <a:t>α</a:t>
                      </a:r>
                      <a:r>
                        <a:rPr lang="en-US" sz="1300" dirty="0">
                          <a:effectLst/>
                          <a:latin typeface="Times New Roman" pitchFamily="18" charset="0"/>
                          <a:cs typeface="Times New Roman" pitchFamily="18" charset="0"/>
                        </a:rPr>
                        <a:t>+14</a:t>
                      </a:r>
                      <a:r>
                        <a:rPr lang="el-GR" sz="1300" dirty="0">
                          <a:effectLst/>
                          <a:latin typeface="Times New Roman" pitchFamily="18" charset="0"/>
                          <a:cs typeface="Times New Roman" pitchFamily="18" charset="0"/>
                        </a:rPr>
                        <a:t>β</a:t>
                      </a:r>
                      <a:r>
                        <a:rPr lang="en-US" sz="1300" dirty="0">
                          <a:effectLst/>
                          <a:latin typeface="Times New Roman" pitchFamily="18" charset="0"/>
                          <a:cs typeface="Times New Roman" pitchFamily="18" charset="0"/>
                        </a:rPr>
                        <a:t>+6</a:t>
                      </a:r>
                      <a:r>
                        <a:rPr lang="el-GR" sz="1300" dirty="0">
                          <a:effectLst/>
                          <a:latin typeface="Times New Roman" pitchFamily="18" charset="0"/>
                          <a:cs typeface="Times New Roman" pitchFamily="18" charset="0"/>
                        </a:rPr>
                        <a:t>γ</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1791598659"/>
              </p:ext>
            </p:extLst>
          </p:nvPr>
        </p:nvGraphicFramePr>
        <p:xfrm>
          <a:off x="1331640" y="5157192"/>
          <a:ext cx="6408714" cy="1261872"/>
        </p:xfrm>
        <a:graphic>
          <a:graphicData uri="http://schemas.openxmlformats.org/drawingml/2006/table">
            <a:tbl>
              <a:tblPr firstRow="1" firstCol="1" bandRow="1">
                <a:tableStyleId>{5C22544A-7EE6-4342-B048-85BDC9FD1C3A}</a:tableStyleId>
              </a:tblPr>
              <a:tblGrid>
                <a:gridCol w="2335143">
                  <a:extLst>
                    <a:ext uri="{9D8B030D-6E8A-4147-A177-3AD203B41FA5}">
                      <a16:colId xmlns:a16="http://schemas.microsoft.com/office/drawing/2014/main" xmlns="" val="20000"/>
                    </a:ext>
                  </a:extLst>
                </a:gridCol>
                <a:gridCol w="1478847">
                  <a:extLst>
                    <a:ext uri="{9D8B030D-6E8A-4147-A177-3AD203B41FA5}">
                      <a16:colId xmlns:a16="http://schemas.microsoft.com/office/drawing/2014/main" xmlns="" val="20001"/>
                    </a:ext>
                  </a:extLst>
                </a:gridCol>
                <a:gridCol w="864908">
                  <a:extLst>
                    <a:ext uri="{9D8B030D-6E8A-4147-A177-3AD203B41FA5}">
                      <a16:colId xmlns:a16="http://schemas.microsoft.com/office/drawing/2014/main" xmlns="" val="20002"/>
                    </a:ext>
                  </a:extLst>
                </a:gridCol>
                <a:gridCol w="864908">
                  <a:extLst>
                    <a:ext uri="{9D8B030D-6E8A-4147-A177-3AD203B41FA5}">
                      <a16:colId xmlns:a16="http://schemas.microsoft.com/office/drawing/2014/main" xmlns="" val="20003"/>
                    </a:ext>
                  </a:extLst>
                </a:gridCol>
                <a:gridCol w="864908">
                  <a:extLst>
                    <a:ext uri="{9D8B030D-6E8A-4147-A177-3AD203B41FA5}">
                      <a16:colId xmlns:a16="http://schemas.microsoft.com/office/drawing/2014/main" xmlns="" val="20004"/>
                    </a:ext>
                  </a:extLst>
                </a:gridCol>
              </a:tblGrid>
              <a:tr h="67310">
                <a:tc rowSpan="2">
                  <a:txBody>
                    <a:bodyPr/>
                    <a:lstStyle/>
                    <a:p>
                      <a:pPr algn="ctr">
                        <a:lnSpc>
                          <a:spcPct val="115000"/>
                        </a:lnSpc>
                        <a:spcAft>
                          <a:spcPts val="0"/>
                        </a:spcAft>
                      </a:pPr>
                      <a:r>
                        <a:rPr lang="en-US" sz="1100" dirty="0">
                          <a:effectLst/>
                          <a:latin typeface="Times New Roman" pitchFamily="18" charset="0"/>
                          <a:cs typeface="Times New Roman" pitchFamily="18" charset="0"/>
                        </a:rPr>
                        <a:t>Parameter</a:t>
                      </a:r>
                      <a:endParaRPr lang="en-IN" sz="1100" dirty="0">
                        <a:effectLst/>
                        <a:latin typeface="Times New Roman" pitchFamily="18" charset="0"/>
                        <a:cs typeface="Times New Roman" pitchFamily="18" charset="0"/>
                      </a:endParaRPr>
                    </a:p>
                  </a:txBody>
                  <a:tcPr marL="68580" marR="68580" marT="0" marB="0" anchor="ctr"/>
                </a:tc>
                <a:tc gridSpan="2">
                  <a:txBody>
                    <a:bodyPr/>
                    <a:lstStyle/>
                    <a:p>
                      <a:pPr algn="ctr">
                        <a:lnSpc>
                          <a:spcPct val="115000"/>
                        </a:lnSpc>
                        <a:spcAft>
                          <a:spcPts val="0"/>
                        </a:spcAft>
                      </a:pPr>
                      <a:r>
                        <a:rPr lang="en-US" sz="1100">
                          <a:effectLst/>
                          <a:latin typeface="Times New Roman" pitchFamily="18" charset="0"/>
                          <a:cs typeface="Times New Roman" pitchFamily="18" charset="0"/>
                        </a:rPr>
                        <a:t>Improvement w.r.t. RM [35]</a:t>
                      </a:r>
                      <a:endParaRPr lang="en-IN" sz="1100">
                        <a:effectLst/>
                        <a:latin typeface="Times New Roman" pitchFamily="18" charset="0"/>
                        <a:cs typeface="Times New Roman" pitchFamily="18" charset="0"/>
                      </a:endParaRPr>
                    </a:p>
                  </a:txBody>
                  <a:tcPr marL="68580" marR="68580" marT="0" marB="0" anchor="ctr"/>
                </a:tc>
                <a:tc hMerge="1">
                  <a:txBody>
                    <a:bodyPr/>
                    <a:lstStyle/>
                    <a:p>
                      <a:endParaRPr lang="en-IN"/>
                    </a:p>
                  </a:txBody>
                  <a:tcPr/>
                </a:tc>
                <a:tc gridSpan="2">
                  <a:txBody>
                    <a:bodyPr/>
                    <a:lstStyle/>
                    <a:p>
                      <a:pPr algn="ctr">
                        <a:lnSpc>
                          <a:spcPct val="115000"/>
                        </a:lnSpc>
                        <a:spcAft>
                          <a:spcPts val="0"/>
                        </a:spcAft>
                      </a:pPr>
                      <a:r>
                        <a:rPr lang="en-US" sz="1100" dirty="0">
                          <a:effectLst/>
                          <a:latin typeface="Times New Roman" pitchFamily="18" charset="0"/>
                          <a:cs typeface="Times New Roman" pitchFamily="18" charset="0"/>
                        </a:rPr>
                        <a:t>Improvement </a:t>
                      </a:r>
                      <a:r>
                        <a:rPr lang="en-US" sz="1100" dirty="0" err="1">
                          <a:effectLst/>
                          <a:latin typeface="Times New Roman" pitchFamily="18" charset="0"/>
                          <a:cs typeface="Times New Roman" pitchFamily="18" charset="0"/>
                        </a:rPr>
                        <a:t>w.r.t</a:t>
                      </a:r>
                      <a:r>
                        <a:rPr lang="en-US" sz="1100" dirty="0">
                          <a:effectLst/>
                          <a:latin typeface="Times New Roman" pitchFamily="18" charset="0"/>
                          <a:cs typeface="Times New Roman" pitchFamily="18" charset="0"/>
                        </a:rPr>
                        <a:t>. RUG [36]</a:t>
                      </a:r>
                      <a:endParaRPr lang="en-IN" sz="1100" dirty="0">
                        <a:effectLst/>
                        <a:latin typeface="Times New Roman" pitchFamily="18" charset="0"/>
                        <a:cs typeface="Times New Roman"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10000"/>
                  </a:ext>
                </a:extLst>
              </a:tr>
              <a:tr h="67310">
                <a:tc vMerge="1">
                  <a:txBody>
                    <a:bodyPr/>
                    <a:lstStyle/>
                    <a:p>
                      <a:endParaRPr lang="en-IN"/>
                    </a:p>
                  </a:txBody>
                  <a:tcPr/>
                </a:tc>
                <a:tc>
                  <a:txBody>
                    <a:bodyPr/>
                    <a:lstStyle/>
                    <a:p>
                      <a:pPr algn="ctr">
                        <a:lnSpc>
                          <a:spcPct val="115000"/>
                        </a:lnSpc>
                        <a:spcAft>
                          <a:spcPts val="0"/>
                        </a:spcAft>
                      </a:pPr>
                      <a:r>
                        <a:rPr lang="en-US" sz="1100">
                          <a:effectLst/>
                          <a:latin typeface="Times New Roman" pitchFamily="18" charset="0"/>
                          <a:cs typeface="Times New Roman" pitchFamily="18" charset="0"/>
                        </a:rPr>
                        <a:t>Approach-1</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Approach-2</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Approach-1</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Approach-2</a:t>
                      </a:r>
                      <a:endParaRPr lang="en-IN" sz="11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1"/>
                  </a:ext>
                </a:extLst>
              </a:tr>
              <a:tr h="133350">
                <a:tc>
                  <a:txBody>
                    <a:bodyPr/>
                    <a:lstStyle/>
                    <a:p>
                      <a:pPr>
                        <a:lnSpc>
                          <a:spcPct val="115000"/>
                        </a:lnSpc>
                        <a:spcAft>
                          <a:spcPts val="0"/>
                        </a:spcAft>
                      </a:pPr>
                      <a:r>
                        <a:rPr lang="en-US" sz="1300" kern="1200">
                          <a:effectLst/>
                          <a:latin typeface="Times New Roman" pitchFamily="18" charset="0"/>
                          <a:cs typeface="Times New Roman" pitchFamily="18" charset="0"/>
                        </a:rPr>
                        <a:t>Quantum Cost</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63%</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69%</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40%</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49%</a:t>
                      </a:r>
                      <a:endParaRPr lang="en-IN" sz="11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2"/>
                  </a:ext>
                </a:extLst>
              </a:tr>
              <a:tr h="130810">
                <a:tc>
                  <a:txBody>
                    <a:bodyPr/>
                    <a:lstStyle/>
                    <a:p>
                      <a:pPr>
                        <a:lnSpc>
                          <a:spcPct val="115000"/>
                        </a:lnSpc>
                        <a:spcAft>
                          <a:spcPts val="0"/>
                        </a:spcAft>
                      </a:pPr>
                      <a:r>
                        <a:rPr lang="en-US" sz="1300" kern="1200">
                          <a:effectLst/>
                          <a:latin typeface="Times New Roman" pitchFamily="18" charset="0"/>
                          <a:cs typeface="Times New Roman" pitchFamily="18" charset="0"/>
                        </a:rPr>
                        <a:t>Constant Inputs</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30%</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20%</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No</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No</a:t>
                      </a:r>
                      <a:endParaRPr lang="en-IN" sz="11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3"/>
                  </a:ext>
                </a:extLst>
              </a:tr>
              <a:tr h="135890">
                <a:tc>
                  <a:txBody>
                    <a:bodyPr/>
                    <a:lstStyle/>
                    <a:p>
                      <a:pPr>
                        <a:lnSpc>
                          <a:spcPct val="115000"/>
                        </a:lnSpc>
                        <a:spcAft>
                          <a:spcPts val="0"/>
                        </a:spcAft>
                      </a:pPr>
                      <a:r>
                        <a:rPr lang="en-US" sz="1300" kern="1200">
                          <a:effectLst/>
                          <a:latin typeface="Times New Roman" pitchFamily="18" charset="0"/>
                          <a:cs typeface="Times New Roman" pitchFamily="18" charset="0"/>
                        </a:rPr>
                        <a:t>No. of gates used</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21%</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21%</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21%</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100" dirty="0">
                          <a:effectLst/>
                          <a:latin typeface="Times New Roman" pitchFamily="18" charset="0"/>
                          <a:cs typeface="Times New Roman" pitchFamily="18" charset="0"/>
                        </a:rPr>
                        <a:t>21%</a:t>
                      </a:r>
                      <a:endParaRPr lang="en-IN" sz="1100" dirty="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4"/>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47</a:t>
            </a:fld>
            <a:endParaRPr lang="en-IN"/>
          </a:p>
        </p:txBody>
      </p:sp>
    </p:spTree>
    <p:extLst>
      <p:ext uri="{BB962C8B-B14F-4D97-AF65-F5344CB8AC3E}">
        <p14:creationId xmlns:p14="http://schemas.microsoft.com/office/powerpoint/2010/main" xmlns="" val="2038371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340768"/>
            <a:ext cx="8229600" cy="1143000"/>
          </a:xfrm>
        </p:spPr>
        <p:txBody>
          <a:bodyPr>
            <a:normAutofit fontScale="90000"/>
          </a:bodyPr>
          <a:lstStyle/>
          <a:p>
            <a:r>
              <a:rPr lang="en-US" b="1" i="1" u="sng" cap="all" dirty="0">
                <a:solidFill>
                  <a:srgbClr val="FF0000"/>
                </a:solidFill>
                <a:latin typeface="Times New Roman" pitchFamily="18" charset="0"/>
                <a:cs typeface="Times New Roman" pitchFamily="18" charset="0"/>
              </a:rPr>
              <a:t>design of parity preserving reversible floating point </a:t>
            </a:r>
            <a:r>
              <a:rPr lang="en-US" b="1" i="1" u="sng" cap="all" dirty="0" smtClean="0">
                <a:solidFill>
                  <a:srgbClr val="FF0000"/>
                </a:solidFill>
                <a:latin typeface="Times New Roman" pitchFamily="18" charset="0"/>
                <a:cs typeface="Times New Roman" pitchFamily="18" charset="0"/>
              </a:rPr>
              <a:t>division</a:t>
            </a:r>
            <a:endParaRPr lang="en-IN" i="1" u="sng" dirty="0">
              <a:solidFill>
                <a:srgbClr val="FF0000"/>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48</a:t>
            </a:fld>
            <a:endParaRPr lang="en-IN"/>
          </a:p>
        </p:txBody>
      </p:sp>
    </p:spTree>
    <p:extLst>
      <p:ext uri="{BB962C8B-B14F-4D97-AF65-F5344CB8AC3E}">
        <p14:creationId xmlns:p14="http://schemas.microsoft.com/office/powerpoint/2010/main" xmlns="" val="174385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Algorithm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4525963"/>
          </a:xfrm>
        </p:spPr>
        <p:txBody>
          <a:bodyPr>
            <a:noAutofit/>
          </a:bodyPr>
          <a:lstStyle/>
          <a:p>
            <a:r>
              <a:rPr lang="en-GB" sz="1400" dirty="0">
                <a:latin typeface="Times New Roman" pitchFamily="18" charset="0"/>
                <a:cs typeface="Times New Roman" pitchFamily="18" charset="0"/>
              </a:rPr>
              <a:t>Inputs: Dividend (D); Divisor (V) and Select (</a:t>
            </a:r>
            <a:r>
              <a:rPr lang="en-GB" sz="1400" dirty="0" err="1">
                <a:latin typeface="Times New Roman" pitchFamily="18" charset="0"/>
                <a:cs typeface="Times New Roman" pitchFamily="18" charset="0"/>
              </a:rPr>
              <a:t>Sel</a:t>
            </a:r>
            <a:r>
              <a:rPr lang="en-GB" sz="1400" dirty="0">
                <a:latin typeface="Times New Roman" pitchFamily="18" charset="0"/>
                <a:cs typeface="Times New Roman" pitchFamily="18" charset="0"/>
              </a:rPr>
              <a:t>) = 0.</a:t>
            </a:r>
            <a:endParaRPr lang="en-IN" sz="1400" dirty="0">
              <a:latin typeface="Times New Roman" pitchFamily="18" charset="0"/>
              <a:cs typeface="Times New Roman" pitchFamily="18" charset="0"/>
            </a:endParaRPr>
          </a:p>
          <a:p>
            <a:r>
              <a:rPr lang="en-GB" sz="1400" dirty="0">
                <a:latin typeface="Times New Roman" pitchFamily="18" charset="0"/>
                <a:cs typeface="Times New Roman" pitchFamily="18" charset="0"/>
              </a:rPr>
              <a:t>Outputs: Remainder (R) and Quotient (Q)</a:t>
            </a:r>
            <a:endParaRPr lang="en-IN" sz="1400" dirty="0">
              <a:latin typeface="Times New Roman" pitchFamily="18" charset="0"/>
              <a:cs typeface="Times New Roman" pitchFamily="18" charset="0"/>
            </a:endParaRPr>
          </a:p>
          <a:p>
            <a:pPr marL="0" indent="0">
              <a:buNone/>
            </a:pPr>
            <a:r>
              <a:rPr lang="en-GB" sz="1400" b="1" dirty="0" smtClean="0">
                <a:latin typeface="Times New Roman" pitchFamily="18" charset="0"/>
                <a:cs typeface="Times New Roman" pitchFamily="18" charset="0"/>
              </a:rPr>
              <a:t>Steps</a:t>
            </a:r>
            <a:r>
              <a:rPr lang="en-GB" sz="1400" b="1"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lvl="0"/>
            <a:r>
              <a:rPr lang="en-GB" sz="1400" dirty="0">
                <a:latin typeface="Times New Roman" pitchFamily="18" charset="0"/>
                <a:cs typeface="Times New Roman" pitchFamily="18" charset="0"/>
              </a:rPr>
              <a:t>Set Initially: </a:t>
            </a:r>
            <a:r>
              <a:rPr lang="en-GB" sz="1400" dirty="0" err="1">
                <a:latin typeface="Times New Roman" pitchFamily="18" charset="0"/>
                <a:cs typeface="Times New Roman" pitchFamily="18" charset="0"/>
              </a:rPr>
              <a:t>Clk</a:t>
            </a:r>
            <a:r>
              <a:rPr lang="en-GB" sz="1400" dirty="0">
                <a:latin typeface="Times New Roman" pitchFamily="18" charset="0"/>
                <a:cs typeface="Times New Roman" pitchFamily="18" charset="0"/>
              </a:rPr>
              <a:t> = High; SP = 0; </a:t>
            </a:r>
            <a:r>
              <a:rPr lang="en-GB" sz="1400" dirty="0" err="1">
                <a:latin typeface="Times New Roman" pitchFamily="18" charset="0"/>
                <a:cs typeface="Times New Roman" pitchFamily="18" charset="0"/>
              </a:rPr>
              <a:t>Sel</a:t>
            </a:r>
            <a:r>
              <a:rPr lang="en-GB" sz="1400" dirty="0">
                <a:latin typeface="Times New Roman" pitchFamily="18" charset="0"/>
                <a:cs typeface="Times New Roman" pitchFamily="18" charset="0"/>
              </a:rPr>
              <a:t> = 0; </a:t>
            </a:r>
            <a:endParaRPr lang="en-IN" sz="1400" dirty="0">
              <a:latin typeface="Times New Roman" pitchFamily="18" charset="0"/>
              <a:cs typeface="Times New Roman" pitchFamily="18" charset="0"/>
            </a:endParaRPr>
          </a:p>
          <a:p>
            <a:pPr marL="0" indent="0">
              <a:buNone/>
            </a:pPr>
            <a:r>
              <a:rPr lang="en-GB" sz="1400" dirty="0" smtClean="0">
                <a:latin typeface="Times New Roman" pitchFamily="18" charset="0"/>
                <a:cs typeface="Times New Roman" pitchFamily="18" charset="0"/>
              </a:rPr>
              <a:t>	Initialize </a:t>
            </a:r>
            <a:r>
              <a:rPr lang="en-GB" sz="1400" dirty="0">
                <a:latin typeface="Times New Roman" pitchFamily="18" charset="0"/>
                <a:cs typeface="Times New Roman" pitchFamily="18" charset="0"/>
              </a:rPr>
              <a:t>the Registers: Count = 0; D = 0; V = 0 </a:t>
            </a:r>
            <a:endParaRPr lang="en-IN" sz="1400" dirty="0">
              <a:latin typeface="Times New Roman" pitchFamily="18" charset="0"/>
              <a:cs typeface="Times New Roman" pitchFamily="18" charset="0"/>
            </a:endParaRPr>
          </a:p>
          <a:p>
            <a:pPr marL="0" indent="0">
              <a:buNone/>
            </a:pPr>
            <a:endParaRPr lang="en-IN" sz="1400" dirty="0">
              <a:latin typeface="Times New Roman" pitchFamily="18" charset="0"/>
              <a:cs typeface="Times New Roman" pitchFamily="18" charset="0"/>
            </a:endParaRPr>
          </a:p>
          <a:p>
            <a:pPr lvl="0"/>
            <a:r>
              <a:rPr lang="en-GB" sz="1400" dirty="0">
                <a:latin typeface="Times New Roman" pitchFamily="18" charset="0"/>
                <a:cs typeface="Times New Roman" pitchFamily="18" charset="0"/>
              </a:rPr>
              <a:t>If (</a:t>
            </a:r>
            <a:r>
              <a:rPr lang="en-GB" sz="1400" dirty="0" err="1">
                <a:latin typeface="Times New Roman" pitchFamily="18" charset="0"/>
                <a:cs typeface="Times New Roman" pitchFamily="18" charset="0"/>
              </a:rPr>
              <a:t>Clk</a:t>
            </a:r>
            <a:r>
              <a:rPr lang="en-GB" sz="1400" dirty="0">
                <a:latin typeface="Times New Roman" pitchFamily="18" charset="0"/>
                <a:cs typeface="Times New Roman" pitchFamily="18" charset="0"/>
              </a:rPr>
              <a:t> = 1)</a:t>
            </a:r>
            <a:endParaRPr lang="en-IN" sz="1400" dirty="0">
              <a:latin typeface="Times New Roman" pitchFamily="18" charset="0"/>
              <a:cs typeface="Times New Roman" pitchFamily="18" charset="0"/>
            </a:endParaRPr>
          </a:p>
          <a:p>
            <a:pPr marL="0" indent="0">
              <a:buNone/>
            </a:pPr>
            <a:r>
              <a:rPr lang="en-GB" sz="1400" dirty="0" smtClean="0">
                <a:latin typeface="Times New Roman" pitchFamily="18" charset="0"/>
                <a:cs typeface="Times New Roman" pitchFamily="18" charset="0"/>
              </a:rPr>
              <a:t>	If </a:t>
            </a:r>
            <a:r>
              <a:rPr lang="en-GB" sz="1400" dirty="0">
                <a:latin typeface="Times New Roman" pitchFamily="18" charset="0"/>
                <a:cs typeface="Times New Roman" pitchFamily="18" charset="0"/>
              </a:rPr>
              <a:t>(SP = = 0)</a:t>
            </a:r>
            <a:endParaRPr lang="en-IN" sz="1400" dirty="0">
              <a:latin typeface="Times New Roman" pitchFamily="18" charset="0"/>
              <a:cs typeface="Times New Roman" pitchFamily="18" charset="0"/>
            </a:endParaRPr>
          </a:p>
          <a:p>
            <a:pPr marL="0" indent="0">
              <a:buNone/>
            </a:pPr>
            <a:r>
              <a:rPr lang="en-GB" sz="1400" dirty="0" smtClean="0">
                <a:latin typeface="Times New Roman" pitchFamily="18" charset="0"/>
                <a:cs typeface="Times New Roman" pitchFamily="18" charset="0"/>
              </a:rPr>
              <a:t>	n-bit </a:t>
            </a:r>
            <a:r>
              <a:rPr lang="en-GB" sz="1400" dirty="0">
                <a:latin typeface="Times New Roman" pitchFamily="18" charset="0"/>
                <a:cs typeface="Times New Roman" pitchFamily="18" charset="0"/>
              </a:rPr>
              <a:t>inputs are loaded </a:t>
            </a:r>
            <a:r>
              <a:rPr lang="en-GB" sz="1400" dirty="0" err="1">
                <a:latin typeface="Times New Roman" pitchFamily="18" charset="0"/>
                <a:cs typeface="Times New Roman" pitchFamily="18" charset="0"/>
              </a:rPr>
              <a:t>parallelly</a:t>
            </a:r>
            <a:r>
              <a:rPr lang="en-GB" sz="1400" dirty="0">
                <a:latin typeface="Times New Roman" pitchFamily="18" charset="0"/>
                <a:cs typeface="Times New Roman" pitchFamily="18" charset="0"/>
              </a:rPr>
              <a:t> in to operand registers (D &amp; V).</a:t>
            </a:r>
            <a:endParaRPr lang="en-IN" sz="1400" dirty="0">
              <a:latin typeface="Times New Roman" pitchFamily="18" charset="0"/>
              <a:cs typeface="Times New Roman" pitchFamily="18" charset="0"/>
            </a:endParaRPr>
          </a:p>
          <a:p>
            <a:pPr lvl="0"/>
            <a:r>
              <a:rPr lang="en-GB" sz="1400" dirty="0">
                <a:latin typeface="Times New Roman" pitchFamily="18" charset="0"/>
                <a:cs typeface="Times New Roman" pitchFamily="18" charset="0"/>
              </a:rPr>
              <a:t>Else if (SP = =1 &amp; Hold = = 0 &amp; Count &lt; n)</a:t>
            </a:r>
            <a:endParaRPr lang="en-IN" sz="1400" dirty="0">
              <a:latin typeface="Times New Roman" pitchFamily="18" charset="0"/>
              <a:cs typeface="Times New Roman" pitchFamily="18" charset="0"/>
            </a:endParaRPr>
          </a:p>
          <a:p>
            <a:pPr marL="0" indent="0">
              <a:buNone/>
            </a:pPr>
            <a:r>
              <a:rPr lang="en-GB" sz="1400" dirty="0" smtClean="0">
                <a:latin typeface="Times New Roman" pitchFamily="18" charset="0"/>
                <a:cs typeface="Times New Roman" pitchFamily="18" charset="0"/>
              </a:rPr>
              <a:t>	The </a:t>
            </a:r>
            <a:r>
              <a:rPr lang="en-GB" sz="1400" dirty="0">
                <a:latin typeface="Times New Roman" pitchFamily="18" charset="0"/>
                <a:cs typeface="Times New Roman" pitchFamily="18" charset="0"/>
              </a:rPr>
              <a:t>operands are forwarded to n-bit parallel adder (as per non-restoring algorithm 2’s complement </a:t>
            </a:r>
            <a:r>
              <a:rPr lang="en-GB" sz="1400" dirty="0" smtClean="0">
                <a:latin typeface="Times New Roman" pitchFamily="18" charset="0"/>
                <a:cs typeface="Times New Roman" pitchFamily="18" charset="0"/>
              </a:rPr>
              <a:t>   addition</a:t>
            </a:r>
            <a:r>
              <a:rPr lang="en-GB"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buNone/>
            </a:pPr>
            <a:r>
              <a:rPr lang="en-GB" sz="1400" dirty="0" smtClean="0">
                <a:latin typeface="Times New Roman" pitchFamily="18" charset="0"/>
                <a:cs typeface="Times New Roman" pitchFamily="18" charset="0"/>
              </a:rPr>
              <a:t>	The </a:t>
            </a:r>
            <a:r>
              <a:rPr lang="en-GB" sz="1400" dirty="0">
                <a:latin typeface="Times New Roman" pitchFamily="18" charset="0"/>
                <a:cs typeface="Times New Roman" pitchFamily="18" charset="0"/>
              </a:rPr>
              <a:t>output of the previous step is loaded into </a:t>
            </a:r>
            <a:r>
              <a:rPr lang="en-GB" sz="1400" dirty="0" smtClean="0">
                <a:latin typeface="Times New Roman" pitchFamily="18" charset="0"/>
                <a:cs typeface="Times New Roman" pitchFamily="18" charset="0"/>
              </a:rPr>
              <a:t>D </a:t>
            </a:r>
            <a:r>
              <a:rPr lang="en-GB" sz="1400" dirty="0">
                <a:latin typeface="Times New Roman" pitchFamily="18" charset="0"/>
                <a:cs typeface="Times New Roman" pitchFamily="18" charset="0"/>
              </a:rPr>
              <a:t>register and serial left shift one position in PIPO shift </a:t>
            </a:r>
            <a:r>
              <a:rPr lang="en-GB" sz="1400" dirty="0" smtClean="0">
                <a:latin typeface="Times New Roman" pitchFamily="18" charset="0"/>
                <a:cs typeface="Times New Roman" pitchFamily="18" charset="0"/>
              </a:rPr>
              <a:t> register</a:t>
            </a:r>
            <a:r>
              <a:rPr lang="en-GB"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lvl="0"/>
            <a:r>
              <a:rPr lang="en-GB" sz="1400" dirty="0">
                <a:latin typeface="Times New Roman" pitchFamily="18" charset="0"/>
                <a:cs typeface="Times New Roman" pitchFamily="18" charset="0"/>
              </a:rPr>
              <a:t>If the partial result is positive (i.e. MSB = 0), set Q</a:t>
            </a:r>
            <a:r>
              <a:rPr lang="en-GB" sz="1400" baseline="-25000" dirty="0">
                <a:latin typeface="Times New Roman" pitchFamily="18" charset="0"/>
                <a:cs typeface="Times New Roman" pitchFamily="18" charset="0"/>
              </a:rPr>
              <a:t>0 </a:t>
            </a:r>
            <a:r>
              <a:rPr lang="en-GB" sz="1400" dirty="0">
                <a:latin typeface="Times New Roman" pitchFamily="18" charset="0"/>
                <a:cs typeface="Times New Roman" pitchFamily="18" charset="0"/>
              </a:rPr>
              <a:t>= 1; otherwise set Q</a:t>
            </a:r>
            <a:r>
              <a:rPr lang="en-GB" sz="1400" baseline="-25000" dirty="0">
                <a:latin typeface="Times New Roman" pitchFamily="18" charset="0"/>
                <a:cs typeface="Times New Roman" pitchFamily="18" charset="0"/>
              </a:rPr>
              <a:t>0 </a:t>
            </a:r>
            <a:r>
              <a:rPr lang="en-GB" sz="1400" dirty="0">
                <a:latin typeface="Times New Roman" pitchFamily="18" charset="0"/>
                <a:cs typeface="Times New Roman" pitchFamily="18" charset="0"/>
              </a:rPr>
              <a:t>= 0;</a:t>
            </a:r>
            <a:endParaRPr lang="en-IN" sz="1400" dirty="0">
              <a:latin typeface="Times New Roman" pitchFamily="18" charset="0"/>
              <a:cs typeface="Times New Roman" pitchFamily="18" charset="0"/>
            </a:endParaRPr>
          </a:p>
          <a:p>
            <a:pPr lvl="0"/>
            <a:r>
              <a:rPr lang="en-GB" sz="1400" dirty="0">
                <a:latin typeface="Times New Roman" pitchFamily="18" charset="0"/>
                <a:cs typeface="Times New Roman" pitchFamily="18" charset="0"/>
              </a:rPr>
              <a:t>Count = Count + 1;</a:t>
            </a:r>
            <a:endParaRPr lang="en-IN" sz="1400" dirty="0">
              <a:latin typeface="Times New Roman" pitchFamily="18" charset="0"/>
              <a:cs typeface="Times New Roman" pitchFamily="18" charset="0"/>
            </a:endParaRPr>
          </a:p>
          <a:p>
            <a:pPr lvl="0"/>
            <a:r>
              <a:rPr lang="en-GB" sz="1400" dirty="0">
                <a:latin typeface="Times New Roman" pitchFamily="18" charset="0"/>
                <a:cs typeface="Times New Roman" pitchFamily="18" charset="0"/>
              </a:rPr>
              <a:t>If (Count &gt;= n)</a:t>
            </a:r>
            <a:endParaRPr lang="en-IN" sz="1400" dirty="0">
              <a:latin typeface="Times New Roman" pitchFamily="18" charset="0"/>
              <a:cs typeface="Times New Roman" pitchFamily="18" charset="0"/>
            </a:endParaRPr>
          </a:p>
          <a:p>
            <a:pPr marL="0" indent="0">
              <a:buNone/>
            </a:pPr>
            <a:r>
              <a:rPr lang="en-GB" sz="1400" dirty="0" smtClean="0">
                <a:latin typeface="Times New Roman" pitchFamily="18" charset="0"/>
                <a:cs typeface="Times New Roman" pitchFamily="18" charset="0"/>
              </a:rPr>
              <a:t>	If </a:t>
            </a:r>
            <a:r>
              <a:rPr lang="en-GB" sz="1400" dirty="0">
                <a:latin typeface="Times New Roman" pitchFamily="18" charset="0"/>
                <a:cs typeface="Times New Roman" pitchFamily="18" charset="0"/>
              </a:rPr>
              <a:t>the result is negative; restore D and do rounding and normalization.</a:t>
            </a:r>
            <a:endParaRPr lang="en-IN" sz="1400" dirty="0">
              <a:latin typeface="Times New Roman" pitchFamily="18" charset="0"/>
              <a:cs typeface="Times New Roman" pitchFamily="18" charset="0"/>
            </a:endParaRPr>
          </a:p>
          <a:p>
            <a:pPr lvl="0"/>
            <a:r>
              <a:rPr lang="en-GB" sz="1400" dirty="0">
                <a:latin typeface="Times New Roman" pitchFamily="18" charset="0"/>
                <a:cs typeface="Times New Roman" pitchFamily="18" charset="0"/>
              </a:rPr>
              <a:t>Dividend register MSB = Remainder; LSB = Quotient.</a:t>
            </a:r>
            <a:endParaRPr lang="en-IN" sz="1400" dirty="0">
              <a:latin typeface="Times New Roman" pitchFamily="18" charset="0"/>
              <a:cs typeface="Times New Roman" pitchFamily="18" charset="0"/>
            </a:endParaRPr>
          </a:p>
          <a:p>
            <a:pPr lvl="0"/>
            <a:r>
              <a:rPr lang="en-GB" sz="1400" dirty="0">
                <a:latin typeface="Times New Roman" pitchFamily="18" charset="0"/>
                <a:cs typeface="Times New Roman" pitchFamily="18" charset="0"/>
              </a:rPr>
              <a:t>End.</a:t>
            </a:r>
            <a:endParaRPr lang="en-IN" sz="1400" dirty="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49</a:t>
            </a:fld>
            <a:endParaRPr lang="en-IN"/>
          </a:p>
        </p:txBody>
      </p:sp>
    </p:spTree>
    <p:extLst>
      <p:ext uri="{BB962C8B-B14F-4D97-AF65-F5344CB8AC3E}">
        <p14:creationId xmlns:p14="http://schemas.microsoft.com/office/powerpoint/2010/main" xmlns="" val="336863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solidFill>
                  <a:srgbClr val="FF0000"/>
                </a:solidFill>
                <a:latin typeface="Times New Roman" pitchFamily="18" charset="0"/>
                <a:cs typeface="Times New Roman" pitchFamily="18" charset="0"/>
              </a:rPr>
              <a:t>Objectives of the Research</a:t>
            </a:r>
            <a:endParaRPr lang="en-IN"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91955" y="1390957"/>
            <a:ext cx="8229600" cy="3989040"/>
          </a:xfrm>
        </p:spPr>
        <p:txBody>
          <a:bodyPr>
            <a:noAutofit/>
          </a:bodyPr>
          <a:lstStyle/>
          <a:p>
            <a:pPr lvl="0" algn="just">
              <a:buFont typeface="Wingdings" pitchFamily="2" charset="2"/>
              <a:buChar char="Ø"/>
            </a:pPr>
            <a:r>
              <a:rPr lang="en-GB" sz="2400" dirty="0">
                <a:latin typeface="Times New Roman" pitchFamily="18" charset="0"/>
                <a:cs typeface="Times New Roman" pitchFamily="18" charset="0"/>
              </a:rPr>
              <a:t>To analyse the reversible logic gates and circuits which are reported in the literature qualitatively and make comparison among them</a:t>
            </a:r>
            <a:r>
              <a:rPr lang="en-GB" sz="2400" dirty="0" smtClean="0">
                <a:latin typeface="Times New Roman" pitchFamily="18" charset="0"/>
                <a:cs typeface="Times New Roman" pitchFamily="18" charset="0"/>
              </a:rPr>
              <a:t>.</a:t>
            </a:r>
          </a:p>
          <a:p>
            <a:pPr lvl="0" algn="just">
              <a:buFont typeface="Wingdings" pitchFamily="2" charset="2"/>
              <a:buChar char="Ø"/>
            </a:pPr>
            <a:endParaRPr lang="en-IN" sz="2400" dirty="0">
              <a:latin typeface="Times New Roman" pitchFamily="18" charset="0"/>
              <a:cs typeface="Times New Roman" pitchFamily="18" charset="0"/>
            </a:endParaRPr>
          </a:p>
          <a:p>
            <a:pPr lvl="0" algn="just">
              <a:buFont typeface="Wingdings" pitchFamily="2" charset="2"/>
              <a:buChar char="Ø"/>
            </a:pPr>
            <a:r>
              <a:rPr lang="en-GB" sz="2400" dirty="0">
                <a:latin typeface="Times New Roman" pitchFamily="18" charset="0"/>
                <a:cs typeface="Times New Roman" pitchFamily="18" charset="0"/>
              </a:rPr>
              <a:t>To propose new reversible logic gates </a:t>
            </a:r>
            <a:r>
              <a:rPr lang="en-GB" sz="2400" dirty="0" smtClean="0">
                <a:latin typeface="Times New Roman" pitchFamily="18" charset="0"/>
                <a:cs typeface="Times New Roman" pitchFamily="18" charset="0"/>
              </a:rPr>
              <a:t>providing higher number of functionalities </a:t>
            </a:r>
            <a:r>
              <a:rPr lang="en-GB" sz="2400" dirty="0">
                <a:latin typeface="Times New Roman" pitchFamily="18" charset="0"/>
                <a:cs typeface="Times New Roman" pitchFamily="18" charset="0"/>
              </a:rPr>
              <a:t>with parity preservation and useful to enhance the performance</a:t>
            </a:r>
            <a:r>
              <a:rPr lang="en-GB" sz="2400" dirty="0" smtClean="0">
                <a:latin typeface="Times New Roman" pitchFamily="18" charset="0"/>
                <a:cs typeface="Times New Roman" pitchFamily="18" charset="0"/>
              </a:rPr>
              <a:t>.</a:t>
            </a:r>
          </a:p>
          <a:p>
            <a:pPr lvl="0" algn="just">
              <a:buFont typeface="Wingdings" pitchFamily="2" charset="2"/>
              <a:buChar char="Ø"/>
            </a:pPr>
            <a:endParaRPr lang="en-IN" sz="2400" dirty="0">
              <a:latin typeface="Times New Roman" pitchFamily="18" charset="0"/>
              <a:cs typeface="Times New Roman" pitchFamily="18" charset="0"/>
            </a:endParaRPr>
          </a:p>
          <a:p>
            <a:pPr lvl="0" algn="just">
              <a:buFont typeface="Wingdings" pitchFamily="2" charset="2"/>
              <a:buChar char="Ø"/>
            </a:pPr>
            <a:r>
              <a:rPr lang="en-GB" sz="2400" dirty="0">
                <a:latin typeface="Times New Roman" pitchFamily="18" charset="0"/>
                <a:cs typeface="Times New Roman" pitchFamily="18" charset="0"/>
              </a:rPr>
              <a:t>To design the </a:t>
            </a:r>
            <a:r>
              <a:rPr lang="en-GB" sz="2400" dirty="0" smtClean="0">
                <a:latin typeface="Times New Roman" pitchFamily="18" charset="0"/>
                <a:cs typeface="Times New Roman" pitchFamily="18" charset="0"/>
              </a:rPr>
              <a:t>reversible logic based digital </a:t>
            </a:r>
            <a:r>
              <a:rPr lang="en-GB" sz="2400" dirty="0">
                <a:latin typeface="Times New Roman" pitchFamily="18" charset="0"/>
                <a:cs typeface="Times New Roman" pitchFamily="18" charset="0"/>
              </a:rPr>
              <a:t>circuits </a:t>
            </a:r>
            <a:r>
              <a:rPr lang="en-GB" sz="2400" dirty="0" smtClean="0">
                <a:latin typeface="Times New Roman" pitchFamily="18" charset="0"/>
                <a:cs typeface="Times New Roman" pitchFamily="18" charset="0"/>
              </a:rPr>
              <a:t>especially for arithmetic operations to provide enhanced performance with parity </a:t>
            </a:r>
            <a:r>
              <a:rPr lang="en-GB" sz="2400" dirty="0">
                <a:latin typeface="Times New Roman" pitchFamily="18" charset="0"/>
                <a:cs typeface="Times New Roman" pitchFamily="18" charset="0"/>
              </a:rPr>
              <a:t>preservation </a:t>
            </a:r>
            <a:r>
              <a:rPr lang="en-GB" sz="2400" dirty="0" smtClean="0">
                <a:latin typeface="Times New Roman" pitchFamily="18" charset="0"/>
                <a:cs typeface="Times New Roman" pitchFamily="18" charset="0"/>
              </a:rPr>
              <a:t>capability in </a:t>
            </a:r>
            <a:r>
              <a:rPr lang="en-GB" sz="2400" dirty="0">
                <a:latin typeface="Times New Roman" pitchFamily="18" charset="0"/>
                <a:cs typeface="Times New Roman" pitchFamily="18" charset="0"/>
              </a:rPr>
              <a:t>comparison with the circuits reported in the </a:t>
            </a:r>
            <a:r>
              <a:rPr lang="en-GB" sz="2400" dirty="0" smtClean="0">
                <a:latin typeface="Times New Roman" pitchFamily="18" charset="0"/>
                <a:cs typeface="Times New Roman" pitchFamily="18" charset="0"/>
              </a:rPr>
              <a:t>literature</a:t>
            </a:r>
            <a:r>
              <a:rPr lang="en-GB"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smtClean="0"/>
              <a:t>Synopsis</a:t>
            </a:r>
            <a:endParaRPr lang="en-IN" dirty="0"/>
          </a:p>
        </p:txBody>
      </p:sp>
      <p:sp>
        <p:nvSpPr>
          <p:cNvPr id="5" name="Slide Number Placeholder 4"/>
          <p:cNvSpPr>
            <a:spLocks noGrp="1"/>
          </p:cNvSpPr>
          <p:nvPr>
            <p:ph type="sldNum" sz="quarter" idx="12"/>
          </p:nvPr>
        </p:nvSpPr>
        <p:spPr/>
        <p:txBody>
          <a:bodyPr/>
          <a:lstStyle/>
          <a:p>
            <a:fld id="{A36D5084-E15A-471B-95B6-A94CFE3BBEA2}" type="slidenum">
              <a:rPr lang="en-IN" smtClean="0"/>
              <a:pPr/>
              <a:t>5</a:t>
            </a:fld>
            <a:endParaRPr lang="en-IN"/>
          </a:p>
        </p:txBody>
      </p:sp>
    </p:spTree>
    <p:extLst>
      <p:ext uri="{BB962C8B-B14F-4D97-AF65-F5344CB8AC3E}">
        <p14:creationId xmlns:p14="http://schemas.microsoft.com/office/powerpoint/2010/main" xmlns="" val="2086954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143000"/>
          </a:xfrm>
        </p:spPr>
        <p:txBody>
          <a:bodyPr>
            <a:normAutofit fontScale="90000"/>
          </a:bodyPr>
          <a:lstStyle/>
          <a:p>
            <a:r>
              <a:rPr lang="en-US" b="1" dirty="0">
                <a:latin typeface="Times New Roman" pitchFamily="18" charset="0"/>
                <a:cs typeface="Times New Roman" pitchFamily="18" charset="0"/>
              </a:rPr>
              <a:t>Flow Diagram of Floating Point Division</a:t>
            </a:r>
            <a:endParaRPr lang="en-IN"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544002" y="620688"/>
            <a:ext cx="6055995" cy="62103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50</a:t>
            </a:fld>
            <a:endParaRPr lang="en-IN"/>
          </a:p>
        </p:txBody>
      </p:sp>
    </p:spTree>
    <p:extLst>
      <p:ext uri="{BB962C8B-B14F-4D97-AF65-F5344CB8AC3E}">
        <p14:creationId xmlns:p14="http://schemas.microsoft.com/office/powerpoint/2010/main" xmlns="" val="26613713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Architecture of Floating </a:t>
            </a:r>
            <a:r>
              <a:rPr lang="en-US" b="1" dirty="0">
                <a:latin typeface="Times New Roman" pitchFamily="18" charset="0"/>
                <a:cs typeface="Times New Roman" pitchFamily="18" charset="0"/>
              </a:rPr>
              <a:t>Point Division </a:t>
            </a:r>
            <a:r>
              <a:rPr lang="en-US" b="1" dirty="0" smtClean="0">
                <a:latin typeface="Times New Roman" pitchFamily="18" charset="0"/>
                <a:cs typeface="Times New Roman" pitchFamily="18" charset="0"/>
              </a:rPr>
              <a:t>Unit</a:t>
            </a:r>
            <a:endParaRPr lang="en-IN"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681162" y="1546433"/>
            <a:ext cx="5781675" cy="519493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51</a:t>
            </a:fld>
            <a:endParaRPr lang="en-IN"/>
          </a:p>
        </p:txBody>
      </p:sp>
    </p:spTree>
    <p:extLst>
      <p:ext uri="{BB962C8B-B14F-4D97-AF65-F5344CB8AC3E}">
        <p14:creationId xmlns:p14="http://schemas.microsoft.com/office/powerpoint/2010/main" xmlns="" val="35784874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Key </a:t>
            </a:r>
            <a:r>
              <a:rPr lang="en-US" b="1" dirty="0" smtClean="0">
                <a:latin typeface="Times New Roman" pitchFamily="18" charset="0"/>
                <a:cs typeface="Times New Roman" pitchFamily="18" charset="0"/>
              </a:rPr>
              <a:t>Elements of Division Unit</a:t>
            </a:r>
            <a:endParaRPr lang="en-IN" dirty="0">
              <a:latin typeface="Times New Roman" pitchFamily="18" charset="0"/>
              <a:cs typeface="Times New Roman" pitchFamily="18" charset="0"/>
            </a:endParaRPr>
          </a:p>
        </p:txBody>
      </p:sp>
      <p:sp>
        <p:nvSpPr>
          <p:cNvPr id="4" name="Rectangle 3"/>
          <p:cNvSpPr/>
          <p:nvPr/>
        </p:nvSpPr>
        <p:spPr>
          <a:xfrm>
            <a:off x="2195736" y="1556792"/>
            <a:ext cx="1351652" cy="369332"/>
          </a:xfrm>
          <a:prstGeom prst="rect">
            <a:avLst/>
          </a:prstGeom>
        </p:spPr>
        <p:txBody>
          <a:bodyPr wrap="none">
            <a:spAutoFit/>
          </a:bodyPr>
          <a:lstStyle/>
          <a:p>
            <a:pPr latinLnBrk="1"/>
            <a:r>
              <a:rPr lang="en-US" b="1" dirty="0">
                <a:latin typeface="Times New Roman" pitchFamily="18" charset="0"/>
                <a:cs typeface="Times New Roman" pitchFamily="18" charset="0"/>
              </a:rPr>
              <a:t>Multiplexer</a:t>
            </a:r>
            <a:endParaRPr lang="en-IN" dirty="0">
              <a:latin typeface="Times New Roman" pitchFamily="18" charset="0"/>
              <a:cs typeface="Times New Roman" pitchFamily="18" charset="0"/>
            </a:endParaRPr>
          </a:p>
        </p:txBody>
      </p:sp>
      <p:pic>
        <p:nvPicPr>
          <p:cNvPr id="5" name="Picture 4"/>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122140"/>
            <a:ext cx="8640960" cy="1882924"/>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xmlns="" val="2815289405"/>
              </p:ext>
            </p:extLst>
          </p:nvPr>
        </p:nvGraphicFramePr>
        <p:xfrm>
          <a:off x="2051720" y="4365104"/>
          <a:ext cx="4483735" cy="1188720"/>
        </p:xfrm>
        <a:graphic>
          <a:graphicData uri="http://schemas.openxmlformats.org/drawingml/2006/table">
            <a:tbl>
              <a:tblPr firstRow="1" firstCol="1" bandRow="1">
                <a:tableStyleId>{5C22544A-7EE6-4342-B048-85BDC9FD1C3A}</a:tableStyleId>
              </a:tblPr>
              <a:tblGrid>
                <a:gridCol w="1590675">
                  <a:extLst>
                    <a:ext uri="{9D8B030D-6E8A-4147-A177-3AD203B41FA5}">
                      <a16:colId xmlns:a16="http://schemas.microsoft.com/office/drawing/2014/main" xmlns="" val="20000"/>
                    </a:ext>
                  </a:extLst>
                </a:gridCol>
                <a:gridCol w="1350010">
                  <a:extLst>
                    <a:ext uri="{9D8B030D-6E8A-4147-A177-3AD203B41FA5}">
                      <a16:colId xmlns:a16="http://schemas.microsoft.com/office/drawing/2014/main" xmlns="" val="20001"/>
                    </a:ext>
                  </a:extLst>
                </a:gridCol>
                <a:gridCol w="1543050">
                  <a:extLst>
                    <a:ext uri="{9D8B030D-6E8A-4147-A177-3AD203B41FA5}">
                      <a16:colId xmlns:a16="http://schemas.microsoft.com/office/drawing/2014/main" xmlns="" val="20002"/>
                    </a:ext>
                  </a:extLst>
                </a:gridCol>
              </a:tblGrid>
              <a:tr h="0">
                <a:tc>
                  <a:txBody>
                    <a:bodyPr/>
                    <a:lstStyle/>
                    <a:p>
                      <a:pPr indent="722630" algn="ctr">
                        <a:lnSpc>
                          <a:spcPct val="150000"/>
                        </a:lnSpc>
                        <a:spcAft>
                          <a:spcPts val="0"/>
                        </a:spcAft>
                      </a:pPr>
                      <a:r>
                        <a:rPr lang="en-GB" sz="1300" dirty="0">
                          <a:effectLst/>
                          <a:latin typeface="Times New Roman" pitchFamily="18" charset="0"/>
                          <a:cs typeface="Times New Roman" pitchFamily="18" charset="0"/>
                        </a:rPr>
                        <a:t>Input</a:t>
                      </a:r>
                      <a:endParaRPr lang="en-IN" sz="1300" dirty="0">
                        <a:effectLst/>
                        <a:latin typeface="Times New Roman" pitchFamily="18" charset="0"/>
                        <a:ea typeface="Times New Roman"/>
                        <a:cs typeface="Times New Roman" pitchFamily="18" charset="0"/>
                      </a:endParaRPr>
                    </a:p>
                  </a:txBody>
                  <a:tcPr marL="68580" marR="68580" marT="0" marB="0"/>
                </a:tc>
                <a:tc gridSpan="2">
                  <a:txBody>
                    <a:bodyPr/>
                    <a:lstStyle/>
                    <a:p>
                      <a:pPr indent="722630" algn="ctr">
                        <a:lnSpc>
                          <a:spcPct val="150000"/>
                        </a:lnSpc>
                        <a:spcAft>
                          <a:spcPts val="0"/>
                        </a:spcAft>
                      </a:pPr>
                      <a:r>
                        <a:rPr lang="en-GB" sz="1300" dirty="0">
                          <a:effectLst/>
                          <a:latin typeface="Times New Roman" pitchFamily="18" charset="0"/>
                          <a:cs typeface="Times New Roman" pitchFamily="18" charset="0"/>
                        </a:rPr>
                        <a:t>Outputs</a:t>
                      </a:r>
                      <a:endParaRPr lang="en-IN" sz="1300" dirty="0">
                        <a:effectLst/>
                        <a:latin typeface="Times New Roman" pitchFamily="18" charset="0"/>
                        <a:ea typeface="Times New Roman"/>
                        <a:cs typeface="Times New Roman"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xmlns="" val="10000"/>
                  </a:ext>
                </a:extLst>
              </a:tr>
              <a:tr h="0">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Select Line (A = </a:t>
                      </a:r>
                      <a:r>
                        <a:rPr lang="en-GB" sz="1300" dirty="0" err="1">
                          <a:effectLst/>
                          <a:latin typeface="Times New Roman" pitchFamily="18" charset="0"/>
                          <a:cs typeface="Times New Roman" pitchFamily="18" charset="0"/>
                        </a:rPr>
                        <a:t>Sel</a:t>
                      </a:r>
                      <a:r>
                        <a:rPr lang="en-GB" sz="1300" dirty="0">
                          <a:effectLst/>
                          <a:latin typeface="Times New Roman" pitchFamily="18" charset="0"/>
                          <a:cs typeface="Times New Roman" pitchFamily="18" charset="0"/>
                        </a:rPr>
                        <a:t>)</a:t>
                      </a:r>
                      <a:endParaRPr lang="en-IN" sz="1300" dirty="0">
                        <a:effectLst/>
                        <a:latin typeface="Times New Roman" pitchFamily="18" charset="0"/>
                        <a:ea typeface="Times New Roman"/>
                        <a:cs typeface="Times New Roman" pitchFamily="18" charset="0"/>
                      </a:endParaRPr>
                    </a:p>
                  </a:txBody>
                  <a:tcPr marL="68580" marR="68580" marT="0" marB="0"/>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P = </a:t>
                      </a:r>
                      <a:r>
                        <a:rPr lang="en-GB" sz="1300" dirty="0" err="1">
                          <a:effectLst/>
                          <a:latin typeface="Times New Roman" pitchFamily="18" charset="0"/>
                          <a:cs typeface="Times New Roman" pitchFamily="18" charset="0"/>
                        </a:rPr>
                        <a:t>Sel</a:t>
                      </a:r>
                      <a:r>
                        <a:rPr lang="en-GB" sz="1300" dirty="0">
                          <a:effectLst/>
                          <a:latin typeface="Times New Roman" pitchFamily="18" charset="0"/>
                          <a:cs typeface="Times New Roman" pitchFamily="18" charset="0"/>
                        </a:rPr>
                        <a:t> ⊕ D</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R = </a:t>
                      </a:r>
                      <a:r>
                        <a:rPr lang="en-GB" sz="1300" dirty="0" err="1">
                          <a:effectLst/>
                          <a:latin typeface="Times New Roman" pitchFamily="18" charset="0"/>
                          <a:cs typeface="Times New Roman" pitchFamily="18" charset="0"/>
                        </a:rPr>
                        <a:t>Sel</a:t>
                      </a:r>
                      <a:r>
                        <a:rPr lang="en-GB" sz="1300" dirty="0">
                          <a:effectLst/>
                          <a:latin typeface="Times New Roman" pitchFamily="18" charset="0"/>
                          <a:cs typeface="Times New Roman" pitchFamily="18" charset="0"/>
                        </a:rPr>
                        <a:t>’ C ⊕ </a:t>
                      </a:r>
                      <a:r>
                        <a:rPr lang="en-GB" sz="1300" dirty="0" err="1">
                          <a:effectLst/>
                          <a:latin typeface="Times New Roman" pitchFamily="18" charset="0"/>
                          <a:cs typeface="Times New Roman" pitchFamily="18" charset="0"/>
                        </a:rPr>
                        <a:t>Sel</a:t>
                      </a:r>
                      <a:r>
                        <a:rPr lang="en-GB" sz="1300" dirty="0">
                          <a:effectLst/>
                          <a:latin typeface="Times New Roman" pitchFamily="18" charset="0"/>
                          <a:cs typeface="Times New Roman" pitchFamily="18" charset="0"/>
                        </a:rPr>
                        <a:t> B</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1"/>
                  </a:ext>
                </a:extLst>
              </a:tr>
              <a:tr h="0">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0</a:t>
                      </a:r>
                      <a:endParaRPr lang="en-IN" sz="1300" dirty="0">
                        <a:effectLst/>
                        <a:latin typeface="Times New Roman" pitchFamily="18" charset="0"/>
                        <a:ea typeface="Times New Roman"/>
                        <a:cs typeface="Times New Roman" pitchFamily="18" charset="0"/>
                      </a:endParaRPr>
                    </a:p>
                  </a:txBody>
                  <a:tcPr marL="68580" marR="68580" marT="0" marB="0"/>
                </a:tc>
                <a:tc>
                  <a:txBody>
                    <a:bodyPr/>
                    <a:lstStyle/>
                    <a:p>
                      <a:pPr marL="0" indent="0" algn="ctr">
                        <a:lnSpc>
                          <a:spcPct val="150000"/>
                        </a:lnSpc>
                        <a:spcAft>
                          <a:spcPts val="0"/>
                        </a:spcAft>
                      </a:pPr>
                      <a:r>
                        <a:rPr lang="en-GB" sz="1300" dirty="0" err="1">
                          <a:effectLst/>
                          <a:latin typeface="Times New Roman" pitchFamily="18" charset="0"/>
                          <a:cs typeface="Times New Roman" pitchFamily="18" charset="0"/>
                        </a:rPr>
                        <a:t>Sel</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C</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2"/>
                  </a:ext>
                </a:extLst>
              </a:tr>
              <a:tr h="0">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1</a:t>
                      </a:r>
                      <a:endParaRPr lang="en-IN" sz="1300" dirty="0">
                        <a:effectLst/>
                        <a:latin typeface="Times New Roman" pitchFamily="18" charset="0"/>
                        <a:ea typeface="Times New Roman"/>
                        <a:cs typeface="Times New Roman" pitchFamily="18" charset="0"/>
                      </a:endParaRPr>
                    </a:p>
                  </a:txBody>
                  <a:tcPr marL="68580" marR="68580" marT="0" marB="0"/>
                </a:tc>
                <a:tc>
                  <a:txBody>
                    <a:bodyPr/>
                    <a:lstStyle/>
                    <a:p>
                      <a:pPr marL="0" indent="0" algn="ctr">
                        <a:lnSpc>
                          <a:spcPct val="150000"/>
                        </a:lnSpc>
                        <a:spcAft>
                          <a:spcPts val="0"/>
                        </a:spcAft>
                      </a:pPr>
                      <a:r>
                        <a:rPr lang="en-GB" sz="1300" dirty="0" err="1">
                          <a:effectLst/>
                          <a:latin typeface="Times New Roman" pitchFamily="18" charset="0"/>
                          <a:cs typeface="Times New Roman" pitchFamily="18" charset="0"/>
                        </a:rPr>
                        <a:t>Sel</a:t>
                      </a:r>
                      <a:endParaRPr lang="en-IN" sz="1300" dirty="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dirty="0">
                          <a:effectLst/>
                          <a:latin typeface="Times New Roman" pitchFamily="18" charset="0"/>
                          <a:cs typeface="Times New Roman" pitchFamily="18" charset="0"/>
                        </a:rPr>
                        <a:t>B</a:t>
                      </a:r>
                      <a:endParaRPr lang="en-IN" sz="13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7" name="Slide Number Placeholder 6"/>
          <p:cNvSpPr>
            <a:spLocks noGrp="1"/>
          </p:cNvSpPr>
          <p:nvPr>
            <p:ph type="sldNum" sz="quarter" idx="12"/>
          </p:nvPr>
        </p:nvSpPr>
        <p:spPr/>
        <p:txBody>
          <a:bodyPr/>
          <a:lstStyle/>
          <a:p>
            <a:fld id="{A36D5084-E15A-471B-95B6-A94CFE3BBEA2}" type="slidenum">
              <a:rPr lang="en-IN" smtClean="0"/>
              <a:pPr/>
              <a:t>52</a:t>
            </a:fld>
            <a:endParaRPr lang="en-IN"/>
          </a:p>
        </p:txBody>
      </p:sp>
    </p:spTree>
    <p:extLst>
      <p:ext uri="{BB962C8B-B14F-4D97-AF65-F5344CB8AC3E}">
        <p14:creationId xmlns:p14="http://schemas.microsoft.com/office/powerpoint/2010/main" xmlns="" val="25359167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Contd</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4" name="Rectangle 3"/>
          <p:cNvSpPr/>
          <p:nvPr/>
        </p:nvSpPr>
        <p:spPr>
          <a:xfrm>
            <a:off x="3421621" y="1331476"/>
            <a:ext cx="2499402" cy="369332"/>
          </a:xfrm>
          <a:prstGeom prst="rect">
            <a:avLst/>
          </a:prstGeom>
        </p:spPr>
        <p:txBody>
          <a:bodyPr wrap="none">
            <a:spAutoFit/>
          </a:bodyPr>
          <a:lstStyle/>
          <a:p>
            <a:r>
              <a:rPr lang="en-US" b="1" dirty="0">
                <a:latin typeface="Times New Roman" pitchFamily="18" charset="0"/>
                <a:cs typeface="Times New Roman" pitchFamily="18" charset="0"/>
              </a:rPr>
              <a:t>Parallel In Parallel Out</a:t>
            </a:r>
            <a:endParaRPr lang="en-IN" dirty="0">
              <a:latin typeface="Times New Roman" pitchFamily="18" charset="0"/>
              <a:cs typeface="Times New Roman" pitchFamily="18" charset="0"/>
            </a:endParaRPr>
          </a:p>
        </p:txBody>
      </p:sp>
      <p:pic>
        <p:nvPicPr>
          <p:cNvPr id="5" name="Picture 4"/>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2420888"/>
            <a:ext cx="8352928" cy="2304256"/>
          </a:xfrm>
          <a:prstGeom prst="rect">
            <a:avLst/>
          </a:prstGeom>
          <a:noFill/>
          <a:ln>
            <a:noFill/>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53</a:t>
            </a:fld>
            <a:endParaRPr lang="en-IN"/>
          </a:p>
        </p:txBody>
      </p:sp>
    </p:spTree>
    <p:extLst>
      <p:ext uri="{BB962C8B-B14F-4D97-AF65-F5344CB8AC3E}">
        <p14:creationId xmlns:p14="http://schemas.microsoft.com/office/powerpoint/2010/main" xmlns="" val="16379327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Contd</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4" name="Rectangle 3"/>
          <p:cNvSpPr/>
          <p:nvPr/>
        </p:nvSpPr>
        <p:spPr>
          <a:xfrm>
            <a:off x="3203848" y="1340768"/>
            <a:ext cx="2614818" cy="369332"/>
          </a:xfrm>
          <a:prstGeom prst="rect">
            <a:avLst/>
          </a:prstGeom>
        </p:spPr>
        <p:txBody>
          <a:bodyPr wrap="none">
            <a:spAutoFit/>
          </a:bodyPr>
          <a:lstStyle/>
          <a:p>
            <a:r>
              <a:rPr lang="en-US" b="1" dirty="0">
                <a:latin typeface="Times New Roman" pitchFamily="18" charset="0"/>
                <a:cs typeface="Times New Roman" pitchFamily="18" charset="0"/>
              </a:rPr>
              <a:t>Multifunctional Register</a:t>
            </a:r>
            <a:endParaRPr lang="en-IN" dirty="0">
              <a:latin typeface="Times New Roman" pitchFamily="18" charset="0"/>
              <a:cs typeface="Times New Roman" pitchFamily="18" charset="0"/>
            </a:endParaRPr>
          </a:p>
        </p:txBody>
      </p:sp>
      <p:pic>
        <p:nvPicPr>
          <p:cNvPr id="6" name="Picture 5"/>
          <p:cNvPicPr/>
          <p:nvPr/>
        </p:nvPicPr>
        <p:blipFill>
          <a:blip r:embed="rId2" cstate="print"/>
          <a:srcRect/>
          <a:stretch>
            <a:fillRect/>
          </a:stretch>
        </p:blipFill>
        <p:spPr bwMode="auto">
          <a:xfrm>
            <a:off x="539552" y="2708920"/>
            <a:ext cx="3228340" cy="1372870"/>
          </a:xfrm>
          <a:prstGeom prst="rect">
            <a:avLst/>
          </a:prstGeom>
          <a:noFill/>
          <a:ln w="9525">
            <a:noFill/>
            <a:miter lim="800000"/>
            <a:headEnd/>
            <a:tailEnd/>
          </a:ln>
        </p:spPr>
      </p:pic>
      <p:sp>
        <p:nvSpPr>
          <p:cNvPr id="7" name="Rectangle 6"/>
          <p:cNvSpPr/>
          <p:nvPr/>
        </p:nvSpPr>
        <p:spPr>
          <a:xfrm>
            <a:off x="2545515" y="5507940"/>
            <a:ext cx="4456669" cy="369332"/>
          </a:xfrm>
          <a:prstGeom prst="rect">
            <a:avLst/>
          </a:prstGeom>
        </p:spPr>
        <p:txBody>
          <a:bodyPr wrap="none">
            <a:spAutoFit/>
          </a:bodyPr>
          <a:lstStyle/>
          <a:p>
            <a:r>
              <a:rPr lang="en-US" b="1" dirty="0">
                <a:latin typeface="Times New Roman" pitchFamily="18" charset="0"/>
                <a:cs typeface="Times New Roman" pitchFamily="18" charset="0"/>
              </a:rPr>
              <a:t>Q</a:t>
            </a:r>
            <a:r>
              <a:rPr lang="en-US" b="1" baseline="-25000" dirty="0">
                <a:latin typeface="Times New Roman" pitchFamily="18" charset="0"/>
                <a:cs typeface="Times New Roman" pitchFamily="18" charset="0"/>
              </a:rPr>
              <a:t>i</a:t>
            </a:r>
            <a:r>
              <a:rPr lang="en-US" b="1" baseline="30000" dirty="0">
                <a:latin typeface="Times New Roman" pitchFamily="18" charset="0"/>
                <a:cs typeface="Times New Roman" pitchFamily="18" charset="0"/>
              </a:rPr>
              <a:t>+</a:t>
            </a:r>
            <a:r>
              <a:rPr lang="en-US" b="1" dirty="0">
                <a:latin typeface="Times New Roman" pitchFamily="18" charset="0"/>
                <a:cs typeface="Times New Roman" pitchFamily="18" charset="0"/>
              </a:rPr>
              <a:t> = Hold’ SP’ I</a:t>
            </a:r>
            <a:r>
              <a:rPr lang="en-US" b="1" baseline="-25000" dirty="0">
                <a:latin typeface="Times New Roman" pitchFamily="18" charset="0"/>
                <a:cs typeface="Times New Roman" pitchFamily="18" charset="0"/>
              </a:rPr>
              <a:t>i</a:t>
            </a:r>
            <a:r>
              <a:rPr lang="en-US" b="1" dirty="0">
                <a:latin typeface="Times New Roman" pitchFamily="18" charset="0"/>
                <a:cs typeface="Times New Roman" pitchFamily="18" charset="0"/>
              </a:rPr>
              <a:t> + Hold’ SP Q</a:t>
            </a:r>
            <a:r>
              <a:rPr lang="en-US" b="1" baseline="-25000" dirty="0">
                <a:latin typeface="Times New Roman" pitchFamily="18" charset="0"/>
                <a:cs typeface="Times New Roman" pitchFamily="18" charset="0"/>
              </a:rPr>
              <a:t>i-1</a:t>
            </a:r>
            <a:r>
              <a:rPr lang="en-US" b="1" dirty="0">
                <a:latin typeface="Times New Roman" pitchFamily="18" charset="0"/>
                <a:cs typeface="Times New Roman" pitchFamily="18" charset="0"/>
              </a:rPr>
              <a:t> + Hold Q</a:t>
            </a:r>
            <a:r>
              <a:rPr lang="en-US" b="1" baseline="-25000" dirty="0">
                <a:latin typeface="Times New Roman" pitchFamily="18" charset="0"/>
                <a:cs typeface="Times New Roman" pitchFamily="18" charset="0"/>
              </a:rPr>
              <a:t>i</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3281360851"/>
              </p:ext>
            </p:extLst>
          </p:nvPr>
        </p:nvGraphicFramePr>
        <p:xfrm>
          <a:off x="3841576" y="2420888"/>
          <a:ext cx="5194920" cy="2278380"/>
        </p:xfrm>
        <a:graphic>
          <a:graphicData uri="http://schemas.openxmlformats.org/drawingml/2006/table">
            <a:tbl>
              <a:tblPr firstRow="1" firstCol="1" bandRow="1">
                <a:tableStyleId>{5C22544A-7EE6-4342-B048-85BDC9FD1C3A}</a:tableStyleId>
              </a:tblPr>
              <a:tblGrid>
                <a:gridCol w="1298730">
                  <a:extLst>
                    <a:ext uri="{9D8B030D-6E8A-4147-A177-3AD203B41FA5}">
                      <a16:colId xmlns:a16="http://schemas.microsoft.com/office/drawing/2014/main" xmlns="" val="20000"/>
                    </a:ext>
                  </a:extLst>
                </a:gridCol>
                <a:gridCol w="1298730">
                  <a:extLst>
                    <a:ext uri="{9D8B030D-6E8A-4147-A177-3AD203B41FA5}">
                      <a16:colId xmlns:a16="http://schemas.microsoft.com/office/drawing/2014/main" xmlns="" val="20001"/>
                    </a:ext>
                  </a:extLst>
                </a:gridCol>
                <a:gridCol w="1298730">
                  <a:extLst>
                    <a:ext uri="{9D8B030D-6E8A-4147-A177-3AD203B41FA5}">
                      <a16:colId xmlns:a16="http://schemas.microsoft.com/office/drawing/2014/main" xmlns="" val="20002"/>
                    </a:ext>
                  </a:extLst>
                </a:gridCol>
                <a:gridCol w="1298730">
                  <a:extLst>
                    <a:ext uri="{9D8B030D-6E8A-4147-A177-3AD203B41FA5}">
                      <a16:colId xmlns:a16="http://schemas.microsoft.com/office/drawing/2014/main" xmlns="" val="20003"/>
                    </a:ext>
                  </a:extLst>
                </a:gridCol>
              </a:tblGrid>
              <a:tr h="161290">
                <a:tc>
                  <a:txBody>
                    <a:bodyPr/>
                    <a:lstStyle/>
                    <a:p>
                      <a:pPr algn="ctr">
                        <a:lnSpc>
                          <a:spcPct val="115000"/>
                        </a:lnSpc>
                        <a:spcAft>
                          <a:spcPts val="0"/>
                        </a:spcAft>
                      </a:pPr>
                      <a:r>
                        <a:rPr lang="en-US" sz="1300" dirty="0">
                          <a:effectLst/>
                          <a:latin typeface="Times New Roman" pitchFamily="18" charset="0"/>
                          <a:cs typeface="Times New Roman" pitchFamily="18" charset="0"/>
                        </a:rPr>
                        <a:t>Hold</a:t>
                      </a:r>
                      <a:endParaRPr lang="en-IN" sz="11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SP</a:t>
                      </a:r>
                      <a:endParaRPr lang="en-IN" sz="11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Q</a:t>
                      </a:r>
                      <a:r>
                        <a:rPr lang="en-US" sz="1300" baseline="-25000">
                          <a:effectLst/>
                          <a:latin typeface="Times New Roman" pitchFamily="18" charset="0"/>
                          <a:cs typeface="Times New Roman" pitchFamily="18" charset="0"/>
                        </a:rPr>
                        <a:t>i</a:t>
                      </a:r>
                      <a:r>
                        <a:rPr lang="en-US" sz="1300" baseline="30000">
                          <a:effectLst/>
                          <a:latin typeface="Times New Roman" pitchFamily="18" charset="0"/>
                          <a:cs typeface="Times New Roman" pitchFamily="18" charset="0"/>
                        </a:rPr>
                        <a:t>+</a:t>
                      </a:r>
                      <a:r>
                        <a:rPr lang="en-US" sz="1300">
                          <a:effectLst/>
                          <a:latin typeface="Times New Roman" pitchFamily="18" charset="0"/>
                          <a:cs typeface="Times New Roman" pitchFamily="18" charset="0"/>
                        </a:rPr>
                        <a:t> (Next Output)</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Operation</a:t>
                      </a:r>
                      <a:endParaRPr lang="en-IN" sz="11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0"/>
                  </a:ext>
                </a:extLst>
              </a:tr>
              <a:tr h="161290">
                <a:tc>
                  <a:txBody>
                    <a:bodyPr/>
                    <a:lstStyle/>
                    <a:p>
                      <a:pPr algn="ctr">
                        <a:lnSpc>
                          <a:spcPct val="115000"/>
                        </a:lnSpc>
                        <a:spcAft>
                          <a:spcPts val="0"/>
                        </a:spcAft>
                      </a:pPr>
                      <a:r>
                        <a:rPr lang="en-US" sz="1300">
                          <a:effectLst/>
                          <a:latin typeface="Times New Roman" pitchFamily="18" charset="0"/>
                          <a:cs typeface="Times New Roman" pitchFamily="18" charset="0"/>
                        </a:rPr>
                        <a:t>0</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0</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Ii</a:t>
                      </a:r>
                      <a:endParaRPr lang="en-IN" sz="1100">
                        <a:effectLst/>
                        <a:latin typeface="Times New Roman" pitchFamily="18" charset="0"/>
                        <a:cs typeface="Times New Roman" pitchFamily="18" charset="0"/>
                      </a:endParaRPr>
                    </a:p>
                  </a:txBody>
                  <a:tcPr marL="68580" marR="68580" marT="0" marB="0" anchor="ctr"/>
                </a:tc>
                <a:tc>
                  <a:txBody>
                    <a:bodyPr/>
                    <a:lstStyle/>
                    <a:p>
                      <a:pPr>
                        <a:lnSpc>
                          <a:spcPct val="115000"/>
                        </a:lnSpc>
                        <a:spcAft>
                          <a:spcPts val="0"/>
                        </a:spcAft>
                      </a:pPr>
                      <a:r>
                        <a:rPr lang="en-US" sz="1300">
                          <a:effectLst/>
                          <a:latin typeface="Times New Roman" pitchFamily="18" charset="0"/>
                          <a:cs typeface="Times New Roman" pitchFamily="18" charset="0"/>
                        </a:rPr>
                        <a:t>Input Loaded to Register in Parallel</a:t>
                      </a:r>
                      <a:endParaRPr lang="en-IN" sz="11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1"/>
                  </a:ext>
                </a:extLst>
              </a:tr>
              <a:tr h="161290">
                <a:tc>
                  <a:txBody>
                    <a:bodyPr/>
                    <a:lstStyle/>
                    <a:p>
                      <a:pPr algn="ctr">
                        <a:lnSpc>
                          <a:spcPct val="115000"/>
                        </a:lnSpc>
                        <a:spcAft>
                          <a:spcPts val="0"/>
                        </a:spcAft>
                      </a:pPr>
                      <a:r>
                        <a:rPr lang="en-US" sz="1300">
                          <a:effectLst/>
                          <a:latin typeface="Times New Roman" pitchFamily="18" charset="0"/>
                          <a:cs typeface="Times New Roman" pitchFamily="18" charset="0"/>
                        </a:rPr>
                        <a:t>0</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1</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Q</a:t>
                      </a:r>
                      <a:r>
                        <a:rPr lang="en-US" sz="1300" baseline="-25000">
                          <a:effectLst/>
                          <a:latin typeface="Times New Roman" pitchFamily="18" charset="0"/>
                          <a:cs typeface="Times New Roman" pitchFamily="18" charset="0"/>
                        </a:rPr>
                        <a:t>i-1</a:t>
                      </a:r>
                      <a:endParaRPr lang="en-IN" sz="1100">
                        <a:effectLst/>
                        <a:latin typeface="Times New Roman" pitchFamily="18" charset="0"/>
                        <a:cs typeface="Times New Roman" pitchFamily="18" charset="0"/>
                      </a:endParaRPr>
                    </a:p>
                  </a:txBody>
                  <a:tcPr marL="68580" marR="68580" marT="0" marB="0" anchor="ctr"/>
                </a:tc>
                <a:tc>
                  <a:txBody>
                    <a:bodyPr/>
                    <a:lstStyle/>
                    <a:p>
                      <a:pPr>
                        <a:lnSpc>
                          <a:spcPct val="115000"/>
                        </a:lnSpc>
                        <a:spcAft>
                          <a:spcPts val="0"/>
                        </a:spcAft>
                      </a:pPr>
                      <a:r>
                        <a:rPr lang="en-US" sz="1300">
                          <a:effectLst/>
                          <a:latin typeface="Times New Roman" pitchFamily="18" charset="0"/>
                          <a:cs typeface="Times New Roman" pitchFamily="18" charset="0"/>
                        </a:rPr>
                        <a:t>Left Shift &amp; LSB receiving input from Serial Input</a:t>
                      </a:r>
                      <a:endParaRPr lang="en-IN" sz="11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2"/>
                  </a:ext>
                </a:extLst>
              </a:tr>
              <a:tr h="166370">
                <a:tc>
                  <a:txBody>
                    <a:bodyPr/>
                    <a:lstStyle/>
                    <a:p>
                      <a:pPr algn="ctr">
                        <a:lnSpc>
                          <a:spcPct val="115000"/>
                        </a:lnSpc>
                        <a:spcAft>
                          <a:spcPts val="0"/>
                        </a:spcAft>
                      </a:pPr>
                      <a:r>
                        <a:rPr lang="en-US" sz="1300">
                          <a:effectLst/>
                          <a:latin typeface="Times New Roman" pitchFamily="18" charset="0"/>
                          <a:cs typeface="Times New Roman" pitchFamily="18" charset="0"/>
                        </a:rPr>
                        <a:t>1</a:t>
                      </a:r>
                      <a:endParaRPr lang="en-IN" sz="11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X</a:t>
                      </a:r>
                      <a:endParaRPr lang="en-IN" sz="11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Q</a:t>
                      </a:r>
                      <a:r>
                        <a:rPr lang="en-US" sz="1300" baseline="-25000">
                          <a:effectLst/>
                          <a:latin typeface="Times New Roman" pitchFamily="18" charset="0"/>
                          <a:cs typeface="Times New Roman" pitchFamily="18" charset="0"/>
                        </a:rPr>
                        <a:t>i</a:t>
                      </a:r>
                      <a:endParaRPr lang="en-IN" sz="1100">
                        <a:effectLst/>
                        <a:latin typeface="Times New Roman" pitchFamily="18" charset="0"/>
                        <a:cs typeface="Times New Roman" pitchFamily="18" charset="0"/>
                      </a:endParaRPr>
                    </a:p>
                  </a:txBody>
                  <a:tcPr marL="68580" marR="68580" marT="0" marB="0" anchor="ctr"/>
                </a:tc>
                <a:tc>
                  <a:txBody>
                    <a:bodyPr/>
                    <a:lstStyle/>
                    <a:p>
                      <a:pPr>
                        <a:lnSpc>
                          <a:spcPct val="115000"/>
                        </a:lnSpc>
                        <a:spcAft>
                          <a:spcPts val="0"/>
                        </a:spcAft>
                      </a:pPr>
                      <a:r>
                        <a:rPr lang="en-US" sz="1300" dirty="0">
                          <a:effectLst/>
                          <a:latin typeface="Times New Roman" pitchFamily="18" charset="0"/>
                          <a:cs typeface="Times New Roman" pitchFamily="18" charset="0"/>
                        </a:rPr>
                        <a:t>Maintaining Previous Value</a:t>
                      </a:r>
                      <a:endParaRPr lang="en-IN" sz="1100" dirty="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54</a:t>
            </a:fld>
            <a:endParaRPr lang="en-IN"/>
          </a:p>
        </p:txBody>
      </p:sp>
    </p:spTree>
    <p:extLst>
      <p:ext uri="{BB962C8B-B14F-4D97-AF65-F5344CB8AC3E}">
        <p14:creationId xmlns:p14="http://schemas.microsoft.com/office/powerpoint/2010/main" xmlns="" val="28271443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Contd</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4" name="Rectangle 3"/>
          <p:cNvSpPr/>
          <p:nvPr/>
        </p:nvSpPr>
        <p:spPr>
          <a:xfrm>
            <a:off x="4187920" y="1628800"/>
            <a:ext cx="813043" cy="369332"/>
          </a:xfrm>
          <a:prstGeom prst="rect">
            <a:avLst/>
          </a:prstGeom>
        </p:spPr>
        <p:txBody>
          <a:bodyPr wrap="none">
            <a:spAutoFit/>
          </a:bodyPr>
          <a:lstStyle/>
          <a:p>
            <a:r>
              <a:rPr lang="en-GB" b="1" dirty="0">
                <a:latin typeface="Times New Roman" pitchFamily="18" charset="0"/>
                <a:cs typeface="Times New Roman" pitchFamily="18" charset="0"/>
              </a:rPr>
              <a:t>Adder</a:t>
            </a:r>
            <a:endParaRPr lang="en-IN" dirty="0">
              <a:latin typeface="Times New Roman" pitchFamily="18" charset="0"/>
              <a:cs typeface="Times New Roman" pitchFamily="18" charset="0"/>
            </a:endParaRPr>
          </a:p>
        </p:txBody>
      </p:sp>
      <p:pic>
        <p:nvPicPr>
          <p:cNvPr id="5" name="Picture 4"/>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849880"/>
            <a:ext cx="7920880" cy="1803256"/>
          </a:xfrm>
          <a:prstGeom prst="rect">
            <a:avLst/>
          </a:prstGeom>
          <a:noFill/>
          <a:ln>
            <a:noFill/>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55</a:t>
            </a:fld>
            <a:endParaRPr lang="en-IN"/>
          </a:p>
        </p:txBody>
      </p:sp>
    </p:spTree>
    <p:extLst>
      <p:ext uri="{BB962C8B-B14F-4D97-AF65-F5344CB8AC3E}">
        <p14:creationId xmlns:p14="http://schemas.microsoft.com/office/powerpoint/2010/main" xmlns="" val="19779904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b="1" dirty="0" smtClean="0">
                <a:latin typeface="Times New Roman" pitchFamily="18" charset="0"/>
                <a:cs typeface="Times New Roman" pitchFamily="18" charset="0"/>
              </a:rPr>
              <a:t>QCA Realization</a:t>
            </a:r>
            <a:endParaRPr lang="en-IN" b="1" dirty="0">
              <a:latin typeface="Times New Roman" pitchFamily="18" charset="0"/>
              <a:cs typeface="Times New Roman" pitchFamily="18" charset="0"/>
            </a:endParaRPr>
          </a:p>
        </p:txBody>
      </p:sp>
      <p:pic>
        <p:nvPicPr>
          <p:cNvPr id="4" name="Picture 3"/>
          <p:cNvPicPr/>
          <p:nvPr/>
        </p:nvPicPr>
        <p:blipFill>
          <a:blip r:embed="rId2" cstate="print"/>
          <a:srcRect l="2376" t="3433" r="4775" b="5605"/>
          <a:stretch>
            <a:fillRect/>
          </a:stretch>
        </p:blipFill>
        <p:spPr bwMode="auto">
          <a:xfrm>
            <a:off x="1977707" y="1119713"/>
            <a:ext cx="5188585" cy="5621655"/>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56</a:t>
            </a:fld>
            <a:endParaRPr lang="en-IN"/>
          </a:p>
        </p:txBody>
      </p:sp>
    </p:spTree>
    <p:extLst>
      <p:ext uri="{BB962C8B-B14F-4D97-AF65-F5344CB8AC3E}">
        <p14:creationId xmlns:p14="http://schemas.microsoft.com/office/powerpoint/2010/main" xmlns="" val="21222920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Quantum Circuit</a:t>
            </a:r>
            <a:endParaRPr lang="en-IN"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07504" y="1752600"/>
            <a:ext cx="8856984" cy="455672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57</a:t>
            </a:fld>
            <a:endParaRPr lang="en-IN"/>
          </a:p>
        </p:txBody>
      </p:sp>
    </p:spTree>
    <p:extLst>
      <p:ext uri="{BB962C8B-B14F-4D97-AF65-F5344CB8AC3E}">
        <p14:creationId xmlns:p14="http://schemas.microsoft.com/office/powerpoint/2010/main" xmlns="" val="6851048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Performance of individual modules of the </a:t>
            </a:r>
            <a:r>
              <a:rPr lang="en-US" b="1" dirty="0" smtClean="0">
                <a:latin typeface="Times New Roman" pitchFamily="18" charset="0"/>
                <a:cs typeface="Times New Roman" pitchFamily="18" charset="0"/>
              </a:rPr>
              <a:t>Division </a:t>
            </a:r>
            <a:r>
              <a:rPr lang="en-US" b="1" dirty="0">
                <a:latin typeface="Times New Roman" pitchFamily="18" charset="0"/>
                <a:cs typeface="Times New Roman" pitchFamily="18" charset="0"/>
              </a:rPr>
              <a:t>unit</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457200" y="1933924"/>
          <a:ext cx="8229600" cy="4147693"/>
        </p:xfrm>
        <a:graphic>
          <a:graphicData uri="http://schemas.openxmlformats.org/drawingml/2006/table">
            <a:tbl>
              <a:tblPr firstRow="1" firstCol="1" bandRow="1">
                <a:tableStyleId>{5C22544A-7EE6-4342-B048-85BDC9FD1C3A}</a:tableStyleId>
              </a:tblPr>
              <a:tblGrid>
                <a:gridCol w="1028700">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gridCol w="1028700">
                  <a:extLst>
                    <a:ext uri="{9D8B030D-6E8A-4147-A177-3AD203B41FA5}">
                      <a16:colId xmlns:a16="http://schemas.microsoft.com/office/drawing/2014/main" xmlns="" val="20002"/>
                    </a:ext>
                  </a:extLst>
                </a:gridCol>
                <a:gridCol w="1028700">
                  <a:extLst>
                    <a:ext uri="{9D8B030D-6E8A-4147-A177-3AD203B41FA5}">
                      <a16:colId xmlns:a16="http://schemas.microsoft.com/office/drawing/2014/main" xmlns="" val="20003"/>
                    </a:ext>
                  </a:extLst>
                </a:gridCol>
                <a:gridCol w="1028700">
                  <a:extLst>
                    <a:ext uri="{9D8B030D-6E8A-4147-A177-3AD203B41FA5}">
                      <a16:colId xmlns:a16="http://schemas.microsoft.com/office/drawing/2014/main" xmlns="" val="20004"/>
                    </a:ext>
                  </a:extLst>
                </a:gridCol>
                <a:gridCol w="1028700">
                  <a:extLst>
                    <a:ext uri="{9D8B030D-6E8A-4147-A177-3AD203B41FA5}">
                      <a16:colId xmlns:a16="http://schemas.microsoft.com/office/drawing/2014/main" xmlns="" val="20005"/>
                    </a:ext>
                  </a:extLst>
                </a:gridCol>
                <a:gridCol w="1028700">
                  <a:extLst>
                    <a:ext uri="{9D8B030D-6E8A-4147-A177-3AD203B41FA5}">
                      <a16:colId xmlns:a16="http://schemas.microsoft.com/office/drawing/2014/main" xmlns="" val="20006"/>
                    </a:ext>
                  </a:extLst>
                </a:gridCol>
                <a:gridCol w="1028700">
                  <a:extLst>
                    <a:ext uri="{9D8B030D-6E8A-4147-A177-3AD203B41FA5}">
                      <a16:colId xmlns:a16="http://schemas.microsoft.com/office/drawing/2014/main" xmlns="" val="20007"/>
                    </a:ext>
                  </a:extLst>
                </a:gridCol>
              </a:tblGrid>
              <a:tr h="313055">
                <a:tc>
                  <a:txBody>
                    <a:bodyPr/>
                    <a:lstStyle/>
                    <a:p>
                      <a:pPr algn="ctr">
                        <a:lnSpc>
                          <a:spcPct val="115000"/>
                        </a:lnSpc>
                        <a:spcAft>
                          <a:spcPts val="0"/>
                        </a:spcAft>
                      </a:pPr>
                      <a:r>
                        <a:rPr lang="en-US" sz="1400" dirty="0">
                          <a:effectLst/>
                          <a:latin typeface="Times New Roman" pitchFamily="18" charset="0"/>
                          <a:cs typeface="Times New Roman" pitchFamily="18" charset="0"/>
                        </a:rPr>
                        <a:t>S. No.</a:t>
                      </a:r>
                      <a:endParaRPr lang="en-IN" sz="12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Functional Module</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Number of Bits</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Gates Used</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Number of Gates</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Quantum Cost</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Garbage Output</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Constant Input</a:t>
                      </a:r>
                      <a:endParaRPr lang="en-IN" sz="12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0"/>
                  </a:ext>
                </a:extLst>
              </a:tr>
              <a:tr h="325120">
                <a:tc rowSpan="2">
                  <a:txBody>
                    <a:bodyPr/>
                    <a:lstStyle/>
                    <a:p>
                      <a:pPr marL="342900" lvl="0" indent="-342900">
                        <a:lnSpc>
                          <a:spcPct val="115000"/>
                        </a:lnSpc>
                        <a:spcAft>
                          <a:spcPts val="0"/>
                        </a:spcAft>
                        <a:buFont typeface="+mj-lt"/>
                        <a:buNone/>
                      </a:pPr>
                      <a:r>
                        <a:rPr lang="en-IN" sz="1200" dirty="0" smtClean="0">
                          <a:effectLst/>
                          <a:latin typeface="Times New Roman" pitchFamily="18" charset="0"/>
                          <a:ea typeface="Calibri"/>
                          <a:cs typeface="Times New Roman" pitchFamily="18" charset="0"/>
                        </a:rPr>
                        <a:t>1.</a:t>
                      </a:r>
                      <a:endParaRPr lang="en-IN" sz="1200" dirty="0">
                        <a:effectLst/>
                        <a:latin typeface="Times New Roman" pitchFamily="18" charset="0"/>
                        <a:ea typeface="Calibri"/>
                        <a:cs typeface="Times New Roman" pitchFamily="18" charset="0"/>
                      </a:endParaRPr>
                    </a:p>
                  </a:txBody>
                  <a:tcPr marL="68580" marR="68580" marT="0" marB="0" anchor="ctr"/>
                </a:tc>
                <a:tc rowSpan="2">
                  <a:txBody>
                    <a:bodyPr/>
                    <a:lstStyle/>
                    <a:p>
                      <a:pPr>
                        <a:lnSpc>
                          <a:spcPct val="115000"/>
                        </a:lnSpc>
                        <a:spcAft>
                          <a:spcPts val="0"/>
                        </a:spcAft>
                      </a:pPr>
                      <a:r>
                        <a:rPr lang="en-US" sz="1400">
                          <a:effectLst/>
                          <a:latin typeface="Times New Roman" pitchFamily="18" charset="0"/>
                          <a:cs typeface="Times New Roman" pitchFamily="18" charset="0"/>
                        </a:rPr>
                        <a:t>Multiplexer</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a:t>
                      </a:r>
                      <a:endParaRPr lang="en-IN" sz="1200">
                        <a:effectLst/>
                        <a:latin typeface="Times New Roman" pitchFamily="18" charset="0"/>
                        <a:ea typeface="Calibri"/>
                        <a:cs typeface="Times New Roman" pitchFamily="18" charset="0"/>
                      </a:endParaRPr>
                    </a:p>
                  </a:txBody>
                  <a:tcPr marL="68580" marR="68580" marT="0" marB="0" anchor="ctr"/>
                </a:tc>
                <a:tc rowSpan="4">
                  <a:txBody>
                    <a:bodyPr/>
                    <a:lstStyle/>
                    <a:p>
                      <a:pPr algn="ctr">
                        <a:lnSpc>
                          <a:spcPct val="115000"/>
                        </a:lnSpc>
                        <a:spcAft>
                          <a:spcPts val="0"/>
                        </a:spcAft>
                      </a:pPr>
                      <a:r>
                        <a:rPr lang="en-US" sz="1400">
                          <a:effectLst/>
                          <a:latin typeface="Times New Roman" pitchFamily="18" charset="0"/>
                          <a:cs typeface="Times New Roman" pitchFamily="18" charset="0"/>
                        </a:rPr>
                        <a:t>KMD Gate 3</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6n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2n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a:t>
                      </a:r>
                      <a:endParaRPr lang="en-IN" sz="12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1"/>
                  </a:ext>
                </a:extLst>
              </a:tr>
              <a:tr h="307975">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400">
                          <a:effectLst/>
                          <a:latin typeface="Times New Roman" pitchFamily="18" charset="0"/>
                          <a:cs typeface="Times New Roman" pitchFamily="18" charset="0"/>
                        </a:rPr>
                        <a:t>n+1</a:t>
                      </a:r>
                      <a:endParaRPr lang="en-IN" sz="1200">
                        <a:effectLst/>
                        <a:latin typeface="Times New Roman" pitchFamily="18" charset="0"/>
                        <a:ea typeface="Calibri"/>
                        <a:cs typeface="Times New Roman" pitchFamily="18" charset="0"/>
                      </a:endParaRPr>
                    </a:p>
                  </a:txBody>
                  <a:tcPr marL="68580" marR="68580" marT="0" marB="0" anchor="ctr"/>
                </a:tc>
                <a:tc vMerge="1">
                  <a:txBody>
                    <a:bodyPr/>
                    <a:lstStyle/>
                    <a:p>
                      <a:endParaRPr lang="en-IN"/>
                    </a:p>
                  </a:txBody>
                  <a:tcPr/>
                </a:tc>
                <a:tc>
                  <a:txBody>
                    <a:bodyPr/>
                    <a:lstStyle/>
                    <a:p>
                      <a:pPr algn="ctr">
                        <a:lnSpc>
                          <a:spcPct val="115000"/>
                        </a:lnSpc>
                        <a:spcAft>
                          <a:spcPts val="0"/>
                        </a:spcAft>
                      </a:pPr>
                      <a:r>
                        <a:rPr lang="en-US" sz="1400">
                          <a:effectLst/>
                          <a:latin typeface="Times New Roman" pitchFamily="18" charset="0"/>
                          <a:cs typeface="Times New Roman" pitchFamily="18" charset="0"/>
                        </a:rPr>
                        <a:t>n+1</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6n + 6</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2n+2</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n+1</a:t>
                      </a:r>
                      <a:endParaRPr lang="en-IN" sz="12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2"/>
                  </a:ext>
                </a:extLst>
              </a:tr>
              <a:tr h="336550">
                <a:tc rowSpan="2">
                  <a:txBody>
                    <a:bodyPr/>
                    <a:lstStyle/>
                    <a:p>
                      <a:pPr marL="342900" lvl="0" indent="-342900">
                        <a:lnSpc>
                          <a:spcPct val="115000"/>
                        </a:lnSpc>
                        <a:spcAft>
                          <a:spcPts val="0"/>
                        </a:spcAft>
                        <a:buFont typeface="+mj-lt"/>
                        <a:buNone/>
                      </a:pPr>
                      <a:r>
                        <a:rPr lang="en-IN" sz="1200" dirty="0" smtClean="0">
                          <a:effectLst/>
                          <a:latin typeface="Times New Roman" pitchFamily="18" charset="0"/>
                          <a:ea typeface="Calibri"/>
                          <a:cs typeface="Times New Roman" pitchFamily="18" charset="0"/>
                        </a:rPr>
                        <a:t>2.</a:t>
                      </a:r>
                      <a:endParaRPr lang="en-IN" sz="1200" dirty="0">
                        <a:effectLst/>
                        <a:latin typeface="Times New Roman" pitchFamily="18" charset="0"/>
                        <a:ea typeface="Calibri"/>
                        <a:cs typeface="Times New Roman" pitchFamily="18" charset="0"/>
                      </a:endParaRPr>
                    </a:p>
                  </a:txBody>
                  <a:tcPr marL="68580" marR="68580" marT="0" marB="0" anchor="ctr"/>
                </a:tc>
                <a:tc rowSpan="2">
                  <a:txBody>
                    <a:bodyPr/>
                    <a:lstStyle/>
                    <a:p>
                      <a:pPr>
                        <a:lnSpc>
                          <a:spcPct val="115000"/>
                        </a:lnSpc>
                        <a:spcAft>
                          <a:spcPts val="0"/>
                        </a:spcAft>
                      </a:pPr>
                      <a:r>
                        <a:rPr lang="en-US" sz="1400">
                          <a:effectLst/>
                          <a:latin typeface="Times New Roman" pitchFamily="18" charset="0"/>
                          <a:cs typeface="Times New Roman" pitchFamily="18" charset="0"/>
                        </a:rPr>
                        <a:t>Multifunctional Register</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a:t>
                      </a:r>
                      <a:endParaRPr lang="en-IN" sz="1200">
                        <a:effectLst/>
                        <a:latin typeface="Times New Roman" pitchFamily="18" charset="0"/>
                        <a:ea typeface="Calibri"/>
                        <a:cs typeface="Times New Roman" pitchFamily="18" charset="0"/>
                      </a:endParaRPr>
                    </a:p>
                  </a:txBody>
                  <a:tcPr marL="68580" marR="68580" marT="0" marB="0" anchor="ctr"/>
                </a:tc>
                <a:tc vMerge="1">
                  <a:txBody>
                    <a:bodyPr/>
                    <a:lstStyle/>
                    <a:p>
                      <a:endParaRPr lang="en-IN"/>
                    </a:p>
                  </a:txBody>
                  <a:tcPr/>
                </a:tc>
                <a:tc>
                  <a:txBody>
                    <a:bodyPr/>
                    <a:lstStyle/>
                    <a:p>
                      <a:pPr algn="ctr">
                        <a:lnSpc>
                          <a:spcPct val="115000"/>
                        </a:lnSpc>
                        <a:spcAft>
                          <a:spcPts val="0"/>
                        </a:spcAft>
                      </a:pPr>
                      <a:r>
                        <a:rPr lang="en-US" sz="1400">
                          <a:effectLst/>
                          <a:latin typeface="Times New Roman" pitchFamily="18" charset="0"/>
                          <a:cs typeface="Times New Roman" pitchFamily="18" charset="0"/>
                        </a:rPr>
                        <a:t>3n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18n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5n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3n</a:t>
                      </a:r>
                      <a:endParaRPr lang="en-IN" sz="12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3"/>
                  </a:ext>
                </a:extLst>
              </a:tr>
              <a:tr h="262255">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400">
                          <a:effectLst/>
                          <a:latin typeface="Times New Roman" pitchFamily="18" charset="0"/>
                          <a:cs typeface="Times New Roman" pitchFamily="18" charset="0"/>
                        </a:rPr>
                        <a:t>n+1</a:t>
                      </a:r>
                      <a:endParaRPr lang="en-IN" sz="1200">
                        <a:effectLst/>
                        <a:latin typeface="Times New Roman" pitchFamily="18" charset="0"/>
                        <a:ea typeface="Calibri"/>
                        <a:cs typeface="Times New Roman" pitchFamily="18" charset="0"/>
                      </a:endParaRPr>
                    </a:p>
                  </a:txBody>
                  <a:tcPr marL="68580" marR="68580" marT="0" marB="0" anchor="ctr"/>
                </a:tc>
                <a:tc vMerge="1">
                  <a:txBody>
                    <a:bodyPr/>
                    <a:lstStyle/>
                    <a:p>
                      <a:endParaRPr lang="en-IN"/>
                    </a:p>
                  </a:txBody>
                  <a:tcPr/>
                </a:tc>
                <a:tc>
                  <a:txBody>
                    <a:bodyPr/>
                    <a:lstStyle/>
                    <a:p>
                      <a:pPr algn="ctr">
                        <a:lnSpc>
                          <a:spcPct val="115000"/>
                        </a:lnSpc>
                        <a:spcAft>
                          <a:spcPts val="0"/>
                        </a:spcAft>
                      </a:pPr>
                      <a:r>
                        <a:rPr lang="en-US" sz="1400">
                          <a:effectLst/>
                          <a:latin typeface="Times New Roman" pitchFamily="18" charset="0"/>
                          <a:cs typeface="Times New Roman" pitchFamily="18" charset="0"/>
                        </a:rPr>
                        <a:t>3n+1</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18n+18</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5n+5</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3n+3</a:t>
                      </a:r>
                      <a:endParaRPr lang="en-IN" sz="12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4"/>
                  </a:ext>
                </a:extLst>
              </a:tr>
              <a:tr h="205105">
                <a:tc>
                  <a:txBody>
                    <a:bodyPr/>
                    <a:lstStyle/>
                    <a:p>
                      <a:pPr marL="342900" lvl="0" indent="-342900">
                        <a:lnSpc>
                          <a:spcPct val="115000"/>
                        </a:lnSpc>
                        <a:spcAft>
                          <a:spcPts val="0"/>
                        </a:spcAft>
                        <a:buFont typeface="+mj-lt"/>
                        <a:buNone/>
                      </a:pPr>
                      <a:r>
                        <a:rPr lang="en-IN" sz="1200" dirty="0" smtClean="0">
                          <a:effectLst/>
                          <a:latin typeface="Times New Roman" pitchFamily="18" charset="0"/>
                          <a:ea typeface="Calibri"/>
                          <a:cs typeface="Times New Roman" pitchFamily="18" charset="0"/>
                        </a:rPr>
                        <a:t>3.</a:t>
                      </a:r>
                      <a:endParaRPr lang="en-IN" sz="1200" dirty="0">
                        <a:effectLst/>
                        <a:latin typeface="Times New Roman" pitchFamily="18" charset="0"/>
                        <a:ea typeface="Calibri"/>
                        <a:cs typeface="Times New Roman" pitchFamily="18" charset="0"/>
                      </a:endParaRPr>
                    </a:p>
                  </a:txBody>
                  <a:tcPr marL="68580" marR="68580" marT="0" marB="0" anchor="ctr"/>
                </a:tc>
                <a:tc>
                  <a:txBody>
                    <a:bodyPr/>
                    <a:lstStyle/>
                    <a:p>
                      <a:pPr>
                        <a:lnSpc>
                          <a:spcPct val="115000"/>
                        </a:lnSpc>
                        <a:spcAft>
                          <a:spcPts val="0"/>
                        </a:spcAft>
                      </a:pPr>
                      <a:r>
                        <a:rPr lang="en-US" sz="1400">
                          <a:effectLst/>
                          <a:latin typeface="Times New Roman" pitchFamily="18" charset="0"/>
                          <a:cs typeface="Times New Roman" pitchFamily="18" charset="0"/>
                        </a:rPr>
                        <a:t>Divisor Register</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F2G</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2n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2n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a:t>
                      </a:r>
                      <a:endParaRPr lang="en-IN" sz="12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5"/>
                  </a:ext>
                </a:extLst>
              </a:tr>
              <a:tr h="211455">
                <a:tc>
                  <a:txBody>
                    <a:bodyPr/>
                    <a:lstStyle/>
                    <a:p>
                      <a:pPr marL="342900" lvl="0" indent="-342900">
                        <a:lnSpc>
                          <a:spcPct val="115000"/>
                        </a:lnSpc>
                        <a:spcAft>
                          <a:spcPts val="0"/>
                        </a:spcAft>
                        <a:buFont typeface="+mj-lt"/>
                        <a:buNone/>
                      </a:pPr>
                      <a:r>
                        <a:rPr lang="en-IN" sz="1200" dirty="0" smtClean="0">
                          <a:effectLst/>
                          <a:latin typeface="Times New Roman" pitchFamily="18" charset="0"/>
                          <a:ea typeface="Calibri"/>
                          <a:cs typeface="Times New Roman" pitchFamily="18" charset="0"/>
                        </a:rPr>
                        <a:t>4.</a:t>
                      </a:r>
                      <a:endParaRPr lang="en-IN" sz="1200" dirty="0">
                        <a:effectLst/>
                        <a:latin typeface="Times New Roman" pitchFamily="18" charset="0"/>
                        <a:ea typeface="Calibri"/>
                        <a:cs typeface="Times New Roman" pitchFamily="18" charset="0"/>
                      </a:endParaRPr>
                    </a:p>
                  </a:txBody>
                  <a:tcPr marL="68580" marR="68580" marT="0" marB="0" anchor="ctr"/>
                </a:tc>
                <a:tc>
                  <a:txBody>
                    <a:bodyPr/>
                    <a:lstStyle/>
                    <a:p>
                      <a:pPr>
                        <a:lnSpc>
                          <a:spcPct val="115000"/>
                        </a:lnSpc>
                        <a:spcAft>
                          <a:spcPts val="0"/>
                        </a:spcAft>
                      </a:pPr>
                      <a:r>
                        <a:rPr lang="en-US" sz="1400">
                          <a:effectLst/>
                          <a:latin typeface="Times New Roman" pitchFamily="18" charset="0"/>
                          <a:cs typeface="Times New Roman" pitchFamily="18" charset="0"/>
                        </a:rPr>
                        <a:t>Parallel Adder</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n+1</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KMD Gate 4</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n+1</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12n+12</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3n+3</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2n</a:t>
                      </a:r>
                      <a:endParaRPr lang="en-IN" sz="12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6"/>
                  </a:ext>
                </a:extLst>
              </a:tr>
              <a:tr h="262255">
                <a:tc rowSpan="2">
                  <a:txBody>
                    <a:bodyPr/>
                    <a:lstStyle/>
                    <a:p>
                      <a:pPr marL="342900" lvl="0" indent="-342900">
                        <a:lnSpc>
                          <a:spcPct val="115000"/>
                        </a:lnSpc>
                        <a:spcAft>
                          <a:spcPts val="0"/>
                        </a:spcAft>
                        <a:buFont typeface="+mj-lt"/>
                        <a:buNone/>
                      </a:pPr>
                      <a:r>
                        <a:rPr lang="en-IN" sz="1200" dirty="0" smtClean="0">
                          <a:effectLst/>
                          <a:latin typeface="Times New Roman" pitchFamily="18" charset="0"/>
                          <a:ea typeface="Calibri"/>
                          <a:cs typeface="Times New Roman" pitchFamily="18" charset="0"/>
                        </a:rPr>
                        <a:t>5.</a:t>
                      </a:r>
                      <a:endParaRPr lang="en-IN" sz="1200" dirty="0">
                        <a:effectLst/>
                        <a:latin typeface="Times New Roman" pitchFamily="18" charset="0"/>
                        <a:ea typeface="Calibri"/>
                        <a:cs typeface="Times New Roman" pitchFamily="18" charset="0"/>
                      </a:endParaRPr>
                    </a:p>
                  </a:txBody>
                  <a:tcPr marL="68580" marR="68580" marT="0" marB="0" anchor="ctr"/>
                </a:tc>
                <a:tc rowSpan="2">
                  <a:txBody>
                    <a:bodyPr/>
                    <a:lstStyle/>
                    <a:p>
                      <a:pPr>
                        <a:lnSpc>
                          <a:spcPct val="115000"/>
                        </a:lnSpc>
                        <a:spcAft>
                          <a:spcPts val="0"/>
                        </a:spcAft>
                      </a:pPr>
                      <a:r>
                        <a:rPr lang="en-US" sz="1400">
                          <a:effectLst/>
                          <a:latin typeface="Times New Roman" pitchFamily="18" charset="0"/>
                          <a:cs typeface="Times New Roman" pitchFamily="18" charset="0"/>
                        </a:rPr>
                        <a:t>Register</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a:t>
                      </a:r>
                      <a:endParaRPr lang="en-IN" sz="1200">
                        <a:effectLst/>
                        <a:latin typeface="Times New Roman" pitchFamily="18" charset="0"/>
                        <a:ea typeface="Calibri"/>
                        <a:cs typeface="Times New Roman" pitchFamily="18" charset="0"/>
                      </a:endParaRPr>
                    </a:p>
                  </a:txBody>
                  <a:tcPr marL="68580" marR="68580" marT="0" marB="0" anchor="ctr"/>
                </a:tc>
                <a:tc rowSpan="2">
                  <a:txBody>
                    <a:bodyPr/>
                    <a:lstStyle/>
                    <a:p>
                      <a:pPr algn="ctr">
                        <a:lnSpc>
                          <a:spcPct val="115000"/>
                        </a:lnSpc>
                        <a:spcAft>
                          <a:spcPts val="0"/>
                        </a:spcAft>
                      </a:pPr>
                      <a:r>
                        <a:rPr lang="en-US" sz="1400">
                          <a:effectLst/>
                          <a:latin typeface="Times New Roman" pitchFamily="18" charset="0"/>
                          <a:cs typeface="Times New Roman" pitchFamily="18" charset="0"/>
                        </a:rPr>
                        <a:t>F2G</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3n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a:t>
                      </a:r>
                      <a:endParaRPr lang="en-IN" sz="12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7"/>
                  </a:ext>
                </a:extLst>
              </a:tr>
              <a:tr h="233680">
                <a:tc vMerge="1">
                  <a:txBody>
                    <a:bodyPr/>
                    <a:lstStyle/>
                    <a:p>
                      <a:endParaRPr lang="en-IN"/>
                    </a:p>
                  </a:txBody>
                  <a:tcPr/>
                </a:tc>
                <a:tc vMerge="1">
                  <a:txBody>
                    <a:bodyPr/>
                    <a:lstStyle/>
                    <a:p>
                      <a:endParaRPr lang="en-IN"/>
                    </a:p>
                  </a:txBody>
                  <a:tcPr/>
                </a:tc>
                <a:tc>
                  <a:txBody>
                    <a:bodyPr/>
                    <a:lstStyle/>
                    <a:p>
                      <a:pPr algn="ctr">
                        <a:lnSpc>
                          <a:spcPct val="115000"/>
                        </a:lnSpc>
                        <a:spcAft>
                          <a:spcPts val="0"/>
                        </a:spcAft>
                      </a:pPr>
                      <a:r>
                        <a:rPr lang="en-US" sz="1400">
                          <a:effectLst/>
                          <a:latin typeface="Times New Roman" pitchFamily="18" charset="0"/>
                          <a:cs typeface="Times New Roman" pitchFamily="18" charset="0"/>
                        </a:rPr>
                        <a:t>n+1</a:t>
                      </a:r>
                      <a:endParaRPr lang="en-IN" sz="1200">
                        <a:effectLst/>
                        <a:latin typeface="Times New Roman" pitchFamily="18" charset="0"/>
                        <a:ea typeface="Calibri"/>
                        <a:cs typeface="Times New Roman" pitchFamily="18" charset="0"/>
                      </a:endParaRPr>
                    </a:p>
                  </a:txBody>
                  <a:tcPr marL="68580" marR="68580" marT="0" marB="0" anchor="ctr"/>
                </a:tc>
                <a:tc vMerge="1">
                  <a:txBody>
                    <a:bodyPr/>
                    <a:lstStyle/>
                    <a:p>
                      <a:endParaRPr lang="en-IN"/>
                    </a:p>
                  </a:txBody>
                  <a:tcPr/>
                </a:tc>
                <a:tc>
                  <a:txBody>
                    <a:bodyPr/>
                    <a:lstStyle/>
                    <a:p>
                      <a:pPr algn="ctr">
                        <a:lnSpc>
                          <a:spcPct val="115000"/>
                        </a:lnSpc>
                        <a:spcAft>
                          <a:spcPts val="0"/>
                        </a:spcAft>
                      </a:pPr>
                      <a:r>
                        <a:rPr lang="en-US" sz="1400">
                          <a:effectLst/>
                          <a:latin typeface="Times New Roman" pitchFamily="18" charset="0"/>
                          <a:cs typeface="Times New Roman" pitchFamily="18" charset="0"/>
                        </a:rPr>
                        <a:t>n+1</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3n+3</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n+1</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n+1</a:t>
                      </a:r>
                      <a:endParaRPr lang="en-IN" sz="12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8"/>
                  </a:ext>
                </a:extLst>
              </a:tr>
              <a:tr h="307975">
                <a:tc>
                  <a:txBody>
                    <a:bodyPr/>
                    <a:lstStyle/>
                    <a:p>
                      <a:pPr marL="342900" lvl="0" indent="-342900">
                        <a:lnSpc>
                          <a:spcPct val="115000"/>
                        </a:lnSpc>
                        <a:spcAft>
                          <a:spcPts val="0"/>
                        </a:spcAft>
                        <a:buFont typeface="+mj-lt"/>
                        <a:buNone/>
                      </a:pPr>
                      <a:r>
                        <a:rPr lang="en-IN" sz="1200" dirty="0" smtClean="0">
                          <a:effectLst/>
                          <a:latin typeface="Times New Roman" pitchFamily="18" charset="0"/>
                          <a:ea typeface="Calibri"/>
                          <a:cs typeface="Times New Roman" pitchFamily="18" charset="0"/>
                        </a:rPr>
                        <a:t>6.</a:t>
                      </a:r>
                      <a:endParaRPr lang="en-IN" sz="1200" dirty="0">
                        <a:effectLst/>
                        <a:latin typeface="Times New Roman" pitchFamily="18" charset="0"/>
                        <a:ea typeface="Calibri"/>
                        <a:cs typeface="Times New Roman" pitchFamily="18" charset="0"/>
                      </a:endParaRPr>
                    </a:p>
                  </a:txBody>
                  <a:tcPr marL="68580" marR="68580" marT="0" marB="0" anchor="ctr"/>
                </a:tc>
                <a:tc>
                  <a:txBody>
                    <a:bodyPr/>
                    <a:lstStyle/>
                    <a:p>
                      <a:pPr>
                        <a:lnSpc>
                          <a:spcPct val="115000"/>
                        </a:lnSpc>
                        <a:spcAft>
                          <a:spcPts val="0"/>
                        </a:spcAft>
                      </a:pPr>
                      <a:r>
                        <a:rPr lang="en-US" sz="1400">
                          <a:effectLst/>
                          <a:latin typeface="Times New Roman" pitchFamily="18" charset="0"/>
                          <a:cs typeface="Times New Roman" pitchFamily="18" charset="0"/>
                        </a:rPr>
                        <a:t>Other Gates</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Fredkin</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5</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2</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1</a:t>
                      </a:r>
                      <a:endParaRPr lang="en-IN" sz="12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9"/>
                  </a:ext>
                </a:extLst>
              </a:tr>
              <a:tr h="279400">
                <a:tc>
                  <a:txBody>
                    <a:bodyPr/>
                    <a:lstStyle/>
                    <a:p>
                      <a:pPr>
                        <a:lnSpc>
                          <a:spcPct val="115000"/>
                        </a:lnSpc>
                        <a:spcAft>
                          <a:spcPts val="0"/>
                        </a:spcAft>
                      </a:pPr>
                      <a:r>
                        <a:rPr lang="en-IN" sz="1200" dirty="0" smtClean="0">
                          <a:effectLst/>
                          <a:latin typeface="Times New Roman" pitchFamily="18" charset="0"/>
                          <a:ea typeface="Calibri"/>
                          <a:cs typeface="Times New Roman" pitchFamily="18" charset="0"/>
                        </a:rPr>
                        <a:t>7.</a:t>
                      </a:r>
                      <a:endParaRPr lang="en-IN" sz="1200" dirty="0">
                        <a:effectLst/>
                        <a:latin typeface="Times New Roman" pitchFamily="18" charset="0"/>
                        <a:ea typeface="Calibri"/>
                        <a:cs typeface="Times New Roman" pitchFamily="18" charset="0"/>
                      </a:endParaRPr>
                    </a:p>
                  </a:txBody>
                  <a:tcPr marL="68580" marR="68580" marT="0" marB="0" anchor="ctr"/>
                </a:tc>
                <a:tc gridSpan="3">
                  <a:txBody>
                    <a:bodyPr/>
                    <a:lstStyle/>
                    <a:p>
                      <a:pPr algn="ctr">
                        <a:lnSpc>
                          <a:spcPct val="115000"/>
                        </a:lnSpc>
                        <a:spcAft>
                          <a:spcPts val="0"/>
                        </a:spcAft>
                      </a:pPr>
                      <a:r>
                        <a:rPr lang="en-US" sz="1400">
                          <a:effectLst/>
                          <a:latin typeface="Times New Roman" pitchFamily="18" charset="0"/>
                          <a:cs typeface="Times New Roman" pitchFamily="18" charset="0"/>
                        </a:rPr>
                        <a:t>Total Cost</a:t>
                      </a:r>
                      <a:endParaRPr lang="en-IN" sz="1200">
                        <a:effectLst/>
                        <a:latin typeface="Times New Roman" pitchFamily="18" charset="0"/>
                        <a:cs typeface="Times New Roman" pitchFamily="18" charset="0"/>
                      </a:endParaRPr>
                    </a:p>
                    <a:p>
                      <a:pPr algn="ctr">
                        <a:lnSpc>
                          <a:spcPct val="115000"/>
                        </a:lnSpc>
                        <a:spcAft>
                          <a:spcPts val="0"/>
                        </a:spcAft>
                      </a:pPr>
                      <a:r>
                        <a:rPr lang="en-US" sz="1400">
                          <a:effectLst/>
                          <a:latin typeface="Times New Roman" pitchFamily="18" charset="0"/>
                          <a:cs typeface="Times New Roman" pitchFamily="18" charset="0"/>
                        </a:rPr>
                        <a:t>(of Division Unit)</a:t>
                      </a:r>
                      <a:endParaRPr lang="en-IN" sz="1200">
                        <a:effectLst/>
                        <a:latin typeface="Times New Roman" pitchFamily="18" charset="0"/>
                        <a:ea typeface="Calibri"/>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c>
                  <a:txBody>
                    <a:bodyPr/>
                    <a:lstStyle/>
                    <a:p>
                      <a:pPr algn="ctr">
                        <a:lnSpc>
                          <a:spcPct val="115000"/>
                        </a:lnSpc>
                        <a:spcAft>
                          <a:spcPts val="0"/>
                        </a:spcAft>
                      </a:pPr>
                      <a:r>
                        <a:rPr lang="en-US" sz="1400">
                          <a:effectLst/>
                          <a:latin typeface="Times New Roman" pitchFamily="18" charset="0"/>
                          <a:cs typeface="Times New Roman" pitchFamily="18" charset="0"/>
                        </a:rPr>
                        <a:t>12n+4</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68n+44</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a:effectLst/>
                          <a:latin typeface="Times New Roman" pitchFamily="18" charset="0"/>
                          <a:cs typeface="Times New Roman" pitchFamily="18" charset="0"/>
                        </a:rPr>
                        <a:t>20n+13</a:t>
                      </a:r>
                      <a:endParaRPr lang="en-IN" sz="1200">
                        <a:effectLst/>
                        <a:latin typeface="Times New Roman" pitchFamily="18" charset="0"/>
                        <a:ea typeface="Calibri"/>
                        <a:cs typeface="Times New Roman" pitchFamily="18" charset="0"/>
                      </a:endParaRPr>
                    </a:p>
                  </a:txBody>
                  <a:tcPr marL="68580" marR="68580" marT="0" marB="0" anchor="ctr"/>
                </a:tc>
                <a:tc>
                  <a:txBody>
                    <a:bodyPr/>
                    <a:lstStyle/>
                    <a:p>
                      <a:pPr algn="ctr">
                        <a:lnSpc>
                          <a:spcPct val="115000"/>
                        </a:lnSpc>
                        <a:spcAft>
                          <a:spcPts val="0"/>
                        </a:spcAft>
                      </a:pPr>
                      <a:r>
                        <a:rPr lang="en-US" sz="1400" dirty="0">
                          <a:effectLst/>
                          <a:latin typeface="Times New Roman" pitchFamily="18" charset="0"/>
                          <a:cs typeface="Times New Roman" pitchFamily="18" charset="0"/>
                        </a:rPr>
                        <a:t>13n+6</a:t>
                      </a:r>
                      <a:endParaRPr lang="en-IN" sz="12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10"/>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58</a:t>
            </a:fld>
            <a:endParaRPr lang="en-IN"/>
          </a:p>
        </p:txBody>
      </p:sp>
    </p:spTree>
    <p:extLst>
      <p:ext uri="{BB962C8B-B14F-4D97-AF65-F5344CB8AC3E}">
        <p14:creationId xmlns:p14="http://schemas.microsoft.com/office/powerpoint/2010/main" xmlns="" val="19646178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Performance comparison of Proposed and existing n-bit Division Unit</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457200" y="2690654"/>
          <a:ext cx="8229600" cy="2345055"/>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20004"/>
                    </a:ext>
                  </a:extLst>
                </a:gridCol>
                <a:gridCol w="1371600">
                  <a:extLst>
                    <a:ext uri="{9D8B030D-6E8A-4147-A177-3AD203B41FA5}">
                      <a16:colId xmlns:a16="http://schemas.microsoft.com/office/drawing/2014/main" xmlns="" val="20005"/>
                    </a:ext>
                  </a:extLst>
                </a:gridCol>
              </a:tblGrid>
              <a:tr h="187325">
                <a:tc rowSpan="2">
                  <a:txBody>
                    <a:bodyPr/>
                    <a:lstStyle/>
                    <a:p>
                      <a:pPr algn="ctr">
                        <a:lnSpc>
                          <a:spcPct val="115000"/>
                        </a:lnSpc>
                        <a:spcAft>
                          <a:spcPts val="0"/>
                        </a:spcAft>
                        <a:tabLst>
                          <a:tab pos="1885950" algn="l"/>
                        </a:tabLst>
                      </a:pPr>
                      <a:r>
                        <a:rPr lang="en-US" sz="1300" dirty="0">
                          <a:effectLst/>
                          <a:latin typeface="Times New Roman" pitchFamily="18" charset="0"/>
                          <a:cs typeface="Times New Roman" pitchFamily="18" charset="0"/>
                        </a:rPr>
                        <a:t>Parameters</a:t>
                      </a:r>
                      <a:endParaRPr lang="en-IN" sz="1100" dirty="0">
                        <a:effectLst/>
                        <a:latin typeface="Times New Roman" pitchFamily="18" charset="0"/>
                        <a:ea typeface="Calibri"/>
                        <a:cs typeface="Times New Roman" pitchFamily="18" charset="0"/>
                      </a:endParaRPr>
                    </a:p>
                  </a:txBody>
                  <a:tcPr marL="68580" marR="68580" marT="9525" marB="0" anchor="ctr"/>
                </a:tc>
                <a:tc gridSpan="2">
                  <a:txBody>
                    <a:bodyPr/>
                    <a:lstStyle/>
                    <a:p>
                      <a:pPr algn="ctr">
                        <a:lnSpc>
                          <a:spcPct val="115000"/>
                        </a:lnSpc>
                        <a:spcAft>
                          <a:spcPts val="0"/>
                        </a:spcAft>
                        <a:tabLst>
                          <a:tab pos="1885950" algn="l"/>
                        </a:tabLst>
                      </a:pPr>
                      <a:r>
                        <a:rPr lang="en-US" sz="1300">
                          <a:effectLst/>
                          <a:latin typeface="Times New Roman" pitchFamily="18" charset="0"/>
                          <a:cs typeface="Times New Roman" pitchFamily="18" charset="0"/>
                        </a:rPr>
                        <a:t>Existing [50] </a:t>
                      </a:r>
                      <a:endParaRPr lang="en-IN" sz="1100">
                        <a:effectLst/>
                        <a:latin typeface="Times New Roman" pitchFamily="18" charset="0"/>
                        <a:ea typeface="Calibri"/>
                        <a:cs typeface="Times New Roman" pitchFamily="18" charset="0"/>
                      </a:endParaRPr>
                    </a:p>
                  </a:txBody>
                  <a:tcPr marL="68580" marR="68580" marT="9525" marB="0" anchor="ctr"/>
                </a:tc>
                <a:tc hMerge="1">
                  <a:txBody>
                    <a:bodyPr/>
                    <a:lstStyle/>
                    <a:p>
                      <a:endParaRPr lang="en-IN"/>
                    </a:p>
                  </a:txBody>
                  <a:tcPr/>
                </a:tc>
                <a:tc gridSpan="2">
                  <a:txBody>
                    <a:bodyPr/>
                    <a:lstStyle/>
                    <a:p>
                      <a:pPr algn="ctr">
                        <a:lnSpc>
                          <a:spcPct val="115000"/>
                        </a:lnSpc>
                        <a:spcAft>
                          <a:spcPts val="0"/>
                        </a:spcAft>
                        <a:tabLst>
                          <a:tab pos="1885950" algn="l"/>
                        </a:tabLst>
                      </a:pPr>
                      <a:r>
                        <a:rPr lang="en-US" sz="1300">
                          <a:effectLst/>
                          <a:latin typeface="Times New Roman" pitchFamily="18" charset="0"/>
                          <a:cs typeface="Times New Roman" pitchFamily="18" charset="0"/>
                        </a:rPr>
                        <a:t>Existing [51] </a:t>
                      </a:r>
                      <a:endParaRPr lang="en-IN" sz="1100">
                        <a:effectLst/>
                        <a:latin typeface="Times New Roman" pitchFamily="18" charset="0"/>
                        <a:ea typeface="Calibri"/>
                        <a:cs typeface="Times New Roman" pitchFamily="18" charset="0"/>
                      </a:endParaRPr>
                    </a:p>
                  </a:txBody>
                  <a:tcPr marL="68580" marR="68580" marT="9525" marB="0" anchor="ctr"/>
                </a:tc>
                <a:tc hMerge="1">
                  <a:txBody>
                    <a:bodyPr/>
                    <a:lstStyle/>
                    <a:p>
                      <a:endParaRPr lang="en-IN"/>
                    </a:p>
                  </a:txBody>
                  <a:tcPr/>
                </a:tc>
                <a:tc rowSpan="2">
                  <a:txBody>
                    <a:bodyPr/>
                    <a:lstStyle/>
                    <a:p>
                      <a:pPr algn="ctr">
                        <a:lnSpc>
                          <a:spcPct val="115000"/>
                        </a:lnSpc>
                        <a:spcAft>
                          <a:spcPts val="0"/>
                        </a:spcAft>
                        <a:tabLst>
                          <a:tab pos="1885950" algn="l"/>
                        </a:tabLst>
                      </a:pPr>
                      <a:r>
                        <a:rPr lang="en-US" sz="1300">
                          <a:effectLst/>
                          <a:latin typeface="Times New Roman" pitchFamily="18" charset="0"/>
                          <a:cs typeface="Times New Roman" pitchFamily="18" charset="0"/>
                        </a:rPr>
                        <a:t>Proposed</a:t>
                      </a:r>
                      <a:endParaRPr lang="en-IN" sz="1100">
                        <a:effectLst/>
                        <a:latin typeface="Times New Roman" pitchFamily="18" charset="0"/>
                        <a:ea typeface="Calibri"/>
                        <a:cs typeface="Times New Roman" pitchFamily="18" charset="0"/>
                      </a:endParaRPr>
                    </a:p>
                  </a:txBody>
                  <a:tcPr marL="68580" marR="68580" marT="9525" marB="0" anchor="ctr"/>
                </a:tc>
                <a:extLst>
                  <a:ext uri="{0D108BD9-81ED-4DB2-BD59-A6C34878D82A}">
                    <a16:rowId xmlns:a16="http://schemas.microsoft.com/office/drawing/2014/main" xmlns="" val="10000"/>
                  </a:ext>
                </a:extLst>
              </a:tr>
              <a:tr h="187325">
                <a:tc vMerge="1">
                  <a:txBody>
                    <a:bodyPr/>
                    <a:lstStyle/>
                    <a:p>
                      <a:endParaRPr lang="en-IN"/>
                    </a:p>
                  </a:txBody>
                  <a:tcPr/>
                </a:tc>
                <a:tc>
                  <a:txBody>
                    <a:bodyPr/>
                    <a:lstStyle/>
                    <a:p>
                      <a:pPr algn="ctr">
                        <a:lnSpc>
                          <a:spcPct val="115000"/>
                        </a:lnSpc>
                        <a:spcAft>
                          <a:spcPts val="0"/>
                        </a:spcAft>
                        <a:tabLst>
                          <a:tab pos="1885950" algn="l"/>
                        </a:tabLst>
                      </a:pPr>
                      <a:r>
                        <a:rPr lang="en-US" sz="1300">
                          <a:effectLst/>
                          <a:latin typeface="Times New Roman" pitchFamily="18" charset="0"/>
                          <a:cs typeface="Times New Roman" pitchFamily="18" charset="0"/>
                        </a:rPr>
                        <a:t>Restoring</a:t>
                      </a:r>
                      <a:endParaRPr lang="en-IN" sz="1100">
                        <a:effectLst/>
                        <a:latin typeface="Times New Roman" pitchFamily="18" charset="0"/>
                        <a:ea typeface="Calibri"/>
                        <a:cs typeface="Times New Roman" pitchFamily="18" charset="0"/>
                      </a:endParaRPr>
                    </a:p>
                  </a:txBody>
                  <a:tcPr marL="68580" marR="68580" marT="9525" marB="0" anchor="ctr"/>
                </a:tc>
                <a:tc>
                  <a:txBody>
                    <a:bodyPr/>
                    <a:lstStyle/>
                    <a:p>
                      <a:pPr algn="ctr">
                        <a:lnSpc>
                          <a:spcPct val="115000"/>
                        </a:lnSpc>
                        <a:spcAft>
                          <a:spcPts val="0"/>
                        </a:spcAft>
                        <a:tabLst>
                          <a:tab pos="1885950" algn="l"/>
                        </a:tabLst>
                      </a:pPr>
                      <a:r>
                        <a:rPr lang="en-US" sz="1300">
                          <a:effectLst/>
                          <a:latin typeface="Times New Roman" pitchFamily="18" charset="0"/>
                          <a:cs typeface="Times New Roman" pitchFamily="18" charset="0"/>
                        </a:rPr>
                        <a:t>Non-Restoring</a:t>
                      </a:r>
                      <a:endParaRPr lang="en-IN" sz="1100">
                        <a:effectLst/>
                        <a:latin typeface="Times New Roman" pitchFamily="18" charset="0"/>
                        <a:ea typeface="Calibri"/>
                        <a:cs typeface="Times New Roman" pitchFamily="18" charset="0"/>
                      </a:endParaRPr>
                    </a:p>
                  </a:txBody>
                  <a:tcPr marL="68580" marR="68580" marT="9525" marB="0" anchor="ctr"/>
                </a:tc>
                <a:tc>
                  <a:txBody>
                    <a:bodyPr/>
                    <a:lstStyle/>
                    <a:p>
                      <a:pPr algn="ctr">
                        <a:lnSpc>
                          <a:spcPct val="115000"/>
                        </a:lnSpc>
                        <a:spcAft>
                          <a:spcPts val="0"/>
                        </a:spcAft>
                        <a:tabLst>
                          <a:tab pos="1885950" algn="l"/>
                        </a:tabLst>
                      </a:pPr>
                      <a:r>
                        <a:rPr lang="en-US" sz="1300">
                          <a:effectLst/>
                          <a:latin typeface="Times New Roman" pitchFamily="18" charset="0"/>
                          <a:cs typeface="Times New Roman" pitchFamily="18" charset="0"/>
                        </a:rPr>
                        <a:t>Conventional Division Array</a:t>
                      </a:r>
                      <a:endParaRPr lang="en-IN" sz="1100">
                        <a:effectLst/>
                        <a:latin typeface="Times New Roman" pitchFamily="18" charset="0"/>
                        <a:ea typeface="Calibri"/>
                        <a:cs typeface="Times New Roman" pitchFamily="18" charset="0"/>
                      </a:endParaRPr>
                    </a:p>
                  </a:txBody>
                  <a:tcPr marL="68580" marR="68580" marT="9525" marB="0" anchor="ctr"/>
                </a:tc>
                <a:tc>
                  <a:txBody>
                    <a:bodyPr/>
                    <a:lstStyle/>
                    <a:p>
                      <a:pPr algn="ctr">
                        <a:lnSpc>
                          <a:spcPct val="115000"/>
                        </a:lnSpc>
                        <a:spcAft>
                          <a:spcPts val="0"/>
                        </a:spcAft>
                        <a:tabLst>
                          <a:tab pos="1885950" algn="l"/>
                        </a:tabLst>
                      </a:pPr>
                      <a:r>
                        <a:rPr lang="en-US" sz="1300">
                          <a:effectLst/>
                          <a:latin typeface="Times New Roman" pitchFamily="18" charset="0"/>
                          <a:cs typeface="Times New Roman" pitchFamily="18" charset="0"/>
                        </a:rPr>
                        <a:t>High Speed Division Array</a:t>
                      </a:r>
                      <a:endParaRPr lang="en-IN" sz="1100">
                        <a:effectLst/>
                        <a:latin typeface="Times New Roman" pitchFamily="18" charset="0"/>
                        <a:ea typeface="Calibri"/>
                        <a:cs typeface="Times New Roman" pitchFamily="18" charset="0"/>
                      </a:endParaRPr>
                    </a:p>
                  </a:txBody>
                  <a:tcPr marL="68580" marR="68580" marT="9525" marB="0" anchor="ctr"/>
                </a:tc>
                <a:tc vMerge="1">
                  <a:txBody>
                    <a:bodyPr/>
                    <a:lstStyle/>
                    <a:p>
                      <a:endParaRPr lang="en-IN"/>
                    </a:p>
                  </a:txBody>
                  <a:tcPr/>
                </a:tc>
                <a:extLst>
                  <a:ext uri="{0D108BD9-81ED-4DB2-BD59-A6C34878D82A}">
                    <a16:rowId xmlns:a16="http://schemas.microsoft.com/office/drawing/2014/main" xmlns="" val="10001"/>
                  </a:ext>
                </a:extLst>
              </a:tr>
              <a:tr h="93345">
                <a:tc>
                  <a:txBody>
                    <a:bodyPr/>
                    <a:lstStyle/>
                    <a:p>
                      <a:pPr algn="l">
                        <a:lnSpc>
                          <a:spcPct val="115000"/>
                        </a:lnSpc>
                        <a:spcAft>
                          <a:spcPts val="0"/>
                        </a:spcAft>
                      </a:pPr>
                      <a:r>
                        <a:rPr lang="en-US" sz="1300" kern="1200">
                          <a:effectLst/>
                          <a:latin typeface="Times New Roman" pitchFamily="18" charset="0"/>
                          <a:cs typeface="Times New Roman" pitchFamily="18" charset="0"/>
                        </a:rPr>
                        <a:t>No. of Gates</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18n+23</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18n+21</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(3(n+2)</a:t>
                      </a:r>
                      <a:r>
                        <a:rPr lang="en-US" sz="1300" kern="1200" baseline="30000">
                          <a:effectLst/>
                          <a:latin typeface="Times New Roman" pitchFamily="18" charset="0"/>
                          <a:cs typeface="Times New Roman" pitchFamily="18" charset="0"/>
                        </a:rPr>
                        <a:t>2</a:t>
                      </a:r>
                      <a:r>
                        <a:rPr lang="en-US" sz="1300" kern="1200">
                          <a:effectLst/>
                          <a:latin typeface="Times New Roman" pitchFamily="18" charset="0"/>
                          <a:cs typeface="Times New Roman" pitchFamily="18" charset="0"/>
                        </a:rPr>
                        <a:t>+2n)/4</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(n+2)(3n+11)/2</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12n+4</a:t>
                      </a:r>
                      <a:endParaRPr lang="en-IN" sz="1100">
                        <a:effectLst/>
                        <a:latin typeface="Times New Roman" pitchFamily="18" charset="0"/>
                        <a:cs typeface="Times New Roman" pitchFamily="18" charset="0"/>
                      </a:endParaRPr>
                    </a:p>
                  </a:txBody>
                  <a:tcPr marL="68580" marR="68580" marT="9525" marB="0" anchor="ctr"/>
                </a:tc>
                <a:extLst>
                  <a:ext uri="{0D108BD9-81ED-4DB2-BD59-A6C34878D82A}">
                    <a16:rowId xmlns:a16="http://schemas.microsoft.com/office/drawing/2014/main" xmlns="" val="10002"/>
                  </a:ext>
                </a:extLst>
              </a:tr>
              <a:tr h="93345">
                <a:tc>
                  <a:txBody>
                    <a:bodyPr/>
                    <a:lstStyle/>
                    <a:p>
                      <a:pPr algn="l">
                        <a:lnSpc>
                          <a:spcPct val="115000"/>
                        </a:lnSpc>
                        <a:spcAft>
                          <a:spcPts val="0"/>
                        </a:spcAft>
                      </a:pPr>
                      <a:r>
                        <a:rPr lang="en-US" sz="1300" kern="1200">
                          <a:effectLst/>
                          <a:latin typeface="Times New Roman" pitchFamily="18" charset="0"/>
                          <a:cs typeface="Times New Roman" pitchFamily="18" charset="0"/>
                        </a:rPr>
                        <a:t>Garbage outputs</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12n+18</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12n+16</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(n+2)</a:t>
                      </a:r>
                      <a:r>
                        <a:rPr lang="en-US" sz="1300" kern="1200" baseline="30000">
                          <a:effectLst/>
                          <a:latin typeface="Times New Roman" pitchFamily="18" charset="0"/>
                          <a:cs typeface="Times New Roman" pitchFamily="18" charset="0"/>
                        </a:rPr>
                        <a:t>2</a:t>
                      </a:r>
                      <a:r>
                        <a:rPr lang="en-US" sz="1300" kern="1200">
                          <a:effectLst/>
                          <a:latin typeface="Times New Roman" pitchFamily="18" charset="0"/>
                          <a:cs typeface="Times New Roman" pitchFamily="18" charset="0"/>
                        </a:rPr>
                        <a:t>/2</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(n+2)(3n+22)/4</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20n+13</a:t>
                      </a:r>
                      <a:endParaRPr lang="en-IN" sz="1100">
                        <a:effectLst/>
                        <a:latin typeface="Times New Roman" pitchFamily="18" charset="0"/>
                        <a:cs typeface="Times New Roman" pitchFamily="18" charset="0"/>
                      </a:endParaRPr>
                    </a:p>
                  </a:txBody>
                  <a:tcPr marL="68580" marR="68580" marT="9525" marB="0" anchor="ctr"/>
                </a:tc>
                <a:extLst>
                  <a:ext uri="{0D108BD9-81ED-4DB2-BD59-A6C34878D82A}">
                    <a16:rowId xmlns:a16="http://schemas.microsoft.com/office/drawing/2014/main" xmlns="" val="10003"/>
                  </a:ext>
                </a:extLst>
              </a:tr>
              <a:tr h="93345">
                <a:tc>
                  <a:txBody>
                    <a:bodyPr/>
                    <a:lstStyle/>
                    <a:p>
                      <a:pPr algn="l">
                        <a:lnSpc>
                          <a:spcPct val="115000"/>
                        </a:lnSpc>
                        <a:spcAft>
                          <a:spcPts val="0"/>
                        </a:spcAft>
                      </a:pPr>
                      <a:r>
                        <a:rPr lang="en-US" sz="1300" kern="1200">
                          <a:effectLst/>
                          <a:latin typeface="Times New Roman" pitchFamily="18" charset="0"/>
                          <a:cs typeface="Times New Roman" pitchFamily="18" charset="0"/>
                        </a:rPr>
                        <a:t>Quantum Cost</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75n+60</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75n+53</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(4(n+2)</a:t>
                      </a:r>
                      <a:r>
                        <a:rPr lang="en-US" sz="1300" kern="1200" baseline="30000">
                          <a:effectLst/>
                          <a:latin typeface="Times New Roman" pitchFamily="18" charset="0"/>
                          <a:cs typeface="Times New Roman" pitchFamily="18" charset="0"/>
                        </a:rPr>
                        <a:t>2</a:t>
                      </a:r>
                      <a:r>
                        <a:rPr lang="en-US" sz="1300" kern="1200">
                          <a:effectLst/>
                          <a:latin typeface="Times New Roman" pitchFamily="18" charset="0"/>
                          <a:cs typeface="Times New Roman" pitchFamily="18" charset="0"/>
                        </a:rPr>
                        <a:t>+n)/2</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(n+2)(7n+27)/2</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68n+44</a:t>
                      </a:r>
                      <a:endParaRPr lang="en-IN" sz="1100">
                        <a:effectLst/>
                        <a:latin typeface="Times New Roman" pitchFamily="18" charset="0"/>
                        <a:cs typeface="Times New Roman" pitchFamily="18" charset="0"/>
                      </a:endParaRPr>
                    </a:p>
                  </a:txBody>
                  <a:tcPr marL="68580" marR="68580" marT="9525" marB="0" anchor="ctr"/>
                </a:tc>
                <a:extLst>
                  <a:ext uri="{0D108BD9-81ED-4DB2-BD59-A6C34878D82A}">
                    <a16:rowId xmlns:a16="http://schemas.microsoft.com/office/drawing/2014/main" xmlns="" val="10004"/>
                  </a:ext>
                </a:extLst>
              </a:tr>
              <a:tr h="93345">
                <a:tc>
                  <a:txBody>
                    <a:bodyPr/>
                    <a:lstStyle/>
                    <a:p>
                      <a:pPr algn="l">
                        <a:lnSpc>
                          <a:spcPct val="115000"/>
                        </a:lnSpc>
                        <a:spcAft>
                          <a:spcPts val="0"/>
                        </a:spcAft>
                      </a:pPr>
                      <a:r>
                        <a:rPr lang="en-US" sz="1300" kern="1200">
                          <a:effectLst/>
                          <a:latin typeface="Times New Roman" pitchFamily="18" charset="0"/>
                          <a:cs typeface="Times New Roman" pitchFamily="18" charset="0"/>
                        </a:rPr>
                        <a:t>Constant Input</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11n+14</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11n+12</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((n+1)</a:t>
                      </a:r>
                      <a:r>
                        <a:rPr lang="en-US" sz="1300" kern="1200" baseline="30000">
                          <a:effectLst/>
                          <a:latin typeface="Times New Roman" pitchFamily="18" charset="0"/>
                          <a:cs typeface="Times New Roman" pitchFamily="18" charset="0"/>
                        </a:rPr>
                        <a:t>2</a:t>
                      </a:r>
                      <a:r>
                        <a:rPr lang="en-US" sz="1300" kern="1200">
                          <a:effectLst/>
                          <a:latin typeface="Times New Roman" pitchFamily="18" charset="0"/>
                          <a:cs typeface="Times New Roman" pitchFamily="18" charset="0"/>
                        </a:rPr>
                        <a:t>+1)/2</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(n+2)(3n+14)/4</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13n+6</a:t>
                      </a:r>
                      <a:endParaRPr lang="en-IN" sz="1100">
                        <a:effectLst/>
                        <a:latin typeface="Times New Roman" pitchFamily="18" charset="0"/>
                        <a:cs typeface="Times New Roman" pitchFamily="18" charset="0"/>
                      </a:endParaRPr>
                    </a:p>
                  </a:txBody>
                  <a:tcPr marL="68580" marR="68580" marT="9525" marB="0" anchor="ctr"/>
                </a:tc>
                <a:extLst>
                  <a:ext uri="{0D108BD9-81ED-4DB2-BD59-A6C34878D82A}">
                    <a16:rowId xmlns:a16="http://schemas.microsoft.com/office/drawing/2014/main" xmlns="" val="10005"/>
                  </a:ext>
                </a:extLst>
              </a:tr>
              <a:tr h="93345">
                <a:tc>
                  <a:txBody>
                    <a:bodyPr/>
                    <a:lstStyle/>
                    <a:p>
                      <a:pPr algn="ctr">
                        <a:lnSpc>
                          <a:spcPct val="115000"/>
                        </a:lnSpc>
                        <a:spcAft>
                          <a:spcPts val="0"/>
                        </a:spcAft>
                      </a:pPr>
                      <a:r>
                        <a:rPr lang="en-US" sz="1300" kern="1200">
                          <a:effectLst/>
                          <a:latin typeface="Times New Roman" pitchFamily="18" charset="0"/>
                          <a:cs typeface="Times New Roman" pitchFamily="18" charset="0"/>
                        </a:rPr>
                        <a:t>Total Cost</a:t>
                      </a:r>
                      <a:endParaRPr lang="en-IN" sz="1100">
                        <a:effectLst/>
                        <a:latin typeface="Times New Roman" pitchFamily="18" charset="0"/>
                        <a:cs typeface="Times New Roman" pitchFamily="18" charset="0"/>
                      </a:endParaRPr>
                    </a:p>
                    <a:p>
                      <a:pPr algn="ctr">
                        <a:lnSpc>
                          <a:spcPct val="115000"/>
                        </a:lnSpc>
                        <a:spcAft>
                          <a:spcPts val="0"/>
                        </a:spcAft>
                      </a:pPr>
                      <a:r>
                        <a:rPr lang="en-US" sz="1300" kern="1200">
                          <a:effectLst/>
                          <a:latin typeface="Times New Roman" pitchFamily="18" charset="0"/>
                          <a:cs typeface="Times New Roman" pitchFamily="18" charset="0"/>
                        </a:rPr>
                        <a:t>(QC + GO + CI + NoG)</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116n+115</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116n+102</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a:effectLst/>
                          <a:latin typeface="Times New Roman" pitchFamily="18" charset="0"/>
                          <a:cs typeface="Times New Roman" pitchFamily="18" charset="0"/>
                        </a:rPr>
                        <a:t>-</a:t>
                      </a:r>
                      <a:endParaRPr lang="en-IN" sz="11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300" kern="1200" dirty="0">
                          <a:effectLst/>
                          <a:latin typeface="Times New Roman" pitchFamily="18" charset="0"/>
                          <a:cs typeface="Times New Roman" pitchFamily="18" charset="0"/>
                        </a:rPr>
                        <a:t>113n+67</a:t>
                      </a:r>
                      <a:endParaRPr lang="en-IN" sz="1100" dirty="0">
                        <a:effectLst/>
                        <a:latin typeface="Times New Roman" pitchFamily="18" charset="0"/>
                        <a:cs typeface="Times New Roman" pitchFamily="18" charset="0"/>
                      </a:endParaRPr>
                    </a:p>
                  </a:txBody>
                  <a:tcPr marL="68580" marR="68580" marT="9525" marB="0" anchor="ctr"/>
                </a:tc>
                <a:extLst>
                  <a:ext uri="{0D108BD9-81ED-4DB2-BD59-A6C34878D82A}">
                    <a16:rowId xmlns:a16="http://schemas.microsoft.com/office/drawing/2014/main" xmlns="" val="10006"/>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59</a:t>
            </a:fld>
            <a:endParaRPr lang="en-IN"/>
          </a:p>
        </p:txBody>
      </p:sp>
    </p:spTree>
    <p:extLst>
      <p:ext uri="{BB962C8B-B14F-4D97-AF65-F5344CB8AC3E}">
        <p14:creationId xmlns:p14="http://schemas.microsoft.com/office/powerpoint/2010/main" xmlns="" val="4032921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b="1" i="1" u="sng" dirty="0" smtClean="0">
                <a:solidFill>
                  <a:srgbClr val="FF0000"/>
                </a:solidFill>
                <a:latin typeface="Times New Roman" pitchFamily="18" charset="0"/>
                <a:cs typeface="Times New Roman" pitchFamily="18" charset="0"/>
              </a:rPr>
              <a:t>Research Carried Out</a:t>
            </a:r>
            <a:endParaRPr lang="en-IN" b="1" i="1" u="sng" dirty="0">
              <a:solidFill>
                <a:srgbClr val="FF0000"/>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4" name="Slide Number Placeholder 3"/>
          <p:cNvSpPr>
            <a:spLocks noGrp="1"/>
          </p:cNvSpPr>
          <p:nvPr>
            <p:ph type="sldNum" sz="quarter" idx="12"/>
          </p:nvPr>
        </p:nvSpPr>
        <p:spPr/>
        <p:txBody>
          <a:bodyPr/>
          <a:lstStyle/>
          <a:p>
            <a:fld id="{A36D5084-E15A-471B-95B6-A94CFE3BBEA2}" type="slidenum">
              <a:rPr lang="en-IN" smtClean="0"/>
              <a:pPr/>
              <a:t>6</a:t>
            </a:fld>
            <a:endParaRPr lang="en-IN"/>
          </a:p>
        </p:txBody>
      </p:sp>
      <p:pic>
        <p:nvPicPr>
          <p:cNvPr id="5" name="Picture 4"/>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912" y="929018"/>
            <a:ext cx="7992888" cy="5904656"/>
          </a:xfrm>
          <a:prstGeom prst="rect">
            <a:avLst/>
          </a:prstGeom>
          <a:noFill/>
          <a:ln>
            <a:noFill/>
          </a:ln>
        </p:spPr>
      </p:pic>
    </p:spTree>
    <p:extLst>
      <p:ext uri="{BB962C8B-B14F-4D97-AF65-F5344CB8AC3E}">
        <p14:creationId xmlns:p14="http://schemas.microsoft.com/office/powerpoint/2010/main" xmlns="" val="1591207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Comparison of Quantum </a:t>
            </a:r>
            <a:r>
              <a:rPr lang="en-US" b="1" dirty="0" smtClean="0">
                <a:latin typeface="Times New Roman" pitchFamily="18" charset="0"/>
                <a:cs typeface="Times New Roman" pitchFamily="18" charset="0"/>
              </a:rPr>
              <a:t>Cost</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228876745"/>
              </p:ext>
            </p:extLst>
          </p:nvPr>
        </p:nvGraphicFramePr>
        <p:xfrm>
          <a:off x="899595" y="1600202"/>
          <a:ext cx="7272804" cy="4525959"/>
        </p:xfrm>
        <a:graphic>
          <a:graphicData uri="http://schemas.openxmlformats.org/drawingml/2006/table">
            <a:tbl>
              <a:tblPr firstRow="1" firstCol="1" bandRow="1">
                <a:tableStyleId>{5C22544A-7EE6-4342-B048-85BDC9FD1C3A}</a:tableStyleId>
              </a:tblPr>
              <a:tblGrid>
                <a:gridCol w="720077">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80120">
                  <a:extLst>
                    <a:ext uri="{9D8B030D-6E8A-4147-A177-3AD203B41FA5}">
                      <a16:colId xmlns:a16="http://schemas.microsoft.com/office/drawing/2014/main" xmlns="" val="20002"/>
                    </a:ext>
                  </a:extLst>
                </a:gridCol>
                <a:gridCol w="1080120">
                  <a:extLst>
                    <a:ext uri="{9D8B030D-6E8A-4147-A177-3AD203B41FA5}">
                      <a16:colId xmlns:a16="http://schemas.microsoft.com/office/drawing/2014/main" xmlns="" val="20003"/>
                    </a:ext>
                  </a:extLst>
                </a:gridCol>
                <a:gridCol w="792088">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gridCol w="1080120">
                  <a:extLst>
                    <a:ext uri="{9D8B030D-6E8A-4147-A177-3AD203B41FA5}">
                      <a16:colId xmlns:a16="http://schemas.microsoft.com/office/drawing/2014/main" xmlns="" val="20006"/>
                    </a:ext>
                  </a:extLst>
                </a:gridCol>
                <a:gridCol w="504055">
                  <a:extLst>
                    <a:ext uri="{9D8B030D-6E8A-4147-A177-3AD203B41FA5}">
                      <a16:colId xmlns:a16="http://schemas.microsoft.com/office/drawing/2014/main" xmlns="" val="20007"/>
                    </a:ext>
                  </a:extLst>
                </a:gridCol>
              </a:tblGrid>
              <a:tr h="583995">
                <a:tc rowSpan="2">
                  <a:txBody>
                    <a:bodyPr/>
                    <a:lstStyle/>
                    <a:p>
                      <a:pPr algn="ctr">
                        <a:lnSpc>
                          <a:spcPct val="115000"/>
                        </a:lnSpc>
                        <a:spcAft>
                          <a:spcPts val="0"/>
                        </a:spcAft>
                        <a:tabLst>
                          <a:tab pos="1885950" algn="l"/>
                        </a:tabLst>
                      </a:pPr>
                      <a:r>
                        <a:rPr lang="en-US" sz="1100" dirty="0">
                          <a:effectLst/>
                          <a:latin typeface="Times New Roman" pitchFamily="18" charset="0"/>
                          <a:cs typeface="Times New Roman" pitchFamily="18" charset="0"/>
                        </a:rPr>
                        <a:t>Number of Bits </a:t>
                      </a:r>
                      <a:endParaRPr lang="en-IN" sz="1100" dirty="0">
                        <a:effectLst/>
                        <a:latin typeface="Times New Roman" pitchFamily="18" charset="0"/>
                        <a:ea typeface="Calibri"/>
                        <a:cs typeface="Times New Roman" pitchFamily="18" charset="0"/>
                      </a:endParaRPr>
                    </a:p>
                  </a:txBody>
                  <a:tcPr marL="21973" marR="21973" marT="3052" marB="0" anchor="ctr"/>
                </a:tc>
                <a:tc gridSpan="2">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Existing [50] </a:t>
                      </a:r>
                      <a:endParaRPr lang="en-IN" sz="1100">
                        <a:effectLst/>
                        <a:latin typeface="Times New Roman" pitchFamily="18" charset="0"/>
                        <a:ea typeface="Calibri"/>
                        <a:cs typeface="Times New Roman" pitchFamily="18" charset="0"/>
                      </a:endParaRPr>
                    </a:p>
                  </a:txBody>
                  <a:tcPr marL="21973" marR="21973" marT="3052" marB="0" anchor="ctr"/>
                </a:tc>
                <a:tc hMerge="1">
                  <a:txBody>
                    <a:bodyPr/>
                    <a:lstStyle/>
                    <a:p>
                      <a:endParaRPr lang="en-IN"/>
                    </a:p>
                  </a:txBody>
                  <a:tcPr/>
                </a:tc>
                <a:tc gridSpan="2">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Existing [51] </a:t>
                      </a:r>
                      <a:endParaRPr lang="en-IN" sz="1100">
                        <a:effectLst/>
                        <a:latin typeface="Times New Roman" pitchFamily="18" charset="0"/>
                        <a:ea typeface="Calibri"/>
                        <a:cs typeface="Times New Roman" pitchFamily="18" charset="0"/>
                      </a:endParaRPr>
                    </a:p>
                  </a:txBody>
                  <a:tcPr marL="21973" marR="21973" marT="3052" marB="0" anchor="ctr"/>
                </a:tc>
                <a:tc hMerge="1">
                  <a:txBody>
                    <a:bodyPr/>
                    <a:lstStyle/>
                    <a:p>
                      <a:endParaRPr lang="en-IN"/>
                    </a:p>
                  </a:txBody>
                  <a:tcPr/>
                </a:tc>
                <a:tc rowSpan="2">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Proposed</a:t>
                      </a:r>
                      <a:endParaRPr lang="en-IN" sz="1100">
                        <a:effectLst/>
                        <a:latin typeface="Times New Roman" pitchFamily="18" charset="0"/>
                        <a:ea typeface="Calibri"/>
                        <a:cs typeface="Times New Roman" pitchFamily="18" charset="0"/>
                      </a:endParaRPr>
                    </a:p>
                  </a:txBody>
                  <a:tcPr marL="21973" marR="21973" marT="3052" marB="0" anchor="ctr"/>
                </a:tc>
                <a:tc gridSpan="2">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Percentage (%) of improvement w.r.t.</a:t>
                      </a:r>
                      <a:endParaRPr lang="en-IN" sz="1100">
                        <a:effectLst/>
                        <a:latin typeface="Times New Roman" pitchFamily="18" charset="0"/>
                        <a:ea typeface="Calibri"/>
                        <a:cs typeface="Times New Roman" pitchFamily="18" charset="0"/>
                      </a:endParaRPr>
                    </a:p>
                  </a:txBody>
                  <a:tcPr marL="0" marR="0" marT="0" marB="0"/>
                </a:tc>
                <a:tc hMerge="1">
                  <a:txBody>
                    <a:bodyPr/>
                    <a:lstStyle/>
                    <a:p>
                      <a:endParaRPr lang="en-IN"/>
                    </a:p>
                  </a:txBody>
                  <a:tcPr/>
                </a:tc>
                <a:extLst>
                  <a:ext uri="{0D108BD9-81ED-4DB2-BD59-A6C34878D82A}">
                    <a16:rowId xmlns:a16="http://schemas.microsoft.com/office/drawing/2014/main" xmlns="" val="10000"/>
                  </a:ext>
                </a:extLst>
              </a:tr>
              <a:tr h="437996">
                <a:tc vMerge="1">
                  <a:txBody>
                    <a:bodyPr/>
                    <a:lstStyle/>
                    <a:p>
                      <a:endParaRPr lang="en-IN"/>
                    </a:p>
                  </a:txBody>
                  <a:tcP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Res.</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Non-R.</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Conv.</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HS Div.</a:t>
                      </a:r>
                      <a:endParaRPr lang="en-IN" sz="1100">
                        <a:effectLst/>
                        <a:latin typeface="Times New Roman" pitchFamily="18" charset="0"/>
                        <a:ea typeface="Calibri"/>
                        <a:cs typeface="Times New Roman" pitchFamily="18" charset="0"/>
                      </a:endParaRPr>
                    </a:p>
                  </a:txBody>
                  <a:tcPr marL="21973" marR="21973" marT="3052" marB="0" anchor="ctr"/>
                </a:tc>
                <a:tc vMerge="1">
                  <a:txBody>
                    <a:bodyPr/>
                    <a:lstStyle/>
                    <a:p>
                      <a:endParaRPr lang="en-IN"/>
                    </a:p>
                  </a:txBody>
                  <a:tcP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Existing [50] </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Existing [51] </a:t>
                      </a:r>
                      <a:endParaRPr lang="en-IN" sz="11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1"/>
                  </a:ext>
                </a:extLst>
              </a:tr>
              <a:tr h="437996">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210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203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33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82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180</a:t>
                      </a:r>
                      <a:endParaRPr lang="en-IN" sz="1100">
                        <a:effectLst/>
                        <a:latin typeface="Times New Roman" pitchFamily="18" charset="0"/>
                        <a:ea typeface="Calibri"/>
                        <a:cs typeface="Times New Roman" pitchFamily="18" charset="0"/>
                      </a:endParaRPr>
                    </a:p>
                  </a:txBody>
                  <a:tcPr marL="21973" marR="21973" marT="3052" marB="0" anchor="b"/>
                </a:tc>
                <a:tc>
                  <a:txBody>
                    <a:bodyPr/>
                    <a:lstStyle/>
                    <a:p>
                      <a:pPr algn="ctr">
                        <a:lnSpc>
                          <a:spcPct val="115000"/>
                        </a:lnSpc>
                        <a:spcAft>
                          <a:spcPts val="0"/>
                        </a:spcAft>
                      </a:pPr>
                      <a:r>
                        <a:rPr lang="en-US" sz="1100">
                          <a:effectLst/>
                          <a:latin typeface="Times New Roman" pitchFamily="18" charset="0"/>
                          <a:cs typeface="Times New Roman" pitchFamily="18" charset="0"/>
                        </a:rPr>
                        <a:t>11.33 - 14.29</a:t>
                      </a:r>
                      <a:endParaRPr lang="en-IN" sz="1100">
                        <a:effectLst/>
                        <a:latin typeface="Times New Roman" pitchFamily="18" charset="0"/>
                        <a:ea typeface="Calibri"/>
                        <a:cs typeface="Times New Roman" pitchFamily="18" charset="0"/>
                      </a:endParaRPr>
                    </a:p>
                  </a:txBody>
                  <a:tcPr marL="0" marR="0" marT="0" marB="0"/>
                </a:tc>
                <a:tc>
                  <a:txBody>
                    <a:bodyPr/>
                    <a:lstStyle/>
                    <a:p>
                      <a:pPr algn="ctr">
                        <a:lnSpc>
                          <a:spcPct val="115000"/>
                        </a:lnSpc>
                        <a:spcAft>
                          <a:spcPts val="0"/>
                        </a:spcAft>
                      </a:pPr>
                      <a:r>
                        <a:rPr lang="en-US" sz="1100">
                          <a:effectLst/>
                          <a:latin typeface="Times New Roman" pitchFamily="18" charset="0"/>
                          <a:cs typeface="Times New Roman" pitchFamily="18" charset="0"/>
                        </a:rPr>
                        <a:t>No</a:t>
                      </a:r>
                      <a:endParaRPr lang="en-IN" sz="11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xmlns="" val="10002"/>
                  </a:ext>
                </a:extLst>
              </a:tr>
              <a:tr h="437996">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360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353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74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165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316</a:t>
                      </a:r>
                      <a:endParaRPr lang="en-IN" sz="1100">
                        <a:effectLst/>
                        <a:latin typeface="Times New Roman" pitchFamily="18" charset="0"/>
                        <a:ea typeface="Calibri"/>
                        <a:cs typeface="Times New Roman" pitchFamily="18" charset="0"/>
                      </a:endParaRPr>
                    </a:p>
                  </a:txBody>
                  <a:tcPr marL="21973" marR="21973" marT="3052" marB="0" anchor="b"/>
                </a:tc>
                <a:tc>
                  <a:txBody>
                    <a:bodyPr/>
                    <a:lstStyle/>
                    <a:p>
                      <a:pPr algn="ctr">
                        <a:lnSpc>
                          <a:spcPct val="115000"/>
                        </a:lnSpc>
                        <a:spcAft>
                          <a:spcPts val="0"/>
                        </a:spcAft>
                      </a:pPr>
                      <a:r>
                        <a:rPr lang="en-US" sz="1100">
                          <a:effectLst/>
                          <a:latin typeface="Times New Roman" pitchFamily="18" charset="0"/>
                          <a:cs typeface="Times New Roman" pitchFamily="18" charset="0"/>
                        </a:rPr>
                        <a:t>10.48 - 12.22</a:t>
                      </a:r>
                      <a:endParaRPr lang="en-IN" sz="1100">
                        <a:effectLst/>
                        <a:latin typeface="Times New Roman" pitchFamily="18" charset="0"/>
                        <a:ea typeface="Calibri"/>
                        <a:cs typeface="Times New Roman" pitchFamily="18" charset="0"/>
                      </a:endParaRPr>
                    </a:p>
                  </a:txBody>
                  <a:tcPr marL="0" marR="0" marT="0" marB="0"/>
                </a:tc>
                <a:tc>
                  <a:txBody>
                    <a:bodyPr/>
                    <a:lstStyle/>
                    <a:p>
                      <a:pPr algn="ctr">
                        <a:lnSpc>
                          <a:spcPct val="115000"/>
                        </a:lnSpc>
                        <a:spcAft>
                          <a:spcPts val="0"/>
                        </a:spcAft>
                      </a:pPr>
                      <a:r>
                        <a:rPr lang="en-US" sz="1100">
                          <a:effectLst/>
                          <a:latin typeface="Times New Roman" pitchFamily="18" charset="0"/>
                          <a:cs typeface="Times New Roman" pitchFamily="18" charset="0"/>
                        </a:rPr>
                        <a:t>No</a:t>
                      </a:r>
                      <a:endParaRPr lang="en-IN" sz="11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xmlns="" val="10003"/>
                  </a:ext>
                </a:extLst>
              </a:tr>
              <a:tr h="437996">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8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660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653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204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415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588</a:t>
                      </a:r>
                      <a:endParaRPr lang="en-IN" sz="1100">
                        <a:effectLst/>
                        <a:latin typeface="Times New Roman" pitchFamily="18" charset="0"/>
                        <a:ea typeface="Calibri"/>
                        <a:cs typeface="Times New Roman" pitchFamily="18" charset="0"/>
                      </a:endParaRPr>
                    </a:p>
                  </a:txBody>
                  <a:tcPr marL="21973" marR="21973" marT="3052" marB="0" anchor="b"/>
                </a:tc>
                <a:tc>
                  <a:txBody>
                    <a:bodyPr/>
                    <a:lstStyle/>
                    <a:p>
                      <a:pPr algn="ctr">
                        <a:lnSpc>
                          <a:spcPct val="115000"/>
                        </a:lnSpc>
                        <a:spcAft>
                          <a:spcPts val="0"/>
                        </a:spcAft>
                      </a:pPr>
                      <a:r>
                        <a:rPr lang="en-US" sz="1100">
                          <a:effectLst/>
                          <a:latin typeface="Times New Roman" pitchFamily="18" charset="0"/>
                          <a:cs typeface="Times New Roman" pitchFamily="18" charset="0"/>
                        </a:rPr>
                        <a:t>9.95 - 10.91</a:t>
                      </a:r>
                      <a:endParaRPr lang="en-IN" sz="1100">
                        <a:effectLst/>
                        <a:latin typeface="Times New Roman" pitchFamily="18" charset="0"/>
                        <a:ea typeface="Calibri"/>
                        <a:cs typeface="Times New Roman" pitchFamily="18" charset="0"/>
                      </a:endParaRPr>
                    </a:p>
                  </a:txBody>
                  <a:tcPr marL="0" marR="0" marT="0" marB="0"/>
                </a:tc>
                <a:tc>
                  <a:txBody>
                    <a:bodyPr/>
                    <a:lstStyle/>
                    <a:p>
                      <a:pPr algn="ctr">
                        <a:lnSpc>
                          <a:spcPct val="115000"/>
                        </a:lnSpc>
                        <a:spcAft>
                          <a:spcPts val="0"/>
                        </a:spcAft>
                      </a:pPr>
                      <a:r>
                        <a:rPr lang="en-US" sz="1100">
                          <a:effectLst/>
                          <a:latin typeface="Times New Roman" pitchFamily="18" charset="0"/>
                          <a:cs typeface="Times New Roman" pitchFamily="18" charset="0"/>
                        </a:rPr>
                        <a:t>No</a:t>
                      </a:r>
                      <a:endParaRPr lang="en-IN" sz="11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xmlns="" val="10004"/>
                  </a:ext>
                </a:extLst>
              </a:tr>
              <a:tr h="437996">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16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1260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1253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656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1251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1132</a:t>
                      </a:r>
                      <a:endParaRPr lang="en-IN" sz="1100">
                        <a:effectLst/>
                        <a:latin typeface="Times New Roman" pitchFamily="18" charset="0"/>
                        <a:ea typeface="Calibri"/>
                        <a:cs typeface="Times New Roman" pitchFamily="18" charset="0"/>
                      </a:endParaRPr>
                    </a:p>
                  </a:txBody>
                  <a:tcPr marL="21973" marR="21973" marT="3052" marB="0" anchor="b"/>
                </a:tc>
                <a:tc>
                  <a:txBody>
                    <a:bodyPr/>
                    <a:lstStyle/>
                    <a:p>
                      <a:pPr algn="ctr">
                        <a:lnSpc>
                          <a:spcPct val="115000"/>
                        </a:lnSpc>
                        <a:spcAft>
                          <a:spcPts val="0"/>
                        </a:spcAft>
                      </a:pPr>
                      <a:r>
                        <a:rPr lang="en-US" sz="1100">
                          <a:effectLst/>
                          <a:latin typeface="Times New Roman" pitchFamily="18" charset="0"/>
                          <a:cs typeface="Times New Roman" pitchFamily="18" charset="0"/>
                        </a:rPr>
                        <a:t>9.66 - 10.16</a:t>
                      </a:r>
                      <a:endParaRPr lang="en-IN" sz="1100">
                        <a:effectLst/>
                        <a:latin typeface="Times New Roman" pitchFamily="18" charset="0"/>
                        <a:ea typeface="Calibri"/>
                        <a:cs typeface="Times New Roman" pitchFamily="18" charset="0"/>
                      </a:endParaRPr>
                    </a:p>
                  </a:txBody>
                  <a:tcPr marL="0" marR="0" marT="0" marB="0"/>
                </a:tc>
                <a:tc>
                  <a:txBody>
                    <a:bodyPr/>
                    <a:lstStyle/>
                    <a:p>
                      <a:pPr algn="ctr">
                        <a:lnSpc>
                          <a:spcPct val="115000"/>
                        </a:lnSpc>
                        <a:spcAft>
                          <a:spcPts val="0"/>
                        </a:spcAft>
                      </a:pPr>
                      <a:r>
                        <a:rPr lang="en-US" sz="1100">
                          <a:effectLst/>
                          <a:latin typeface="Times New Roman" pitchFamily="18" charset="0"/>
                          <a:cs typeface="Times New Roman" pitchFamily="18" charset="0"/>
                        </a:rPr>
                        <a:t>9.51</a:t>
                      </a:r>
                      <a:endParaRPr lang="en-IN" sz="11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xmlns="" val="10005"/>
                  </a:ext>
                </a:extLst>
              </a:tr>
              <a:tr h="437996">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32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2460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2453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2328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4267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2220</a:t>
                      </a:r>
                      <a:endParaRPr lang="en-IN" sz="1100">
                        <a:effectLst/>
                        <a:latin typeface="Times New Roman" pitchFamily="18" charset="0"/>
                        <a:ea typeface="Calibri"/>
                        <a:cs typeface="Times New Roman" pitchFamily="18" charset="0"/>
                      </a:endParaRPr>
                    </a:p>
                  </a:txBody>
                  <a:tcPr marL="21973" marR="21973" marT="3052" marB="0" anchor="b"/>
                </a:tc>
                <a:tc>
                  <a:txBody>
                    <a:bodyPr/>
                    <a:lstStyle/>
                    <a:p>
                      <a:pPr algn="ctr">
                        <a:lnSpc>
                          <a:spcPct val="115000"/>
                        </a:lnSpc>
                        <a:spcAft>
                          <a:spcPts val="0"/>
                        </a:spcAft>
                      </a:pPr>
                      <a:r>
                        <a:rPr lang="en-US" sz="1100">
                          <a:effectLst/>
                          <a:latin typeface="Times New Roman" pitchFamily="18" charset="0"/>
                          <a:cs typeface="Times New Roman" pitchFamily="18" charset="0"/>
                        </a:rPr>
                        <a:t>9.5 - 9.76</a:t>
                      </a:r>
                      <a:endParaRPr lang="en-IN" sz="1100">
                        <a:effectLst/>
                        <a:latin typeface="Times New Roman" pitchFamily="18" charset="0"/>
                        <a:ea typeface="Calibri"/>
                        <a:cs typeface="Times New Roman" pitchFamily="18" charset="0"/>
                      </a:endParaRPr>
                    </a:p>
                  </a:txBody>
                  <a:tcPr marL="0" marR="0" marT="0" marB="0"/>
                </a:tc>
                <a:tc>
                  <a:txBody>
                    <a:bodyPr/>
                    <a:lstStyle/>
                    <a:p>
                      <a:pPr algn="ctr">
                        <a:lnSpc>
                          <a:spcPct val="115000"/>
                        </a:lnSpc>
                        <a:spcAft>
                          <a:spcPts val="0"/>
                        </a:spcAft>
                      </a:pPr>
                      <a:r>
                        <a:rPr lang="en-US" sz="1100">
                          <a:effectLst/>
                          <a:latin typeface="Times New Roman" pitchFamily="18" charset="0"/>
                          <a:cs typeface="Times New Roman" pitchFamily="18" charset="0"/>
                        </a:rPr>
                        <a:t>4.64 - 47.94</a:t>
                      </a:r>
                      <a:endParaRPr lang="en-IN" sz="11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xmlns="" val="10006"/>
                  </a:ext>
                </a:extLst>
              </a:tr>
              <a:tr h="437996">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64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4860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4853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8744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15675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4396</a:t>
                      </a:r>
                      <a:endParaRPr lang="en-IN" sz="1100">
                        <a:effectLst/>
                        <a:latin typeface="Times New Roman" pitchFamily="18" charset="0"/>
                        <a:ea typeface="Calibri"/>
                        <a:cs typeface="Times New Roman" pitchFamily="18" charset="0"/>
                      </a:endParaRPr>
                    </a:p>
                  </a:txBody>
                  <a:tcPr marL="21973" marR="21973" marT="3052" marB="0" anchor="b"/>
                </a:tc>
                <a:tc>
                  <a:txBody>
                    <a:bodyPr/>
                    <a:lstStyle/>
                    <a:p>
                      <a:pPr algn="ctr">
                        <a:lnSpc>
                          <a:spcPct val="115000"/>
                        </a:lnSpc>
                        <a:spcAft>
                          <a:spcPts val="0"/>
                        </a:spcAft>
                      </a:pPr>
                      <a:r>
                        <a:rPr lang="en-US" sz="1100">
                          <a:effectLst/>
                          <a:latin typeface="Times New Roman" pitchFamily="18" charset="0"/>
                          <a:cs typeface="Times New Roman" pitchFamily="18" charset="0"/>
                        </a:rPr>
                        <a:t>9.42 - 9.55</a:t>
                      </a:r>
                      <a:endParaRPr lang="en-IN" sz="1100">
                        <a:effectLst/>
                        <a:latin typeface="Times New Roman" pitchFamily="18" charset="0"/>
                        <a:ea typeface="Calibri"/>
                        <a:cs typeface="Times New Roman" pitchFamily="18" charset="0"/>
                      </a:endParaRPr>
                    </a:p>
                  </a:txBody>
                  <a:tcPr marL="0" marR="0" marT="0" marB="0"/>
                </a:tc>
                <a:tc>
                  <a:txBody>
                    <a:bodyPr/>
                    <a:lstStyle/>
                    <a:p>
                      <a:pPr algn="ctr">
                        <a:lnSpc>
                          <a:spcPct val="115000"/>
                        </a:lnSpc>
                        <a:spcAft>
                          <a:spcPts val="0"/>
                        </a:spcAft>
                      </a:pPr>
                      <a:r>
                        <a:rPr lang="en-US" sz="1100">
                          <a:effectLst/>
                          <a:latin typeface="Times New Roman" pitchFamily="18" charset="0"/>
                          <a:cs typeface="Times New Roman" pitchFamily="18" charset="0"/>
                        </a:rPr>
                        <a:t>49.73 - 71.96</a:t>
                      </a:r>
                      <a:endParaRPr lang="en-IN" sz="11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xmlns="" val="10007"/>
                  </a:ext>
                </a:extLst>
              </a:tr>
              <a:tr h="437996">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128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9660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9653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33864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59995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8748</a:t>
                      </a:r>
                      <a:endParaRPr lang="en-IN" sz="1100">
                        <a:effectLst/>
                        <a:latin typeface="Times New Roman" pitchFamily="18" charset="0"/>
                        <a:ea typeface="Calibri"/>
                        <a:cs typeface="Times New Roman" pitchFamily="18" charset="0"/>
                      </a:endParaRPr>
                    </a:p>
                  </a:txBody>
                  <a:tcPr marL="21973" marR="21973" marT="3052" marB="0" anchor="b"/>
                </a:tc>
                <a:tc>
                  <a:txBody>
                    <a:bodyPr/>
                    <a:lstStyle/>
                    <a:p>
                      <a:pPr algn="ctr">
                        <a:lnSpc>
                          <a:spcPct val="115000"/>
                        </a:lnSpc>
                        <a:spcAft>
                          <a:spcPts val="0"/>
                        </a:spcAft>
                      </a:pPr>
                      <a:r>
                        <a:rPr lang="en-US" sz="1100">
                          <a:effectLst/>
                          <a:latin typeface="Times New Roman" pitchFamily="18" charset="0"/>
                          <a:cs typeface="Times New Roman" pitchFamily="18" charset="0"/>
                        </a:rPr>
                        <a:t>9.38 - 9.44</a:t>
                      </a:r>
                      <a:endParaRPr lang="en-IN" sz="1100">
                        <a:effectLst/>
                        <a:latin typeface="Times New Roman" pitchFamily="18" charset="0"/>
                        <a:ea typeface="Calibri"/>
                        <a:cs typeface="Times New Roman" pitchFamily="18" charset="0"/>
                      </a:endParaRPr>
                    </a:p>
                  </a:txBody>
                  <a:tcPr marL="0" marR="0" marT="0" marB="0"/>
                </a:tc>
                <a:tc>
                  <a:txBody>
                    <a:bodyPr/>
                    <a:lstStyle/>
                    <a:p>
                      <a:pPr algn="ctr">
                        <a:lnSpc>
                          <a:spcPct val="115000"/>
                        </a:lnSpc>
                        <a:spcAft>
                          <a:spcPts val="0"/>
                        </a:spcAft>
                      </a:pPr>
                      <a:r>
                        <a:rPr lang="en-US" sz="1100">
                          <a:effectLst/>
                          <a:latin typeface="Times New Roman" pitchFamily="18" charset="0"/>
                          <a:cs typeface="Times New Roman" pitchFamily="18" charset="0"/>
                        </a:rPr>
                        <a:t>74.17 - 85.42</a:t>
                      </a:r>
                      <a:endParaRPr lang="en-IN" sz="11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xmlns="" val="10008"/>
                  </a:ext>
                </a:extLst>
              </a:tr>
              <a:tr h="437996">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256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19360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19253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133256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234651 </a:t>
                      </a:r>
                      <a:endParaRPr lang="en-IN" sz="1100">
                        <a:effectLst/>
                        <a:latin typeface="Times New Roman" pitchFamily="18" charset="0"/>
                        <a:ea typeface="Calibri"/>
                        <a:cs typeface="Times New Roman" pitchFamily="18" charset="0"/>
                      </a:endParaRPr>
                    </a:p>
                  </a:txBody>
                  <a:tcPr marL="21973" marR="21973" marT="3052" marB="0" anchor="ctr"/>
                </a:tc>
                <a:tc>
                  <a:txBody>
                    <a:bodyPr/>
                    <a:lstStyle/>
                    <a:p>
                      <a:pPr algn="ctr">
                        <a:lnSpc>
                          <a:spcPct val="115000"/>
                        </a:lnSpc>
                        <a:spcAft>
                          <a:spcPts val="0"/>
                        </a:spcAft>
                      </a:pPr>
                      <a:r>
                        <a:rPr lang="en-US" sz="1100">
                          <a:effectLst/>
                          <a:latin typeface="Times New Roman" pitchFamily="18" charset="0"/>
                          <a:cs typeface="Times New Roman" pitchFamily="18" charset="0"/>
                        </a:rPr>
                        <a:t>17452</a:t>
                      </a:r>
                      <a:endParaRPr lang="en-IN" sz="1100">
                        <a:effectLst/>
                        <a:latin typeface="Times New Roman" pitchFamily="18" charset="0"/>
                        <a:ea typeface="Calibri"/>
                        <a:cs typeface="Times New Roman" pitchFamily="18" charset="0"/>
                      </a:endParaRPr>
                    </a:p>
                  </a:txBody>
                  <a:tcPr marL="21973" marR="21973" marT="3052" marB="0" anchor="b"/>
                </a:tc>
                <a:tc>
                  <a:txBody>
                    <a:bodyPr/>
                    <a:lstStyle/>
                    <a:p>
                      <a:pPr algn="ctr">
                        <a:lnSpc>
                          <a:spcPct val="115000"/>
                        </a:lnSpc>
                        <a:spcAft>
                          <a:spcPts val="0"/>
                        </a:spcAft>
                      </a:pPr>
                      <a:r>
                        <a:rPr lang="en-US" sz="1100">
                          <a:effectLst/>
                          <a:latin typeface="Times New Roman" pitchFamily="18" charset="0"/>
                          <a:cs typeface="Times New Roman" pitchFamily="18" charset="0"/>
                        </a:rPr>
                        <a:t>9.35 - 9.86</a:t>
                      </a:r>
                      <a:endParaRPr lang="en-IN" sz="1100">
                        <a:effectLst/>
                        <a:latin typeface="Times New Roman" pitchFamily="18" charset="0"/>
                        <a:ea typeface="Calibri"/>
                        <a:cs typeface="Times New Roman" pitchFamily="18" charset="0"/>
                      </a:endParaRPr>
                    </a:p>
                  </a:txBody>
                  <a:tcPr marL="0" marR="0" marT="0" marB="0"/>
                </a:tc>
                <a:tc>
                  <a:txBody>
                    <a:bodyPr/>
                    <a:lstStyle/>
                    <a:p>
                      <a:pPr algn="ctr">
                        <a:lnSpc>
                          <a:spcPct val="115000"/>
                        </a:lnSpc>
                        <a:spcAft>
                          <a:spcPts val="0"/>
                        </a:spcAft>
                      </a:pPr>
                      <a:r>
                        <a:rPr lang="en-US" sz="1100" dirty="0">
                          <a:effectLst/>
                          <a:latin typeface="Times New Roman" pitchFamily="18" charset="0"/>
                          <a:cs typeface="Times New Roman" pitchFamily="18" charset="0"/>
                        </a:rPr>
                        <a:t>86.9 - 92.56</a:t>
                      </a:r>
                      <a:endParaRPr lang="en-IN" sz="1100" dirty="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xmlns="" val="10009"/>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60</a:t>
            </a:fld>
            <a:endParaRPr lang="en-IN"/>
          </a:p>
        </p:txBody>
      </p:sp>
    </p:spTree>
    <p:extLst>
      <p:ext uri="{BB962C8B-B14F-4D97-AF65-F5344CB8AC3E}">
        <p14:creationId xmlns:p14="http://schemas.microsoft.com/office/powerpoint/2010/main" xmlns="" val="982188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Comparison of required Number of Gates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NoG</a:t>
            </a:r>
            <a:r>
              <a:rPr lang="en-US" b="1"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3927884175"/>
              </p:ext>
            </p:extLst>
          </p:nvPr>
        </p:nvGraphicFramePr>
        <p:xfrm>
          <a:off x="755576" y="1540987"/>
          <a:ext cx="7848871" cy="4569954"/>
        </p:xfrm>
        <a:graphic>
          <a:graphicData uri="http://schemas.openxmlformats.org/drawingml/2006/table">
            <a:tbl>
              <a:tblPr firstRow="1" firstCol="1" bandRow="1">
                <a:tableStyleId>{5C22544A-7EE6-4342-B048-85BDC9FD1C3A}</a:tableStyleId>
              </a:tblPr>
              <a:tblGrid>
                <a:gridCol w="677407">
                  <a:extLst>
                    <a:ext uri="{9D8B030D-6E8A-4147-A177-3AD203B41FA5}">
                      <a16:colId xmlns:a16="http://schemas.microsoft.com/office/drawing/2014/main" xmlns="" val="20000"/>
                    </a:ext>
                  </a:extLst>
                </a:gridCol>
                <a:gridCol w="764223">
                  <a:extLst>
                    <a:ext uri="{9D8B030D-6E8A-4147-A177-3AD203B41FA5}">
                      <a16:colId xmlns:a16="http://schemas.microsoft.com/office/drawing/2014/main" xmlns="" val="20001"/>
                    </a:ext>
                  </a:extLst>
                </a:gridCol>
                <a:gridCol w="1441630">
                  <a:extLst>
                    <a:ext uri="{9D8B030D-6E8A-4147-A177-3AD203B41FA5}">
                      <a16:colId xmlns:a16="http://schemas.microsoft.com/office/drawing/2014/main" xmlns="" val="20002"/>
                    </a:ext>
                  </a:extLst>
                </a:gridCol>
                <a:gridCol w="1361539">
                  <a:extLst>
                    <a:ext uri="{9D8B030D-6E8A-4147-A177-3AD203B41FA5}">
                      <a16:colId xmlns:a16="http://schemas.microsoft.com/office/drawing/2014/main" xmlns="" val="20003"/>
                    </a:ext>
                  </a:extLst>
                </a:gridCol>
                <a:gridCol w="720815">
                  <a:extLst>
                    <a:ext uri="{9D8B030D-6E8A-4147-A177-3AD203B41FA5}">
                      <a16:colId xmlns:a16="http://schemas.microsoft.com/office/drawing/2014/main" xmlns="" val="20004"/>
                    </a:ext>
                  </a:extLst>
                </a:gridCol>
                <a:gridCol w="719518">
                  <a:extLst>
                    <a:ext uri="{9D8B030D-6E8A-4147-A177-3AD203B41FA5}">
                      <a16:colId xmlns:a16="http://schemas.microsoft.com/office/drawing/2014/main" xmlns="" val="20005"/>
                    </a:ext>
                  </a:extLst>
                </a:gridCol>
                <a:gridCol w="642021">
                  <a:extLst>
                    <a:ext uri="{9D8B030D-6E8A-4147-A177-3AD203B41FA5}">
                      <a16:colId xmlns:a16="http://schemas.microsoft.com/office/drawing/2014/main" xmlns="" val="20006"/>
                    </a:ext>
                  </a:extLst>
                </a:gridCol>
                <a:gridCol w="560634">
                  <a:extLst>
                    <a:ext uri="{9D8B030D-6E8A-4147-A177-3AD203B41FA5}">
                      <a16:colId xmlns:a16="http://schemas.microsoft.com/office/drawing/2014/main" xmlns="" val="20007"/>
                    </a:ext>
                  </a:extLst>
                </a:gridCol>
                <a:gridCol w="480543">
                  <a:extLst>
                    <a:ext uri="{9D8B030D-6E8A-4147-A177-3AD203B41FA5}">
                      <a16:colId xmlns:a16="http://schemas.microsoft.com/office/drawing/2014/main" xmlns="" val="20008"/>
                    </a:ext>
                  </a:extLst>
                </a:gridCol>
                <a:gridCol w="480541">
                  <a:extLst>
                    <a:ext uri="{9D8B030D-6E8A-4147-A177-3AD203B41FA5}">
                      <a16:colId xmlns:a16="http://schemas.microsoft.com/office/drawing/2014/main" xmlns="" val="20009"/>
                    </a:ext>
                  </a:extLst>
                </a:gridCol>
              </a:tblGrid>
              <a:tr h="512373">
                <a:tc rowSpan="2">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Number Of Bits </a:t>
                      </a:r>
                      <a:endParaRPr lang="en-IN" sz="1100">
                        <a:effectLst/>
                        <a:latin typeface="Times New Roman" pitchFamily="18" charset="0"/>
                        <a:ea typeface="Calibri"/>
                        <a:cs typeface="Times New Roman" pitchFamily="18" charset="0"/>
                      </a:endParaRPr>
                    </a:p>
                  </a:txBody>
                  <a:tcPr marL="25704" marR="25704" marT="3570" marB="0" anchor="ctr"/>
                </a:tc>
                <a:tc gridSpan="2">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Existing [50] </a:t>
                      </a:r>
                      <a:endParaRPr lang="en-IN" sz="1100">
                        <a:effectLst/>
                        <a:latin typeface="Times New Roman" pitchFamily="18" charset="0"/>
                        <a:ea typeface="Calibri"/>
                        <a:cs typeface="Times New Roman" pitchFamily="18" charset="0"/>
                      </a:endParaRPr>
                    </a:p>
                  </a:txBody>
                  <a:tcPr marL="25704" marR="25704" marT="3570" marB="0" anchor="ctr"/>
                </a:tc>
                <a:tc hMerge="1">
                  <a:txBody>
                    <a:bodyPr/>
                    <a:lstStyle/>
                    <a:p>
                      <a:endParaRPr lang="en-IN"/>
                    </a:p>
                  </a:txBody>
                  <a:tcPr/>
                </a:tc>
                <a:tc gridSpan="2">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Existing [51] </a:t>
                      </a:r>
                      <a:endParaRPr lang="en-IN" sz="1100">
                        <a:effectLst/>
                        <a:latin typeface="Times New Roman" pitchFamily="18" charset="0"/>
                        <a:ea typeface="Calibri"/>
                        <a:cs typeface="Times New Roman" pitchFamily="18" charset="0"/>
                      </a:endParaRPr>
                    </a:p>
                  </a:txBody>
                  <a:tcPr marL="25704" marR="25704" marT="3570" marB="0" anchor="ctr"/>
                </a:tc>
                <a:tc hMerge="1">
                  <a:txBody>
                    <a:bodyPr/>
                    <a:lstStyle/>
                    <a:p>
                      <a:endParaRPr lang="en-IN"/>
                    </a:p>
                  </a:txBody>
                  <a:tcPr/>
                </a:tc>
                <a:tc rowSpan="2">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Existing [52]</a:t>
                      </a:r>
                      <a:endParaRPr lang="en-IN" sz="1100">
                        <a:effectLst/>
                        <a:latin typeface="Times New Roman" pitchFamily="18" charset="0"/>
                        <a:ea typeface="Calibri"/>
                        <a:cs typeface="Times New Roman" pitchFamily="18" charset="0"/>
                      </a:endParaRPr>
                    </a:p>
                  </a:txBody>
                  <a:tcPr marL="0" marR="0" marT="0" marB="0" anchor="ctr"/>
                </a:tc>
                <a:tc rowSpan="2">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Proposed</a:t>
                      </a:r>
                      <a:endParaRPr lang="en-IN" sz="1100">
                        <a:effectLst/>
                        <a:latin typeface="Times New Roman" pitchFamily="18" charset="0"/>
                        <a:ea typeface="Calibri"/>
                        <a:cs typeface="Times New Roman" pitchFamily="18" charset="0"/>
                      </a:endParaRPr>
                    </a:p>
                  </a:txBody>
                  <a:tcPr marL="25704" marR="25704" marT="3570" marB="0" anchor="ctr"/>
                </a:tc>
                <a:tc gridSpan="3">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Percentage (%) of improvement w.r.t.</a:t>
                      </a:r>
                      <a:endParaRPr lang="en-IN" sz="1100">
                        <a:effectLst/>
                        <a:latin typeface="Times New Roman" pitchFamily="18" charset="0"/>
                        <a:ea typeface="Calibri"/>
                        <a:cs typeface="Times New Roman"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512373">
                <a:tc vMerge="1">
                  <a:txBody>
                    <a:bodyPr/>
                    <a:lstStyle/>
                    <a:p>
                      <a:endParaRPr lang="en-IN"/>
                    </a:p>
                  </a:txBody>
                  <a:tcP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Res.</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Non-R.</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Conv.</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HS Div.</a:t>
                      </a:r>
                      <a:endParaRPr lang="en-IN" sz="1100">
                        <a:effectLst/>
                        <a:latin typeface="Times New Roman" pitchFamily="18" charset="0"/>
                        <a:ea typeface="Calibri"/>
                        <a:cs typeface="Times New Roman" pitchFamily="18" charset="0"/>
                      </a:endParaRPr>
                    </a:p>
                  </a:txBody>
                  <a:tcPr marL="25704" marR="25704" marT="3570" marB="0" anchor="ctr"/>
                </a:tc>
                <a:tc vMerge="1">
                  <a:txBody>
                    <a:bodyPr/>
                    <a:lstStyle/>
                    <a:p>
                      <a:endParaRPr lang="en-IN"/>
                    </a:p>
                  </a:txBody>
                  <a:tcPr/>
                </a:tc>
                <a:tc vMerge="1">
                  <a:txBody>
                    <a:bodyPr/>
                    <a:lstStyle/>
                    <a:p>
                      <a:endParaRPr lang="en-IN"/>
                    </a:p>
                  </a:txBody>
                  <a:tcP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Existing [50] </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Existing [51] </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Existing [52]</a:t>
                      </a:r>
                      <a:endParaRPr lang="en-IN" sz="1100">
                        <a:effectLst/>
                        <a:latin typeface="Times New Roman" pitchFamily="18" charset="0"/>
                        <a:ea typeface="Calibri"/>
                        <a:cs typeface="Times New Roman" pitchFamily="18" charset="0"/>
                      </a:endParaRPr>
                    </a:p>
                  </a:txBody>
                  <a:tcPr marL="0" marR="0" marT="0" marB="0"/>
                </a:tc>
                <a:extLst>
                  <a:ext uri="{0D108BD9-81ED-4DB2-BD59-A6C34878D82A}">
                    <a16:rowId xmlns:a16="http://schemas.microsoft.com/office/drawing/2014/main" xmlns="" val="10001"/>
                  </a:ext>
                </a:extLst>
              </a:tr>
              <a:tr h="426978">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59</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57</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13</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34</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44</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28</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50.8 -52.5</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17.65</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36.36</a:t>
                      </a:r>
                      <a:endParaRPr lang="en-IN" sz="11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2"/>
                  </a:ext>
                </a:extLst>
              </a:tr>
              <a:tr h="512373">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95</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93</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33</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69</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70</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52</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44.1 -45.26</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24.64</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25.71</a:t>
                      </a:r>
                      <a:endParaRPr lang="en-IN" sz="11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3"/>
                  </a:ext>
                </a:extLst>
              </a:tr>
              <a:tr h="512373">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8</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167</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165</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79</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175</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122</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100</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39.4 -40.12</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42.86</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18.03</a:t>
                      </a:r>
                      <a:endParaRPr lang="en-IN" sz="11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4"/>
                  </a:ext>
                </a:extLst>
              </a:tr>
              <a:tr h="426978">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16</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311</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309</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251</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531</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226</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196</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36.5 -36.9</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21.9 - 63</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13.27</a:t>
                      </a:r>
                      <a:endParaRPr lang="en-IN" sz="11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5"/>
                  </a:ext>
                </a:extLst>
              </a:tr>
              <a:tr h="426978">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32</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599</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597</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883</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1819</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434</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388</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35 -35.23</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56 - 78.6</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10.6</a:t>
                      </a:r>
                      <a:endParaRPr lang="en-IN" sz="11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6"/>
                  </a:ext>
                </a:extLst>
              </a:tr>
              <a:tr h="426978">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64</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1172</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1173</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3299</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6699</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850</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772</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34.2</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76.6 -88.4</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9.18</a:t>
                      </a:r>
                      <a:endParaRPr lang="en-IN" sz="11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7"/>
                  </a:ext>
                </a:extLst>
              </a:tr>
              <a:tr h="341582">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128</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2327</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2325</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12739</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25675</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1682</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1540</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33.8</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87.9 - 94</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8.44</a:t>
                      </a:r>
                      <a:endParaRPr lang="en-IN" sz="11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8"/>
                  </a:ext>
                </a:extLst>
              </a:tr>
              <a:tr h="426978">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256</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4631</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4629</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50051</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100491</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3346</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3076</a:t>
                      </a:r>
                      <a:endParaRPr lang="en-IN" sz="1100">
                        <a:effectLst/>
                        <a:latin typeface="Times New Roman" pitchFamily="18" charset="0"/>
                        <a:ea typeface="Calibri"/>
                        <a:cs typeface="Times New Roman" pitchFamily="18" charset="0"/>
                      </a:endParaRPr>
                    </a:p>
                  </a:txBody>
                  <a:tcPr marL="25704" marR="25704" marT="357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33.5</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a:effectLst/>
                          <a:latin typeface="Times New Roman" pitchFamily="18" charset="0"/>
                          <a:cs typeface="Times New Roman" pitchFamily="18" charset="0"/>
                        </a:rPr>
                        <a:t>93.8 -96.9</a:t>
                      </a:r>
                      <a:endParaRPr lang="en-IN" sz="11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100" dirty="0">
                          <a:effectLst/>
                          <a:latin typeface="Times New Roman" pitchFamily="18" charset="0"/>
                          <a:cs typeface="Times New Roman" pitchFamily="18" charset="0"/>
                        </a:rPr>
                        <a:t>8.07</a:t>
                      </a:r>
                      <a:endParaRPr lang="en-IN" sz="1100" dirty="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9"/>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61</a:t>
            </a:fld>
            <a:endParaRPr lang="en-IN"/>
          </a:p>
        </p:txBody>
      </p:sp>
    </p:spTree>
    <p:extLst>
      <p:ext uri="{BB962C8B-B14F-4D97-AF65-F5344CB8AC3E}">
        <p14:creationId xmlns:p14="http://schemas.microsoft.com/office/powerpoint/2010/main" xmlns="" val="7074008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Comparison of Constant Inputs </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974499119"/>
              </p:ext>
            </p:extLst>
          </p:nvPr>
        </p:nvGraphicFramePr>
        <p:xfrm>
          <a:off x="1187624" y="1600199"/>
          <a:ext cx="7128792" cy="4678917"/>
        </p:xfrm>
        <a:graphic>
          <a:graphicData uri="http://schemas.openxmlformats.org/drawingml/2006/table">
            <a:tbl>
              <a:tblPr firstRow="1" firstCol="1" bandRow="1">
                <a:tableStyleId>{5C22544A-7EE6-4342-B048-85BDC9FD1C3A}</a:tableStyleId>
              </a:tblPr>
              <a:tblGrid>
                <a:gridCol w="1129314">
                  <a:extLst>
                    <a:ext uri="{9D8B030D-6E8A-4147-A177-3AD203B41FA5}">
                      <a16:colId xmlns:a16="http://schemas.microsoft.com/office/drawing/2014/main" xmlns="" val="20000"/>
                    </a:ext>
                  </a:extLst>
                </a:gridCol>
                <a:gridCol w="814902">
                  <a:extLst>
                    <a:ext uri="{9D8B030D-6E8A-4147-A177-3AD203B41FA5}">
                      <a16:colId xmlns:a16="http://schemas.microsoft.com/office/drawing/2014/main" xmlns="" val="20001"/>
                    </a:ext>
                  </a:extLst>
                </a:gridCol>
                <a:gridCol w="1080120">
                  <a:extLst>
                    <a:ext uri="{9D8B030D-6E8A-4147-A177-3AD203B41FA5}">
                      <a16:colId xmlns:a16="http://schemas.microsoft.com/office/drawing/2014/main" xmlns="" val="20002"/>
                    </a:ext>
                  </a:extLst>
                </a:gridCol>
                <a:gridCol w="1080120">
                  <a:extLst>
                    <a:ext uri="{9D8B030D-6E8A-4147-A177-3AD203B41FA5}">
                      <a16:colId xmlns:a16="http://schemas.microsoft.com/office/drawing/2014/main" xmlns="" val="20003"/>
                    </a:ext>
                  </a:extLst>
                </a:gridCol>
                <a:gridCol w="1008112">
                  <a:extLst>
                    <a:ext uri="{9D8B030D-6E8A-4147-A177-3AD203B41FA5}">
                      <a16:colId xmlns:a16="http://schemas.microsoft.com/office/drawing/2014/main" xmlns="" val="20004"/>
                    </a:ext>
                  </a:extLst>
                </a:gridCol>
                <a:gridCol w="1152128">
                  <a:extLst>
                    <a:ext uri="{9D8B030D-6E8A-4147-A177-3AD203B41FA5}">
                      <a16:colId xmlns:a16="http://schemas.microsoft.com/office/drawing/2014/main" xmlns="" val="20005"/>
                    </a:ext>
                  </a:extLst>
                </a:gridCol>
                <a:gridCol w="432048">
                  <a:extLst>
                    <a:ext uri="{9D8B030D-6E8A-4147-A177-3AD203B41FA5}">
                      <a16:colId xmlns:a16="http://schemas.microsoft.com/office/drawing/2014/main" xmlns="" val="20006"/>
                    </a:ext>
                  </a:extLst>
                </a:gridCol>
                <a:gridCol w="432048">
                  <a:extLst>
                    <a:ext uri="{9D8B030D-6E8A-4147-A177-3AD203B41FA5}">
                      <a16:colId xmlns:a16="http://schemas.microsoft.com/office/drawing/2014/main" xmlns="" val="20007"/>
                    </a:ext>
                  </a:extLst>
                </a:gridCol>
              </a:tblGrid>
              <a:tr h="860375">
                <a:tc rowSpan="2">
                  <a:txBody>
                    <a:bodyPr/>
                    <a:lstStyle/>
                    <a:p>
                      <a:pPr algn="ctr">
                        <a:lnSpc>
                          <a:spcPct val="115000"/>
                        </a:lnSpc>
                        <a:spcAft>
                          <a:spcPts val="0"/>
                        </a:spcAft>
                        <a:tabLst>
                          <a:tab pos="1885950" algn="l"/>
                        </a:tabLst>
                      </a:pPr>
                      <a:r>
                        <a:rPr lang="en-US" sz="1050" dirty="0">
                          <a:effectLst/>
                          <a:latin typeface="Times New Roman" pitchFamily="18" charset="0"/>
                          <a:cs typeface="Times New Roman" pitchFamily="18" charset="0"/>
                        </a:rPr>
                        <a:t>Number of Bits </a:t>
                      </a:r>
                      <a:endParaRPr lang="en-IN" sz="1000" dirty="0">
                        <a:effectLst/>
                        <a:latin typeface="Times New Roman" pitchFamily="18" charset="0"/>
                        <a:ea typeface="Calibri"/>
                        <a:cs typeface="Times New Roman" pitchFamily="18" charset="0"/>
                      </a:endParaRPr>
                    </a:p>
                  </a:txBody>
                  <a:tcPr marL="32372" marR="32372" marT="4496" marB="0" anchor="ctr"/>
                </a:tc>
                <a:tc gridSpan="2">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Existing [50] </a:t>
                      </a:r>
                      <a:endParaRPr lang="en-IN" sz="1000">
                        <a:effectLst/>
                        <a:latin typeface="Times New Roman" pitchFamily="18" charset="0"/>
                        <a:ea typeface="Calibri"/>
                        <a:cs typeface="Times New Roman" pitchFamily="18" charset="0"/>
                      </a:endParaRPr>
                    </a:p>
                  </a:txBody>
                  <a:tcPr marL="32372" marR="32372" marT="4496" marB="0" anchor="ctr"/>
                </a:tc>
                <a:tc hMerge="1">
                  <a:txBody>
                    <a:bodyPr/>
                    <a:lstStyle/>
                    <a:p>
                      <a:endParaRPr lang="en-IN"/>
                    </a:p>
                  </a:txBody>
                  <a:tcPr/>
                </a:tc>
                <a:tc gridSpan="2">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Existing [51] </a:t>
                      </a:r>
                      <a:endParaRPr lang="en-IN" sz="1000">
                        <a:effectLst/>
                        <a:latin typeface="Times New Roman" pitchFamily="18" charset="0"/>
                        <a:ea typeface="Calibri"/>
                        <a:cs typeface="Times New Roman" pitchFamily="18" charset="0"/>
                      </a:endParaRPr>
                    </a:p>
                  </a:txBody>
                  <a:tcPr marL="32372" marR="32372" marT="4496" marB="0" anchor="ctr"/>
                </a:tc>
                <a:tc hMerge="1">
                  <a:txBody>
                    <a:bodyPr/>
                    <a:lstStyle/>
                    <a:p>
                      <a:endParaRPr lang="en-IN"/>
                    </a:p>
                  </a:txBody>
                  <a:tcPr/>
                </a:tc>
                <a:tc rowSpan="2">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Proposed</a:t>
                      </a:r>
                      <a:endParaRPr lang="en-IN" sz="1000">
                        <a:effectLst/>
                        <a:latin typeface="Times New Roman" pitchFamily="18" charset="0"/>
                        <a:ea typeface="Calibri"/>
                        <a:cs typeface="Times New Roman" pitchFamily="18" charset="0"/>
                      </a:endParaRPr>
                    </a:p>
                  </a:txBody>
                  <a:tcPr marL="32372" marR="32372" marT="4496" marB="0" anchor="ctr"/>
                </a:tc>
                <a:tc gridSpan="2">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Percentage (%) of improvement w.r.t.</a:t>
                      </a:r>
                      <a:endParaRPr lang="en-IN" sz="1000">
                        <a:effectLst/>
                        <a:latin typeface="Times New Roman" pitchFamily="18" charset="0"/>
                        <a:ea typeface="Calibri"/>
                        <a:cs typeface="Times New Roman" pitchFamily="18" charset="0"/>
                      </a:endParaRPr>
                    </a:p>
                  </a:txBody>
                  <a:tcPr marL="0" marR="0" marT="0" marB="0" anchor="ctr"/>
                </a:tc>
                <a:tc hMerge="1">
                  <a:txBody>
                    <a:bodyPr/>
                    <a:lstStyle/>
                    <a:p>
                      <a:endParaRPr lang="en-IN"/>
                    </a:p>
                  </a:txBody>
                  <a:tcPr/>
                </a:tc>
                <a:extLst>
                  <a:ext uri="{0D108BD9-81ED-4DB2-BD59-A6C34878D82A}">
                    <a16:rowId xmlns:a16="http://schemas.microsoft.com/office/drawing/2014/main" xmlns="" val="10000"/>
                  </a:ext>
                </a:extLst>
              </a:tr>
              <a:tr h="645282">
                <a:tc vMerge="1">
                  <a:txBody>
                    <a:bodyPr/>
                    <a:lstStyle/>
                    <a:p>
                      <a:endParaRPr lang="en-IN"/>
                    </a:p>
                  </a:txBody>
                  <a:tcPr/>
                </a:tc>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Res.</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Non-R.</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Conv.</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HS Div.</a:t>
                      </a:r>
                      <a:endParaRPr lang="en-IN" sz="1000">
                        <a:effectLst/>
                        <a:latin typeface="Times New Roman" pitchFamily="18" charset="0"/>
                        <a:ea typeface="Calibri"/>
                        <a:cs typeface="Times New Roman" pitchFamily="18" charset="0"/>
                      </a:endParaRPr>
                    </a:p>
                  </a:txBody>
                  <a:tcPr marL="32372" marR="32372" marT="4496" marB="0" anchor="ctr"/>
                </a:tc>
                <a:tc vMerge="1">
                  <a:txBody>
                    <a:bodyPr/>
                    <a:lstStyle/>
                    <a:p>
                      <a:endParaRPr lang="en-IN"/>
                    </a:p>
                  </a:txBody>
                  <a:tcPr/>
                </a:tc>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Existing [50] </a:t>
                      </a:r>
                      <a:endParaRPr lang="en-IN" sz="1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Existing [51] </a:t>
                      </a:r>
                      <a:endParaRPr lang="en-IN" sz="10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1"/>
                  </a:ext>
                </a:extLst>
              </a:tr>
              <a:tr h="430188">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2 </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36</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34</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5</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20</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32</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5.8 - 11.11</a:t>
                      </a:r>
                      <a:endParaRPr lang="en-IN" sz="1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No</a:t>
                      </a:r>
                      <a:endParaRPr lang="en-IN" sz="10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2"/>
                  </a:ext>
                </a:extLst>
              </a:tr>
              <a:tr h="112043">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4 </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58</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56</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13</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39</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58</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No</a:t>
                      </a:r>
                      <a:endParaRPr lang="en-IN" sz="1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No</a:t>
                      </a:r>
                      <a:endParaRPr lang="en-IN" sz="10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3"/>
                  </a:ext>
                </a:extLst>
              </a:tr>
              <a:tr h="112043">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8 </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102</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100</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41</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95</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110</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No</a:t>
                      </a:r>
                      <a:endParaRPr lang="en-IN" sz="1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No</a:t>
                      </a:r>
                      <a:endParaRPr lang="en-IN" sz="10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4"/>
                  </a:ext>
                </a:extLst>
              </a:tr>
              <a:tr h="215094">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16 </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190</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188</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145</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279</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214</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No</a:t>
                      </a:r>
                      <a:endParaRPr lang="en-IN" sz="1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23.3</a:t>
                      </a:r>
                      <a:endParaRPr lang="en-IN" sz="10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5"/>
                  </a:ext>
                </a:extLst>
              </a:tr>
              <a:tr h="537735">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32 </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366</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364</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545</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935</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422</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No</a:t>
                      </a:r>
                      <a:endParaRPr lang="en-IN" sz="1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22.5 - 54.8</a:t>
                      </a:r>
                      <a:endParaRPr lang="en-IN" sz="10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6"/>
                  </a:ext>
                </a:extLst>
              </a:tr>
              <a:tr h="537735">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64 </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718</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716</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2113</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3399</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838</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No</a:t>
                      </a:r>
                      <a:endParaRPr lang="en-IN" sz="1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60.3 - 75.3</a:t>
                      </a:r>
                      <a:endParaRPr lang="en-IN" sz="10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7"/>
                  </a:ext>
                </a:extLst>
              </a:tr>
              <a:tr h="537735">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128 </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1408</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1406</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8321</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12935</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1670</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No</a:t>
                      </a:r>
                      <a:endParaRPr lang="en-IN" sz="1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79.9 - 87.1</a:t>
                      </a:r>
                      <a:endParaRPr lang="en-IN" sz="100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8"/>
                  </a:ext>
                </a:extLst>
              </a:tr>
              <a:tr h="537735">
                <a:tc>
                  <a:txBody>
                    <a:bodyPr/>
                    <a:lstStyle/>
                    <a:p>
                      <a:pPr algn="ctr">
                        <a:lnSpc>
                          <a:spcPct val="115000"/>
                        </a:lnSpc>
                        <a:spcAft>
                          <a:spcPts val="0"/>
                        </a:spcAft>
                        <a:tabLst>
                          <a:tab pos="1885950" algn="l"/>
                        </a:tabLst>
                      </a:pPr>
                      <a:r>
                        <a:rPr lang="en-US" sz="1050">
                          <a:effectLst/>
                          <a:latin typeface="Times New Roman" pitchFamily="18" charset="0"/>
                          <a:cs typeface="Times New Roman" pitchFamily="18" charset="0"/>
                        </a:rPr>
                        <a:t>256 </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2830</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2828</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33025</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kern="1200">
                          <a:effectLst/>
                          <a:latin typeface="Times New Roman" pitchFamily="18" charset="0"/>
                          <a:cs typeface="Times New Roman" pitchFamily="18" charset="0"/>
                        </a:rPr>
                        <a:t>50439</a:t>
                      </a:r>
                      <a:endParaRPr lang="en-IN" sz="1000">
                        <a:effectLst/>
                        <a:latin typeface="Times New Roman" pitchFamily="18" charset="0"/>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3334</a:t>
                      </a:r>
                      <a:endParaRPr lang="en-IN" sz="1000">
                        <a:effectLst/>
                        <a:latin typeface="Times New Roman" pitchFamily="18" charset="0"/>
                        <a:ea typeface="Calibri"/>
                        <a:cs typeface="Times New Roman" pitchFamily="18" charset="0"/>
                      </a:endParaRPr>
                    </a:p>
                  </a:txBody>
                  <a:tcPr marL="32372" marR="32372" marT="4496" marB="0" anchor="ctr"/>
                </a:tc>
                <a:tc>
                  <a:txBody>
                    <a:bodyPr/>
                    <a:lstStyle/>
                    <a:p>
                      <a:pPr algn="ctr">
                        <a:lnSpc>
                          <a:spcPct val="115000"/>
                        </a:lnSpc>
                        <a:spcAft>
                          <a:spcPts val="0"/>
                        </a:spcAft>
                      </a:pPr>
                      <a:r>
                        <a:rPr lang="en-US" sz="1050">
                          <a:effectLst/>
                          <a:latin typeface="Times New Roman" pitchFamily="18" charset="0"/>
                          <a:cs typeface="Times New Roman" pitchFamily="18" charset="0"/>
                        </a:rPr>
                        <a:t>No</a:t>
                      </a:r>
                      <a:endParaRPr lang="en-IN" sz="1000">
                        <a:effectLst/>
                        <a:latin typeface="Times New Roman" pitchFamily="18" charset="0"/>
                        <a:ea typeface="Calibri"/>
                        <a:cs typeface="Times New Roman" pitchFamily="18" charset="0"/>
                      </a:endParaRPr>
                    </a:p>
                  </a:txBody>
                  <a:tcPr marL="0" marR="0" marT="0" marB="0" anchor="ctr"/>
                </a:tc>
                <a:tc>
                  <a:txBody>
                    <a:bodyPr/>
                    <a:lstStyle/>
                    <a:p>
                      <a:pPr algn="ctr">
                        <a:lnSpc>
                          <a:spcPct val="115000"/>
                        </a:lnSpc>
                        <a:spcAft>
                          <a:spcPts val="0"/>
                        </a:spcAft>
                      </a:pPr>
                      <a:r>
                        <a:rPr lang="en-US" sz="1050" dirty="0">
                          <a:effectLst/>
                          <a:latin typeface="Times New Roman" pitchFamily="18" charset="0"/>
                          <a:cs typeface="Times New Roman" pitchFamily="18" charset="0"/>
                        </a:rPr>
                        <a:t>89.9 - 93.4</a:t>
                      </a:r>
                      <a:endParaRPr lang="en-IN" sz="1000" dirty="0">
                        <a:effectLst/>
                        <a:latin typeface="Times New Roman" pitchFamily="18" charset="0"/>
                        <a:ea typeface="Calibri"/>
                        <a:cs typeface="Times New Roman" pitchFamily="18" charset="0"/>
                      </a:endParaRPr>
                    </a:p>
                  </a:txBody>
                  <a:tcPr marL="0" marR="0" marT="0" marB="0" anchor="ctr"/>
                </a:tc>
                <a:extLst>
                  <a:ext uri="{0D108BD9-81ED-4DB2-BD59-A6C34878D82A}">
                    <a16:rowId xmlns:a16="http://schemas.microsoft.com/office/drawing/2014/main" xmlns="" val="10009"/>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62</a:t>
            </a:fld>
            <a:endParaRPr lang="en-IN"/>
          </a:p>
        </p:txBody>
      </p:sp>
    </p:spTree>
    <p:extLst>
      <p:ext uri="{BB962C8B-B14F-4D97-AF65-F5344CB8AC3E}">
        <p14:creationId xmlns:p14="http://schemas.microsoft.com/office/powerpoint/2010/main" xmlns="" val="21180390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latin typeface="Times New Roman" pitchFamily="18" charset="0"/>
                <a:cs typeface="Times New Roman" pitchFamily="18" charset="0"/>
              </a:rPr>
              <a:t>design of parity preserving reversible </a:t>
            </a:r>
            <a:r>
              <a:rPr lang="en-US" b="1" cap="all" dirty="0" err="1">
                <a:latin typeface="Times New Roman" pitchFamily="18" charset="0"/>
                <a:cs typeface="Times New Roman" pitchFamily="18" charset="0"/>
              </a:rPr>
              <a:t>vedic</a:t>
            </a:r>
            <a:r>
              <a:rPr lang="en-US" b="1" cap="all" dirty="0">
                <a:latin typeface="Times New Roman" pitchFamily="18" charset="0"/>
                <a:cs typeface="Times New Roman" pitchFamily="18" charset="0"/>
              </a:rPr>
              <a:t> </a:t>
            </a:r>
            <a:r>
              <a:rPr lang="en-US" b="1" cap="all" dirty="0" smtClean="0">
                <a:latin typeface="Times New Roman" pitchFamily="18" charset="0"/>
                <a:cs typeface="Times New Roman" pitchFamily="18" charset="0"/>
              </a:rPr>
              <a:t>multiplier</a:t>
            </a:r>
            <a:endParaRPr lang="en-IN" dirty="0">
              <a:latin typeface="Times New Roman" pitchFamily="18" charset="0"/>
              <a:cs typeface="Times New Roman" pitchFamily="18" charset="0"/>
            </a:endParaRPr>
          </a:p>
        </p:txBody>
      </p:sp>
      <p:sp>
        <p:nvSpPr>
          <p:cNvPr id="4" name="Rectangle 3"/>
          <p:cNvSpPr/>
          <p:nvPr/>
        </p:nvSpPr>
        <p:spPr>
          <a:xfrm>
            <a:off x="755576" y="2276872"/>
            <a:ext cx="5760640" cy="369332"/>
          </a:xfrm>
          <a:prstGeom prst="rect">
            <a:avLst/>
          </a:prstGeom>
        </p:spPr>
        <p:txBody>
          <a:bodyPr wrap="square">
            <a:spAutoFit/>
          </a:bodyPr>
          <a:lstStyle/>
          <a:p>
            <a:pPr marL="0" lvl="2"/>
            <a:r>
              <a:rPr lang="en-GB" b="1" dirty="0">
                <a:latin typeface="Times New Roman" pitchFamily="18" charset="0"/>
                <a:cs typeface="Times New Roman" pitchFamily="18" charset="0"/>
              </a:rPr>
              <a:t>2×2 Vedic </a:t>
            </a:r>
            <a:r>
              <a:rPr lang="en-GB" b="1" dirty="0" smtClean="0">
                <a:latin typeface="Times New Roman" pitchFamily="18" charset="0"/>
                <a:cs typeface="Times New Roman" pitchFamily="18" charset="0"/>
              </a:rPr>
              <a:t>multiplier - </a:t>
            </a:r>
            <a:r>
              <a:rPr lang="en-US" b="1" dirty="0">
                <a:latin typeface="Times New Roman" pitchFamily="18" charset="0"/>
                <a:cs typeface="Times New Roman" pitchFamily="18" charset="0"/>
              </a:rPr>
              <a:t>Graphical representation </a:t>
            </a:r>
            <a:endParaRPr lang="en-IN" dirty="0">
              <a:latin typeface="Times New Roman" pitchFamily="18" charset="0"/>
              <a:cs typeface="Times New Roman" pitchFamily="18" charset="0"/>
            </a:endParaRPr>
          </a:p>
        </p:txBody>
      </p:sp>
      <p:pic>
        <p:nvPicPr>
          <p:cNvPr id="25602"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4551" t="29284" r="16369" b="39583"/>
          <a:stretch/>
        </p:blipFill>
        <p:spPr bwMode="auto">
          <a:xfrm>
            <a:off x="899592" y="3383796"/>
            <a:ext cx="7686920" cy="22774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63</a:t>
            </a:fld>
            <a:endParaRPr lang="en-IN"/>
          </a:p>
        </p:txBody>
      </p:sp>
    </p:spTree>
    <p:extLst>
      <p:ext uri="{BB962C8B-B14F-4D97-AF65-F5344CB8AC3E}">
        <p14:creationId xmlns:p14="http://schemas.microsoft.com/office/powerpoint/2010/main" xmlns="" val="9688415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Hardware architecture </a:t>
            </a:r>
            <a:r>
              <a:rPr lang="en-US" b="1" dirty="0">
                <a:latin typeface="Times New Roman" pitchFamily="18" charset="0"/>
                <a:cs typeface="Times New Roman" pitchFamily="18" charset="0"/>
              </a:rPr>
              <a:t>of 2-bit Vedic multiplier</a:t>
            </a:r>
            <a:endParaRPr lang="en-IN"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6267" y="2294572"/>
            <a:ext cx="2831465" cy="2268855"/>
          </a:xfrm>
          <a:prstGeom prst="rect">
            <a:avLst/>
          </a:prstGeom>
          <a:noFill/>
          <a:ln>
            <a:noFill/>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64</a:t>
            </a:fld>
            <a:endParaRPr lang="en-IN"/>
          </a:p>
        </p:txBody>
      </p:sp>
    </p:spTree>
    <p:extLst>
      <p:ext uri="{BB962C8B-B14F-4D97-AF65-F5344CB8AC3E}">
        <p14:creationId xmlns:p14="http://schemas.microsoft.com/office/powerpoint/2010/main" xmlns="" val="35682673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Approaches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GB" dirty="0">
                <a:latin typeface="Times New Roman" pitchFamily="18" charset="0"/>
                <a:cs typeface="Times New Roman" pitchFamily="18" charset="0"/>
              </a:rPr>
              <a:t>Approach-1: All the functional units (AND </a:t>
            </a:r>
            <a:r>
              <a:rPr lang="en-GB" dirty="0" err="1">
                <a:latin typeface="Times New Roman" pitchFamily="18" charset="0"/>
                <a:cs typeface="Times New Roman" pitchFamily="18" charset="0"/>
              </a:rPr>
              <a:t>and</a:t>
            </a:r>
            <a:r>
              <a:rPr lang="en-GB" dirty="0">
                <a:latin typeface="Times New Roman" pitchFamily="18" charset="0"/>
                <a:cs typeface="Times New Roman" pitchFamily="18" charset="0"/>
              </a:rPr>
              <a:t> Adder) are constructed using only KMD gates </a:t>
            </a:r>
            <a:endParaRPr lang="en-GB"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Approach-2: Combination of KMD gates (for Adder) and </a:t>
            </a:r>
            <a:r>
              <a:rPr lang="en-GB" dirty="0" err="1">
                <a:latin typeface="Times New Roman" pitchFamily="18" charset="0"/>
                <a:cs typeface="Times New Roman" pitchFamily="18" charset="0"/>
              </a:rPr>
              <a:t>Fredkin</a:t>
            </a:r>
            <a:r>
              <a:rPr lang="en-GB" dirty="0">
                <a:latin typeface="Times New Roman" pitchFamily="18" charset="0"/>
                <a:cs typeface="Times New Roman" pitchFamily="18" charset="0"/>
              </a:rPr>
              <a:t> (for AND logic) are used for construction.</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65</a:t>
            </a:fld>
            <a:endParaRPr lang="en-IN"/>
          </a:p>
        </p:txBody>
      </p:sp>
    </p:spTree>
    <p:extLst>
      <p:ext uri="{BB962C8B-B14F-4D97-AF65-F5344CB8AC3E}">
        <p14:creationId xmlns:p14="http://schemas.microsoft.com/office/powerpoint/2010/main" xmlns="" val="18054591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Approach 1</a:t>
            </a:r>
            <a:endParaRPr lang="en-IN" b="1"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83765" y="1458560"/>
            <a:ext cx="4776470" cy="4490720"/>
          </a:xfrm>
          <a:prstGeom prst="rect">
            <a:avLst/>
          </a:prstGeom>
          <a:noFill/>
          <a:ln>
            <a:noFill/>
          </a:ln>
        </p:spPr>
      </p:pic>
      <p:sp>
        <p:nvSpPr>
          <p:cNvPr id="5" name="Rectangle 4"/>
          <p:cNvSpPr/>
          <p:nvPr/>
        </p:nvSpPr>
        <p:spPr>
          <a:xfrm>
            <a:off x="3185681" y="6084004"/>
            <a:ext cx="3068148" cy="369332"/>
          </a:xfrm>
          <a:prstGeom prst="rect">
            <a:avLst/>
          </a:prstGeom>
        </p:spPr>
        <p:txBody>
          <a:bodyPr wrap="none">
            <a:spAutoFit/>
          </a:bodyPr>
          <a:lstStyle/>
          <a:p>
            <a:r>
              <a:rPr lang="en-US" b="1" dirty="0">
                <a:latin typeface="Times New Roman" pitchFamily="18" charset="0"/>
                <a:cs typeface="Times New Roman" pitchFamily="18" charset="0"/>
              </a:rPr>
              <a:t>The KMD </a:t>
            </a:r>
            <a:r>
              <a:rPr lang="en-US" b="1" dirty="0" smtClean="0">
                <a:latin typeface="Times New Roman" pitchFamily="18" charset="0"/>
                <a:cs typeface="Times New Roman" pitchFamily="18" charset="0"/>
              </a:rPr>
              <a:t>Gates </a:t>
            </a:r>
            <a:r>
              <a:rPr lang="en-US" b="1" dirty="0">
                <a:latin typeface="Times New Roman" pitchFamily="18" charset="0"/>
                <a:cs typeface="Times New Roman" pitchFamily="18" charset="0"/>
              </a:rPr>
              <a:t>architecture</a:t>
            </a:r>
            <a:endParaRPr lang="en-IN"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66</a:t>
            </a:fld>
            <a:endParaRPr lang="en-IN"/>
          </a:p>
        </p:txBody>
      </p:sp>
    </p:spTree>
    <p:extLst>
      <p:ext uri="{BB962C8B-B14F-4D97-AF65-F5344CB8AC3E}">
        <p14:creationId xmlns:p14="http://schemas.microsoft.com/office/powerpoint/2010/main" xmlns="" val="15469935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Approach 2</a:t>
            </a:r>
            <a:endParaRPr lang="en-IN" b="1"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63688" y="1381760"/>
            <a:ext cx="4962232" cy="4567520"/>
          </a:xfrm>
          <a:prstGeom prst="rect">
            <a:avLst/>
          </a:prstGeom>
          <a:noFill/>
          <a:ln>
            <a:noFill/>
          </a:ln>
        </p:spPr>
      </p:pic>
      <p:sp>
        <p:nvSpPr>
          <p:cNvPr id="5" name="Rectangle 4"/>
          <p:cNvSpPr/>
          <p:nvPr/>
        </p:nvSpPr>
        <p:spPr>
          <a:xfrm>
            <a:off x="5148064" y="5764614"/>
            <a:ext cx="3961662" cy="369332"/>
          </a:xfrm>
          <a:prstGeom prst="rect">
            <a:avLst/>
          </a:prstGeom>
        </p:spPr>
        <p:txBody>
          <a:bodyPr wrap="none">
            <a:spAutoFit/>
          </a:bodyPr>
          <a:lstStyle/>
          <a:p>
            <a:r>
              <a:rPr lang="en-US" b="1" dirty="0">
                <a:latin typeface="Times New Roman" pitchFamily="18" charset="0"/>
                <a:cs typeface="Times New Roman" pitchFamily="18" charset="0"/>
              </a:rPr>
              <a:t>KMD and </a:t>
            </a:r>
            <a:r>
              <a:rPr lang="en-US" b="1" dirty="0" err="1">
                <a:latin typeface="Times New Roman" pitchFamily="18" charset="0"/>
                <a:cs typeface="Times New Roman" pitchFamily="18" charset="0"/>
              </a:rPr>
              <a:t>Fredkin</a:t>
            </a:r>
            <a:r>
              <a:rPr lang="en-US" b="1" dirty="0">
                <a:latin typeface="Times New Roman" pitchFamily="18" charset="0"/>
                <a:cs typeface="Times New Roman" pitchFamily="18" charset="0"/>
              </a:rPr>
              <a:t>  Gates architecture</a:t>
            </a:r>
            <a:endParaRPr lang="en-IN"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67</a:t>
            </a:fld>
            <a:endParaRPr lang="en-IN"/>
          </a:p>
        </p:txBody>
      </p:sp>
    </p:spTree>
    <p:extLst>
      <p:ext uri="{BB962C8B-B14F-4D97-AF65-F5344CB8AC3E}">
        <p14:creationId xmlns:p14="http://schemas.microsoft.com/office/powerpoint/2010/main" xmlns="" val="16966959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GB" sz="2800" b="1" dirty="0">
                <a:latin typeface="Times New Roman" pitchFamily="18" charset="0"/>
                <a:cs typeface="Times New Roman" pitchFamily="18" charset="0"/>
              </a:rPr>
              <a:t>4</a:t>
            </a:r>
            <a:r>
              <a:rPr lang="en-GB" sz="2800" dirty="0">
                <a:latin typeface="Times New Roman" pitchFamily="18" charset="0"/>
                <a:cs typeface="Times New Roman" pitchFamily="18" charset="0"/>
              </a:rPr>
              <a:t>×</a:t>
            </a:r>
            <a:r>
              <a:rPr lang="en-GB" sz="2800" b="1" dirty="0">
                <a:latin typeface="Times New Roman" pitchFamily="18" charset="0"/>
                <a:cs typeface="Times New Roman" pitchFamily="18" charset="0"/>
              </a:rPr>
              <a:t>4 Vedic </a:t>
            </a:r>
            <a:r>
              <a:rPr lang="en-GB" sz="2800" b="1" dirty="0" smtClean="0">
                <a:latin typeface="Times New Roman" pitchFamily="18" charset="0"/>
                <a:cs typeface="Times New Roman" pitchFamily="18" charset="0"/>
              </a:rPr>
              <a:t>multiplier</a:t>
            </a:r>
            <a:endParaRPr lang="en-IN" sz="2800"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1412240"/>
            <a:ext cx="5565283" cy="4825072"/>
          </a:xfrm>
          <a:prstGeom prst="rect">
            <a:avLst/>
          </a:prstGeom>
          <a:noFill/>
          <a:ln>
            <a:noFill/>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68</a:t>
            </a:fld>
            <a:endParaRPr lang="en-IN"/>
          </a:p>
        </p:txBody>
      </p:sp>
    </p:spTree>
    <p:extLst>
      <p:ext uri="{BB962C8B-B14F-4D97-AF65-F5344CB8AC3E}">
        <p14:creationId xmlns:p14="http://schemas.microsoft.com/office/powerpoint/2010/main" xmlns="" val="19469997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Generalized construction of n-bit Vedic Multiplier</a:t>
            </a:r>
            <a:endParaRPr lang="en-IN"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2267745" y="2152650"/>
            <a:ext cx="3765708" cy="3580606"/>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69</a:t>
            </a:fld>
            <a:endParaRPr lang="en-IN"/>
          </a:p>
        </p:txBody>
      </p:sp>
    </p:spTree>
    <p:extLst>
      <p:ext uri="{BB962C8B-B14F-4D97-AF65-F5344CB8AC3E}">
        <p14:creationId xmlns:p14="http://schemas.microsoft.com/office/powerpoint/2010/main" xmlns="" val="2431477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144000" cy="1143000"/>
          </a:xfrm>
        </p:spPr>
        <p:txBody>
          <a:bodyPr>
            <a:normAutofit/>
          </a:bodyPr>
          <a:lstStyle/>
          <a:p>
            <a:r>
              <a:rPr lang="en-IN" b="1" i="1" u="sng" dirty="0" smtClean="0">
                <a:solidFill>
                  <a:srgbClr val="FF0000"/>
                </a:solidFill>
                <a:latin typeface="Times New Roman" pitchFamily="18" charset="0"/>
                <a:cs typeface="Times New Roman" pitchFamily="18" charset="0"/>
              </a:rPr>
              <a:t>Literature Review</a:t>
            </a:r>
            <a:endParaRPr lang="en-IN" b="1" i="1" u="sng" dirty="0">
              <a:solidFill>
                <a:srgbClr val="FF0000"/>
              </a:solidFill>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180866826"/>
              </p:ext>
            </p:extLst>
          </p:nvPr>
        </p:nvGraphicFramePr>
        <p:xfrm>
          <a:off x="467544" y="1268760"/>
          <a:ext cx="8424937" cy="4214876"/>
        </p:xfrm>
        <a:graphic>
          <a:graphicData uri="http://schemas.openxmlformats.org/drawingml/2006/table">
            <a:tbl>
              <a:tblPr firstRow="1" bandRow="1">
                <a:tableStyleId>{5C22544A-7EE6-4342-B048-85BDC9FD1C3A}</a:tableStyleId>
              </a:tblPr>
              <a:tblGrid>
                <a:gridCol w="501226">
                  <a:extLst>
                    <a:ext uri="{9D8B030D-6E8A-4147-A177-3AD203B41FA5}">
                      <a16:colId xmlns:a16="http://schemas.microsoft.com/office/drawing/2014/main" xmlns="" val="20000"/>
                    </a:ext>
                  </a:extLst>
                </a:gridCol>
                <a:gridCol w="1370982">
                  <a:extLst>
                    <a:ext uri="{9D8B030D-6E8A-4147-A177-3AD203B41FA5}">
                      <a16:colId xmlns:a16="http://schemas.microsoft.com/office/drawing/2014/main" xmlns="" val="20001"/>
                    </a:ext>
                  </a:extLst>
                </a:gridCol>
                <a:gridCol w="597072">
                  <a:extLst>
                    <a:ext uri="{9D8B030D-6E8A-4147-A177-3AD203B41FA5}">
                      <a16:colId xmlns:a16="http://schemas.microsoft.com/office/drawing/2014/main" xmlns="" val="20002"/>
                    </a:ext>
                  </a:extLst>
                </a:gridCol>
                <a:gridCol w="642870">
                  <a:extLst>
                    <a:ext uri="{9D8B030D-6E8A-4147-A177-3AD203B41FA5}">
                      <a16:colId xmlns:a16="http://schemas.microsoft.com/office/drawing/2014/main" xmlns="" val="20003"/>
                    </a:ext>
                  </a:extLst>
                </a:gridCol>
                <a:gridCol w="1122242">
                  <a:extLst>
                    <a:ext uri="{9D8B030D-6E8A-4147-A177-3AD203B41FA5}">
                      <a16:colId xmlns:a16="http://schemas.microsoft.com/office/drawing/2014/main" xmlns="" val="20004"/>
                    </a:ext>
                  </a:extLst>
                </a:gridCol>
                <a:gridCol w="1122242">
                  <a:extLst>
                    <a:ext uri="{9D8B030D-6E8A-4147-A177-3AD203B41FA5}">
                      <a16:colId xmlns:a16="http://schemas.microsoft.com/office/drawing/2014/main" xmlns="" val="20005"/>
                    </a:ext>
                  </a:extLst>
                </a:gridCol>
                <a:gridCol w="1562557">
                  <a:extLst>
                    <a:ext uri="{9D8B030D-6E8A-4147-A177-3AD203B41FA5}">
                      <a16:colId xmlns:a16="http://schemas.microsoft.com/office/drawing/2014/main" xmlns="" val="20006"/>
                    </a:ext>
                  </a:extLst>
                </a:gridCol>
                <a:gridCol w="1505746">
                  <a:extLst>
                    <a:ext uri="{9D8B030D-6E8A-4147-A177-3AD203B41FA5}">
                      <a16:colId xmlns:a16="http://schemas.microsoft.com/office/drawing/2014/main" xmlns="" val="20007"/>
                    </a:ext>
                  </a:extLst>
                </a:gridCol>
              </a:tblGrid>
              <a:tr h="422910">
                <a:tc>
                  <a:txBody>
                    <a:bodyPr/>
                    <a:lstStyle/>
                    <a:p>
                      <a:pPr>
                        <a:lnSpc>
                          <a:spcPct val="115000"/>
                        </a:lnSpc>
                        <a:spcAft>
                          <a:spcPts val="0"/>
                        </a:spcAft>
                      </a:pPr>
                      <a:r>
                        <a:rPr lang="en-US" sz="1200" kern="1200" dirty="0">
                          <a:effectLst/>
                          <a:latin typeface="Times New Roman" pitchFamily="18" charset="0"/>
                          <a:cs typeface="Times New Roman" pitchFamily="18" charset="0"/>
                        </a:rPr>
                        <a:t>S. No.</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200" kern="1200" dirty="0">
                          <a:effectLst/>
                          <a:latin typeface="Times New Roman" pitchFamily="18" charset="0"/>
                          <a:cs typeface="Times New Roman" pitchFamily="18" charset="0"/>
                        </a:rPr>
                        <a:t>Author </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200" kern="1200">
                          <a:effectLst/>
                          <a:latin typeface="Times New Roman" pitchFamily="18" charset="0"/>
                          <a:cs typeface="Times New Roman" pitchFamily="18" charset="0"/>
                        </a:rPr>
                        <a:t>Year</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200" kern="1200" dirty="0">
                          <a:effectLst/>
                          <a:latin typeface="Times New Roman" pitchFamily="18" charset="0"/>
                          <a:cs typeface="Times New Roman" pitchFamily="18" charset="0"/>
                        </a:rPr>
                        <a:t>Name of the Gate</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200" kern="1200" dirty="0">
                          <a:effectLst/>
                          <a:latin typeface="Times New Roman" pitchFamily="18" charset="0"/>
                          <a:cs typeface="Times New Roman" pitchFamily="18" charset="0"/>
                        </a:rPr>
                        <a:t>Size of the Gate</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IN" sz="1200" b="1" kern="1200" dirty="0" smtClean="0">
                          <a:solidFill>
                            <a:schemeClr val="lt1"/>
                          </a:solidFill>
                          <a:effectLst/>
                          <a:latin typeface="Times New Roman" pitchFamily="18" charset="0"/>
                          <a:ea typeface="+mn-ea"/>
                          <a:cs typeface="Times New Roman" pitchFamily="18" charset="0"/>
                        </a:rPr>
                        <a:t>Quantum Cost</a:t>
                      </a:r>
                      <a:endParaRPr lang="en-IN" sz="1200" b="1" kern="1200" dirty="0">
                        <a:solidFill>
                          <a:schemeClr val="lt1"/>
                        </a:solidFill>
                        <a:effectLst/>
                        <a:latin typeface="Times New Roman" pitchFamily="18" charset="0"/>
                        <a:ea typeface="+mn-ea"/>
                        <a:cs typeface="Times New Roman" pitchFamily="18" charset="0"/>
                      </a:endParaRPr>
                    </a:p>
                  </a:txBody>
                  <a:tcPr marL="68580" marR="68580" marT="0" marB="0"/>
                </a:tc>
                <a:tc>
                  <a:txBody>
                    <a:bodyPr/>
                    <a:lstStyle/>
                    <a:p>
                      <a:pPr>
                        <a:lnSpc>
                          <a:spcPct val="115000"/>
                        </a:lnSpc>
                        <a:spcAft>
                          <a:spcPts val="0"/>
                        </a:spcAft>
                      </a:pPr>
                      <a:r>
                        <a:rPr lang="en-US" sz="1200" kern="1200">
                          <a:effectLst/>
                          <a:latin typeface="Times New Roman" pitchFamily="18" charset="0"/>
                          <a:cs typeface="Times New Roman" pitchFamily="18" charset="0"/>
                        </a:rPr>
                        <a:t>Application</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tc>
                <a:tc>
                  <a:txBody>
                    <a:bodyPr/>
                    <a:lstStyle/>
                    <a:p>
                      <a:pPr>
                        <a:lnSpc>
                          <a:spcPct val="115000"/>
                        </a:lnSpc>
                        <a:spcAft>
                          <a:spcPts val="0"/>
                        </a:spcAft>
                      </a:pPr>
                      <a:r>
                        <a:rPr lang="en-US" sz="1200" kern="1200">
                          <a:effectLst/>
                          <a:latin typeface="Times New Roman" pitchFamily="18" charset="0"/>
                          <a:cs typeface="Times New Roman" pitchFamily="18" charset="0"/>
                        </a:rPr>
                        <a:t>Remark</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xmlns="" val="10000"/>
                  </a:ext>
                </a:extLst>
              </a:tr>
              <a:tr h="370205">
                <a:tc>
                  <a:txBody>
                    <a:bodyPr/>
                    <a:lstStyle/>
                    <a:p>
                      <a:pPr algn="l"/>
                      <a:r>
                        <a:rPr lang="en-IN" sz="1100" dirty="0" smtClean="0">
                          <a:solidFill>
                            <a:srgbClr val="000000"/>
                          </a:solidFill>
                          <a:effectLst/>
                          <a:latin typeface="Times New Roman" pitchFamily="18" charset="0"/>
                          <a:cs typeface="Times New Roman" pitchFamily="18" charset="0"/>
                        </a:rPr>
                        <a:t>1.</a:t>
                      </a:r>
                      <a:endParaRPr lang="en-IN" sz="1100" dirty="0">
                        <a:solidFill>
                          <a:srgbClr val="000000"/>
                        </a:solidFill>
                        <a:effectLst/>
                        <a:latin typeface="Times New Roman" pitchFamily="18" charset="0"/>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Prashanth, N.G et. al.</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2013</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MIG</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6×6</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300" dirty="0" smtClean="0">
                          <a:solidFill>
                            <a:srgbClr val="000000"/>
                          </a:solidFill>
                          <a:effectLst/>
                          <a:latin typeface="Times New Roman" pitchFamily="18" charset="0"/>
                          <a:ea typeface="Times New Roman"/>
                          <a:cs typeface="Times New Roman" pitchFamily="18" charset="0"/>
                        </a:rPr>
                        <a:t>7</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Full Adder/  Subtractor</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Higher Size</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1"/>
                  </a:ext>
                </a:extLst>
              </a:tr>
              <a:tr h="370205">
                <a:tc>
                  <a:txBody>
                    <a:bodyPr/>
                    <a:lstStyle/>
                    <a:p>
                      <a:pPr algn="l"/>
                      <a:r>
                        <a:rPr lang="en-IN" sz="1100" dirty="0" smtClean="0">
                          <a:solidFill>
                            <a:srgbClr val="000000"/>
                          </a:solidFill>
                          <a:effectLst/>
                          <a:latin typeface="Times New Roman" pitchFamily="18" charset="0"/>
                          <a:cs typeface="Times New Roman" pitchFamily="18" charset="0"/>
                        </a:rPr>
                        <a:t>2.</a:t>
                      </a:r>
                      <a:endParaRPr lang="en-IN" sz="1100" dirty="0">
                        <a:solidFill>
                          <a:srgbClr val="000000"/>
                        </a:solidFill>
                        <a:effectLst/>
                        <a:latin typeface="Times New Roman" pitchFamily="18" charset="0"/>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Vasudevan DP et al.</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2006</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R gate </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3</a:t>
                      </a:r>
                      <a:r>
                        <a:rPr lang="en-US" sz="1200" kern="1200">
                          <a:effectLst/>
                          <a:latin typeface="Times New Roman" pitchFamily="18" charset="0"/>
                          <a:cs typeface="Times New Roman" pitchFamily="18" charset="0"/>
                        </a:rPr>
                        <a:t>×</a:t>
                      </a:r>
                      <a:r>
                        <a:rPr lang="en-US" sz="1200">
                          <a:effectLst/>
                          <a:latin typeface="Times New Roman" pitchFamily="18" charset="0"/>
                          <a:cs typeface="Times New Roman" pitchFamily="18" charset="0"/>
                        </a:rPr>
                        <a:t>3</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300" dirty="0" smtClean="0">
                          <a:solidFill>
                            <a:srgbClr val="000000"/>
                          </a:solidFill>
                          <a:effectLst/>
                          <a:latin typeface="Times New Roman" pitchFamily="18" charset="0"/>
                          <a:ea typeface="Times New Roman"/>
                          <a:cs typeface="Times New Roman" pitchFamily="18" charset="0"/>
                        </a:rPr>
                        <a:t>6</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basic logical functions </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R, U – Yes; PP – No </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2"/>
                  </a:ext>
                </a:extLst>
              </a:tr>
              <a:tr h="370205">
                <a:tc>
                  <a:txBody>
                    <a:bodyPr/>
                    <a:lstStyle/>
                    <a:p>
                      <a:pPr algn="l"/>
                      <a:r>
                        <a:rPr lang="en-IN" sz="1100" dirty="0" smtClean="0">
                          <a:solidFill>
                            <a:srgbClr val="000000"/>
                          </a:solidFill>
                          <a:effectLst/>
                          <a:latin typeface="Times New Roman" pitchFamily="18" charset="0"/>
                          <a:cs typeface="Times New Roman" pitchFamily="18" charset="0"/>
                        </a:rPr>
                        <a:t>3.</a:t>
                      </a:r>
                      <a:endParaRPr lang="en-IN" sz="1100" dirty="0">
                        <a:solidFill>
                          <a:srgbClr val="000000"/>
                        </a:solidFill>
                        <a:effectLst/>
                        <a:latin typeface="Times New Roman" pitchFamily="18" charset="0"/>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Thapliyal H et. al.</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2009</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TR gate </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3</a:t>
                      </a:r>
                      <a:r>
                        <a:rPr lang="en-US" sz="1200" kern="1200">
                          <a:effectLst/>
                          <a:latin typeface="Times New Roman" pitchFamily="18" charset="0"/>
                          <a:cs typeface="Times New Roman" pitchFamily="18" charset="0"/>
                        </a:rPr>
                        <a:t>×</a:t>
                      </a:r>
                      <a:r>
                        <a:rPr lang="en-US" sz="1200">
                          <a:effectLst/>
                          <a:latin typeface="Times New Roman" pitchFamily="18" charset="0"/>
                          <a:cs typeface="Times New Roman" pitchFamily="18" charset="0"/>
                        </a:rPr>
                        <a:t>3</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300" dirty="0" smtClean="0">
                          <a:solidFill>
                            <a:srgbClr val="000000"/>
                          </a:solidFill>
                          <a:effectLst/>
                          <a:latin typeface="Times New Roman" pitchFamily="18" charset="0"/>
                          <a:ea typeface="Times New Roman"/>
                          <a:cs typeface="Times New Roman" pitchFamily="18" charset="0"/>
                        </a:rPr>
                        <a:t>7</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Full Adder/  Subtractor</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R, U – Yes; PP – No </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3"/>
                  </a:ext>
                </a:extLst>
              </a:tr>
              <a:tr h="370205">
                <a:tc>
                  <a:txBody>
                    <a:bodyPr/>
                    <a:lstStyle/>
                    <a:p>
                      <a:pPr algn="l">
                        <a:lnSpc>
                          <a:spcPct val="115000"/>
                        </a:lnSpc>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4.</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Mahammad S K N </a:t>
                      </a:r>
                      <a:r>
                        <a:rPr lang="en-US" sz="1200" kern="1200">
                          <a:effectLst/>
                          <a:latin typeface="Times New Roman" pitchFamily="18" charset="0"/>
                          <a:cs typeface="Times New Roman" pitchFamily="18" charset="0"/>
                        </a:rPr>
                        <a:t>et. al.</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2010</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URG</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3</a:t>
                      </a:r>
                      <a:r>
                        <a:rPr lang="en-US" sz="1200" kern="1200">
                          <a:effectLst/>
                          <a:latin typeface="Times New Roman" pitchFamily="18" charset="0"/>
                          <a:cs typeface="Times New Roman" pitchFamily="18" charset="0"/>
                        </a:rPr>
                        <a:t>×</a:t>
                      </a:r>
                      <a:r>
                        <a:rPr lang="en-US" sz="1200">
                          <a:effectLst/>
                          <a:latin typeface="Times New Roman" pitchFamily="18" charset="0"/>
                          <a:cs typeface="Times New Roman" pitchFamily="18" charset="0"/>
                        </a:rPr>
                        <a:t>3</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300" dirty="0" smtClean="0">
                          <a:solidFill>
                            <a:srgbClr val="000000"/>
                          </a:solidFill>
                          <a:effectLst/>
                          <a:latin typeface="Times New Roman" pitchFamily="18" charset="0"/>
                          <a:ea typeface="Times New Roman"/>
                          <a:cs typeface="Times New Roman" pitchFamily="18" charset="0"/>
                        </a:rPr>
                        <a:t>10</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Logical Functions &amp; FFs</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R, U – Yes; PP – No </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4"/>
                  </a:ext>
                </a:extLst>
              </a:tr>
              <a:tr h="370205">
                <a:tc>
                  <a:txBody>
                    <a:bodyPr/>
                    <a:lstStyle/>
                    <a:p>
                      <a:pPr algn="l">
                        <a:lnSpc>
                          <a:spcPct val="115000"/>
                        </a:lnSpc>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5.</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Roohi A </a:t>
                      </a:r>
                      <a:r>
                        <a:rPr lang="en-US" sz="1200" kern="1200">
                          <a:effectLst/>
                          <a:latin typeface="Times New Roman" pitchFamily="18" charset="0"/>
                          <a:cs typeface="Times New Roman" pitchFamily="18" charset="0"/>
                        </a:rPr>
                        <a:t>et. al.</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2016</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PPRG</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3</a:t>
                      </a:r>
                      <a:r>
                        <a:rPr lang="en-US" sz="1200" kern="1200">
                          <a:effectLst/>
                          <a:latin typeface="Times New Roman" pitchFamily="18" charset="0"/>
                          <a:cs typeface="Times New Roman" pitchFamily="18" charset="0"/>
                        </a:rPr>
                        <a:t>×</a:t>
                      </a:r>
                      <a:r>
                        <a:rPr lang="en-US" sz="1200">
                          <a:effectLst/>
                          <a:latin typeface="Times New Roman" pitchFamily="18" charset="0"/>
                          <a:cs typeface="Times New Roman" pitchFamily="18" charset="0"/>
                        </a:rPr>
                        <a:t>3</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300" dirty="0" smtClean="0">
                          <a:solidFill>
                            <a:srgbClr val="000000"/>
                          </a:solidFill>
                          <a:effectLst/>
                          <a:latin typeface="Times New Roman" pitchFamily="18" charset="0"/>
                          <a:ea typeface="Times New Roman"/>
                          <a:cs typeface="Times New Roman" pitchFamily="18" charset="0"/>
                        </a:rPr>
                        <a:t>19</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Full Adder</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R, PP – Yes; U – No</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5"/>
                  </a:ext>
                </a:extLst>
              </a:tr>
              <a:tr h="370205">
                <a:tc>
                  <a:txBody>
                    <a:bodyPr/>
                    <a:lstStyle/>
                    <a:p>
                      <a:pPr algn="l">
                        <a:lnSpc>
                          <a:spcPct val="115000"/>
                        </a:lnSpc>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6.</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Thapliyal H </a:t>
                      </a:r>
                      <a:r>
                        <a:rPr lang="en-US" sz="1200" kern="1200">
                          <a:effectLst/>
                          <a:latin typeface="Times New Roman" pitchFamily="18" charset="0"/>
                          <a:cs typeface="Times New Roman" pitchFamily="18" charset="0"/>
                        </a:rPr>
                        <a:t>et. al.</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2005</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TSG</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4×</a:t>
                      </a:r>
                      <a:r>
                        <a:rPr lang="en-US" sz="1200">
                          <a:effectLst/>
                          <a:latin typeface="Times New Roman" pitchFamily="18" charset="0"/>
                          <a:cs typeface="Times New Roman" pitchFamily="18" charset="0"/>
                        </a:rPr>
                        <a:t>4</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300" dirty="0" smtClean="0">
                          <a:solidFill>
                            <a:srgbClr val="000000"/>
                          </a:solidFill>
                          <a:effectLst/>
                          <a:latin typeface="Times New Roman" pitchFamily="18" charset="0"/>
                          <a:ea typeface="Times New Roman"/>
                          <a:cs typeface="Times New Roman" pitchFamily="18" charset="0"/>
                        </a:rPr>
                        <a:t>33</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Adder (BCD, CLA etc…)</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R, U – Yes; PP – No </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6"/>
                  </a:ext>
                </a:extLst>
              </a:tr>
              <a:tr h="370205">
                <a:tc>
                  <a:txBody>
                    <a:bodyPr/>
                    <a:lstStyle/>
                    <a:p>
                      <a:pPr algn="l">
                        <a:lnSpc>
                          <a:spcPct val="115000"/>
                        </a:lnSpc>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7.</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Morrison </a:t>
                      </a:r>
                      <a:r>
                        <a:rPr lang="en-US" sz="1200" kern="1200">
                          <a:effectLst/>
                          <a:latin typeface="Times New Roman" pitchFamily="18" charset="0"/>
                          <a:cs typeface="Times New Roman" pitchFamily="18" charset="0"/>
                        </a:rPr>
                        <a:t>et. al.</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2011</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MRG</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4×</a:t>
                      </a:r>
                      <a:r>
                        <a:rPr lang="en-US" sz="1200">
                          <a:effectLst/>
                          <a:latin typeface="Times New Roman" pitchFamily="18" charset="0"/>
                          <a:cs typeface="Times New Roman" pitchFamily="18" charset="0"/>
                        </a:rPr>
                        <a:t>4</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300" dirty="0" smtClean="0">
                          <a:solidFill>
                            <a:srgbClr val="000000"/>
                          </a:solidFill>
                          <a:effectLst/>
                          <a:latin typeface="Times New Roman" pitchFamily="18" charset="0"/>
                          <a:ea typeface="Times New Roman"/>
                          <a:cs typeface="Times New Roman" pitchFamily="18" charset="0"/>
                        </a:rPr>
                        <a:t>6</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ALU Design</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6 Operations only</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7"/>
                  </a:ext>
                </a:extLst>
              </a:tr>
              <a:tr h="370205">
                <a:tc>
                  <a:txBody>
                    <a:bodyPr/>
                    <a:lstStyle/>
                    <a:p>
                      <a:pPr algn="l">
                        <a:lnSpc>
                          <a:spcPct val="115000"/>
                        </a:lnSpc>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8.</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Neeraj Kumar </a:t>
                      </a:r>
                      <a:r>
                        <a:rPr lang="en-US" sz="1200" kern="1200">
                          <a:effectLst/>
                          <a:latin typeface="Times New Roman" pitchFamily="18" charset="0"/>
                          <a:cs typeface="Times New Roman" pitchFamily="18" charset="0"/>
                        </a:rPr>
                        <a:t>et. al.</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2016</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UPPG</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4×</a:t>
                      </a:r>
                      <a:r>
                        <a:rPr lang="en-US" sz="1200">
                          <a:effectLst/>
                          <a:latin typeface="Times New Roman" pitchFamily="18" charset="0"/>
                          <a:cs typeface="Times New Roman" pitchFamily="18" charset="0"/>
                        </a:rPr>
                        <a:t>4</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300" dirty="0" smtClean="0">
                          <a:solidFill>
                            <a:srgbClr val="000000"/>
                          </a:solidFill>
                          <a:effectLst/>
                          <a:latin typeface="Times New Roman" pitchFamily="18" charset="0"/>
                          <a:ea typeface="Times New Roman"/>
                          <a:cs typeface="Times New Roman" pitchFamily="18" charset="0"/>
                        </a:rPr>
                        <a:t>10</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ALU Design</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14 Operations; R, U, PP - Yes</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8"/>
                  </a:ext>
                </a:extLst>
              </a:tr>
              <a:tr h="370205">
                <a:tc>
                  <a:txBody>
                    <a:bodyPr/>
                    <a:lstStyle/>
                    <a:p>
                      <a:pPr algn="l">
                        <a:lnSpc>
                          <a:spcPct val="115000"/>
                        </a:lnSpc>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9.</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Ali </a:t>
                      </a:r>
                      <a:r>
                        <a:rPr lang="en-US" sz="1200" dirty="0" err="1">
                          <a:effectLst/>
                          <a:latin typeface="Times New Roman" pitchFamily="18" charset="0"/>
                          <a:cs typeface="Times New Roman" pitchFamily="18" charset="0"/>
                        </a:rPr>
                        <a:t>Newaz</a:t>
                      </a:r>
                      <a:r>
                        <a:rPr lang="en-US" sz="1200" dirty="0">
                          <a:effectLst/>
                          <a:latin typeface="Times New Roman" pitchFamily="18" charset="0"/>
                          <a:cs typeface="Times New Roman" pitchFamily="18" charset="0"/>
                        </a:rPr>
                        <a:t> </a:t>
                      </a:r>
                      <a:r>
                        <a:rPr lang="en-US" sz="1200" kern="1200" dirty="0">
                          <a:effectLst/>
                          <a:latin typeface="Times New Roman" pitchFamily="18" charset="0"/>
                          <a:cs typeface="Times New Roman" pitchFamily="18" charset="0"/>
                        </a:rPr>
                        <a:t>et. al.</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2015</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NFT</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4×</a:t>
                      </a:r>
                      <a:r>
                        <a:rPr lang="en-US" sz="1200" dirty="0">
                          <a:effectLst/>
                          <a:latin typeface="Times New Roman" pitchFamily="18" charset="0"/>
                          <a:cs typeface="Times New Roman" pitchFamily="18" charset="0"/>
                        </a:rPr>
                        <a:t>4</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IN" sz="1300" dirty="0" smtClean="0">
                          <a:solidFill>
                            <a:srgbClr val="000000"/>
                          </a:solidFill>
                          <a:effectLst/>
                          <a:latin typeface="Times New Roman" pitchFamily="18" charset="0"/>
                          <a:ea typeface="Times New Roman"/>
                          <a:cs typeface="Times New Roman" pitchFamily="18" charset="0"/>
                        </a:rPr>
                        <a:t>9</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kern="1200">
                          <a:effectLst/>
                          <a:latin typeface="Times New Roman" pitchFamily="18" charset="0"/>
                          <a:cs typeface="Times New Roman" pitchFamily="18" charset="0"/>
                        </a:rPr>
                        <a:t>QCA Realization</a:t>
                      </a:r>
                      <a:endParaRPr lang="en-IN" sz="1300">
                        <a:solidFill>
                          <a:srgbClr val="000000"/>
                        </a:solidFill>
                        <a:effectLst/>
                        <a:latin typeface="Times New Roman" pitchFamily="18" charset="0"/>
                        <a:ea typeface="Times New Roman"/>
                        <a:cs typeface="Times New Roman" pitchFamily="18" charset="0"/>
                      </a:endParaRPr>
                    </a:p>
                  </a:txBody>
                  <a:tcPr marL="68580" marR="68580"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Used Majority voter gates</a:t>
                      </a:r>
                      <a:endParaRPr lang="en-IN" sz="1300" dirty="0">
                        <a:solidFill>
                          <a:srgbClr val="000000"/>
                        </a:solidFill>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9"/>
                  </a:ext>
                </a:extLst>
              </a:tr>
            </a:tbl>
          </a:graphicData>
        </a:graphic>
      </p:graphicFrame>
      <p:sp>
        <p:nvSpPr>
          <p:cNvPr id="5" name="TextBox 4"/>
          <p:cNvSpPr txBox="1"/>
          <p:nvPr/>
        </p:nvSpPr>
        <p:spPr>
          <a:xfrm>
            <a:off x="1043606" y="5805264"/>
            <a:ext cx="5391219" cy="369332"/>
          </a:xfrm>
          <a:prstGeom prst="rect">
            <a:avLst/>
          </a:prstGeom>
          <a:noFill/>
        </p:spPr>
        <p:txBody>
          <a:bodyPr wrap="none" rtlCol="0">
            <a:spAutoFit/>
          </a:bodyPr>
          <a:lstStyle/>
          <a:p>
            <a:r>
              <a:rPr lang="en-IN" dirty="0" smtClean="0">
                <a:latin typeface="Times New Roman" pitchFamily="18" charset="0"/>
                <a:cs typeface="Times New Roman" pitchFamily="18" charset="0"/>
              </a:rPr>
              <a:t>R- Reversibility; U-Universality; PP-Parity Preservation</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7</a:t>
            </a:fld>
            <a:endParaRPr lang="en-IN"/>
          </a:p>
        </p:txBody>
      </p:sp>
    </p:spTree>
    <p:extLst>
      <p:ext uri="{BB962C8B-B14F-4D97-AF65-F5344CB8AC3E}">
        <p14:creationId xmlns:p14="http://schemas.microsoft.com/office/powerpoint/2010/main" xmlns="" val="2425654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4×4 reversible Vedic multiplier using QCA</a:t>
            </a:r>
            <a:endParaRPr lang="en-IN" dirty="0">
              <a:latin typeface="Times New Roman" pitchFamily="18" charset="0"/>
              <a:cs typeface="Times New Roman" pitchFamily="18" charset="0"/>
            </a:endParaRPr>
          </a:p>
        </p:txBody>
      </p:sp>
      <p:sp>
        <p:nvSpPr>
          <p:cNvPr id="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graphicFrame>
        <p:nvGraphicFramePr>
          <p:cNvPr id="5" name="Object 4"/>
          <p:cNvGraphicFramePr>
            <a:graphicFrameLocks/>
          </p:cNvGraphicFramePr>
          <p:nvPr>
            <p:extLst>
              <p:ext uri="{D42A27DB-BD31-4B8C-83A1-F6EECF244321}">
                <p14:modId xmlns:p14="http://schemas.microsoft.com/office/powerpoint/2010/main" xmlns="" val="734806315"/>
              </p:ext>
            </p:extLst>
          </p:nvPr>
        </p:nvGraphicFramePr>
        <p:xfrm>
          <a:off x="899592" y="1484784"/>
          <a:ext cx="7344816" cy="5256584"/>
        </p:xfrm>
        <a:graphic>
          <a:graphicData uri="http://schemas.openxmlformats.org/presentationml/2006/ole">
            <p:oleObj spid="_x0000_s26741" name="Picture" r:id="rId3" imgW="0" imgH="0" progId="StaticMetafile">
              <p:embed/>
            </p:oleObj>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70</a:t>
            </a:fld>
            <a:endParaRPr lang="en-IN"/>
          </a:p>
        </p:txBody>
      </p:sp>
    </p:spTree>
    <p:extLst>
      <p:ext uri="{BB962C8B-B14F-4D97-AF65-F5344CB8AC3E}">
        <p14:creationId xmlns:p14="http://schemas.microsoft.com/office/powerpoint/2010/main" xmlns="" val="42681800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Quantum Circuit </a:t>
            </a:r>
            <a:endParaRPr lang="en-IN"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495424"/>
            <a:ext cx="9144000" cy="4885903"/>
          </a:xfrm>
          <a:prstGeom prst="rect">
            <a:avLst/>
          </a:prstGeom>
          <a:noFill/>
          <a:ln>
            <a:noFill/>
          </a:ln>
        </p:spPr>
      </p:pic>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71</a:t>
            </a:fld>
            <a:endParaRPr lang="en-IN"/>
          </a:p>
        </p:txBody>
      </p:sp>
    </p:spTree>
    <p:extLst>
      <p:ext uri="{BB962C8B-B14F-4D97-AF65-F5344CB8AC3E}">
        <p14:creationId xmlns:p14="http://schemas.microsoft.com/office/powerpoint/2010/main" xmlns="" val="26413809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Performance measure of </a:t>
            </a:r>
            <a:r>
              <a:rPr lang="en-US" b="1" dirty="0" smtClean="0">
                <a:latin typeface="Times New Roman" pitchFamily="18" charset="0"/>
                <a:cs typeface="Times New Roman" pitchFamily="18" charset="0"/>
              </a:rPr>
              <a:t>Vedic </a:t>
            </a:r>
            <a:r>
              <a:rPr lang="en-US" b="1" dirty="0">
                <a:latin typeface="Times New Roman" pitchFamily="18" charset="0"/>
                <a:cs typeface="Times New Roman" pitchFamily="18" charset="0"/>
              </a:rPr>
              <a:t>Multiplier</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3136480125"/>
              </p:ext>
            </p:extLst>
          </p:nvPr>
        </p:nvGraphicFramePr>
        <p:xfrm>
          <a:off x="971596" y="1530293"/>
          <a:ext cx="6768755" cy="4744060"/>
        </p:xfrm>
        <a:graphic>
          <a:graphicData uri="http://schemas.openxmlformats.org/drawingml/2006/table">
            <a:tbl>
              <a:tblPr firstRow="1" firstCol="1" bandRow="1">
                <a:tableStyleId>{5C22544A-7EE6-4342-B048-85BDC9FD1C3A}</a:tableStyleId>
              </a:tblPr>
              <a:tblGrid>
                <a:gridCol w="966965">
                  <a:extLst>
                    <a:ext uri="{9D8B030D-6E8A-4147-A177-3AD203B41FA5}">
                      <a16:colId xmlns:a16="http://schemas.microsoft.com/office/drawing/2014/main" xmlns="" val="20000"/>
                    </a:ext>
                  </a:extLst>
                </a:gridCol>
                <a:gridCol w="966965">
                  <a:extLst>
                    <a:ext uri="{9D8B030D-6E8A-4147-A177-3AD203B41FA5}">
                      <a16:colId xmlns:a16="http://schemas.microsoft.com/office/drawing/2014/main" xmlns="" val="20001"/>
                    </a:ext>
                  </a:extLst>
                </a:gridCol>
                <a:gridCol w="966965">
                  <a:extLst>
                    <a:ext uri="{9D8B030D-6E8A-4147-A177-3AD203B41FA5}">
                      <a16:colId xmlns:a16="http://schemas.microsoft.com/office/drawing/2014/main" xmlns="" val="20002"/>
                    </a:ext>
                  </a:extLst>
                </a:gridCol>
                <a:gridCol w="966965">
                  <a:extLst>
                    <a:ext uri="{9D8B030D-6E8A-4147-A177-3AD203B41FA5}">
                      <a16:colId xmlns:a16="http://schemas.microsoft.com/office/drawing/2014/main" xmlns="" val="20003"/>
                    </a:ext>
                  </a:extLst>
                </a:gridCol>
                <a:gridCol w="966965">
                  <a:extLst>
                    <a:ext uri="{9D8B030D-6E8A-4147-A177-3AD203B41FA5}">
                      <a16:colId xmlns:a16="http://schemas.microsoft.com/office/drawing/2014/main" xmlns="" val="20004"/>
                    </a:ext>
                  </a:extLst>
                </a:gridCol>
                <a:gridCol w="966965">
                  <a:extLst>
                    <a:ext uri="{9D8B030D-6E8A-4147-A177-3AD203B41FA5}">
                      <a16:colId xmlns:a16="http://schemas.microsoft.com/office/drawing/2014/main" xmlns="" val="20005"/>
                    </a:ext>
                  </a:extLst>
                </a:gridCol>
                <a:gridCol w="966965">
                  <a:extLst>
                    <a:ext uri="{9D8B030D-6E8A-4147-A177-3AD203B41FA5}">
                      <a16:colId xmlns:a16="http://schemas.microsoft.com/office/drawing/2014/main" xmlns="" val="20006"/>
                    </a:ext>
                  </a:extLst>
                </a:gridCol>
              </a:tblGrid>
              <a:tr h="870377">
                <a:tc>
                  <a:txBody>
                    <a:bodyPr/>
                    <a:lstStyle/>
                    <a:p>
                      <a:pPr marL="0" indent="0" algn="ctr">
                        <a:lnSpc>
                          <a:spcPct val="150000"/>
                        </a:lnSpc>
                        <a:spcAft>
                          <a:spcPts val="0"/>
                        </a:spcAft>
                      </a:pPr>
                      <a:r>
                        <a:rPr lang="en-GB" sz="1000" dirty="0">
                          <a:effectLst/>
                          <a:latin typeface="Times New Roman" pitchFamily="18" charset="0"/>
                          <a:cs typeface="Times New Roman" pitchFamily="18" charset="0"/>
                        </a:rPr>
                        <a:t>Gate</a:t>
                      </a:r>
                      <a:endParaRPr lang="en-IN" sz="1000" dirty="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dirty="0">
                          <a:effectLst/>
                          <a:latin typeface="Times New Roman" pitchFamily="18" charset="0"/>
                          <a:cs typeface="Times New Roman" pitchFamily="18" charset="0"/>
                        </a:rPr>
                        <a:t>QC</a:t>
                      </a:r>
                      <a:endParaRPr lang="en-IN" sz="1000" dirty="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dirty="0">
                          <a:effectLst/>
                          <a:latin typeface="Times New Roman" pitchFamily="18" charset="0"/>
                          <a:cs typeface="Times New Roman" pitchFamily="18" charset="0"/>
                        </a:rPr>
                        <a:t>GO</a:t>
                      </a:r>
                      <a:endParaRPr lang="en-IN" sz="1000" dirty="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dirty="0">
                          <a:effectLst/>
                          <a:latin typeface="Times New Roman" pitchFamily="18" charset="0"/>
                          <a:cs typeface="Times New Roman" pitchFamily="18" charset="0"/>
                        </a:rPr>
                        <a:t>CI</a:t>
                      </a:r>
                      <a:endParaRPr lang="en-IN" sz="1000" dirty="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dirty="0" err="1">
                          <a:effectLst/>
                          <a:latin typeface="Times New Roman" pitchFamily="18" charset="0"/>
                          <a:cs typeface="Times New Roman" pitchFamily="18" charset="0"/>
                        </a:rPr>
                        <a:t>NoG</a:t>
                      </a:r>
                      <a:endParaRPr lang="en-IN" sz="1000" dirty="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dirty="0">
                          <a:effectLst/>
                          <a:latin typeface="Times New Roman" pitchFamily="18" charset="0"/>
                          <a:cs typeface="Times New Roman" pitchFamily="18" charset="0"/>
                        </a:rPr>
                        <a:t>Total Cost</a:t>
                      </a:r>
                      <a:endParaRPr lang="en-IN" sz="1000" dirty="0">
                        <a:effectLst/>
                        <a:latin typeface="Times New Roman" pitchFamily="18" charset="0"/>
                        <a:cs typeface="Times New Roman" pitchFamily="18" charset="0"/>
                      </a:endParaRPr>
                    </a:p>
                    <a:p>
                      <a:pPr marL="0" indent="0" algn="ctr">
                        <a:lnSpc>
                          <a:spcPct val="150000"/>
                        </a:lnSpc>
                        <a:spcAft>
                          <a:spcPts val="0"/>
                        </a:spcAft>
                      </a:pPr>
                      <a:r>
                        <a:rPr lang="en-GB" sz="1000" dirty="0">
                          <a:effectLst/>
                          <a:latin typeface="Times New Roman" pitchFamily="18" charset="0"/>
                          <a:cs typeface="Times New Roman" pitchFamily="18" charset="0"/>
                        </a:rPr>
                        <a:t>(QC + GO + CI + </a:t>
                      </a:r>
                      <a:r>
                        <a:rPr lang="en-GB" sz="1000" dirty="0" err="1">
                          <a:effectLst/>
                          <a:latin typeface="Times New Roman" pitchFamily="18" charset="0"/>
                          <a:cs typeface="Times New Roman" pitchFamily="18" charset="0"/>
                        </a:rPr>
                        <a:t>NoG</a:t>
                      </a:r>
                      <a:r>
                        <a:rPr lang="en-GB" sz="1000" dirty="0">
                          <a:effectLst/>
                          <a:latin typeface="Times New Roman" pitchFamily="18" charset="0"/>
                          <a:cs typeface="Times New Roman" pitchFamily="18" charset="0"/>
                        </a:rPr>
                        <a:t>)</a:t>
                      </a:r>
                      <a:endParaRPr lang="en-IN" sz="1000" dirty="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Logical Calculations</a:t>
                      </a:r>
                      <a:endParaRPr lang="en-IN" sz="1000">
                        <a:effectLst/>
                        <a:latin typeface="Times New Roman" pitchFamily="18" charset="0"/>
                        <a:ea typeface="Times New Roman"/>
                        <a:cs typeface="Times New Roman" pitchFamily="18" charset="0"/>
                      </a:endParaRPr>
                    </a:p>
                  </a:txBody>
                  <a:tcPr marL="40171" marR="40171" marT="0" marB="0" anchor="ctr"/>
                </a:tc>
                <a:extLst>
                  <a:ext uri="{0D108BD9-81ED-4DB2-BD59-A6C34878D82A}">
                    <a16:rowId xmlns:a16="http://schemas.microsoft.com/office/drawing/2014/main" xmlns="" val="10000"/>
                  </a:ext>
                </a:extLst>
              </a:tr>
              <a:tr h="348151">
                <a:tc>
                  <a:txBody>
                    <a:bodyPr/>
                    <a:lstStyle/>
                    <a:p>
                      <a:pPr marL="0" indent="0" algn="just">
                        <a:lnSpc>
                          <a:spcPct val="150000"/>
                        </a:lnSpc>
                        <a:spcAft>
                          <a:spcPts val="0"/>
                        </a:spcAft>
                      </a:pPr>
                      <a:r>
                        <a:rPr lang="en-GB" sz="1000">
                          <a:effectLst/>
                          <a:latin typeface="Times New Roman" pitchFamily="18" charset="0"/>
                          <a:cs typeface="Times New Roman" pitchFamily="18" charset="0"/>
                        </a:rPr>
                        <a:t>AND logic (KMD)</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dirty="0">
                          <a:effectLst/>
                          <a:latin typeface="Times New Roman" pitchFamily="18" charset="0"/>
                          <a:cs typeface="Times New Roman" pitchFamily="18" charset="0"/>
                        </a:rPr>
                        <a:t>10</a:t>
                      </a:r>
                      <a:endParaRPr lang="en-IN" sz="1000" dirty="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dirty="0">
                          <a:effectLst/>
                          <a:latin typeface="Times New Roman" pitchFamily="18" charset="0"/>
                          <a:cs typeface="Times New Roman" pitchFamily="18" charset="0"/>
                        </a:rPr>
                        <a:t>2</a:t>
                      </a:r>
                      <a:endParaRPr lang="en-IN" sz="1000" dirty="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dirty="0">
                          <a:effectLst/>
                          <a:latin typeface="Times New Roman" pitchFamily="18" charset="0"/>
                          <a:cs typeface="Times New Roman" pitchFamily="18" charset="0"/>
                        </a:rPr>
                        <a:t>1</a:t>
                      </a:r>
                      <a:endParaRPr lang="en-IN" sz="1000" dirty="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14</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2α+4β+3γ</a:t>
                      </a:r>
                      <a:endParaRPr lang="en-IN" sz="1000">
                        <a:effectLst/>
                        <a:latin typeface="Times New Roman" pitchFamily="18" charset="0"/>
                        <a:ea typeface="Times New Roman"/>
                        <a:cs typeface="Times New Roman" pitchFamily="18" charset="0"/>
                      </a:endParaRPr>
                    </a:p>
                  </a:txBody>
                  <a:tcPr marL="40171" marR="40171" marT="0" marB="0" anchor="ctr"/>
                </a:tc>
                <a:extLst>
                  <a:ext uri="{0D108BD9-81ED-4DB2-BD59-A6C34878D82A}">
                    <a16:rowId xmlns:a16="http://schemas.microsoft.com/office/drawing/2014/main" xmlns="" val="10001"/>
                  </a:ext>
                </a:extLst>
              </a:tr>
              <a:tr h="522226">
                <a:tc>
                  <a:txBody>
                    <a:bodyPr/>
                    <a:lstStyle/>
                    <a:p>
                      <a:pPr marL="0" indent="0" algn="just">
                        <a:lnSpc>
                          <a:spcPct val="150000"/>
                        </a:lnSpc>
                        <a:spcAft>
                          <a:spcPts val="0"/>
                        </a:spcAft>
                      </a:pPr>
                      <a:r>
                        <a:rPr lang="en-GB" sz="1000">
                          <a:effectLst/>
                          <a:latin typeface="Times New Roman" pitchFamily="18" charset="0"/>
                          <a:cs typeface="Times New Roman" pitchFamily="18" charset="0"/>
                        </a:rPr>
                        <a:t>AND logic (Fredkin)</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5</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9</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2α+4β+1γ</a:t>
                      </a:r>
                      <a:endParaRPr lang="en-IN" sz="1000">
                        <a:effectLst/>
                        <a:latin typeface="Times New Roman" pitchFamily="18" charset="0"/>
                        <a:ea typeface="Times New Roman"/>
                        <a:cs typeface="Times New Roman" pitchFamily="18" charset="0"/>
                      </a:endParaRPr>
                    </a:p>
                  </a:txBody>
                  <a:tcPr marL="40171" marR="40171" marT="0" marB="0" anchor="ctr"/>
                </a:tc>
                <a:extLst>
                  <a:ext uri="{0D108BD9-81ED-4DB2-BD59-A6C34878D82A}">
                    <a16:rowId xmlns:a16="http://schemas.microsoft.com/office/drawing/2014/main" xmlns="" val="10002"/>
                  </a:ext>
                </a:extLst>
              </a:tr>
              <a:tr h="348151">
                <a:tc>
                  <a:txBody>
                    <a:bodyPr/>
                    <a:lstStyle/>
                    <a:p>
                      <a:pPr marL="0" indent="0" algn="just">
                        <a:lnSpc>
                          <a:spcPct val="150000"/>
                        </a:lnSpc>
                        <a:spcAft>
                          <a:spcPts val="0"/>
                        </a:spcAft>
                      </a:pPr>
                      <a:r>
                        <a:rPr lang="en-GB" sz="1000">
                          <a:effectLst/>
                          <a:latin typeface="Times New Roman" pitchFamily="18" charset="0"/>
                          <a:cs typeface="Times New Roman" pitchFamily="18" charset="0"/>
                        </a:rPr>
                        <a:t>Half Adder</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9</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13</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5α+2β+1γ</a:t>
                      </a:r>
                      <a:endParaRPr lang="en-IN" sz="1000">
                        <a:effectLst/>
                        <a:latin typeface="Times New Roman" pitchFamily="18" charset="0"/>
                        <a:ea typeface="Times New Roman"/>
                        <a:cs typeface="Times New Roman" pitchFamily="18" charset="0"/>
                      </a:endParaRPr>
                    </a:p>
                  </a:txBody>
                  <a:tcPr marL="40171" marR="40171" marT="0" marB="0" anchor="ctr"/>
                </a:tc>
                <a:extLst>
                  <a:ext uri="{0D108BD9-81ED-4DB2-BD59-A6C34878D82A}">
                    <a16:rowId xmlns:a16="http://schemas.microsoft.com/office/drawing/2014/main" xmlns="" val="10003"/>
                  </a:ext>
                </a:extLst>
              </a:tr>
              <a:tr h="348151">
                <a:tc>
                  <a:txBody>
                    <a:bodyPr/>
                    <a:lstStyle/>
                    <a:p>
                      <a:pPr marL="0" indent="0" algn="just">
                        <a:lnSpc>
                          <a:spcPct val="150000"/>
                        </a:lnSpc>
                        <a:spcAft>
                          <a:spcPts val="0"/>
                        </a:spcAft>
                      </a:pPr>
                      <a:r>
                        <a:rPr lang="en-GB" sz="1000">
                          <a:effectLst/>
                          <a:latin typeface="Times New Roman" pitchFamily="18" charset="0"/>
                          <a:cs typeface="Times New Roman" pitchFamily="18" charset="0"/>
                        </a:rPr>
                        <a:t>Full Adder</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3</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18</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6α+5β+2γ</a:t>
                      </a:r>
                      <a:endParaRPr lang="en-IN" sz="1000">
                        <a:effectLst/>
                        <a:latin typeface="Times New Roman" pitchFamily="18" charset="0"/>
                        <a:ea typeface="Times New Roman"/>
                        <a:cs typeface="Times New Roman" pitchFamily="18" charset="0"/>
                      </a:endParaRPr>
                    </a:p>
                  </a:txBody>
                  <a:tcPr marL="40171" marR="40171" marT="0" marB="0" anchor="ctr"/>
                </a:tc>
                <a:extLst>
                  <a:ext uri="{0D108BD9-81ED-4DB2-BD59-A6C34878D82A}">
                    <a16:rowId xmlns:a16="http://schemas.microsoft.com/office/drawing/2014/main" xmlns="" val="10004"/>
                  </a:ext>
                </a:extLst>
              </a:tr>
              <a:tr h="348151">
                <a:tc>
                  <a:txBody>
                    <a:bodyPr/>
                    <a:lstStyle/>
                    <a:p>
                      <a:pPr marL="0" indent="0" algn="just">
                        <a:lnSpc>
                          <a:spcPct val="150000"/>
                        </a:lnSpc>
                        <a:spcAft>
                          <a:spcPts val="0"/>
                        </a:spcAft>
                      </a:pPr>
                      <a:r>
                        <a:rPr lang="en-GB" sz="1000">
                          <a:effectLst/>
                          <a:latin typeface="Times New Roman" pitchFamily="18" charset="0"/>
                          <a:cs typeface="Times New Roman" pitchFamily="18" charset="0"/>
                        </a:rPr>
                        <a:t>4-bit Adder</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48</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8</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4</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112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24α+20β+8γ</a:t>
                      </a:r>
                      <a:endParaRPr lang="en-IN" sz="1000">
                        <a:effectLst/>
                        <a:latin typeface="Times New Roman" pitchFamily="18" charset="0"/>
                        <a:ea typeface="Times New Roman"/>
                        <a:cs typeface="Times New Roman" pitchFamily="18" charset="0"/>
                      </a:endParaRPr>
                    </a:p>
                  </a:txBody>
                  <a:tcPr marL="40171" marR="40171" marT="0" marB="0" anchor="ctr"/>
                </a:tc>
                <a:extLst>
                  <a:ext uri="{0D108BD9-81ED-4DB2-BD59-A6C34878D82A}">
                    <a16:rowId xmlns:a16="http://schemas.microsoft.com/office/drawing/2014/main" xmlns="" val="10005"/>
                  </a:ext>
                </a:extLst>
              </a:tr>
              <a:tr h="174075">
                <a:tc gridSpan="7">
                  <a:txBody>
                    <a:bodyPr/>
                    <a:lstStyle/>
                    <a:p>
                      <a:pPr marL="0" indent="0" algn="ctr">
                        <a:lnSpc>
                          <a:spcPct val="150000"/>
                        </a:lnSpc>
                        <a:spcAft>
                          <a:spcPts val="0"/>
                        </a:spcAft>
                      </a:pPr>
                      <a:r>
                        <a:rPr lang="en-GB" sz="1000">
                          <a:effectLst/>
                          <a:latin typeface="Times New Roman" pitchFamily="18" charset="0"/>
                          <a:cs typeface="Times New Roman" pitchFamily="18" charset="0"/>
                        </a:rPr>
                        <a:t>2-bit Parity preserving Reversible Vedic Multiplier ( four AND + two Half Adder)</a:t>
                      </a:r>
                      <a:endParaRPr lang="en-IN" sz="1000">
                        <a:effectLst/>
                        <a:latin typeface="Times New Roman" pitchFamily="18" charset="0"/>
                        <a:ea typeface="Times New Roman"/>
                        <a:cs typeface="Times New Roman" pitchFamily="18" charset="0"/>
                      </a:endParaRPr>
                    </a:p>
                  </a:txBody>
                  <a:tcPr marL="40171" marR="40171"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6"/>
                  </a:ext>
                </a:extLst>
              </a:tr>
              <a:tr h="348151">
                <a:tc>
                  <a:txBody>
                    <a:bodyPr/>
                    <a:lstStyle/>
                    <a:p>
                      <a:pPr marL="0" indent="0" algn="just">
                        <a:lnSpc>
                          <a:spcPct val="150000"/>
                        </a:lnSpc>
                        <a:spcAft>
                          <a:spcPts val="0"/>
                        </a:spcAft>
                      </a:pPr>
                      <a:r>
                        <a:rPr lang="en-GB" sz="1000">
                          <a:effectLst/>
                          <a:latin typeface="Times New Roman" pitchFamily="18" charset="0"/>
                          <a:cs typeface="Times New Roman" pitchFamily="18" charset="0"/>
                        </a:rPr>
                        <a:t>Approach - 1</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58</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6</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6</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82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18α+20β+14γ</a:t>
                      </a:r>
                      <a:endParaRPr lang="en-IN" sz="1000">
                        <a:effectLst/>
                        <a:latin typeface="Times New Roman" pitchFamily="18" charset="0"/>
                        <a:ea typeface="Times New Roman"/>
                        <a:cs typeface="Times New Roman" pitchFamily="18" charset="0"/>
                      </a:endParaRPr>
                    </a:p>
                  </a:txBody>
                  <a:tcPr marL="40171" marR="40171" marT="0" marB="0" anchor="ctr"/>
                </a:tc>
                <a:extLst>
                  <a:ext uri="{0D108BD9-81ED-4DB2-BD59-A6C34878D82A}">
                    <a16:rowId xmlns:a16="http://schemas.microsoft.com/office/drawing/2014/main" xmlns="" val="10007"/>
                  </a:ext>
                </a:extLst>
              </a:tr>
              <a:tr h="348151">
                <a:tc>
                  <a:txBody>
                    <a:bodyPr/>
                    <a:lstStyle/>
                    <a:p>
                      <a:pPr marL="0" indent="0" algn="just">
                        <a:lnSpc>
                          <a:spcPct val="150000"/>
                        </a:lnSpc>
                        <a:spcAft>
                          <a:spcPts val="0"/>
                        </a:spcAft>
                      </a:pPr>
                      <a:r>
                        <a:rPr lang="en-GB" sz="1000">
                          <a:effectLst/>
                          <a:latin typeface="Times New Roman" pitchFamily="18" charset="0"/>
                          <a:cs typeface="Times New Roman" pitchFamily="18" charset="0"/>
                        </a:rPr>
                        <a:t>Approach - 2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38</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6</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6</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62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18α+20β+6γ</a:t>
                      </a:r>
                      <a:endParaRPr lang="en-IN" sz="1000">
                        <a:effectLst/>
                        <a:latin typeface="Times New Roman" pitchFamily="18" charset="0"/>
                        <a:ea typeface="Times New Roman"/>
                        <a:cs typeface="Times New Roman" pitchFamily="18" charset="0"/>
                      </a:endParaRPr>
                    </a:p>
                  </a:txBody>
                  <a:tcPr marL="40171" marR="40171" marT="0" marB="0" anchor="ctr"/>
                </a:tc>
                <a:extLst>
                  <a:ext uri="{0D108BD9-81ED-4DB2-BD59-A6C34878D82A}">
                    <a16:rowId xmlns:a16="http://schemas.microsoft.com/office/drawing/2014/main" xmlns="" val="10008"/>
                  </a:ext>
                </a:extLst>
              </a:tr>
              <a:tr h="174075">
                <a:tc gridSpan="7">
                  <a:txBody>
                    <a:bodyPr/>
                    <a:lstStyle/>
                    <a:p>
                      <a:pPr marL="0" indent="0" algn="ctr">
                        <a:lnSpc>
                          <a:spcPct val="150000"/>
                        </a:lnSpc>
                        <a:spcAft>
                          <a:spcPts val="0"/>
                        </a:spcAft>
                      </a:pPr>
                      <a:r>
                        <a:rPr lang="en-GB" sz="1000">
                          <a:effectLst/>
                          <a:latin typeface="Times New Roman" pitchFamily="18" charset="0"/>
                          <a:cs typeface="Times New Roman" pitchFamily="18" charset="0"/>
                        </a:rPr>
                        <a:t>4-bit Parity preserving Reversible Vedic Multiplier (four 2-bit VM + three 4bit RCA)</a:t>
                      </a:r>
                      <a:endParaRPr lang="en-IN" sz="1000">
                        <a:effectLst/>
                        <a:latin typeface="Times New Roman" pitchFamily="18" charset="0"/>
                        <a:ea typeface="Times New Roman"/>
                        <a:cs typeface="Times New Roman" pitchFamily="18" charset="0"/>
                      </a:endParaRPr>
                    </a:p>
                  </a:txBody>
                  <a:tcPr marL="40171" marR="40171"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9"/>
                  </a:ext>
                </a:extLst>
              </a:tr>
              <a:tr h="348151">
                <a:tc>
                  <a:txBody>
                    <a:bodyPr/>
                    <a:lstStyle/>
                    <a:p>
                      <a:pPr marL="0" indent="0" algn="just">
                        <a:lnSpc>
                          <a:spcPct val="150000"/>
                        </a:lnSpc>
                        <a:spcAft>
                          <a:spcPts val="0"/>
                        </a:spcAft>
                      </a:pPr>
                      <a:r>
                        <a:rPr lang="en-GB" sz="1000">
                          <a:effectLst/>
                          <a:latin typeface="Times New Roman" pitchFamily="18" charset="0"/>
                          <a:cs typeface="Times New Roman" pitchFamily="18" charset="0"/>
                        </a:rPr>
                        <a:t>Approach - 1</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376</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84</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48</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36</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544</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144α+140β+80γ</a:t>
                      </a:r>
                      <a:endParaRPr lang="en-IN" sz="1000">
                        <a:effectLst/>
                        <a:latin typeface="Times New Roman" pitchFamily="18" charset="0"/>
                        <a:ea typeface="Times New Roman"/>
                        <a:cs typeface="Times New Roman" pitchFamily="18" charset="0"/>
                      </a:endParaRPr>
                    </a:p>
                  </a:txBody>
                  <a:tcPr marL="40171" marR="40171" marT="0" marB="0" anchor="ctr"/>
                </a:tc>
                <a:extLst>
                  <a:ext uri="{0D108BD9-81ED-4DB2-BD59-A6C34878D82A}">
                    <a16:rowId xmlns:a16="http://schemas.microsoft.com/office/drawing/2014/main" xmlns="" val="10010"/>
                  </a:ext>
                </a:extLst>
              </a:tr>
              <a:tr h="348151">
                <a:tc>
                  <a:txBody>
                    <a:bodyPr/>
                    <a:lstStyle/>
                    <a:p>
                      <a:pPr marL="0" indent="0" algn="just">
                        <a:lnSpc>
                          <a:spcPct val="150000"/>
                        </a:lnSpc>
                        <a:spcAft>
                          <a:spcPts val="0"/>
                        </a:spcAft>
                      </a:pPr>
                      <a:r>
                        <a:rPr lang="en-GB" sz="1000">
                          <a:effectLst/>
                          <a:latin typeface="Times New Roman" pitchFamily="18" charset="0"/>
                          <a:cs typeface="Times New Roman" pitchFamily="18" charset="0"/>
                        </a:rPr>
                        <a:t>Approach - 2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264</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84</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48</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36</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432</a:t>
                      </a:r>
                      <a:endParaRPr lang="en-IN" sz="1000">
                        <a:effectLst/>
                        <a:latin typeface="Times New Roman" pitchFamily="18" charset="0"/>
                        <a:ea typeface="Times New Roman"/>
                        <a:cs typeface="Times New Roman" pitchFamily="18" charset="0"/>
                      </a:endParaRPr>
                    </a:p>
                  </a:txBody>
                  <a:tcPr marL="40171" marR="40171" marT="0" marB="0" anchor="ctr"/>
                </a:tc>
                <a:tc>
                  <a:txBody>
                    <a:bodyPr/>
                    <a:lstStyle/>
                    <a:p>
                      <a:pPr marL="0" indent="0" algn="ctr">
                        <a:lnSpc>
                          <a:spcPct val="150000"/>
                        </a:lnSpc>
                        <a:spcAft>
                          <a:spcPts val="0"/>
                        </a:spcAft>
                      </a:pPr>
                      <a:r>
                        <a:rPr lang="en-GB" sz="1000" dirty="0">
                          <a:effectLst/>
                          <a:latin typeface="Times New Roman" pitchFamily="18" charset="0"/>
                          <a:cs typeface="Times New Roman" pitchFamily="18" charset="0"/>
                        </a:rPr>
                        <a:t>144α+140β+48γ</a:t>
                      </a:r>
                      <a:endParaRPr lang="en-IN" sz="1000" dirty="0">
                        <a:effectLst/>
                        <a:latin typeface="Times New Roman" pitchFamily="18" charset="0"/>
                        <a:ea typeface="Times New Roman"/>
                        <a:cs typeface="Times New Roman" pitchFamily="18" charset="0"/>
                      </a:endParaRPr>
                    </a:p>
                  </a:txBody>
                  <a:tcPr marL="40171" marR="40171" marT="0" marB="0" anchor="ctr"/>
                </a:tc>
                <a:extLst>
                  <a:ext uri="{0D108BD9-81ED-4DB2-BD59-A6C34878D82A}">
                    <a16:rowId xmlns:a16="http://schemas.microsoft.com/office/drawing/2014/main" xmlns="" val="10011"/>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72</a:t>
            </a:fld>
            <a:endParaRPr lang="en-IN"/>
          </a:p>
        </p:txBody>
      </p:sp>
    </p:spTree>
    <p:extLst>
      <p:ext uri="{BB962C8B-B14F-4D97-AF65-F5344CB8AC3E}">
        <p14:creationId xmlns:p14="http://schemas.microsoft.com/office/powerpoint/2010/main" xmlns="" val="634769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Performance </a:t>
            </a:r>
            <a:r>
              <a:rPr lang="en-US" b="1" dirty="0" smtClean="0">
                <a:latin typeface="Times New Roman" pitchFamily="18" charset="0"/>
                <a:cs typeface="Times New Roman" pitchFamily="18" charset="0"/>
              </a:rPr>
              <a:t>comparison</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489046450"/>
              </p:ext>
            </p:extLst>
          </p:nvPr>
        </p:nvGraphicFramePr>
        <p:xfrm>
          <a:off x="216027" y="1362298"/>
          <a:ext cx="8676453" cy="4525963"/>
        </p:xfrm>
        <a:graphic>
          <a:graphicData uri="http://schemas.openxmlformats.org/drawingml/2006/table">
            <a:tbl>
              <a:tblPr firstRow="1" firstCol="1" bandRow="1">
                <a:tableStyleId>{5C22544A-7EE6-4342-B048-85BDC9FD1C3A}</a:tableStyleId>
              </a:tblPr>
              <a:tblGrid>
                <a:gridCol w="739449">
                  <a:extLst>
                    <a:ext uri="{9D8B030D-6E8A-4147-A177-3AD203B41FA5}">
                      <a16:colId xmlns:a16="http://schemas.microsoft.com/office/drawing/2014/main" xmlns="" val="20000"/>
                    </a:ext>
                  </a:extLst>
                </a:gridCol>
                <a:gridCol w="739449">
                  <a:extLst>
                    <a:ext uri="{9D8B030D-6E8A-4147-A177-3AD203B41FA5}">
                      <a16:colId xmlns:a16="http://schemas.microsoft.com/office/drawing/2014/main" xmlns="" val="20001"/>
                    </a:ext>
                  </a:extLst>
                </a:gridCol>
                <a:gridCol w="739449">
                  <a:extLst>
                    <a:ext uri="{9D8B030D-6E8A-4147-A177-3AD203B41FA5}">
                      <a16:colId xmlns:a16="http://schemas.microsoft.com/office/drawing/2014/main" xmlns="" val="20002"/>
                    </a:ext>
                  </a:extLst>
                </a:gridCol>
                <a:gridCol w="1121824">
                  <a:extLst>
                    <a:ext uri="{9D8B030D-6E8A-4147-A177-3AD203B41FA5}">
                      <a16:colId xmlns:a16="http://schemas.microsoft.com/office/drawing/2014/main" xmlns="" val="20003"/>
                    </a:ext>
                  </a:extLst>
                </a:gridCol>
                <a:gridCol w="1189243">
                  <a:extLst>
                    <a:ext uri="{9D8B030D-6E8A-4147-A177-3AD203B41FA5}">
                      <a16:colId xmlns:a16="http://schemas.microsoft.com/office/drawing/2014/main" xmlns="" val="20004"/>
                    </a:ext>
                  </a:extLst>
                </a:gridCol>
                <a:gridCol w="1189243">
                  <a:extLst>
                    <a:ext uri="{9D8B030D-6E8A-4147-A177-3AD203B41FA5}">
                      <a16:colId xmlns:a16="http://schemas.microsoft.com/office/drawing/2014/main" xmlns="" val="20005"/>
                    </a:ext>
                  </a:extLst>
                </a:gridCol>
                <a:gridCol w="739449">
                  <a:extLst>
                    <a:ext uri="{9D8B030D-6E8A-4147-A177-3AD203B41FA5}">
                      <a16:colId xmlns:a16="http://schemas.microsoft.com/office/drawing/2014/main" xmlns="" val="20006"/>
                    </a:ext>
                  </a:extLst>
                </a:gridCol>
                <a:gridCol w="739449">
                  <a:extLst>
                    <a:ext uri="{9D8B030D-6E8A-4147-A177-3AD203B41FA5}">
                      <a16:colId xmlns:a16="http://schemas.microsoft.com/office/drawing/2014/main" xmlns="" val="20007"/>
                    </a:ext>
                  </a:extLst>
                </a:gridCol>
                <a:gridCol w="739449">
                  <a:extLst>
                    <a:ext uri="{9D8B030D-6E8A-4147-A177-3AD203B41FA5}">
                      <a16:colId xmlns:a16="http://schemas.microsoft.com/office/drawing/2014/main" xmlns="" val="20008"/>
                    </a:ext>
                  </a:extLst>
                </a:gridCol>
                <a:gridCol w="739449">
                  <a:extLst>
                    <a:ext uri="{9D8B030D-6E8A-4147-A177-3AD203B41FA5}">
                      <a16:colId xmlns:a16="http://schemas.microsoft.com/office/drawing/2014/main" xmlns="" val="20009"/>
                    </a:ext>
                  </a:extLst>
                </a:gridCol>
              </a:tblGrid>
              <a:tr h="633888">
                <a:tc rowSpan="2">
                  <a:txBody>
                    <a:bodyPr/>
                    <a:lstStyle/>
                    <a:p>
                      <a:pPr marL="0" indent="0" algn="just">
                        <a:lnSpc>
                          <a:spcPct val="150000"/>
                        </a:lnSpc>
                        <a:spcAft>
                          <a:spcPts val="0"/>
                        </a:spcAft>
                      </a:pPr>
                      <a:r>
                        <a:rPr lang="en-GB" sz="1000" dirty="0">
                          <a:effectLst/>
                          <a:latin typeface="Times New Roman" pitchFamily="18" charset="0"/>
                          <a:cs typeface="Times New Roman" pitchFamily="18" charset="0"/>
                        </a:rPr>
                        <a:t>Cost Parameter</a:t>
                      </a:r>
                      <a:endParaRPr lang="en-IN" sz="1000" dirty="0">
                        <a:effectLst/>
                        <a:latin typeface="Times New Roman" pitchFamily="18" charset="0"/>
                        <a:ea typeface="Times New Roman"/>
                        <a:cs typeface="Times New Roman" pitchFamily="18" charset="0"/>
                      </a:endParaRPr>
                    </a:p>
                  </a:txBody>
                  <a:tcPr marL="29256" marR="29256" marT="0" marB="0" anchor="ctr"/>
                </a:tc>
                <a:tc gridSpan="3">
                  <a:txBody>
                    <a:bodyPr/>
                    <a:lstStyle/>
                    <a:p>
                      <a:pPr marL="0" indent="0" algn="ctr">
                        <a:lnSpc>
                          <a:spcPct val="150000"/>
                        </a:lnSpc>
                        <a:spcAft>
                          <a:spcPts val="0"/>
                        </a:spcAft>
                      </a:pPr>
                      <a:r>
                        <a:rPr lang="en-GB" sz="1000" dirty="0">
                          <a:effectLst/>
                          <a:latin typeface="Times New Roman" pitchFamily="18" charset="0"/>
                          <a:cs typeface="Times New Roman" pitchFamily="18" charset="0"/>
                        </a:rPr>
                        <a:t>Vedic Multiplier (Normal)</a:t>
                      </a:r>
                      <a:endParaRPr lang="en-IN" sz="1000" dirty="0">
                        <a:effectLst/>
                        <a:latin typeface="Times New Roman" pitchFamily="18" charset="0"/>
                        <a:ea typeface="Times New Roman"/>
                        <a:cs typeface="Times New Roman" pitchFamily="18" charset="0"/>
                      </a:endParaRPr>
                    </a:p>
                  </a:txBody>
                  <a:tcPr marL="29256" marR="29256" marT="0" marB="0" anchor="ctr"/>
                </a:tc>
                <a:tc hMerge="1">
                  <a:txBody>
                    <a:bodyPr/>
                    <a:lstStyle/>
                    <a:p>
                      <a:endParaRPr lang="en-IN"/>
                    </a:p>
                  </a:txBody>
                  <a:tcPr/>
                </a:tc>
                <a:tc hMerge="1">
                  <a:txBody>
                    <a:bodyPr/>
                    <a:lstStyle/>
                    <a:p>
                      <a:endParaRPr lang="en-IN"/>
                    </a:p>
                  </a:txBody>
                  <a:tcPr/>
                </a:tc>
                <a:tc gridSpan="4">
                  <a:txBody>
                    <a:bodyPr/>
                    <a:lstStyle/>
                    <a:p>
                      <a:pPr marL="0" indent="0" algn="ctr">
                        <a:lnSpc>
                          <a:spcPct val="150000"/>
                        </a:lnSpc>
                        <a:spcAft>
                          <a:spcPts val="0"/>
                        </a:spcAft>
                      </a:pPr>
                      <a:r>
                        <a:rPr lang="en-GB" sz="1000">
                          <a:effectLst/>
                          <a:latin typeface="Times New Roman" pitchFamily="18" charset="0"/>
                          <a:cs typeface="Times New Roman" pitchFamily="18" charset="0"/>
                        </a:rPr>
                        <a:t>Vedic Multiplier using only Parity Preserving</a:t>
                      </a:r>
                      <a:endParaRPr lang="en-IN" sz="1000">
                        <a:effectLst/>
                        <a:latin typeface="Times New Roman" pitchFamily="18" charset="0"/>
                        <a:ea typeface="Times New Roman"/>
                        <a:cs typeface="Times New Roman" pitchFamily="18" charset="0"/>
                      </a:endParaRPr>
                    </a:p>
                  </a:txBody>
                  <a:tcPr marL="29256" marR="29256"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0" indent="0" algn="ctr">
                        <a:lnSpc>
                          <a:spcPct val="150000"/>
                        </a:lnSpc>
                        <a:spcAft>
                          <a:spcPts val="0"/>
                        </a:spcAft>
                      </a:pPr>
                      <a:r>
                        <a:rPr lang="en-GB" sz="1000">
                          <a:effectLst/>
                          <a:latin typeface="Times New Roman" pitchFamily="18" charset="0"/>
                          <a:cs typeface="Times New Roman" pitchFamily="18" charset="0"/>
                        </a:rPr>
                        <a:t>Proposed Vedic Multiplier</a:t>
                      </a:r>
                      <a:endParaRPr lang="en-IN" sz="1000">
                        <a:effectLst/>
                        <a:latin typeface="Times New Roman" pitchFamily="18" charset="0"/>
                        <a:ea typeface="Times New Roman"/>
                        <a:cs typeface="Times New Roman" pitchFamily="18" charset="0"/>
                      </a:endParaRPr>
                    </a:p>
                  </a:txBody>
                  <a:tcPr marL="29256" marR="29256" marT="0" marB="0" anchor="ctr"/>
                </a:tc>
                <a:tc hMerge="1">
                  <a:txBody>
                    <a:bodyPr/>
                    <a:lstStyle/>
                    <a:p>
                      <a:endParaRPr lang="en-IN"/>
                    </a:p>
                  </a:txBody>
                  <a:tcPr/>
                </a:tc>
                <a:extLst>
                  <a:ext uri="{0D108BD9-81ED-4DB2-BD59-A6C34878D82A}">
                    <a16:rowId xmlns:a16="http://schemas.microsoft.com/office/drawing/2014/main" xmlns="" val="10000"/>
                  </a:ext>
                </a:extLst>
              </a:tr>
              <a:tr h="507111">
                <a:tc vMerge="1">
                  <a:txBody>
                    <a:bodyPr/>
                    <a:lstStyle/>
                    <a:p>
                      <a:endParaRPr lang="en-IN"/>
                    </a:p>
                  </a:txBody>
                  <a:tcPr/>
                </a:tc>
                <a:tc>
                  <a:txBody>
                    <a:bodyPr/>
                    <a:lstStyle/>
                    <a:p>
                      <a:pPr marL="0" indent="0" algn="ctr">
                        <a:lnSpc>
                          <a:spcPct val="150000"/>
                        </a:lnSpc>
                        <a:spcAft>
                          <a:spcPts val="0"/>
                        </a:spcAft>
                      </a:pPr>
                      <a:r>
                        <a:rPr lang="en-GB" sz="1000">
                          <a:effectLst/>
                          <a:latin typeface="Times New Roman" pitchFamily="18" charset="0"/>
                          <a:cs typeface="Times New Roman" pitchFamily="18" charset="0"/>
                        </a:rPr>
                        <a:t>[59]</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just">
                        <a:lnSpc>
                          <a:spcPct val="150000"/>
                        </a:lnSpc>
                        <a:spcAft>
                          <a:spcPts val="0"/>
                        </a:spcAft>
                      </a:pPr>
                      <a:r>
                        <a:rPr lang="en-GB" sz="1000">
                          <a:effectLst/>
                          <a:latin typeface="Times New Roman" pitchFamily="18" charset="0"/>
                          <a:cs typeface="Times New Roman" pitchFamily="18" charset="0"/>
                        </a:rPr>
                        <a:t>[55]</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[64]</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Fredkin and Toffoli</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NFT</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RUG</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UPPG</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Approach-1</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Approach-2</a:t>
                      </a:r>
                      <a:endParaRPr lang="en-IN" sz="1000">
                        <a:effectLst/>
                        <a:latin typeface="Times New Roman" pitchFamily="18" charset="0"/>
                        <a:ea typeface="Times New Roman"/>
                        <a:cs typeface="Times New Roman" pitchFamily="18" charset="0"/>
                      </a:endParaRPr>
                    </a:p>
                  </a:txBody>
                  <a:tcPr marL="29256" marR="29256" marT="0" marB="0" anchor="ctr"/>
                </a:tc>
                <a:extLst>
                  <a:ext uri="{0D108BD9-81ED-4DB2-BD59-A6C34878D82A}">
                    <a16:rowId xmlns:a16="http://schemas.microsoft.com/office/drawing/2014/main" xmlns="" val="10001"/>
                  </a:ext>
                </a:extLst>
              </a:tr>
              <a:tr h="485981">
                <a:tc>
                  <a:txBody>
                    <a:bodyPr/>
                    <a:lstStyle/>
                    <a:p>
                      <a:pPr marL="0" indent="0">
                        <a:lnSpc>
                          <a:spcPct val="115000"/>
                        </a:lnSpc>
                        <a:spcAft>
                          <a:spcPts val="0"/>
                        </a:spcAft>
                      </a:pPr>
                      <a:r>
                        <a:rPr lang="en-US" sz="1000">
                          <a:effectLst/>
                          <a:latin typeface="Times New Roman" pitchFamily="18" charset="0"/>
                          <a:cs typeface="Times New Roman" pitchFamily="18" charset="0"/>
                        </a:rPr>
                        <a:t>Quantum Cost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164</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162</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128</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424</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432</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960</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480</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376</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264</a:t>
                      </a:r>
                      <a:endParaRPr lang="en-IN" sz="1000">
                        <a:effectLst/>
                        <a:latin typeface="Times New Roman" pitchFamily="18" charset="0"/>
                        <a:ea typeface="Calibri"/>
                        <a:cs typeface="Times New Roman" pitchFamily="18" charset="0"/>
                      </a:endParaRPr>
                    </a:p>
                  </a:txBody>
                  <a:tcPr marL="29256" marR="29256" marT="0" marB="0" anchor="ctr"/>
                </a:tc>
                <a:extLst>
                  <a:ext uri="{0D108BD9-81ED-4DB2-BD59-A6C34878D82A}">
                    <a16:rowId xmlns:a16="http://schemas.microsoft.com/office/drawing/2014/main" xmlns="" val="10002"/>
                  </a:ext>
                </a:extLst>
              </a:tr>
              <a:tr h="485981">
                <a:tc>
                  <a:txBody>
                    <a:bodyPr/>
                    <a:lstStyle/>
                    <a:p>
                      <a:pPr marL="0" indent="0">
                        <a:lnSpc>
                          <a:spcPct val="115000"/>
                        </a:lnSpc>
                        <a:spcAft>
                          <a:spcPts val="0"/>
                        </a:spcAft>
                      </a:pPr>
                      <a:r>
                        <a:rPr lang="en-US" sz="1000">
                          <a:effectLst/>
                          <a:latin typeface="Times New Roman" pitchFamily="18" charset="0"/>
                          <a:cs typeface="Times New Roman" pitchFamily="18" charset="0"/>
                        </a:rPr>
                        <a:t>Garbage Output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43</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62</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40</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160</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64</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64</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112</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84</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dirty="0">
                          <a:effectLst/>
                          <a:latin typeface="Times New Roman" pitchFamily="18" charset="0"/>
                          <a:cs typeface="Times New Roman" pitchFamily="18" charset="0"/>
                        </a:rPr>
                        <a:t>84</a:t>
                      </a:r>
                      <a:endParaRPr lang="en-IN" sz="1000" dirty="0">
                        <a:effectLst/>
                        <a:latin typeface="Times New Roman" pitchFamily="18" charset="0"/>
                        <a:ea typeface="Calibri"/>
                        <a:cs typeface="Times New Roman" pitchFamily="18" charset="0"/>
                      </a:endParaRPr>
                    </a:p>
                  </a:txBody>
                  <a:tcPr marL="29256" marR="29256" marT="0" marB="0" anchor="ctr"/>
                </a:tc>
                <a:extLst>
                  <a:ext uri="{0D108BD9-81ED-4DB2-BD59-A6C34878D82A}">
                    <a16:rowId xmlns:a16="http://schemas.microsoft.com/office/drawing/2014/main" xmlns="" val="10003"/>
                  </a:ext>
                </a:extLst>
              </a:tr>
              <a:tr h="485981">
                <a:tc>
                  <a:txBody>
                    <a:bodyPr/>
                    <a:lstStyle/>
                    <a:p>
                      <a:pPr marL="0" indent="0">
                        <a:lnSpc>
                          <a:spcPct val="115000"/>
                        </a:lnSpc>
                        <a:spcAft>
                          <a:spcPts val="0"/>
                        </a:spcAft>
                      </a:pPr>
                      <a:r>
                        <a:rPr lang="en-US" sz="1000">
                          <a:effectLst/>
                          <a:latin typeface="Times New Roman" pitchFamily="18" charset="0"/>
                          <a:cs typeface="Times New Roman" pitchFamily="18" charset="0"/>
                        </a:rPr>
                        <a:t>Constant Input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33</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29</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31</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48</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16</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48</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48</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48</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dirty="0">
                          <a:effectLst/>
                          <a:latin typeface="Times New Roman" pitchFamily="18" charset="0"/>
                          <a:cs typeface="Times New Roman" pitchFamily="18" charset="0"/>
                        </a:rPr>
                        <a:t>48</a:t>
                      </a:r>
                      <a:endParaRPr lang="en-IN" sz="1000" dirty="0">
                        <a:effectLst/>
                        <a:latin typeface="Times New Roman" pitchFamily="18" charset="0"/>
                        <a:ea typeface="Calibri"/>
                        <a:cs typeface="Times New Roman" pitchFamily="18" charset="0"/>
                      </a:endParaRPr>
                    </a:p>
                  </a:txBody>
                  <a:tcPr marL="29256" marR="29256" marT="0" marB="0" anchor="ctr"/>
                </a:tc>
                <a:extLst>
                  <a:ext uri="{0D108BD9-81ED-4DB2-BD59-A6C34878D82A}">
                    <a16:rowId xmlns:a16="http://schemas.microsoft.com/office/drawing/2014/main" xmlns="" val="10004"/>
                  </a:ext>
                </a:extLst>
              </a:tr>
              <a:tr h="485981">
                <a:tc>
                  <a:txBody>
                    <a:bodyPr/>
                    <a:lstStyle/>
                    <a:p>
                      <a:pPr marL="0" indent="0">
                        <a:lnSpc>
                          <a:spcPct val="115000"/>
                        </a:lnSpc>
                        <a:spcAft>
                          <a:spcPts val="0"/>
                        </a:spcAft>
                      </a:pPr>
                      <a:r>
                        <a:rPr lang="en-US" sz="1000">
                          <a:effectLst/>
                          <a:latin typeface="Times New Roman" pitchFamily="18" charset="0"/>
                          <a:cs typeface="Times New Roman" pitchFamily="18" charset="0"/>
                        </a:rPr>
                        <a:t>Number of gates</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33</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37</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31</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60</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48</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36</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48</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36</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36</a:t>
                      </a:r>
                      <a:endParaRPr lang="en-IN" sz="1000">
                        <a:effectLst/>
                        <a:latin typeface="Times New Roman" pitchFamily="18" charset="0"/>
                        <a:ea typeface="Calibri"/>
                        <a:cs typeface="Times New Roman" pitchFamily="18" charset="0"/>
                      </a:endParaRPr>
                    </a:p>
                  </a:txBody>
                  <a:tcPr marL="29256" marR="29256" marT="0" marB="0" anchor="ctr"/>
                </a:tc>
                <a:extLst>
                  <a:ext uri="{0D108BD9-81ED-4DB2-BD59-A6C34878D82A}">
                    <a16:rowId xmlns:a16="http://schemas.microsoft.com/office/drawing/2014/main" xmlns="" val="10005"/>
                  </a:ext>
                </a:extLst>
              </a:tr>
              <a:tr h="291589">
                <a:tc>
                  <a:txBody>
                    <a:bodyPr/>
                    <a:lstStyle/>
                    <a:p>
                      <a:pPr marL="0" indent="0">
                        <a:lnSpc>
                          <a:spcPct val="115000"/>
                        </a:lnSpc>
                        <a:spcAft>
                          <a:spcPts val="0"/>
                        </a:spcAft>
                      </a:pPr>
                      <a:r>
                        <a:rPr lang="en-US" sz="1000">
                          <a:effectLst/>
                          <a:latin typeface="Times New Roman" pitchFamily="18" charset="0"/>
                          <a:cs typeface="Times New Roman" pitchFamily="18" charset="0"/>
                        </a:rPr>
                        <a:t>Total cost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273</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290</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230</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692</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560</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1108</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688</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544</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432</a:t>
                      </a:r>
                      <a:endParaRPr lang="en-IN" sz="1000">
                        <a:effectLst/>
                        <a:latin typeface="Times New Roman" pitchFamily="18" charset="0"/>
                        <a:ea typeface="Calibri"/>
                        <a:cs typeface="Times New Roman" pitchFamily="18" charset="0"/>
                      </a:endParaRPr>
                    </a:p>
                  </a:txBody>
                  <a:tcPr marL="29256" marR="29256" marT="0" marB="0" anchor="ctr"/>
                </a:tc>
                <a:extLst>
                  <a:ext uri="{0D108BD9-81ED-4DB2-BD59-A6C34878D82A}">
                    <a16:rowId xmlns:a16="http://schemas.microsoft.com/office/drawing/2014/main" xmlns="" val="10006"/>
                  </a:ext>
                </a:extLst>
              </a:tr>
              <a:tr h="760666">
                <a:tc>
                  <a:txBody>
                    <a:bodyPr/>
                    <a:lstStyle/>
                    <a:p>
                      <a:pPr marL="0" indent="0">
                        <a:lnSpc>
                          <a:spcPct val="115000"/>
                        </a:lnSpc>
                        <a:spcAft>
                          <a:spcPts val="0"/>
                        </a:spcAft>
                      </a:pPr>
                      <a:r>
                        <a:rPr lang="en-US" sz="1000">
                          <a:effectLst/>
                          <a:latin typeface="Times New Roman" pitchFamily="18" charset="0"/>
                          <a:cs typeface="Times New Roman" pitchFamily="18" charset="0"/>
                        </a:rPr>
                        <a:t>Logical Calculations</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112α+48γ</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144α+96β+144γ</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48α+144β+288γ</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144α+144β+220γ</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144α+140β+80γ</a:t>
                      </a:r>
                      <a:endParaRPr lang="en-IN" sz="1000">
                        <a:effectLst/>
                        <a:latin typeface="Times New Roman" pitchFamily="18" charset="0"/>
                        <a:ea typeface="Times New Roman"/>
                        <a:cs typeface="Times New Roman" pitchFamily="18" charset="0"/>
                      </a:endParaRPr>
                    </a:p>
                  </a:txBody>
                  <a:tcPr marL="29256" marR="29256" marT="0" marB="0" anchor="ctr"/>
                </a:tc>
                <a:tc>
                  <a:txBody>
                    <a:bodyPr/>
                    <a:lstStyle/>
                    <a:p>
                      <a:pPr marL="0" indent="0" algn="ctr">
                        <a:lnSpc>
                          <a:spcPct val="150000"/>
                        </a:lnSpc>
                        <a:spcAft>
                          <a:spcPts val="0"/>
                        </a:spcAft>
                      </a:pPr>
                      <a:r>
                        <a:rPr lang="en-GB" sz="1000">
                          <a:effectLst/>
                          <a:latin typeface="Times New Roman" pitchFamily="18" charset="0"/>
                          <a:cs typeface="Times New Roman" pitchFamily="18" charset="0"/>
                        </a:rPr>
                        <a:t>144α+140β+48γ</a:t>
                      </a:r>
                      <a:endParaRPr lang="en-IN" sz="1000">
                        <a:effectLst/>
                        <a:latin typeface="Times New Roman" pitchFamily="18" charset="0"/>
                        <a:ea typeface="Times New Roman"/>
                        <a:cs typeface="Times New Roman" pitchFamily="18" charset="0"/>
                      </a:endParaRPr>
                    </a:p>
                  </a:txBody>
                  <a:tcPr marL="29256" marR="29256" marT="0" marB="0" anchor="ctr"/>
                </a:tc>
                <a:extLst>
                  <a:ext uri="{0D108BD9-81ED-4DB2-BD59-A6C34878D82A}">
                    <a16:rowId xmlns:a16="http://schemas.microsoft.com/office/drawing/2014/main" xmlns="" val="10007"/>
                  </a:ext>
                </a:extLst>
              </a:tr>
              <a:tr h="388785">
                <a:tc>
                  <a:txBody>
                    <a:bodyPr/>
                    <a:lstStyle/>
                    <a:p>
                      <a:pPr marL="0" indent="0">
                        <a:lnSpc>
                          <a:spcPct val="115000"/>
                        </a:lnSpc>
                        <a:spcAft>
                          <a:spcPts val="0"/>
                        </a:spcAft>
                      </a:pPr>
                      <a:r>
                        <a:rPr lang="en-US" sz="1000">
                          <a:effectLst/>
                          <a:latin typeface="Times New Roman" pitchFamily="18" charset="0"/>
                          <a:cs typeface="Times New Roman" pitchFamily="18" charset="0"/>
                        </a:rPr>
                        <a:t>Area (µm</a:t>
                      </a:r>
                      <a:r>
                        <a:rPr lang="en-US" sz="1000" baseline="30000">
                          <a:effectLst/>
                          <a:latin typeface="Times New Roman" pitchFamily="18" charset="0"/>
                          <a:cs typeface="Times New Roman" pitchFamily="18" charset="0"/>
                        </a:rPr>
                        <a:t>2</a:t>
                      </a: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tabLst>
                          <a:tab pos="514350" algn="l"/>
                        </a:tabLst>
                      </a:pP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tabLst>
                          <a:tab pos="514350" algn="l"/>
                        </a:tabLst>
                      </a:pP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tabLst>
                          <a:tab pos="514350" algn="l"/>
                        </a:tabLst>
                      </a:pP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tabLst>
                          <a:tab pos="514350" algn="l"/>
                        </a:tabLst>
                      </a:pPr>
                      <a:r>
                        <a:rPr lang="en-US" sz="1000">
                          <a:effectLst/>
                          <a:latin typeface="Times New Roman" pitchFamily="18" charset="0"/>
                          <a:cs typeface="Times New Roman" pitchFamily="18" charset="0"/>
                        </a:rPr>
                        <a:t>-</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tabLst>
                          <a:tab pos="514350" algn="l"/>
                        </a:tabLst>
                      </a:pPr>
                      <a:r>
                        <a:rPr lang="en-US" sz="1000">
                          <a:effectLst/>
                          <a:latin typeface="Times New Roman" pitchFamily="18" charset="0"/>
                          <a:cs typeface="Times New Roman" pitchFamily="18" charset="0"/>
                        </a:rPr>
                        <a:t>3.7</a:t>
                      </a:r>
                      <a:endParaRPr lang="en-IN" sz="1000">
                        <a:effectLst/>
                        <a:latin typeface="Times New Roman" pitchFamily="18" charset="0"/>
                        <a:ea typeface="Calibri"/>
                        <a:cs typeface="Times New Roman" pitchFamily="18" charset="0"/>
                      </a:endParaRPr>
                    </a:p>
                  </a:txBody>
                  <a:tcPr marL="29256" marR="29256" marT="0" marB="0" anchor="ctr"/>
                </a:tc>
                <a:tc>
                  <a:txBody>
                    <a:bodyPr/>
                    <a:lstStyle/>
                    <a:p>
                      <a:pPr marL="0" indent="0" algn="ctr">
                        <a:lnSpc>
                          <a:spcPct val="115000"/>
                        </a:lnSpc>
                        <a:spcAft>
                          <a:spcPts val="0"/>
                        </a:spcAft>
                      </a:pPr>
                      <a:r>
                        <a:rPr lang="en-US" sz="1000" dirty="0">
                          <a:effectLst/>
                          <a:latin typeface="Times New Roman" pitchFamily="18" charset="0"/>
                          <a:cs typeface="Times New Roman" pitchFamily="18" charset="0"/>
                        </a:rPr>
                        <a:t>3.7</a:t>
                      </a:r>
                      <a:endParaRPr lang="en-IN" sz="1000" dirty="0">
                        <a:effectLst/>
                        <a:latin typeface="Times New Roman" pitchFamily="18" charset="0"/>
                        <a:ea typeface="Calibri"/>
                        <a:cs typeface="Times New Roman" pitchFamily="18" charset="0"/>
                      </a:endParaRPr>
                    </a:p>
                  </a:txBody>
                  <a:tcPr marL="29256" marR="29256" marT="0" marB="0" anchor="ctr"/>
                </a:tc>
                <a:extLst>
                  <a:ext uri="{0D108BD9-81ED-4DB2-BD59-A6C34878D82A}">
                    <a16:rowId xmlns:a16="http://schemas.microsoft.com/office/drawing/2014/main" xmlns="" val="10008"/>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73</a:t>
            </a:fld>
            <a:endParaRPr lang="en-IN"/>
          </a:p>
        </p:txBody>
      </p:sp>
    </p:spTree>
    <p:extLst>
      <p:ext uri="{BB962C8B-B14F-4D97-AF65-F5344CB8AC3E}">
        <p14:creationId xmlns:p14="http://schemas.microsoft.com/office/powerpoint/2010/main" xmlns="" val="4869674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Percentage of improvement</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857833217"/>
              </p:ext>
            </p:extLst>
          </p:nvPr>
        </p:nvGraphicFramePr>
        <p:xfrm>
          <a:off x="457201" y="2253456"/>
          <a:ext cx="8229598" cy="2783586"/>
        </p:xfrm>
        <a:graphic>
          <a:graphicData uri="http://schemas.openxmlformats.org/drawingml/2006/table">
            <a:tbl>
              <a:tblPr firstRow="1" firstCol="1" bandRow="1">
                <a:tableStyleId>{5C22544A-7EE6-4342-B048-85BDC9FD1C3A}</a:tableStyleId>
              </a:tblPr>
              <a:tblGrid>
                <a:gridCol w="1045159">
                  <a:extLst>
                    <a:ext uri="{9D8B030D-6E8A-4147-A177-3AD203B41FA5}">
                      <a16:colId xmlns:a16="http://schemas.microsoft.com/office/drawing/2014/main" xmlns="" val="20000"/>
                    </a:ext>
                  </a:extLst>
                </a:gridCol>
                <a:gridCol w="898672">
                  <a:extLst>
                    <a:ext uri="{9D8B030D-6E8A-4147-A177-3AD203B41FA5}">
                      <a16:colId xmlns:a16="http://schemas.microsoft.com/office/drawing/2014/main" xmlns="" val="20001"/>
                    </a:ext>
                  </a:extLst>
                </a:gridCol>
                <a:gridCol w="898672">
                  <a:extLst>
                    <a:ext uri="{9D8B030D-6E8A-4147-A177-3AD203B41FA5}">
                      <a16:colId xmlns:a16="http://schemas.microsoft.com/office/drawing/2014/main" xmlns="" val="20002"/>
                    </a:ext>
                  </a:extLst>
                </a:gridCol>
                <a:gridCol w="898672">
                  <a:extLst>
                    <a:ext uri="{9D8B030D-6E8A-4147-A177-3AD203B41FA5}">
                      <a16:colId xmlns:a16="http://schemas.microsoft.com/office/drawing/2014/main" xmlns="" val="20003"/>
                    </a:ext>
                  </a:extLst>
                </a:gridCol>
                <a:gridCol w="898672">
                  <a:extLst>
                    <a:ext uri="{9D8B030D-6E8A-4147-A177-3AD203B41FA5}">
                      <a16:colId xmlns:a16="http://schemas.microsoft.com/office/drawing/2014/main" xmlns="" val="20004"/>
                    </a:ext>
                  </a:extLst>
                </a:gridCol>
                <a:gridCol w="898672">
                  <a:extLst>
                    <a:ext uri="{9D8B030D-6E8A-4147-A177-3AD203B41FA5}">
                      <a16:colId xmlns:a16="http://schemas.microsoft.com/office/drawing/2014/main" xmlns="" val="20005"/>
                    </a:ext>
                  </a:extLst>
                </a:gridCol>
                <a:gridCol w="898672">
                  <a:extLst>
                    <a:ext uri="{9D8B030D-6E8A-4147-A177-3AD203B41FA5}">
                      <a16:colId xmlns:a16="http://schemas.microsoft.com/office/drawing/2014/main" xmlns="" val="20006"/>
                    </a:ext>
                  </a:extLst>
                </a:gridCol>
                <a:gridCol w="898672">
                  <a:extLst>
                    <a:ext uri="{9D8B030D-6E8A-4147-A177-3AD203B41FA5}">
                      <a16:colId xmlns:a16="http://schemas.microsoft.com/office/drawing/2014/main" xmlns="" val="20007"/>
                    </a:ext>
                  </a:extLst>
                </a:gridCol>
                <a:gridCol w="893735">
                  <a:extLst>
                    <a:ext uri="{9D8B030D-6E8A-4147-A177-3AD203B41FA5}">
                      <a16:colId xmlns:a16="http://schemas.microsoft.com/office/drawing/2014/main" xmlns="" val="20008"/>
                    </a:ext>
                  </a:extLst>
                </a:gridCol>
              </a:tblGrid>
              <a:tr h="0">
                <a:tc rowSpan="3">
                  <a:txBody>
                    <a:bodyPr/>
                    <a:lstStyle/>
                    <a:p>
                      <a:pPr marL="0" indent="0" algn="ctr">
                        <a:lnSpc>
                          <a:spcPct val="150000"/>
                        </a:lnSpc>
                        <a:spcAft>
                          <a:spcPts val="0"/>
                        </a:spcAft>
                      </a:pPr>
                      <a:r>
                        <a:rPr lang="en-GB" sz="1300" dirty="0">
                          <a:effectLst/>
                          <a:latin typeface="Times New Roman" pitchFamily="18" charset="0"/>
                          <a:cs typeface="Times New Roman" pitchFamily="18" charset="0"/>
                        </a:rPr>
                        <a:t>Performance Cost</a:t>
                      </a:r>
                      <a:endParaRPr lang="en-IN" sz="1300" dirty="0">
                        <a:effectLst/>
                        <a:latin typeface="Times New Roman" pitchFamily="18" charset="0"/>
                        <a:ea typeface="Times New Roman"/>
                        <a:cs typeface="Times New Roman" pitchFamily="18" charset="0"/>
                      </a:endParaRPr>
                    </a:p>
                  </a:txBody>
                  <a:tcPr marL="68580" marR="68580" marT="0" marB="0" anchor="ctr"/>
                </a:tc>
                <a:tc gridSpan="8">
                  <a:txBody>
                    <a:bodyPr/>
                    <a:lstStyle/>
                    <a:p>
                      <a:pPr marL="0" indent="0" algn="ctr">
                        <a:lnSpc>
                          <a:spcPct val="150000"/>
                        </a:lnSpc>
                        <a:spcAft>
                          <a:spcPts val="0"/>
                        </a:spcAft>
                      </a:pPr>
                      <a:r>
                        <a:rPr lang="en-GB" sz="1300">
                          <a:effectLst/>
                          <a:latin typeface="Times New Roman" pitchFamily="18" charset="0"/>
                          <a:cs typeface="Times New Roman" pitchFamily="18" charset="0"/>
                        </a:rPr>
                        <a:t>Improvement w.r.t.</a:t>
                      </a:r>
                      <a:endParaRPr lang="en-IN" sz="13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217805">
                <a:tc vMerge="1">
                  <a:txBody>
                    <a:bodyPr/>
                    <a:lstStyle/>
                    <a:p>
                      <a:endParaRPr lang="en-IN"/>
                    </a:p>
                  </a:txBody>
                  <a:tcPr/>
                </a:tc>
                <a:tc gridSpan="2">
                  <a:txBody>
                    <a:bodyPr/>
                    <a:lstStyle/>
                    <a:p>
                      <a:pPr marL="0" indent="0" algn="ctr">
                        <a:lnSpc>
                          <a:spcPct val="150000"/>
                        </a:lnSpc>
                        <a:spcAft>
                          <a:spcPts val="0"/>
                        </a:spcAft>
                      </a:pPr>
                      <a:r>
                        <a:rPr lang="en-GB" sz="1300" dirty="0" err="1">
                          <a:effectLst/>
                          <a:latin typeface="Times New Roman" pitchFamily="18" charset="0"/>
                          <a:cs typeface="Times New Roman" pitchFamily="18" charset="0"/>
                        </a:rPr>
                        <a:t>Fredkin</a:t>
                      </a:r>
                      <a:r>
                        <a:rPr lang="en-GB" sz="1300" dirty="0">
                          <a:effectLst/>
                          <a:latin typeface="Times New Roman" pitchFamily="18" charset="0"/>
                          <a:cs typeface="Times New Roman" pitchFamily="18" charset="0"/>
                        </a:rPr>
                        <a:t> and </a:t>
                      </a:r>
                      <a:r>
                        <a:rPr lang="en-GB" sz="1300" dirty="0" err="1">
                          <a:effectLst/>
                          <a:latin typeface="Times New Roman" pitchFamily="18" charset="0"/>
                          <a:cs typeface="Times New Roman" pitchFamily="18" charset="0"/>
                        </a:rPr>
                        <a:t>Toffoli</a:t>
                      </a:r>
                      <a:endParaRPr lang="en-IN" sz="1300" dirty="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300">
                          <a:effectLst/>
                          <a:latin typeface="Times New Roman" pitchFamily="18" charset="0"/>
                          <a:cs typeface="Times New Roman" pitchFamily="18" charset="0"/>
                        </a:rPr>
                        <a:t>NFT</a:t>
                      </a:r>
                      <a:endParaRPr lang="en-IN" sz="13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300">
                          <a:effectLst/>
                          <a:latin typeface="Times New Roman" pitchFamily="18" charset="0"/>
                          <a:cs typeface="Times New Roman" pitchFamily="18" charset="0"/>
                        </a:rPr>
                        <a:t>RUG</a:t>
                      </a:r>
                      <a:endParaRPr lang="en-IN" sz="13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300">
                          <a:effectLst/>
                          <a:latin typeface="Times New Roman" pitchFamily="18" charset="0"/>
                          <a:cs typeface="Times New Roman" pitchFamily="18" charset="0"/>
                        </a:rPr>
                        <a:t>UPPG</a:t>
                      </a:r>
                      <a:endParaRPr lang="en-IN" sz="13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10001"/>
                  </a:ext>
                </a:extLst>
              </a:tr>
              <a:tr h="122555">
                <a:tc vMerge="1">
                  <a:txBody>
                    <a:bodyPr/>
                    <a:lstStyle/>
                    <a:p>
                      <a:endParaRPr lang="en-IN"/>
                    </a:p>
                  </a:txBody>
                  <a:tcPr/>
                </a:tc>
                <a:tc>
                  <a:txBody>
                    <a:bodyPr/>
                    <a:lstStyle/>
                    <a:p>
                      <a:pPr marL="0" indent="0" algn="ctr">
                        <a:lnSpc>
                          <a:spcPct val="150000"/>
                        </a:lnSpc>
                        <a:spcAft>
                          <a:spcPts val="0"/>
                        </a:spcAft>
                      </a:pPr>
                      <a:r>
                        <a:rPr lang="en-GB" sz="1300">
                          <a:effectLst/>
                          <a:latin typeface="Times New Roman" pitchFamily="18" charset="0"/>
                          <a:cs typeface="Times New Roman" pitchFamily="18" charset="0"/>
                        </a:rPr>
                        <a:t>Approach-1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Approach-2</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Approach-1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Approach-2</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Approach-1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Approach-2</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Approach-1</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Approach-2</a:t>
                      </a:r>
                      <a:endParaRPr lang="en-IN" sz="13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2"/>
                  </a:ext>
                </a:extLst>
              </a:tr>
              <a:tr h="122555">
                <a:tc>
                  <a:txBody>
                    <a:bodyPr/>
                    <a:lstStyle/>
                    <a:p>
                      <a:pPr marL="0" indent="0">
                        <a:lnSpc>
                          <a:spcPct val="115000"/>
                        </a:lnSpc>
                        <a:spcAft>
                          <a:spcPts val="0"/>
                        </a:spcAft>
                      </a:pPr>
                      <a:r>
                        <a:rPr lang="en-US" sz="1300">
                          <a:effectLst/>
                          <a:latin typeface="Times New Roman" pitchFamily="18" charset="0"/>
                          <a:cs typeface="Times New Roman" pitchFamily="18" charset="0"/>
                        </a:rPr>
                        <a:t>Quantum Cost</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11.32%</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37.73%</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12.96%</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38.89%</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60.83%</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300">
                          <a:effectLst/>
                          <a:latin typeface="Times New Roman" pitchFamily="18" charset="0"/>
                          <a:cs typeface="Times New Roman" pitchFamily="18" charset="0"/>
                        </a:rPr>
                        <a:t>72.5%</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just">
                        <a:lnSpc>
                          <a:spcPct val="150000"/>
                        </a:lnSpc>
                        <a:spcAft>
                          <a:spcPts val="0"/>
                        </a:spcAft>
                      </a:pPr>
                      <a:r>
                        <a:rPr lang="en-GB" sz="1300">
                          <a:effectLst/>
                          <a:latin typeface="Times New Roman" pitchFamily="18" charset="0"/>
                          <a:cs typeface="Times New Roman" pitchFamily="18" charset="0"/>
                        </a:rPr>
                        <a:t>21.7%</a:t>
                      </a:r>
                      <a:endParaRPr lang="en-IN" sz="13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45%</a:t>
                      </a:r>
                      <a:endParaRPr lang="en-IN" sz="11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3"/>
                  </a:ext>
                </a:extLst>
              </a:tr>
              <a:tr h="118745">
                <a:tc>
                  <a:txBody>
                    <a:bodyPr/>
                    <a:lstStyle/>
                    <a:p>
                      <a:pPr marL="0" indent="0">
                        <a:lnSpc>
                          <a:spcPct val="115000"/>
                        </a:lnSpc>
                        <a:spcAft>
                          <a:spcPts val="0"/>
                        </a:spcAft>
                      </a:pPr>
                      <a:r>
                        <a:rPr lang="en-US" sz="1300">
                          <a:effectLst/>
                          <a:latin typeface="Times New Roman" pitchFamily="18" charset="0"/>
                          <a:cs typeface="Times New Roman" pitchFamily="18" charset="0"/>
                        </a:rPr>
                        <a:t>Garbage Output</a:t>
                      </a:r>
                      <a:endParaRPr lang="en-IN" sz="1100">
                        <a:effectLst/>
                        <a:latin typeface="Times New Roman" pitchFamily="18" charset="0"/>
                        <a:ea typeface="Calibri"/>
                        <a:cs typeface="Times New Roman" pitchFamily="18" charset="0"/>
                      </a:endParaRPr>
                    </a:p>
                  </a:txBody>
                  <a:tcPr marL="68580" marR="68580" marT="0" marB="0" anchor="ctr"/>
                </a:tc>
                <a:tc gridSpan="2">
                  <a:txBody>
                    <a:bodyPr/>
                    <a:lstStyle/>
                    <a:p>
                      <a:pPr marL="0" indent="0" algn="ctr">
                        <a:lnSpc>
                          <a:spcPct val="150000"/>
                        </a:lnSpc>
                        <a:spcAft>
                          <a:spcPts val="0"/>
                        </a:spcAft>
                      </a:pPr>
                      <a:r>
                        <a:rPr lang="en-GB" sz="1300">
                          <a:effectLst/>
                          <a:latin typeface="Times New Roman" pitchFamily="18" charset="0"/>
                          <a:cs typeface="Times New Roman" pitchFamily="18" charset="0"/>
                        </a:rPr>
                        <a:t>47.5%</a:t>
                      </a:r>
                      <a:endParaRPr lang="en-IN" sz="13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300">
                          <a:effectLst/>
                          <a:latin typeface="Times New Roman" pitchFamily="18" charset="0"/>
                          <a:cs typeface="Times New Roman" pitchFamily="18" charset="0"/>
                        </a:rPr>
                        <a:t>No</a:t>
                      </a:r>
                      <a:endParaRPr lang="en-IN" sz="13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300">
                          <a:effectLst/>
                          <a:latin typeface="Times New Roman" pitchFamily="18" charset="0"/>
                          <a:cs typeface="Times New Roman" pitchFamily="18" charset="0"/>
                        </a:rPr>
                        <a:t>25%</a:t>
                      </a:r>
                      <a:endParaRPr lang="en-IN" sz="13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10004"/>
                  </a:ext>
                </a:extLst>
              </a:tr>
              <a:tr h="118745">
                <a:tc>
                  <a:txBody>
                    <a:bodyPr/>
                    <a:lstStyle/>
                    <a:p>
                      <a:pPr marL="0" indent="0">
                        <a:lnSpc>
                          <a:spcPct val="115000"/>
                        </a:lnSpc>
                        <a:spcAft>
                          <a:spcPts val="0"/>
                        </a:spcAft>
                      </a:pPr>
                      <a:r>
                        <a:rPr lang="en-US" sz="1300">
                          <a:effectLst/>
                          <a:latin typeface="Times New Roman" pitchFamily="18" charset="0"/>
                          <a:cs typeface="Times New Roman" pitchFamily="18" charset="0"/>
                        </a:rPr>
                        <a:t>Number of gates</a:t>
                      </a:r>
                      <a:endParaRPr lang="en-IN" sz="1100">
                        <a:effectLst/>
                        <a:latin typeface="Times New Roman" pitchFamily="18" charset="0"/>
                        <a:ea typeface="Calibri"/>
                        <a:cs typeface="Times New Roman" pitchFamily="18" charset="0"/>
                      </a:endParaRPr>
                    </a:p>
                  </a:txBody>
                  <a:tcPr marL="68580" marR="68580" marT="0" marB="0" anchor="ctr"/>
                </a:tc>
                <a:tc gridSpan="2">
                  <a:txBody>
                    <a:bodyPr/>
                    <a:lstStyle/>
                    <a:p>
                      <a:pPr marL="0" indent="0" algn="ctr">
                        <a:lnSpc>
                          <a:spcPct val="115000"/>
                        </a:lnSpc>
                        <a:spcAft>
                          <a:spcPts val="0"/>
                        </a:spcAft>
                      </a:pPr>
                      <a:r>
                        <a:rPr lang="en-US" sz="1300">
                          <a:effectLst/>
                          <a:latin typeface="Times New Roman" pitchFamily="18" charset="0"/>
                          <a:cs typeface="Times New Roman" pitchFamily="18" charset="0"/>
                        </a:rPr>
                        <a:t>40%</a:t>
                      </a:r>
                      <a:endParaRPr lang="en-IN" sz="1100">
                        <a:effectLst/>
                        <a:latin typeface="Times New Roman" pitchFamily="18" charset="0"/>
                        <a:ea typeface="Calibri"/>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15000"/>
                        </a:lnSpc>
                        <a:spcAft>
                          <a:spcPts val="0"/>
                        </a:spcAft>
                      </a:pPr>
                      <a:r>
                        <a:rPr lang="en-US" sz="1300">
                          <a:effectLst/>
                          <a:latin typeface="Times New Roman" pitchFamily="18" charset="0"/>
                          <a:cs typeface="Times New Roman" pitchFamily="18" charset="0"/>
                        </a:rPr>
                        <a:t>25%</a:t>
                      </a:r>
                      <a:endParaRPr lang="en-IN" sz="1100">
                        <a:effectLst/>
                        <a:latin typeface="Times New Roman" pitchFamily="18" charset="0"/>
                        <a:ea typeface="Calibri"/>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15000"/>
                        </a:lnSpc>
                        <a:spcAft>
                          <a:spcPts val="0"/>
                        </a:spcAft>
                      </a:pPr>
                      <a:r>
                        <a:rPr lang="en-US" sz="1300">
                          <a:effectLst/>
                          <a:latin typeface="Times New Roman" pitchFamily="18" charset="0"/>
                          <a:cs typeface="Times New Roman" pitchFamily="18" charset="0"/>
                        </a:rPr>
                        <a:t>0%</a:t>
                      </a:r>
                      <a:endParaRPr lang="en-IN" sz="1100">
                        <a:effectLst/>
                        <a:latin typeface="Times New Roman" pitchFamily="18" charset="0"/>
                        <a:ea typeface="Calibri"/>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300">
                          <a:effectLst/>
                          <a:latin typeface="Times New Roman" pitchFamily="18" charset="0"/>
                          <a:cs typeface="Times New Roman" pitchFamily="18" charset="0"/>
                        </a:rPr>
                        <a:t>25%</a:t>
                      </a:r>
                      <a:endParaRPr lang="en-IN" sz="13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10005"/>
                  </a:ext>
                </a:extLst>
              </a:tr>
              <a:tr h="118745">
                <a:tc>
                  <a:txBody>
                    <a:bodyPr/>
                    <a:lstStyle/>
                    <a:p>
                      <a:pPr marL="0" indent="0">
                        <a:lnSpc>
                          <a:spcPct val="115000"/>
                        </a:lnSpc>
                        <a:spcAft>
                          <a:spcPts val="0"/>
                        </a:spcAft>
                      </a:pPr>
                      <a:r>
                        <a:rPr lang="en-US" sz="1300">
                          <a:effectLst/>
                          <a:latin typeface="Times New Roman" pitchFamily="18" charset="0"/>
                          <a:cs typeface="Times New Roman" pitchFamily="18" charset="0"/>
                        </a:rPr>
                        <a:t>Total cost</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21.38%</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37.57%</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2.85%</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22.85%</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50.90%</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61%</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a:effectLst/>
                          <a:latin typeface="Times New Roman" pitchFamily="18" charset="0"/>
                          <a:cs typeface="Times New Roman" pitchFamily="18" charset="0"/>
                        </a:rPr>
                        <a:t>20.93%</a:t>
                      </a:r>
                      <a:endParaRPr lang="en-IN" sz="11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300" dirty="0">
                          <a:effectLst/>
                          <a:latin typeface="Times New Roman" pitchFamily="18" charset="0"/>
                          <a:cs typeface="Times New Roman" pitchFamily="18" charset="0"/>
                        </a:rPr>
                        <a:t>37.21%</a:t>
                      </a:r>
                      <a:endParaRPr lang="en-IN" sz="11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6"/>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74</a:t>
            </a:fld>
            <a:endParaRPr lang="en-IN"/>
          </a:p>
        </p:txBody>
      </p:sp>
    </p:spTree>
    <p:extLst>
      <p:ext uri="{BB962C8B-B14F-4D97-AF65-F5344CB8AC3E}">
        <p14:creationId xmlns:p14="http://schemas.microsoft.com/office/powerpoint/2010/main" xmlns="" val="14774031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Overall Performance</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0" y="1435578"/>
          <a:ext cx="9108504" cy="3454206"/>
        </p:xfrm>
        <a:graphic>
          <a:graphicData uri="http://schemas.openxmlformats.org/drawingml/2006/table">
            <a:tbl>
              <a:tblPr firstRow="1" firstCol="1" bandRow="1">
                <a:tableStyleId>{5C22544A-7EE6-4342-B048-85BDC9FD1C3A}</a:tableStyleId>
              </a:tblPr>
              <a:tblGrid>
                <a:gridCol w="1334375">
                  <a:extLst>
                    <a:ext uri="{9D8B030D-6E8A-4147-A177-3AD203B41FA5}">
                      <a16:colId xmlns:a16="http://schemas.microsoft.com/office/drawing/2014/main" xmlns="" val="20000"/>
                    </a:ext>
                  </a:extLst>
                </a:gridCol>
                <a:gridCol w="1150051">
                  <a:extLst>
                    <a:ext uri="{9D8B030D-6E8A-4147-A177-3AD203B41FA5}">
                      <a16:colId xmlns:a16="http://schemas.microsoft.com/office/drawing/2014/main" xmlns="" val="20001"/>
                    </a:ext>
                  </a:extLst>
                </a:gridCol>
                <a:gridCol w="953135">
                  <a:extLst>
                    <a:ext uri="{9D8B030D-6E8A-4147-A177-3AD203B41FA5}">
                      <a16:colId xmlns:a16="http://schemas.microsoft.com/office/drawing/2014/main" xmlns="" val="20002"/>
                    </a:ext>
                  </a:extLst>
                </a:gridCol>
                <a:gridCol w="875348">
                  <a:extLst>
                    <a:ext uri="{9D8B030D-6E8A-4147-A177-3AD203B41FA5}">
                      <a16:colId xmlns:a16="http://schemas.microsoft.com/office/drawing/2014/main" xmlns="" val="20003"/>
                    </a:ext>
                  </a:extLst>
                </a:gridCol>
                <a:gridCol w="907163">
                  <a:extLst>
                    <a:ext uri="{9D8B030D-6E8A-4147-A177-3AD203B41FA5}">
                      <a16:colId xmlns:a16="http://schemas.microsoft.com/office/drawing/2014/main" xmlns="" val="20004"/>
                    </a:ext>
                  </a:extLst>
                </a:gridCol>
                <a:gridCol w="1484312">
                  <a:extLst>
                    <a:ext uri="{9D8B030D-6E8A-4147-A177-3AD203B41FA5}">
                      <a16:colId xmlns:a16="http://schemas.microsoft.com/office/drawing/2014/main" xmlns="" val="20005"/>
                    </a:ext>
                  </a:extLst>
                </a:gridCol>
                <a:gridCol w="713662">
                  <a:extLst>
                    <a:ext uri="{9D8B030D-6E8A-4147-A177-3AD203B41FA5}">
                      <a16:colId xmlns:a16="http://schemas.microsoft.com/office/drawing/2014/main" xmlns="" val="20006"/>
                    </a:ext>
                  </a:extLst>
                </a:gridCol>
                <a:gridCol w="713662">
                  <a:extLst>
                    <a:ext uri="{9D8B030D-6E8A-4147-A177-3AD203B41FA5}">
                      <a16:colId xmlns:a16="http://schemas.microsoft.com/office/drawing/2014/main" xmlns="" val="20007"/>
                    </a:ext>
                  </a:extLst>
                </a:gridCol>
                <a:gridCol w="976796">
                  <a:extLst>
                    <a:ext uri="{9D8B030D-6E8A-4147-A177-3AD203B41FA5}">
                      <a16:colId xmlns:a16="http://schemas.microsoft.com/office/drawing/2014/main" xmlns="" val="20008"/>
                    </a:ext>
                  </a:extLst>
                </a:gridCol>
              </a:tblGrid>
              <a:tr h="265230">
                <a:tc gridSpan="9">
                  <a:txBody>
                    <a:bodyPr/>
                    <a:lstStyle/>
                    <a:p>
                      <a:pPr algn="ctr">
                        <a:lnSpc>
                          <a:spcPct val="115000"/>
                        </a:lnSpc>
                        <a:spcAft>
                          <a:spcPts val="0"/>
                        </a:spcAft>
                      </a:pPr>
                      <a:r>
                        <a:rPr lang="en-IN" sz="1200" dirty="0" smtClean="0">
                          <a:effectLst/>
                          <a:latin typeface="Times New Roman" pitchFamily="18" charset="0"/>
                          <a:cs typeface="Times New Roman" pitchFamily="18" charset="0"/>
                        </a:rPr>
                        <a:t>ARTHMETIC AND LOGIC UNIT (ALU)</a:t>
                      </a:r>
                      <a:endParaRPr lang="en-IN" sz="1200" dirty="0">
                        <a:effectLst/>
                        <a:latin typeface="Times New Roman" pitchFamily="18" charset="0"/>
                        <a:cs typeface="Times New Roman" pitchFamily="18" charset="0"/>
                      </a:endParaRPr>
                    </a:p>
                  </a:txBody>
                  <a:tcPr marL="68580" marR="68580" marT="0" marB="0" anchor="ctr"/>
                </a:tc>
                <a:tc hMerge="1">
                  <a:txBody>
                    <a:bodyPr/>
                    <a:lstStyle/>
                    <a:p>
                      <a:pPr algn="ctr">
                        <a:lnSpc>
                          <a:spcPct val="115000"/>
                        </a:lnSpc>
                        <a:spcAft>
                          <a:spcPts val="0"/>
                        </a:spcAft>
                      </a:pPr>
                      <a:endParaRPr lang="en-IN" sz="1200" dirty="0">
                        <a:effectLst/>
                        <a:latin typeface="Times New Roman" pitchFamily="18" charset="0"/>
                        <a:cs typeface="Times New Roman"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lnSpc>
                          <a:spcPct val="115000"/>
                        </a:lnSpc>
                        <a:spcAft>
                          <a:spcPts val="0"/>
                        </a:spcAft>
                      </a:pPr>
                      <a:endParaRPr lang="en-IN" sz="1200" dirty="0">
                        <a:effectLst/>
                        <a:latin typeface="Times New Roman" pitchFamily="18" charset="0"/>
                        <a:cs typeface="Times New Roman"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xmlns="" val="10000"/>
                  </a:ext>
                </a:extLst>
              </a:tr>
              <a:tr h="378147">
                <a:tc rowSpan="3">
                  <a:txBody>
                    <a:bodyPr/>
                    <a:lstStyle/>
                    <a:p>
                      <a:pPr marL="0" indent="0" algn="ctr">
                        <a:lnSpc>
                          <a:spcPct val="150000"/>
                        </a:lnSpc>
                        <a:spcAft>
                          <a:spcPts val="0"/>
                        </a:spcAft>
                      </a:pPr>
                      <a:r>
                        <a:rPr lang="en-GB" sz="1200" dirty="0" smtClean="0">
                          <a:effectLst/>
                          <a:latin typeface="Times New Roman" pitchFamily="18" charset="0"/>
                          <a:cs typeface="Times New Roman" pitchFamily="18" charset="0"/>
                        </a:rPr>
                        <a:t>Performance Cost</a:t>
                      </a:r>
                      <a:endParaRPr lang="en-IN" sz="1200" dirty="0">
                        <a:effectLst/>
                        <a:latin typeface="Times New Roman" pitchFamily="18" charset="0"/>
                        <a:ea typeface="Times New Roman"/>
                        <a:cs typeface="Times New Roman" pitchFamily="18" charset="0"/>
                      </a:endParaRPr>
                    </a:p>
                  </a:txBody>
                  <a:tcPr marL="68580" marR="68580" marT="0" marB="0" anchor="ctr"/>
                </a:tc>
                <a:tc gridSpan="6">
                  <a:txBody>
                    <a:bodyPr/>
                    <a:lstStyle/>
                    <a:p>
                      <a:pPr algn="ctr">
                        <a:lnSpc>
                          <a:spcPct val="115000"/>
                        </a:lnSpc>
                        <a:spcAft>
                          <a:spcPts val="0"/>
                        </a:spcAft>
                      </a:pPr>
                      <a:r>
                        <a:rPr lang="en-US" sz="1200" kern="1200" dirty="0">
                          <a:effectLst/>
                          <a:latin typeface="Times New Roman" pitchFamily="18" charset="0"/>
                          <a:cs typeface="Times New Roman" pitchFamily="18" charset="0"/>
                        </a:rPr>
                        <a:t>ALU using </a:t>
                      </a:r>
                      <a:endParaRPr lang="en-IN" sz="1200" dirty="0">
                        <a:effectLst/>
                        <a:latin typeface="Times New Roman" pitchFamily="18" charset="0"/>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kern="1200" dirty="0" smtClean="0">
                          <a:effectLst/>
                          <a:latin typeface="Times New Roman" pitchFamily="18" charset="0"/>
                          <a:cs typeface="Times New Roman" pitchFamily="18" charset="0"/>
                        </a:rPr>
                        <a:t>Proposed ALU Architecture</a:t>
                      </a:r>
                      <a:endParaRPr lang="en-IN" sz="1200" dirty="0">
                        <a:effectLst/>
                        <a:latin typeface="Times New Roman" pitchFamily="18" charset="0"/>
                        <a:cs typeface="Times New Roman" pitchFamily="18" charset="0"/>
                      </a:endParaRPr>
                    </a:p>
                  </a:txBody>
                  <a:tcPr marL="68580" marR="68580" marT="0" marB="0" anchor="ctr"/>
                </a:tc>
                <a:tc hMerge="1">
                  <a:txBody>
                    <a:bodyPr/>
                    <a:lstStyle/>
                    <a:p>
                      <a:pPr algn="ctr">
                        <a:lnSpc>
                          <a:spcPct val="115000"/>
                        </a:lnSpc>
                        <a:spcAft>
                          <a:spcPts val="0"/>
                        </a:spcAft>
                      </a:pPr>
                      <a:endParaRPr lang="en-IN" sz="1200" dirty="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1"/>
                  </a:ext>
                </a:extLst>
              </a:tr>
              <a:tr h="245256">
                <a:tc vMerge="1">
                  <a:txBody>
                    <a:bodyPr/>
                    <a:lstStyle/>
                    <a:p>
                      <a:endParaRPr lang="en-IN"/>
                    </a:p>
                  </a:txBody>
                  <a:tcPr/>
                </a:tc>
                <a:tc gridSpan="3">
                  <a:txBody>
                    <a:bodyPr/>
                    <a:lstStyle/>
                    <a:p>
                      <a:pPr algn="ctr">
                        <a:lnSpc>
                          <a:spcPct val="115000"/>
                        </a:lnSpc>
                        <a:spcAft>
                          <a:spcPts val="0"/>
                        </a:spcAft>
                      </a:pPr>
                      <a:r>
                        <a:rPr lang="en-US" sz="1200" kern="1200">
                          <a:effectLst/>
                          <a:latin typeface="Times New Roman" pitchFamily="18" charset="0"/>
                          <a:cs typeface="Times New Roman" pitchFamily="18" charset="0"/>
                        </a:rPr>
                        <a:t>RM Gate [35]</a:t>
                      </a:r>
                      <a:endParaRPr lang="en-IN" sz="1200">
                        <a:effectLst/>
                        <a:latin typeface="Times New Roman" pitchFamily="18" charset="0"/>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c gridSpan="3">
                  <a:txBody>
                    <a:bodyPr/>
                    <a:lstStyle/>
                    <a:p>
                      <a:pPr algn="ctr">
                        <a:lnSpc>
                          <a:spcPct val="115000"/>
                        </a:lnSpc>
                        <a:spcAft>
                          <a:spcPts val="0"/>
                        </a:spcAft>
                      </a:pPr>
                      <a:r>
                        <a:rPr lang="en-US" sz="1200" kern="1200" dirty="0">
                          <a:effectLst/>
                          <a:latin typeface="Times New Roman" pitchFamily="18" charset="0"/>
                          <a:cs typeface="Times New Roman" pitchFamily="18" charset="0"/>
                        </a:rPr>
                        <a:t>RUG Gate [36]</a:t>
                      </a:r>
                      <a:endParaRPr lang="en-IN" sz="1200" dirty="0">
                        <a:effectLst/>
                        <a:latin typeface="Times New Roman" pitchFamily="18" charset="0"/>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c rowSpan="2">
                  <a:txBody>
                    <a:bodyPr/>
                    <a:lstStyle/>
                    <a:p>
                      <a:pPr algn="ctr">
                        <a:lnSpc>
                          <a:spcPct val="115000"/>
                        </a:lnSpc>
                      </a:pPr>
                      <a:r>
                        <a:rPr lang="en-US" sz="1200" dirty="0">
                          <a:effectLst/>
                          <a:latin typeface="Times New Roman" pitchFamily="18" charset="0"/>
                          <a:cs typeface="Times New Roman" pitchFamily="18" charset="0"/>
                        </a:rPr>
                        <a:t>Approach-1 (KMD </a:t>
                      </a:r>
                      <a:r>
                        <a:rPr lang="en-US" sz="1200" dirty="0" smtClean="0">
                          <a:effectLst/>
                          <a:latin typeface="Times New Roman" pitchFamily="18" charset="0"/>
                          <a:cs typeface="Times New Roman" pitchFamily="18" charset="0"/>
                        </a:rPr>
                        <a:t>Gates)</a:t>
                      </a:r>
                      <a:endParaRPr lang="en-IN" sz="1200" dirty="0">
                        <a:effectLst/>
                        <a:latin typeface="Times New Roman" pitchFamily="18" charset="0"/>
                        <a:cs typeface="Times New Roman" pitchFamily="18" charset="0"/>
                      </a:endParaRPr>
                    </a:p>
                  </a:txBody>
                  <a:tcPr marL="68580" marR="68580" marT="0" marB="0" anchor="ctr"/>
                </a:tc>
                <a:tc rowSpan="2">
                  <a:txBody>
                    <a:bodyPr/>
                    <a:lstStyle/>
                    <a:p>
                      <a:pPr algn="ctr">
                        <a:lnSpc>
                          <a:spcPct val="115000"/>
                        </a:lnSpc>
                      </a:pPr>
                      <a:r>
                        <a:rPr lang="en-US" sz="1200" dirty="0">
                          <a:effectLst/>
                          <a:latin typeface="Times New Roman" pitchFamily="18" charset="0"/>
                          <a:cs typeface="Times New Roman" pitchFamily="18" charset="0"/>
                        </a:rPr>
                        <a:t>Approach-2 (KMD, </a:t>
                      </a:r>
                      <a:r>
                        <a:rPr lang="en-US" sz="1200" dirty="0" err="1">
                          <a:effectLst/>
                          <a:latin typeface="Times New Roman" pitchFamily="18" charset="0"/>
                          <a:cs typeface="Times New Roman" pitchFamily="18" charset="0"/>
                        </a:rPr>
                        <a:t>Fredkin</a:t>
                      </a:r>
                      <a:r>
                        <a:rPr lang="en-US" sz="1200" dirty="0">
                          <a:effectLst/>
                          <a:latin typeface="Times New Roman" pitchFamily="18" charset="0"/>
                          <a:cs typeface="Times New Roman" pitchFamily="18" charset="0"/>
                        </a:rPr>
                        <a:t> and </a:t>
                      </a:r>
                      <a:r>
                        <a:rPr lang="en-US" sz="1200" dirty="0" err="1">
                          <a:effectLst/>
                          <a:latin typeface="Times New Roman" pitchFamily="18" charset="0"/>
                          <a:cs typeface="Times New Roman" pitchFamily="18" charset="0"/>
                        </a:rPr>
                        <a:t>Toffoli</a:t>
                      </a: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Gates)</a:t>
                      </a:r>
                      <a:endParaRPr lang="en-IN" sz="1200" dirty="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2"/>
                  </a:ext>
                </a:extLst>
              </a:tr>
              <a:tr h="792365">
                <a:tc vMerge="1">
                  <a:txBody>
                    <a:bodyPr/>
                    <a:lstStyle/>
                    <a:p>
                      <a:endParaRPr lang="en-IN"/>
                    </a:p>
                  </a:txBody>
                  <a:tcPr/>
                </a:tc>
                <a:tc>
                  <a:txBody>
                    <a:bodyPr/>
                    <a:lstStyle/>
                    <a:p>
                      <a:pPr algn="ctr">
                        <a:lnSpc>
                          <a:spcPct val="115000"/>
                        </a:lnSpc>
                        <a:spcAft>
                          <a:spcPts val="0"/>
                        </a:spcAft>
                      </a:pPr>
                      <a:r>
                        <a:rPr lang="en-US" sz="1200" kern="1200">
                          <a:effectLst/>
                          <a:latin typeface="Times New Roman" pitchFamily="18" charset="0"/>
                          <a:cs typeface="Times New Roman" pitchFamily="18" charset="0"/>
                        </a:rPr>
                        <a:t>Arithmetic Unit</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Logical Unit</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Total</a:t>
                      </a:r>
                      <a:endParaRPr lang="en-IN" sz="12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Arithmetic Unit</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Logical Unit</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Total</a:t>
                      </a:r>
                      <a:endParaRPr lang="en-IN" sz="1200" dirty="0">
                        <a:effectLst/>
                        <a:latin typeface="Times New Roman" pitchFamily="18" charset="0"/>
                        <a:cs typeface="Times New Roman" pitchFamily="18" charset="0"/>
                      </a:endParaRPr>
                    </a:p>
                  </a:txBody>
                  <a:tcPr marL="68580" marR="68580" marT="0" marB="0" anchor="ctr"/>
                </a:tc>
                <a:tc vMerge="1">
                  <a:txBody>
                    <a:bodyPr/>
                    <a:lstStyle/>
                    <a:p>
                      <a:pPr algn="ctr">
                        <a:lnSpc>
                          <a:spcPct val="115000"/>
                        </a:lnSpc>
                      </a:pPr>
                      <a:endParaRPr lang="en-IN" sz="1100" dirty="0">
                        <a:effectLst/>
                        <a:latin typeface="Times New Roman" pitchFamily="18" charset="0"/>
                        <a:cs typeface="Times New Roman" pitchFamily="18" charset="0"/>
                      </a:endParaRPr>
                    </a:p>
                  </a:txBody>
                  <a:tcPr marL="68580" marR="68580" marT="0" marB="0" anchor="ctr"/>
                </a:tc>
                <a:tc vMerge="1">
                  <a:txBody>
                    <a:bodyPr/>
                    <a:lstStyle/>
                    <a:p>
                      <a:pPr algn="ctr">
                        <a:lnSpc>
                          <a:spcPct val="115000"/>
                        </a:lnSpc>
                      </a:pPr>
                      <a:endParaRPr lang="en-IN" sz="1100" dirty="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3"/>
                  </a:ext>
                </a:extLst>
              </a:tr>
              <a:tr h="245256">
                <a:tc>
                  <a:txBody>
                    <a:bodyPr/>
                    <a:lstStyle/>
                    <a:p>
                      <a:pPr>
                        <a:lnSpc>
                          <a:spcPct val="115000"/>
                        </a:lnSpc>
                        <a:spcAft>
                          <a:spcPts val="0"/>
                        </a:spcAft>
                      </a:pPr>
                      <a:r>
                        <a:rPr lang="en-US" sz="1200" kern="1200">
                          <a:effectLst/>
                          <a:latin typeface="Times New Roman" pitchFamily="18" charset="0"/>
                          <a:cs typeface="Times New Roman" pitchFamily="18" charset="0"/>
                        </a:rPr>
                        <a:t>Quantum Cost</a:t>
                      </a:r>
                      <a:endParaRPr lang="en-IN" sz="1200">
                        <a:effectLst/>
                        <a:latin typeface="Times New Roman" pitchFamily="18" charset="0"/>
                        <a:cs typeface="Times New Roman" pitchFamily="18" charset="0"/>
                      </a:endParaRPr>
                    </a:p>
                  </a:txBody>
                  <a:tcPr marL="68580" marR="68580" marT="0" marB="0" anchor="ctr"/>
                </a:tc>
                <a:tc>
                  <a:txBody>
                    <a:bodyPr/>
                    <a:lstStyle/>
                    <a:p>
                      <a:pPr marL="6350" indent="0" algn="ctr">
                        <a:lnSpc>
                          <a:spcPct val="115000"/>
                        </a:lnSpc>
                        <a:spcAft>
                          <a:spcPts val="0"/>
                        </a:spcAft>
                      </a:pPr>
                      <a:r>
                        <a:rPr lang="en-US" sz="1200" dirty="0">
                          <a:effectLst/>
                          <a:latin typeface="Times New Roman" pitchFamily="18" charset="0"/>
                          <a:cs typeface="Times New Roman" pitchFamily="18" charset="0"/>
                        </a:rPr>
                        <a:t>140</a:t>
                      </a:r>
                      <a:endParaRPr lang="en-IN" sz="1200" b="1" dirty="0">
                        <a:effectLst/>
                        <a:latin typeface="Times New Roman" pitchFamily="18" charset="0"/>
                        <a:ea typeface="Times New Roman"/>
                        <a:cs typeface="Times New Roman" pitchFamily="18" charset="0"/>
                      </a:endParaRPr>
                    </a:p>
                  </a:txBody>
                  <a:tcPr marL="68580" marR="68580" marT="0" marB="0" anchor="ctr"/>
                </a:tc>
                <a:tc>
                  <a:txBody>
                    <a:bodyPr/>
                    <a:lstStyle/>
                    <a:p>
                      <a:pPr marL="6350" indent="0" algn="ctr">
                        <a:lnSpc>
                          <a:spcPct val="115000"/>
                        </a:lnSpc>
                        <a:spcAft>
                          <a:spcPts val="0"/>
                        </a:spcAft>
                      </a:pPr>
                      <a:r>
                        <a:rPr lang="en-US" sz="1200" dirty="0">
                          <a:effectLst/>
                          <a:latin typeface="Times New Roman" pitchFamily="18" charset="0"/>
                          <a:cs typeface="Times New Roman" pitchFamily="18" charset="0"/>
                        </a:rPr>
                        <a:t>140</a:t>
                      </a:r>
                      <a:endParaRPr lang="en-IN" sz="1200" b="1"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320</a:t>
                      </a:r>
                      <a:endParaRPr lang="en-IN" sz="1200" dirty="0">
                        <a:effectLst/>
                        <a:latin typeface="Times New Roman" pitchFamily="18" charset="0"/>
                        <a:cs typeface="Times New Roman" pitchFamily="18" charset="0"/>
                      </a:endParaRPr>
                    </a:p>
                  </a:txBody>
                  <a:tcPr marL="68580" marR="68580" marT="0" marB="0" anchor="ctr"/>
                </a:tc>
                <a:tc>
                  <a:txBody>
                    <a:bodyPr/>
                    <a:lstStyle/>
                    <a:p>
                      <a:pPr marL="6350" indent="0" algn="ctr">
                        <a:lnSpc>
                          <a:spcPct val="115000"/>
                        </a:lnSpc>
                        <a:spcAft>
                          <a:spcPts val="0"/>
                        </a:spcAft>
                      </a:pPr>
                      <a:r>
                        <a:rPr lang="en-US" sz="1200" dirty="0">
                          <a:effectLst/>
                          <a:latin typeface="Times New Roman" pitchFamily="18" charset="0"/>
                          <a:cs typeface="Times New Roman" pitchFamily="18" charset="0"/>
                        </a:rPr>
                        <a:t>67</a:t>
                      </a:r>
                      <a:endParaRPr lang="en-IN" sz="1200" b="1" dirty="0">
                        <a:effectLst/>
                        <a:latin typeface="Times New Roman" pitchFamily="18" charset="0"/>
                        <a:ea typeface="Times New Roman"/>
                        <a:cs typeface="Times New Roman" pitchFamily="18" charset="0"/>
                      </a:endParaRPr>
                    </a:p>
                  </a:txBody>
                  <a:tcPr marL="68580" marR="68580" marT="0" marB="0" anchor="ctr"/>
                </a:tc>
                <a:tc>
                  <a:txBody>
                    <a:bodyPr/>
                    <a:lstStyle/>
                    <a:p>
                      <a:pPr marL="6350" indent="0" algn="ctr">
                        <a:lnSpc>
                          <a:spcPct val="115000"/>
                        </a:lnSpc>
                        <a:spcAft>
                          <a:spcPts val="0"/>
                        </a:spcAft>
                      </a:pPr>
                      <a:r>
                        <a:rPr lang="en-US" sz="1200" dirty="0">
                          <a:effectLst/>
                          <a:latin typeface="Times New Roman" pitchFamily="18" charset="0"/>
                          <a:cs typeface="Times New Roman" pitchFamily="18" charset="0"/>
                        </a:rPr>
                        <a:t>94</a:t>
                      </a:r>
                      <a:endParaRPr lang="en-IN" sz="1200" b="1"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197</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118</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99</a:t>
                      </a:r>
                      <a:endParaRPr lang="en-IN" sz="12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4"/>
                  </a:ext>
                </a:extLst>
              </a:tr>
              <a:tr h="245256">
                <a:tc>
                  <a:txBody>
                    <a:bodyPr/>
                    <a:lstStyle/>
                    <a:p>
                      <a:pPr>
                        <a:lnSpc>
                          <a:spcPct val="115000"/>
                        </a:lnSpc>
                        <a:spcAft>
                          <a:spcPts val="0"/>
                        </a:spcAft>
                      </a:pPr>
                      <a:r>
                        <a:rPr lang="en-US" sz="1200" kern="1200">
                          <a:effectLst/>
                          <a:latin typeface="Times New Roman" pitchFamily="18" charset="0"/>
                          <a:cs typeface="Times New Roman" pitchFamily="18" charset="0"/>
                        </a:rPr>
                        <a:t>Constant Inputs</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10</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0</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1</a:t>
                      </a:r>
                      <a:endParaRPr lang="en-IN" sz="12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6</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7</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8</a:t>
                      </a:r>
                      <a:endParaRPr lang="en-IN" sz="12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5"/>
                  </a:ext>
                </a:extLst>
              </a:tr>
              <a:tr h="245256">
                <a:tc>
                  <a:txBody>
                    <a:bodyPr/>
                    <a:lstStyle/>
                    <a:p>
                      <a:pPr>
                        <a:lnSpc>
                          <a:spcPct val="115000"/>
                        </a:lnSpc>
                        <a:spcAft>
                          <a:spcPts val="0"/>
                        </a:spcAft>
                      </a:pPr>
                      <a:r>
                        <a:rPr lang="en-US" sz="1200" kern="1200">
                          <a:effectLst/>
                          <a:latin typeface="Times New Roman" pitchFamily="18" charset="0"/>
                          <a:cs typeface="Times New Roman" pitchFamily="18" charset="0"/>
                        </a:rPr>
                        <a:t>Garbage Outputs</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6</a:t>
                      </a:r>
                      <a:endParaRPr lang="en-IN" sz="12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7</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15</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3</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6</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11</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21</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22</a:t>
                      </a:r>
                      <a:endParaRPr lang="en-IN" sz="12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6"/>
                  </a:ext>
                </a:extLst>
              </a:tr>
              <a:tr h="490512">
                <a:tc>
                  <a:txBody>
                    <a:bodyPr/>
                    <a:lstStyle/>
                    <a:p>
                      <a:pPr>
                        <a:lnSpc>
                          <a:spcPct val="115000"/>
                        </a:lnSpc>
                        <a:spcAft>
                          <a:spcPts val="0"/>
                        </a:spcAft>
                      </a:pPr>
                      <a:r>
                        <a:rPr lang="en-US" sz="1200" kern="1200">
                          <a:effectLst/>
                          <a:latin typeface="Times New Roman" pitchFamily="18" charset="0"/>
                          <a:cs typeface="Times New Roman" pitchFamily="18" charset="0"/>
                        </a:rPr>
                        <a:t>No. of Gates</a:t>
                      </a:r>
                      <a:endParaRPr lang="en-IN" sz="1200">
                        <a:effectLst/>
                        <a:latin typeface="Times New Roman" pitchFamily="18" charset="0"/>
                        <a:cs typeface="Times New Roman" pitchFamily="18" charset="0"/>
                      </a:endParaRPr>
                    </a:p>
                    <a:p>
                      <a:pPr>
                        <a:lnSpc>
                          <a:spcPct val="115000"/>
                        </a:lnSpc>
                        <a:spcAft>
                          <a:spcPts val="0"/>
                        </a:spcAft>
                      </a:pPr>
                      <a:r>
                        <a:rPr lang="en-US" sz="1200" kern="1200">
                          <a:effectLst/>
                          <a:latin typeface="Times New Roman" pitchFamily="18" charset="0"/>
                          <a:cs typeface="Times New Roman" pitchFamily="18" charset="0"/>
                        </a:rPr>
                        <a:t>Used</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4</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4</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dirty="0">
                          <a:effectLst/>
                          <a:latin typeface="Times New Roman" pitchFamily="18" charset="0"/>
                          <a:cs typeface="Times New Roman" pitchFamily="18" charset="0"/>
                        </a:rPr>
                        <a:t>14</a:t>
                      </a:r>
                      <a:endParaRPr lang="en-IN" sz="1200" dirty="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3</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4</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14</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11</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kern="1200">
                          <a:effectLst/>
                          <a:latin typeface="Times New Roman" pitchFamily="18" charset="0"/>
                          <a:cs typeface="Times New Roman" pitchFamily="18" charset="0"/>
                        </a:rPr>
                        <a:t>11</a:t>
                      </a:r>
                      <a:endParaRPr lang="en-IN" sz="12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7"/>
                  </a:ext>
                </a:extLst>
              </a:tr>
              <a:tr h="490512">
                <a:tc>
                  <a:txBody>
                    <a:bodyPr/>
                    <a:lstStyle/>
                    <a:p>
                      <a:pPr>
                        <a:lnSpc>
                          <a:spcPct val="115000"/>
                        </a:lnSpc>
                        <a:spcAft>
                          <a:spcPts val="0"/>
                        </a:spcAft>
                      </a:pPr>
                      <a:r>
                        <a:rPr lang="en-US" sz="1200" kern="1200">
                          <a:effectLst/>
                          <a:latin typeface="Times New Roman" pitchFamily="18" charset="0"/>
                          <a:cs typeface="Times New Roman" pitchFamily="18" charset="0"/>
                        </a:rPr>
                        <a:t>Logical Calculations</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a:t>
                      </a:r>
                      <a:r>
                        <a:rPr lang="el-GR" sz="1200">
                          <a:effectLst/>
                          <a:latin typeface="Times New Roman" pitchFamily="18" charset="0"/>
                          <a:cs typeface="Times New Roman" pitchFamily="18" charset="0"/>
                        </a:rPr>
                        <a:t>α</a:t>
                      </a:r>
                      <a:r>
                        <a:rPr lang="en-US" sz="1200">
                          <a:effectLst/>
                          <a:latin typeface="Times New Roman" pitchFamily="18" charset="0"/>
                          <a:cs typeface="Times New Roman" pitchFamily="18" charset="0"/>
                        </a:rPr>
                        <a:t>+8</a:t>
                      </a:r>
                      <a:r>
                        <a:rPr lang="el-GR" sz="1200">
                          <a:effectLst/>
                          <a:latin typeface="Times New Roman" pitchFamily="18" charset="0"/>
                          <a:cs typeface="Times New Roman" pitchFamily="18" charset="0"/>
                        </a:rPr>
                        <a:t>β</a:t>
                      </a:r>
                      <a:r>
                        <a:rPr lang="en-US" sz="1200">
                          <a:effectLst/>
                          <a:latin typeface="Times New Roman" pitchFamily="18" charset="0"/>
                          <a:cs typeface="Times New Roman" pitchFamily="18" charset="0"/>
                        </a:rPr>
                        <a:t>+3</a:t>
                      </a:r>
                      <a:r>
                        <a:rPr lang="el-GR" sz="1200">
                          <a:effectLst/>
                          <a:latin typeface="Times New Roman" pitchFamily="18" charset="0"/>
                          <a:cs typeface="Times New Roman" pitchFamily="18" charset="0"/>
                        </a:rPr>
                        <a:t>γ</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l-GR" sz="1200">
                          <a:effectLst/>
                          <a:latin typeface="Times New Roman" pitchFamily="18" charset="0"/>
                          <a:cs typeface="Times New Roman" pitchFamily="18" charset="0"/>
                        </a:rPr>
                        <a:t>α</a:t>
                      </a:r>
                      <a:r>
                        <a:rPr lang="en-US" sz="1200">
                          <a:effectLst/>
                          <a:latin typeface="Times New Roman" pitchFamily="18" charset="0"/>
                          <a:cs typeface="Times New Roman" pitchFamily="18" charset="0"/>
                        </a:rPr>
                        <a:t>+9</a:t>
                      </a:r>
                      <a:r>
                        <a:rPr lang="el-GR" sz="1200">
                          <a:effectLst/>
                          <a:latin typeface="Times New Roman" pitchFamily="18" charset="0"/>
                          <a:cs typeface="Times New Roman" pitchFamily="18" charset="0"/>
                        </a:rPr>
                        <a:t>β</a:t>
                      </a:r>
                      <a:r>
                        <a:rPr lang="en-US" sz="1200">
                          <a:effectLst/>
                          <a:latin typeface="Times New Roman" pitchFamily="18" charset="0"/>
                          <a:cs typeface="Times New Roman" pitchFamily="18" charset="0"/>
                        </a:rPr>
                        <a:t>+4</a:t>
                      </a:r>
                      <a:r>
                        <a:rPr lang="el-GR" sz="1200">
                          <a:effectLst/>
                          <a:latin typeface="Times New Roman" pitchFamily="18" charset="0"/>
                          <a:cs typeface="Times New Roman" pitchFamily="18" charset="0"/>
                        </a:rPr>
                        <a:t>γ</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8</a:t>
                      </a:r>
                      <a:r>
                        <a:rPr lang="el-GR" sz="1200" dirty="0">
                          <a:effectLst/>
                          <a:latin typeface="Times New Roman" pitchFamily="18" charset="0"/>
                          <a:cs typeface="Times New Roman" pitchFamily="18" charset="0"/>
                        </a:rPr>
                        <a:t>α</a:t>
                      </a:r>
                      <a:r>
                        <a:rPr lang="en-US" sz="1200" dirty="0">
                          <a:effectLst/>
                          <a:latin typeface="Times New Roman" pitchFamily="18" charset="0"/>
                          <a:cs typeface="Times New Roman" pitchFamily="18" charset="0"/>
                        </a:rPr>
                        <a:t>+20</a:t>
                      </a:r>
                      <a:r>
                        <a:rPr lang="el-GR" sz="1200" dirty="0">
                          <a:effectLst/>
                          <a:latin typeface="Times New Roman" pitchFamily="18" charset="0"/>
                          <a:cs typeface="Times New Roman" pitchFamily="18" charset="0"/>
                        </a:rPr>
                        <a:t>β</a:t>
                      </a:r>
                      <a:r>
                        <a:rPr lang="en-US" sz="1200" dirty="0">
                          <a:effectLst/>
                          <a:latin typeface="Times New Roman" pitchFamily="18" charset="0"/>
                          <a:cs typeface="Times New Roman" pitchFamily="18" charset="0"/>
                        </a:rPr>
                        <a:t>+9</a:t>
                      </a:r>
                      <a:r>
                        <a:rPr lang="el-GR" sz="1200" dirty="0">
                          <a:effectLst/>
                          <a:latin typeface="Times New Roman" pitchFamily="18" charset="0"/>
                          <a:cs typeface="Times New Roman" pitchFamily="18" charset="0"/>
                        </a:rPr>
                        <a:t>γ</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3</a:t>
                      </a:r>
                      <a:r>
                        <a:rPr lang="el-GR" sz="1200">
                          <a:effectLst/>
                          <a:latin typeface="Times New Roman" pitchFamily="18" charset="0"/>
                          <a:cs typeface="Times New Roman" pitchFamily="18" charset="0"/>
                        </a:rPr>
                        <a:t>α</a:t>
                      </a:r>
                      <a:r>
                        <a:rPr lang="en-US" sz="1200">
                          <a:effectLst/>
                          <a:latin typeface="Times New Roman" pitchFamily="18" charset="0"/>
                          <a:cs typeface="Times New Roman" pitchFamily="18" charset="0"/>
                        </a:rPr>
                        <a:t>+</a:t>
                      </a:r>
                      <a:r>
                        <a:rPr lang="el-GR" sz="1200">
                          <a:effectLst/>
                          <a:latin typeface="Times New Roman" pitchFamily="18" charset="0"/>
                          <a:cs typeface="Times New Roman" pitchFamily="18" charset="0"/>
                        </a:rPr>
                        <a:t>β</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l-GR" sz="1200">
                          <a:effectLst/>
                          <a:latin typeface="Times New Roman" pitchFamily="18" charset="0"/>
                          <a:cs typeface="Times New Roman" pitchFamily="18" charset="0"/>
                        </a:rPr>
                        <a:t>α</a:t>
                      </a:r>
                      <a:r>
                        <a:rPr lang="en-US" sz="1200">
                          <a:effectLst/>
                          <a:latin typeface="Times New Roman" pitchFamily="18" charset="0"/>
                          <a:cs typeface="Times New Roman" pitchFamily="18" charset="0"/>
                        </a:rPr>
                        <a:t>+6</a:t>
                      </a:r>
                      <a:r>
                        <a:rPr lang="el-GR" sz="1200">
                          <a:effectLst/>
                          <a:latin typeface="Times New Roman" pitchFamily="18" charset="0"/>
                          <a:cs typeface="Times New Roman" pitchFamily="18" charset="0"/>
                        </a:rPr>
                        <a:t>β</a:t>
                      </a:r>
                      <a:r>
                        <a:rPr lang="en-US" sz="1200">
                          <a:effectLst/>
                          <a:latin typeface="Times New Roman" pitchFamily="18" charset="0"/>
                          <a:cs typeface="Times New Roman" pitchFamily="18" charset="0"/>
                        </a:rPr>
                        <a:t>+6</a:t>
                      </a:r>
                      <a:r>
                        <a:rPr lang="el-GR" sz="1200">
                          <a:effectLst/>
                          <a:latin typeface="Times New Roman" pitchFamily="18" charset="0"/>
                          <a:cs typeface="Times New Roman" pitchFamily="18" charset="0"/>
                        </a:rPr>
                        <a:t>γ</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9</a:t>
                      </a:r>
                      <a:r>
                        <a:rPr lang="el-GR" sz="1200" dirty="0">
                          <a:effectLst/>
                          <a:latin typeface="Times New Roman" pitchFamily="18" charset="0"/>
                          <a:cs typeface="Times New Roman" pitchFamily="18" charset="0"/>
                        </a:rPr>
                        <a:t>α</a:t>
                      </a:r>
                      <a:r>
                        <a:rPr lang="en-US" sz="1200" dirty="0">
                          <a:effectLst/>
                          <a:latin typeface="Times New Roman" pitchFamily="18" charset="0"/>
                          <a:cs typeface="Times New Roman" pitchFamily="18" charset="0"/>
                        </a:rPr>
                        <a:t>+12</a:t>
                      </a:r>
                      <a:r>
                        <a:rPr lang="el-GR" sz="1200" dirty="0">
                          <a:effectLst/>
                          <a:latin typeface="Times New Roman" pitchFamily="18" charset="0"/>
                          <a:cs typeface="Times New Roman" pitchFamily="18" charset="0"/>
                        </a:rPr>
                        <a:t>β</a:t>
                      </a:r>
                      <a:r>
                        <a:rPr lang="en-US" sz="1200" dirty="0">
                          <a:effectLst/>
                          <a:latin typeface="Times New Roman" pitchFamily="18" charset="0"/>
                          <a:cs typeface="Times New Roman" pitchFamily="18" charset="0"/>
                        </a:rPr>
                        <a:t>+11</a:t>
                      </a:r>
                      <a:r>
                        <a:rPr lang="el-GR" sz="1200" dirty="0">
                          <a:effectLst/>
                          <a:latin typeface="Times New Roman" pitchFamily="18" charset="0"/>
                          <a:cs typeface="Times New Roman" pitchFamily="18" charset="0"/>
                        </a:rPr>
                        <a:t>γ</a:t>
                      </a:r>
                      <a:endParaRPr lang="en-IN" sz="12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12</a:t>
                      </a:r>
                      <a:r>
                        <a:rPr lang="el-GR" sz="1200">
                          <a:effectLst/>
                          <a:latin typeface="Times New Roman" pitchFamily="18" charset="0"/>
                          <a:cs typeface="Times New Roman" pitchFamily="18" charset="0"/>
                        </a:rPr>
                        <a:t>α</a:t>
                      </a:r>
                      <a:r>
                        <a:rPr lang="en-US" sz="1200">
                          <a:effectLst/>
                          <a:latin typeface="Times New Roman" pitchFamily="18" charset="0"/>
                          <a:cs typeface="Times New Roman" pitchFamily="18" charset="0"/>
                        </a:rPr>
                        <a:t>+14</a:t>
                      </a:r>
                      <a:r>
                        <a:rPr lang="el-GR" sz="1200">
                          <a:effectLst/>
                          <a:latin typeface="Times New Roman" pitchFamily="18" charset="0"/>
                          <a:cs typeface="Times New Roman" pitchFamily="18" charset="0"/>
                        </a:rPr>
                        <a:t>β</a:t>
                      </a:r>
                      <a:r>
                        <a:rPr lang="en-US" sz="1200">
                          <a:effectLst/>
                          <a:latin typeface="Times New Roman" pitchFamily="18" charset="0"/>
                          <a:cs typeface="Times New Roman" pitchFamily="18" charset="0"/>
                        </a:rPr>
                        <a:t>+6</a:t>
                      </a:r>
                      <a:r>
                        <a:rPr lang="el-GR" sz="1200">
                          <a:effectLst/>
                          <a:latin typeface="Times New Roman" pitchFamily="18" charset="0"/>
                          <a:cs typeface="Times New Roman" pitchFamily="18" charset="0"/>
                        </a:rPr>
                        <a:t>γ</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12</a:t>
                      </a:r>
                      <a:r>
                        <a:rPr lang="el-GR" sz="1200" dirty="0">
                          <a:effectLst/>
                          <a:latin typeface="Times New Roman" pitchFamily="18" charset="0"/>
                          <a:cs typeface="Times New Roman" pitchFamily="18" charset="0"/>
                        </a:rPr>
                        <a:t>α</a:t>
                      </a:r>
                      <a:r>
                        <a:rPr lang="en-US" sz="1200" dirty="0">
                          <a:effectLst/>
                          <a:latin typeface="Times New Roman" pitchFamily="18" charset="0"/>
                          <a:cs typeface="Times New Roman" pitchFamily="18" charset="0"/>
                        </a:rPr>
                        <a:t>+14</a:t>
                      </a:r>
                      <a:r>
                        <a:rPr lang="el-GR" sz="1200" dirty="0">
                          <a:effectLst/>
                          <a:latin typeface="Times New Roman" pitchFamily="18" charset="0"/>
                          <a:cs typeface="Times New Roman" pitchFamily="18" charset="0"/>
                        </a:rPr>
                        <a:t>β</a:t>
                      </a:r>
                      <a:r>
                        <a:rPr lang="en-US" sz="1200" dirty="0">
                          <a:effectLst/>
                          <a:latin typeface="Times New Roman" pitchFamily="18" charset="0"/>
                          <a:cs typeface="Times New Roman" pitchFamily="18" charset="0"/>
                        </a:rPr>
                        <a:t>+6</a:t>
                      </a:r>
                      <a:r>
                        <a:rPr lang="el-GR" sz="1200" dirty="0">
                          <a:effectLst/>
                          <a:latin typeface="Times New Roman" pitchFamily="18" charset="0"/>
                          <a:cs typeface="Times New Roman" pitchFamily="18" charset="0"/>
                        </a:rPr>
                        <a:t>γ</a:t>
                      </a:r>
                      <a:endParaRPr lang="en-IN" sz="12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1791598659"/>
              </p:ext>
            </p:extLst>
          </p:nvPr>
        </p:nvGraphicFramePr>
        <p:xfrm>
          <a:off x="1331640" y="5157192"/>
          <a:ext cx="6192687" cy="1261872"/>
        </p:xfrm>
        <a:graphic>
          <a:graphicData uri="http://schemas.openxmlformats.org/drawingml/2006/table">
            <a:tbl>
              <a:tblPr firstRow="1" firstCol="1" bandRow="1">
                <a:tableStyleId>{5C22544A-7EE6-4342-B048-85BDC9FD1C3A}</a:tableStyleId>
              </a:tblPr>
              <a:tblGrid>
                <a:gridCol w="1385050">
                  <a:extLst>
                    <a:ext uri="{9D8B030D-6E8A-4147-A177-3AD203B41FA5}">
                      <a16:colId xmlns:a16="http://schemas.microsoft.com/office/drawing/2014/main" xmlns="" val="20000"/>
                    </a:ext>
                  </a:extLst>
                </a:gridCol>
                <a:gridCol w="1745339">
                  <a:extLst>
                    <a:ext uri="{9D8B030D-6E8A-4147-A177-3AD203B41FA5}">
                      <a16:colId xmlns:a16="http://schemas.microsoft.com/office/drawing/2014/main" xmlns="" val="20001"/>
                    </a:ext>
                  </a:extLst>
                </a:gridCol>
                <a:gridCol w="1020766">
                  <a:extLst>
                    <a:ext uri="{9D8B030D-6E8A-4147-A177-3AD203B41FA5}">
                      <a16:colId xmlns:a16="http://schemas.microsoft.com/office/drawing/2014/main" xmlns="" val="20002"/>
                    </a:ext>
                  </a:extLst>
                </a:gridCol>
                <a:gridCol w="1020766">
                  <a:extLst>
                    <a:ext uri="{9D8B030D-6E8A-4147-A177-3AD203B41FA5}">
                      <a16:colId xmlns:a16="http://schemas.microsoft.com/office/drawing/2014/main" xmlns="" val="20003"/>
                    </a:ext>
                  </a:extLst>
                </a:gridCol>
                <a:gridCol w="1020766">
                  <a:extLst>
                    <a:ext uri="{9D8B030D-6E8A-4147-A177-3AD203B41FA5}">
                      <a16:colId xmlns:a16="http://schemas.microsoft.com/office/drawing/2014/main" xmlns="" val="20004"/>
                    </a:ext>
                  </a:extLst>
                </a:gridCol>
              </a:tblGrid>
              <a:tr h="67310">
                <a:tc rowSpan="2">
                  <a:txBody>
                    <a:bodyPr/>
                    <a:lstStyle/>
                    <a:p>
                      <a:pPr algn="ctr">
                        <a:lnSpc>
                          <a:spcPct val="115000"/>
                        </a:lnSpc>
                        <a:spcAft>
                          <a:spcPts val="0"/>
                        </a:spcAft>
                      </a:pPr>
                      <a:r>
                        <a:rPr lang="en-US" sz="1200" dirty="0">
                          <a:effectLst/>
                          <a:latin typeface="Times New Roman" pitchFamily="18" charset="0"/>
                          <a:cs typeface="Times New Roman" pitchFamily="18" charset="0"/>
                        </a:rPr>
                        <a:t>Parameter</a:t>
                      </a:r>
                      <a:endParaRPr lang="en-IN" sz="1200" dirty="0">
                        <a:effectLst/>
                        <a:latin typeface="Times New Roman" pitchFamily="18" charset="0"/>
                        <a:cs typeface="Times New Roman" pitchFamily="18" charset="0"/>
                      </a:endParaRPr>
                    </a:p>
                  </a:txBody>
                  <a:tcPr marL="68580" marR="68580" marT="0" marB="0" anchor="ctr"/>
                </a:tc>
                <a:tc gridSpan="2">
                  <a:txBody>
                    <a:bodyPr/>
                    <a:lstStyle/>
                    <a:p>
                      <a:pPr algn="ctr">
                        <a:lnSpc>
                          <a:spcPct val="115000"/>
                        </a:lnSpc>
                        <a:spcAft>
                          <a:spcPts val="0"/>
                        </a:spcAft>
                      </a:pPr>
                      <a:r>
                        <a:rPr lang="en-US" sz="1200">
                          <a:effectLst/>
                          <a:latin typeface="Times New Roman" pitchFamily="18" charset="0"/>
                          <a:cs typeface="Times New Roman" pitchFamily="18" charset="0"/>
                        </a:rPr>
                        <a:t>Improvement w.r.t. RM [35]</a:t>
                      </a:r>
                      <a:endParaRPr lang="en-IN" sz="1200">
                        <a:effectLst/>
                        <a:latin typeface="Times New Roman" pitchFamily="18" charset="0"/>
                        <a:cs typeface="Times New Roman" pitchFamily="18" charset="0"/>
                      </a:endParaRPr>
                    </a:p>
                  </a:txBody>
                  <a:tcPr marL="68580" marR="68580" marT="0" marB="0" anchor="ctr"/>
                </a:tc>
                <a:tc hMerge="1">
                  <a:txBody>
                    <a:bodyPr/>
                    <a:lstStyle/>
                    <a:p>
                      <a:endParaRPr lang="en-IN"/>
                    </a:p>
                  </a:txBody>
                  <a:tcPr/>
                </a:tc>
                <a:tc gridSpan="2">
                  <a:txBody>
                    <a:bodyPr/>
                    <a:lstStyle/>
                    <a:p>
                      <a:pPr algn="ctr">
                        <a:lnSpc>
                          <a:spcPct val="115000"/>
                        </a:lnSpc>
                        <a:spcAft>
                          <a:spcPts val="0"/>
                        </a:spcAft>
                      </a:pPr>
                      <a:r>
                        <a:rPr lang="en-US" sz="1200" dirty="0">
                          <a:effectLst/>
                          <a:latin typeface="Times New Roman" pitchFamily="18" charset="0"/>
                          <a:cs typeface="Times New Roman" pitchFamily="18" charset="0"/>
                        </a:rPr>
                        <a:t>Improvement </a:t>
                      </a:r>
                      <a:r>
                        <a:rPr lang="en-US" sz="1200" dirty="0" err="1">
                          <a:effectLst/>
                          <a:latin typeface="Times New Roman" pitchFamily="18" charset="0"/>
                          <a:cs typeface="Times New Roman" pitchFamily="18" charset="0"/>
                        </a:rPr>
                        <a:t>w.r.t</a:t>
                      </a:r>
                      <a:r>
                        <a:rPr lang="en-US" sz="1200" dirty="0">
                          <a:effectLst/>
                          <a:latin typeface="Times New Roman" pitchFamily="18" charset="0"/>
                          <a:cs typeface="Times New Roman" pitchFamily="18" charset="0"/>
                        </a:rPr>
                        <a:t>. RUG [36]</a:t>
                      </a:r>
                      <a:endParaRPr lang="en-IN" sz="1200" dirty="0">
                        <a:effectLst/>
                        <a:latin typeface="Times New Roman" pitchFamily="18" charset="0"/>
                        <a:cs typeface="Times New Roman"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10000"/>
                  </a:ext>
                </a:extLst>
              </a:tr>
              <a:tr h="67310">
                <a:tc vMerge="1">
                  <a:txBody>
                    <a:bodyPr/>
                    <a:lstStyle/>
                    <a:p>
                      <a:endParaRPr lang="en-IN"/>
                    </a:p>
                  </a:txBody>
                  <a:tcPr/>
                </a:tc>
                <a:tc>
                  <a:txBody>
                    <a:bodyPr/>
                    <a:lstStyle/>
                    <a:p>
                      <a:pPr algn="ctr">
                        <a:lnSpc>
                          <a:spcPct val="115000"/>
                        </a:lnSpc>
                        <a:spcAft>
                          <a:spcPts val="0"/>
                        </a:spcAft>
                      </a:pPr>
                      <a:r>
                        <a:rPr lang="en-US" sz="1200">
                          <a:effectLst/>
                          <a:latin typeface="Times New Roman" pitchFamily="18" charset="0"/>
                          <a:cs typeface="Times New Roman" pitchFamily="18" charset="0"/>
                        </a:rPr>
                        <a:t>Approach-1</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Approach-2</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Approach-1</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Approach-2</a:t>
                      </a:r>
                      <a:endParaRPr lang="en-IN" sz="12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1"/>
                  </a:ext>
                </a:extLst>
              </a:tr>
              <a:tr h="133350">
                <a:tc>
                  <a:txBody>
                    <a:bodyPr/>
                    <a:lstStyle/>
                    <a:p>
                      <a:pPr>
                        <a:lnSpc>
                          <a:spcPct val="115000"/>
                        </a:lnSpc>
                        <a:spcAft>
                          <a:spcPts val="0"/>
                        </a:spcAft>
                      </a:pPr>
                      <a:r>
                        <a:rPr lang="en-US" sz="1200" kern="1200">
                          <a:effectLst/>
                          <a:latin typeface="Times New Roman" pitchFamily="18" charset="0"/>
                          <a:cs typeface="Times New Roman" pitchFamily="18" charset="0"/>
                        </a:rPr>
                        <a:t>Quantum Cost</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63%</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69%</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40%</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49%</a:t>
                      </a:r>
                      <a:endParaRPr lang="en-IN" sz="12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2"/>
                  </a:ext>
                </a:extLst>
              </a:tr>
              <a:tr h="130810">
                <a:tc>
                  <a:txBody>
                    <a:bodyPr/>
                    <a:lstStyle/>
                    <a:p>
                      <a:pPr>
                        <a:lnSpc>
                          <a:spcPct val="115000"/>
                        </a:lnSpc>
                        <a:spcAft>
                          <a:spcPts val="0"/>
                        </a:spcAft>
                      </a:pPr>
                      <a:r>
                        <a:rPr lang="en-US" sz="1200" kern="1200">
                          <a:effectLst/>
                          <a:latin typeface="Times New Roman" pitchFamily="18" charset="0"/>
                          <a:cs typeface="Times New Roman" pitchFamily="18" charset="0"/>
                        </a:rPr>
                        <a:t>Constant Inputs</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30%</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No</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No</a:t>
                      </a:r>
                      <a:endParaRPr lang="en-IN" sz="120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3"/>
                  </a:ext>
                </a:extLst>
              </a:tr>
              <a:tr h="135890">
                <a:tc>
                  <a:txBody>
                    <a:bodyPr/>
                    <a:lstStyle/>
                    <a:p>
                      <a:pPr>
                        <a:lnSpc>
                          <a:spcPct val="115000"/>
                        </a:lnSpc>
                        <a:spcAft>
                          <a:spcPts val="0"/>
                        </a:spcAft>
                      </a:pPr>
                      <a:r>
                        <a:rPr lang="en-US" sz="1200" kern="1200">
                          <a:effectLst/>
                          <a:latin typeface="Times New Roman" pitchFamily="18" charset="0"/>
                          <a:cs typeface="Times New Roman" pitchFamily="18" charset="0"/>
                        </a:rPr>
                        <a:t>No. of gates used</a:t>
                      </a:r>
                      <a:endParaRPr lang="en-IN" sz="12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21%</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21%</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21%</a:t>
                      </a:r>
                      <a:endParaRPr lang="en-IN" sz="1200">
                        <a:effectLst/>
                        <a:latin typeface="Times New Roman" pitchFamily="18" charset="0"/>
                        <a:cs typeface="Times New Roman" pitchFamily="18" charset="0"/>
                      </a:endParaRPr>
                    </a:p>
                  </a:txBody>
                  <a:tcPr marL="68580" marR="68580"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21%</a:t>
                      </a:r>
                      <a:endParaRPr lang="en-IN" sz="1200" dirty="0">
                        <a:effectLst/>
                        <a:latin typeface="Times New Roman" pitchFamily="18" charset="0"/>
                        <a:cs typeface="Times New Roman" pitchFamily="18" charset="0"/>
                      </a:endParaRPr>
                    </a:p>
                  </a:txBody>
                  <a:tcPr marL="68580" marR="68580" marT="0" marB="0" anchor="ctr"/>
                </a:tc>
                <a:extLst>
                  <a:ext uri="{0D108BD9-81ED-4DB2-BD59-A6C34878D82A}">
                    <a16:rowId xmlns:a16="http://schemas.microsoft.com/office/drawing/2014/main" xmlns="" val="10004"/>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75</a:t>
            </a:fld>
            <a:endParaRPr lang="en-I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US" b="1" dirty="0" smtClean="0">
                <a:latin typeface="Times New Roman" pitchFamily="18" charset="0"/>
                <a:cs typeface="Times New Roman" pitchFamily="18" charset="0"/>
              </a:rPr>
              <a:t>Overall Performance</a:t>
            </a:r>
            <a:endParaRPr lang="en-US"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857833217"/>
              </p:ext>
            </p:extLst>
          </p:nvPr>
        </p:nvGraphicFramePr>
        <p:xfrm>
          <a:off x="251517" y="3645024"/>
          <a:ext cx="8640962" cy="3317748"/>
        </p:xfrm>
        <a:graphic>
          <a:graphicData uri="http://schemas.openxmlformats.org/drawingml/2006/table">
            <a:tbl>
              <a:tblPr firstRow="1" firstCol="1" bandRow="1">
                <a:tableStyleId>{5C22544A-7EE6-4342-B048-85BDC9FD1C3A}</a:tableStyleId>
              </a:tblPr>
              <a:tblGrid>
                <a:gridCol w="1097402">
                  <a:extLst>
                    <a:ext uri="{9D8B030D-6E8A-4147-A177-3AD203B41FA5}">
                      <a16:colId xmlns:a16="http://schemas.microsoft.com/office/drawing/2014/main" xmlns="" val="20000"/>
                    </a:ext>
                  </a:extLst>
                </a:gridCol>
                <a:gridCol w="943593">
                  <a:extLst>
                    <a:ext uri="{9D8B030D-6E8A-4147-A177-3AD203B41FA5}">
                      <a16:colId xmlns:a16="http://schemas.microsoft.com/office/drawing/2014/main" xmlns="" val="20001"/>
                    </a:ext>
                  </a:extLst>
                </a:gridCol>
                <a:gridCol w="943593">
                  <a:extLst>
                    <a:ext uri="{9D8B030D-6E8A-4147-A177-3AD203B41FA5}">
                      <a16:colId xmlns:a16="http://schemas.microsoft.com/office/drawing/2014/main" xmlns="" val="20002"/>
                    </a:ext>
                  </a:extLst>
                </a:gridCol>
                <a:gridCol w="943593">
                  <a:extLst>
                    <a:ext uri="{9D8B030D-6E8A-4147-A177-3AD203B41FA5}">
                      <a16:colId xmlns:a16="http://schemas.microsoft.com/office/drawing/2014/main" xmlns="" val="20003"/>
                    </a:ext>
                  </a:extLst>
                </a:gridCol>
                <a:gridCol w="943593">
                  <a:extLst>
                    <a:ext uri="{9D8B030D-6E8A-4147-A177-3AD203B41FA5}">
                      <a16:colId xmlns:a16="http://schemas.microsoft.com/office/drawing/2014/main" xmlns="" val="20004"/>
                    </a:ext>
                  </a:extLst>
                </a:gridCol>
                <a:gridCol w="943593">
                  <a:extLst>
                    <a:ext uri="{9D8B030D-6E8A-4147-A177-3AD203B41FA5}">
                      <a16:colId xmlns:a16="http://schemas.microsoft.com/office/drawing/2014/main" xmlns="" val="20005"/>
                    </a:ext>
                  </a:extLst>
                </a:gridCol>
                <a:gridCol w="943593">
                  <a:extLst>
                    <a:ext uri="{9D8B030D-6E8A-4147-A177-3AD203B41FA5}">
                      <a16:colId xmlns:a16="http://schemas.microsoft.com/office/drawing/2014/main" xmlns="" val="20006"/>
                    </a:ext>
                  </a:extLst>
                </a:gridCol>
                <a:gridCol w="943593">
                  <a:extLst>
                    <a:ext uri="{9D8B030D-6E8A-4147-A177-3AD203B41FA5}">
                      <a16:colId xmlns:a16="http://schemas.microsoft.com/office/drawing/2014/main" xmlns="" val="20007"/>
                    </a:ext>
                  </a:extLst>
                </a:gridCol>
                <a:gridCol w="938409">
                  <a:extLst>
                    <a:ext uri="{9D8B030D-6E8A-4147-A177-3AD203B41FA5}">
                      <a16:colId xmlns:a16="http://schemas.microsoft.com/office/drawing/2014/main" xmlns="" val="20008"/>
                    </a:ext>
                  </a:extLst>
                </a:gridCol>
              </a:tblGrid>
              <a:tr h="0">
                <a:tc gridSpan="9">
                  <a:txBody>
                    <a:bodyPr/>
                    <a:lstStyle/>
                    <a:p>
                      <a:pPr marL="0" indent="0" algn="ctr">
                        <a:lnSpc>
                          <a:spcPct val="150000"/>
                        </a:lnSpc>
                        <a:spcAft>
                          <a:spcPts val="0"/>
                        </a:spcAft>
                      </a:pPr>
                      <a:r>
                        <a:rPr lang="en-IN" sz="1400" dirty="0" smtClean="0">
                          <a:effectLst/>
                          <a:latin typeface="Times New Roman" pitchFamily="18" charset="0"/>
                          <a:ea typeface="Times New Roman"/>
                          <a:cs typeface="Times New Roman" pitchFamily="18" charset="0"/>
                        </a:rPr>
                        <a:t>VEDI</a:t>
                      </a:r>
                      <a:r>
                        <a:rPr lang="en-IN" sz="1400" baseline="0" dirty="0" smtClean="0">
                          <a:effectLst/>
                          <a:latin typeface="Times New Roman" pitchFamily="18" charset="0"/>
                          <a:ea typeface="Times New Roman"/>
                          <a:cs typeface="Times New Roman" pitchFamily="18" charset="0"/>
                        </a:rPr>
                        <a:t>C MULTIPLIER</a:t>
                      </a:r>
                      <a:endParaRPr lang="en-IN" sz="1400" dirty="0">
                        <a:effectLst/>
                        <a:latin typeface="Times New Roman" pitchFamily="18" charset="0"/>
                        <a:ea typeface="Times New Roman"/>
                        <a:cs typeface="Times New Roman" pitchFamily="18" charset="0"/>
                      </a:endParaRPr>
                    </a:p>
                  </a:txBody>
                  <a:tcPr marL="68580" marR="68580" marT="0" marB="0" anchor="ctr"/>
                </a:tc>
                <a:tc hMerge="1">
                  <a:txBody>
                    <a:bodyPr/>
                    <a:lstStyle/>
                    <a:p>
                      <a:pPr marL="0" indent="0" algn="ctr">
                        <a:lnSpc>
                          <a:spcPct val="150000"/>
                        </a:lnSpc>
                        <a:spcAft>
                          <a:spcPts val="0"/>
                        </a:spcAft>
                      </a:pPr>
                      <a:endParaRPr lang="en-IN" sz="1300" dirty="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0">
                <a:tc rowSpan="3">
                  <a:txBody>
                    <a:bodyPr/>
                    <a:lstStyle/>
                    <a:p>
                      <a:pPr marL="0" indent="0" algn="ctr">
                        <a:lnSpc>
                          <a:spcPct val="150000"/>
                        </a:lnSpc>
                        <a:spcAft>
                          <a:spcPts val="0"/>
                        </a:spcAft>
                      </a:pPr>
                      <a:r>
                        <a:rPr lang="en-GB" sz="1400" dirty="0">
                          <a:effectLst/>
                          <a:latin typeface="Times New Roman" pitchFamily="18" charset="0"/>
                          <a:cs typeface="Times New Roman" pitchFamily="18" charset="0"/>
                        </a:rPr>
                        <a:t>Performance Cost</a:t>
                      </a:r>
                      <a:endParaRPr lang="en-IN" sz="1400" dirty="0">
                        <a:effectLst/>
                        <a:latin typeface="Times New Roman" pitchFamily="18" charset="0"/>
                        <a:ea typeface="Times New Roman"/>
                        <a:cs typeface="Times New Roman" pitchFamily="18" charset="0"/>
                      </a:endParaRPr>
                    </a:p>
                  </a:txBody>
                  <a:tcPr marL="68580" marR="68580" marT="0" marB="0" anchor="ctr"/>
                </a:tc>
                <a:tc gridSpan="8">
                  <a:txBody>
                    <a:bodyPr/>
                    <a:lstStyle/>
                    <a:p>
                      <a:pPr marL="0" indent="0" algn="ctr">
                        <a:lnSpc>
                          <a:spcPct val="150000"/>
                        </a:lnSpc>
                        <a:spcAft>
                          <a:spcPts val="0"/>
                        </a:spcAft>
                      </a:pPr>
                      <a:r>
                        <a:rPr lang="en-GB" sz="1400" dirty="0">
                          <a:effectLst/>
                          <a:latin typeface="Times New Roman" pitchFamily="18" charset="0"/>
                          <a:cs typeface="Times New Roman" pitchFamily="18" charset="0"/>
                        </a:rPr>
                        <a:t>Improvement </a:t>
                      </a:r>
                      <a:r>
                        <a:rPr lang="en-GB" sz="1400" dirty="0" err="1">
                          <a:effectLst/>
                          <a:latin typeface="Times New Roman" pitchFamily="18" charset="0"/>
                          <a:cs typeface="Times New Roman" pitchFamily="18" charset="0"/>
                        </a:rPr>
                        <a:t>w.r.t</a:t>
                      </a:r>
                      <a:r>
                        <a:rPr lang="en-GB" sz="1400" dirty="0">
                          <a:effectLst/>
                          <a:latin typeface="Times New Roman" pitchFamily="18" charset="0"/>
                          <a:cs typeface="Times New Roman" pitchFamily="18" charset="0"/>
                        </a:rPr>
                        <a:t>.</a:t>
                      </a:r>
                      <a:endParaRPr lang="en-IN" sz="1400" dirty="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1"/>
                  </a:ext>
                </a:extLst>
              </a:tr>
              <a:tr h="217805">
                <a:tc vMerge="1">
                  <a:txBody>
                    <a:bodyPr/>
                    <a:lstStyle/>
                    <a:p>
                      <a:endParaRPr lang="en-IN"/>
                    </a:p>
                  </a:txBody>
                  <a:tcPr/>
                </a:tc>
                <a:tc gridSpan="2">
                  <a:txBody>
                    <a:bodyPr/>
                    <a:lstStyle/>
                    <a:p>
                      <a:pPr marL="0" indent="0" algn="ctr">
                        <a:lnSpc>
                          <a:spcPct val="150000"/>
                        </a:lnSpc>
                        <a:spcAft>
                          <a:spcPts val="0"/>
                        </a:spcAft>
                      </a:pPr>
                      <a:r>
                        <a:rPr lang="en-GB" sz="1400" dirty="0" err="1">
                          <a:effectLst/>
                          <a:latin typeface="Times New Roman" pitchFamily="18" charset="0"/>
                          <a:cs typeface="Times New Roman" pitchFamily="18" charset="0"/>
                        </a:rPr>
                        <a:t>Fredkin</a:t>
                      </a:r>
                      <a:r>
                        <a:rPr lang="en-GB" sz="1400" dirty="0">
                          <a:effectLst/>
                          <a:latin typeface="Times New Roman" pitchFamily="18" charset="0"/>
                          <a:cs typeface="Times New Roman" pitchFamily="18" charset="0"/>
                        </a:rPr>
                        <a:t> and </a:t>
                      </a:r>
                      <a:r>
                        <a:rPr lang="en-GB" sz="1400" dirty="0" err="1">
                          <a:effectLst/>
                          <a:latin typeface="Times New Roman" pitchFamily="18" charset="0"/>
                          <a:cs typeface="Times New Roman" pitchFamily="18" charset="0"/>
                        </a:rPr>
                        <a:t>Toffoli</a:t>
                      </a:r>
                      <a:endParaRPr lang="en-IN" sz="1400" dirty="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400">
                          <a:effectLst/>
                          <a:latin typeface="Times New Roman" pitchFamily="18" charset="0"/>
                          <a:cs typeface="Times New Roman" pitchFamily="18" charset="0"/>
                        </a:rPr>
                        <a:t>NFT</a:t>
                      </a:r>
                      <a:endParaRPr lang="en-IN" sz="14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400">
                          <a:effectLst/>
                          <a:latin typeface="Times New Roman" pitchFamily="18" charset="0"/>
                          <a:cs typeface="Times New Roman" pitchFamily="18" charset="0"/>
                        </a:rPr>
                        <a:t>RUG</a:t>
                      </a:r>
                      <a:endParaRPr lang="en-IN" sz="14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400">
                          <a:effectLst/>
                          <a:latin typeface="Times New Roman" pitchFamily="18" charset="0"/>
                          <a:cs typeface="Times New Roman" pitchFamily="18" charset="0"/>
                        </a:rPr>
                        <a:t>UPPG</a:t>
                      </a:r>
                      <a:endParaRPr lang="en-IN" sz="14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10002"/>
                  </a:ext>
                </a:extLst>
              </a:tr>
              <a:tr h="122555">
                <a:tc vMerge="1">
                  <a:txBody>
                    <a:bodyPr/>
                    <a:lstStyle/>
                    <a:p>
                      <a:endParaRPr lang="en-IN"/>
                    </a:p>
                  </a:txBody>
                  <a:tcPr/>
                </a:tc>
                <a:tc>
                  <a:txBody>
                    <a:bodyPr/>
                    <a:lstStyle/>
                    <a:p>
                      <a:pPr marL="0" indent="0" algn="ctr">
                        <a:lnSpc>
                          <a:spcPct val="150000"/>
                        </a:lnSpc>
                        <a:spcAft>
                          <a:spcPts val="0"/>
                        </a:spcAft>
                      </a:pPr>
                      <a:r>
                        <a:rPr lang="en-GB" sz="1400">
                          <a:effectLst/>
                          <a:latin typeface="Times New Roman" pitchFamily="18" charset="0"/>
                          <a:cs typeface="Times New Roman" pitchFamily="18" charset="0"/>
                        </a:rPr>
                        <a:t>Approach-1</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400">
                          <a:effectLst/>
                          <a:latin typeface="Times New Roman" pitchFamily="18" charset="0"/>
                          <a:cs typeface="Times New Roman" pitchFamily="18" charset="0"/>
                        </a:rPr>
                        <a:t>Approach-2</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400">
                          <a:effectLst/>
                          <a:latin typeface="Times New Roman" pitchFamily="18" charset="0"/>
                          <a:cs typeface="Times New Roman" pitchFamily="18" charset="0"/>
                        </a:rPr>
                        <a:t>Approach-1</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400">
                          <a:effectLst/>
                          <a:latin typeface="Times New Roman" pitchFamily="18" charset="0"/>
                          <a:cs typeface="Times New Roman" pitchFamily="18" charset="0"/>
                        </a:rPr>
                        <a:t>Approach-2</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400">
                          <a:effectLst/>
                          <a:latin typeface="Times New Roman" pitchFamily="18" charset="0"/>
                          <a:cs typeface="Times New Roman" pitchFamily="18" charset="0"/>
                        </a:rPr>
                        <a:t>Approach-1</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400">
                          <a:effectLst/>
                          <a:latin typeface="Times New Roman" pitchFamily="18" charset="0"/>
                          <a:cs typeface="Times New Roman" pitchFamily="18" charset="0"/>
                        </a:rPr>
                        <a:t>Approach-2</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400">
                          <a:effectLst/>
                          <a:latin typeface="Times New Roman" pitchFamily="18" charset="0"/>
                          <a:cs typeface="Times New Roman" pitchFamily="18" charset="0"/>
                        </a:rPr>
                        <a:t>Approach-1</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400">
                          <a:effectLst/>
                          <a:latin typeface="Times New Roman" pitchFamily="18" charset="0"/>
                          <a:cs typeface="Times New Roman" pitchFamily="18" charset="0"/>
                        </a:rPr>
                        <a:t>Approach-2</a:t>
                      </a:r>
                      <a:endParaRPr lang="en-IN" sz="140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xmlns="" val="10003"/>
                  </a:ext>
                </a:extLst>
              </a:tr>
              <a:tr h="122555">
                <a:tc>
                  <a:txBody>
                    <a:bodyPr/>
                    <a:lstStyle/>
                    <a:p>
                      <a:pPr marL="0" indent="0">
                        <a:lnSpc>
                          <a:spcPct val="115000"/>
                        </a:lnSpc>
                        <a:spcAft>
                          <a:spcPts val="0"/>
                        </a:spcAft>
                      </a:pPr>
                      <a:r>
                        <a:rPr lang="en-US" sz="1400">
                          <a:effectLst/>
                          <a:latin typeface="Times New Roman" pitchFamily="18" charset="0"/>
                          <a:cs typeface="Times New Roman" pitchFamily="18" charset="0"/>
                        </a:rPr>
                        <a:t>Quantum Cost</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11.32%</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37.73%</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12.96%</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38.89%</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50000"/>
                        </a:lnSpc>
                        <a:spcAft>
                          <a:spcPts val="0"/>
                        </a:spcAft>
                      </a:pPr>
                      <a:r>
                        <a:rPr lang="en-GB" sz="1400">
                          <a:effectLst/>
                          <a:latin typeface="Times New Roman" pitchFamily="18" charset="0"/>
                          <a:cs typeface="Times New Roman" pitchFamily="18" charset="0"/>
                        </a:rPr>
                        <a:t>60.83%</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50000"/>
                        </a:lnSpc>
                        <a:spcAft>
                          <a:spcPts val="0"/>
                        </a:spcAft>
                      </a:pPr>
                      <a:r>
                        <a:rPr lang="en-GB" sz="1400">
                          <a:effectLst/>
                          <a:latin typeface="Times New Roman" pitchFamily="18" charset="0"/>
                          <a:cs typeface="Times New Roman" pitchFamily="18" charset="0"/>
                        </a:rPr>
                        <a:t>72.5%</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marL="0" indent="0" algn="just">
                        <a:lnSpc>
                          <a:spcPct val="150000"/>
                        </a:lnSpc>
                        <a:spcAft>
                          <a:spcPts val="0"/>
                        </a:spcAft>
                      </a:pPr>
                      <a:r>
                        <a:rPr lang="en-GB" sz="1400">
                          <a:effectLst/>
                          <a:latin typeface="Times New Roman" pitchFamily="18" charset="0"/>
                          <a:cs typeface="Times New Roman" pitchFamily="18" charset="0"/>
                        </a:rPr>
                        <a:t>21.7%</a:t>
                      </a:r>
                      <a:endParaRPr lang="en-IN" sz="1400">
                        <a:effectLst/>
                        <a:latin typeface="Times New Roman" pitchFamily="18" charset="0"/>
                        <a:ea typeface="Times New Roman"/>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45%</a:t>
                      </a:r>
                      <a:endParaRPr lang="en-IN" sz="14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4"/>
                  </a:ext>
                </a:extLst>
              </a:tr>
              <a:tr h="118745">
                <a:tc>
                  <a:txBody>
                    <a:bodyPr/>
                    <a:lstStyle/>
                    <a:p>
                      <a:pPr marL="0" indent="0">
                        <a:lnSpc>
                          <a:spcPct val="115000"/>
                        </a:lnSpc>
                        <a:spcAft>
                          <a:spcPts val="0"/>
                        </a:spcAft>
                      </a:pPr>
                      <a:r>
                        <a:rPr lang="en-US" sz="1400">
                          <a:effectLst/>
                          <a:latin typeface="Times New Roman" pitchFamily="18" charset="0"/>
                          <a:cs typeface="Times New Roman" pitchFamily="18" charset="0"/>
                        </a:rPr>
                        <a:t>Garbage Output</a:t>
                      </a:r>
                      <a:endParaRPr lang="en-IN" sz="1400">
                        <a:effectLst/>
                        <a:latin typeface="Times New Roman" pitchFamily="18" charset="0"/>
                        <a:ea typeface="Calibri"/>
                        <a:cs typeface="Times New Roman" pitchFamily="18" charset="0"/>
                      </a:endParaRPr>
                    </a:p>
                  </a:txBody>
                  <a:tcPr marL="68580" marR="68580" marT="0" marB="0" anchor="ctr"/>
                </a:tc>
                <a:tc gridSpan="2">
                  <a:txBody>
                    <a:bodyPr/>
                    <a:lstStyle/>
                    <a:p>
                      <a:pPr marL="0" indent="0" algn="ctr">
                        <a:lnSpc>
                          <a:spcPct val="150000"/>
                        </a:lnSpc>
                        <a:spcAft>
                          <a:spcPts val="0"/>
                        </a:spcAft>
                      </a:pPr>
                      <a:r>
                        <a:rPr lang="en-GB" sz="1400">
                          <a:effectLst/>
                          <a:latin typeface="Times New Roman" pitchFamily="18" charset="0"/>
                          <a:cs typeface="Times New Roman" pitchFamily="18" charset="0"/>
                        </a:rPr>
                        <a:t>47.5%</a:t>
                      </a:r>
                      <a:endParaRPr lang="en-IN" sz="14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400">
                          <a:effectLst/>
                          <a:latin typeface="Times New Roman" pitchFamily="18" charset="0"/>
                          <a:cs typeface="Times New Roman" pitchFamily="18" charset="0"/>
                        </a:rPr>
                        <a:t>No</a:t>
                      </a:r>
                      <a:endParaRPr lang="en-IN" sz="14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400">
                          <a:effectLst/>
                          <a:latin typeface="Times New Roman" pitchFamily="18" charset="0"/>
                          <a:cs typeface="Times New Roman" pitchFamily="18" charset="0"/>
                        </a:rPr>
                        <a:t>No</a:t>
                      </a:r>
                      <a:endParaRPr lang="en-IN" sz="14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400">
                          <a:effectLst/>
                          <a:latin typeface="Times New Roman" pitchFamily="18" charset="0"/>
                          <a:cs typeface="Times New Roman" pitchFamily="18" charset="0"/>
                        </a:rPr>
                        <a:t>25%</a:t>
                      </a:r>
                      <a:endParaRPr lang="en-IN" sz="14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10005"/>
                  </a:ext>
                </a:extLst>
              </a:tr>
              <a:tr h="118745">
                <a:tc>
                  <a:txBody>
                    <a:bodyPr/>
                    <a:lstStyle/>
                    <a:p>
                      <a:pPr marL="0" indent="0">
                        <a:lnSpc>
                          <a:spcPct val="115000"/>
                        </a:lnSpc>
                        <a:spcAft>
                          <a:spcPts val="0"/>
                        </a:spcAft>
                      </a:pPr>
                      <a:r>
                        <a:rPr lang="en-US" sz="1400" dirty="0">
                          <a:effectLst/>
                          <a:latin typeface="Times New Roman" pitchFamily="18" charset="0"/>
                          <a:cs typeface="Times New Roman" pitchFamily="18" charset="0"/>
                        </a:rPr>
                        <a:t>Number of </a:t>
                      </a:r>
                      <a:r>
                        <a:rPr lang="en-US" sz="1400" dirty="0" smtClean="0">
                          <a:effectLst/>
                          <a:latin typeface="Times New Roman" pitchFamily="18" charset="0"/>
                          <a:cs typeface="Times New Roman" pitchFamily="18" charset="0"/>
                        </a:rPr>
                        <a:t>Gates</a:t>
                      </a:r>
                      <a:endParaRPr lang="en-IN" sz="1400" dirty="0">
                        <a:effectLst/>
                        <a:latin typeface="Times New Roman" pitchFamily="18" charset="0"/>
                        <a:ea typeface="Calibri"/>
                        <a:cs typeface="Times New Roman" pitchFamily="18" charset="0"/>
                      </a:endParaRPr>
                    </a:p>
                  </a:txBody>
                  <a:tcPr marL="68580" marR="68580" marT="0" marB="0" anchor="ctr"/>
                </a:tc>
                <a:tc gridSpan="2">
                  <a:txBody>
                    <a:bodyPr/>
                    <a:lstStyle/>
                    <a:p>
                      <a:pPr marL="0" indent="0" algn="ctr">
                        <a:lnSpc>
                          <a:spcPct val="115000"/>
                        </a:lnSpc>
                        <a:spcAft>
                          <a:spcPts val="0"/>
                        </a:spcAft>
                      </a:pPr>
                      <a:r>
                        <a:rPr lang="en-US" sz="1400">
                          <a:effectLst/>
                          <a:latin typeface="Times New Roman" pitchFamily="18" charset="0"/>
                          <a:cs typeface="Times New Roman" pitchFamily="18" charset="0"/>
                        </a:rPr>
                        <a:t>40%</a:t>
                      </a:r>
                      <a:endParaRPr lang="en-IN" sz="1400">
                        <a:effectLst/>
                        <a:latin typeface="Times New Roman" pitchFamily="18" charset="0"/>
                        <a:ea typeface="Calibri"/>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15000"/>
                        </a:lnSpc>
                        <a:spcAft>
                          <a:spcPts val="0"/>
                        </a:spcAft>
                      </a:pPr>
                      <a:r>
                        <a:rPr lang="en-US" sz="1400">
                          <a:effectLst/>
                          <a:latin typeface="Times New Roman" pitchFamily="18" charset="0"/>
                          <a:cs typeface="Times New Roman" pitchFamily="18" charset="0"/>
                        </a:rPr>
                        <a:t>25%</a:t>
                      </a:r>
                      <a:endParaRPr lang="en-IN" sz="1400">
                        <a:effectLst/>
                        <a:latin typeface="Times New Roman" pitchFamily="18" charset="0"/>
                        <a:ea typeface="Calibri"/>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15000"/>
                        </a:lnSpc>
                        <a:spcAft>
                          <a:spcPts val="0"/>
                        </a:spcAft>
                      </a:pPr>
                      <a:r>
                        <a:rPr lang="en-US" sz="1400">
                          <a:effectLst/>
                          <a:latin typeface="Times New Roman" pitchFamily="18" charset="0"/>
                          <a:cs typeface="Times New Roman" pitchFamily="18" charset="0"/>
                        </a:rPr>
                        <a:t>0%</a:t>
                      </a:r>
                      <a:endParaRPr lang="en-IN" sz="1400">
                        <a:effectLst/>
                        <a:latin typeface="Times New Roman" pitchFamily="18" charset="0"/>
                        <a:ea typeface="Calibri"/>
                        <a:cs typeface="Times New Roman" pitchFamily="18" charset="0"/>
                      </a:endParaRPr>
                    </a:p>
                  </a:txBody>
                  <a:tcPr marL="68580" marR="68580" marT="0" marB="0" anchor="ctr"/>
                </a:tc>
                <a:tc hMerge="1">
                  <a:txBody>
                    <a:bodyPr/>
                    <a:lstStyle/>
                    <a:p>
                      <a:endParaRPr lang="en-IN"/>
                    </a:p>
                  </a:txBody>
                  <a:tcPr/>
                </a:tc>
                <a:tc gridSpan="2">
                  <a:txBody>
                    <a:bodyPr/>
                    <a:lstStyle/>
                    <a:p>
                      <a:pPr marL="0" indent="0" algn="ctr">
                        <a:lnSpc>
                          <a:spcPct val="150000"/>
                        </a:lnSpc>
                        <a:spcAft>
                          <a:spcPts val="0"/>
                        </a:spcAft>
                      </a:pPr>
                      <a:r>
                        <a:rPr lang="en-GB" sz="1400">
                          <a:effectLst/>
                          <a:latin typeface="Times New Roman" pitchFamily="18" charset="0"/>
                          <a:cs typeface="Times New Roman" pitchFamily="18" charset="0"/>
                        </a:rPr>
                        <a:t>25%</a:t>
                      </a:r>
                      <a:endParaRPr lang="en-IN" sz="1400">
                        <a:effectLst/>
                        <a:latin typeface="Times New Roman" pitchFamily="18" charset="0"/>
                        <a:ea typeface="Times New Roman"/>
                        <a:cs typeface="Times New Roman"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xmlns="" val="10006"/>
                  </a:ext>
                </a:extLst>
              </a:tr>
              <a:tr h="118745">
                <a:tc>
                  <a:txBody>
                    <a:bodyPr/>
                    <a:lstStyle/>
                    <a:p>
                      <a:pPr marL="0" indent="0">
                        <a:lnSpc>
                          <a:spcPct val="115000"/>
                        </a:lnSpc>
                        <a:spcAft>
                          <a:spcPts val="0"/>
                        </a:spcAft>
                      </a:pPr>
                      <a:r>
                        <a:rPr lang="en-US" sz="1400">
                          <a:effectLst/>
                          <a:latin typeface="Times New Roman" pitchFamily="18" charset="0"/>
                          <a:cs typeface="Times New Roman" pitchFamily="18" charset="0"/>
                        </a:rPr>
                        <a:t>Total cost</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21.38%</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37.57%</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2.85%</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22.85%</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50.90%</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61%</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a:effectLst/>
                          <a:latin typeface="Times New Roman" pitchFamily="18" charset="0"/>
                          <a:cs typeface="Times New Roman" pitchFamily="18" charset="0"/>
                        </a:rPr>
                        <a:t>20.93%</a:t>
                      </a:r>
                      <a:endParaRPr lang="en-IN" sz="1400">
                        <a:effectLst/>
                        <a:latin typeface="Times New Roman" pitchFamily="18" charset="0"/>
                        <a:ea typeface="Calibri"/>
                        <a:cs typeface="Times New Roman" pitchFamily="18" charset="0"/>
                      </a:endParaRPr>
                    </a:p>
                  </a:txBody>
                  <a:tcPr marL="68580" marR="68580" marT="0" marB="0" anchor="ctr"/>
                </a:tc>
                <a:tc>
                  <a:txBody>
                    <a:bodyPr/>
                    <a:lstStyle/>
                    <a:p>
                      <a:pPr marL="0" indent="0" algn="ctr">
                        <a:lnSpc>
                          <a:spcPct val="115000"/>
                        </a:lnSpc>
                        <a:spcAft>
                          <a:spcPts val="0"/>
                        </a:spcAft>
                      </a:pPr>
                      <a:r>
                        <a:rPr lang="en-US" sz="1400" dirty="0">
                          <a:effectLst/>
                          <a:latin typeface="Times New Roman" pitchFamily="18" charset="0"/>
                          <a:cs typeface="Times New Roman" pitchFamily="18" charset="0"/>
                        </a:rPr>
                        <a:t>37.21%</a:t>
                      </a:r>
                      <a:endParaRPr lang="en-IN" sz="14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10007"/>
                  </a:ext>
                </a:extLst>
              </a:tr>
            </a:tbl>
          </a:graphicData>
        </a:graphic>
      </p:graphicFrame>
      <p:graphicFrame>
        <p:nvGraphicFramePr>
          <p:cNvPr id="5" name="Table 4"/>
          <p:cNvGraphicFramePr>
            <a:graphicFrameLocks noGrp="1"/>
          </p:cNvGraphicFramePr>
          <p:nvPr/>
        </p:nvGraphicFramePr>
        <p:xfrm>
          <a:off x="251520" y="836712"/>
          <a:ext cx="8686800" cy="2775204"/>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447800">
                  <a:extLst>
                    <a:ext uri="{9D8B030D-6E8A-4147-A177-3AD203B41FA5}">
                      <a16:colId xmlns:a16="http://schemas.microsoft.com/office/drawing/2014/main" xmlns="" val="20002"/>
                    </a:ext>
                  </a:extLst>
                </a:gridCol>
                <a:gridCol w="1447800">
                  <a:extLst>
                    <a:ext uri="{9D8B030D-6E8A-4147-A177-3AD203B41FA5}">
                      <a16:colId xmlns:a16="http://schemas.microsoft.com/office/drawing/2014/main" xmlns="" val="20003"/>
                    </a:ext>
                  </a:extLst>
                </a:gridCol>
                <a:gridCol w="1447800">
                  <a:extLst>
                    <a:ext uri="{9D8B030D-6E8A-4147-A177-3AD203B41FA5}">
                      <a16:colId xmlns:a16="http://schemas.microsoft.com/office/drawing/2014/main" xmlns="" val="20004"/>
                    </a:ext>
                  </a:extLst>
                </a:gridCol>
                <a:gridCol w="1447800">
                  <a:extLst>
                    <a:ext uri="{9D8B030D-6E8A-4147-A177-3AD203B41FA5}">
                      <a16:colId xmlns:a16="http://schemas.microsoft.com/office/drawing/2014/main" xmlns="" val="20005"/>
                    </a:ext>
                  </a:extLst>
                </a:gridCol>
              </a:tblGrid>
              <a:tr h="187325">
                <a:tc gridSpan="6">
                  <a:txBody>
                    <a:bodyPr/>
                    <a:lstStyle/>
                    <a:p>
                      <a:pPr algn="ctr">
                        <a:lnSpc>
                          <a:spcPct val="115000"/>
                        </a:lnSpc>
                        <a:spcAft>
                          <a:spcPts val="0"/>
                        </a:spcAft>
                        <a:tabLst>
                          <a:tab pos="1885950" algn="l"/>
                        </a:tabLst>
                      </a:pPr>
                      <a:r>
                        <a:rPr lang="en-IN" sz="1400" dirty="0" smtClean="0">
                          <a:effectLst/>
                          <a:latin typeface="Times New Roman" pitchFamily="18" charset="0"/>
                          <a:ea typeface="Calibri"/>
                          <a:cs typeface="Times New Roman" pitchFamily="18" charset="0"/>
                        </a:rPr>
                        <a:t>FLOATING POINT DIVISION UNIT</a:t>
                      </a:r>
                      <a:endParaRPr lang="en-IN" sz="1400" dirty="0">
                        <a:effectLst/>
                        <a:latin typeface="Times New Roman" pitchFamily="18" charset="0"/>
                        <a:ea typeface="Calibri"/>
                        <a:cs typeface="Times New Roman" pitchFamily="18" charset="0"/>
                      </a:endParaRPr>
                    </a:p>
                  </a:txBody>
                  <a:tcPr marL="68580" marR="68580" marT="9525" marB="0" anchor="ctr"/>
                </a:tc>
                <a:tc hMerge="1">
                  <a:txBody>
                    <a:bodyPr/>
                    <a:lstStyle/>
                    <a:p>
                      <a:pPr algn="ctr">
                        <a:lnSpc>
                          <a:spcPct val="115000"/>
                        </a:lnSpc>
                        <a:spcAft>
                          <a:spcPts val="0"/>
                        </a:spcAft>
                        <a:tabLst>
                          <a:tab pos="1885950" algn="l"/>
                        </a:tabLst>
                      </a:pPr>
                      <a:endParaRPr lang="en-IN" sz="1100" dirty="0">
                        <a:effectLst/>
                        <a:latin typeface="Times New Roman" pitchFamily="18" charset="0"/>
                        <a:ea typeface="Calibri"/>
                        <a:cs typeface="Times New Roman" pitchFamily="18" charset="0"/>
                      </a:endParaRPr>
                    </a:p>
                  </a:txBody>
                  <a:tcPr marL="68580" marR="68580" marT="9525" marB="0" anchor="ctr"/>
                </a:tc>
                <a:tc hMerge="1">
                  <a:txBody>
                    <a:bodyPr/>
                    <a:lstStyle/>
                    <a:p>
                      <a:endParaRPr lang="en-US"/>
                    </a:p>
                  </a:txBody>
                  <a:tcPr/>
                </a:tc>
                <a:tc hMerge="1">
                  <a:txBody>
                    <a:bodyPr/>
                    <a:lstStyle/>
                    <a:p>
                      <a:pPr algn="ctr">
                        <a:lnSpc>
                          <a:spcPct val="115000"/>
                        </a:lnSpc>
                        <a:spcAft>
                          <a:spcPts val="0"/>
                        </a:spcAft>
                        <a:tabLst>
                          <a:tab pos="1885950" algn="l"/>
                        </a:tabLst>
                      </a:pPr>
                      <a:endParaRPr lang="en-IN" sz="1100" dirty="0">
                        <a:effectLst/>
                        <a:latin typeface="Times New Roman" pitchFamily="18" charset="0"/>
                        <a:ea typeface="Calibri"/>
                        <a:cs typeface="Times New Roman" pitchFamily="18" charset="0"/>
                      </a:endParaRPr>
                    </a:p>
                  </a:txBody>
                  <a:tcPr marL="68580" marR="68580" marT="9525" marB="0" anchor="ctr"/>
                </a:tc>
                <a:tc hMerge="1">
                  <a:txBody>
                    <a:bodyPr/>
                    <a:lstStyle/>
                    <a:p>
                      <a:endParaRPr lang="en-US"/>
                    </a:p>
                  </a:txBody>
                  <a:tcPr/>
                </a:tc>
                <a:tc hMerge="1">
                  <a:txBody>
                    <a:bodyPr/>
                    <a:lstStyle/>
                    <a:p>
                      <a:pPr algn="ctr">
                        <a:lnSpc>
                          <a:spcPct val="115000"/>
                        </a:lnSpc>
                        <a:spcAft>
                          <a:spcPts val="0"/>
                        </a:spcAft>
                        <a:tabLst>
                          <a:tab pos="1885950" algn="l"/>
                        </a:tabLst>
                      </a:pPr>
                      <a:endParaRPr lang="en-IN" sz="1100" dirty="0">
                        <a:effectLst/>
                        <a:latin typeface="Times New Roman" pitchFamily="18" charset="0"/>
                        <a:ea typeface="Calibri"/>
                        <a:cs typeface="Times New Roman" pitchFamily="18" charset="0"/>
                      </a:endParaRPr>
                    </a:p>
                  </a:txBody>
                  <a:tcPr marL="68580" marR="68580" marT="9525" marB="0" anchor="ctr"/>
                </a:tc>
                <a:extLst>
                  <a:ext uri="{0D108BD9-81ED-4DB2-BD59-A6C34878D82A}">
                    <a16:rowId xmlns:a16="http://schemas.microsoft.com/office/drawing/2014/main" xmlns="" val="10000"/>
                  </a:ext>
                </a:extLst>
              </a:tr>
              <a:tr h="187325">
                <a:tc rowSpan="2">
                  <a:txBody>
                    <a:bodyPr/>
                    <a:lstStyle/>
                    <a:p>
                      <a:pPr marL="0" marR="0" indent="0" algn="ctr" defTabSz="914400" rtl="0" eaLnBrk="1" fontAlgn="auto" latinLnBrk="0" hangingPunct="1">
                        <a:lnSpc>
                          <a:spcPct val="115000"/>
                        </a:lnSpc>
                        <a:spcBef>
                          <a:spcPts val="0"/>
                        </a:spcBef>
                        <a:spcAft>
                          <a:spcPts val="0"/>
                        </a:spcAft>
                        <a:buClrTx/>
                        <a:buSzTx/>
                        <a:buFontTx/>
                        <a:buNone/>
                        <a:tabLst>
                          <a:tab pos="1885950" algn="l"/>
                        </a:tabLst>
                        <a:defRPr/>
                      </a:pPr>
                      <a:r>
                        <a:rPr lang="en-GB" sz="1400" dirty="0" smtClean="0">
                          <a:effectLst/>
                          <a:latin typeface="Times New Roman" pitchFamily="18" charset="0"/>
                          <a:cs typeface="Times New Roman" pitchFamily="18" charset="0"/>
                        </a:rPr>
                        <a:t>Performance Cost</a:t>
                      </a:r>
                      <a:endParaRPr lang="en-IN" sz="1400" dirty="0" smtClean="0">
                        <a:effectLst/>
                        <a:latin typeface="Times New Roman" pitchFamily="18" charset="0"/>
                        <a:ea typeface="Times New Roman"/>
                        <a:cs typeface="Times New Roman" pitchFamily="18" charset="0"/>
                      </a:endParaRPr>
                    </a:p>
                  </a:txBody>
                  <a:tcPr marL="68580" marR="68580" marT="9525" marB="0" anchor="ctr"/>
                </a:tc>
                <a:tc gridSpan="2">
                  <a:txBody>
                    <a:bodyPr/>
                    <a:lstStyle/>
                    <a:p>
                      <a:pPr algn="ctr">
                        <a:lnSpc>
                          <a:spcPct val="115000"/>
                        </a:lnSpc>
                        <a:spcAft>
                          <a:spcPts val="0"/>
                        </a:spcAft>
                        <a:tabLst>
                          <a:tab pos="1885950" algn="l"/>
                        </a:tabLst>
                      </a:pPr>
                      <a:r>
                        <a:rPr lang="en-US" sz="1400">
                          <a:effectLst/>
                          <a:latin typeface="Times New Roman" pitchFamily="18" charset="0"/>
                          <a:cs typeface="Times New Roman" pitchFamily="18" charset="0"/>
                        </a:rPr>
                        <a:t>Existing [50] </a:t>
                      </a:r>
                      <a:endParaRPr lang="en-IN" sz="1400">
                        <a:effectLst/>
                        <a:latin typeface="Times New Roman" pitchFamily="18" charset="0"/>
                        <a:ea typeface="Calibri"/>
                        <a:cs typeface="Times New Roman" pitchFamily="18" charset="0"/>
                      </a:endParaRPr>
                    </a:p>
                  </a:txBody>
                  <a:tcPr marL="68580" marR="68580" marT="9525" marB="0" anchor="ctr"/>
                </a:tc>
                <a:tc hMerge="1">
                  <a:txBody>
                    <a:bodyPr/>
                    <a:lstStyle/>
                    <a:p>
                      <a:endParaRPr lang="en-IN"/>
                    </a:p>
                  </a:txBody>
                  <a:tcPr/>
                </a:tc>
                <a:tc gridSpan="2">
                  <a:txBody>
                    <a:bodyPr/>
                    <a:lstStyle/>
                    <a:p>
                      <a:pPr algn="ctr">
                        <a:lnSpc>
                          <a:spcPct val="115000"/>
                        </a:lnSpc>
                        <a:spcAft>
                          <a:spcPts val="0"/>
                        </a:spcAft>
                        <a:tabLst>
                          <a:tab pos="1885950" algn="l"/>
                        </a:tabLst>
                      </a:pPr>
                      <a:r>
                        <a:rPr lang="en-US" sz="1400" dirty="0">
                          <a:effectLst/>
                          <a:latin typeface="Times New Roman" pitchFamily="18" charset="0"/>
                          <a:cs typeface="Times New Roman" pitchFamily="18" charset="0"/>
                        </a:rPr>
                        <a:t>Existing [51] </a:t>
                      </a:r>
                      <a:endParaRPr lang="en-IN" sz="1400" dirty="0">
                        <a:effectLst/>
                        <a:latin typeface="Times New Roman" pitchFamily="18" charset="0"/>
                        <a:ea typeface="Calibri"/>
                        <a:cs typeface="Times New Roman" pitchFamily="18" charset="0"/>
                      </a:endParaRPr>
                    </a:p>
                  </a:txBody>
                  <a:tcPr marL="68580" marR="68580" marT="9525" marB="0" anchor="ctr"/>
                </a:tc>
                <a:tc hMerge="1">
                  <a:txBody>
                    <a:bodyPr/>
                    <a:lstStyle/>
                    <a:p>
                      <a:endParaRPr lang="en-IN"/>
                    </a:p>
                  </a:txBody>
                  <a:tcPr/>
                </a:tc>
                <a:tc rowSpan="2">
                  <a:txBody>
                    <a:bodyPr/>
                    <a:lstStyle/>
                    <a:p>
                      <a:pPr algn="ctr">
                        <a:lnSpc>
                          <a:spcPct val="115000"/>
                        </a:lnSpc>
                        <a:spcAft>
                          <a:spcPts val="0"/>
                        </a:spcAft>
                        <a:tabLst>
                          <a:tab pos="1885950" algn="l"/>
                        </a:tabLst>
                      </a:pPr>
                      <a:r>
                        <a:rPr lang="en-US" sz="1400" dirty="0">
                          <a:effectLst/>
                          <a:latin typeface="Times New Roman" pitchFamily="18" charset="0"/>
                          <a:cs typeface="Times New Roman" pitchFamily="18" charset="0"/>
                        </a:rPr>
                        <a:t>Proposed</a:t>
                      </a:r>
                      <a:endParaRPr lang="en-IN" sz="1400" dirty="0">
                        <a:effectLst/>
                        <a:latin typeface="Times New Roman" pitchFamily="18" charset="0"/>
                        <a:ea typeface="Calibri"/>
                        <a:cs typeface="Times New Roman" pitchFamily="18" charset="0"/>
                      </a:endParaRPr>
                    </a:p>
                  </a:txBody>
                  <a:tcPr marL="68580" marR="68580" marT="9525" marB="0" anchor="ctr"/>
                </a:tc>
                <a:extLst>
                  <a:ext uri="{0D108BD9-81ED-4DB2-BD59-A6C34878D82A}">
                    <a16:rowId xmlns:a16="http://schemas.microsoft.com/office/drawing/2014/main" xmlns="" val="10001"/>
                  </a:ext>
                </a:extLst>
              </a:tr>
              <a:tr h="187325">
                <a:tc vMerge="1">
                  <a:txBody>
                    <a:bodyPr/>
                    <a:lstStyle/>
                    <a:p>
                      <a:endParaRPr lang="en-IN"/>
                    </a:p>
                  </a:txBody>
                  <a:tcPr/>
                </a:tc>
                <a:tc>
                  <a:txBody>
                    <a:bodyPr/>
                    <a:lstStyle/>
                    <a:p>
                      <a:pPr algn="ctr">
                        <a:lnSpc>
                          <a:spcPct val="115000"/>
                        </a:lnSpc>
                        <a:spcAft>
                          <a:spcPts val="0"/>
                        </a:spcAft>
                        <a:tabLst>
                          <a:tab pos="1885950" algn="l"/>
                        </a:tabLst>
                      </a:pPr>
                      <a:r>
                        <a:rPr lang="en-US" sz="1400">
                          <a:effectLst/>
                          <a:latin typeface="Times New Roman" pitchFamily="18" charset="0"/>
                          <a:cs typeface="Times New Roman" pitchFamily="18" charset="0"/>
                        </a:rPr>
                        <a:t>Restoring</a:t>
                      </a:r>
                      <a:endParaRPr lang="en-IN" sz="1400">
                        <a:effectLst/>
                        <a:latin typeface="Times New Roman" pitchFamily="18" charset="0"/>
                        <a:ea typeface="Calibri"/>
                        <a:cs typeface="Times New Roman" pitchFamily="18" charset="0"/>
                      </a:endParaRPr>
                    </a:p>
                  </a:txBody>
                  <a:tcPr marL="68580" marR="68580" marT="9525" marB="0" anchor="ctr"/>
                </a:tc>
                <a:tc>
                  <a:txBody>
                    <a:bodyPr/>
                    <a:lstStyle/>
                    <a:p>
                      <a:pPr algn="ctr">
                        <a:lnSpc>
                          <a:spcPct val="115000"/>
                        </a:lnSpc>
                        <a:spcAft>
                          <a:spcPts val="0"/>
                        </a:spcAft>
                        <a:tabLst>
                          <a:tab pos="1885950" algn="l"/>
                        </a:tabLst>
                      </a:pPr>
                      <a:r>
                        <a:rPr lang="en-US" sz="1400">
                          <a:effectLst/>
                          <a:latin typeface="Times New Roman" pitchFamily="18" charset="0"/>
                          <a:cs typeface="Times New Roman" pitchFamily="18" charset="0"/>
                        </a:rPr>
                        <a:t>Non-Restoring</a:t>
                      </a:r>
                      <a:endParaRPr lang="en-IN" sz="1400">
                        <a:effectLst/>
                        <a:latin typeface="Times New Roman" pitchFamily="18" charset="0"/>
                        <a:ea typeface="Calibri"/>
                        <a:cs typeface="Times New Roman" pitchFamily="18" charset="0"/>
                      </a:endParaRPr>
                    </a:p>
                  </a:txBody>
                  <a:tcPr marL="68580" marR="68580" marT="9525" marB="0" anchor="ctr"/>
                </a:tc>
                <a:tc>
                  <a:txBody>
                    <a:bodyPr/>
                    <a:lstStyle/>
                    <a:p>
                      <a:pPr algn="ctr">
                        <a:lnSpc>
                          <a:spcPct val="115000"/>
                        </a:lnSpc>
                        <a:spcAft>
                          <a:spcPts val="0"/>
                        </a:spcAft>
                        <a:tabLst>
                          <a:tab pos="1885950" algn="l"/>
                        </a:tabLst>
                      </a:pPr>
                      <a:r>
                        <a:rPr lang="en-US" sz="1400">
                          <a:effectLst/>
                          <a:latin typeface="Times New Roman" pitchFamily="18" charset="0"/>
                          <a:cs typeface="Times New Roman" pitchFamily="18" charset="0"/>
                        </a:rPr>
                        <a:t>Conventional Division Array</a:t>
                      </a:r>
                      <a:endParaRPr lang="en-IN" sz="1400">
                        <a:effectLst/>
                        <a:latin typeface="Times New Roman" pitchFamily="18" charset="0"/>
                        <a:ea typeface="Calibri"/>
                        <a:cs typeface="Times New Roman" pitchFamily="18" charset="0"/>
                      </a:endParaRPr>
                    </a:p>
                  </a:txBody>
                  <a:tcPr marL="68580" marR="68580" marT="9525" marB="0" anchor="ctr"/>
                </a:tc>
                <a:tc>
                  <a:txBody>
                    <a:bodyPr/>
                    <a:lstStyle/>
                    <a:p>
                      <a:pPr algn="ctr">
                        <a:lnSpc>
                          <a:spcPct val="115000"/>
                        </a:lnSpc>
                        <a:spcAft>
                          <a:spcPts val="0"/>
                        </a:spcAft>
                        <a:tabLst>
                          <a:tab pos="1885950" algn="l"/>
                        </a:tabLst>
                      </a:pPr>
                      <a:r>
                        <a:rPr lang="en-US" sz="1400">
                          <a:effectLst/>
                          <a:latin typeface="Times New Roman" pitchFamily="18" charset="0"/>
                          <a:cs typeface="Times New Roman" pitchFamily="18" charset="0"/>
                        </a:rPr>
                        <a:t>High Speed Division Array</a:t>
                      </a:r>
                      <a:endParaRPr lang="en-IN" sz="1400">
                        <a:effectLst/>
                        <a:latin typeface="Times New Roman" pitchFamily="18" charset="0"/>
                        <a:ea typeface="Calibri"/>
                        <a:cs typeface="Times New Roman" pitchFamily="18" charset="0"/>
                      </a:endParaRPr>
                    </a:p>
                  </a:txBody>
                  <a:tcPr marL="68580" marR="68580" marT="9525" marB="0" anchor="ctr"/>
                </a:tc>
                <a:tc vMerge="1">
                  <a:txBody>
                    <a:bodyPr/>
                    <a:lstStyle/>
                    <a:p>
                      <a:endParaRPr lang="en-IN"/>
                    </a:p>
                  </a:txBody>
                  <a:tcPr/>
                </a:tc>
                <a:extLst>
                  <a:ext uri="{0D108BD9-81ED-4DB2-BD59-A6C34878D82A}">
                    <a16:rowId xmlns:a16="http://schemas.microsoft.com/office/drawing/2014/main" xmlns="" val="10002"/>
                  </a:ext>
                </a:extLst>
              </a:tr>
              <a:tr h="93345">
                <a:tc>
                  <a:txBody>
                    <a:bodyPr/>
                    <a:lstStyle/>
                    <a:p>
                      <a:pPr algn="l">
                        <a:lnSpc>
                          <a:spcPct val="115000"/>
                        </a:lnSpc>
                        <a:spcAft>
                          <a:spcPts val="0"/>
                        </a:spcAft>
                      </a:pPr>
                      <a:r>
                        <a:rPr lang="en-US" sz="1400" kern="1200">
                          <a:effectLst/>
                          <a:latin typeface="Times New Roman" pitchFamily="18" charset="0"/>
                          <a:cs typeface="Times New Roman" pitchFamily="18" charset="0"/>
                        </a:rPr>
                        <a:t>No. of Gates</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18n+23</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18n+21</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(3(n+2)</a:t>
                      </a:r>
                      <a:r>
                        <a:rPr lang="en-US" sz="1400" kern="1200" baseline="30000">
                          <a:effectLst/>
                          <a:latin typeface="Times New Roman" pitchFamily="18" charset="0"/>
                          <a:cs typeface="Times New Roman" pitchFamily="18" charset="0"/>
                        </a:rPr>
                        <a:t>2</a:t>
                      </a:r>
                      <a:r>
                        <a:rPr lang="en-US" sz="1400" kern="1200">
                          <a:effectLst/>
                          <a:latin typeface="Times New Roman" pitchFamily="18" charset="0"/>
                          <a:cs typeface="Times New Roman" pitchFamily="18" charset="0"/>
                        </a:rPr>
                        <a:t>+2n)/4</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(n+2)(3n+11)/2</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12n+4</a:t>
                      </a:r>
                      <a:endParaRPr lang="en-IN" sz="1400">
                        <a:effectLst/>
                        <a:latin typeface="Times New Roman" pitchFamily="18" charset="0"/>
                        <a:cs typeface="Times New Roman" pitchFamily="18" charset="0"/>
                      </a:endParaRPr>
                    </a:p>
                  </a:txBody>
                  <a:tcPr marL="68580" marR="68580" marT="9525" marB="0" anchor="ctr"/>
                </a:tc>
                <a:extLst>
                  <a:ext uri="{0D108BD9-81ED-4DB2-BD59-A6C34878D82A}">
                    <a16:rowId xmlns:a16="http://schemas.microsoft.com/office/drawing/2014/main" xmlns="" val="10003"/>
                  </a:ext>
                </a:extLst>
              </a:tr>
              <a:tr h="93345">
                <a:tc>
                  <a:txBody>
                    <a:bodyPr/>
                    <a:lstStyle/>
                    <a:p>
                      <a:pPr algn="l">
                        <a:lnSpc>
                          <a:spcPct val="115000"/>
                        </a:lnSpc>
                        <a:spcAft>
                          <a:spcPts val="0"/>
                        </a:spcAft>
                      </a:pPr>
                      <a:r>
                        <a:rPr lang="en-US" sz="1400" kern="1200">
                          <a:effectLst/>
                          <a:latin typeface="Times New Roman" pitchFamily="18" charset="0"/>
                          <a:cs typeface="Times New Roman" pitchFamily="18" charset="0"/>
                        </a:rPr>
                        <a:t>Garbage outputs</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12n+18</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12n+16</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(n+2)</a:t>
                      </a:r>
                      <a:r>
                        <a:rPr lang="en-US" sz="1400" kern="1200" baseline="30000">
                          <a:effectLst/>
                          <a:latin typeface="Times New Roman" pitchFamily="18" charset="0"/>
                          <a:cs typeface="Times New Roman" pitchFamily="18" charset="0"/>
                        </a:rPr>
                        <a:t>2</a:t>
                      </a:r>
                      <a:r>
                        <a:rPr lang="en-US" sz="1400" kern="1200">
                          <a:effectLst/>
                          <a:latin typeface="Times New Roman" pitchFamily="18" charset="0"/>
                          <a:cs typeface="Times New Roman" pitchFamily="18" charset="0"/>
                        </a:rPr>
                        <a:t>/2</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(n+2)(3n+22)/4</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20n+13</a:t>
                      </a:r>
                      <a:endParaRPr lang="en-IN" sz="1400">
                        <a:effectLst/>
                        <a:latin typeface="Times New Roman" pitchFamily="18" charset="0"/>
                        <a:cs typeface="Times New Roman" pitchFamily="18" charset="0"/>
                      </a:endParaRPr>
                    </a:p>
                  </a:txBody>
                  <a:tcPr marL="68580" marR="68580" marT="9525" marB="0" anchor="ctr"/>
                </a:tc>
                <a:extLst>
                  <a:ext uri="{0D108BD9-81ED-4DB2-BD59-A6C34878D82A}">
                    <a16:rowId xmlns:a16="http://schemas.microsoft.com/office/drawing/2014/main" xmlns="" val="10004"/>
                  </a:ext>
                </a:extLst>
              </a:tr>
              <a:tr h="93345">
                <a:tc>
                  <a:txBody>
                    <a:bodyPr/>
                    <a:lstStyle/>
                    <a:p>
                      <a:pPr algn="l">
                        <a:lnSpc>
                          <a:spcPct val="115000"/>
                        </a:lnSpc>
                        <a:spcAft>
                          <a:spcPts val="0"/>
                        </a:spcAft>
                      </a:pPr>
                      <a:r>
                        <a:rPr lang="en-US" sz="1400" kern="1200">
                          <a:effectLst/>
                          <a:latin typeface="Times New Roman" pitchFamily="18" charset="0"/>
                          <a:cs typeface="Times New Roman" pitchFamily="18" charset="0"/>
                        </a:rPr>
                        <a:t>Quantum Cost</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75n+60</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75n+53</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(4(n+2)</a:t>
                      </a:r>
                      <a:r>
                        <a:rPr lang="en-US" sz="1400" kern="1200" baseline="30000">
                          <a:effectLst/>
                          <a:latin typeface="Times New Roman" pitchFamily="18" charset="0"/>
                          <a:cs typeface="Times New Roman" pitchFamily="18" charset="0"/>
                        </a:rPr>
                        <a:t>2</a:t>
                      </a:r>
                      <a:r>
                        <a:rPr lang="en-US" sz="1400" kern="1200">
                          <a:effectLst/>
                          <a:latin typeface="Times New Roman" pitchFamily="18" charset="0"/>
                          <a:cs typeface="Times New Roman" pitchFamily="18" charset="0"/>
                        </a:rPr>
                        <a:t>+n)/2</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(n+2)(7n+27)/2</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68n+44</a:t>
                      </a:r>
                      <a:endParaRPr lang="en-IN" sz="1400">
                        <a:effectLst/>
                        <a:latin typeface="Times New Roman" pitchFamily="18" charset="0"/>
                        <a:cs typeface="Times New Roman" pitchFamily="18" charset="0"/>
                      </a:endParaRPr>
                    </a:p>
                  </a:txBody>
                  <a:tcPr marL="68580" marR="68580" marT="9525" marB="0" anchor="ctr"/>
                </a:tc>
                <a:extLst>
                  <a:ext uri="{0D108BD9-81ED-4DB2-BD59-A6C34878D82A}">
                    <a16:rowId xmlns:a16="http://schemas.microsoft.com/office/drawing/2014/main" xmlns="" val="10005"/>
                  </a:ext>
                </a:extLst>
              </a:tr>
              <a:tr h="93345">
                <a:tc>
                  <a:txBody>
                    <a:bodyPr/>
                    <a:lstStyle/>
                    <a:p>
                      <a:pPr algn="l">
                        <a:lnSpc>
                          <a:spcPct val="115000"/>
                        </a:lnSpc>
                        <a:spcAft>
                          <a:spcPts val="0"/>
                        </a:spcAft>
                      </a:pPr>
                      <a:r>
                        <a:rPr lang="en-US" sz="1400" kern="1200">
                          <a:effectLst/>
                          <a:latin typeface="Times New Roman" pitchFamily="18" charset="0"/>
                          <a:cs typeface="Times New Roman" pitchFamily="18" charset="0"/>
                        </a:rPr>
                        <a:t>Constant Input</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11n+14</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11n+12</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((n+1)</a:t>
                      </a:r>
                      <a:r>
                        <a:rPr lang="en-US" sz="1400" kern="1200" baseline="30000">
                          <a:effectLst/>
                          <a:latin typeface="Times New Roman" pitchFamily="18" charset="0"/>
                          <a:cs typeface="Times New Roman" pitchFamily="18" charset="0"/>
                        </a:rPr>
                        <a:t>2</a:t>
                      </a:r>
                      <a:r>
                        <a:rPr lang="en-US" sz="1400" kern="1200">
                          <a:effectLst/>
                          <a:latin typeface="Times New Roman" pitchFamily="18" charset="0"/>
                          <a:cs typeface="Times New Roman" pitchFamily="18" charset="0"/>
                        </a:rPr>
                        <a:t>+1)/2</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(n+2)(3n+14)/4</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13n+6</a:t>
                      </a:r>
                      <a:endParaRPr lang="en-IN" sz="1400">
                        <a:effectLst/>
                        <a:latin typeface="Times New Roman" pitchFamily="18" charset="0"/>
                        <a:cs typeface="Times New Roman" pitchFamily="18" charset="0"/>
                      </a:endParaRPr>
                    </a:p>
                  </a:txBody>
                  <a:tcPr marL="68580" marR="68580" marT="9525" marB="0" anchor="ctr"/>
                </a:tc>
                <a:extLst>
                  <a:ext uri="{0D108BD9-81ED-4DB2-BD59-A6C34878D82A}">
                    <a16:rowId xmlns:a16="http://schemas.microsoft.com/office/drawing/2014/main" xmlns="" val="10006"/>
                  </a:ext>
                </a:extLst>
              </a:tr>
              <a:tr h="93345">
                <a:tc>
                  <a:txBody>
                    <a:bodyPr/>
                    <a:lstStyle/>
                    <a:p>
                      <a:pPr algn="l">
                        <a:lnSpc>
                          <a:spcPct val="115000"/>
                        </a:lnSpc>
                        <a:spcAft>
                          <a:spcPts val="0"/>
                        </a:spcAft>
                      </a:pPr>
                      <a:r>
                        <a:rPr lang="en-US" sz="1400" kern="1200" dirty="0">
                          <a:effectLst/>
                          <a:latin typeface="Times New Roman" pitchFamily="18" charset="0"/>
                          <a:cs typeface="Times New Roman" pitchFamily="18" charset="0"/>
                        </a:rPr>
                        <a:t>Total Cost</a:t>
                      </a:r>
                      <a:endParaRPr lang="en-IN" sz="1400" dirty="0">
                        <a:effectLst/>
                        <a:latin typeface="Times New Roman" pitchFamily="18" charset="0"/>
                        <a:cs typeface="Times New Roman" pitchFamily="18" charset="0"/>
                      </a:endParaRPr>
                    </a:p>
                    <a:p>
                      <a:pPr algn="l">
                        <a:lnSpc>
                          <a:spcPct val="115000"/>
                        </a:lnSpc>
                        <a:spcAft>
                          <a:spcPts val="0"/>
                        </a:spcAft>
                      </a:pPr>
                      <a:r>
                        <a:rPr lang="en-US" sz="1400" kern="1200" dirty="0">
                          <a:effectLst/>
                          <a:latin typeface="Times New Roman" pitchFamily="18" charset="0"/>
                          <a:cs typeface="Times New Roman" pitchFamily="18" charset="0"/>
                        </a:rPr>
                        <a:t>(QC + GO + CI + </a:t>
                      </a:r>
                      <a:r>
                        <a:rPr lang="en-US" sz="1400" kern="1200" dirty="0" err="1">
                          <a:effectLst/>
                          <a:latin typeface="Times New Roman" pitchFamily="18" charset="0"/>
                          <a:cs typeface="Times New Roman" pitchFamily="18" charset="0"/>
                        </a:rPr>
                        <a:t>NoG</a:t>
                      </a:r>
                      <a:r>
                        <a:rPr lang="en-US" sz="1400" kern="1200" dirty="0">
                          <a:effectLst/>
                          <a:latin typeface="Times New Roman" pitchFamily="18" charset="0"/>
                          <a:cs typeface="Times New Roman" pitchFamily="18" charset="0"/>
                        </a:rPr>
                        <a:t>)</a:t>
                      </a:r>
                      <a:endParaRPr lang="en-IN" sz="1400" dirty="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116n+115</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116n+102</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a:effectLst/>
                          <a:latin typeface="Times New Roman" pitchFamily="18" charset="0"/>
                          <a:cs typeface="Times New Roman" pitchFamily="18" charset="0"/>
                        </a:rPr>
                        <a:t>-</a:t>
                      </a:r>
                      <a:endParaRPr lang="en-IN" sz="1400">
                        <a:effectLst/>
                        <a:latin typeface="Times New Roman" pitchFamily="18" charset="0"/>
                        <a:cs typeface="Times New Roman" pitchFamily="18" charset="0"/>
                      </a:endParaRPr>
                    </a:p>
                  </a:txBody>
                  <a:tcPr marL="68580" marR="68580" marT="9525" marB="0" anchor="ctr"/>
                </a:tc>
                <a:tc>
                  <a:txBody>
                    <a:bodyPr/>
                    <a:lstStyle/>
                    <a:p>
                      <a:pPr algn="ctr">
                        <a:lnSpc>
                          <a:spcPct val="115000"/>
                        </a:lnSpc>
                        <a:spcAft>
                          <a:spcPts val="0"/>
                        </a:spcAft>
                      </a:pPr>
                      <a:r>
                        <a:rPr lang="en-US" sz="1400" kern="1200" dirty="0">
                          <a:effectLst/>
                          <a:latin typeface="Times New Roman" pitchFamily="18" charset="0"/>
                          <a:cs typeface="Times New Roman" pitchFamily="18" charset="0"/>
                        </a:rPr>
                        <a:t>113n+67</a:t>
                      </a:r>
                      <a:endParaRPr lang="en-IN" sz="1400" dirty="0">
                        <a:effectLst/>
                        <a:latin typeface="Times New Roman" pitchFamily="18" charset="0"/>
                        <a:cs typeface="Times New Roman" pitchFamily="18" charset="0"/>
                      </a:endParaRPr>
                    </a:p>
                  </a:txBody>
                  <a:tcPr marL="68580" marR="68580" marT="9525" marB="0" anchor="ctr"/>
                </a:tc>
                <a:extLst>
                  <a:ext uri="{0D108BD9-81ED-4DB2-BD59-A6C34878D82A}">
                    <a16:rowId xmlns:a16="http://schemas.microsoft.com/office/drawing/2014/main" xmlns="" val="10007"/>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6" name="Slide Number Placeholder 5"/>
          <p:cNvSpPr>
            <a:spLocks noGrp="1"/>
          </p:cNvSpPr>
          <p:nvPr>
            <p:ph type="sldNum" sz="quarter" idx="12"/>
          </p:nvPr>
        </p:nvSpPr>
        <p:spPr/>
        <p:txBody>
          <a:bodyPr/>
          <a:lstStyle/>
          <a:p>
            <a:fld id="{A36D5084-E15A-471B-95B6-A94CFE3BBEA2}" type="slidenum">
              <a:rPr lang="en-IN" smtClean="0"/>
              <a:pPr/>
              <a:t>76</a:t>
            </a:fld>
            <a:endParaRPr lang="en-I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Contributions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IN" b="1" dirty="0" smtClean="0">
                <a:latin typeface="Times New Roman" pitchFamily="18" charset="0"/>
                <a:cs typeface="Times New Roman" pitchFamily="18" charset="0"/>
              </a:rPr>
              <a:t>Gates:</a:t>
            </a:r>
          </a:p>
          <a:p>
            <a:pPr lvl="1" algn="just">
              <a:buFont typeface="Wingdings" pitchFamily="2" charset="2"/>
              <a:buChar char="Ø"/>
            </a:pPr>
            <a:r>
              <a:rPr lang="en-IN" dirty="0" smtClean="0">
                <a:latin typeface="Times New Roman" pitchFamily="18" charset="0"/>
                <a:cs typeface="Times New Roman" pitchFamily="18" charset="0"/>
              </a:rPr>
              <a:t>New Reversible Gates names KMD Gates of four numbers are proposed. It has Reversibility, Universality and Parity Preservation</a:t>
            </a:r>
          </a:p>
          <a:p>
            <a:pPr lvl="1" algn="just">
              <a:buFont typeface="Wingdings" pitchFamily="2" charset="2"/>
              <a:buChar char="Ø"/>
            </a:pPr>
            <a:r>
              <a:rPr lang="en-IN" dirty="0" smtClean="0">
                <a:latin typeface="Times New Roman" pitchFamily="18" charset="0"/>
                <a:cs typeface="Times New Roman" pitchFamily="18" charset="0"/>
              </a:rPr>
              <a:t>KMD Gates are having reduced Average Quantum Cost</a:t>
            </a:r>
          </a:p>
          <a:p>
            <a:pPr algn="just"/>
            <a:r>
              <a:rPr lang="en-IN" b="1" dirty="0" smtClean="0">
                <a:latin typeface="Times New Roman" pitchFamily="18" charset="0"/>
                <a:cs typeface="Times New Roman" pitchFamily="18" charset="0"/>
              </a:rPr>
              <a:t>ALU:</a:t>
            </a:r>
          </a:p>
          <a:p>
            <a:pPr lvl="1" algn="just">
              <a:buFont typeface="Wingdings" pitchFamily="2" charset="2"/>
              <a:buChar char="Ø"/>
            </a:pPr>
            <a:r>
              <a:rPr lang="en-IN" dirty="0" smtClean="0">
                <a:latin typeface="Times New Roman" pitchFamily="18" charset="0"/>
                <a:cs typeface="Times New Roman" pitchFamily="18" charset="0"/>
              </a:rPr>
              <a:t>18 Distinct Arithmetic and Logic Operations</a:t>
            </a:r>
          </a:p>
          <a:p>
            <a:pPr lvl="1" algn="just">
              <a:buFont typeface="Wingdings" pitchFamily="2" charset="2"/>
              <a:buChar char="Ø"/>
            </a:pPr>
            <a:r>
              <a:rPr lang="en-IN" dirty="0" smtClean="0">
                <a:latin typeface="Times New Roman" pitchFamily="18" charset="0"/>
                <a:cs typeface="Times New Roman" pitchFamily="18" charset="0"/>
              </a:rPr>
              <a:t>Integrated ALU, rather than separate unit</a:t>
            </a:r>
          </a:p>
          <a:p>
            <a:pPr algn="just"/>
            <a:r>
              <a:rPr lang="en-IN" b="1" dirty="0" smtClean="0">
                <a:latin typeface="Times New Roman" pitchFamily="18" charset="0"/>
                <a:cs typeface="Times New Roman" pitchFamily="18" charset="0"/>
              </a:rPr>
              <a:t>Division:</a:t>
            </a:r>
          </a:p>
          <a:p>
            <a:pPr lvl="1" algn="just">
              <a:buFont typeface="Wingdings" pitchFamily="2" charset="2"/>
              <a:buChar char="Ø"/>
            </a:pPr>
            <a:r>
              <a:rPr lang="en-IN" dirty="0" smtClean="0">
                <a:latin typeface="Times New Roman" pitchFamily="18" charset="0"/>
                <a:cs typeface="Times New Roman" pitchFamily="18" charset="0"/>
              </a:rPr>
              <a:t>Performance Costs are Linear Relationship with ‘n’</a:t>
            </a:r>
          </a:p>
          <a:p>
            <a:pPr algn="just"/>
            <a:r>
              <a:rPr lang="en-IN" b="1" dirty="0" smtClean="0">
                <a:latin typeface="Times New Roman" pitchFamily="18" charset="0"/>
                <a:cs typeface="Times New Roman" pitchFamily="18" charset="0"/>
              </a:rPr>
              <a:t>Multiplier:</a:t>
            </a:r>
          </a:p>
          <a:p>
            <a:pPr lvl="1" algn="just">
              <a:buFont typeface="Wingdings" pitchFamily="2" charset="2"/>
              <a:buChar char="Ø"/>
            </a:pPr>
            <a:r>
              <a:rPr lang="en-IN" dirty="0" smtClean="0">
                <a:latin typeface="Times New Roman" pitchFamily="18" charset="0"/>
                <a:cs typeface="Times New Roman" pitchFamily="18" charset="0"/>
              </a:rPr>
              <a:t>Parity Preservation Unit with reduced Performance Cost</a:t>
            </a: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77</a:t>
            </a:fld>
            <a:endParaRPr lang="en-IN"/>
          </a:p>
        </p:txBody>
      </p:sp>
    </p:spTree>
    <p:extLst>
      <p:ext uri="{BB962C8B-B14F-4D97-AF65-F5344CB8AC3E}">
        <p14:creationId xmlns:p14="http://schemas.microsoft.com/office/powerpoint/2010/main" xmlns="" val="25670825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Conclusions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itchFamily="18" charset="0"/>
                <a:cs typeface="Times New Roman" pitchFamily="18" charset="0"/>
              </a:rPr>
              <a:t>Reversible KMD gates with size of 3×3, 4×4 and 5×5 are proposed</a:t>
            </a:r>
          </a:p>
          <a:p>
            <a:pPr lvl="1" algn="just">
              <a:buFont typeface="Wingdings" pitchFamily="2" charset="2"/>
              <a:buChar char="Ø"/>
            </a:pPr>
            <a:r>
              <a:rPr lang="en-US" dirty="0" smtClean="0">
                <a:latin typeface="Times New Roman" pitchFamily="18" charset="0"/>
                <a:cs typeface="Times New Roman" pitchFamily="18" charset="0"/>
              </a:rPr>
              <a:t>13-standard Boolean functions - 1.76 gates (Avg.)</a:t>
            </a:r>
          </a:p>
          <a:p>
            <a:pPr algn="just"/>
            <a:r>
              <a:rPr lang="en-US" dirty="0" smtClean="0">
                <a:latin typeface="Times New Roman" pitchFamily="18" charset="0"/>
                <a:cs typeface="Times New Roman" pitchFamily="18" charset="0"/>
              </a:rPr>
              <a:t>ALU – Integrated Arithmetic and Logical Modules</a:t>
            </a:r>
          </a:p>
          <a:p>
            <a:pPr lvl="1" algn="just">
              <a:buFont typeface="Wingdings" pitchFamily="2" charset="2"/>
              <a:buChar char="Ø"/>
            </a:pPr>
            <a:r>
              <a:rPr lang="en-US" dirty="0" smtClean="0">
                <a:latin typeface="Times New Roman" pitchFamily="18" charset="0"/>
                <a:cs typeface="Times New Roman" pitchFamily="18" charset="0"/>
              </a:rPr>
              <a:t>18 distinct ALU operations (10 arithmetic and 8 logical )</a:t>
            </a:r>
          </a:p>
          <a:p>
            <a:pPr lvl="1" algn="just">
              <a:buFont typeface="Wingdings" pitchFamily="2" charset="2"/>
              <a:buChar char="Ø"/>
            </a:pPr>
            <a:r>
              <a:rPr lang="en-US" dirty="0" smtClean="0">
                <a:latin typeface="Times New Roman" pitchFamily="18" charset="0"/>
                <a:cs typeface="Times New Roman" pitchFamily="18" charset="0"/>
              </a:rPr>
              <a:t>Improved quantum cost up to 69% and number of gates up to 21%</a:t>
            </a:r>
          </a:p>
          <a:p>
            <a:pPr algn="just"/>
            <a:r>
              <a:rPr lang="en-US" dirty="0" smtClean="0">
                <a:latin typeface="Times New Roman" pitchFamily="18" charset="0"/>
                <a:cs typeface="Times New Roman" pitchFamily="18" charset="0"/>
              </a:rPr>
              <a:t>FP Division –  IEEE754; non-restoring </a:t>
            </a:r>
          </a:p>
          <a:p>
            <a:pPr lvl="1" algn="just">
              <a:buFont typeface="Wingdings" pitchFamily="2" charset="2"/>
              <a:buChar char="Ø"/>
            </a:pPr>
            <a:r>
              <a:rPr lang="en-US" dirty="0" smtClean="0">
                <a:latin typeface="Times New Roman" pitchFamily="18" charset="0"/>
                <a:cs typeface="Times New Roman" pitchFamily="18" charset="0"/>
              </a:rPr>
              <a:t>Improvement in Quantum Cost at least by 9.35-9.85%, in Delay by 29.63% and in Number of Gates 8.06-33.54%</a:t>
            </a:r>
          </a:p>
          <a:p>
            <a:pPr algn="just"/>
            <a:r>
              <a:rPr lang="en-US" dirty="0" smtClean="0">
                <a:latin typeface="Times New Roman" pitchFamily="18" charset="0"/>
                <a:cs typeface="Times New Roman" pitchFamily="18" charset="0"/>
              </a:rPr>
              <a:t>Vedic multiplier –  </a:t>
            </a:r>
            <a:r>
              <a:rPr lang="en-US" dirty="0" err="1" smtClean="0">
                <a:latin typeface="Times New Roman" pitchFamily="18" charset="0"/>
                <a:cs typeface="Times New Roman" pitchFamily="18" charset="0"/>
              </a:rPr>
              <a:t>Urdhwa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Triyakbhyam</a:t>
            </a:r>
            <a:r>
              <a:rPr lang="en-US" dirty="0" smtClean="0">
                <a:latin typeface="Times New Roman" pitchFamily="18" charset="0"/>
                <a:cs typeface="Times New Roman" pitchFamily="18" charset="0"/>
              </a:rPr>
              <a:t> </a:t>
            </a:r>
          </a:p>
          <a:p>
            <a:pPr lvl="1" algn="just">
              <a:buFont typeface="Wingdings" pitchFamily="2" charset="2"/>
              <a:buChar char="Ø"/>
            </a:pPr>
            <a:r>
              <a:rPr lang="en-US" dirty="0" smtClean="0">
                <a:latin typeface="Times New Roman" pitchFamily="18" charset="0"/>
                <a:cs typeface="Times New Roman" pitchFamily="18" charset="0"/>
              </a:rPr>
              <a:t>Improved performance in quantum cost of 14-72%, garbage output 57-80%, and constant input 78-87%. </a:t>
            </a:r>
          </a:p>
          <a:p>
            <a:pPr algn="just"/>
            <a:r>
              <a:rPr lang="en-US" dirty="0" smtClean="0">
                <a:latin typeface="Times New Roman" pitchFamily="18" charset="0"/>
                <a:cs typeface="Times New Roman" pitchFamily="18" charset="0"/>
              </a:rPr>
              <a:t>Functional simulations – Quantum Cellular Automata; </a:t>
            </a:r>
          </a:p>
          <a:p>
            <a:pPr algn="just">
              <a:buNone/>
            </a:pPr>
            <a:r>
              <a:rPr lang="en-US" dirty="0" smtClean="0">
                <a:latin typeface="Times New Roman" pitchFamily="18" charset="0"/>
                <a:cs typeface="Times New Roman" pitchFamily="18" charset="0"/>
              </a:rPr>
              <a:t>	Quantum Circuits – </a:t>
            </a:r>
            <a:r>
              <a:rPr lang="en-US" dirty="0" err="1" smtClean="0">
                <a:latin typeface="Times New Roman" pitchFamily="18" charset="0"/>
                <a:cs typeface="Times New Roman" pitchFamily="18" charset="0"/>
              </a:rPr>
              <a:t>RCViewer</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78</a:t>
            </a:fld>
            <a:endParaRPr lang="en-IN"/>
          </a:p>
        </p:txBody>
      </p:sp>
    </p:spTree>
    <p:extLst>
      <p:ext uri="{BB962C8B-B14F-4D97-AF65-F5344CB8AC3E}">
        <p14:creationId xmlns:p14="http://schemas.microsoft.com/office/powerpoint/2010/main" xmlns="" val="20259311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lstStyle/>
          <a:p>
            <a:r>
              <a:rPr lang="en-IN" b="1" dirty="0" smtClean="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
        <p:nvSpPr>
          <p:cNvPr id="4" name="Content Placeholder 3"/>
          <p:cNvSpPr>
            <a:spLocks noGrp="1"/>
          </p:cNvSpPr>
          <p:nvPr>
            <p:ph idx="1"/>
          </p:nvPr>
        </p:nvSpPr>
        <p:spPr>
          <a:xfrm>
            <a:off x="0" y="908720"/>
            <a:ext cx="9144000" cy="5949280"/>
          </a:xfrm>
        </p:spPr>
        <p:txBody>
          <a:bodyPr>
            <a:noAutofit/>
          </a:bodyPr>
          <a:lstStyle/>
          <a:p>
            <a:pPr lvl="0" algn="just">
              <a:buFont typeface="+mj-lt"/>
              <a:buAutoNum type="arabicPeriod"/>
            </a:pPr>
            <a:r>
              <a:rPr lang="en-IN" sz="1200" dirty="0" err="1" smtClean="0">
                <a:latin typeface="Times New Roman" pitchFamily="18" charset="0"/>
                <a:cs typeface="Times New Roman" pitchFamily="18" charset="0"/>
              </a:rPr>
              <a:t>Anantha</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Lakshmi</a:t>
            </a:r>
            <a:r>
              <a:rPr lang="en-IN" sz="1200" dirty="0" smtClean="0">
                <a:latin typeface="Times New Roman" pitchFamily="18" charset="0"/>
                <a:cs typeface="Times New Roman" pitchFamily="18" charset="0"/>
              </a:rPr>
              <a:t>,  AV &amp; </a:t>
            </a:r>
            <a:r>
              <a:rPr lang="en-IN" sz="1200" dirty="0" err="1" smtClean="0">
                <a:latin typeface="Times New Roman" pitchFamily="18" charset="0"/>
                <a:cs typeface="Times New Roman" pitchFamily="18" charset="0"/>
              </a:rPr>
              <a:t>Gnanou</a:t>
            </a:r>
            <a:r>
              <a:rPr lang="en-IN" sz="1200" dirty="0" smtClean="0">
                <a:latin typeface="Times New Roman" pitchFamily="18" charset="0"/>
                <a:cs typeface="Times New Roman" pitchFamily="18" charset="0"/>
              </a:rPr>
              <a:t> Florence </a:t>
            </a:r>
            <a:r>
              <a:rPr lang="en-IN" sz="1200" dirty="0" err="1" smtClean="0">
                <a:latin typeface="Times New Roman" pitchFamily="18" charset="0"/>
                <a:cs typeface="Times New Roman" pitchFamily="18" charset="0"/>
              </a:rPr>
              <a:t>Sudha</a:t>
            </a:r>
            <a:r>
              <a:rPr lang="en-IN" sz="1200" dirty="0" smtClean="0">
                <a:latin typeface="Times New Roman" pitchFamily="18" charset="0"/>
                <a:cs typeface="Times New Roman" pitchFamily="18" charset="0"/>
              </a:rPr>
              <a:t> 2017, ‘Design of a reversible floating-point square root using modified non-restoring algorithm’, Microprocessors and Microsystems, vol. 50, pp. 39–53.</a:t>
            </a:r>
            <a:endParaRPr lang="en-US" sz="1200" dirty="0" smtClean="0">
              <a:latin typeface="Times New Roman" pitchFamily="18" charset="0"/>
              <a:cs typeface="Times New Roman" pitchFamily="18" charset="0"/>
            </a:endParaRPr>
          </a:p>
          <a:p>
            <a:pPr lvl="0" algn="just">
              <a:buFont typeface="+mj-lt"/>
              <a:buAutoNum type="arabicPeriod"/>
            </a:pPr>
            <a:r>
              <a:rPr lang="en-IN" sz="1200" dirty="0" smtClean="0">
                <a:latin typeface="Times New Roman" pitchFamily="18" charset="0"/>
                <a:cs typeface="Times New Roman" pitchFamily="18" charset="0"/>
              </a:rPr>
              <a:t>Antoine </a:t>
            </a:r>
            <a:r>
              <a:rPr lang="en-IN" sz="1200" dirty="0" err="1" smtClean="0">
                <a:latin typeface="Times New Roman" pitchFamily="18" charset="0"/>
                <a:cs typeface="Times New Roman" pitchFamily="18" charset="0"/>
              </a:rPr>
              <a:t>Be´rut</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Artak</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Arakelyan</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Artyom</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Petrosyan</a:t>
            </a:r>
            <a:r>
              <a:rPr lang="en-IN" sz="1200" dirty="0" smtClean="0">
                <a:latin typeface="Times New Roman" pitchFamily="18" charset="0"/>
                <a:cs typeface="Times New Roman" pitchFamily="18" charset="0"/>
              </a:rPr>
              <a:t>, Sergio </a:t>
            </a:r>
            <a:r>
              <a:rPr lang="en-IN" sz="1200" dirty="0" err="1" smtClean="0">
                <a:latin typeface="Times New Roman" pitchFamily="18" charset="0"/>
                <a:cs typeface="Times New Roman" pitchFamily="18" charset="0"/>
              </a:rPr>
              <a:t>Ciliberto</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Raoul</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Dillenschneider</a:t>
            </a:r>
            <a:r>
              <a:rPr lang="en-IN" sz="1200" dirty="0" smtClean="0">
                <a:latin typeface="Times New Roman" pitchFamily="18" charset="0"/>
                <a:cs typeface="Times New Roman" pitchFamily="18" charset="0"/>
              </a:rPr>
              <a:t> &amp; Eric Lutz 2012, ‘Experimental verification of </a:t>
            </a:r>
            <a:r>
              <a:rPr lang="en-IN" sz="1200" dirty="0" err="1" smtClean="0">
                <a:latin typeface="Times New Roman" pitchFamily="18" charset="0"/>
                <a:cs typeface="Times New Roman" pitchFamily="18" charset="0"/>
              </a:rPr>
              <a:t>Landauer’s</a:t>
            </a:r>
            <a:r>
              <a:rPr lang="en-IN" sz="1200" dirty="0" smtClean="0">
                <a:latin typeface="Times New Roman" pitchFamily="18" charset="0"/>
                <a:cs typeface="Times New Roman" pitchFamily="18" charset="0"/>
              </a:rPr>
              <a:t> principle linking information and thermodynamics’, Macmillan Publishers Limited, vol. 483, pp. 187-190.   </a:t>
            </a:r>
            <a:endParaRPr lang="en-US" sz="1200" dirty="0" smtClean="0">
              <a:latin typeface="Times New Roman" pitchFamily="18" charset="0"/>
              <a:cs typeface="Times New Roman" pitchFamily="18" charset="0"/>
            </a:endParaRPr>
          </a:p>
          <a:p>
            <a:pPr lvl="0" algn="just">
              <a:buFont typeface="+mj-lt"/>
              <a:buAutoNum type="arabicPeriod"/>
            </a:pPr>
            <a:r>
              <a:rPr lang="en-IN" sz="1200" dirty="0" err="1" smtClean="0">
                <a:latin typeface="Times New Roman" pitchFamily="18" charset="0"/>
                <a:cs typeface="Times New Roman" pitchFamily="18" charset="0"/>
              </a:rPr>
              <a:t>Arabani</a:t>
            </a:r>
            <a:r>
              <a:rPr lang="en-IN" sz="1200" dirty="0" smtClean="0">
                <a:latin typeface="Times New Roman" pitchFamily="18" charset="0"/>
                <a:cs typeface="Times New Roman" pitchFamily="18" charset="0"/>
              </a:rPr>
              <a:t> SR, </a:t>
            </a:r>
            <a:r>
              <a:rPr lang="en-IN" sz="1200" dirty="0" err="1" smtClean="0">
                <a:latin typeface="Times New Roman" pitchFamily="18" charset="0"/>
                <a:cs typeface="Times New Roman" pitchFamily="18" charset="0"/>
              </a:rPr>
              <a:t>Reshadinezhad</a:t>
            </a:r>
            <a:r>
              <a:rPr lang="en-IN" sz="1200" dirty="0" smtClean="0">
                <a:latin typeface="Times New Roman" pitchFamily="18" charset="0"/>
                <a:cs typeface="Times New Roman" pitchFamily="18" charset="0"/>
              </a:rPr>
              <a:t> MR &amp; </a:t>
            </a:r>
            <a:r>
              <a:rPr lang="en-IN" sz="1200" dirty="0" err="1" smtClean="0">
                <a:latin typeface="Times New Roman" pitchFamily="18" charset="0"/>
                <a:cs typeface="Times New Roman" pitchFamily="18" charset="0"/>
              </a:rPr>
              <a:t>Haghparast</a:t>
            </a:r>
            <a:r>
              <a:rPr lang="en-IN" sz="1200" dirty="0" smtClean="0">
                <a:latin typeface="Times New Roman" pitchFamily="18" charset="0"/>
                <a:cs typeface="Times New Roman" pitchFamily="18" charset="0"/>
              </a:rPr>
              <a:t> M 2018, ‘Design of a parity preserving reversible full adder/</a:t>
            </a:r>
            <a:r>
              <a:rPr lang="en-IN" sz="1200" dirty="0" err="1" smtClean="0">
                <a:latin typeface="Times New Roman" pitchFamily="18" charset="0"/>
                <a:cs typeface="Times New Roman" pitchFamily="18" charset="0"/>
              </a:rPr>
              <a:t>subtractor</a:t>
            </a:r>
            <a:r>
              <a:rPr lang="en-IN" sz="1200" dirty="0" smtClean="0">
                <a:latin typeface="Times New Roman" pitchFamily="18" charset="0"/>
                <a:cs typeface="Times New Roman" pitchFamily="18" charset="0"/>
              </a:rPr>
              <a:t> circuit’, International Journal of Computational Intelligence Studies, vol. 7, no. 1, pp. 19-32. </a:t>
            </a:r>
            <a:endParaRPr lang="en-US" sz="1200" dirty="0" smtClean="0">
              <a:latin typeface="Times New Roman" pitchFamily="18" charset="0"/>
              <a:cs typeface="Times New Roman" pitchFamily="18" charset="0"/>
            </a:endParaRPr>
          </a:p>
          <a:p>
            <a:pPr lvl="0" algn="just">
              <a:buFont typeface="+mj-lt"/>
              <a:buAutoNum type="arabicPeriod"/>
            </a:pPr>
            <a:r>
              <a:rPr lang="en-IN" sz="1200" dirty="0" err="1" smtClean="0">
                <a:latin typeface="Times New Roman" pitchFamily="18" charset="0"/>
                <a:cs typeface="Times New Roman" pitchFamily="18" charset="0"/>
              </a:rPr>
              <a:t>Ashvin</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Chudasama</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Trailokya</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Nath</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Sasamal</a:t>
            </a:r>
            <a:r>
              <a:rPr lang="en-IN" sz="1200" dirty="0" smtClean="0">
                <a:latin typeface="Times New Roman" pitchFamily="18" charset="0"/>
                <a:cs typeface="Times New Roman" pitchFamily="18" charset="0"/>
              </a:rPr>
              <a:t> &amp; </a:t>
            </a:r>
            <a:r>
              <a:rPr lang="en-IN" sz="1200" dirty="0" err="1" smtClean="0">
                <a:latin typeface="Times New Roman" pitchFamily="18" charset="0"/>
                <a:cs typeface="Times New Roman" pitchFamily="18" charset="0"/>
              </a:rPr>
              <a:t>Jyoti</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Yadav</a:t>
            </a:r>
            <a:r>
              <a:rPr lang="en-IN" sz="1200" dirty="0" smtClean="0">
                <a:latin typeface="Times New Roman" pitchFamily="18" charset="0"/>
                <a:cs typeface="Times New Roman" pitchFamily="18" charset="0"/>
              </a:rPr>
              <a:t> 2018, ‘An efficient design of Vedic multiplier using ripple carry adder in Quantum-dot Cellular Automata’, Computers and Electrical Engineering, vol. 65, pp. 527-542. </a:t>
            </a:r>
            <a:endParaRPr lang="en-US" sz="1200" dirty="0" smtClean="0">
              <a:latin typeface="Times New Roman" pitchFamily="18" charset="0"/>
              <a:cs typeface="Times New Roman" pitchFamily="18" charset="0"/>
            </a:endParaRPr>
          </a:p>
          <a:p>
            <a:pPr lvl="0" algn="just">
              <a:buFont typeface="+mj-lt"/>
              <a:buAutoNum type="arabicPeriod"/>
            </a:pPr>
            <a:r>
              <a:rPr lang="en-US" sz="1200" dirty="0" err="1" smtClean="0">
                <a:latin typeface="Times New Roman" pitchFamily="18" charset="0"/>
                <a:cs typeface="Times New Roman" pitchFamily="18" charset="0"/>
              </a:rPr>
              <a:t>Bandan</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Bhoi</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Neeraj</a:t>
            </a:r>
            <a:r>
              <a:rPr lang="en-US" sz="1200" dirty="0" smtClean="0">
                <a:latin typeface="Times New Roman" pitchFamily="18" charset="0"/>
                <a:cs typeface="Times New Roman" pitchFamily="18" charset="0"/>
              </a:rPr>
              <a:t> Kumar </a:t>
            </a:r>
            <a:r>
              <a:rPr lang="en-US" sz="1200" dirty="0" err="1" smtClean="0">
                <a:latin typeface="Times New Roman" pitchFamily="18" charset="0"/>
                <a:cs typeface="Times New Roman" pitchFamily="18" charset="0"/>
              </a:rPr>
              <a:t>Misra</a:t>
            </a:r>
            <a:r>
              <a:rPr lang="en-US" sz="1200" dirty="0" smtClean="0">
                <a:latin typeface="Times New Roman" pitchFamily="18" charset="0"/>
                <a:cs typeface="Times New Roman" pitchFamily="18" charset="0"/>
              </a:rPr>
              <a:t> &amp; </a:t>
            </a:r>
            <a:r>
              <a:rPr lang="en-US" sz="1200" dirty="0" err="1" smtClean="0">
                <a:latin typeface="Times New Roman" pitchFamily="18" charset="0"/>
                <a:cs typeface="Times New Roman" pitchFamily="18" charset="0"/>
              </a:rPr>
              <a:t>Manoranjan</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Pradhan</a:t>
            </a:r>
            <a:r>
              <a:rPr lang="en-US" sz="1200" dirty="0" smtClean="0">
                <a:latin typeface="Times New Roman" pitchFamily="18" charset="0"/>
                <a:cs typeface="Times New Roman" pitchFamily="18" charset="0"/>
              </a:rPr>
              <a:t> 2017, ‘Design and evaluation of an efficient parity-preserving reversible QCA gate with online testability’, Cogent Engineering, vol.4, pp. 1-18. </a:t>
            </a:r>
          </a:p>
          <a:p>
            <a:pPr lvl="0" algn="just">
              <a:buFont typeface="+mj-lt"/>
              <a:buAutoNum type="arabicPeriod"/>
            </a:pPr>
            <a:r>
              <a:rPr lang="en-IN" sz="1200" dirty="0" smtClean="0">
                <a:latin typeface="Times New Roman" pitchFamily="18" charset="0"/>
                <a:cs typeface="Times New Roman" pitchFamily="18" charset="0"/>
              </a:rPr>
              <a:t>Bennett, CH 1973, ‘Logical Reversibility of computation’, IBM Journal of Research and Development, vol. 17, pp.525 – 532.  </a:t>
            </a:r>
            <a:endParaRPr lang="en-US" sz="1200" dirty="0" smtClean="0">
              <a:latin typeface="Times New Roman" pitchFamily="18" charset="0"/>
              <a:cs typeface="Times New Roman" pitchFamily="18" charset="0"/>
            </a:endParaRPr>
          </a:p>
          <a:p>
            <a:pPr lvl="0" algn="just">
              <a:buFont typeface="+mj-lt"/>
              <a:buAutoNum type="arabicPeriod"/>
            </a:pPr>
            <a:r>
              <a:rPr lang="en-IN" sz="1200" dirty="0" err="1" smtClean="0">
                <a:latin typeface="Times New Roman" pitchFamily="18" charset="0"/>
                <a:cs typeface="Times New Roman" pitchFamily="18" charset="0"/>
              </a:rPr>
              <a:t>Bibhash</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Sen</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Manojit</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Dutta</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Mrinal</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Goswami</a:t>
            </a:r>
            <a:r>
              <a:rPr lang="en-IN" sz="1200" dirty="0" smtClean="0">
                <a:latin typeface="Times New Roman" pitchFamily="18" charset="0"/>
                <a:cs typeface="Times New Roman" pitchFamily="18" charset="0"/>
              </a:rPr>
              <a:t> &amp; </a:t>
            </a:r>
            <a:r>
              <a:rPr lang="en-IN" sz="1200" dirty="0" err="1" smtClean="0">
                <a:latin typeface="Times New Roman" pitchFamily="18" charset="0"/>
                <a:cs typeface="Times New Roman" pitchFamily="18" charset="0"/>
              </a:rPr>
              <a:t>Biplab</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Sikdar</a:t>
            </a:r>
            <a:r>
              <a:rPr lang="en-IN" sz="1200" dirty="0" smtClean="0">
                <a:latin typeface="Times New Roman" pitchFamily="18" charset="0"/>
                <a:cs typeface="Times New Roman" pitchFamily="18" charset="0"/>
              </a:rPr>
              <a:t>, K  2014, ‘Modular Design of stable reversible ALU by QCA multiplexer with increase in programmability’, Microelectronics Journal, vol. 45, no. 11, pp. 1522–1532. </a:t>
            </a:r>
            <a:endParaRPr lang="en-US" sz="1200" dirty="0" smtClean="0">
              <a:latin typeface="Times New Roman" pitchFamily="18" charset="0"/>
              <a:cs typeface="Times New Roman" pitchFamily="18" charset="0"/>
            </a:endParaRPr>
          </a:p>
          <a:p>
            <a:pPr lvl="0" algn="just">
              <a:buFont typeface="+mj-lt"/>
              <a:buAutoNum type="arabicPeriod"/>
            </a:pPr>
            <a:r>
              <a:rPr lang="en-IN" sz="1200" dirty="0" err="1" smtClean="0">
                <a:latin typeface="Times New Roman" pitchFamily="18" charset="0"/>
                <a:cs typeface="Times New Roman" pitchFamily="18" charset="0"/>
              </a:rPr>
              <a:t>Faraz</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Dastan</a:t>
            </a:r>
            <a:r>
              <a:rPr lang="en-IN" sz="1200" dirty="0" smtClean="0">
                <a:latin typeface="Times New Roman" pitchFamily="18" charset="0"/>
                <a:cs typeface="Times New Roman" pitchFamily="18" charset="0"/>
              </a:rPr>
              <a:t> &amp; </a:t>
            </a:r>
            <a:r>
              <a:rPr lang="en-IN" sz="1200" dirty="0" err="1" smtClean="0">
                <a:latin typeface="Times New Roman" pitchFamily="18" charset="0"/>
                <a:cs typeface="Times New Roman" pitchFamily="18" charset="0"/>
              </a:rPr>
              <a:t>Majid</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Haghparast</a:t>
            </a:r>
            <a:r>
              <a:rPr lang="en-IN" sz="1200" dirty="0" smtClean="0">
                <a:latin typeface="Times New Roman" pitchFamily="18" charset="0"/>
                <a:cs typeface="Times New Roman" pitchFamily="18" charset="0"/>
              </a:rPr>
              <a:t> 2011, ‘A novel </a:t>
            </a:r>
            <a:r>
              <a:rPr lang="en-IN" sz="1200" dirty="0" err="1" smtClean="0">
                <a:latin typeface="Times New Roman" pitchFamily="18" charset="0"/>
                <a:cs typeface="Times New Roman" pitchFamily="18" charset="0"/>
              </a:rPr>
              <a:t>nanometric</a:t>
            </a:r>
            <a:r>
              <a:rPr lang="en-IN" sz="1200" dirty="0" smtClean="0">
                <a:latin typeface="Times New Roman" pitchFamily="18" charset="0"/>
                <a:cs typeface="Times New Roman" pitchFamily="18" charset="0"/>
              </a:rPr>
              <a:t> fault tolerant reversible divider’, International Journal of the Physical Sciences, vol. 6,  no.24,  pp. 5671-5681.  </a:t>
            </a:r>
            <a:endParaRPr lang="en-US" sz="1200" dirty="0" smtClean="0">
              <a:latin typeface="Times New Roman" pitchFamily="18" charset="0"/>
              <a:cs typeface="Times New Roman" pitchFamily="18" charset="0"/>
            </a:endParaRPr>
          </a:p>
          <a:p>
            <a:pPr lvl="0" algn="just">
              <a:buFont typeface="+mj-lt"/>
              <a:buAutoNum type="arabicPeriod"/>
            </a:pPr>
            <a:r>
              <a:rPr lang="en-US" sz="1200" dirty="0" err="1" smtClean="0">
                <a:latin typeface="Times New Roman" pitchFamily="18" charset="0"/>
                <a:cs typeface="Times New Roman" pitchFamily="18" charset="0"/>
              </a:rPr>
              <a:t>Fredkin</a:t>
            </a:r>
            <a:r>
              <a:rPr lang="en-US" sz="1200" dirty="0" smtClean="0">
                <a:latin typeface="Times New Roman" pitchFamily="18" charset="0"/>
                <a:cs typeface="Times New Roman" pitchFamily="18" charset="0"/>
              </a:rPr>
              <a:t>, E &amp; </a:t>
            </a:r>
            <a:r>
              <a:rPr lang="en-US" sz="1200" dirty="0" err="1" smtClean="0">
                <a:latin typeface="Times New Roman" pitchFamily="18" charset="0"/>
                <a:cs typeface="Times New Roman" pitchFamily="18" charset="0"/>
              </a:rPr>
              <a:t>Tommaso</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Toffoli</a:t>
            </a:r>
            <a:r>
              <a:rPr lang="en-US" sz="1200" dirty="0" smtClean="0">
                <a:latin typeface="Times New Roman" pitchFamily="18" charset="0"/>
                <a:cs typeface="Times New Roman" pitchFamily="18" charset="0"/>
              </a:rPr>
              <a:t> 1980, ‘Conservative Logic’, MIT Laboratory for Computer Science, International Journal of Theoretical Physics vol. 21, pp. 219–253. </a:t>
            </a:r>
          </a:p>
          <a:p>
            <a:pPr lvl="0" algn="just">
              <a:buFont typeface="+mj-lt"/>
              <a:buAutoNum type="arabicPeriod"/>
            </a:pPr>
            <a:r>
              <a:rPr lang="en-IN" sz="1200" dirty="0" err="1" smtClean="0">
                <a:latin typeface="Times New Roman" pitchFamily="18" charset="0"/>
                <a:cs typeface="Times New Roman" pitchFamily="18" charset="0"/>
              </a:rPr>
              <a:t>Gowthami</a:t>
            </a:r>
            <a:r>
              <a:rPr lang="en-IN" sz="1200" dirty="0" smtClean="0">
                <a:latin typeface="Times New Roman" pitchFamily="18" charset="0"/>
                <a:cs typeface="Times New Roman" pitchFamily="18" charset="0"/>
              </a:rPr>
              <a:t>, P &amp; </a:t>
            </a:r>
            <a:r>
              <a:rPr lang="en-IN" sz="1200" dirty="0" err="1" smtClean="0">
                <a:latin typeface="Times New Roman" pitchFamily="18" charset="0"/>
                <a:cs typeface="Times New Roman" pitchFamily="18" charset="0"/>
              </a:rPr>
              <a:t>Satyanarayana</a:t>
            </a:r>
            <a:r>
              <a:rPr lang="en-IN" sz="1200" dirty="0" smtClean="0">
                <a:latin typeface="Times New Roman" pitchFamily="18" charset="0"/>
                <a:cs typeface="Times New Roman" pitchFamily="18" charset="0"/>
              </a:rPr>
              <a:t>, RVS 2018, ‘Performance Evaluation of Reversible Vedic Multiplier’, ARPN Journal of Engineering and Applied Sciences, vol. 13, no. 3, pp. 1002-1008. </a:t>
            </a:r>
            <a:endParaRPr lang="en-US" sz="1200" dirty="0" smtClean="0">
              <a:latin typeface="Times New Roman" pitchFamily="18" charset="0"/>
              <a:cs typeface="Times New Roman" pitchFamily="18" charset="0"/>
            </a:endParaRPr>
          </a:p>
          <a:p>
            <a:pPr lvl="0" algn="just">
              <a:buFont typeface="+mj-lt"/>
              <a:buAutoNum type="arabicPeriod"/>
            </a:pPr>
            <a:r>
              <a:rPr lang="en-IN" sz="1200" dirty="0" smtClean="0">
                <a:latin typeface="Times New Roman" pitchFamily="18" charset="0"/>
                <a:cs typeface="Times New Roman" pitchFamily="18" charset="0"/>
              </a:rPr>
              <a:t>Jamal, L &amp; </a:t>
            </a:r>
            <a:r>
              <a:rPr lang="en-IN" sz="1200" dirty="0" err="1" smtClean="0">
                <a:latin typeface="Times New Roman" pitchFamily="18" charset="0"/>
                <a:cs typeface="Times New Roman" pitchFamily="18" charset="0"/>
              </a:rPr>
              <a:t>Babu</a:t>
            </a:r>
            <a:r>
              <a:rPr lang="en-IN" sz="1200" dirty="0" smtClean="0">
                <a:latin typeface="Times New Roman" pitchFamily="18" charset="0"/>
                <a:cs typeface="Times New Roman" pitchFamily="18" charset="0"/>
              </a:rPr>
              <a:t>, HMH 2013, ‘Efficient approaches to design a reversible floating point divider’, Proceedings of the IEEE International Midwest Symposium on Circuits and Systems, vol. 13, pp. 3004–3007. </a:t>
            </a:r>
            <a:endParaRPr lang="en-US" sz="1200" dirty="0" smtClean="0">
              <a:latin typeface="Times New Roman" pitchFamily="18" charset="0"/>
              <a:cs typeface="Times New Roman" pitchFamily="18" charset="0"/>
            </a:endParaRPr>
          </a:p>
          <a:p>
            <a:pPr lvl="0" algn="just">
              <a:buFont typeface="+mj-lt"/>
              <a:buAutoNum type="arabicPeriod"/>
            </a:pPr>
            <a:r>
              <a:rPr lang="en-IN" sz="1200" dirty="0" err="1" smtClean="0">
                <a:latin typeface="Times New Roman" pitchFamily="18" charset="0"/>
                <a:cs typeface="Times New Roman" pitchFamily="18" charset="0"/>
              </a:rPr>
              <a:t>Landauer</a:t>
            </a:r>
            <a:r>
              <a:rPr lang="en-IN" sz="1200" dirty="0" smtClean="0">
                <a:latin typeface="Times New Roman" pitchFamily="18" charset="0"/>
                <a:cs typeface="Times New Roman" pitchFamily="18" charset="0"/>
              </a:rPr>
              <a:t>, R 1961, ‘Irreversibility and heat generation in the computing process’, IBM Journal of Research and Development, vol. 5, no. 3, pp. 183-191. </a:t>
            </a:r>
            <a:endParaRPr lang="en-US" sz="1200" dirty="0" smtClean="0">
              <a:latin typeface="Times New Roman" pitchFamily="18" charset="0"/>
              <a:cs typeface="Times New Roman" pitchFamily="18" charset="0"/>
            </a:endParaRPr>
          </a:p>
          <a:p>
            <a:pPr lvl="0" algn="just">
              <a:buFont typeface="+mj-lt"/>
              <a:buAutoNum type="arabicPeriod"/>
            </a:pPr>
            <a:r>
              <a:rPr lang="en-IN" sz="1200" dirty="0" err="1" smtClean="0">
                <a:latin typeface="Times New Roman" pitchFamily="18" charset="0"/>
                <a:cs typeface="Times New Roman" pitchFamily="18" charset="0"/>
              </a:rPr>
              <a:t>Rakshith</a:t>
            </a:r>
            <a:r>
              <a:rPr lang="en-IN" sz="1200" dirty="0" smtClean="0">
                <a:latin typeface="Times New Roman" pitchFamily="18" charset="0"/>
                <a:cs typeface="Times New Roman" pitchFamily="18" charset="0"/>
              </a:rPr>
              <a:t>, TR &amp; </a:t>
            </a:r>
            <a:r>
              <a:rPr lang="en-IN" sz="1200" dirty="0" err="1" smtClean="0">
                <a:latin typeface="Times New Roman" pitchFamily="18" charset="0"/>
                <a:cs typeface="Times New Roman" pitchFamily="18" charset="0"/>
              </a:rPr>
              <a:t>Saligram</a:t>
            </a:r>
            <a:r>
              <a:rPr lang="en-IN" sz="1200" dirty="0" smtClean="0">
                <a:latin typeface="Times New Roman" pitchFamily="18" charset="0"/>
                <a:cs typeface="Times New Roman" pitchFamily="18" charset="0"/>
              </a:rPr>
              <a:t>, R 2013, ‘Design of High Speed Low Power Multiplier using Reversible logic: a Vedic Mathematical Approach’, International Conference on Circuits, Power and Computing Technologies (ICCPCT-2013), pp. 775-781. </a:t>
            </a:r>
            <a:endParaRPr lang="en-US" sz="1200" dirty="0" smtClean="0">
              <a:latin typeface="Times New Roman" pitchFamily="18" charset="0"/>
              <a:cs typeface="Times New Roman" pitchFamily="18" charset="0"/>
            </a:endParaRPr>
          </a:p>
          <a:p>
            <a:pPr lvl="0" algn="just">
              <a:buFont typeface="+mj-lt"/>
              <a:buAutoNum type="arabicPeriod"/>
            </a:pPr>
            <a:r>
              <a:rPr lang="en-IN" sz="1200" dirty="0" err="1" smtClean="0">
                <a:latin typeface="Times New Roman" pitchFamily="18" charset="0"/>
                <a:cs typeface="Times New Roman" pitchFamily="18" charset="0"/>
              </a:rPr>
              <a:t>Saligram</a:t>
            </a:r>
            <a:r>
              <a:rPr lang="en-IN" sz="1200" dirty="0" smtClean="0">
                <a:latin typeface="Times New Roman" pitchFamily="18" charset="0"/>
                <a:cs typeface="Times New Roman" pitchFamily="18" charset="0"/>
              </a:rPr>
              <a:t>, R &amp; </a:t>
            </a:r>
            <a:r>
              <a:rPr lang="en-IN" sz="1200" dirty="0" err="1" smtClean="0">
                <a:latin typeface="Times New Roman" pitchFamily="18" charset="0"/>
                <a:cs typeface="Times New Roman" pitchFamily="18" charset="0"/>
              </a:rPr>
              <a:t>Rakshith</a:t>
            </a:r>
            <a:r>
              <a:rPr lang="en-IN" sz="1200" dirty="0" smtClean="0">
                <a:latin typeface="Times New Roman" pitchFamily="18" charset="0"/>
                <a:cs typeface="Times New Roman" pitchFamily="18" charset="0"/>
              </a:rPr>
              <a:t> TR 2013, ‘Optimized Reversible Vedic Multipliers for High Speed Low Power Operations’, IEEE Conference on Information and Communication Technologies (ICT 2013), pp. 809-814. </a:t>
            </a:r>
            <a:endParaRPr lang="en-US" sz="1200" dirty="0" smtClean="0">
              <a:latin typeface="Times New Roman" pitchFamily="18" charset="0"/>
              <a:cs typeface="Times New Roman" pitchFamily="18" charset="0"/>
            </a:endParaRPr>
          </a:p>
          <a:p>
            <a:pPr lvl="0" algn="just">
              <a:buFont typeface="+mj-lt"/>
              <a:buAutoNum type="arabicPeriod"/>
            </a:pPr>
            <a:r>
              <a:rPr lang="en-IN" sz="1200" dirty="0" err="1" smtClean="0">
                <a:latin typeface="Times New Roman" pitchFamily="18" charset="0"/>
                <a:cs typeface="Times New Roman" pitchFamily="18" charset="0"/>
              </a:rPr>
              <a:t>Trailokya</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Nath</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Sasamala</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Ashutosh</a:t>
            </a:r>
            <a:r>
              <a:rPr lang="en-IN" sz="1200" dirty="0" smtClean="0">
                <a:latin typeface="Times New Roman" pitchFamily="18" charset="0"/>
                <a:cs typeface="Times New Roman" pitchFamily="18" charset="0"/>
              </a:rPr>
              <a:t> Kumar Singh &amp; </a:t>
            </a:r>
            <a:r>
              <a:rPr lang="en-IN" sz="1200" dirty="0" err="1" smtClean="0">
                <a:latin typeface="Times New Roman" pitchFamily="18" charset="0"/>
                <a:cs typeface="Times New Roman" pitchFamily="18" charset="0"/>
              </a:rPr>
              <a:t>Anand</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Mohanaa</a:t>
            </a:r>
            <a:r>
              <a:rPr lang="en-IN" sz="1200" dirty="0" smtClean="0">
                <a:latin typeface="Times New Roman" pitchFamily="18" charset="0"/>
                <a:cs typeface="Times New Roman" pitchFamily="18" charset="0"/>
              </a:rPr>
              <a:t> 2016, ‘Efficient design of reversible ALU in quantum-dot cellular automata’, </a:t>
            </a:r>
            <a:r>
              <a:rPr lang="en-IN" sz="1200" dirty="0" err="1" smtClean="0">
                <a:latin typeface="Times New Roman" pitchFamily="18" charset="0"/>
                <a:cs typeface="Times New Roman" pitchFamily="18" charset="0"/>
              </a:rPr>
              <a:t>Optik</a:t>
            </a:r>
            <a:r>
              <a:rPr lang="en-IN" sz="1200" dirty="0" smtClean="0">
                <a:latin typeface="Times New Roman" pitchFamily="18" charset="0"/>
                <a:cs typeface="Times New Roman" pitchFamily="18" charset="0"/>
              </a:rPr>
              <a:t> Journal, vol. 127, pp. 6172–6182. </a:t>
            </a:r>
            <a:endParaRPr lang="en-US" sz="1200" dirty="0" smtClean="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79</a:t>
            </a:fld>
            <a:endParaRPr lang="en-IN"/>
          </a:p>
        </p:txBody>
      </p:sp>
    </p:spTree>
    <p:extLst>
      <p:ext uri="{BB962C8B-B14F-4D97-AF65-F5344CB8AC3E}">
        <p14:creationId xmlns:p14="http://schemas.microsoft.com/office/powerpoint/2010/main" xmlns="" val="50644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u="sng" dirty="0">
                <a:solidFill>
                  <a:srgbClr val="FF0000"/>
                </a:solidFill>
                <a:latin typeface="Times New Roman" pitchFamily="18" charset="0"/>
                <a:cs typeface="Times New Roman" pitchFamily="18" charset="0"/>
              </a:rPr>
              <a:t>Literature Review </a:t>
            </a:r>
            <a:r>
              <a:rPr lang="en-IN" b="1" i="1" u="sng" dirty="0" smtClean="0">
                <a:solidFill>
                  <a:srgbClr val="FF0000"/>
                </a:solidFill>
                <a:latin typeface="Times New Roman" pitchFamily="18" charset="0"/>
                <a:cs typeface="Times New Roman" pitchFamily="18" charset="0"/>
              </a:rPr>
              <a:t>(ALU)</a:t>
            </a:r>
            <a:endParaRPr lang="en-IN" b="1" i="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4095767553"/>
              </p:ext>
            </p:extLst>
          </p:nvPr>
        </p:nvGraphicFramePr>
        <p:xfrm>
          <a:off x="395536" y="1356965"/>
          <a:ext cx="8280919" cy="4012480"/>
        </p:xfrm>
        <a:graphic>
          <a:graphicData uri="http://schemas.openxmlformats.org/drawingml/2006/table">
            <a:tbl>
              <a:tblPr firstRow="1" firstCol="1" bandRow="1">
                <a:tableStyleId>{5C22544A-7EE6-4342-B048-85BDC9FD1C3A}</a:tableStyleId>
              </a:tblPr>
              <a:tblGrid>
                <a:gridCol w="1214856">
                  <a:extLst>
                    <a:ext uri="{9D8B030D-6E8A-4147-A177-3AD203B41FA5}">
                      <a16:colId xmlns:a16="http://schemas.microsoft.com/office/drawing/2014/main" xmlns="" val="20000"/>
                    </a:ext>
                  </a:extLst>
                </a:gridCol>
                <a:gridCol w="1015897">
                  <a:extLst>
                    <a:ext uri="{9D8B030D-6E8A-4147-A177-3AD203B41FA5}">
                      <a16:colId xmlns:a16="http://schemas.microsoft.com/office/drawing/2014/main" xmlns="" val="20001"/>
                    </a:ext>
                  </a:extLst>
                </a:gridCol>
                <a:gridCol w="1230683">
                  <a:extLst>
                    <a:ext uri="{9D8B030D-6E8A-4147-A177-3AD203B41FA5}">
                      <a16:colId xmlns:a16="http://schemas.microsoft.com/office/drawing/2014/main" xmlns="" val="20002"/>
                    </a:ext>
                  </a:extLst>
                </a:gridCol>
                <a:gridCol w="1099550">
                  <a:extLst>
                    <a:ext uri="{9D8B030D-6E8A-4147-A177-3AD203B41FA5}">
                      <a16:colId xmlns:a16="http://schemas.microsoft.com/office/drawing/2014/main" xmlns="" val="20003"/>
                    </a:ext>
                  </a:extLst>
                </a:gridCol>
                <a:gridCol w="691082">
                  <a:extLst>
                    <a:ext uri="{9D8B030D-6E8A-4147-A177-3AD203B41FA5}">
                      <a16:colId xmlns:a16="http://schemas.microsoft.com/office/drawing/2014/main" xmlns="" val="20004"/>
                    </a:ext>
                  </a:extLst>
                </a:gridCol>
                <a:gridCol w="590848">
                  <a:extLst>
                    <a:ext uri="{9D8B030D-6E8A-4147-A177-3AD203B41FA5}">
                      <a16:colId xmlns:a16="http://schemas.microsoft.com/office/drawing/2014/main" xmlns="" val="20005"/>
                    </a:ext>
                  </a:extLst>
                </a:gridCol>
                <a:gridCol w="586327">
                  <a:extLst>
                    <a:ext uri="{9D8B030D-6E8A-4147-A177-3AD203B41FA5}">
                      <a16:colId xmlns:a16="http://schemas.microsoft.com/office/drawing/2014/main" xmlns="" val="20006"/>
                    </a:ext>
                  </a:extLst>
                </a:gridCol>
                <a:gridCol w="1851676">
                  <a:extLst>
                    <a:ext uri="{9D8B030D-6E8A-4147-A177-3AD203B41FA5}">
                      <a16:colId xmlns:a16="http://schemas.microsoft.com/office/drawing/2014/main" xmlns="" val="20007"/>
                    </a:ext>
                  </a:extLst>
                </a:gridCol>
              </a:tblGrid>
              <a:tr h="375339">
                <a:tc>
                  <a:txBody>
                    <a:bodyPr/>
                    <a:lstStyle/>
                    <a:p>
                      <a:pPr algn="ctr">
                        <a:lnSpc>
                          <a:spcPct val="115000"/>
                        </a:lnSpc>
                        <a:spcAft>
                          <a:spcPts val="0"/>
                        </a:spcAft>
                      </a:pPr>
                      <a:r>
                        <a:rPr lang="en-US" sz="1300" dirty="0">
                          <a:effectLst/>
                          <a:latin typeface="Times New Roman" pitchFamily="18" charset="0"/>
                          <a:cs typeface="Times New Roman" pitchFamily="18" charset="0"/>
                        </a:rPr>
                        <a:t>Author</a:t>
                      </a:r>
                      <a:endParaRPr lang="en-IN" sz="1300" dirty="0">
                        <a:effectLst/>
                        <a:latin typeface="Times New Roman" pitchFamily="18" charset="0"/>
                        <a:ea typeface="Times New Roman"/>
                        <a:cs typeface="Times New Roman" pitchFamily="18" charset="0"/>
                      </a:endParaRPr>
                    </a:p>
                  </a:txBody>
                  <a:tcPr marL="68116" marR="68116" marT="0" marB="0"/>
                </a:tc>
                <a:tc>
                  <a:txBody>
                    <a:bodyPr/>
                    <a:lstStyle/>
                    <a:p>
                      <a:pPr algn="ctr">
                        <a:lnSpc>
                          <a:spcPct val="115000"/>
                        </a:lnSpc>
                        <a:spcAft>
                          <a:spcPts val="0"/>
                        </a:spcAft>
                      </a:pPr>
                      <a:r>
                        <a:rPr lang="en-US" sz="1300">
                          <a:effectLst/>
                          <a:latin typeface="Times New Roman" pitchFamily="18" charset="0"/>
                          <a:cs typeface="Times New Roman" pitchFamily="18" charset="0"/>
                        </a:rPr>
                        <a:t>Year</a:t>
                      </a:r>
                      <a:endParaRPr lang="en-IN" sz="1300">
                        <a:effectLst/>
                        <a:latin typeface="Times New Roman" pitchFamily="18" charset="0"/>
                        <a:ea typeface="Times New Roman"/>
                        <a:cs typeface="Times New Roman" pitchFamily="18" charset="0"/>
                      </a:endParaRPr>
                    </a:p>
                  </a:txBody>
                  <a:tcPr marL="68116" marR="68116" marT="0" marB="0"/>
                </a:tc>
                <a:tc>
                  <a:txBody>
                    <a:bodyPr/>
                    <a:lstStyle/>
                    <a:p>
                      <a:pPr algn="ctr">
                        <a:lnSpc>
                          <a:spcPct val="115000"/>
                        </a:lnSpc>
                        <a:spcAft>
                          <a:spcPts val="0"/>
                        </a:spcAft>
                      </a:pPr>
                      <a:r>
                        <a:rPr lang="en-US" sz="1300" dirty="0">
                          <a:effectLst/>
                          <a:latin typeface="Times New Roman" pitchFamily="18" charset="0"/>
                          <a:cs typeface="Times New Roman" pitchFamily="18" charset="0"/>
                        </a:rPr>
                        <a:t>ALU </a:t>
                      </a:r>
                      <a:r>
                        <a:rPr lang="en-US" sz="1300" dirty="0" smtClean="0">
                          <a:effectLst/>
                          <a:latin typeface="Times New Roman" pitchFamily="18" charset="0"/>
                          <a:cs typeface="Times New Roman" pitchFamily="18" charset="0"/>
                        </a:rPr>
                        <a:t>using the </a:t>
                      </a:r>
                      <a:r>
                        <a:rPr lang="en-US" sz="1300" dirty="0">
                          <a:effectLst/>
                          <a:latin typeface="Times New Roman" pitchFamily="18" charset="0"/>
                          <a:cs typeface="Times New Roman" pitchFamily="18" charset="0"/>
                        </a:rPr>
                        <a:t>Gates </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 of Operations</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No. of Gates</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GO</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QC</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Characteristic</a:t>
                      </a:r>
                      <a:endParaRPr lang="en-IN" sz="1300">
                        <a:effectLst/>
                        <a:latin typeface="Times New Roman" pitchFamily="18" charset="0"/>
                        <a:ea typeface="Times New Roman"/>
                        <a:cs typeface="Times New Roman" pitchFamily="18" charset="0"/>
                      </a:endParaRPr>
                    </a:p>
                  </a:txBody>
                  <a:tcPr marL="68116" marR="68116" marT="0" marB="0" anchor="ctr"/>
                </a:tc>
                <a:extLst>
                  <a:ext uri="{0D108BD9-81ED-4DB2-BD59-A6C34878D82A}">
                    <a16:rowId xmlns:a16="http://schemas.microsoft.com/office/drawing/2014/main" xmlns="" val="10000"/>
                  </a:ext>
                </a:extLst>
              </a:tr>
              <a:tr h="356975">
                <a:tc>
                  <a:txBody>
                    <a:bodyPr/>
                    <a:lstStyle/>
                    <a:p>
                      <a:pPr algn="l">
                        <a:lnSpc>
                          <a:spcPct val="115000"/>
                        </a:lnSpc>
                        <a:spcAft>
                          <a:spcPts val="0"/>
                        </a:spcAft>
                      </a:pPr>
                      <a:r>
                        <a:rPr lang="en-US" sz="1200" dirty="0" err="1">
                          <a:effectLst/>
                          <a:latin typeface="Times New Roman" pitchFamily="18" charset="0"/>
                          <a:cs typeface="Times New Roman" pitchFamily="18" charset="0"/>
                        </a:rPr>
                        <a:t>Syamala</a:t>
                      </a:r>
                      <a:r>
                        <a:rPr lang="en-US" sz="1200" dirty="0">
                          <a:effectLst/>
                          <a:latin typeface="Times New Roman" pitchFamily="18" charset="0"/>
                          <a:cs typeface="Times New Roman" pitchFamily="18" charset="0"/>
                        </a:rPr>
                        <a:t> Y</a:t>
                      </a:r>
                      <a:r>
                        <a:rPr lang="en-US" sz="1200" kern="100" dirty="0">
                          <a:effectLst/>
                          <a:latin typeface="Times New Roman" pitchFamily="18" charset="0"/>
                          <a:cs typeface="Times New Roman" pitchFamily="18" charset="0"/>
                        </a:rPr>
                        <a:t> et. al.</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2011</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DPG, </a:t>
                      </a:r>
                      <a:r>
                        <a:rPr lang="en-US" sz="1300" dirty="0" smtClean="0">
                          <a:effectLst/>
                          <a:latin typeface="Times New Roman" pitchFamily="18" charset="0"/>
                          <a:cs typeface="Times New Roman" pitchFamily="18" charset="0"/>
                        </a:rPr>
                        <a:t>YAG</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4</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7</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5</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30</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Only 4 functions</a:t>
                      </a:r>
                      <a:endParaRPr lang="en-IN" sz="1300">
                        <a:effectLst/>
                        <a:latin typeface="Times New Roman" pitchFamily="18" charset="0"/>
                        <a:ea typeface="Times New Roman"/>
                        <a:cs typeface="Times New Roman" pitchFamily="18" charset="0"/>
                      </a:endParaRPr>
                    </a:p>
                  </a:txBody>
                  <a:tcPr marL="68116" marR="68116" marT="0" marB="0" anchor="ctr"/>
                </a:tc>
                <a:extLst>
                  <a:ext uri="{0D108BD9-81ED-4DB2-BD59-A6C34878D82A}">
                    <a16:rowId xmlns:a16="http://schemas.microsoft.com/office/drawing/2014/main" xmlns="" val="10001"/>
                  </a:ext>
                </a:extLst>
              </a:tr>
              <a:tr h="535462">
                <a:tc>
                  <a:txBody>
                    <a:bodyPr/>
                    <a:lstStyle/>
                    <a:p>
                      <a:pPr algn="l">
                        <a:lnSpc>
                          <a:spcPct val="115000"/>
                        </a:lnSpc>
                        <a:spcAft>
                          <a:spcPts val="0"/>
                        </a:spcAft>
                      </a:pPr>
                      <a:r>
                        <a:rPr lang="en-US" sz="1200" kern="100" dirty="0">
                          <a:effectLst/>
                          <a:latin typeface="Times New Roman" pitchFamily="18" charset="0"/>
                          <a:cs typeface="Times New Roman" pitchFamily="18" charset="0"/>
                        </a:rPr>
                        <a:t>Guan Z et. al.</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2011</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dirty="0" smtClean="0">
                          <a:effectLst/>
                          <a:latin typeface="Times New Roman" pitchFamily="18" charset="0"/>
                          <a:cs typeface="Times New Roman" pitchFamily="18" charset="0"/>
                        </a:rPr>
                        <a:t>DXOR</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6</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3</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3</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6 functions and Quantum cost reduced.</a:t>
                      </a:r>
                      <a:endParaRPr lang="en-IN" sz="1300">
                        <a:effectLst/>
                        <a:latin typeface="Times New Roman" pitchFamily="18" charset="0"/>
                        <a:ea typeface="Times New Roman"/>
                        <a:cs typeface="Times New Roman" pitchFamily="18" charset="0"/>
                      </a:endParaRPr>
                    </a:p>
                  </a:txBody>
                  <a:tcPr marL="68116" marR="68116" marT="0" marB="0" anchor="ctr"/>
                </a:tc>
                <a:extLst>
                  <a:ext uri="{0D108BD9-81ED-4DB2-BD59-A6C34878D82A}">
                    <a16:rowId xmlns:a16="http://schemas.microsoft.com/office/drawing/2014/main" xmlns="" val="10002"/>
                  </a:ext>
                </a:extLst>
              </a:tr>
              <a:tr h="535462">
                <a:tc>
                  <a:txBody>
                    <a:bodyPr/>
                    <a:lstStyle/>
                    <a:p>
                      <a:pPr algn="l">
                        <a:lnSpc>
                          <a:spcPct val="115000"/>
                        </a:lnSpc>
                        <a:spcAft>
                          <a:spcPts val="0"/>
                        </a:spcAft>
                      </a:pPr>
                      <a:r>
                        <a:rPr lang="en-US" sz="1200" dirty="0">
                          <a:effectLst/>
                          <a:latin typeface="Times New Roman" pitchFamily="18" charset="0"/>
                          <a:cs typeface="Times New Roman" pitchFamily="18" charset="0"/>
                        </a:rPr>
                        <a:t>Morrison M </a:t>
                      </a:r>
                      <a:r>
                        <a:rPr lang="en-US" sz="1200" kern="100" dirty="0">
                          <a:effectLst/>
                          <a:latin typeface="Times New Roman" pitchFamily="18" charset="0"/>
                          <a:cs typeface="Times New Roman" pitchFamily="18" charset="0"/>
                        </a:rPr>
                        <a:t>et. al.</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2011</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HNG, PAOG, </a:t>
                      </a:r>
                      <a:r>
                        <a:rPr lang="en-US" sz="1300" dirty="0" smtClean="0">
                          <a:effectLst/>
                          <a:latin typeface="Times New Roman" pitchFamily="18" charset="0"/>
                          <a:cs typeface="Times New Roman" pitchFamily="18" charset="0"/>
                        </a:rPr>
                        <a:t>MRG</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8</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6</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4</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28</a:t>
                      </a:r>
                      <a:endParaRPr lang="en-IN" sz="1300">
                        <a:effectLst/>
                        <a:latin typeface="Times New Roman" pitchFamily="18" charset="0"/>
                        <a:ea typeface="Times New Roman"/>
                        <a:cs typeface="Times New Roman" pitchFamily="18" charset="0"/>
                      </a:endParaRPr>
                    </a:p>
                  </a:txBody>
                  <a:tcPr marL="68116" marR="68116" marT="0" marB="0" anchor="ctr"/>
                </a:tc>
                <a:tc rowSpan="2">
                  <a:txBody>
                    <a:bodyPr/>
                    <a:lstStyle/>
                    <a:p>
                      <a:pPr algn="ctr">
                        <a:lnSpc>
                          <a:spcPct val="115000"/>
                        </a:lnSpc>
                        <a:spcAft>
                          <a:spcPts val="0"/>
                        </a:spcAft>
                      </a:pPr>
                      <a:r>
                        <a:rPr lang="en-US" sz="1300">
                          <a:effectLst/>
                          <a:latin typeface="Times New Roman" pitchFamily="18" charset="0"/>
                          <a:cs typeface="Times New Roman" pitchFamily="18" charset="0"/>
                        </a:rPr>
                        <a:t>Increased number of functions. Requirement of number of gates higher. Quantum cost increases.</a:t>
                      </a:r>
                      <a:endParaRPr lang="en-IN" sz="1300">
                        <a:effectLst/>
                        <a:latin typeface="Times New Roman" pitchFamily="18" charset="0"/>
                        <a:ea typeface="Times New Roman"/>
                        <a:cs typeface="Times New Roman" pitchFamily="18" charset="0"/>
                      </a:endParaRPr>
                    </a:p>
                  </a:txBody>
                  <a:tcPr marL="68116" marR="68116" marT="0" marB="0" anchor="ctr"/>
                </a:tc>
                <a:extLst>
                  <a:ext uri="{0D108BD9-81ED-4DB2-BD59-A6C34878D82A}">
                    <a16:rowId xmlns:a16="http://schemas.microsoft.com/office/drawing/2014/main" xmlns="" val="10003"/>
                  </a:ext>
                </a:extLst>
              </a:tr>
              <a:tr h="535462">
                <a:tc>
                  <a:txBody>
                    <a:bodyPr/>
                    <a:lstStyle/>
                    <a:p>
                      <a:pPr algn="l">
                        <a:lnSpc>
                          <a:spcPct val="115000"/>
                        </a:lnSpc>
                        <a:spcAft>
                          <a:spcPts val="0"/>
                        </a:spcAft>
                      </a:pPr>
                      <a:r>
                        <a:rPr lang="en-US" sz="1200" dirty="0">
                          <a:effectLst/>
                          <a:latin typeface="Times New Roman" pitchFamily="18" charset="0"/>
                          <a:cs typeface="Times New Roman" pitchFamily="18" charset="0"/>
                        </a:rPr>
                        <a:t>Morrison M </a:t>
                      </a:r>
                      <a:r>
                        <a:rPr lang="en-US" sz="1200" kern="100" dirty="0">
                          <a:effectLst/>
                          <a:latin typeface="Times New Roman" pitchFamily="18" charset="0"/>
                          <a:cs typeface="Times New Roman" pitchFamily="18" charset="0"/>
                        </a:rPr>
                        <a:t>et. al.</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2012</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HNG, MG, UPG </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9</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8</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5</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35</a:t>
                      </a:r>
                      <a:endParaRPr lang="en-IN" sz="1300">
                        <a:effectLst/>
                        <a:latin typeface="Times New Roman" pitchFamily="18" charset="0"/>
                        <a:ea typeface="Times New Roman"/>
                        <a:cs typeface="Times New Roman" pitchFamily="18" charset="0"/>
                      </a:endParaRPr>
                    </a:p>
                  </a:txBody>
                  <a:tcPr marL="68116" marR="68116" marT="0" marB="0" anchor="ctr"/>
                </a:tc>
                <a:tc vMerge="1">
                  <a:txBody>
                    <a:bodyPr/>
                    <a:lstStyle/>
                    <a:p>
                      <a:endParaRPr lang="en-IN"/>
                    </a:p>
                  </a:txBody>
                  <a:tcPr/>
                </a:tc>
                <a:extLst>
                  <a:ext uri="{0D108BD9-81ED-4DB2-BD59-A6C34878D82A}">
                    <a16:rowId xmlns:a16="http://schemas.microsoft.com/office/drawing/2014/main" xmlns="" val="10004"/>
                  </a:ext>
                </a:extLst>
              </a:tr>
              <a:tr h="390604">
                <a:tc>
                  <a:txBody>
                    <a:bodyPr/>
                    <a:lstStyle/>
                    <a:p>
                      <a:pPr algn="l">
                        <a:lnSpc>
                          <a:spcPct val="115000"/>
                        </a:lnSpc>
                        <a:spcAft>
                          <a:spcPts val="0"/>
                        </a:spcAft>
                      </a:pPr>
                      <a:r>
                        <a:rPr lang="en-US" sz="1200" kern="100" dirty="0" err="1">
                          <a:effectLst/>
                          <a:latin typeface="Times New Roman" pitchFamily="18" charset="0"/>
                          <a:cs typeface="Times New Roman" pitchFamily="18" charset="0"/>
                        </a:rPr>
                        <a:t>Bibhash</a:t>
                      </a:r>
                      <a:r>
                        <a:rPr lang="en-US" sz="1200" kern="100" dirty="0">
                          <a:effectLst/>
                          <a:latin typeface="Times New Roman" pitchFamily="18" charset="0"/>
                          <a:cs typeface="Times New Roman" pitchFamily="18" charset="0"/>
                        </a:rPr>
                        <a:t> et. al.</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2014</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dirty="0" smtClean="0">
                          <a:effectLst/>
                          <a:latin typeface="Times New Roman" pitchFamily="18" charset="0"/>
                          <a:cs typeface="Times New Roman" pitchFamily="18" charset="0"/>
                        </a:rPr>
                        <a:t>RM</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16</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14</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15</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320</a:t>
                      </a:r>
                      <a:endParaRPr lang="en-IN" sz="1300">
                        <a:effectLst/>
                        <a:latin typeface="Times New Roman" pitchFamily="18" charset="0"/>
                        <a:ea typeface="Times New Roman"/>
                        <a:cs typeface="Times New Roman" pitchFamily="18" charset="0"/>
                      </a:endParaRPr>
                    </a:p>
                  </a:txBody>
                  <a:tcPr marL="68116" marR="68116" marT="0" marB="0" anchor="ctr"/>
                </a:tc>
                <a:tc rowSpan="2">
                  <a:txBody>
                    <a:bodyPr/>
                    <a:lstStyle/>
                    <a:p>
                      <a:pPr algn="ctr">
                        <a:lnSpc>
                          <a:spcPct val="115000"/>
                        </a:lnSpc>
                        <a:spcAft>
                          <a:spcPts val="0"/>
                        </a:spcAft>
                      </a:pPr>
                      <a:r>
                        <a:rPr lang="en-US" sz="1300">
                          <a:effectLst/>
                          <a:latin typeface="Times New Roman" pitchFamily="18" charset="0"/>
                          <a:cs typeface="Times New Roman" pitchFamily="18" charset="0"/>
                        </a:rPr>
                        <a:t>Perform 16 different functions. Requirement of number of gates higher. Both Garbage output and Quantum cost increases.</a:t>
                      </a:r>
                      <a:endParaRPr lang="en-IN" sz="1300">
                        <a:effectLst/>
                        <a:latin typeface="Times New Roman" pitchFamily="18" charset="0"/>
                        <a:ea typeface="Times New Roman"/>
                        <a:cs typeface="Times New Roman" pitchFamily="18" charset="0"/>
                      </a:endParaRPr>
                    </a:p>
                  </a:txBody>
                  <a:tcPr marL="68116" marR="68116" marT="0" marB="0" anchor="ctr"/>
                </a:tc>
                <a:extLst>
                  <a:ext uri="{0D108BD9-81ED-4DB2-BD59-A6C34878D82A}">
                    <a16:rowId xmlns:a16="http://schemas.microsoft.com/office/drawing/2014/main" xmlns="" val="10005"/>
                  </a:ext>
                </a:extLst>
              </a:tr>
              <a:tr h="1070924">
                <a:tc>
                  <a:txBody>
                    <a:bodyPr/>
                    <a:lstStyle/>
                    <a:p>
                      <a:pPr algn="l">
                        <a:lnSpc>
                          <a:spcPct val="115000"/>
                        </a:lnSpc>
                        <a:spcAft>
                          <a:spcPts val="0"/>
                        </a:spcAft>
                      </a:pPr>
                      <a:r>
                        <a:rPr lang="en-US" sz="1200" kern="100" dirty="0" err="1">
                          <a:effectLst/>
                          <a:latin typeface="Times New Roman" pitchFamily="18" charset="0"/>
                          <a:cs typeface="Times New Roman" pitchFamily="18" charset="0"/>
                        </a:rPr>
                        <a:t>Trailokya</a:t>
                      </a:r>
                      <a:r>
                        <a:rPr lang="en-US" sz="1200" kern="100" dirty="0">
                          <a:effectLst/>
                          <a:latin typeface="Times New Roman" pitchFamily="18" charset="0"/>
                          <a:cs typeface="Times New Roman" pitchFamily="18" charset="0"/>
                        </a:rPr>
                        <a:t> et. al.</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2016</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dirty="0" smtClean="0">
                          <a:effectLst/>
                          <a:latin typeface="Times New Roman" pitchFamily="18" charset="0"/>
                          <a:cs typeface="Times New Roman" pitchFamily="18" charset="0"/>
                        </a:rPr>
                        <a:t>RUG</a:t>
                      </a:r>
                      <a:endParaRPr lang="en-IN" sz="1300" dirty="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16</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14</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a:effectLst/>
                          <a:latin typeface="Times New Roman" pitchFamily="18" charset="0"/>
                          <a:cs typeface="Times New Roman" pitchFamily="18" charset="0"/>
                        </a:rPr>
                        <a:t>11</a:t>
                      </a:r>
                      <a:endParaRPr lang="en-IN" sz="1300">
                        <a:effectLst/>
                        <a:latin typeface="Times New Roman" pitchFamily="18" charset="0"/>
                        <a:ea typeface="Times New Roman"/>
                        <a:cs typeface="Times New Roman" pitchFamily="18" charset="0"/>
                      </a:endParaRPr>
                    </a:p>
                  </a:txBody>
                  <a:tcPr marL="68116" marR="68116" marT="0" marB="0" anchor="ctr"/>
                </a:tc>
                <a:tc>
                  <a:txBody>
                    <a:bodyPr/>
                    <a:lstStyle/>
                    <a:p>
                      <a:pPr algn="ctr">
                        <a:lnSpc>
                          <a:spcPct val="115000"/>
                        </a:lnSpc>
                        <a:spcAft>
                          <a:spcPts val="0"/>
                        </a:spcAft>
                      </a:pPr>
                      <a:r>
                        <a:rPr lang="en-US" sz="1300" dirty="0">
                          <a:effectLst/>
                          <a:latin typeface="Times New Roman" pitchFamily="18" charset="0"/>
                          <a:cs typeface="Times New Roman" pitchFamily="18" charset="0"/>
                        </a:rPr>
                        <a:t>197</a:t>
                      </a:r>
                      <a:endParaRPr lang="en-IN" sz="1300" dirty="0">
                        <a:effectLst/>
                        <a:latin typeface="Times New Roman" pitchFamily="18" charset="0"/>
                        <a:ea typeface="Times New Roman"/>
                        <a:cs typeface="Times New Roman" pitchFamily="18" charset="0"/>
                      </a:endParaRPr>
                    </a:p>
                  </a:txBody>
                  <a:tcPr marL="68116" marR="68116" marT="0" marB="0" anchor="ctr"/>
                </a:tc>
                <a:tc vMerge="1">
                  <a:txBody>
                    <a:bodyPr/>
                    <a:lstStyle/>
                    <a:p>
                      <a:endParaRPr lang="en-IN"/>
                    </a:p>
                  </a:txBody>
                  <a:tcPr/>
                </a:tc>
                <a:extLst>
                  <a:ext uri="{0D108BD9-81ED-4DB2-BD59-A6C34878D82A}">
                    <a16:rowId xmlns:a16="http://schemas.microsoft.com/office/drawing/2014/main" xmlns="" val="10006"/>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8</a:t>
            </a:fld>
            <a:endParaRPr lang="en-IN"/>
          </a:p>
        </p:txBody>
      </p:sp>
    </p:spTree>
    <p:extLst>
      <p:ext uri="{BB962C8B-B14F-4D97-AF65-F5344CB8AC3E}">
        <p14:creationId xmlns:p14="http://schemas.microsoft.com/office/powerpoint/2010/main" xmlns="" val="5872522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Publications</a:t>
            </a:r>
            <a:endParaRPr lang="en-IN" b="1" dirty="0">
              <a:latin typeface="Times New Roman" pitchFamily="18" charset="0"/>
              <a:cs typeface="Times New Roman" pitchFamily="18" charset="0"/>
            </a:endParaRPr>
          </a:p>
        </p:txBody>
      </p:sp>
      <p:sp>
        <p:nvSpPr>
          <p:cNvPr id="4" name="Content Placeholder 2"/>
          <p:cNvSpPr>
            <a:spLocks noGrp="1"/>
          </p:cNvSpPr>
          <p:nvPr>
            <p:ph idx="1"/>
          </p:nvPr>
        </p:nvSpPr>
        <p:spPr>
          <a:xfrm>
            <a:off x="457200" y="1600200"/>
            <a:ext cx="8291264" cy="4709120"/>
          </a:xfrm>
        </p:spPr>
        <p:txBody>
          <a:bodyPr>
            <a:normAutofit fontScale="40000" lnSpcReduction="20000"/>
          </a:bodyPr>
          <a:lstStyle/>
          <a:p>
            <a:pPr algn="just">
              <a:buNone/>
            </a:pPr>
            <a:r>
              <a:rPr lang="en-US" b="1" dirty="0" smtClean="0">
                <a:latin typeface="Times New Roman" pitchFamily="18" charset="0"/>
                <a:cs typeface="Times New Roman" pitchFamily="18" charset="0"/>
              </a:rPr>
              <a:t>Annexure – I / Revised Journal List 2019 </a:t>
            </a:r>
          </a:p>
          <a:p>
            <a:pPr marL="514350" indent="-514350" algn="just">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Kamaraj</a:t>
            </a:r>
            <a:r>
              <a:rPr lang="en-US" dirty="0" smtClean="0">
                <a:latin typeface="Times New Roman" pitchFamily="18" charset="0"/>
                <a:cs typeface="Times New Roman" pitchFamily="18" charset="0"/>
              </a:rPr>
              <a:t>, A &amp; </a:t>
            </a:r>
            <a:r>
              <a:rPr lang="en-US" dirty="0" err="1" smtClean="0">
                <a:latin typeface="Times New Roman" pitchFamily="18" charset="0"/>
                <a:cs typeface="Times New Roman" pitchFamily="18" charset="0"/>
              </a:rPr>
              <a:t>Marichamy</a:t>
            </a:r>
            <a:r>
              <a:rPr lang="en-US" dirty="0" smtClean="0">
                <a:latin typeface="Times New Roman" pitchFamily="18" charset="0"/>
                <a:cs typeface="Times New Roman" pitchFamily="18" charset="0"/>
              </a:rPr>
              <a:t>, P 2018, ‘Design of Fault-Tolerant Reversible Floating Point Division’, </a:t>
            </a:r>
            <a:r>
              <a:rPr lang="en-US" dirty="0" err="1" smtClean="0">
                <a:latin typeface="Times New Roman" pitchFamily="18" charset="0"/>
                <a:cs typeface="Times New Roman" pitchFamily="18" charset="0"/>
              </a:rPr>
              <a:t>Informacije</a:t>
            </a:r>
            <a:r>
              <a:rPr lang="en-US" dirty="0" smtClean="0">
                <a:latin typeface="Times New Roman" pitchFamily="18" charset="0"/>
                <a:cs typeface="Times New Roman" pitchFamily="18" charset="0"/>
              </a:rPr>
              <a:t> MIDEM – Journal of Microelectronics, Electronic Components and Materials, vol. 48, no. 3, pp. 161–171. (Impact Factor = 0.476) (S. No. 4902 – Anna University revised Journal list). </a:t>
            </a:r>
          </a:p>
          <a:p>
            <a:pPr marL="514350" indent="-514350" algn="just">
              <a:buFont typeface="+mj-lt"/>
              <a:buAutoNum type="arabicPeriod"/>
            </a:pPr>
            <a:r>
              <a:rPr lang="en-US" dirty="0" err="1" smtClean="0">
                <a:latin typeface="Times New Roman" pitchFamily="18" charset="0"/>
                <a:cs typeface="Times New Roman" pitchFamily="18" charset="0"/>
              </a:rPr>
              <a:t>Kamaraj</a:t>
            </a:r>
            <a:r>
              <a:rPr lang="en-US" dirty="0" smtClean="0">
                <a:latin typeface="Times New Roman" pitchFamily="18" charset="0"/>
                <a:cs typeface="Times New Roman" pitchFamily="18" charset="0"/>
              </a:rPr>
              <a:t>, A &amp; </a:t>
            </a:r>
            <a:r>
              <a:rPr lang="en-US" dirty="0" err="1" smtClean="0">
                <a:latin typeface="Times New Roman" pitchFamily="18" charset="0"/>
                <a:cs typeface="Times New Roman" pitchFamily="18" charset="0"/>
              </a:rPr>
              <a:t>Marichamy</a:t>
            </a:r>
            <a:r>
              <a:rPr lang="en-US" dirty="0" smtClean="0">
                <a:latin typeface="Times New Roman" pitchFamily="18" charset="0"/>
                <a:cs typeface="Times New Roman" pitchFamily="18" charset="0"/>
              </a:rPr>
              <a:t>, P 2019, ‘Design of integrated reversible fault-tolerant arithmetic and logic unit’, Microprocessors and Microsystems, vol. 69, pp. 16–23. (Impact Factor = 1.049) (S. No. 8390 – Anna University revised Journal list).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err="1" smtClean="0">
                <a:latin typeface="Times New Roman" pitchFamily="18" charset="0"/>
                <a:cs typeface="Times New Roman" pitchFamily="18" charset="0"/>
              </a:rPr>
              <a:t>Kamaraj</a:t>
            </a:r>
            <a:r>
              <a:rPr lang="en-US" dirty="0" smtClean="0">
                <a:latin typeface="Times New Roman" pitchFamily="18" charset="0"/>
                <a:cs typeface="Times New Roman" pitchFamily="18" charset="0"/>
              </a:rPr>
              <a:t>, A &amp; </a:t>
            </a:r>
            <a:r>
              <a:rPr lang="en-US" dirty="0" err="1" smtClean="0">
                <a:latin typeface="Times New Roman" pitchFamily="18" charset="0"/>
                <a:cs typeface="Times New Roman" pitchFamily="18" charset="0"/>
              </a:rPr>
              <a:t>Marichamy</a:t>
            </a:r>
            <a:r>
              <a:rPr lang="en-US" dirty="0" smtClean="0">
                <a:latin typeface="Times New Roman" pitchFamily="18" charset="0"/>
                <a:cs typeface="Times New Roman" pitchFamily="18" charset="0"/>
              </a:rPr>
              <a:t>, P 2019, “Design of fault-tolerant reversible Vedic multiplier in quantum cellular automata”, </a:t>
            </a:r>
            <a:r>
              <a:rPr lang="en-US" dirty="0" smtClean="0">
                <a:latin typeface="Times New Roman" pitchFamily="18" charset="0"/>
                <a:cs typeface="Times New Roman" pitchFamily="18" charset="0"/>
              </a:rPr>
              <a:t>Journal </a:t>
            </a:r>
            <a:r>
              <a:rPr lang="en-US" dirty="0" smtClean="0">
                <a:latin typeface="Times New Roman" pitchFamily="18" charset="0"/>
                <a:cs typeface="Times New Roman" pitchFamily="18" charset="0"/>
              </a:rPr>
              <a:t>of the National Science Foundation of Sri </a:t>
            </a:r>
            <a:r>
              <a:rPr lang="en-US" dirty="0" smtClean="0">
                <a:latin typeface="Times New Roman" pitchFamily="18" charset="0"/>
                <a:cs typeface="Times New Roman" pitchFamily="18" charset="0"/>
              </a:rPr>
              <a:t>Lanka, vol. 47(4), pp.371-382. (Impact  factor = .0419) (S. No. 7605</a:t>
            </a:r>
            <a:r>
              <a:rPr lang="en-US" dirty="0" smtClean="0">
                <a:latin typeface="Times New Roman" pitchFamily="18" charset="0"/>
                <a:cs typeface="Times New Roman" pitchFamily="18" charset="0"/>
              </a:rPr>
              <a:t> – Anna University revised Journal list). </a:t>
            </a:r>
          </a:p>
          <a:p>
            <a:pPr algn="just"/>
            <a:endParaRPr lang="en-US"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Annexure – II </a:t>
            </a:r>
          </a:p>
          <a:p>
            <a:pPr marL="514350" indent="-514350" algn="just">
              <a:buFont typeface="+mj-lt"/>
              <a:buAutoNum type="arabicPeriod"/>
            </a:pPr>
            <a:r>
              <a:rPr lang="en-US" dirty="0" err="1" smtClean="0">
                <a:latin typeface="Times New Roman" pitchFamily="18" charset="0"/>
                <a:cs typeface="Times New Roman" pitchFamily="18" charset="0"/>
              </a:rPr>
              <a:t>A.Kamaraj</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Dr.Marichamy</a:t>
            </a:r>
            <a:r>
              <a:rPr lang="en-US" dirty="0" smtClean="0">
                <a:latin typeface="Times New Roman" pitchFamily="18" charset="0"/>
                <a:cs typeface="Times New Roman" pitchFamily="18" charset="0"/>
              </a:rPr>
              <a:t>, Published a Paper titled, Design and Implementation of Adders Using Novel Reversible Gates in Quantum Cellular Automata, in Advances in Natural and Applied Sciences, Vol. 9, Issue - 17, Page No: 50-57, March 2016, (Impact Factor: 0.1190). </a:t>
            </a:r>
          </a:p>
          <a:p>
            <a:pPr marL="514350" indent="-514350" algn="just">
              <a:buFont typeface="+mj-lt"/>
              <a:buAutoNum type="arabicPeriod"/>
            </a:pPr>
            <a:r>
              <a:rPr lang="en-US" dirty="0" err="1" smtClean="0">
                <a:latin typeface="Times New Roman" pitchFamily="18" charset="0"/>
                <a:cs typeface="Times New Roman" pitchFamily="18" charset="0"/>
              </a:rPr>
              <a:t>A.Kamaraj</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Dr.Marichamy</a:t>
            </a:r>
            <a:r>
              <a:rPr lang="en-US" dirty="0" smtClean="0">
                <a:latin typeface="Times New Roman" pitchFamily="18" charset="0"/>
                <a:cs typeface="Times New Roman" pitchFamily="18" charset="0"/>
              </a:rPr>
              <a:t> Published a Paper titled, Design of Reversible Logic Based Area Efficient Multilayer Architecture Router in QCA, in International Journal of Applied Engineering Research, Vol. 10, Issue - 1, Page No: 140-144, October 2015, (Impact Factor: 0.1490). </a:t>
            </a:r>
          </a:p>
          <a:p>
            <a:pPr marL="514350" indent="-514350" algn="just">
              <a:buFont typeface="+mj-lt"/>
              <a:buAutoNum type="arabicPeriod"/>
            </a:pPr>
            <a:r>
              <a:rPr lang="en-US" dirty="0" err="1" smtClean="0">
                <a:latin typeface="Times New Roman" pitchFamily="18" charset="0"/>
                <a:cs typeface="Times New Roman" pitchFamily="18" charset="0"/>
              </a:rPr>
              <a:t>A.Kamaraj</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Dr.Maricham</a:t>
            </a:r>
            <a:r>
              <a:rPr lang="en-US" dirty="0" smtClean="0">
                <a:latin typeface="Times New Roman" pitchFamily="18" charset="0"/>
                <a:cs typeface="Times New Roman" pitchFamily="18" charset="0"/>
              </a:rPr>
              <a:t> Published a Paper titled, Design of Reversible Logic based Single Precision Floating Point Multiplier for FFT, in International Journal of Applied Engineering Research, Vol. 10, Issue - 1, Page No: 157-162, October 2015, (Impact Factor: 0.1490). </a:t>
            </a:r>
          </a:p>
          <a:p>
            <a:pPr marL="514350" indent="-514350" algn="just">
              <a:buFont typeface="+mj-lt"/>
              <a:buAutoNum type="arabicPeriod"/>
            </a:pPr>
            <a:r>
              <a:rPr lang="en-US" dirty="0" err="1" smtClean="0">
                <a:latin typeface="Times New Roman" pitchFamily="18" charset="0"/>
                <a:cs typeface="Times New Roman" pitchFamily="18" charset="0"/>
              </a:rPr>
              <a:t>A.Kamaraj</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Dr.Marichamy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C.Kalyana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Sundaram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Dr.J.Senthil</a:t>
            </a:r>
            <a:r>
              <a:rPr lang="en-US" dirty="0" smtClean="0">
                <a:latin typeface="Times New Roman" pitchFamily="18" charset="0"/>
                <a:cs typeface="Times New Roman" pitchFamily="18" charset="0"/>
              </a:rPr>
              <a:t> Kumar Published a Paper titled, Design And Implementation of A Reversible Logic Based 8-Bit Arithmetic and Logic Unit, in International Journal of Computers and Applications, Vol. 2, Issue - 1, Page No: 49-55, September 2014, (Impact Factor: 0.1160). </a:t>
            </a:r>
          </a:p>
          <a:p>
            <a:pPr algn="just"/>
            <a:endParaRPr lang="en-IN"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80</a:t>
            </a:fld>
            <a:endParaRPr lang="en-IN"/>
          </a:p>
        </p:txBody>
      </p:sp>
    </p:spTree>
    <p:extLst>
      <p:ext uri="{BB962C8B-B14F-4D97-AF65-F5344CB8AC3E}">
        <p14:creationId xmlns:p14="http://schemas.microsoft.com/office/powerpoint/2010/main" xmlns="" val="35539016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Comments from Examiners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Indian Examiner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latin typeface="Times New Roman" pitchFamily="18" charset="0"/>
                <a:cs typeface="Times New Roman" pitchFamily="18" charset="0"/>
              </a:rPr>
              <a:t>Synopsis</a:t>
            </a:r>
            <a:endParaRPr lang="en-IN">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A36D5084-E15A-471B-95B6-A94CFE3BBEA2}" type="slidenum">
              <a:rPr lang="en-IN" smtClean="0">
                <a:latin typeface="Times New Roman" pitchFamily="18" charset="0"/>
                <a:cs typeface="Times New Roman" pitchFamily="18" charset="0"/>
              </a:rPr>
              <a:pPr/>
              <a:t>81</a:t>
            </a:fld>
            <a:endParaRPr lang="en-IN">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Comments from Examiners</a:t>
            </a:r>
            <a:endParaRPr lang="en-US" dirty="0"/>
          </a:p>
        </p:txBody>
      </p:sp>
      <p:graphicFrame>
        <p:nvGraphicFramePr>
          <p:cNvPr id="6" name="Content Placeholder 5"/>
          <p:cNvGraphicFramePr>
            <a:graphicFrameLocks noGrp="1"/>
          </p:cNvGraphicFramePr>
          <p:nvPr>
            <p:ph idx="1"/>
          </p:nvPr>
        </p:nvGraphicFramePr>
        <p:xfrm>
          <a:off x="0" y="1600200"/>
          <a:ext cx="8892480" cy="7571232"/>
        </p:xfrm>
        <a:graphic>
          <a:graphicData uri="http://schemas.openxmlformats.org/drawingml/2006/table">
            <a:tbl>
              <a:tblPr/>
              <a:tblGrid>
                <a:gridCol w="755576"/>
                <a:gridCol w="3024336"/>
                <a:gridCol w="5112568"/>
              </a:tblGrid>
              <a:tr h="42299">
                <a:tc>
                  <a:txBody>
                    <a:bodyPr/>
                    <a:lstStyle/>
                    <a:p>
                      <a:pPr algn="ctr">
                        <a:lnSpc>
                          <a:spcPct val="115000"/>
                        </a:lnSpc>
                        <a:spcAft>
                          <a:spcPts val="0"/>
                        </a:spcAft>
                      </a:pPr>
                      <a:r>
                        <a:rPr lang="en-US" sz="900" b="1" dirty="0">
                          <a:latin typeface="Times New Roman"/>
                          <a:ea typeface="Calibri"/>
                          <a:cs typeface="Latha"/>
                        </a:rPr>
                        <a:t>S. No.</a:t>
                      </a:r>
                      <a:endParaRPr lang="en-US" sz="900" dirty="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900" b="1">
                          <a:latin typeface="Times New Roman"/>
                          <a:ea typeface="Calibri"/>
                          <a:cs typeface="Latha"/>
                        </a:rPr>
                        <a:t>Comments of the Examiner</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900" b="1">
                          <a:latin typeface="Times New Roman"/>
                          <a:ea typeface="Calibri"/>
                          <a:cs typeface="Latha"/>
                        </a:rPr>
                        <a:t>Actions taken by the Author</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39">
                <a:tc>
                  <a:txBody>
                    <a:bodyPr/>
                    <a:lstStyle/>
                    <a:p>
                      <a:pPr marL="342900" lvl="0" indent="-342900" algn="ctr">
                        <a:lnSpc>
                          <a:spcPct val="115000"/>
                        </a:lnSpc>
                        <a:spcAft>
                          <a:spcPts val="0"/>
                        </a:spcAft>
                        <a:buFont typeface="+mj-lt"/>
                        <a:buAutoNum type="arabicPeriod"/>
                      </a:pPr>
                      <a:endParaRPr lang="en-US" sz="900" dirty="0">
                        <a:latin typeface="Times New Roman"/>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The one most important suggestion is the definition for all the adopted symbols which are requires clear. For example, the “alpha”, “beta”, and “gama” expressed in Table 3.5 at pp.86. Please check up through the Thesis.</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In the Chapter 1, Sub-Section 1.7.4, pp.13  given with the definition of Logical Calculations and explanations of “alpha”, “beta”, and “gama” using examples.</a:t>
                      </a:r>
                      <a:endParaRPr lang="en-US" sz="900">
                        <a:latin typeface="Calibri"/>
                        <a:ea typeface="Calibri"/>
                        <a:cs typeface="Latha"/>
                      </a:endParaRPr>
                    </a:p>
                    <a:p>
                      <a:pPr algn="just">
                        <a:lnSpc>
                          <a:spcPct val="115000"/>
                        </a:lnSpc>
                        <a:spcAft>
                          <a:spcPts val="0"/>
                        </a:spcAft>
                      </a:pPr>
                      <a:r>
                        <a:rPr lang="en-US" sz="900">
                          <a:latin typeface="Times New Roman"/>
                          <a:ea typeface="Calibri"/>
                          <a:cs typeface="Latha"/>
                        </a:rPr>
                        <a:t>Table 3.5, pp.86 is denoted with the meaning of </a:t>
                      </a:r>
                      <a:r>
                        <a:rPr lang="en-US" sz="900">
                          <a:solidFill>
                            <a:srgbClr val="000000"/>
                          </a:solidFill>
                          <a:latin typeface="Times New Roman"/>
                          <a:ea typeface="Times New Roman"/>
                          <a:cs typeface="Latha"/>
                        </a:rPr>
                        <a:t>α, β and γ. </a:t>
                      </a:r>
                      <a:endParaRPr lang="en-US" sz="900">
                        <a:latin typeface="Calibri"/>
                        <a:ea typeface="Calibri"/>
                        <a:cs typeface="Latha"/>
                      </a:endParaRPr>
                    </a:p>
                    <a:p>
                      <a:pPr algn="just">
                        <a:lnSpc>
                          <a:spcPct val="115000"/>
                        </a:lnSpc>
                        <a:spcAft>
                          <a:spcPts val="0"/>
                        </a:spcAft>
                      </a:pPr>
                      <a:r>
                        <a:rPr lang="en-US" sz="900">
                          <a:solidFill>
                            <a:srgbClr val="000000"/>
                          </a:solidFill>
                          <a:latin typeface="Times New Roman"/>
                          <a:ea typeface="Times New Roman"/>
                          <a:cs typeface="Latha"/>
                        </a:rPr>
                        <a:t>Also, these symbols are included in the ‘List of Symbols and Abbreviations’ in pp. xx </a:t>
                      </a:r>
                      <a:r>
                        <a:rPr lang="en-US" sz="900">
                          <a:latin typeface="Times New Roman"/>
                          <a:ea typeface="Calibri"/>
                          <a:cs typeface="Latha"/>
                        </a:rPr>
                        <a:t> </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137">
                <a:tc>
                  <a:txBody>
                    <a:bodyPr/>
                    <a:lstStyle/>
                    <a:p>
                      <a:pPr marL="342900" lvl="0" indent="-342900" algn="ctr">
                        <a:lnSpc>
                          <a:spcPct val="115000"/>
                        </a:lnSpc>
                        <a:spcAft>
                          <a:spcPts val="0"/>
                        </a:spcAft>
                        <a:buFont typeface="+mj-lt"/>
                        <a:buAutoNum type="arabicPeriod"/>
                      </a:pPr>
                      <a:endParaRPr lang="en-US" sz="900">
                        <a:latin typeface="Times New Roman"/>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Several reports of performance analysis are expressed in Chapter 3 in which there are much of the comparison results are shown detail. However, it is suggested that those shown values can be expressed clearly with abstract discussion. For example, the Quantum Cost is “9” shown on Table 3.12 for KMD Gate3 the proposed design in pp.108, to explain with reasons for obtaining “9” is necessary.</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The definition, explanation and examples are discussed in Chapter 1, Sub-Section 1.7.1, pp.11. </a:t>
                      </a:r>
                      <a:endParaRPr lang="en-US" sz="900">
                        <a:latin typeface="Calibri"/>
                        <a:ea typeface="Calibri"/>
                        <a:cs typeface="Latha"/>
                      </a:endParaRPr>
                    </a:p>
                    <a:p>
                      <a:pPr algn="just">
                        <a:lnSpc>
                          <a:spcPct val="115000"/>
                        </a:lnSpc>
                        <a:spcAft>
                          <a:spcPts val="0"/>
                        </a:spcAft>
                      </a:pPr>
                      <a:r>
                        <a:rPr lang="en-US" sz="900">
                          <a:latin typeface="Times New Roman"/>
                          <a:ea typeface="Calibri"/>
                          <a:cs typeface="Latha"/>
                        </a:rPr>
                        <a:t>As per the definitions, the Quantum Costs are calculated for the KMD Gates as shown in </a:t>
                      </a:r>
                      <a:r>
                        <a:rPr lang="en-US" sz="900">
                          <a:highlight>
                            <a:srgbClr val="FFFF00"/>
                          </a:highlight>
                          <a:latin typeface="Times New Roman"/>
                          <a:ea typeface="Calibri"/>
                          <a:cs typeface="Latha"/>
                        </a:rPr>
                        <a:t>Annexure I</a:t>
                      </a:r>
                      <a:r>
                        <a:rPr lang="en-US" sz="900">
                          <a:latin typeface="Times New Roman"/>
                          <a:ea typeface="Calibri"/>
                          <a:cs typeface="Latha"/>
                        </a:rPr>
                        <a:t>. </a:t>
                      </a:r>
                      <a:endParaRPr lang="en-US" sz="900">
                        <a:latin typeface="Calibri"/>
                        <a:ea typeface="Calibri"/>
                        <a:cs typeface="Latha"/>
                      </a:endParaRPr>
                    </a:p>
                    <a:p>
                      <a:pPr algn="just">
                        <a:lnSpc>
                          <a:spcPct val="115000"/>
                        </a:lnSpc>
                        <a:spcAft>
                          <a:spcPts val="0"/>
                        </a:spcAft>
                      </a:pPr>
                      <a:r>
                        <a:rPr lang="en-US" sz="900">
                          <a:latin typeface="Times New Roman"/>
                          <a:ea typeface="Calibri"/>
                          <a:cs typeface="Latha"/>
                        </a:rPr>
                        <a:t>These Quantum Costs are used throughout the Thesis for performance calculations.</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240">
                <a:tc>
                  <a:txBody>
                    <a:bodyPr/>
                    <a:lstStyle/>
                    <a:p>
                      <a:pPr marL="342900" lvl="0" indent="-342900" algn="ctr">
                        <a:lnSpc>
                          <a:spcPct val="115000"/>
                        </a:lnSpc>
                        <a:spcAft>
                          <a:spcPts val="0"/>
                        </a:spcAft>
                        <a:buFont typeface="+mj-lt"/>
                        <a:buAutoNum type="arabicPeriod"/>
                      </a:pPr>
                      <a:endParaRPr lang="en-US" sz="900">
                        <a:latin typeface="Times New Roman"/>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It is also another interesting issue to be addressed, what the algorithm definitely to define the “Logical Calculations” is shown in the last column of Table 3.1.</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In the Chapter1, Sub-Section 1.7.4, pp.13 given with the definition of Logical Calculations, explanations and method to obtain with examples. Based on this concept, the Logical Calculations of Table 3.1, pp.77 is obtained. The same logical calculation definition is adopted throughout the Thesis.</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137">
                <a:tc>
                  <a:txBody>
                    <a:bodyPr/>
                    <a:lstStyle/>
                    <a:p>
                      <a:pPr marL="342900" lvl="0" indent="-342900" algn="ctr">
                        <a:lnSpc>
                          <a:spcPct val="115000"/>
                        </a:lnSpc>
                        <a:spcAft>
                          <a:spcPts val="0"/>
                        </a:spcAft>
                        <a:buFont typeface="+mj-lt"/>
                        <a:buAutoNum type="arabicPeriod"/>
                      </a:pPr>
                      <a:endParaRPr lang="en-US" sz="900">
                        <a:latin typeface="Times New Roman"/>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There are several issues suggested discussed deeply, for example, the issue claimed in Table 4.8. “</a:t>
                      </a:r>
                      <a:r>
                        <a:rPr lang="en-US" sz="900" i="1">
                          <a:latin typeface="Times New Roman"/>
                          <a:ea typeface="Calibri"/>
                          <a:cs typeface="Latha"/>
                        </a:rPr>
                        <a:t>… the performance cost of … linearly increase…</a:t>
                      </a:r>
                      <a:r>
                        <a:rPr lang="en-US" sz="900">
                          <a:latin typeface="Times New Roman"/>
                          <a:ea typeface="Calibri"/>
                          <a:cs typeface="Latha"/>
                        </a:rPr>
                        <a:t>”. Please explain clear.</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The Section 4.3, Table 4.8, pp.127 shows the performance cost of n-bit ALU. The n-bit ALU can be constructed by replicating the 1-bit ALU structure for n times. In this process there is no additional hardware is required. Thus the performance cost of the ALU is linearly increasing with number of bits (n). In other words number of bits and performance cost are directly proportional. There is no additional hardware overhead.</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792">
                <a:tc>
                  <a:txBody>
                    <a:bodyPr/>
                    <a:lstStyle/>
                    <a:p>
                      <a:pPr marL="342900" lvl="0" indent="-342900" algn="ctr">
                        <a:lnSpc>
                          <a:spcPct val="115000"/>
                        </a:lnSpc>
                        <a:spcAft>
                          <a:spcPts val="0"/>
                        </a:spcAft>
                        <a:buFont typeface="+mj-lt"/>
                        <a:buAutoNum type="arabicPeriod"/>
                      </a:pPr>
                      <a:endParaRPr lang="en-US" sz="900">
                        <a:latin typeface="Times New Roman"/>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The reviewer suggests that the ways to set up the simulation environment are required explained briefly. Thus, it can make sense the trusties for the proposed ALU expressed in Chapter 4.</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The Simulation Environment and its specifications are explained in Annexure II. The same environment is maintained for the simulation of KMD Gates, ALU, Floating Point Division and Vedic Multiplier in QCA.</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6319">
                <a:tc>
                  <a:txBody>
                    <a:bodyPr/>
                    <a:lstStyle/>
                    <a:p>
                      <a:pPr marL="342900" lvl="0" indent="-342900" algn="ctr">
                        <a:lnSpc>
                          <a:spcPct val="115000"/>
                        </a:lnSpc>
                        <a:spcAft>
                          <a:spcPts val="0"/>
                        </a:spcAft>
                        <a:buFont typeface="+mj-lt"/>
                        <a:buAutoNum type="arabicPeriod"/>
                      </a:pPr>
                      <a:endParaRPr lang="en-US" sz="900">
                        <a:latin typeface="Times New Roman"/>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Is there any reason or referred that “</a:t>
                      </a:r>
                      <a:r>
                        <a:rPr lang="en-US" sz="900" i="1">
                          <a:latin typeface="Times New Roman"/>
                          <a:ea typeface="Calibri"/>
                          <a:cs typeface="Latha"/>
                        </a:rPr>
                        <a:t>The proposed ALU performs 18 distinct Arithmetic and  …</a:t>
                      </a:r>
                      <a:r>
                        <a:rPr lang="en-US" sz="900">
                          <a:latin typeface="Times New Roman"/>
                          <a:ea typeface="Calibri"/>
                          <a:cs typeface="Latha"/>
                        </a:rPr>
                        <a:t>” expressed in Chapter 4. That is, if the results of the performance will become degradation when the number of Arithmetic increased. </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dirty="0">
                          <a:latin typeface="Times New Roman"/>
                          <a:ea typeface="Calibri"/>
                          <a:cs typeface="Latha"/>
                        </a:rPr>
                        <a:t>In general, the number of operations and performance cost are directly proportional. But the capability of the reversible gates will reduce the performance cost. The proposed KMD Gates are capable of producing all logical functions with reduced performance cost as shown in Section 3.3, Table 3.4, pp.85. </a:t>
                      </a:r>
                      <a:endParaRPr lang="en-US" sz="900" dirty="0">
                        <a:latin typeface="Calibri"/>
                        <a:ea typeface="Calibri"/>
                        <a:cs typeface="Latha"/>
                      </a:endParaRPr>
                    </a:p>
                    <a:p>
                      <a:pPr algn="just">
                        <a:lnSpc>
                          <a:spcPct val="115000"/>
                        </a:lnSpc>
                        <a:spcAft>
                          <a:spcPts val="0"/>
                        </a:spcAft>
                      </a:pPr>
                      <a:r>
                        <a:rPr lang="en-US" sz="900" dirty="0">
                          <a:latin typeface="Times New Roman"/>
                          <a:ea typeface="Calibri"/>
                          <a:cs typeface="Latha"/>
                        </a:rPr>
                        <a:t>The Number of Gates and Quantum Cost required for the construction of 13 standard Boolean expressions using Proposed KMD Gates and other reversible gates are shown in Table 3.6, pp.93 which proves that the minimum numbers of gates are required for the construction complex logical functions using KMD Gates. </a:t>
                      </a:r>
                      <a:endParaRPr lang="en-US" sz="900" dirty="0">
                        <a:latin typeface="Calibri"/>
                        <a:ea typeface="Calibri"/>
                        <a:cs typeface="Latha"/>
                      </a:endParaRPr>
                    </a:p>
                    <a:p>
                      <a:pPr algn="just">
                        <a:lnSpc>
                          <a:spcPct val="115000"/>
                        </a:lnSpc>
                        <a:spcAft>
                          <a:spcPts val="0"/>
                        </a:spcAft>
                      </a:pPr>
                      <a:r>
                        <a:rPr lang="en-US" sz="900" dirty="0">
                          <a:latin typeface="Times New Roman"/>
                          <a:ea typeface="Calibri"/>
                          <a:cs typeface="Latha"/>
                        </a:rPr>
                        <a:t>The Table 3.8, pp.96-97 shows the derivation of necessary logical functions using the KMD Gates for the construction of ALU, Division and Vedic Multiplier. </a:t>
                      </a:r>
                      <a:endParaRPr lang="en-US" sz="900" dirty="0">
                        <a:latin typeface="Calibri"/>
                        <a:ea typeface="Calibri"/>
                        <a:cs typeface="Latha"/>
                      </a:endParaRPr>
                    </a:p>
                    <a:p>
                      <a:pPr algn="just">
                        <a:lnSpc>
                          <a:spcPct val="115000"/>
                        </a:lnSpc>
                        <a:spcAft>
                          <a:spcPts val="0"/>
                        </a:spcAft>
                      </a:pPr>
                      <a:r>
                        <a:rPr lang="en-US" sz="900" dirty="0">
                          <a:latin typeface="Times New Roman"/>
                          <a:ea typeface="Calibri"/>
                          <a:cs typeface="Latha"/>
                        </a:rPr>
                        <a:t>Thus, in the proposed ALU the 18 distinct functions are obtained with reduced quantum cost, constant input and garbage output using KMD Gates.</a:t>
                      </a:r>
                      <a:endParaRPr lang="en-US" sz="900" dirty="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195">
                <a:tc>
                  <a:txBody>
                    <a:bodyPr/>
                    <a:lstStyle/>
                    <a:p>
                      <a:pPr marL="342900" lvl="0" indent="-342900" algn="ctr">
                        <a:lnSpc>
                          <a:spcPct val="115000"/>
                        </a:lnSpc>
                        <a:spcAft>
                          <a:spcPts val="0"/>
                        </a:spcAft>
                        <a:buFont typeface="+mj-lt"/>
                        <a:buAutoNum type="arabicPeriod"/>
                      </a:pPr>
                      <a:endParaRPr lang="en-US" sz="900">
                        <a:latin typeface="Times New Roman"/>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All the acronym symbols of the context should be noted through all over the thesis.</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The acronym and symbols used in the entire Thesis is checked and all of them were included the </a:t>
                      </a:r>
                      <a:r>
                        <a:rPr lang="en-US" sz="900">
                          <a:solidFill>
                            <a:srgbClr val="000000"/>
                          </a:solidFill>
                          <a:latin typeface="Times New Roman"/>
                          <a:ea typeface="Times New Roman"/>
                          <a:cs typeface="Latha"/>
                        </a:rPr>
                        <a:t>‘List of Symbols and Abbreviations’ in pp. xviii. </a:t>
                      </a:r>
                      <a:r>
                        <a:rPr lang="en-US" sz="900">
                          <a:latin typeface="Times New Roman"/>
                          <a:ea typeface="Calibri"/>
                          <a:cs typeface="Latha"/>
                        </a:rPr>
                        <a:t> </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78617">
                <a:tc>
                  <a:txBody>
                    <a:bodyPr/>
                    <a:lstStyle/>
                    <a:p>
                      <a:pPr marL="342900" lvl="0" indent="-342900" algn="ctr">
                        <a:lnSpc>
                          <a:spcPct val="115000"/>
                        </a:lnSpc>
                        <a:spcAft>
                          <a:spcPts val="0"/>
                        </a:spcAft>
                        <a:buFont typeface="+mj-lt"/>
                        <a:buAutoNum type="arabicPeriod"/>
                      </a:pPr>
                      <a:endParaRPr lang="en-US" sz="900">
                        <a:latin typeface="Times New Roman"/>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dirty="0">
                          <a:latin typeface="Times New Roman"/>
                          <a:ea typeface="Calibri"/>
                          <a:cs typeface="Latha"/>
                        </a:rPr>
                        <a:t>Please give some words to express the operation of quantum circuit shown in Figure 5.9 and Figure 6.11? Moreover, the explanation to the methods for obtaining Quantum Cost expressed in pp.141 is requested.</a:t>
                      </a:r>
                      <a:endParaRPr lang="en-US" sz="900" dirty="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The quantum circuit of the KMD Gates and its derivative functions are shown in Section 3.3, Figure 3.4 and Table 3.8 respectively. These quantum circuits are connected according to the hardware architecture of the ALU, Floating Point Division and Vedic Multiplier (Figure 4.2, Figure 5.2 and Figure 6.3) to obtain the quantum circuit of them as shown in Figure 4.7 (pp.119, Sub-Section 4.2), Figure 5.9 (pp.141, section 5.4) and Figure 6.11 (pp.160, section 6.3). The operations of the quantum circuits are as same as that of the corresponding hardware architectures. The inputs (Data inputs and Constant inputs) are applied to the input modules, they are processed in the data processing module and the outputs are forwarded to the output module. </a:t>
                      </a:r>
                      <a:endParaRPr lang="en-US" sz="900">
                        <a:latin typeface="Calibri"/>
                        <a:ea typeface="Calibri"/>
                        <a:cs typeface="Latha"/>
                      </a:endParaRPr>
                    </a:p>
                    <a:p>
                      <a:pPr algn="just">
                        <a:lnSpc>
                          <a:spcPct val="115000"/>
                        </a:lnSpc>
                        <a:spcAft>
                          <a:spcPts val="0"/>
                        </a:spcAft>
                      </a:pPr>
                      <a:r>
                        <a:rPr lang="en-US" sz="900">
                          <a:latin typeface="Times New Roman"/>
                          <a:ea typeface="Calibri"/>
                          <a:cs typeface="Latha"/>
                        </a:rPr>
                        <a:t>The quantum cost in pp.141 is obtained by summing up the quantum cost of the individual modules as shown in Table 5.3 (pp.142). The quantum cost of the individual modules of Division Unit is discussed in detail in Section 5.3.</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688">
                <a:tc>
                  <a:txBody>
                    <a:bodyPr/>
                    <a:lstStyle/>
                    <a:p>
                      <a:pPr marL="342900" lvl="0" indent="-342900" algn="ctr">
                        <a:lnSpc>
                          <a:spcPct val="115000"/>
                        </a:lnSpc>
                        <a:spcAft>
                          <a:spcPts val="0"/>
                        </a:spcAft>
                        <a:buFont typeface="+mj-lt"/>
                        <a:buAutoNum type="arabicPeriod"/>
                      </a:pPr>
                      <a:endParaRPr lang="en-US" sz="900">
                        <a:latin typeface="Times New Roman"/>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a:latin typeface="Times New Roman"/>
                          <a:ea typeface="Calibri"/>
                          <a:cs typeface="Latha"/>
                        </a:rPr>
                        <a:t>Specifically, it interesting in providing 2 approaches discussed in Chapter 6. The results from the corresponding way seem natural. Please give the reasons for describing the two schemes when the defense rehearsal is held.</a:t>
                      </a:r>
                      <a:endParaRPr lang="en-US" sz="90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900" dirty="0">
                          <a:latin typeface="Times New Roman"/>
                          <a:ea typeface="Calibri"/>
                          <a:cs typeface="Latha"/>
                        </a:rPr>
                        <a:t>In order to reduce the quantum cost of the Vedic Multiplier without compromising in Parity preservation and functionality Approach 2 is adopted in Chapter 4 and Chapter 6. </a:t>
                      </a:r>
                      <a:endParaRPr lang="en-US" sz="900" dirty="0">
                        <a:latin typeface="Calibri"/>
                        <a:ea typeface="Calibri"/>
                        <a:cs typeface="Latha"/>
                      </a:endParaRPr>
                    </a:p>
                    <a:p>
                      <a:pPr algn="just">
                        <a:lnSpc>
                          <a:spcPct val="115000"/>
                        </a:lnSpc>
                        <a:spcAft>
                          <a:spcPts val="0"/>
                        </a:spcAft>
                      </a:pPr>
                      <a:r>
                        <a:rPr lang="en-US" sz="900" dirty="0">
                          <a:latin typeface="Times New Roman"/>
                          <a:ea typeface="Calibri"/>
                          <a:cs typeface="Latha"/>
                        </a:rPr>
                        <a:t>The Garbage output, Constant Input and Number of Gates are remains the same in both approaches as shown in Section 6.4, Table 6.2 (pp.162) and Table 6.3 (pp.163).</a:t>
                      </a:r>
                      <a:endParaRPr lang="en-US" sz="900" dirty="0">
                        <a:latin typeface="Calibri"/>
                        <a:ea typeface="Calibri"/>
                        <a:cs typeface="Latha"/>
                      </a:endParaRPr>
                    </a:p>
                  </a:txBody>
                  <a:tcPr marL="6897" marR="68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82</a:t>
            </a:fld>
            <a:endParaRPr lang="en-I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Thanks to …</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Supervisor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Dr.P.Marichamy</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Doctoral Committee Members</a:t>
            </a:r>
          </a:p>
          <a:p>
            <a:r>
              <a:rPr lang="en-US" b="1" dirty="0" smtClean="0">
                <a:latin typeface="Times New Roman" pitchFamily="18" charset="0"/>
                <a:cs typeface="Times New Roman" pitchFamily="18" charset="0"/>
              </a:rPr>
              <a:t>PSR</a:t>
            </a:r>
            <a:r>
              <a:rPr lang="en-US" dirty="0" smtClean="0">
                <a:latin typeface="Times New Roman" pitchFamily="18" charset="0"/>
                <a:cs typeface="Times New Roman" pitchFamily="18" charset="0"/>
              </a:rPr>
              <a:t> – Management, Principal, HODs, Faculty and </a:t>
            </a:r>
            <a:r>
              <a:rPr lang="en-US" dirty="0" err="1" smtClean="0">
                <a:latin typeface="Times New Roman" pitchFamily="18" charset="0"/>
                <a:cs typeface="Times New Roman" pitchFamily="18" charset="0"/>
              </a:rPr>
              <a:t>Staffs.</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MSEC</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Management, Principal, HODs, Faculty and </a:t>
            </a:r>
            <a:r>
              <a:rPr lang="en-US" dirty="0" err="1" smtClean="0">
                <a:latin typeface="Times New Roman" pitchFamily="18" charset="0"/>
                <a:cs typeface="Times New Roman" pitchFamily="18" charset="0"/>
              </a:rPr>
              <a:t>Staffs</a:t>
            </a:r>
            <a:r>
              <a:rPr lang="en-US" dirty="0" err="1"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Parents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Sisters</a:t>
            </a:r>
          </a:p>
          <a:p>
            <a:r>
              <a:rPr lang="en-US" b="1" dirty="0" smtClean="0">
                <a:latin typeface="Times New Roman" pitchFamily="18" charset="0"/>
                <a:cs typeface="Times New Roman" pitchFamily="18" charset="0"/>
              </a:rPr>
              <a:t>My Master </a:t>
            </a:r>
            <a:r>
              <a:rPr lang="en-US" dirty="0" smtClean="0">
                <a:latin typeface="Times New Roman" pitchFamily="18" charset="0"/>
                <a:cs typeface="Times New Roman" pitchFamily="18" charset="0"/>
              </a:rPr>
              <a:t>(Guru)</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83</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FF0000"/>
                </a:solidFill>
                <a:latin typeface="Times New Roman" pitchFamily="18" charset="0"/>
                <a:cs typeface="Times New Roman" pitchFamily="18" charset="0"/>
              </a:rPr>
              <a:t>						</a:t>
            </a:r>
            <a:r>
              <a:rPr lang="en-IN" b="1" i="1" u="sng" dirty="0" err="1" smtClean="0">
                <a:solidFill>
                  <a:srgbClr val="FF0000"/>
                </a:solidFill>
                <a:latin typeface="Times New Roman" pitchFamily="18" charset="0"/>
                <a:cs typeface="Times New Roman" pitchFamily="18" charset="0"/>
              </a:rPr>
              <a:t>Contd</a:t>
            </a:r>
            <a:r>
              <a:rPr lang="en-IN" b="1" i="1" u="sng" dirty="0" smtClean="0">
                <a:solidFill>
                  <a:srgbClr val="FF0000"/>
                </a:solidFill>
                <a:latin typeface="Times New Roman" pitchFamily="18" charset="0"/>
                <a:cs typeface="Times New Roman" pitchFamily="18" charset="0"/>
              </a:rPr>
              <a:t>…</a:t>
            </a:r>
            <a:endParaRPr lang="en-IN" b="1" i="1" u="sng" dirty="0">
              <a:solidFill>
                <a:srgbClr val="FF000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33856159"/>
              </p:ext>
            </p:extLst>
          </p:nvPr>
        </p:nvGraphicFramePr>
        <p:xfrm>
          <a:off x="107504" y="1340768"/>
          <a:ext cx="8820477" cy="5114882"/>
        </p:xfrm>
        <a:graphic>
          <a:graphicData uri="http://schemas.openxmlformats.org/drawingml/2006/table">
            <a:tbl>
              <a:tblPr firstRow="1" firstCol="1" bandRow="1">
                <a:tableStyleId>{5C22544A-7EE6-4342-B048-85BDC9FD1C3A}</a:tableStyleId>
              </a:tblPr>
              <a:tblGrid>
                <a:gridCol w="1152128">
                  <a:extLst>
                    <a:ext uri="{9D8B030D-6E8A-4147-A177-3AD203B41FA5}">
                      <a16:colId xmlns:a16="http://schemas.microsoft.com/office/drawing/2014/main" xmlns="" val="20000"/>
                    </a:ext>
                  </a:extLst>
                </a:gridCol>
                <a:gridCol w="589806">
                  <a:extLst>
                    <a:ext uri="{9D8B030D-6E8A-4147-A177-3AD203B41FA5}">
                      <a16:colId xmlns:a16="http://schemas.microsoft.com/office/drawing/2014/main" xmlns="" val="20001"/>
                    </a:ext>
                  </a:extLst>
                </a:gridCol>
                <a:gridCol w="1478743">
                  <a:extLst>
                    <a:ext uri="{9D8B030D-6E8A-4147-A177-3AD203B41FA5}">
                      <a16:colId xmlns:a16="http://schemas.microsoft.com/office/drawing/2014/main" xmlns="" val="20002"/>
                    </a:ext>
                  </a:extLst>
                </a:gridCol>
                <a:gridCol w="1013589">
                  <a:extLst>
                    <a:ext uri="{9D8B030D-6E8A-4147-A177-3AD203B41FA5}">
                      <a16:colId xmlns:a16="http://schemas.microsoft.com/office/drawing/2014/main" xmlns="" val="20003"/>
                    </a:ext>
                  </a:extLst>
                </a:gridCol>
                <a:gridCol w="1013910">
                  <a:extLst>
                    <a:ext uri="{9D8B030D-6E8A-4147-A177-3AD203B41FA5}">
                      <a16:colId xmlns:a16="http://schemas.microsoft.com/office/drawing/2014/main" xmlns="" val="20004"/>
                    </a:ext>
                  </a:extLst>
                </a:gridCol>
                <a:gridCol w="397989">
                  <a:extLst>
                    <a:ext uri="{9D8B030D-6E8A-4147-A177-3AD203B41FA5}">
                      <a16:colId xmlns:a16="http://schemas.microsoft.com/office/drawing/2014/main" xmlns="" val="20005"/>
                    </a:ext>
                  </a:extLst>
                </a:gridCol>
                <a:gridCol w="283978">
                  <a:extLst>
                    <a:ext uri="{9D8B030D-6E8A-4147-A177-3AD203B41FA5}">
                      <a16:colId xmlns:a16="http://schemas.microsoft.com/office/drawing/2014/main" xmlns="" val="20006"/>
                    </a:ext>
                  </a:extLst>
                </a:gridCol>
                <a:gridCol w="2890334">
                  <a:extLst>
                    <a:ext uri="{9D8B030D-6E8A-4147-A177-3AD203B41FA5}">
                      <a16:colId xmlns:a16="http://schemas.microsoft.com/office/drawing/2014/main" xmlns="" val="20007"/>
                    </a:ext>
                  </a:extLst>
                </a:gridCol>
              </a:tblGrid>
              <a:tr h="324472">
                <a:tc>
                  <a:txBody>
                    <a:bodyPr/>
                    <a:lstStyle/>
                    <a:p>
                      <a:pPr algn="ctr">
                        <a:lnSpc>
                          <a:spcPct val="115000"/>
                        </a:lnSpc>
                        <a:spcAft>
                          <a:spcPts val="0"/>
                        </a:spcAft>
                      </a:pPr>
                      <a:r>
                        <a:rPr lang="en-US" sz="1200" dirty="0">
                          <a:effectLst/>
                          <a:latin typeface="Times New Roman" pitchFamily="18" charset="0"/>
                          <a:cs typeface="Times New Roman" pitchFamily="18" charset="0"/>
                        </a:rPr>
                        <a:t>Author</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Year</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Type and No. of Functions</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Basic Gate</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Special Gate</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Parity</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QC</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Remarks</a:t>
                      </a:r>
                      <a:endParaRPr lang="en-IN" sz="1200" dirty="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00"/>
                  </a:ext>
                </a:extLst>
              </a:tr>
              <a:tr h="324472">
                <a:tc>
                  <a:txBody>
                    <a:bodyPr/>
                    <a:lstStyle/>
                    <a:p>
                      <a:pPr algn="l">
                        <a:lnSpc>
                          <a:spcPct val="115000"/>
                        </a:lnSpc>
                        <a:spcAft>
                          <a:spcPts val="0"/>
                        </a:spcAft>
                      </a:pPr>
                      <a:r>
                        <a:rPr lang="en-US" sz="1200" dirty="0" err="1">
                          <a:effectLst/>
                          <a:latin typeface="Times New Roman" pitchFamily="18" charset="0"/>
                          <a:cs typeface="Times New Roman" pitchFamily="18" charset="0"/>
                        </a:rPr>
                        <a:t>Saligram</a:t>
                      </a:r>
                      <a:r>
                        <a:rPr lang="en-US" sz="1200" dirty="0">
                          <a:effectLst/>
                          <a:latin typeface="Times New Roman" pitchFamily="18" charset="0"/>
                          <a:cs typeface="Times New Roman" pitchFamily="18" charset="0"/>
                        </a:rPr>
                        <a:t> R</a:t>
                      </a:r>
                      <a:r>
                        <a:rPr lang="en-US" sz="1200" kern="100" dirty="0">
                          <a:effectLst/>
                          <a:latin typeface="Times New Roman" pitchFamily="18" charset="0"/>
                          <a:cs typeface="Times New Roman" pitchFamily="18" charset="0"/>
                        </a:rPr>
                        <a:t> et. al.</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2013</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8 (</a:t>
                      </a:r>
                      <a:r>
                        <a:rPr lang="en-US" sz="1200" dirty="0" err="1">
                          <a:effectLst/>
                          <a:latin typeface="Times New Roman" pitchFamily="18" charset="0"/>
                          <a:cs typeface="Times New Roman" pitchFamily="18" charset="0"/>
                        </a:rPr>
                        <a:t>Arith</a:t>
                      </a:r>
                      <a:r>
                        <a:rPr lang="en-US" sz="1200" dirty="0">
                          <a:effectLst/>
                          <a:latin typeface="Times New Roman" pitchFamily="18" charset="0"/>
                          <a:cs typeface="Times New Roman" pitchFamily="18" charset="0"/>
                        </a:rPr>
                        <a:t>.) + 4 (Logic)</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F2G, Toffoli</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IG, PPPG</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Yes</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108</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Adder is included as separate unit</a:t>
                      </a:r>
                      <a:endParaRPr lang="en-IN" sz="1200" dirty="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01"/>
                  </a:ext>
                </a:extLst>
              </a:tr>
              <a:tr h="432629">
                <a:tc>
                  <a:txBody>
                    <a:bodyPr/>
                    <a:lstStyle/>
                    <a:p>
                      <a:pPr algn="l">
                        <a:lnSpc>
                          <a:spcPct val="115000"/>
                        </a:lnSpc>
                        <a:spcAft>
                          <a:spcPts val="0"/>
                        </a:spcAft>
                      </a:pPr>
                      <a:r>
                        <a:rPr lang="en-US" sz="1200">
                          <a:effectLst/>
                          <a:latin typeface="Times New Roman" pitchFamily="18" charset="0"/>
                          <a:cs typeface="Times New Roman" pitchFamily="18" charset="0"/>
                        </a:rPr>
                        <a:t>Kaur T</a:t>
                      </a:r>
                      <a:r>
                        <a:rPr lang="en-US" sz="1200" kern="100">
                          <a:effectLst/>
                          <a:latin typeface="Times New Roman" pitchFamily="18" charset="0"/>
                          <a:cs typeface="Times New Roman" pitchFamily="18" charset="0"/>
                        </a:rPr>
                        <a:t> et. al.</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2013</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8 (Arith.)+ 7 (Logic)</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Fredkin</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FTRA</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Yes</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41</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Cost is increased when FTRA is included</a:t>
                      </a:r>
                      <a:endParaRPr lang="en-IN" sz="120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02"/>
                  </a:ext>
                </a:extLst>
              </a:tr>
              <a:tr h="432629">
                <a:tc>
                  <a:txBody>
                    <a:bodyPr/>
                    <a:lstStyle/>
                    <a:p>
                      <a:pPr algn="l">
                        <a:lnSpc>
                          <a:spcPct val="115000"/>
                        </a:lnSpc>
                        <a:spcAft>
                          <a:spcPts val="0"/>
                        </a:spcAft>
                      </a:pPr>
                      <a:r>
                        <a:rPr lang="en-US" sz="1200">
                          <a:effectLst/>
                          <a:latin typeface="Times New Roman" pitchFamily="18" charset="0"/>
                          <a:cs typeface="Times New Roman" pitchFamily="18" charset="0"/>
                        </a:rPr>
                        <a:t>Mukhopadhyay M</a:t>
                      </a:r>
                      <a:r>
                        <a:rPr lang="en-US" sz="1200" kern="100">
                          <a:effectLst/>
                          <a:latin typeface="Times New Roman" pitchFamily="18" charset="0"/>
                          <a:cs typeface="Times New Roman" pitchFamily="18" charset="0"/>
                        </a:rPr>
                        <a:t> et. al.</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2013</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4 (Arith.)+ 7 (Logic)</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dirty="0">
                          <a:effectLst/>
                          <a:latin typeface="Times New Roman" pitchFamily="18" charset="0"/>
                          <a:cs typeface="Times New Roman" pitchFamily="18" charset="0"/>
                        </a:rPr>
                        <a:t>F2G, </a:t>
                      </a:r>
                      <a:r>
                        <a:rPr lang="en-US" sz="1200" dirty="0" smtClean="0">
                          <a:effectLst/>
                          <a:latin typeface="Times New Roman" pitchFamily="18" charset="0"/>
                          <a:cs typeface="Times New Roman" pitchFamily="18" charset="0"/>
                        </a:rPr>
                        <a:t>Peres, </a:t>
                      </a:r>
                      <a:r>
                        <a:rPr lang="en-US" sz="1200" dirty="0" err="1">
                          <a:effectLst/>
                          <a:latin typeface="Times New Roman" pitchFamily="18" charset="0"/>
                          <a:cs typeface="Times New Roman" pitchFamily="18" charset="0"/>
                        </a:rPr>
                        <a:t>Toffoli</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PPPG</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Yes</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75</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Mux based Boolean function generator</a:t>
                      </a:r>
                      <a:endParaRPr lang="en-IN" sz="120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03"/>
                  </a:ext>
                </a:extLst>
              </a:tr>
              <a:tr h="648943">
                <a:tc>
                  <a:txBody>
                    <a:bodyPr/>
                    <a:lstStyle/>
                    <a:p>
                      <a:pPr algn="l">
                        <a:lnSpc>
                          <a:spcPct val="115000"/>
                        </a:lnSpc>
                        <a:spcAft>
                          <a:spcPts val="0"/>
                        </a:spcAft>
                      </a:pPr>
                      <a:r>
                        <a:rPr lang="en-US" sz="1200" kern="100">
                          <a:effectLst/>
                          <a:latin typeface="Times New Roman" pitchFamily="18" charset="0"/>
                          <a:cs typeface="Times New Roman" pitchFamily="18" charset="0"/>
                        </a:rPr>
                        <a:t>Bibhash S et. al.</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2014</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7 (Arith.) + 9 (Logic)</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Feynman, Peres</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RM</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Yes</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320</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Mux is used for combining Logical and Arithmetic unit</a:t>
                      </a:r>
                      <a:endParaRPr lang="en-IN" sz="120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04"/>
                  </a:ext>
                </a:extLst>
              </a:tr>
              <a:tr h="324472">
                <a:tc>
                  <a:txBody>
                    <a:bodyPr/>
                    <a:lstStyle/>
                    <a:p>
                      <a:pPr algn="l">
                        <a:lnSpc>
                          <a:spcPct val="115000"/>
                        </a:lnSpc>
                        <a:spcAft>
                          <a:spcPts val="0"/>
                        </a:spcAft>
                      </a:pPr>
                      <a:r>
                        <a:rPr lang="en-US" sz="1200">
                          <a:effectLst/>
                          <a:latin typeface="Times New Roman" pitchFamily="18" charset="0"/>
                          <a:cs typeface="Times New Roman" pitchFamily="18" charset="0"/>
                        </a:rPr>
                        <a:t>Lenin G</a:t>
                      </a:r>
                      <a:r>
                        <a:rPr lang="en-US" sz="1200" kern="100">
                          <a:effectLst/>
                          <a:latin typeface="Times New Roman" pitchFamily="18" charset="0"/>
                          <a:cs typeface="Times New Roman" pitchFamily="18" charset="0"/>
                        </a:rPr>
                        <a:t> et. al.</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2014</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7 (Arith.)+ 4 (Logic)</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PFAG, HNG</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No</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67</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Control Unit for ALU is introduced.</a:t>
                      </a:r>
                      <a:endParaRPr lang="en-IN" sz="120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05"/>
                  </a:ext>
                </a:extLst>
              </a:tr>
              <a:tr h="324472">
                <a:tc>
                  <a:txBody>
                    <a:bodyPr/>
                    <a:lstStyle/>
                    <a:p>
                      <a:pPr algn="l">
                        <a:lnSpc>
                          <a:spcPct val="115000"/>
                        </a:lnSpc>
                        <a:spcAft>
                          <a:spcPts val="0"/>
                        </a:spcAft>
                      </a:pPr>
                      <a:r>
                        <a:rPr lang="en-US" sz="1200">
                          <a:effectLst/>
                          <a:latin typeface="Times New Roman" pitchFamily="18" charset="0"/>
                          <a:cs typeface="Times New Roman" pitchFamily="18" charset="0"/>
                        </a:rPr>
                        <a:t>Chaves F</a:t>
                      </a:r>
                      <a:r>
                        <a:rPr lang="en-US" sz="1200" kern="100">
                          <a:effectLst/>
                          <a:latin typeface="Times New Roman" pitchFamily="18" charset="0"/>
                          <a:cs typeface="Times New Roman" pitchFamily="18" charset="0"/>
                        </a:rPr>
                        <a:t> et. al.</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2015</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8 Logical</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Feynman, Toffoli</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marL="233045" algn="ctr">
                        <a:lnSpc>
                          <a:spcPct val="115000"/>
                        </a:lnSpc>
                        <a:spcAft>
                          <a:spcPts val="0"/>
                        </a:spcAft>
                      </a:pPr>
                      <a:r>
                        <a:rPr lang="en-IN" sz="1200">
                          <a:effectLst/>
                          <a:latin typeface="Times New Roman" pitchFamily="18" charset="0"/>
                          <a:cs typeface="Times New Roman" pitchFamily="18" charset="0"/>
                        </a:rPr>
                        <a:t>-</a:t>
                      </a:r>
                      <a:endParaRPr lang="en-IN" sz="1200">
                        <a:effectLst/>
                        <a:latin typeface="Times New Roman" pitchFamily="18" charset="0"/>
                        <a:ea typeface="Calibri"/>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No</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No Arithmetic operations</a:t>
                      </a:r>
                      <a:endParaRPr lang="en-IN" sz="120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06"/>
                  </a:ext>
                </a:extLst>
              </a:tr>
              <a:tr h="648943">
                <a:tc>
                  <a:txBody>
                    <a:bodyPr/>
                    <a:lstStyle/>
                    <a:p>
                      <a:pPr algn="l">
                        <a:lnSpc>
                          <a:spcPct val="115000"/>
                        </a:lnSpc>
                        <a:spcAft>
                          <a:spcPts val="0"/>
                        </a:spcAft>
                      </a:pPr>
                      <a:r>
                        <a:rPr lang="en-US" sz="1200" kern="100">
                          <a:effectLst/>
                          <a:latin typeface="Times New Roman" pitchFamily="18" charset="0"/>
                          <a:cs typeface="Times New Roman" pitchFamily="18" charset="0"/>
                        </a:rPr>
                        <a:t>Trailokya N et. al.</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2016</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7 (Arith.) + 9 (Logic)</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Toffoli</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RUG</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Yes</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197</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Mux is used for combining Logical and Arithmetic unit</a:t>
                      </a:r>
                      <a:endParaRPr lang="en-IN" sz="120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07"/>
                  </a:ext>
                </a:extLst>
              </a:tr>
              <a:tr h="324472">
                <a:tc>
                  <a:txBody>
                    <a:bodyPr/>
                    <a:lstStyle/>
                    <a:p>
                      <a:pPr algn="l">
                        <a:lnSpc>
                          <a:spcPct val="115000"/>
                        </a:lnSpc>
                        <a:spcAft>
                          <a:spcPts val="0"/>
                        </a:spcAft>
                      </a:pPr>
                      <a:r>
                        <a:rPr lang="en-US" sz="1200">
                          <a:effectLst/>
                          <a:latin typeface="Times New Roman" pitchFamily="18" charset="0"/>
                          <a:cs typeface="Times New Roman" pitchFamily="18" charset="0"/>
                        </a:rPr>
                        <a:t>Armin N</a:t>
                      </a:r>
                      <a:r>
                        <a:rPr lang="en-US" sz="1200" kern="100">
                          <a:effectLst/>
                          <a:latin typeface="Times New Roman" pitchFamily="18" charset="0"/>
                          <a:cs typeface="Times New Roman" pitchFamily="18" charset="0"/>
                        </a:rPr>
                        <a:t> et. al.</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2017</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4 (Arith.) + 7 (Logic)</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Feynman, Fredkin</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NHG</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Yes</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19</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Integrated ALU Structure</a:t>
                      </a:r>
                      <a:endParaRPr lang="en-IN" sz="120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08"/>
                  </a:ext>
                </a:extLst>
              </a:tr>
              <a:tr h="216314">
                <a:tc>
                  <a:txBody>
                    <a:bodyPr/>
                    <a:lstStyle/>
                    <a:p>
                      <a:pPr algn="l">
                        <a:lnSpc>
                          <a:spcPct val="115000"/>
                        </a:lnSpc>
                        <a:spcAft>
                          <a:spcPts val="0"/>
                        </a:spcAft>
                      </a:pPr>
                      <a:r>
                        <a:rPr lang="en-US" sz="1200">
                          <a:effectLst/>
                          <a:latin typeface="Times New Roman" pitchFamily="18" charset="0"/>
                          <a:cs typeface="Times New Roman" pitchFamily="18" charset="0"/>
                        </a:rPr>
                        <a:t>Vandana S</a:t>
                      </a:r>
                      <a:r>
                        <a:rPr lang="en-US" sz="1200" kern="100">
                          <a:effectLst/>
                          <a:latin typeface="Times New Roman" pitchFamily="18" charset="0"/>
                          <a:cs typeface="Times New Roman" pitchFamily="18" charset="0"/>
                        </a:rPr>
                        <a:t> et. al.</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2018</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8  - Arith.</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Feynmann</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DKG</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No</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a:effectLst/>
                          <a:latin typeface="Times New Roman" pitchFamily="18" charset="0"/>
                          <a:cs typeface="Times New Roman" pitchFamily="18" charset="0"/>
                        </a:rPr>
                        <a:t>No logical operations</a:t>
                      </a:r>
                      <a:endParaRPr lang="en-IN" sz="120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09"/>
                  </a:ext>
                </a:extLst>
              </a:tr>
              <a:tr h="524146">
                <a:tc>
                  <a:txBody>
                    <a:bodyPr/>
                    <a:lstStyle/>
                    <a:p>
                      <a:pPr algn="l">
                        <a:lnSpc>
                          <a:spcPct val="115000"/>
                        </a:lnSpc>
                        <a:spcAft>
                          <a:spcPts val="0"/>
                        </a:spcAft>
                      </a:pPr>
                      <a:r>
                        <a:rPr lang="en-US" sz="1200" dirty="0">
                          <a:effectLst/>
                          <a:latin typeface="Times New Roman" pitchFamily="18" charset="0"/>
                          <a:cs typeface="Times New Roman" pitchFamily="18" charset="0"/>
                        </a:rPr>
                        <a:t>Abdul B</a:t>
                      </a:r>
                      <a:r>
                        <a:rPr lang="en-US" sz="1200" kern="100" dirty="0">
                          <a:effectLst/>
                          <a:latin typeface="Times New Roman" pitchFamily="18" charset="0"/>
                          <a:cs typeface="Times New Roman" pitchFamily="18" charset="0"/>
                        </a:rPr>
                        <a:t> et. al.</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2019</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4 (</a:t>
                      </a:r>
                      <a:r>
                        <a:rPr lang="en-US" sz="1200" dirty="0" err="1">
                          <a:effectLst/>
                          <a:latin typeface="Times New Roman" pitchFamily="18" charset="0"/>
                          <a:cs typeface="Times New Roman" pitchFamily="18" charset="0"/>
                        </a:rPr>
                        <a:t>Arith</a:t>
                      </a:r>
                      <a:r>
                        <a:rPr lang="en-US" sz="1200" dirty="0">
                          <a:effectLst/>
                          <a:latin typeface="Times New Roman" pitchFamily="18" charset="0"/>
                          <a:cs typeface="Times New Roman" pitchFamily="18" charset="0"/>
                        </a:rPr>
                        <a:t>.)+ 6 (Logic)</a:t>
                      </a:r>
                      <a:endParaRPr lang="en-IN" sz="1200" dirty="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Feynman, Fredkin</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HNG, PAOG, MRG</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No</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ctr">
                        <a:lnSpc>
                          <a:spcPct val="115000"/>
                        </a:lnSpc>
                        <a:spcAft>
                          <a:spcPts val="0"/>
                        </a:spcAft>
                      </a:pPr>
                      <a:r>
                        <a:rPr lang="en-US" sz="1200">
                          <a:effectLst/>
                          <a:latin typeface="Times New Roman" pitchFamily="18" charset="0"/>
                          <a:cs typeface="Times New Roman" pitchFamily="18" charset="0"/>
                        </a:rPr>
                        <a:t>-</a:t>
                      </a:r>
                      <a:endParaRPr lang="en-IN" sz="1200">
                        <a:effectLst/>
                        <a:latin typeface="Times New Roman" pitchFamily="18" charset="0"/>
                        <a:ea typeface="Times New Roman"/>
                        <a:cs typeface="Times New Roman" pitchFamily="18" charset="0"/>
                      </a:endParaRPr>
                    </a:p>
                  </a:txBody>
                  <a:tcPr marL="32556" marR="32556" marT="0" marB="0" anchor="ctr"/>
                </a:tc>
                <a:tc>
                  <a:txBody>
                    <a:bodyPr/>
                    <a:lstStyle/>
                    <a:p>
                      <a:pPr algn="l">
                        <a:lnSpc>
                          <a:spcPct val="115000"/>
                        </a:lnSpc>
                        <a:spcAft>
                          <a:spcPts val="0"/>
                        </a:spcAft>
                      </a:pPr>
                      <a:r>
                        <a:rPr lang="en-US" sz="1200" dirty="0">
                          <a:effectLst/>
                          <a:latin typeface="Times New Roman" pitchFamily="18" charset="0"/>
                          <a:cs typeface="Times New Roman" pitchFamily="18" charset="0"/>
                        </a:rPr>
                        <a:t>No Novelty, Architecture is Same as  </a:t>
                      </a:r>
                      <a:r>
                        <a:rPr lang="en-US" sz="1200" kern="100" dirty="0" err="1">
                          <a:effectLst/>
                          <a:latin typeface="Times New Roman" pitchFamily="18" charset="0"/>
                          <a:cs typeface="Times New Roman" pitchFamily="18" charset="0"/>
                        </a:rPr>
                        <a:t>Bibhash</a:t>
                      </a:r>
                      <a:r>
                        <a:rPr lang="en-US" sz="1200" kern="100" dirty="0">
                          <a:effectLst/>
                          <a:latin typeface="Times New Roman" pitchFamily="18" charset="0"/>
                          <a:cs typeface="Times New Roman" pitchFamily="18" charset="0"/>
                        </a:rPr>
                        <a:t> S et. al.</a:t>
                      </a:r>
                      <a:endParaRPr lang="en-IN" sz="1200" dirty="0">
                        <a:effectLst/>
                        <a:latin typeface="Times New Roman" pitchFamily="18" charset="0"/>
                        <a:ea typeface="Times New Roman"/>
                        <a:cs typeface="Times New Roman" pitchFamily="18" charset="0"/>
                      </a:endParaRPr>
                    </a:p>
                  </a:txBody>
                  <a:tcPr marL="32556" marR="32556" marT="0" marB="0" anchor="ctr"/>
                </a:tc>
                <a:extLst>
                  <a:ext uri="{0D108BD9-81ED-4DB2-BD59-A6C34878D82A}">
                    <a16:rowId xmlns:a16="http://schemas.microsoft.com/office/drawing/2014/main" xmlns="" val="10010"/>
                  </a:ext>
                </a:extLst>
              </a:tr>
            </a:tbl>
          </a:graphicData>
        </a:graphic>
      </p:graphicFrame>
      <p:sp>
        <p:nvSpPr>
          <p:cNvPr id="3" name="Footer Placeholder 2"/>
          <p:cNvSpPr>
            <a:spLocks noGrp="1"/>
          </p:cNvSpPr>
          <p:nvPr>
            <p:ph type="ftr" sz="quarter" idx="11"/>
          </p:nvPr>
        </p:nvSpPr>
        <p:spPr/>
        <p:txBody>
          <a:bodyPr/>
          <a:lstStyle/>
          <a:p>
            <a:r>
              <a:rPr lang="en-IN" smtClean="0"/>
              <a:t>Synopsis</a:t>
            </a:r>
            <a:endParaRPr lang="en-IN"/>
          </a:p>
        </p:txBody>
      </p:sp>
      <p:sp>
        <p:nvSpPr>
          <p:cNvPr id="5" name="Slide Number Placeholder 4"/>
          <p:cNvSpPr>
            <a:spLocks noGrp="1"/>
          </p:cNvSpPr>
          <p:nvPr>
            <p:ph type="sldNum" sz="quarter" idx="12"/>
          </p:nvPr>
        </p:nvSpPr>
        <p:spPr/>
        <p:txBody>
          <a:bodyPr/>
          <a:lstStyle/>
          <a:p>
            <a:fld id="{A36D5084-E15A-471B-95B6-A94CFE3BBEA2}" type="slidenum">
              <a:rPr lang="en-IN" smtClean="0"/>
              <a:pPr/>
              <a:t>9</a:t>
            </a:fld>
            <a:endParaRPr lang="en-IN"/>
          </a:p>
        </p:txBody>
      </p:sp>
    </p:spTree>
    <p:extLst>
      <p:ext uri="{BB962C8B-B14F-4D97-AF65-F5344CB8AC3E}">
        <p14:creationId xmlns:p14="http://schemas.microsoft.com/office/powerpoint/2010/main" xmlns="" val="258224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TotalTime>
  <Words>7369</Words>
  <Application>Microsoft Office PowerPoint</Application>
  <PresentationFormat>On-screen Show (4:3)</PresentationFormat>
  <Paragraphs>2474</Paragraphs>
  <Slides>83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86" baseType="lpstr">
      <vt:lpstr>Office Theme</vt:lpstr>
      <vt:lpstr>Bitmap Image</vt:lpstr>
      <vt:lpstr>Picture</vt:lpstr>
      <vt:lpstr>Studies on Reversible Logic Based Gates and Circuits for Arithmetic Operations</vt:lpstr>
      <vt:lpstr>Contents of the Presentation</vt:lpstr>
      <vt:lpstr>Introduction to Reversible Logic</vt:lpstr>
      <vt:lpstr>Properties of Reversible Gate</vt:lpstr>
      <vt:lpstr>Objectives of the Research</vt:lpstr>
      <vt:lpstr>Research Carried Out</vt:lpstr>
      <vt:lpstr>Literature Review</vt:lpstr>
      <vt:lpstr>Literature Review (ALU)</vt:lpstr>
      <vt:lpstr>      Contd…</vt:lpstr>
      <vt:lpstr>Literature Review (Division)</vt:lpstr>
      <vt:lpstr>Literature Review (Multiplier)</vt:lpstr>
      <vt:lpstr>3×3 Reversible Gates</vt:lpstr>
      <vt:lpstr>Slide 13</vt:lpstr>
      <vt:lpstr>4 × 4 Reversible Gates</vt:lpstr>
      <vt:lpstr>Slide 15</vt:lpstr>
      <vt:lpstr>Objectives of the Proposed  New Reversible Gates</vt:lpstr>
      <vt:lpstr>PROPOSED NEW REVERSIBLE GATES </vt:lpstr>
      <vt:lpstr>Truth Table  (Reversibility and Parity Preservation)</vt:lpstr>
      <vt:lpstr>                                           Contd…</vt:lpstr>
      <vt:lpstr>Universality Property of KMD Gates</vt:lpstr>
      <vt:lpstr>Comparison of the Proposed KMD Reversible Gates with the Existing</vt:lpstr>
      <vt:lpstr>Characteristics and Performance of KMD Gates</vt:lpstr>
      <vt:lpstr>Performance of KMD Gates </vt:lpstr>
      <vt:lpstr>Realization of 13 Standard Functions</vt:lpstr>
      <vt:lpstr>Quantum Circuit of KMD Gates</vt:lpstr>
      <vt:lpstr>Derivative functions of KMD gates</vt:lpstr>
      <vt:lpstr>Slide 27</vt:lpstr>
      <vt:lpstr>Slide 28</vt:lpstr>
      <vt:lpstr>REALIZATION OF LOGIC GATES </vt:lpstr>
      <vt:lpstr>Contd…</vt:lpstr>
      <vt:lpstr>Contd…</vt:lpstr>
      <vt:lpstr>Contd…</vt:lpstr>
      <vt:lpstr>design of arithmetic logic unit (ALU)</vt:lpstr>
      <vt:lpstr>Objectives of ALU Design</vt:lpstr>
      <vt:lpstr>PROPOSED REVERSIBLE ARITHMETIC AND LOGIC UNIT (ALU) ARCHITECTURE</vt:lpstr>
      <vt:lpstr>Design Approaches </vt:lpstr>
      <vt:lpstr>Reversible Arithmetic Operations</vt:lpstr>
      <vt:lpstr>Reversible Logical Operations</vt:lpstr>
      <vt:lpstr>Design Approach-1</vt:lpstr>
      <vt:lpstr>QCA Realization of the Proposed  ALU Architecture</vt:lpstr>
      <vt:lpstr>QCA Simulation</vt:lpstr>
      <vt:lpstr>Quantum Circuit of the Proposed ALU Architecture</vt:lpstr>
      <vt:lpstr>Design Approach-2</vt:lpstr>
      <vt:lpstr>QCA Realization</vt:lpstr>
      <vt:lpstr>Quantum Circuit of the Proposed ALU Architecture</vt:lpstr>
      <vt:lpstr>Number of Operations of  Reversible ALU</vt:lpstr>
      <vt:lpstr>Performance of ALU</vt:lpstr>
      <vt:lpstr>design of parity preserving reversible floating point division</vt:lpstr>
      <vt:lpstr>Algorithm</vt:lpstr>
      <vt:lpstr>Flow Diagram of Floating Point Division</vt:lpstr>
      <vt:lpstr>Architecture of Floating Point Division Unit</vt:lpstr>
      <vt:lpstr>Key Elements of Division Unit</vt:lpstr>
      <vt:lpstr>Contd…</vt:lpstr>
      <vt:lpstr>Contd…</vt:lpstr>
      <vt:lpstr>Contd…</vt:lpstr>
      <vt:lpstr>QCA Realization</vt:lpstr>
      <vt:lpstr>Quantum Circuit</vt:lpstr>
      <vt:lpstr>Performance of individual modules of the Division unit</vt:lpstr>
      <vt:lpstr>Performance comparison of Proposed and existing n-bit Division Unit</vt:lpstr>
      <vt:lpstr>Comparison of Quantum Cost</vt:lpstr>
      <vt:lpstr>Comparison of required Number of Gates  (NoG)</vt:lpstr>
      <vt:lpstr>Comparison of Constant Inputs </vt:lpstr>
      <vt:lpstr>design of parity preserving reversible vedic multiplier</vt:lpstr>
      <vt:lpstr>Hardware architecture of 2-bit Vedic multiplier</vt:lpstr>
      <vt:lpstr>Approaches</vt:lpstr>
      <vt:lpstr>Approach 1</vt:lpstr>
      <vt:lpstr>Approach 2</vt:lpstr>
      <vt:lpstr>4×4 Vedic multiplier</vt:lpstr>
      <vt:lpstr>Generalized construction of n-bit Vedic Multiplier</vt:lpstr>
      <vt:lpstr>4×4 reversible Vedic multiplier using QCA</vt:lpstr>
      <vt:lpstr>Quantum Circuit </vt:lpstr>
      <vt:lpstr>Performance measure of Vedic Multiplier</vt:lpstr>
      <vt:lpstr>Performance comparison</vt:lpstr>
      <vt:lpstr>Percentage of improvement</vt:lpstr>
      <vt:lpstr>Overall Performance</vt:lpstr>
      <vt:lpstr>Overall Performance</vt:lpstr>
      <vt:lpstr>Contributions</vt:lpstr>
      <vt:lpstr>Conclusions</vt:lpstr>
      <vt:lpstr>References</vt:lpstr>
      <vt:lpstr>Publications</vt:lpstr>
      <vt:lpstr>Comments from Examiners</vt:lpstr>
      <vt:lpstr>Comments from Examiners</vt:lpstr>
      <vt:lpstr>Thanks to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387</cp:revision>
  <dcterms:created xsi:type="dcterms:W3CDTF">2019-07-06T06:12:21Z</dcterms:created>
  <dcterms:modified xsi:type="dcterms:W3CDTF">2020-02-01T03:05:13Z</dcterms:modified>
</cp:coreProperties>
</file>