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2" r:id="rId12"/>
    <p:sldId id="271" r:id="rId13"/>
    <p:sldId id="300" r:id="rId14"/>
    <p:sldId id="301" r:id="rId15"/>
    <p:sldId id="302" r:id="rId16"/>
    <p:sldId id="303" r:id="rId17"/>
    <p:sldId id="267" r:id="rId18"/>
    <p:sldId id="268" r:id="rId19"/>
    <p:sldId id="269" r:id="rId20"/>
    <p:sldId id="270" r:id="rId21"/>
    <p:sldId id="274" r:id="rId22"/>
    <p:sldId id="273" r:id="rId23"/>
    <p:sldId id="294" r:id="rId24"/>
    <p:sldId id="295" r:id="rId25"/>
    <p:sldId id="304" r:id="rId26"/>
    <p:sldId id="289" r:id="rId27"/>
    <p:sldId id="290" r:id="rId28"/>
    <p:sldId id="291" r:id="rId29"/>
    <p:sldId id="292" r:id="rId30"/>
    <p:sldId id="308" r:id="rId31"/>
    <p:sldId id="310" r:id="rId32"/>
    <p:sldId id="312" r:id="rId33"/>
    <p:sldId id="306" r:id="rId34"/>
    <p:sldId id="297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98" r:id="rId49"/>
    <p:sldId id="299" r:id="rId50"/>
    <p:sldId id="307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75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8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7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9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56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2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4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905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06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3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5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6BA8-3543-4504-A792-820CA3AF064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F47F-FB54-459B-B04D-819801AC7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37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Debashis_De2?_iepl%5bgeneralViewId%5d=u8h2ZWy5HEblr9wi7f3xr4Hn7rkbaHcof7sj&amp;_iepl%5bcontexts%5d%5b0%5d=searchReact&amp;_iepl%5bviewId%5d=6y1Ifp4xpjZQxWaB0fY10A2su2BI98PfI1jQ&amp;_iepl%5bsearchType%5d=researcher&amp;_iepl%5bdata%5d%5bcountMoreThan20%5d=1&amp;_iepl%5bdata%5d%5binteractedWithPosition20plus%5d=1&amp;_iepl%5bdata%5d%5bwithoutEnrichment%5d=1&amp;_iepl%5bposition%5d=52&amp;_iepl%5brgKey%5d=AC:3310318&amp;_iepl%5binteractionType%5d=profileView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16" y="228600"/>
            <a:ext cx="4432516" cy="1828800"/>
            <a:chOff x="1968284" y="1600200"/>
            <a:chExt cx="4432516" cy="1828800"/>
          </a:xfrm>
        </p:grpSpPr>
        <p:sp>
          <p:nvSpPr>
            <p:cNvPr id="4" name="Rectangle 3"/>
            <p:cNvSpPr/>
            <p:nvPr/>
          </p:nvSpPr>
          <p:spPr>
            <a:xfrm>
              <a:off x="2971800" y="1600200"/>
              <a:ext cx="16002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FEYNMAN GATE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86000" y="2057400"/>
              <a:ext cx="2971800" cy="914400"/>
              <a:chOff x="2286000" y="2057400"/>
              <a:chExt cx="2971800" cy="914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2057400"/>
                <a:ext cx="685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971800"/>
                <a:ext cx="685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72000" y="2057400"/>
                <a:ext cx="685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72000" y="2971800"/>
                <a:ext cx="685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968284" y="18801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8284" y="2787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1872734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P=A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538" y="2787134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Q=A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 ⊕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3429000"/>
            <a:ext cx="4458164" cy="1828800"/>
            <a:chOff x="290052" y="3429000"/>
            <a:chExt cx="4458164" cy="1828800"/>
          </a:xfrm>
        </p:grpSpPr>
        <p:grpSp>
          <p:nvGrpSpPr>
            <p:cNvPr id="17" name="Group 16"/>
            <p:cNvGrpSpPr/>
            <p:nvPr/>
          </p:nvGrpSpPr>
          <p:grpSpPr>
            <a:xfrm>
              <a:off x="290052" y="3429000"/>
              <a:ext cx="4458164" cy="1828800"/>
              <a:chOff x="1968284" y="1600200"/>
              <a:chExt cx="4458164" cy="1828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971800" y="1600200"/>
                <a:ext cx="16002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TOFFOLI GATE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286000" y="2057400"/>
                <a:ext cx="2971800" cy="914400"/>
                <a:chOff x="2286000" y="2057400"/>
                <a:chExt cx="2971800" cy="91440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286000" y="20574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286000" y="29718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72000" y="20574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572000" y="29718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8284" y="18801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68284" y="2787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57800" y="1872734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7538" y="2787134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R=AB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⊕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609600" y="4343400"/>
              <a:ext cx="685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95600" y="4343400"/>
              <a:ext cx="685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6464" y="4158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79306" y="418175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Q=B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4223971"/>
              </p:ext>
            </p:extLst>
          </p:nvPr>
        </p:nvGraphicFramePr>
        <p:xfrm>
          <a:off x="4724400" y="488434"/>
          <a:ext cx="43051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977980"/>
              </p:ext>
            </p:extLst>
          </p:nvPr>
        </p:nvGraphicFramePr>
        <p:xfrm>
          <a:off x="4648200" y="3048000"/>
          <a:ext cx="381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37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49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480" y="1295400"/>
            <a:ext cx="6031223" cy="1828800"/>
            <a:chOff x="134959" y="3429000"/>
            <a:chExt cx="6031223" cy="1828800"/>
          </a:xfrm>
        </p:grpSpPr>
        <p:grpSp>
          <p:nvGrpSpPr>
            <p:cNvPr id="5" name="Group 32"/>
            <p:cNvGrpSpPr/>
            <p:nvPr/>
          </p:nvGrpSpPr>
          <p:grpSpPr>
            <a:xfrm>
              <a:off x="134959" y="3429000"/>
              <a:ext cx="4641712" cy="1828800"/>
              <a:chOff x="1845245" y="1585560"/>
              <a:chExt cx="4641712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MRG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3662" y="1623965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80803" y="2046420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Q=A⊕B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64773" y="249996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R=A⊕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1445" y="4826298"/>
              <a:ext cx="278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S=(AB⊕D)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⊕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((A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⊕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B)⊕C)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9577" y="3886200"/>
            <a:ext cx="5728256" cy="1828800"/>
            <a:chOff x="134959" y="3429000"/>
            <a:chExt cx="5728256" cy="1828800"/>
          </a:xfrm>
        </p:grpSpPr>
        <p:grpSp>
          <p:nvGrpSpPr>
            <p:cNvPr id="24" name="Group 32"/>
            <p:cNvGrpSpPr/>
            <p:nvPr/>
          </p:nvGrpSpPr>
          <p:grpSpPr>
            <a:xfrm>
              <a:off x="134959" y="3429000"/>
              <a:ext cx="4795600" cy="1828800"/>
              <a:chOff x="1845245" y="1585560"/>
              <a:chExt cx="4795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HNG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73662" y="1623965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080803" y="204642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64773" y="2499960"/>
                <a:ext cx="157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=(A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⊕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B)⊕C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81445" y="4826298"/>
              <a:ext cx="24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S=(A⊕B)C⊕(AB⊕D)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473144" y="2819400"/>
            <a:ext cx="4713848" cy="1828800"/>
            <a:chOff x="134959" y="3429000"/>
            <a:chExt cx="4713848" cy="1828800"/>
          </a:xfrm>
        </p:grpSpPr>
        <p:grpSp>
          <p:nvGrpSpPr>
            <p:cNvPr id="43" name="Group 32"/>
            <p:cNvGrpSpPr/>
            <p:nvPr/>
          </p:nvGrpSpPr>
          <p:grpSpPr>
            <a:xfrm>
              <a:off x="134959" y="3429000"/>
              <a:ext cx="4713848" cy="1828800"/>
              <a:chOff x="1845245" y="1585560"/>
              <a:chExt cx="4713848" cy="18288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UPPG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73662" y="1623965"/>
                <a:ext cx="1396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⊕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080803" y="2046420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Q=A⊕CD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64773" y="2499960"/>
                <a:ext cx="1494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R=A⊕(C+D)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81445" y="482629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2543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5" y="76200"/>
            <a:ext cx="4923112" cy="1828800"/>
            <a:chOff x="1845245" y="1585560"/>
            <a:chExt cx="4923112" cy="1828800"/>
          </a:xfrm>
        </p:grpSpPr>
        <p:sp>
          <p:nvSpPr>
            <p:cNvPr id="5" name="Rectangle 4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RUG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3662" y="185264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P=AB+BC+CA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0803" y="2321578"/>
              <a:ext cx="1405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Q=AB+A’C’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64773" y="2852925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R=B⊕C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05" y="2362200"/>
            <a:ext cx="4576503" cy="1828800"/>
            <a:chOff x="1845245" y="1585560"/>
            <a:chExt cx="4576503" cy="1828800"/>
          </a:xfrm>
        </p:grpSpPr>
        <p:sp>
          <p:nvSpPr>
            <p:cNvPr id="19" name="Rectangle 18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3662" y="185264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P=A⊕BC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0803" y="2321578"/>
              <a:ext cx="13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Q=A’B+AC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4773" y="2852925"/>
              <a:ext cx="132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R=A’C+AB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" y="152400"/>
            <a:ext cx="4880476" cy="1997060"/>
            <a:chOff x="4738009" y="3313785"/>
            <a:chExt cx="4880476" cy="1997060"/>
          </a:xfrm>
        </p:grpSpPr>
        <p:grpSp>
          <p:nvGrpSpPr>
            <p:cNvPr id="5" name="Group 5"/>
            <p:cNvGrpSpPr/>
            <p:nvPr/>
          </p:nvGrpSpPr>
          <p:grpSpPr>
            <a:xfrm>
              <a:off x="4738009" y="3313785"/>
              <a:ext cx="4880476" cy="1927570"/>
              <a:chOff x="113650" y="3330230"/>
              <a:chExt cx="4880476" cy="192757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59" y="3330230"/>
                <a:ext cx="4343554" cy="1927570"/>
                <a:chOff x="1845245" y="1486790"/>
                <a:chExt cx="4343554" cy="192757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Gate4  (Adder)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229295" y="167881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29295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229295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557360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557360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557360" y="2922289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845245" y="150150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45245" y="188555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45245" y="230801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073662" y="148679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080803" y="187084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064773" y="2331700"/>
                  <a:ext cx="1124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A⊕B⊕C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515584" y="47512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43775" y="352225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13650" y="45593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37903" y="4583081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A(B⊕ C)⊕BC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138698" y="51188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481403" y="5128197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47805" y="4926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90045" y="49415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" y="2667000"/>
            <a:ext cx="4687006" cy="1828800"/>
            <a:chOff x="65621" y="3429000"/>
            <a:chExt cx="4687006" cy="1828800"/>
          </a:xfrm>
        </p:grpSpPr>
        <p:grpSp>
          <p:nvGrpSpPr>
            <p:cNvPr id="29" name="Group 32"/>
            <p:cNvGrpSpPr/>
            <p:nvPr/>
          </p:nvGrpSpPr>
          <p:grpSpPr>
            <a:xfrm>
              <a:off x="65621" y="3429000"/>
              <a:ext cx="4687006" cy="1828800"/>
              <a:chOff x="1775907" y="1585560"/>
              <a:chExt cx="4687006" cy="18288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Gate3 (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Mux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557360" y="27761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75907" y="1623965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Sel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45245" y="204642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845245" y="250728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73662" y="162396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80803" y="204642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64773" y="2584090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Sel’B⊕SelA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9692" y="48115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81445" y="4826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81600" y="152400"/>
            <a:ext cx="3959707" cy="1828800"/>
            <a:chOff x="134959" y="3429000"/>
            <a:chExt cx="3959707" cy="1828800"/>
          </a:xfrm>
        </p:grpSpPr>
        <p:grpSp>
          <p:nvGrpSpPr>
            <p:cNvPr id="48" name="Group 32"/>
            <p:cNvGrpSpPr/>
            <p:nvPr/>
          </p:nvGrpSpPr>
          <p:grpSpPr>
            <a:xfrm>
              <a:off x="134959" y="3429000"/>
              <a:ext cx="3959707" cy="1828800"/>
              <a:chOff x="1845245" y="1585560"/>
              <a:chExt cx="3959707" cy="18288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Gate3 (</a:t>
                </a:r>
                <a:r>
                  <a:rPr lang="en-US" b="1" smtClean="0">
                    <a:latin typeface="Times New Roman" pitchFamily="18" charset="0"/>
                    <a:cs typeface="Times New Roman" pitchFamily="18" charset="0"/>
                  </a:rPr>
                  <a:t>Half Adder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557360" y="27761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845245" y="25072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73662" y="1623965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A⊕B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80803" y="204642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64773" y="2584090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49692" y="48115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81445" y="4826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34000" y="2590800"/>
            <a:ext cx="3959707" cy="1828800"/>
            <a:chOff x="134959" y="3429000"/>
            <a:chExt cx="3959707" cy="1828800"/>
          </a:xfrm>
        </p:grpSpPr>
        <p:grpSp>
          <p:nvGrpSpPr>
            <p:cNvPr id="67" name="Group 32"/>
            <p:cNvGrpSpPr/>
            <p:nvPr/>
          </p:nvGrpSpPr>
          <p:grpSpPr>
            <a:xfrm>
              <a:off x="134959" y="3429000"/>
              <a:ext cx="3959707" cy="1828800"/>
              <a:chOff x="1845245" y="1585560"/>
              <a:chExt cx="3959707" cy="18288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Gate3 (XOR)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557360" y="27761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45245" y="204642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845245" y="25072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73662" y="1623965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A⊕B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080803" y="204642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064773" y="25840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9692" y="48115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81445" y="4826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52402" y="4800600"/>
            <a:ext cx="4082289" cy="1828800"/>
            <a:chOff x="1720699" y="1585560"/>
            <a:chExt cx="4082289" cy="1828800"/>
          </a:xfrm>
        </p:grpSpPr>
        <p:sp>
          <p:nvSpPr>
            <p:cNvPr id="86" name="Rectangle 85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Gate1 (Inverter)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20699" y="2315255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B=1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20699" y="28528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73662" y="185264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80803" y="2291598"/>
              <a:ext cx="722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64773" y="2852925"/>
              <a:ext cx="70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724400" y="4771103"/>
            <a:ext cx="4143324" cy="1828800"/>
            <a:chOff x="1724874" y="1585560"/>
            <a:chExt cx="4143324" cy="1828800"/>
          </a:xfrm>
        </p:grpSpPr>
        <p:sp>
          <p:nvSpPr>
            <p:cNvPr id="100" name="Rectangle 99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Gate2 (AND)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45245" y="23152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24874" y="28528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73662" y="185264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80803" y="229159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64773" y="285292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832" y="457200"/>
            <a:ext cx="4600059" cy="1828800"/>
            <a:chOff x="1720699" y="1585560"/>
            <a:chExt cx="4600059" cy="1828800"/>
          </a:xfrm>
        </p:grpSpPr>
        <p:sp>
          <p:nvSpPr>
            <p:cNvPr id="5" name="Rectangle 4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Gate1 (OR)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54115" y="23152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0699" y="28528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3662" y="185264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0803" y="229159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64773" y="2852925"/>
              <a:ext cx="12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R=A’B⊕A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3490" y="2995524"/>
            <a:ext cx="5706051" cy="2014726"/>
            <a:chOff x="1768435" y="4295870"/>
            <a:chExt cx="5706051" cy="2014726"/>
          </a:xfrm>
        </p:grpSpPr>
        <p:grpSp>
          <p:nvGrpSpPr>
            <p:cNvPr id="19" name="Group 18"/>
            <p:cNvGrpSpPr/>
            <p:nvPr/>
          </p:nvGrpSpPr>
          <p:grpSpPr>
            <a:xfrm>
              <a:off x="1768435" y="4295870"/>
              <a:ext cx="5706051" cy="1828800"/>
              <a:chOff x="4520526" y="3412555"/>
              <a:chExt cx="5706051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520526" y="3412555"/>
                <a:ext cx="5706051" cy="1828800"/>
                <a:chOff x="-103833" y="3429000"/>
                <a:chExt cx="5706051" cy="18288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-103833" y="3429000"/>
                  <a:ext cx="5706051" cy="1828800"/>
                  <a:chOff x="1606453" y="1585560"/>
                  <a:chExt cx="5706051" cy="18288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(D LATCH)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229295" y="233170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92845" y="2754155"/>
                    <a:ext cx="103571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557360" y="233170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557360" y="2754155"/>
                    <a:ext cx="146566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606453" y="1702910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69555" y="2115988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073662" y="1693533"/>
                    <a:ext cx="9573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P=CLK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01308" y="2101270"/>
                    <a:ext cx="6751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Q=G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64773" y="2423228"/>
                    <a:ext cx="2247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R=CLK’.Q⊕CLK.D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843775" y="371428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72160" y="47659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7990045" y="4787893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S=Q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185010" y="5464465"/>
              <a:ext cx="0" cy="846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54827" y="5464465"/>
              <a:ext cx="0" cy="846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54827" y="6310595"/>
              <a:ext cx="4330183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4439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431" y="-76200"/>
            <a:ext cx="8492796" cy="4435364"/>
            <a:chOff x="79430" y="-76200"/>
            <a:chExt cx="8492795" cy="4435364"/>
          </a:xfrm>
        </p:grpSpPr>
        <p:grpSp>
          <p:nvGrpSpPr>
            <p:cNvPr id="5" name="Group 4"/>
            <p:cNvGrpSpPr/>
            <p:nvPr/>
          </p:nvGrpSpPr>
          <p:grpSpPr>
            <a:xfrm>
              <a:off x="79430" y="0"/>
              <a:ext cx="8492795" cy="4359164"/>
              <a:chOff x="-381001" y="4343400"/>
              <a:chExt cx="8492795" cy="4359164"/>
            </a:xfrm>
          </p:grpSpPr>
          <p:grpSp>
            <p:nvGrpSpPr>
              <p:cNvPr id="8" name="Group 53"/>
              <p:cNvGrpSpPr/>
              <p:nvPr/>
            </p:nvGrpSpPr>
            <p:grpSpPr>
              <a:xfrm>
                <a:off x="-381000" y="4343400"/>
                <a:ext cx="4017706" cy="1828800"/>
                <a:chOff x="4368126" y="3412555"/>
                <a:chExt cx="4017706" cy="1828800"/>
              </a:xfrm>
            </p:grpSpPr>
            <p:grpSp>
              <p:nvGrpSpPr>
                <p:cNvPr id="51" name="Group 54"/>
                <p:cNvGrpSpPr/>
                <p:nvPr/>
              </p:nvGrpSpPr>
              <p:grpSpPr>
                <a:xfrm>
                  <a:off x="4368126" y="3412555"/>
                  <a:ext cx="4017706" cy="1828800"/>
                  <a:chOff x="-256233" y="3429000"/>
                  <a:chExt cx="4017706" cy="1828800"/>
                </a:xfrm>
              </p:grpSpPr>
              <p:grpSp>
                <p:nvGrpSpPr>
                  <p:cNvPr id="53" name="Group 59"/>
                  <p:cNvGrpSpPr/>
                  <p:nvPr/>
                </p:nvGrpSpPr>
                <p:grpSpPr>
                  <a:xfrm>
                    <a:off x="-256233" y="3429000"/>
                    <a:ext cx="4017706" cy="1828800"/>
                    <a:chOff x="1454053" y="1585560"/>
                    <a:chExt cx="4017706" cy="1828800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KMD G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ate3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(D LATCH)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2229295" y="19092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1454053" y="2499960"/>
                      <a:ext cx="128016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4557360" y="249996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4557359" y="3138205"/>
                      <a:ext cx="914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4669762" y="211896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54" name="Straight Connector 11"/>
                  <p:cNvCxnSpPr/>
                  <p:nvPr/>
                </p:nvCxnSpPr>
                <p:spPr>
                  <a:xfrm>
                    <a:off x="515584" y="49816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2843774" y="3714280"/>
                    <a:ext cx="5486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13"/>
                  <p:cNvSpPr txBox="1"/>
                  <p:nvPr/>
                </p:nvSpPr>
                <p:spPr>
                  <a:xfrm>
                    <a:off x="172160" y="4765933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7805153" y="4555555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b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9" name="Straight Connector 8"/>
              <p:cNvCxnSpPr/>
              <p:nvPr/>
            </p:nvCxnSpPr>
            <p:spPr>
              <a:xfrm rot="5400000">
                <a:off x="3210560" y="5471160"/>
                <a:ext cx="86868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135"/>
              <p:cNvGrpSpPr/>
              <p:nvPr/>
            </p:nvGrpSpPr>
            <p:grpSpPr>
              <a:xfrm>
                <a:off x="3644900" y="4394200"/>
                <a:ext cx="4466894" cy="1828800"/>
                <a:chOff x="-239179" y="3429000"/>
                <a:chExt cx="4466894" cy="1828800"/>
              </a:xfrm>
            </p:grpSpPr>
            <p:grpSp>
              <p:nvGrpSpPr>
                <p:cNvPr id="35" name="Group 32"/>
                <p:cNvGrpSpPr/>
                <p:nvPr/>
              </p:nvGrpSpPr>
              <p:grpSpPr>
                <a:xfrm>
                  <a:off x="-239179" y="3429000"/>
                  <a:ext cx="4466894" cy="1828800"/>
                  <a:chOff x="1471107" y="1585560"/>
                  <a:chExt cx="4466894" cy="18288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(MUX)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2229295" y="181599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471107" y="2238445"/>
                    <a:ext cx="128016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30551" y="2699305"/>
                    <a:ext cx="1005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557360" y="22384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557359" y="2706788"/>
                    <a:ext cx="109728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4557360" y="319857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073662" y="1623965"/>
                    <a:ext cx="864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HOLD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080803" y="204642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065207" y="2372960"/>
                    <a:ext cx="4956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Q</a:t>
                    </a:r>
                    <a:r>
                      <a:rPr lang="en-US" b="1" baseline="-25000" dirty="0" err="1" smtClean="0"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lang="en-US" b="1" baseline="30000" dirty="0" smtClean="0">
                        <a:latin typeface="Times New Roman" pitchFamily="18" charset="0"/>
                        <a:cs typeface="Times New Roman" pitchFamily="18" charset="0"/>
                      </a:rPr>
                      <a:t>+</a:t>
                    </a:r>
                    <a:endParaRPr lang="en-US" b="1" baseline="30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01070" y="50036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843775" y="365943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149692" y="48115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381445" y="482629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430" y="43550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CLK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" name="Group 155"/>
              <p:cNvGrpSpPr/>
              <p:nvPr/>
            </p:nvGrpSpPr>
            <p:grpSpPr>
              <a:xfrm>
                <a:off x="-3231" y="6553200"/>
                <a:ext cx="4242331" cy="1828800"/>
                <a:chOff x="131728" y="3429000"/>
                <a:chExt cx="4242331" cy="1828800"/>
              </a:xfrm>
            </p:grpSpPr>
            <p:grpSp>
              <p:nvGrpSpPr>
                <p:cNvPr id="17" name="Group 32"/>
                <p:cNvGrpSpPr/>
                <p:nvPr/>
              </p:nvGrpSpPr>
              <p:grpSpPr>
                <a:xfrm>
                  <a:off x="131728" y="3429000"/>
                  <a:ext cx="4242331" cy="1828800"/>
                  <a:chOff x="1842014" y="1585560"/>
                  <a:chExt cx="4242331" cy="18288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(MUX)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29295" y="181599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29295" y="22384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29295" y="26993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557360" y="22384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4557360" y="2776115"/>
                    <a:ext cx="11887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557360" y="319857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842014" y="1597228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SP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856229" y="2046420"/>
                    <a:ext cx="402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SI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845245" y="2507280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PI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073662" y="1623965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SP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080803" y="204642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572713" y="2435428"/>
                    <a:ext cx="15116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SP’PI⊕SP.SI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01070" y="50036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843775" y="365943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149692" y="48115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381445" y="482629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rot="5400000">
                <a:off x="2800200" y="6635047"/>
                <a:ext cx="224028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6228232" y="7098268"/>
                <a:ext cx="32004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-381000" y="8698468"/>
                <a:ext cx="821131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-2109217" y="6974348"/>
                <a:ext cx="34564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361266" y="-762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2800" y="-6453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5825960" y="5542002"/>
            <a:ext cx="275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Multi-Functional Register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62002" y="4703802"/>
            <a:ext cx="4521939" cy="1925598"/>
            <a:chOff x="762000" y="4703802"/>
            <a:chExt cx="4521939" cy="1925598"/>
          </a:xfrm>
        </p:grpSpPr>
        <p:sp>
          <p:nvSpPr>
            <p:cNvPr id="65" name="Rectangle 64"/>
            <p:cNvSpPr/>
            <p:nvPr/>
          </p:nvSpPr>
          <p:spPr>
            <a:xfrm>
              <a:off x="2095142" y="472440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PIPO Multifunctional Register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95877" y="4953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38200" y="4736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586350" y="5309093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595877" y="5715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595877" y="6096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75648" y="64008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62000" y="511706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54864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SP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7784" y="584641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66800" y="62600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920335" y="4953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910808" y="5309093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920335" y="5715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0335" y="6096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00106" y="64008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479469" y="470380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19600" y="508480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95800" y="553072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SP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63142" y="591133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b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54121" y="6260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b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baseline="300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b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210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28600" y="1524000"/>
            <a:ext cx="11473910" cy="2464832"/>
            <a:chOff x="-228600" y="1600200"/>
            <a:chExt cx="11473910" cy="2464832"/>
          </a:xfrm>
        </p:grpSpPr>
        <p:grpSp>
          <p:nvGrpSpPr>
            <p:cNvPr id="5" name="Group 53"/>
            <p:cNvGrpSpPr/>
            <p:nvPr/>
          </p:nvGrpSpPr>
          <p:grpSpPr>
            <a:xfrm>
              <a:off x="-228600" y="1638300"/>
              <a:ext cx="4145887" cy="2426732"/>
              <a:chOff x="4520526" y="3412555"/>
              <a:chExt cx="4145887" cy="2426732"/>
            </a:xfrm>
          </p:grpSpPr>
          <p:grpSp>
            <p:nvGrpSpPr>
              <p:cNvPr id="43" name="Group 54"/>
              <p:cNvGrpSpPr/>
              <p:nvPr/>
            </p:nvGrpSpPr>
            <p:grpSpPr>
              <a:xfrm>
                <a:off x="4520526" y="3412555"/>
                <a:ext cx="4136327" cy="1828800"/>
                <a:chOff x="-103833" y="3429000"/>
                <a:chExt cx="4136327" cy="1828800"/>
              </a:xfrm>
            </p:grpSpPr>
            <p:grpSp>
              <p:nvGrpSpPr>
                <p:cNvPr id="45" name="Group 59"/>
                <p:cNvGrpSpPr/>
                <p:nvPr/>
              </p:nvGrpSpPr>
              <p:grpSpPr>
                <a:xfrm>
                  <a:off x="-103833" y="3429000"/>
                  <a:ext cx="3738494" cy="1828800"/>
                  <a:chOff x="1606453" y="1585560"/>
                  <a:chExt cx="3738494" cy="1828800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(D LATCH)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2229295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557360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606453" y="1702910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869555" y="2206828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669762" y="2118960"/>
                    <a:ext cx="6751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Q=G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843774" y="3714280"/>
                  <a:ext cx="11887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172160" y="47659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7965580" y="5469955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S=Q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53"/>
            <p:cNvGrpSpPr/>
            <p:nvPr/>
          </p:nvGrpSpPr>
          <p:grpSpPr>
            <a:xfrm>
              <a:off x="3124200" y="1600200"/>
              <a:ext cx="4244133" cy="2425700"/>
              <a:chOff x="4368126" y="3412555"/>
              <a:chExt cx="4244133" cy="2425700"/>
            </a:xfrm>
          </p:grpSpPr>
          <p:grpSp>
            <p:nvGrpSpPr>
              <p:cNvPr id="29" name="Group 54"/>
              <p:cNvGrpSpPr/>
              <p:nvPr/>
            </p:nvGrpSpPr>
            <p:grpSpPr>
              <a:xfrm>
                <a:off x="4368126" y="3412555"/>
                <a:ext cx="3875585" cy="1828800"/>
                <a:chOff x="-256233" y="3429000"/>
                <a:chExt cx="3875585" cy="1828800"/>
              </a:xfrm>
            </p:grpSpPr>
            <p:grpSp>
              <p:nvGrpSpPr>
                <p:cNvPr id="31" name="Group 59"/>
                <p:cNvGrpSpPr/>
                <p:nvPr/>
              </p:nvGrpSpPr>
              <p:grpSpPr>
                <a:xfrm>
                  <a:off x="-256233" y="3429000"/>
                  <a:ext cx="3875585" cy="1828800"/>
                  <a:chOff x="1454053" y="1585560"/>
                  <a:chExt cx="3875585" cy="182880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(D LATCH)</a:t>
                    </a:r>
                  </a:p>
                </p:txBody>
              </p: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229295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557360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454053" y="1597228"/>
                    <a:ext cx="9573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P=CLK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69555" y="2206828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654453" y="2130628"/>
                    <a:ext cx="6751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Q=G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43775" y="371428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72160" y="47659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911426" y="5468923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S=Q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53"/>
            <p:cNvGrpSpPr/>
            <p:nvPr/>
          </p:nvGrpSpPr>
          <p:grpSpPr>
            <a:xfrm>
              <a:off x="6629400" y="1600200"/>
              <a:ext cx="4615910" cy="2426732"/>
              <a:chOff x="4329138" y="3412555"/>
              <a:chExt cx="4615910" cy="2426732"/>
            </a:xfrm>
          </p:grpSpPr>
          <p:grpSp>
            <p:nvGrpSpPr>
              <p:cNvPr id="14" name="Group 54"/>
              <p:cNvGrpSpPr/>
              <p:nvPr/>
            </p:nvGrpSpPr>
            <p:grpSpPr>
              <a:xfrm>
                <a:off x="4329138" y="3412555"/>
                <a:ext cx="4615910" cy="1828800"/>
                <a:chOff x="-295221" y="3429000"/>
                <a:chExt cx="4615910" cy="1828800"/>
              </a:xfrm>
            </p:grpSpPr>
            <p:grpSp>
              <p:nvGrpSpPr>
                <p:cNvPr id="16" name="Group 59"/>
                <p:cNvGrpSpPr/>
                <p:nvPr/>
              </p:nvGrpSpPr>
              <p:grpSpPr>
                <a:xfrm>
                  <a:off x="-295221" y="3429000"/>
                  <a:ext cx="4615910" cy="1828800"/>
                  <a:chOff x="1415065" y="1585560"/>
                  <a:chExt cx="4615910" cy="18288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(D LATCH)</a:t>
                    </a:r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2229295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557360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415065" y="1597228"/>
                    <a:ext cx="9573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P=CLK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121727" y="2118960"/>
                    <a:ext cx="4363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r>
                      <a:rPr lang="en-US" b="1" baseline="-25000" dirty="0" err="1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073662" y="1693533"/>
                    <a:ext cx="9573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P=CLK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101308" y="2283028"/>
                    <a:ext cx="6751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Q=G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843775" y="371428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471497" y="46482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990045" y="5469955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S=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6871425" y="1903412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42691" y="2514600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83400" y="3151257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810092" y="3587512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993" y="3547348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9863817" y="3550920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2139320" y="304800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PIPO Register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3789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1751536" y="971080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PARALLEL ADDER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-2597730" y="2362200"/>
            <a:ext cx="11284530" cy="2112298"/>
            <a:chOff x="-2840165" y="2286000"/>
            <a:chExt cx="11284531" cy="2112298"/>
          </a:xfrm>
        </p:grpSpPr>
        <p:sp>
          <p:nvSpPr>
            <p:cNvPr id="92" name="Rectangle 91"/>
            <p:cNvSpPr/>
            <p:nvPr/>
          </p:nvSpPr>
          <p:spPr>
            <a:xfrm>
              <a:off x="-1956850" y="2490835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(Adder)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-2456115" y="258409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-2456115" y="296814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-2456115" y="3414486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-128050" y="296814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-128050" y="3414486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-128050" y="3827564"/>
              <a:ext cx="919151" cy="2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-2840165" y="240678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2840165" y="27908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840165" y="32132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baseline="-25000" dirty="0" err="1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0" y="2297668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0" y="263842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-2459540" y="38130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-131349" y="258409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786140" y="36212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-2460785" y="41971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118080" y="4206477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-2778784" y="40050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0" y="38862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T=G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2286000"/>
              <a:ext cx="4456785" cy="2112298"/>
              <a:chOff x="3933799" y="3183829"/>
              <a:chExt cx="4456785" cy="211229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933799" y="3183829"/>
                <a:ext cx="4456785" cy="2057526"/>
                <a:chOff x="-690560" y="3200274"/>
                <a:chExt cx="4456785" cy="2057526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-690560" y="3200274"/>
                  <a:ext cx="4456785" cy="2057526"/>
                  <a:chOff x="1019726" y="1356834"/>
                  <a:chExt cx="4456785" cy="2057526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Gate4</a:t>
                    </a:r>
                  </a:p>
                  <a:p>
                    <a:pPr algn="ctr"/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(Adder</a:t>
                    </a:r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2229295" y="167881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2229295" y="206286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4557360" y="206286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557360" y="2509211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4557360" y="2922289"/>
                    <a:ext cx="919151" cy="201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845245" y="1501508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A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845245" y="188555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019726" y="2587702"/>
                    <a:ext cx="6880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S=C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601126" y="1356834"/>
                    <a:ext cx="6367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P=G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592691" y="1737834"/>
                    <a:ext cx="6751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Q=G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4601126" y="2195034"/>
                    <a:ext cx="6880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R=S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15584" y="475121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843775" y="352225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188984" y="455939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5138698" y="51188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481403" y="5128197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820699" y="49267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515199" y="4784029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T=G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V="1">
              <a:off x="779430" y="3429000"/>
              <a:ext cx="0" cy="4214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81400" y="35052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S=C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313904" y="2392065"/>
              <a:ext cx="4130462" cy="1997060"/>
              <a:chOff x="8022774" y="2392065"/>
              <a:chExt cx="4130462" cy="199706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181378" y="2392065"/>
                <a:ext cx="3971858" cy="1997060"/>
                <a:chOff x="4703012" y="3313785"/>
                <a:chExt cx="3971858" cy="199706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703012" y="3313785"/>
                  <a:ext cx="3971858" cy="1927570"/>
                  <a:chOff x="78653" y="3330230"/>
                  <a:chExt cx="3971858" cy="1927570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8653" y="3330230"/>
                    <a:ext cx="3971858" cy="1927570"/>
                    <a:chOff x="1788939" y="1486790"/>
                    <a:chExt cx="3971858" cy="192757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(Adder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229295" y="167881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2229295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1788939" y="2492475"/>
                      <a:ext cx="939621" cy="1673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4557360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4557360" y="2509211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4557360" y="2922289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45245" y="1501508"/>
                      <a:ext cx="4363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1845245" y="1885558"/>
                      <a:ext cx="423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5073662" y="1486790"/>
                      <a:ext cx="6367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P=G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080803" y="1870840"/>
                      <a:ext cx="6751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Q=G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064773" y="2331700"/>
                      <a:ext cx="6960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R=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515584" y="475121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843775" y="352225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88984" y="455939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337903" y="4583081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S=</a:t>
                    </a:r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r>
                      <a:rPr lang="en-US" b="1" baseline="-25000" dirty="0" err="1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138698" y="511882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481403" y="5128197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4820699" y="492679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990045" y="4941513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T=G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 flipV="1">
                <a:off x="8181378" y="3414486"/>
                <a:ext cx="0" cy="4214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030028" y="2566995"/>
                <a:ext cx="274320" cy="158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8022774" y="2970212"/>
                <a:ext cx="274320" cy="158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273142" y="3048000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b="1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>
              <a:off x="791496" y="3429000"/>
              <a:ext cx="90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0" y="306705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R=S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1861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62000" y="304800"/>
            <a:ext cx="4510136" cy="1865531"/>
            <a:chOff x="762000" y="801469"/>
            <a:chExt cx="4510136" cy="1865531"/>
          </a:xfrm>
        </p:grpSpPr>
        <p:grpSp>
          <p:nvGrpSpPr>
            <p:cNvPr id="20" name="Group 19"/>
            <p:cNvGrpSpPr/>
            <p:nvPr/>
          </p:nvGrpSpPr>
          <p:grpSpPr>
            <a:xfrm>
              <a:off x="1706022" y="1371600"/>
              <a:ext cx="3279636" cy="1295400"/>
              <a:chOff x="1706022" y="1371600"/>
              <a:chExt cx="3279636" cy="1295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057400" y="1600200"/>
                <a:ext cx="2590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57400" y="2438400"/>
                <a:ext cx="2590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31242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24200" y="1371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24200" y="2209800"/>
                <a:ext cx="457200" cy="457200"/>
                <a:chOff x="3581400" y="3810000"/>
                <a:chExt cx="914400" cy="914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581400" y="426720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3581400" y="426720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 rot="16200000">
                <a:off x="3124200" y="20574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706022" y="14006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18846" y="225412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27270" y="140062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21456" y="22533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24000" y="19050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429000" y="1143000"/>
              <a:ext cx="914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62000" y="1639669"/>
              <a:ext cx="13067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Horizontal </a:t>
              </a:r>
            </a:p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Line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55832" y="801469"/>
              <a:ext cx="101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Vertical </a:t>
              </a:r>
            </a:p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Line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2400" y="3160931"/>
            <a:ext cx="4202966" cy="1528073"/>
            <a:chOff x="1858422" y="3160931"/>
            <a:chExt cx="4202966" cy="1528073"/>
          </a:xfrm>
        </p:grpSpPr>
        <p:grpSp>
          <p:nvGrpSpPr>
            <p:cNvPr id="29" name="Group 19"/>
            <p:cNvGrpSpPr/>
            <p:nvPr/>
          </p:nvGrpSpPr>
          <p:grpSpPr>
            <a:xfrm>
              <a:off x="1858422" y="3160931"/>
              <a:ext cx="4202966" cy="1528073"/>
              <a:chOff x="1706022" y="1371600"/>
              <a:chExt cx="4202966" cy="1528073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057400" y="1600200"/>
                <a:ext cx="2590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57400" y="2438400"/>
                <a:ext cx="2590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3124200" y="1371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16200000">
                <a:off x="3124200" y="20574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706022" y="14006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718846" y="225412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27270" y="140062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21456" y="2253342"/>
                <a:ext cx="1287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If A then</a:t>
                </a:r>
              </a:p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V(B) else 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291114" y="3991428"/>
              <a:ext cx="457200" cy="457200"/>
              <a:chOff x="2772228" y="5667828"/>
              <a:chExt cx="457200" cy="4572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772228" y="5667828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9400" y="5726668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4864834" y="3313331"/>
            <a:ext cx="4334412" cy="1528073"/>
            <a:chOff x="1858422" y="3160931"/>
            <a:chExt cx="4334412" cy="1528073"/>
          </a:xfrm>
        </p:grpSpPr>
        <p:grpSp>
          <p:nvGrpSpPr>
            <p:cNvPr id="51" name="Group 19"/>
            <p:cNvGrpSpPr/>
            <p:nvPr/>
          </p:nvGrpSpPr>
          <p:grpSpPr>
            <a:xfrm>
              <a:off x="1858422" y="3160931"/>
              <a:ext cx="4334412" cy="1528073"/>
              <a:chOff x="1706022" y="1371600"/>
              <a:chExt cx="4334412" cy="1528073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2057400" y="1600200"/>
                <a:ext cx="2590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057400" y="2438400"/>
                <a:ext cx="2590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124200" y="1371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16200000">
                <a:off x="3124200" y="20574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706022" y="14006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718846" y="225412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627270" y="140062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21456" y="2253342"/>
                <a:ext cx="1418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If A then</a:t>
                </a:r>
              </a:p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(B) else 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" name="Group 47"/>
            <p:cNvGrpSpPr/>
            <p:nvPr/>
          </p:nvGrpSpPr>
          <p:grpSpPr>
            <a:xfrm>
              <a:off x="3291114" y="3991428"/>
              <a:ext cx="486716" cy="457200"/>
              <a:chOff x="2772228" y="5667828"/>
              <a:chExt cx="486716" cy="4572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772228" y="5667828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19400" y="5726668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76200" y="685800"/>
            <a:ext cx="8911276" cy="1600200"/>
            <a:chOff x="76200" y="685800"/>
            <a:chExt cx="8911276" cy="1600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" y="914400"/>
              <a:ext cx="4186876" cy="1371600"/>
              <a:chOff x="791028" y="914400"/>
              <a:chExt cx="4186876" cy="13716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91028" y="914400"/>
                <a:ext cx="2028372" cy="457200"/>
                <a:chOff x="791028" y="914400"/>
                <a:chExt cx="2028372" cy="4572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32264" y="973240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91028" y="958726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519318" y="944212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791028" y="1828800"/>
                <a:ext cx="2079668" cy="457200"/>
                <a:chOff x="791028" y="914400"/>
                <a:chExt cx="2079668" cy="4572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632264" y="973240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91028" y="958726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519318" y="944212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924628" y="914400"/>
                <a:ext cx="2028372" cy="457200"/>
                <a:chOff x="791028" y="914400"/>
                <a:chExt cx="2028372" cy="4572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32264" y="973240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91028" y="958726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519318" y="944212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949532" y="1828800"/>
                <a:ext cx="2028372" cy="457200"/>
                <a:chOff x="791028" y="914400"/>
                <a:chExt cx="2028372" cy="4572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632264" y="973240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91028" y="958726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519318" y="944212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4800600" y="914400"/>
              <a:ext cx="4186876" cy="1371600"/>
              <a:chOff x="791028" y="914400"/>
              <a:chExt cx="4186876" cy="1371600"/>
            </a:xfrm>
          </p:grpSpPr>
          <p:grpSp>
            <p:nvGrpSpPr>
              <p:cNvPr id="30" name="Group 8"/>
              <p:cNvGrpSpPr/>
              <p:nvPr/>
            </p:nvGrpSpPr>
            <p:grpSpPr>
              <a:xfrm>
                <a:off x="791028" y="914400"/>
                <a:ext cx="2079668" cy="457200"/>
                <a:chOff x="791028" y="914400"/>
                <a:chExt cx="2079668" cy="457200"/>
              </a:xfrm>
            </p:grpSpPr>
            <p:cxnSp>
              <p:nvCxnSpPr>
                <p:cNvPr id="49" name="Straight Connector 5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3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4"/>
                <p:cNvSpPr/>
                <p:nvPr/>
              </p:nvSpPr>
              <p:spPr>
                <a:xfrm>
                  <a:off x="1632264" y="973240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b="1" baseline="30000" dirty="0" smtClean="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b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Rectangle 6"/>
                <p:cNvSpPr/>
                <p:nvPr/>
              </p:nvSpPr>
              <p:spPr>
                <a:xfrm>
                  <a:off x="791028" y="958726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Rectangle 7"/>
                <p:cNvSpPr/>
                <p:nvPr/>
              </p:nvSpPr>
              <p:spPr>
                <a:xfrm>
                  <a:off x="2519318" y="944212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>
              <a:xfrm>
                <a:off x="791028" y="1828800"/>
                <a:ext cx="2143788" cy="457200"/>
                <a:chOff x="791028" y="914400"/>
                <a:chExt cx="2143788" cy="45720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632264" y="973240"/>
                  <a:ext cx="4738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b="1" baseline="30000" dirty="0" smtClean="0">
                      <a:latin typeface="Times New Roman" pitchFamily="18" charset="0"/>
                      <a:cs typeface="Times New Roman" pitchFamily="18" charset="0"/>
                    </a:rPr>
                    <a:t> +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91028" y="958726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519318" y="944212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2" name="Group 15"/>
              <p:cNvGrpSpPr/>
              <p:nvPr/>
            </p:nvGrpSpPr>
            <p:grpSpPr>
              <a:xfrm>
                <a:off x="2924628" y="914400"/>
                <a:ext cx="2028372" cy="457200"/>
                <a:chOff x="791028" y="914400"/>
                <a:chExt cx="2028372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632264" y="973240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b="1" baseline="30000" dirty="0" smtClean="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b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91028" y="958726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519318" y="944212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3" name="Group 21"/>
              <p:cNvGrpSpPr/>
              <p:nvPr/>
            </p:nvGrpSpPr>
            <p:grpSpPr>
              <a:xfrm>
                <a:off x="2848428" y="1828800"/>
                <a:ext cx="2129476" cy="457200"/>
                <a:chOff x="689924" y="914400"/>
                <a:chExt cx="2129476" cy="4572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066800" y="1143000"/>
                  <a:ext cx="146304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>
                  <a:off x="1585092" y="91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632264" y="973240"/>
                  <a:ext cx="4738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b="1" baseline="30000" dirty="0" smtClean="0">
                      <a:latin typeface="Times New Roman" pitchFamily="18" charset="0"/>
                      <a:cs typeface="Times New Roman" pitchFamily="18" charset="0"/>
                    </a:rPr>
                    <a:t> +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89924" y="958726"/>
                  <a:ext cx="415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19318" y="944212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5" name="Curved Down Arrow 54"/>
            <p:cNvSpPr/>
            <p:nvPr/>
          </p:nvSpPr>
          <p:spPr>
            <a:xfrm>
              <a:off x="1905000" y="685800"/>
              <a:ext cx="530352" cy="304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Curved Down Arrow 55"/>
            <p:cNvSpPr/>
            <p:nvPr/>
          </p:nvSpPr>
          <p:spPr>
            <a:xfrm>
              <a:off x="1905000" y="1524000"/>
              <a:ext cx="530352" cy="304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Curved Down Arrow 56"/>
            <p:cNvSpPr/>
            <p:nvPr/>
          </p:nvSpPr>
          <p:spPr>
            <a:xfrm>
              <a:off x="6629400" y="1600200"/>
              <a:ext cx="530352" cy="304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urved Down Arrow 57"/>
            <p:cNvSpPr/>
            <p:nvPr/>
          </p:nvSpPr>
          <p:spPr>
            <a:xfrm>
              <a:off x="6629400" y="685800"/>
              <a:ext cx="530352" cy="304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895600" y="76200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Property of V and V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gates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95600" y="2831068"/>
            <a:ext cx="40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IDENTITY Property of V and V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gates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518724" y="3733800"/>
            <a:ext cx="4186876" cy="1371600"/>
            <a:chOff x="791028" y="914400"/>
            <a:chExt cx="4186876" cy="1371600"/>
          </a:xfrm>
        </p:grpSpPr>
        <p:grpSp>
          <p:nvGrpSpPr>
            <p:cNvPr id="62" name="Group 8"/>
            <p:cNvGrpSpPr/>
            <p:nvPr/>
          </p:nvGrpSpPr>
          <p:grpSpPr>
            <a:xfrm>
              <a:off x="791028" y="914400"/>
              <a:ext cx="2028372" cy="457200"/>
              <a:chOff x="791028" y="914400"/>
              <a:chExt cx="2028372" cy="457200"/>
            </a:xfrm>
          </p:grpSpPr>
          <p:cxnSp>
            <p:nvCxnSpPr>
              <p:cNvPr id="81" name="Straight Connector 5"/>
              <p:cNvCxnSpPr/>
              <p:nvPr/>
            </p:nvCxnSpPr>
            <p:spPr>
              <a:xfrm>
                <a:off x="1066800" y="1143000"/>
                <a:ext cx="14630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3"/>
              <p:cNvSpPr/>
              <p:nvPr/>
            </p:nvSpPr>
            <p:spPr>
              <a:xfrm>
                <a:off x="1585092" y="9144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4"/>
              <p:cNvSpPr/>
              <p:nvPr/>
            </p:nvSpPr>
            <p:spPr>
              <a:xfrm>
                <a:off x="1632264" y="9732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Rectangle 6"/>
              <p:cNvSpPr/>
              <p:nvPr/>
            </p:nvSpPr>
            <p:spPr>
              <a:xfrm>
                <a:off x="791028" y="95872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Rectangle 7"/>
              <p:cNvSpPr/>
              <p:nvPr/>
            </p:nvSpPr>
            <p:spPr>
              <a:xfrm>
                <a:off x="2519318" y="94421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3" name="Group 9"/>
            <p:cNvGrpSpPr/>
            <p:nvPr/>
          </p:nvGrpSpPr>
          <p:grpSpPr>
            <a:xfrm>
              <a:off x="791028" y="1828800"/>
              <a:ext cx="2079668" cy="457200"/>
              <a:chOff x="791028" y="914400"/>
              <a:chExt cx="2079668" cy="4572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066800" y="1143000"/>
                <a:ext cx="14630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585092" y="9144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32264" y="9732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91028" y="95872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519318" y="944212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Group 15"/>
            <p:cNvGrpSpPr/>
            <p:nvPr/>
          </p:nvGrpSpPr>
          <p:grpSpPr>
            <a:xfrm>
              <a:off x="2924628" y="914400"/>
              <a:ext cx="2028372" cy="457200"/>
              <a:chOff x="791028" y="914400"/>
              <a:chExt cx="2028372" cy="4572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066800" y="1143000"/>
                <a:ext cx="14630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585092" y="9144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632264" y="973240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1028" y="95872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19318" y="94421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5" name="Group 21"/>
            <p:cNvGrpSpPr/>
            <p:nvPr/>
          </p:nvGrpSpPr>
          <p:grpSpPr>
            <a:xfrm>
              <a:off x="2949532" y="1828800"/>
              <a:ext cx="2028372" cy="457200"/>
              <a:chOff x="791028" y="914400"/>
              <a:chExt cx="2028372" cy="4572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066800" y="1143000"/>
                <a:ext cx="14630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1585092" y="9144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632264" y="973240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1028" y="958726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519318" y="94421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86" name="Curved Down Arrow 85"/>
          <p:cNvSpPr/>
          <p:nvPr/>
        </p:nvSpPr>
        <p:spPr>
          <a:xfrm>
            <a:off x="4343400" y="3505200"/>
            <a:ext cx="530352" cy="30480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urved Down Arrow 86"/>
          <p:cNvSpPr/>
          <p:nvPr/>
        </p:nvSpPr>
        <p:spPr>
          <a:xfrm>
            <a:off x="4343400" y="4343400"/>
            <a:ext cx="530352" cy="30480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828800" y="471489"/>
            <a:ext cx="5287580" cy="1317617"/>
            <a:chOff x="2239422" y="852714"/>
            <a:chExt cx="5287580" cy="1317617"/>
          </a:xfrm>
        </p:grpSpPr>
        <p:grpSp>
          <p:nvGrpSpPr>
            <p:cNvPr id="5" name="Group 19"/>
            <p:cNvGrpSpPr/>
            <p:nvPr/>
          </p:nvGrpSpPr>
          <p:grpSpPr>
            <a:xfrm>
              <a:off x="2239422" y="874931"/>
              <a:ext cx="5287580" cy="1295400"/>
              <a:chOff x="2239422" y="1371600"/>
              <a:chExt cx="5287580" cy="1295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590800" y="1600200"/>
                <a:ext cx="457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590800" y="2438400"/>
                <a:ext cx="457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138714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4200" y="1371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2"/>
              <p:cNvGrpSpPr/>
              <p:nvPr/>
            </p:nvGrpSpPr>
            <p:grpSpPr>
              <a:xfrm>
                <a:off x="3124200" y="2209800"/>
                <a:ext cx="457200" cy="457200"/>
                <a:chOff x="3581400" y="3810000"/>
                <a:chExt cx="914400" cy="91440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581400" y="426720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11"/>
                <p:cNvCxnSpPr/>
                <p:nvPr/>
              </p:nvCxnSpPr>
              <p:spPr>
                <a:xfrm rot="5400000">
                  <a:off x="3581400" y="426720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 rot="16200000">
                <a:off x="3124200" y="20574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39422" y="14006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52246" y="225412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62800" y="140062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62800" y="22533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4738914" y="1705428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29163" y="870858"/>
              <a:ext cx="466951" cy="457200"/>
              <a:chOff x="4729163" y="870858"/>
              <a:chExt cx="466951" cy="457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38914" y="87085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11"/>
              <p:cNvCxnSpPr/>
              <p:nvPr/>
            </p:nvCxnSpPr>
            <p:spPr>
              <a:xfrm rot="5400000">
                <a:off x="4738914" y="1099458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29163" y="1110342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rot="16200000">
              <a:off x="4738914" y="1471615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172200" y="852714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72200" y="1705428"/>
              <a:ext cx="471714" cy="457200"/>
              <a:chOff x="4724400" y="870858"/>
              <a:chExt cx="471714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738914" y="87085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11"/>
              <p:cNvCxnSpPr/>
              <p:nvPr/>
            </p:nvCxnSpPr>
            <p:spPr>
              <a:xfrm rot="5400000">
                <a:off x="4724400" y="1099458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724400" y="1110342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 rot="16200000">
              <a:off x="6172200" y="1476378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828800" y="2895600"/>
            <a:ext cx="6172200" cy="1524000"/>
            <a:chOff x="1828800" y="2895600"/>
            <a:chExt cx="6172200" cy="1524000"/>
          </a:xfrm>
        </p:grpSpPr>
        <p:sp>
          <p:nvSpPr>
            <p:cNvPr id="68" name="Rounded Rectangle 67"/>
            <p:cNvSpPr/>
            <p:nvPr/>
          </p:nvSpPr>
          <p:spPr>
            <a:xfrm>
              <a:off x="5029200" y="2895600"/>
              <a:ext cx="2514600" cy="152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362200" y="2895600"/>
              <a:ext cx="2590800" cy="152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19"/>
            <p:cNvGrpSpPr/>
            <p:nvPr/>
          </p:nvGrpSpPr>
          <p:grpSpPr>
            <a:xfrm>
              <a:off x="1828800" y="3048000"/>
              <a:ext cx="6172200" cy="1295400"/>
              <a:chOff x="2239422" y="1371600"/>
              <a:chExt cx="6172200" cy="12954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590800" y="1600200"/>
                <a:ext cx="5486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590800" y="2438400"/>
                <a:ext cx="5486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1242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124200" y="13716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12"/>
              <p:cNvGrpSpPr/>
              <p:nvPr/>
            </p:nvGrpSpPr>
            <p:grpSpPr>
              <a:xfrm>
                <a:off x="3124200" y="2209800"/>
                <a:ext cx="457200" cy="457200"/>
                <a:chOff x="3581400" y="3810000"/>
                <a:chExt cx="914400" cy="914400"/>
              </a:xfrm>
            </p:grpSpPr>
            <p:cxnSp>
              <p:nvCxnSpPr>
                <p:cNvPr id="59" name="Straight Connector 19"/>
                <p:cNvCxnSpPr/>
                <p:nvPr/>
              </p:nvCxnSpPr>
              <p:spPr>
                <a:xfrm>
                  <a:off x="3581400" y="426720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11"/>
                <p:cNvCxnSpPr/>
                <p:nvPr/>
              </p:nvCxnSpPr>
              <p:spPr>
                <a:xfrm rot="5400000">
                  <a:off x="3581400" y="426720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rot="16200000">
                <a:off x="3124200" y="205740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239422" y="140062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52246" y="225412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09692" y="140062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47420" y="2253342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4328292" y="3878497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>
              <a:off x="4313778" y="3639921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629400" y="3025783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28"/>
            <p:cNvGrpSpPr/>
            <p:nvPr/>
          </p:nvGrpSpPr>
          <p:grpSpPr>
            <a:xfrm>
              <a:off x="6629400" y="3878497"/>
              <a:ext cx="457200" cy="457200"/>
              <a:chOff x="4724400" y="870858"/>
              <a:chExt cx="457200" cy="4572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724400" y="87085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11"/>
              <p:cNvCxnSpPr/>
              <p:nvPr/>
            </p:nvCxnSpPr>
            <p:spPr>
              <a:xfrm rot="5400000">
                <a:off x="4724400" y="1099458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24400" y="1110342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rot="16200000">
              <a:off x="6629400" y="364944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314372" y="3048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61544" y="310684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95520" y="3878497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>
              <a:off x="5181006" y="364944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181600" y="3048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28772" y="310684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718" y="693174"/>
            <a:ext cx="4689061" cy="1828800"/>
            <a:chOff x="290052" y="3429000"/>
            <a:chExt cx="468906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90052" y="3429000"/>
              <a:ext cx="4676237" cy="1828800"/>
              <a:chOff x="1968284" y="1600200"/>
              <a:chExt cx="4676237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1800" y="1600200"/>
                <a:ext cx="16002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FREDKIN GATE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286000" y="2057400"/>
                <a:ext cx="2971800" cy="914400"/>
                <a:chOff x="2286000" y="2057400"/>
                <a:chExt cx="2971800" cy="9144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286000" y="20574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29718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572000" y="20574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572000" y="29718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968284" y="18801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68284" y="2787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57800" y="1872734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57538" y="2787134"/>
                <a:ext cx="1386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R=A’C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⊕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609600" y="4343400"/>
              <a:ext cx="685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95600" y="4343400"/>
              <a:ext cx="685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6464" y="4158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9306" y="4181758"/>
              <a:ext cx="1399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Q=A’B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⊕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AC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7420" y="3642851"/>
            <a:ext cx="4458164" cy="1828800"/>
            <a:chOff x="290052" y="3429000"/>
            <a:chExt cx="4458164" cy="1828800"/>
          </a:xfrm>
        </p:grpSpPr>
        <p:grpSp>
          <p:nvGrpSpPr>
            <p:cNvPr id="21" name="Group 20"/>
            <p:cNvGrpSpPr/>
            <p:nvPr/>
          </p:nvGrpSpPr>
          <p:grpSpPr>
            <a:xfrm>
              <a:off x="290052" y="3429000"/>
              <a:ext cx="4458164" cy="1828800"/>
              <a:chOff x="1968284" y="1600200"/>
              <a:chExt cx="4458164" cy="1828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971800" y="1600200"/>
                <a:ext cx="16002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PERES GATE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286000" y="2057400"/>
                <a:ext cx="2971800" cy="914400"/>
                <a:chOff x="2286000" y="2057400"/>
                <a:chExt cx="2971800" cy="9144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86000" y="20574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286000" y="29718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20574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572000" y="2971800"/>
                  <a:ext cx="6858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1968284" y="18801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68284" y="2787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57800" y="1872734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57538" y="2787134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R=AB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⊕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609600" y="4343400"/>
              <a:ext cx="685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95600" y="4343400"/>
              <a:ext cx="685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6464" y="4158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79306" y="4181758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Q=A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⊕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5109334"/>
              </p:ext>
            </p:extLst>
          </p:nvPr>
        </p:nvGraphicFramePr>
        <p:xfrm>
          <a:off x="5562600" y="-304800"/>
          <a:ext cx="300676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11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1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1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1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718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8172256"/>
              </p:ext>
            </p:extLst>
          </p:nvPr>
        </p:nvGraphicFramePr>
        <p:xfrm>
          <a:off x="5105400" y="3429000"/>
          <a:ext cx="335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76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970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52400" y="3153677"/>
            <a:ext cx="3279636" cy="1294951"/>
            <a:chOff x="152400" y="3153677"/>
            <a:chExt cx="3279636" cy="1294951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160931"/>
              <a:ext cx="3279636" cy="1287697"/>
              <a:chOff x="1858422" y="3160931"/>
              <a:chExt cx="3279636" cy="128769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1858422" y="3160931"/>
                <a:ext cx="3279636" cy="1251858"/>
                <a:chOff x="1706022" y="1371600"/>
                <a:chExt cx="3279636" cy="1251858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057400" y="1600200"/>
                  <a:ext cx="256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057400" y="2438400"/>
                  <a:ext cx="256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2529126" y="13716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rot="16200000">
                  <a:off x="2529126" y="2057400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06022" y="140062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718846" y="225412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627270" y="1400628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621456" y="2253342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" name="Group 47"/>
              <p:cNvGrpSpPr/>
              <p:nvPr/>
            </p:nvGrpSpPr>
            <p:grpSpPr>
              <a:xfrm>
                <a:off x="2696040" y="3991428"/>
                <a:ext cx="457200" cy="457200"/>
                <a:chOff x="2177154" y="5667828"/>
                <a:chExt cx="457200" cy="4572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177154" y="5667828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224326" y="5726668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2085828" y="3153677"/>
              <a:ext cx="501230" cy="1287697"/>
              <a:chOff x="2085828" y="3153677"/>
              <a:chExt cx="501230" cy="128769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085828" y="315367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16200000">
                <a:off x="2085828" y="3839477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100342" y="3984174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47514" y="4043014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992022" y="2438400"/>
            <a:ext cx="3230180" cy="1923144"/>
            <a:chOff x="3992022" y="2438400"/>
            <a:chExt cx="3230180" cy="1923144"/>
          </a:xfrm>
        </p:grpSpPr>
        <p:sp>
          <p:nvSpPr>
            <p:cNvPr id="47" name="Rounded Rectangle 46"/>
            <p:cNvSpPr/>
            <p:nvPr/>
          </p:nvSpPr>
          <p:spPr>
            <a:xfrm>
              <a:off x="5685972" y="2837544"/>
              <a:ext cx="1005840" cy="152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992022" y="2949583"/>
              <a:ext cx="3230180" cy="1317617"/>
              <a:chOff x="2375024" y="852714"/>
              <a:chExt cx="3230180" cy="1317617"/>
            </a:xfrm>
          </p:grpSpPr>
          <p:grpSp>
            <p:nvGrpSpPr>
              <p:cNvPr id="22" name="Group 19"/>
              <p:cNvGrpSpPr/>
              <p:nvPr/>
            </p:nvGrpSpPr>
            <p:grpSpPr>
              <a:xfrm>
                <a:off x="2375024" y="874931"/>
                <a:ext cx="3230180" cy="1295400"/>
                <a:chOff x="2375024" y="1371600"/>
                <a:chExt cx="3230180" cy="12954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680682" y="1600200"/>
                  <a:ext cx="256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680682" y="2438400"/>
                  <a:ext cx="256032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/>
                <p:nvPr/>
              </p:nvSpPr>
              <p:spPr>
                <a:xfrm>
                  <a:off x="3138714" y="220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124200" y="13716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12"/>
                <p:cNvGrpSpPr/>
                <p:nvPr/>
              </p:nvGrpSpPr>
              <p:grpSpPr>
                <a:xfrm>
                  <a:off x="3124200" y="2209800"/>
                  <a:ext cx="457200" cy="457200"/>
                  <a:chOff x="3581400" y="3810000"/>
                  <a:chExt cx="914400" cy="914400"/>
                </a:xfrm>
              </p:grpSpPr>
              <p:cxnSp>
                <p:nvCxnSpPr>
                  <p:cNvPr id="45" name="Straight Connector 19"/>
                  <p:cNvCxnSpPr/>
                  <p:nvPr/>
                </p:nvCxnSpPr>
                <p:spPr>
                  <a:xfrm>
                    <a:off x="3581400" y="4267200"/>
                    <a:ext cx="91440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11"/>
                  <p:cNvCxnSpPr/>
                  <p:nvPr/>
                </p:nvCxnSpPr>
                <p:spPr>
                  <a:xfrm rot="5400000">
                    <a:off x="3581400" y="4267200"/>
                    <a:ext cx="91440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Connector 39"/>
                <p:cNvCxnSpPr/>
                <p:nvPr/>
              </p:nvCxnSpPr>
              <p:spPr>
                <a:xfrm rot="16200000">
                  <a:off x="3124200" y="2057400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375024" y="140062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387848" y="225412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241002" y="1400628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241002" y="2253342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729163" y="1110342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326602" y="85271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8"/>
              <p:cNvGrpSpPr/>
              <p:nvPr/>
            </p:nvGrpSpPr>
            <p:grpSpPr>
              <a:xfrm>
                <a:off x="4326602" y="1705428"/>
                <a:ext cx="471714" cy="457200"/>
                <a:chOff x="2878802" y="870858"/>
                <a:chExt cx="471714" cy="4572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893316" y="87085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11"/>
                <p:cNvCxnSpPr/>
                <p:nvPr/>
              </p:nvCxnSpPr>
              <p:spPr>
                <a:xfrm rot="5400000">
                  <a:off x="2878802" y="1099458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78802" y="1110342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/>
              <p:nvPr/>
            </p:nvCxnSpPr>
            <p:spPr>
              <a:xfrm rot="16200000">
                <a:off x="4326602" y="1476378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5777885" y="2438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CNOT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924800" cy="5791200"/>
          </a:xfrm>
        </p:spPr>
      </p:pic>
      <p:sp>
        <p:nvSpPr>
          <p:cNvPr id="5" name="TextBox 4"/>
          <p:cNvSpPr txBox="1"/>
          <p:nvPr/>
        </p:nvSpPr>
        <p:spPr>
          <a:xfrm>
            <a:off x="8316416" y="30689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(Result)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924799" cy="5867400"/>
          </a:xfrm>
        </p:spPr>
      </p:pic>
      <p:sp>
        <p:nvSpPr>
          <p:cNvPr id="5" name="TextBox 4"/>
          <p:cNvSpPr txBox="1"/>
          <p:nvPr/>
        </p:nvSpPr>
        <p:spPr>
          <a:xfrm>
            <a:off x="8316416" y="31409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(Result)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172400" y="3645024"/>
            <a:ext cx="1440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244408" y="35010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03848" y="5445224"/>
            <a:ext cx="1440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275856" y="530120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8800" y="906441"/>
            <a:ext cx="990600" cy="15239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KMD </a:t>
            </a:r>
            <a:r>
              <a:rPr lang="en-US" sz="1350" b="1" dirty="0" smtClean="0">
                <a:latin typeface="Times New Roman" pitchFamily="18" charset="0"/>
                <a:cs typeface="Times New Roman" pitchFamily="18" charset="0"/>
              </a:rPr>
              <a:t>gate3</a:t>
            </a:r>
            <a:endParaRPr lang="en-US" sz="135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28600" y="914400"/>
            <a:ext cx="2120900" cy="1304317"/>
            <a:chOff x="1600200" y="914400"/>
            <a:chExt cx="2120900" cy="1304317"/>
          </a:xfrm>
        </p:grpSpPr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2057400" y="990600"/>
              <a:ext cx="914400" cy="1219200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en-US" sz="1350" b="1" dirty="0">
                  <a:latin typeface="Times New Roman" pitchFamily="18" charset="0"/>
                  <a:cs typeface="Times New Roman" pitchFamily="18" charset="0"/>
                </a:rPr>
                <a:t>KMD </a:t>
              </a:r>
              <a:r>
                <a:rPr lang="en-US" sz="1350" b="1" dirty="0" smtClean="0">
                  <a:latin typeface="Times New Roman" pitchFamily="18" charset="0"/>
                  <a:cs typeface="Times New Roman" pitchFamily="18" charset="0"/>
                </a:rPr>
                <a:t>gate1</a:t>
              </a:r>
              <a:endParaRPr lang="en-US" sz="13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05000" y="12192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05000" y="15240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5000" y="19812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00200" y="99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1371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76400" y="1752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908300" y="914400"/>
              <a:ext cx="812800" cy="1304317"/>
              <a:chOff x="2908300" y="914400"/>
              <a:chExt cx="812800" cy="1304317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2971800" y="1559256"/>
                <a:ext cx="67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9718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08300" y="9525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5052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505200" y="1981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358488" y="171165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63900" y="914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2968856" y="1897041"/>
                <a:ext cx="672918" cy="321676"/>
                <a:chOff x="2968856" y="1897041"/>
                <a:chExt cx="672918" cy="32167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968856" y="1897041"/>
                  <a:ext cx="3420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328574" y="2218717"/>
                  <a:ext cx="3132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28574" y="1899250"/>
                  <a:ext cx="0" cy="314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-228600" y="3962400"/>
            <a:ext cx="4039151" cy="1939292"/>
            <a:chOff x="1600200" y="3962400"/>
            <a:chExt cx="4039151" cy="1939292"/>
          </a:xfrm>
        </p:grpSpPr>
        <p:grpSp>
          <p:nvGrpSpPr>
            <p:cNvPr id="26" name="Group 25"/>
            <p:cNvGrpSpPr/>
            <p:nvPr/>
          </p:nvGrpSpPr>
          <p:grpSpPr>
            <a:xfrm>
              <a:off x="4572000" y="4594860"/>
              <a:ext cx="1059241" cy="1083541"/>
              <a:chOff x="4572000" y="4594860"/>
              <a:chExt cx="1059241" cy="108354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4572000" y="4594860"/>
                <a:ext cx="828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397241" y="5676902"/>
                <a:ext cx="234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399146" y="4598401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574540" y="5392420"/>
              <a:ext cx="1064811" cy="509272"/>
              <a:chOff x="4574540" y="5392420"/>
              <a:chExt cx="1064811" cy="509272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4574540" y="5392420"/>
                <a:ext cx="684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261351" y="5901692"/>
                <a:ext cx="37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264526" y="5395961"/>
                <a:ext cx="0" cy="50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600200" y="3962400"/>
              <a:ext cx="3581400" cy="1627496"/>
              <a:chOff x="1600200" y="3962400"/>
              <a:chExt cx="3581400" cy="1627496"/>
            </a:xfrm>
          </p:grpSpPr>
          <p:sp>
            <p:nvSpPr>
              <p:cNvPr id="29" name="Content Placeholder 3"/>
              <p:cNvSpPr txBox="1">
                <a:spLocks/>
              </p:cNvSpPr>
              <p:nvPr/>
            </p:nvSpPr>
            <p:spPr>
              <a:xfrm>
                <a:off x="2057400" y="4114800"/>
                <a:ext cx="914400" cy="1219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gate1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050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905000" y="4800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05000" y="5105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72000" y="5029200"/>
                <a:ext cx="609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600200" y="4191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76400" y="450376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76400" y="4871112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95600" y="3962400"/>
                <a:ext cx="1676400" cy="1627496"/>
                <a:chOff x="2895600" y="3962400"/>
                <a:chExt cx="1676400" cy="1627496"/>
              </a:xfrm>
            </p:grpSpPr>
            <p:sp>
              <p:nvSpPr>
                <p:cNvPr id="38" name="Content Placeholder 3"/>
                <p:cNvSpPr txBox="1">
                  <a:spLocks/>
                </p:cNvSpPr>
                <p:nvPr/>
              </p:nvSpPr>
              <p:spPr>
                <a:xfrm>
                  <a:off x="3505200" y="3989697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</a:t>
                  </a:r>
                  <a:r>
                    <a:rPr lang="en-US" sz="1350" b="1" dirty="0" smtClean="0">
                      <a:latin typeface="Times New Roman" pitchFamily="18" charset="0"/>
                      <a:cs typeface="Times New Roman" pitchFamily="18" charset="0"/>
                    </a:rPr>
                    <a:t>gate3</a:t>
                  </a:r>
                  <a:endParaRPr lang="en-US" sz="135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971800" y="44196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971800" y="4686300"/>
                  <a:ext cx="5184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95600" y="4165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352800" y="42672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352800" y="50292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3124200" y="3962400"/>
                  <a:ext cx="457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sz="16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sz="16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227696" y="4773304"/>
                  <a:ext cx="228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972150" y="5084178"/>
                  <a:ext cx="525306" cy="321676"/>
                  <a:chOff x="2972150" y="5084178"/>
                  <a:chExt cx="525306" cy="321676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2972150" y="5084178"/>
                    <a:ext cx="288000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3256256" y="5405854"/>
                    <a:ext cx="2412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256256" y="5086387"/>
                    <a:ext cx="0" cy="3144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6" name="Group 55"/>
          <p:cNvGrpSpPr/>
          <p:nvPr/>
        </p:nvGrpSpPr>
        <p:grpSpPr>
          <a:xfrm>
            <a:off x="2743200" y="304801"/>
            <a:ext cx="6892118" cy="5943601"/>
            <a:chOff x="4572000" y="304801"/>
            <a:chExt cx="6892118" cy="5943601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953000" y="494728"/>
              <a:ext cx="0" cy="482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4953000" y="304801"/>
              <a:ext cx="1985955" cy="2667001"/>
              <a:chOff x="4953000" y="304801"/>
              <a:chExt cx="1985955" cy="2667001"/>
            </a:xfrm>
          </p:grpSpPr>
          <p:sp>
            <p:nvSpPr>
              <p:cNvPr id="145" name="Content Placeholder 3"/>
              <p:cNvSpPr txBox="1">
                <a:spLocks/>
              </p:cNvSpPr>
              <p:nvPr/>
            </p:nvSpPr>
            <p:spPr>
              <a:xfrm>
                <a:off x="5638800" y="3048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g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ate2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" name="Content Placeholder 3"/>
              <p:cNvSpPr txBox="1">
                <a:spLocks/>
              </p:cNvSpPr>
              <p:nvPr/>
            </p:nvSpPr>
            <p:spPr>
              <a:xfrm>
                <a:off x="5638800" y="18288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gate1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>
                <a:off x="4953000" y="494728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953000" y="2286000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5181600" y="8382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5181600" y="25146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54864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486400" y="2819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257800" y="1066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5257800" y="2590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6705600" y="60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705600" y="9525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705600" y="2479344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6634155" y="31867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634155" y="681041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6631672" y="2204112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72000" y="863600"/>
              <a:ext cx="684000" cy="3327400"/>
              <a:chOff x="4572000" y="863600"/>
              <a:chExt cx="684000" cy="332740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4648200" y="114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200" y="1600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200" y="1955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48200" y="2286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4572000" y="8636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572000" y="1320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584700" y="20066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43" name="Straight Connector 142"/>
              <p:cNvCxnSpPr/>
              <p:nvPr/>
            </p:nvCxnSpPr>
            <p:spPr bwMode="auto">
              <a:xfrm flipH="1" flipV="1">
                <a:off x="4717962" y="4185634"/>
                <a:ext cx="6439" cy="5366"/>
              </a:xfrm>
              <a:prstGeom prst="lin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4572000" y="4191000"/>
                <a:ext cx="684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953000" y="762001"/>
              <a:ext cx="6511118" cy="5486401"/>
              <a:chOff x="4953000" y="762001"/>
              <a:chExt cx="6511118" cy="5486401"/>
            </a:xfrm>
          </p:grpSpPr>
          <p:sp>
            <p:nvSpPr>
              <p:cNvPr id="61" name="Content Placeholder 3"/>
              <p:cNvSpPr txBox="1">
                <a:spLocks/>
              </p:cNvSpPr>
              <p:nvPr/>
            </p:nvSpPr>
            <p:spPr>
              <a:xfrm>
                <a:off x="7543800" y="762001"/>
                <a:ext cx="1066800" cy="16001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gate3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Content Placeholder 3"/>
              <p:cNvSpPr txBox="1">
                <a:spLocks/>
              </p:cNvSpPr>
              <p:nvPr/>
            </p:nvSpPr>
            <p:spPr>
              <a:xfrm>
                <a:off x="5638800" y="3505200"/>
                <a:ext cx="1066800" cy="1295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gate4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Content Placeholder 3"/>
              <p:cNvSpPr txBox="1">
                <a:spLocks/>
              </p:cNvSpPr>
              <p:nvPr/>
            </p:nvSpPr>
            <p:spPr>
              <a:xfrm>
                <a:off x="5638800" y="51054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gate3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953000" y="3657600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953000" y="5324475"/>
                <a:ext cx="67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181600" y="838200"/>
                <a:ext cx="0" cy="5257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181600" y="38862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86400" y="41148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86400" y="4343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234940" y="3810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in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26380" y="408432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181600" y="6096000"/>
                <a:ext cx="45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705600" y="1308100"/>
                <a:ext cx="82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086600" y="1758288"/>
                <a:ext cx="0" cy="104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05600" y="2792104"/>
                <a:ext cx="381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391400" y="114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05600" y="3657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705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7056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705600" y="4648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086600" y="4651374"/>
                <a:ext cx="0" cy="75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05600" y="5410200"/>
                <a:ext cx="381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86600" y="4648200"/>
                <a:ext cx="514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7086600" y="1758288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467600" y="39878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203700"/>
                <a:ext cx="9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629400" y="3392904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23810" y="368517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807200" y="42291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629400" y="43878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6705600" y="5867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705600" y="6096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6634155" y="560504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34155" y="58356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100888" y="814385"/>
                <a:ext cx="563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363199" y="3048000"/>
                <a:ext cx="1100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ta-IN" sz="16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Result</a:t>
                </a:r>
                <a:r>
                  <a:rPr lang="ta-IN" sz="16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17150" y="240247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217150" y="269039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209568" y="33210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00" name="Straight Connector 99"/>
              <p:cNvCxnSpPr/>
              <p:nvPr/>
            </p:nvCxnSpPr>
            <p:spPr bwMode="auto">
              <a:xfrm>
                <a:off x="5260340" y="4191000"/>
                <a:ext cx="0" cy="334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6695475" y="2134047"/>
                <a:ext cx="84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7178344" y="3659389"/>
                <a:ext cx="563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6703060" y="5003800"/>
                <a:ext cx="890640" cy="609600"/>
                <a:chOff x="6703060" y="5003800"/>
                <a:chExt cx="890640" cy="609600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7251700" y="5003800"/>
                  <a:ext cx="0" cy="609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03060" y="5613400"/>
                  <a:ext cx="558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251700" y="5003800"/>
                  <a:ext cx="34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Arrow Connector 103"/>
              <p:cNvCxnSpPr/>
              <p:nvPr/>
            </p:nvCxnSpPr>
            <p:spPr>
              <a:xfrm>
                <a:off x="5257800" y="4525800"/>
                <a:ext cx="36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7620000" y="863600"/>
                <a:ext cx="2819400" cy="4432300"/>
                <a:chOff x="7620000" y="863600"/>
                <a:chExt cx="2819400" cy="4432300"/>
              </a:xfrm>
            </p:grpSpPr>
            <p:sp>
              <p:nvSpPr>
                <p:cNvPr id="106" name="Content Placeholder 3"/>
                <p:cNvSpPr txBox="1">
                  <a:spLocks/>
                </p:cNvSpPr>
                <p:nvPr/>
              </p:nvSpPr>
              <p:spPr>
                <a:xfrm>
                  <a:off x="7620000" y="3695701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</a:t>
                  </a:r>
                  <a:r>
                    <a:rPr lang="en-US" sz="1350" b="1" dirty="0" smtClean="0">
                      <a:latin typeface="Times New Roman" pitchFamily="18" charset="0"/>
                      <a:cs typeface="Times New Roman" pitchFamily="18" charset="0"/>
                    </a:rPr>
                    <a:t>gate3</a:t>
                  </a:r>
                  <a:endParaRPr lang="en-US" sz="135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Content Placeholder 3"/>
                <p:cNvSpPr txBox="1">
                  <a:spLocks/>
                </p:cNvSpPr>
                <p:nvPr/>
              </p:nvSpPr>
              <p:spPr>
                <a:xfrm>
                  <a:off x="9220200" y="2286001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</a:t>
                  </a:r>
                  <a:r>
                    <a:rPr lang="en-US" sz="1350" b="1" dirty="0" smtClean="0">
                      <a:latin typeface="Times New Roman" pitchFamily="18" charset="0"/>
                      <a:cs typeface="Times New Roman" pitchFamily="18" charset="0"/>
                    </a:rPr>
                    <a:t>gate3</a:t>
                  </a:r>
                  <a:endParaRPr lang="en-US" sz="135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067800" y="2590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610600" y="1752600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863007" y="1752600"/>
                  <a:ext cx="0" cy="1143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610600" y="1143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610600" y="1447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610600" y="2209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8867770" y="2895600"/>
                  <a:ext cx="34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8991600" y="3200400"/>
                  <a:ext cx="0" cy="167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8991600" y="3200400"/>
                  <a:ext cx="2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686800" y="51816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8686800" y="48768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686800" y="4572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8609600" y="4900976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8534400" y="863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8539800" y="1165741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8539800" y="1908775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615697" y="4300954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0287000" y="2667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0287000" y="295275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287000" y="32893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0287000" y="35814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8686800" y="41910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8920497" y="3503054"/>
                  <a:ext cx="28800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8915400" y="3503797"/>
                  <a:ext cx="0" cy="684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8791578" y="2239960"/>
                  <a:ext cx="5634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sz="16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OP</a:t>
                  </a:r>
                  <a:endParaRPr lang="en-US" sz="16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5282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906441"/>
            <a:ext cx="990600" cy="15239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KMD </a:t>
            </a:r>
            <a:r>
              <a:rPr lang="en-US" sz="1350" b="1" dirty="0" smtClean="0">
                <a:latin typeface="Times New Roman" pitchFamily="18" charset="0"/>
                <a:cs typeface="Times New Roman" pitchFamily="18" charset="0"/>
              </a:rPr>
              <a:t>gate3</a:t>
            </a:r>
            <a:endParaRPr lang="en-US" sz="135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304800" y="914400"/>
            <a:ext cx="2120900" cy="1304317"/>
            <a:chOff x="1600200" y="914400"/>
            <a:chExt cx="2120900" cy="1304317"/>
          </a:xfrm>
        </p:grpSpPr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2057400" y="990600"/>
              <a:ext cx="914400" cy="1219200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en-US" sz="1350" b="1" dirty="0">
                  <a:latin typeface="Times New Roman" pitchFamily="18" charset="0"/>
                  <a:cs typeface="Times New Roman" pitchFamily="18" charset="0"/>
                </a:rPr>
                <a:t>KMD </a:t>
              </a:r>
              <a:r>
                <a:rPr lang="en-US" sz="1350" b="1" dirty="0" smtClean="0">
                  <a:latin typeface="Times New Roman" pitchFamily="18" charset="0"/>
                  <a:cs typeface="Times New Roman" pitchFamily="18" charset="0"/>
                </a:rPr>
                <a:t>gate1</a:t>
              </a:r>
              <a:endParaRPr lang="en-US" sz="13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05000" y="12192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05000" y="15240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5000" y="19812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00200" y="99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1371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76400" y="1752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908300" y="914400"/>
              <a:ext cx="812800" cy="1304317"/>
              <a:chOff x="2908300" y="914400"/>
              <a:chExt cx="812800" cy="1304317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2971800" y="1559256"/>
                <a:ext cx="67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9718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08300" y="9525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5052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505200" y="1981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358488" y="171165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63900" y="914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2968856" y="1897041"/>
                <a:ext cx="672918" cy="321676"/>
                <a:chOff x="2968856" y="1897041"/>
                <a:chExt cx="672918" cy="32167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968856" y="1897041"/>
                  <a:ext cx="3420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328574" y="2218717"/>
                  <a:ext cx="3132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28574" y="1899250"/>
                  <a:ext cx="0" cy="314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-304800" y="3962400"/>
            <a:ext cx="4039151" cy="1939292"/>
            <a:chOff x="1600200" y="3962400"/>
            <a:chExt cx="4039151" cy="1939292"/>
          </a:xfrm>
        </p:grpSpPr>
        <p:grpSp>
          <p:nvGrpSpPr>
            <p:cNvPr id="26" name="Group 25"/>
            <p:cNvGrpSpPr/>
            <p:nvPr/>
          </p:nvGrpSpPr>
          <p:grpSpPr>
            <a:xfrm>
              <a:off x="4572000" y="4594860"/>
              <a:ext cx="1059241" cy="1083541"/>
              <a:chOff x="4572000" y="4594860"/>
              <a:chExt cx="1059241" cy="108354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4572000" y="4594860"/>
                <a:ext cx="828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397241" y="5676902"/>
                <a:ext cx="234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399146" y="4598401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574540" y="5392420"/>
              <a:ext cx="1064811" cy="509272"/>
              <a:chOff x="4574540" y="5392420"/>
              <a:chExt cx="1064811" cy="509272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4574540" y="5392420"/>
                <a:ext cx="684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261351" y="5901692"/>
                <a:ext cx="37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264526" y="5395961"/>
                <a:ext cx="0" cy="50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1600200" y="3962400"/>
              <a:ext cx="3581400" cy="1627496"/>
              <a:chOff x="1600200" y="3962400"/>
              <a:chExt cx="3581400" cy="1627496"/>
            </a:xfrm>
          </p:grpSpPr>
          <p:sp>
            <p:nvSpPr>
              <p:cNvPr id="29" name="Content Placeholder 3"/>
              <p:cNvSpPr txBox="1">
                <a:spLocks/>
              </p:cNvSpPr>
              <p:nvPr/>
            </p:nvSpPr>
            <p:spPr>
              <a:xfrm>
                <a:off x="2057400" y="4114800"/>
                <a:ext cx="914400" cy="1219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gate1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050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905000" y="4800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05000" y="5105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72000" y="5029200"/>
                <a:ext cx="609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600200" y="4191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76400" y="450376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76400" y="4871112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95600" y="3962400"/>
                <a:ext cx="1676400" cy="1627496"/>
                <a:chOff x="2895600" y="3962400"/>
                <a:chExt cx="1676400" cy="1627496"/>
              </a:xfrm>
            </p:grpSpPr>
            <p:sp>
              <p:nvSpPr>
                <p:cNvPr id="38" name="Content Placeholder 3"/>
                <p:cNvSpPr txBox="1">
                  <a:spLocks/>
                </p:cNvSpPr>
                <p:nvPr/>
              </p:nvSpPr>
              <p:spPr>
                <a:xfrm>
                  <a:off x="3505200" y="3989697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</a:t>
                  </a:r>
                  <a:r>
                    <a:rPr lang="en-US" sz="1350" b="1" dirty="0" smtClean="0">
                      <a:latin typeface="Times New Roman" pitchFamily="18" charset="0"/>
                      <a:cs typeface="Times New Roman" pitchFamily="18" charset="0"/>
                    </a:rPr>
                    <a:t>gate3</a:t>
                  </a:r>
                  <a:endParaRPr lang="en-US" sz="135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971800" y="44196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971800" y="4686300"/>
                  <a:ext cx="5184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95600" y="4165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352800" y="42672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352800" y="50292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3124200" y="3962400"/>
                  <a:ext cx="457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sz="16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sz="16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227696" y="4773304"/>
                  <a:ext cx="228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972150" y="5084178"/>
                  <a:ext cx="525306" cy="321676"/>
                  <a:chOff x="2972150" y="5084178"/>
                  <a:chExt cx="525306" cy="321676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2972150" y="5084178"/>
                    <a:ext cx="288000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3256256" y="5405854"/>
                    <a:ext cx="2412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256256" y="5086387"/>
                    <a:ext cx="0" cy="3144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6" name="Group 55"/>
          <p:cNvGrpSpPr/>
          <p:nvPr/>
        </p:nvGrpSpPr>
        <p:grpSpPr>
          <a:xfrm>
            <a:off x="2667000" y="304801"/>
            <a:ext cx="6892118" cy="5943601"/>
            <a:chOff x="4572000" y="304801"/>
            <a:chExt cx="6892118" cy="5943601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953000" y="494728"/>
              <a:ext cx="0" cy="482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4953000" y="304801"/>
              <a:ext cx="1985955" cy="2667001"/>
              <a:chOff x="4953000" y="304801"/>
              <a:chExt cx="1985955" cy="2667001"/>
            </a:xfrm>
          </p:grpSpPr>
          <p:sp>
            <p:nvSpPr>
              <p:cNvPr id="145" name="Content Placeholder 3"/>
              <p:cNvSpPr txBox="1">
                <a:spLocks/>
              </p:cNvSpPr>
              <p:nvPr/>
            </p:nvSpPr>
            <p:spPr>
              <a:xfrm>
                <a:off x="5638800" y="3048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g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ate2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" name="Content Placeholder 3"/>
              <p:cNvSpPr txBox="1">
                <a:spLocks/>
              </p:cNvSpPr>
              <p:nvPr/>
            </p:nvSpPr>
            <p:spPr>
              <a:xfrm>
                <a:off x="5638800" y="18288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gate1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>
                <a:off x="4953000" y="494728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953000" y="2286000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5181600" y="8382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5181600" y="25146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54864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486400" y="2819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257800" y="1066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5257800" y="2590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6705600" y="60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705600" y="9525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705600" y="2479344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6634155" y="31867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634155" y="681041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6631672" y="2204112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72000" y="863600"/>
              <a:ext cx="684000" cy="3327400"/>
              <a:chOff x="4572000" y="863600"/>
              <a:chExt cx="684000" cy="332740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4648200" y="114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200" y="1600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200" y="1955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48200" y="2286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4572000" y="8636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572000" y="1320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584700" y="20066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43" name="Straight Connector 142"/>
              <p:cNvCxnSpPr/>
              <p:nvPr/>
            </p:nvCxnSpPr>
            <p:spPr bwMode="auto">
              <a:xfrm flipH="1" flipV="1">
                <a:off x="4717962" y="4185634"/>
                <a:ext cx="6439" cy="5366"/>
              </a:xfrm>
              <a:prstGeom prst="lin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4572000" y="4191000"/>
                <a:ext cx="684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953000" y="762001"/>
              <a:ext cx="6511118" cy="5486401"/>
              <a:chOff x="4953000" y="762001"/>
              <a:chExt cx="6511118" cy="5486401"/>
            </a:xfrm>
          </p:grpSpPr>
          <p:sp>
            <p:nvSpPr>
              <p:cNvPr id="61" name="Content Placeholder 3"/>
              <p:cNvSpPr txBox="1">
                <a:spLocks/>
              </p:cNvSpPr>
              <p:nvPr/>
            </p:nvSpPr>
            <p:spPr>
              <a:xfrm>
                <a:off x="7543800" y="762001"/>
                <a:ext cx="1066800" cy="16001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gate3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Content Placeholder 3"/>
              <p:cNvSpPr txBox="1">
                <a:spLocks/>
              </p:cNvSpPr>
              <p:nvPr/>
            </p:nvSpPr>
            <p:spPr>
              <a:xfrm>
                <a:off x="5638800" y="3505200"/>
                <a:ext cx="1066800" cy="1295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gate4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Content Placeholder 3"/>
              <p:cNvSpPr txBox="1">
                <a:spLocks/>
              </p:cNvSpPr>
              <p:nvPr/>
            </p:nvSpPr>
            <p:spPr>
              <a:xfrm>
                <a:off x="5638800" y="51054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gate3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953000" y="3657600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953000" y="5324475"/>
                <a:ext cx="67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181600" y="838200"/>
                <a:ext cx="0" cy="5257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5181600" y="38862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86400" y="41148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86400" y="4343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234940" y="3810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in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26380" y="408432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181600" y="6096000"/>
                <a:ext cx="45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705600" y="1308100"/>
                <a:ext cx="82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086600" y="1758288"/>
                <a:ext cx="0" cy="104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05600" y="2792104"/>
                <a:ext cx="381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391400" y="114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05600" y="3657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705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7056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705600" y="4648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086600" y="4651374"/>
                <a:ext cx="0" cy="75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05600" y="5410200"/>
                <a:ext cx="381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86600" y="4648200"/>
                <a:ext cx="514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7086600" y="1758288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467600" y="39878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203700"/>
                <a:ext cx="9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629400" y="3392904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23810" y="368517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807200" y="42291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629400" y="43878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6705600" y="5867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705600" y="6096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6634155" y="560504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34155" y="58356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100888" y="814385"/>
                <a:ext cx="563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363199" y="3048000"/>
                <a:ext cx="1100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ta-IN" sz="16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Result</a:t>
                </a:r>
                <a:r>
                  <a:rPr lang="ta-IN" sz="16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17150" y="240247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217150" y="269039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209568" y="33210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00" name="Straight Connector 99"/>
              <p:cNvCxnSpPr/>
              <p:nvPr/>
            </p:nvCxnSpPr>
            <p:spPr bwMode="auto">
              <a:xfrm>
                <a:off x="5260340" y="4191000"/>
                <a:ext cx="0" cy="334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6695475" y="2134047"/>
                <a:ext cx="84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7178344" y="3659389"/>
                <a:ext cx="563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6703060" y="5003800"/>
                <a:ext cx="890640" cy="609600"/>
                <a:chOff x="6703060" y="5003800"/>
                <a:chExt cx="890640" cy="609600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7251700" y="5003800"/>
                  <a:ext cx="0" cy="609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03060" y="5613400"/>
                  <a:ext cx="558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251700" y="5003800"/>
                  <a:ext cx="34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Arrow Connector 103"/>
              <p:cNvCxnSpPr/>
              <p:nvPr/>
            </p:nvCxnSpPr>
            <p:spPr>
              <a:xfrm>
                <a:off x="5257800" y="4525800"/>
                <a:ext cx="36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7620000" y="863600"/>
                <a:ext cx="2819400" cy="4432300"/>
                <a:chOff x="7620000" y="863600"/>
                <a:chExt cx="2819400" cy="4432300"/>
              </a:xfrm>
            </p:grpSpPr>
            <p:sp>
              <p:nvSpPr>
                <p:cNvPr id="106" name="Content Placeholder 3"/>
                <p:cNvSpPr txBox="1">
                  <a:spLocks/>
                </p:cNvSpPr>
                <p:nvPr/>
              </p:nvSpPr>
              <p:spPr>
                <a:xfrm>
                  <a:off x="7620000" y="3695701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</a:t>
                  </a:r>
                  <a:r>
                    <a:rPr lang="en-US" sz="1350" b="1" dirty="0" smtClean="0">
                      <a:latin typeface="Times New Roman" pitchFamily="18" charset="0"/>
                      <a:cs typeface="Times New Roman" pitchFamily="18" charset="0"/>
                    </a:rPr>
                    <a:t>gate3</a:t>
                  </a:r>
                  <a:endParaRPr lang="en-US" sz="135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Content Placeholder 3"/>
                <p:cNvSpPr txBox="1">
                  <a:spLocks/>
                </p:cNvSpPr>
                <p:nvPr/>
              </p:nvSpPr>
              <p:spPr>
                <a:xfrm>
                  <a:off x="9220200" y="2286001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</a:t>
                  </a:r>
                  <a:r>
                    <a:rPr lang="en-US" sz="1350" b="1" dirty="0" smtClean="0">
                      <a:latin typeface="Times New Roman" pitchFamily="18" charset="0"/>
                      <a:cs typeface="Times New Roman" pitchFamily="18" charset="0"/>
                    </a:rPr>
                    <a:t>gate3</a:t>
                  </a:r>
                  <a:endParaRPr lang="en-US" sz="135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067800" y="2590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610600" y="1752600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863007" y="1752600"/>
                  <a:ext cx="0" cy="1143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610600" y="1143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610600" y="1447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610600" y="2209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8867770" y="2895600"/>
                  <a:ext cx="34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8991600" y="3200400"/>
                  <a:ext cx="0" cy="167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8991600" y="3200400"/>
                  <a:ext cx="2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686800" y="51816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8686800" y="48768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686800" y="4572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8609600" y="4900976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8534400" y="863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8539800" y="1165741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8539800" y="1908775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615697" y="4300954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0287000" y="2667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0287000" y="295275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287000" y="32893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0287000" y="35814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8686800" y="41910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8920497" y="3503054"/>
                  <a:ext cx="28800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8915400" y="3503797"/>
                  <a:ext cx="0" cy="684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8791578" y="2239960"/>
                  <a:ext cx="5634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sz="16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OP</a:t>
                  </a:r>
                  <a:endParaRPr lang="en-US" sz="16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368647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ent Placeholder 3"/>
          <p:cNvSpPr>
            <a:spLocks noGrp="1"/>
          </p:cNvSpPr>
          <p:nvPr>
            <p:ph idx="1"/>
          </p:nvPr>
        </p:nvSpPr>
        <p:spPr>
          <a:xfrm>
            <a:off x="1981200" y="906441"/>
            <a:ext cx="990600" cy="15239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KMD Gate3 </a:t>
            </a:r>
            <a:r>
              <a:rPr lang="en-US" sz="1350" b="1" dirty="0" smtClean="0">
                <a:latin typeface="Times New Roman" pitchFamily="18" charset="0"/>
                <a:cs typeface="Times New Roman" pitchFamily="18" charset="0"/>
              </a:rPr>
              <a:t>(MUX)</a:t>
            </a:r>
            <a:endParaRPr lang="en-US" sz="135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-76200" y="914400"/>
            <a:ext cx="2120900" cy="1304317"/>
            <a:chOff x="1600200" y="914400"/>
            <a:chExt cx="2120900" cy="1304317"/>
          </a:xfrm>
        </p:grpSpPr>
        <p:sp>
          <p:nvSpPr>
            <p:cNvPr id="152" name="Content Placeholder 3"/>
            <p:cNvSpPr txBox="1">
              <a:spLocks/>
            </p:cNvSpPr>
            <p:nvPr/>
          </p:nvSpPr>
          <p:spPr>
            <a:xfrm>
              <a:off x="2057400" y="990600"/>
              <a:ext cx="914400" cy="121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en-US" sz="1350" b="1" dirty="0" err="1" smtClean="0">
                  <a:latin typeface="Times New Roman" pitchFamily="18" charset="0"/>
                  <a:cs typeface="Times New Roman" pitchFamily="18" charset="0"/>
                </a:rPr>
                <a:t>Fredkin</a:t>
              </a:r>
              <a:r>
                <a:rPr lang="en-US" sz="1350" b="1" dirty="0" smtClean="0">
                  <a:latin typeface="Times New Roman" pitchFamily="18" charset="0"/>
                  <a:cs typeface="Times New Roman" pitchFamily="18" charset="0"/>
                </a:rPr>
                <a:t> Gate (NOT)</a:t>
              </a:r>
              <a:endParaRPr lang="en-US" sz="135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905000" y="12192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905000" y="15240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05000" y="198120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600200" y="99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676400" y="1371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676400" y="1752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908300" y="914400"/>
              <a:ext cx="812800" cy="1304317"/>
              <a:chOff x="2908300" y="914400"/>
              <a:chExt cx="812800" cy="1304317"/>
            </a:xfrm>
          </p:grpSpPr>
          <p:cxnSp>
            <p:nvCxnSpPr>
              <p:cNvPr id="160" name="Straight Arrow Connector 159"/>
              <p:cNvCxnSpPr/>
              <p:nvPr/>
            </p:nvCxnSpPr>
            <p:spPr>
              <a:xfrm>
                <a:off x="2971800" y="1559256"/>
                <a:ext cx="66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9718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2908300" y="9525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35052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3505200" y="1981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3358488" y="171165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263900" y="9144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2968856" y="1897041"/>
                <a:ext cx="683719" cy="321676"/>
                <a:chOff x="2968856" y="1897041"/>
                <a:chExt cx="683719" cy="321676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968856" y="1897041"/>
                  <a:ext cx="3420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 flipV="1">
                  <a:off x="3328574" y="2218717"/>
                  <a:ext cx="32400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3328574" y="1899250"/>
                  <a:ext cx="0" cy="314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1" name="Group 170"/>
          <p:cNvGrpSpPr/>
          <p:nvPr/>
        </p:nvGrpSpPr>
        <p:grpSpPr>
          <a:xfrm>
            <a:off x="-76200" y="3962400"/>
            <a:ext cx="4033851" cy="1739902"/>
            <a:chOff x="1600200" y="3962400"/>
            <a:chExt cx="4033851" cy="1739902"/>
          </a:xfrm>
        </p:grpSpPr>
        <p:cxnSp>
          <p:nvCxnSpPr>
            <p:cNvPr id="172" name="Straight Connector 171"/>
            <p:cNvCxnSpPr/>
            <p:nvPr/>
          </p:nvCxnSpPr>
          <p:spPr bwMode="auto">
            <a:xfrm>
              <a:off x="4572000" y="4594860"/>
              <a:ext cx="216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4574540" y="5392420"/>
              <a:ext cx="1059511" cy="309882"/>
              <a:chOff x="4574540" y="5392420"/>
              <a:chExt cx="1059511" cy="309882"/>
            </a:xfrm>
          </p:grpSpPr>
          <p:cxnSp>
            <p:nvCxnSpPr>
              <p:cNvPr id="196" name="Straight Connector 195"/>
              <p:cNvCxnSpPr/>
              <p:nvPr/>
            </p:nvCxnSpPr>
            <p:spPr bwMode="auto">
              <a:xfrm>
                <a:off x="4574540" y="5392420"/>
                <a:ext cx="252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5274051" y="5702302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1600200" y="3962400"/>
              <a:ext cx="3581400" cy="1627496"/>
              <a:chOff x="1600200" y="3962400"/>
              <a:chExt cx="3581400" cy="1627496"/>
            </a:xfrm>
          </p:grpSpPr>
          <p:sp>
            <p:nvSpPr>
              <p:cNvPr id="175" name="Content Placeholder 3"/>
              <p:cNvSpPr txBox="1">
                <a:spLocks/>
              </p:cNvSpPr>
              <p:nvPr/>
            </p:nvSpPr>
            <p:spPr>
              <a:xfrm>
                <a:off x="2057400" y="4114800"/>
                <a:ext cx="914400" cy="1219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 err="1">
                    <a:latin typeface="Times New Roman" pitchFamily="18" charset="0"/>
                    <a:cs typeface="Times New Roman" pitchFamily="18" charset="0"/>
                  </a:rPr>
                  <a:t>Fredkin</a:t>
                </a: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 Gate (NOT)</a:t>
                </a: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9050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905000" y="4800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905000" y="5105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572000" y="5029200"/>
                <a:ext cx="609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1600200" y="4191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676400" y="451740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676400" y="489840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2895600" y="3962400"/>
                <a:ext cx="1676400" cy="1627496"/>
                <a:chOff x="2895600" y="3962400"/>
                <a:chExt cx="1676400" cy="1627496"/>
              </a:xfrm>
            </p:grpSpPr>
            <p:sp>
              <p:nvSpPr>
                <p:cNvPr id="184" name="Content Placeholder 3"/>
                <p:cNvSpPr txBox="1">
                  <a:spLocks/>
                </p:cNvSpPr>
                <p:nvPr/>
              </p:nvSpPr>
              <p:spPr>
                <a:xfrm>
                  <a:off x="3505200" y="3989697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Gate3 (MUX)</a:t>
                  </a: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2971800" y="44196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971800" y="4686300"/>
                  <a:ext cx="52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/>
                <p:cNvSpPr txBox="1"/>
                <p:nvPr/>
              </p:nvSpPr>
              <p:spPr>
                <a:xfrm>
                  <a:off x="2895600" y="4165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352800" y="42672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352800" y="50292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/>
                <p:cNvSpPr txBox="1"/>
                <p:nvPr/>
              </p:nvSpPr>
              <p:spPr>
                <a:xfrm>
                  <a:off x="3124200" y="3962400"/>
                  <a:ext cx="457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sz="16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sz="16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3227696" y="4773304"/>
                  <a:ext cx="228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972150" y="5084178"/>
                  <a:ext cx="525306" cy="321676"/>
                  <a:chOff x="2972150" y="5084178"/>
                  <a:chExt cx="525306" cy="321676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 bwMode="auto">
                  <a:xfrm>
                    <a:off x="2972150" y="5084178"/>
                    <a:ext cx="288000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Arrow Connector 193"/>
                  <p:cNvCxnSpPr/>
                  <p:nvPr/>
                </p:nvCxnSpPr>
                <p:spPr>
                  <a:xfrm flipV="1">
                    <a:off x="3256256" y="5405854"/>
                    <a:ext cx="2412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3256256" y="5086387"/>
                    <a:ext cx="0" cy="3144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98" name="Group 197"/>
          <p:cNvGrpSpPr/>
          <p:nvPr/>
        </p:nvGrpSpPr>
        <p:grpSpPr>
          <a:xfrm>
            <a:off x="2895600" y="304801"/>
            <a:ext cx="6892118" cy="5943601"/>
            <a:chOff x="4572000" y="304801"/>
            <a:chExt cx="6892118" cy="5943601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4953000" y="494728"/>
              <a:ext cx="0" cy="482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4953000" y="304801"/>
              <a:ext cx="1985955" cy="2667001"/>
              <a:chOff x="4953000" y="304801"/>
              <a:chExt cx="1985955" cy="2667001"/>
            </a:xfrm>
          </p:grpSpPr>
          <p:sp>
            <p:nvSpPr>
              <p:cNvPr id="285" name="Content Placeholder 3"/>
              <p:cNvSpPr txBox="1">
                <a:spLocks/>
              </p:cNvSpPr>
              <p:nvPr/>
            </p:nvSpPr>
            <p:spPr>
              <a:xfrm>
                <a:off x="5638800" y="304801"/>
                <a:ext cx="1066800" cy="1143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 err="1" smtClean="0">
                    <a:latin typeface="Times New Roman" pitchFamily="18" charset="0"/>
                    <a:cs typeface="Times New Roman" pitchFamily="18" charset="0"/>
                  </a:rPr>
                  <a:t>Toffoli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 Gate (AND)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Content Placeholder 3"/>
              <p:cNvSpPr txBox="1">
                <a:spLocks/>
              </p:cNvSpPr>
              <p:nvPr/>
            </p:nvSpPr>
            <p:spPr>
              <a:xfrm>
                <a:off x="5638800" y="1828801"/>
                <a:ext cx="1066800" cy="1143001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Gate1 (OR)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4953000" y="494728"/>
                <a:ext cx="66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4953000" y="2286000"/>
                <a:ext cx="67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5181600" y="838200"/>
                <a:ext cx="439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5181600" y="25146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5486400" y="1219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5486400" y="2819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5257800" y="1066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5257800" y="2590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6705600" y="60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6705600" y="9525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6705600" y="2479344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8" name="TextBox 297"/>
              <p:cNvSpPr txBox="1"/>
              <p:nvPr/>
            </p:nvSpPr>
            <p:spPr>
              <a:xfrm>
                <a:off x="6634155" y="31867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6634155" y="681041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631672" y="2204112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572000" y="863600"/>
              <a:ext cx="684000" cy="3327400"/>
              <a:chOff x="4572000" y="863600"/>
              <a:chExt cx="684000" cy="3327400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648200" y="114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648200" y="1600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648200" y="1955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648200" y="2286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TextBox 279"/>
              <p:cNvSpPr txBox="1"/>
              <p:nvPr/>
            </p:nvSpPr>
            <p:spPr>
              <a:xfrm>
                <a:off x="4572000" y="8636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4572000" y="13208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4584700" y="200660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 bwMode="auto">
              <a:xfrm flipH="1" flipV="1">
                <a:off x="4717962" y="4185634"/>
                <a:ext cx="6439" cy="5366"/>
              </a:xfrm>
              <a:prstGeom prst="lin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Straight Connector 283"/>
              <p:cNvCxnSpPr/>
              <p:nvPr/>
            </p:nvCxnSpPr>
            <p:spPr bwMode="auto">
              <a:xfrm>
                <a:off x="4572000" y="4191000"/>
                <a:ext cx="6840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4953000" y="762001"/>
              <a:ext cx="6511118" cy="5486401"/>
              <a:chOff x="4953000" y="762001"/>
              <a:chExt cx="6511118" cy="5486401"/>
            </a:xfrm>
          </p:grpSpPr>
          <p:sp>
            <p:nvSpPr>
              <p:cNvPr id="203" name="Content Placeholder 3"/>
              <p:cNvSpPr txBox="1">
                <a:spLocks/>
              </p:cNvSpPr>
              <p:nvPr/>
            </p:nvSpPr>
            <p:spPr>
              <a:xfrm>
                <a:off x="7543800" y="762001"/>
                <a:ext cx="1066800" cy="16001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Gate3 (MUX)</a:t>
                </a:r>
              </a:p>
            </p:txBody>
          </p:sp>
          <p:sp>
            <p:nvSpPr>
              <p:cNvPr id="204" name="Content Placeholder 3"/>
              <p:cNvSpPr txBox="1">
                <a:spLocks/>
              </p:cNvSpPr>
              <p:nvPr/>
            </p:nvSpPr>
            <p:spPr>
              <a:xfrm>
                <a:off x="5638800" y="3505200"/>
                <a:ext cx="1066800" cy="1295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KMD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Gate4 (ADDER)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" name="Content Placeholder 3"/>
              <p:cNvSpPr txBox="1">
                <a:spLocks/>
              </p:cNvSpPr>
              <p:nvPr/>
            </p:nvSpPr>
            <p:spPr>
              <a:xfrm>
                <a:off x="5638800" y="5105401"/>
                <a:ext cx="1066800" cy="1143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en-US" sz="1350" b="1" dirty="0" err="1">
                    <a:latin typeface="Times New Roman" pitchFamily="18" charset="0"/>
                    <a:cs typeface="Times New Roman" pitchFamily="18" charset="0"/>
                  </a:rPr>
                  <a:t>Toffoli</a:t>
                </a:r>
                <a:r>
                  <a:rPr lang="en-US" sz="135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350" b="1" dirty="0" smtClean="0">
                    <a:latin typeface="Times New Roman" pitchFamily="18" charset="0"/>
                    <a:cs typeface="Times New Roman" pitchFamily="18" charset="0"/>
                  </a:rPr>
                  <a:t>Gate (XOR)</a:t>
                </a:r>
                <a:endParaRPr lang="en-US" sz="135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6" name="Straight Arrow Connector 205"/>
              <p:cNvCxnSpPr/>
              <p:nvPr/>
            </p:nvCxnSpPr>
            <p:spPr>
              <a:xfrm>
                <a:off x="4953000" y="3657600"/>
                <a:ext cx="67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4953000" y="5324475"/>
                <a:ext cx="685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5181600" y="838200"/>
                <a:ext cx="0" cy="5257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5181600" y="388620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5486400" y="41148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5486400" y="4343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5234940" y="3810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in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326380" y="408432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>
                <a:off x="5181600" y="6096000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>
                <a:off x="6705600" y="1308100"/>
                <a:ext cx="820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086600" y="1758288"/>
                <a:ext cx="0" cy="104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6705600" y="2792104"/>
                <a:ext cx="381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7391400" y="11430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6705600" y="3657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6705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705600" y="44196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705600" y="46482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7086600" y="4651374"/>
                <a:ext cx="0" cy="75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705600" y="5410200"/>
                <a:ext cx="381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7086600" y="4648200"/>
                <a:ext cx="518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>
                <a:off x="7086600" y="1758288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467600" y="39878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6705600" y="4203700"/>
                <a:ext cx="90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6629400" y="3392904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623810" y="368517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6807200" y="42291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629400" y="43878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>
                <a:off x="6705600" y="5740400"/>
                <a:ext cx="152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TextBox 233"/>
              <p:cNvSpPr txBox="1"/>
              <p:nvPr/>
            </p:nvSpPr>
            <p:spPr>
              <a:xfrm>
                <a:off x="6635750" y="54927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7100888" y="827085"/>
                <a:ext cx="563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63199" y="3048000"/>
                <a:ext cx="1100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ta-IN" sz="16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Result</a:t>
                </a:r>
                <a:r>
                  <a:rPr lang="ta-IN" sz="16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0217150" y="240247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0217150" y="269039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0209568" y="33210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  <p:cxnSp>
            <p:nvCxnSpPr>
              <p:cNvPr id="240" name="Straight Connector 239"/>
              <p:cNvCxnSpPr/>
              <p:nvPr/>
            </p:nvCxnSpPr>
            <p:spPr bwMode="auto">
              <a:xfrm>
                <a:off x="5260340" y="4191000"/>
                <a:ext cx="0" cy="334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6695475" y="2134047"/>
                <a:ext cx="838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7191044" y="3659389"/>
                <a:ext cx="5634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OP</a:t>
                </a:r>
                <a:endParaRPr 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43" name="Group 242"/>
              <p:cNvGrpSpPr/>
              <p:nvPr/>
            </p:nvGrpSpPr>
            <p:grpSpPr>
              <a:xfrm>
                <a:off x="6693700" y="5003800"/>
                <a:ext cx="910800" cy="1026000"/>
                <a:chOff x="6693700" y="5003800"/>
                <a:chExt cx="910800" cy="1026000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251700" y="5003800"/>
                  <a:ext cx="0" cy="102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6693700" y="6028681"/>
                  <a:ext cx="558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7251700" y="5003800"/>
                  <a:ext cx="3528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4" name="Straight Arrow Connector 243"/>
              <p:cNvCxnSpPr/>
              <p:nvPr/>
            </p:nvCxnSpPr>
            <p:spPr>
              <a:xfrm>
                <a:off x="5257800" y="4525800"/>
                <a:ext cx="36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>
                <a:off x="7620000" y="863600"/>
                <a:ext cx="2819400" cy="4432300"/>
                <a:chOff x="7620000" y="863600"/>
                <a:chExt cx="2819400" cy="4432300"/>
              </a:xfrm>
            </p:grpSpPr>
            <p:sp>
              <p:nvSpPr>
                <p:cNvPr id="246" name="Content Placeholder 3"/>
                <p:cNvSpPr txBox="1">
                  <a:spLocks/>
                </p:cNvSpPr>
                <p:nvPr/>
              </p:nvSpPr>
              <p:spPr>
                <a:xfrm>
                  <a:off x="7620000" y="3695701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Gate3 (MUX)</a:t>
                  </a:r>
                </a:p>
              </p:txBody>
            </p:sp>
            <p:sp>
              <p:nvSpPr>
                <p:cNvPr id="247" name="Content Placeholder 3"/>
                <p:cNvSpPr txBox="1">
                  <a:spLocks/>
                </p:cNvSpPr>
                <p:nvPr/>
              </p:nvSpPr>
              <p:spPr>
                <a:xfrm>
                  <a:off x="9220200" y="2286001"/>
                  <a:ext cx="1066800" cy="16001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marL="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en-US" sz="1350" b="1" dirty="0">
                      <a:latin typeface="Times New Roman" pitchFamily="18" charset="0"/>
                      <a:cs typeface="Times New Roman" pitchFamily="18" charset="0"/>
                    </a:rPr>
                    <a:t>KMD Gate3 (MUX)</a:t>
                  </a: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067800" y="2590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610600" y="1752600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863007" y="1752600"/>
                  <a:ext cx="0" cy="1143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610600" y="1143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610600" y="1447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610600" y="22098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8867770" y="2895600"/>
                  <a:ext cx="3528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991600" y="3200400"/>
                  <a:ext cx="0" cy="167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>
                  <a:off x="8991600" y="3200400"/>
                  <a:ext cx="2232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686800" y="51816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686800" y="488442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686800" y="4572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TextBox 259"/>
                <p:cNvSpPr txBox="1"/>
                <p:nvPr/>
              </p:nvSpPr>
              <p:spPr>
                <a:xfrm>
                  <a:off x="8609600" y="4900976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8534400" y="86360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8539800" y="1165741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8539800" y="1908775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8615697" y="4300954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0287000" y="26670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0287000" y="295275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0287000" y="32893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0287000" y="3581400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686800" y="41910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8920497" y="3503054"/>
                  <a:ext cx="28080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915400" y="3503797"/>
                  <a:ext cx="0" cy="684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TextBox 271"/>
                <p:cNvSpPr txBox="1"/>
                <p:nvPr/>
              </p:nvSpPr>
              <p:spPr>
                <a:xfrm>
                  <a:off x="8791578" y="2252660"/>
                  <a:ext cx="5634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sz="16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OP</a:t>
                  </a:r>
                  <a:endParaRPr lang="en-US" sz="16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301" name="TextBox 300"/>
          <p:cNvSpPr txBox="1"/>
          <p:nvPr/>
        </p:nvSpPr>
        <p:spPr>
          <a:xfrm>
            <a:off x="2833048" y="510731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529348" y="542660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835320" y="4331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="" xmlns:p14="http://schemas.microsoft.com/office/powerpoint/2010/main" val="229379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829800" y="1524000"/>
            <a:ext cx="5251903" cy="1997060"/>
            <a:chOff x="4759318" y="3313785"/>
            <a:chExt cx="5251903" cy="1997060"/>
          </a:xfrm>
        </p:grpSpPr>
        <p:grpSp>
          <p:nvGrpSpPr>
            <p:cNvPr id="38" name="Group 55"/>
            <p:cNvGrpSpPr/>
            <p:nvPr/>
          </p:nvGrpSpPr>
          <p:grpSpPr>
            <a:xfrm>
              <a:off x="4759318" y="3313785"/>
              <a:ext cx="5251903" cy="1927570"/>
              <a:chOff x="134959" y="3330230"/>
              <a:chExt cx="5251903" cy="192757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34959" y="3330230"/>
                <a:ext cx="4437041" cy="1927570"/>
                <a:chOff x="1845245" y="1486790"/>
                <a:chExt cx="4437041" cy="192757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Gate4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229295" y="167881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229295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229295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557360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4557360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557360" y="2922289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845245" y="150150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845245" y="188555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845245" y="230801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073662" y="148679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080803" y="1870840"/>
                  <a:ext cx="1201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A’B⊕AC’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064773" y="2331700"/>
                  <a:ext cx="1124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A⊕B⊕C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515584" y="47512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43775" y="352225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49692" y="455939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37903" y="4583081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A(B⊕ C)⊕BC⊕D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5138698" y="51188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481403" y="5128197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72806" y="492679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90045" y="4941513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BC’⊕E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334674" y="-1066800"/>
            <a:ext cx="8183274" cy="7772400"/>
            <a:chOff x="-914400" y="-685800"/>
            <a:chExt cx="8183274" cy="7772400"/>
          </a:xfrm>
        </p:grpSpPr>
        <p:grpSp>
          <p:nvGrpSpPr>
            <p:cNvPr id="4" name="Group 3"/>
            <p:cNvGrpSpPr/>
            <p:nvPr/>
          </p:nvGrpSpPr>
          <p:grpSpPr>
            <a:xfrm>
              <a:off x="-914400" y="-685800"/>
              <a:ext cx="8153400" cy="1828800"/>
              <a:chOff x="1845245" y="1585560"/>
              <a:chExt cx="8153400" cy="182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57359" y="3039111"/>
                <a:ext cx="53949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595971" y="26523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19400" y="1371600"/>
              <a:ext cx="4446175" cy="1981200"/>
              <a:chOff x="-322241" y="3276600"/>
              <a:chExt cx="4446175" cy="1981200"/>
            </a:xfrm>
          </p:grpSpPr>
          <p:grpSp>
            <p:nvGrpSpPr>
              <p:cNvPr id="19" name="Group 32"/>
              <p:cNvGrpSpPr/>
              <p:nvPr/>
            </p:nvGrpSpPr>
            <p:grpSpPr>
              <a:xfrm>
                <a:off x="-322241" y="3276600"/>
                <a:ext cx="4419600" cy="1981200"/>
                <a:chOff x="1388045" y="1433160"/>
                <a:chExt cx="4419600" cy="1981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gate3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388045" y="1815990"/>
                  <a:ext cx="1371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40445" y="2238445"/>
                  <a:ext cx="11887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229295" y="26993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557360" y="22384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57359" y="2776115"/>
                  <a:ext cx="109728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57360" y="319857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1845245" y="25072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404971" y="143316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080803" y="2046420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-169841" y="5003605"/>
                <a:ext cx="11887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843774" y="3659430"/>
                <a:ext cx="12801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381445" y="4826298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-914400" y="1295400"/>
              <a:ext cx="3717954" cy="1828800"/>
              <a:chOff x="1845245" y="1585560"/>
              <a:chExt cx="3717954" cy="18288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557359" y="3039111"/>
                <a:ext cx="1005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740845" y="26523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914400" y="3276600"/>
              <a:ext cx="3900834" cy="1828800"/>
              <a:chOff x="1845245" y="1585560"/>
              <a:chExt cx="3900834" cy="18288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557359" y="3039111"/>
                <a:ext cx="11887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-914400" y="5257800"/>
              <a:ext cx="4129435" cy="1828800"/>
              <a:chOff x="1845245" y="1585560"/>
              <a:chExt cx="4129435" cy="18288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57360" y="3039111"/>
                <a:ext cx="14173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846919" y="26523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00399" y="3733800"/>
              <a:ext cx="4068475" cy="1981200"/>
              <a:chOff x="58758" y="3276600"/>
              <a:chExt cx="4068475" cy="1981200"/>
            </a:xfrm>
          </p:grpSpPr>
          <p:grpSp>
            <p:nvGrpSpPr>
              <p:cNvPr id="104" name="Group 32"/>
              <p:cNvGrpSpPr/>
              <p:nvPr/>
            </p:nvGrpSpPr>
            <p:grpSpPr>
              <a:xfrm>
                <a:off x="58758" y="3276600"/>
                <a:ext cx="4068475" cy="1981200"/>
                <a:chOff x="1769044" y="1433160"/>
                <a:chExt cx="4068475" cy="198120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gate3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229295" y="181599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9044" y="2267473"/>
                  <a:ext cx="9601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229295" y="26993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557360" y="22384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557359" y="2776115"/>
                  <a:ext cx="12801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4557360" y="319857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1845245" y="25072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5404971" y="143316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080803" y="2046420"/>
                  <a:ext cx="509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404971" y="242376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5" name="Straight Connector 104"/>
              <p:cNvCxnSpPr/>
              <p:nvPr/>
            </p:nvCxnSpPr>
            <p:spPr>
              <a:xfrm>
                <a:off x="58758" y="5003605"/>
                <a:ext cx="9601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843774" y="3659430"/>
                <a:ext cx="12801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3381445" y="4826298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8" name="Straight Connector 127"/>
            <p:cNvCxnSpPr/>
            <p:nvPr/>
          </p:nvCxnSpPr>
          <p:spPr>
            <a:xfrm flipV="1">
              <a:off x="2819400" y="1752600"/>
              <a:ext cx="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971800" y="2164080"/>
              <a:ext cx="0" cy="25603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7086600" y="2710542"/>
              <a:ext cx="0" cy="822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981200" y="43434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3657600" y="3534228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657600" y="3505200"/>
              <a:ext cx="0" cy="5943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200400" y="4556760"/>
              <a:ext cx="0" cy="21488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943600" y="23622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487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810000" y="1752600"/>
            <a:ext cx="4630199" cy="1828800"/>
            <a:chOff x="290052" y="3429000"/>
            <a:chExt cx="4630199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90052" y="3429000"/>
              <a:ext cx="4620644" cy="1828800"/>
              <a:chOff x="1968284" y="1600200"/>
              <a:chExt cx="4620644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1800" y="1600200"/>
                <a:ext cx="16002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FREDKIN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286000" y="2057400"/>
                <a:ext cx="2971800" cy="914400"/>
                <a:chOff x="2286000" y="2057400"/>
                <a:chExt cx="2971800" cy="9144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286000" y="2057400"/>
                  <a:ext cx="685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2971800"/>
                  <a:ext cx="685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572000" y="2057400"/>
                  <a:ext cx="685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572000" y="2971800"/>
                  <a:ext cx="685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968284" y="18801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68284" y="2787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57800" y="187273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57538" y="2787134"/>
                <a:ext cx="1331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R=AB+A’C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609600" y="4343400"/>
              <a:ext cx="685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95600" y="4343400"/>
              <a:ext cx="685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6464" y="4158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9306" y="4181758"/>
              <a:ext cx="13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Q=A’B+AC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3126" y="0"/>
            <a:ext cx="8183274" cy="7772400"/>
            <a:chOff x="-914400" y="-685800"/>
            <a:chExt cx="8183274" cy="7772400"/>
          </a:xfrm>
        </p:grpSpPr>
        <p:grpSp>
          <p:nvGrpSpPr>
            <p:cNvPr id="21" name="Group 3"/>
            <p:cNvGrpSpPr/>
            <p:nvPr/>
          </p:nvGrpSpPr>
          <p:grpSpPr>
            <a:xfrm>
              <a:off x="-914400" y="-685800"/>
              <a:ext cx="8153400" cy="1828800"/>
              <a:chOff x="1845245" y="1585560"/>
              <a:chExt cx="8153400" cy="1828800"/>
            </a:xfrm>
          </p:grpSpPr>
          <p:sp>
            <p:nvSpPr>
              <p:cNvPr id="102" name="Rectangle 4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FREDKIN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3" name="Straight Connector 5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6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7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8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9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"/>
              <p:cNvCxnSpPr/>
              <p:nvPr/>
            </p:nvCxnSpPr>
            <p:spPr>
              <a:xfrm>
                <a:off x="4557359" y="3039111"/>
                <a:ext cx="53949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TextBox 11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TextBox 12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TextBox 13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4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TextBox 15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16"/>
              <p:cNvSpPr txBox="1"/>
              <p:nvPr/>
            </p:nvSpPr>
            <p:spPr>
              <a:xfrm>
                <a:off x="9595971" y="26523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17"/>
            <p:cNvGrpSpPr/>
            <p:nvPr/>
          </p:nvGrpSpPr>
          <p:grpSpPr>
            <a:xfrm>
              <a:off x="2806700" y="1371600"/>
              <a:ext cx="4458875" cy="1981200"/>
              <a:chOff x="-334941" y="3276600"/>
              <a:chExt cx="4458875" cy="1981200"/>
            </a:xfrm>
          </p:grpSpPr>
          <p:grpSp>
            <p:nvGrpSpPr>
              <p:cNvPr id="88" name="Group 32"/>
              <p:cNvGrpSpPr/>
              <p:nvPr/>
            </p:nvGrpSpPr>
            <p:grpSpPr>
              <a:xfrm>
                <a:off x="-334941" y="3276600"/>
                <a:ext cx="4432300" cy="1981200"/>
                <a:chOff x="1375345" y="1433160"/>
                <a:chExt cx="4432300" cy="198120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gate3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375345" y="1815990"/>
                  <a:ext cx="1353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540445" y="2238445"/>
                  <a:ext cx="11887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229295" y="26993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557360" y="22384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557359" y="2776115"/>
                  <a:ext cx="109728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557360" y="319857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845245" y="25072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5404971" y="143316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080803" y="2046420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>
              <a:xfrm>
                <a:off x="-169841" y="5003605"/>
                <a:ext cx="11887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843774" y="3659430"/>
                <a:ext cx="12801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381445" y="4826298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60"/>
            <p:cNvGrpSpPr/>
            <p:nvPr/>
          </p:nvGrpSpPr>
          <p:grpSpPr>
            <a:xfrm>
              <a:off x="-914400" y="1295400"/>
              <a:ext cx="3717954" cy="1828800"/>
              <a:chOff x="1845245" y="1585560"/>
              <a:chExt cx="3717954" cy="18288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FREDKIN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557359" y="3039111"/>
                <a:ext cx="1005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740845" y="26523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Group 74"/>
            <p:cNvGrpSpPr/>
            <p:nvPr/>
          </p:nvGrpSpPr>
          <p:grpSpPr>
            <a:xfrm>
              <a:off x="-914400" y="3276600"/>
              <a:ext cx="3900834" cy="1828800"/>
              <a:chOff x="1845245" y="1585560"/>
              <a:chExt cx="3900834" cy="18288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FREDKIN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557359" y="3039111"/>
                <a:ext cx="11887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88"/>
            <p:cNvGrpSpPr/>
            <p:nvPr/>
          </p:nvGrpSpPr>
          <p:grpSpPr>
            <a:xfrm>
              <a:off x="-914400" y="5257800"/>
              <a:ext cx="4129435" cy="1828800"/>
              <a:chOff x="1845245" y="1585560"/>
              <a:chExt cx="4129435" cy="18288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FREDKIN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557360" y="3039111"/>
                <a:ext cx="14173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845245" y="18543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845245" y="23152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45245" y="28528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73662" y="185264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80803" y="22915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46919" y="265236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oup 102"/>
            <p:cNvGrpSpPr/>
            <p:nvPr/>
          </p:nvGrpSpPr>
          <p:grpSpPr>
            <a:xfrm>
              <a:off x="3200399" y="3733800"/>
              <a:ext cx="4068475" cy="1981200"/>
              <a:chOff x="58758" y="3276600"/>
              <a:chExt cx="4068475" cy="1981200"/>
            </a:xfrm>
          </p:grpSpPr>
          <p:grpSp>
            <p:nvGrpSpPr>
              <p:cNvPr id="35" name="Group 32"/>
              <p:cNvGrpSpPr/>
              <p:nvPr/>
            </p:nvGrpSpPr>
            <p:grpSpPr>
              <a:xfrm>
                <a:off x="58758" y="3276600"/>
                <a:ext cx="4068475" cy="1981200"/>
                <a:chOff x="1769044" y="1433160"/>
                <a:chExt cx="4068475" cy="19812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gate3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229295" y="181599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769044" y="2267473"/>
                  <a:ext cx="9601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229295" y="26993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557360" y="22384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557359" y="2776115"/>
                  <a:ext cx="12801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557360" y="319857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879837" y="25072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404971" y="143316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080803" y="2046420"/>
                  <a:ext cx="509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404971" y="242376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58758" y="5003605"/>
                <a:ext cx="9601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843774" y="3659430"/>
                <a:ext cx="12801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3381445" y="4826298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V="1">
              <a:off x="2819400" y="1752600"/>
              <a:ext cx="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971800" y="2164080"/>
              <a:ext cx="0" cy="25603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86600" y="2710542"/>
              <a:ext cx="0" cy="822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981200" y="43434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657600" y="3534228"/>
              <a:ext cx="342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657600" y="3538800"/>
              <a:ext cx="0" cy="57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00400" y="4556760"/>
              <a:ext cx="0" cy="21488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43600" y="23622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89869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981200" y="-123372"/>
            <a:ext cx="10896600" cy="5674304"/>
            <a:chOff x="-1981200" y="-123372"/>
            <a:chExt cx="10896600" cy="5674304"/>
          </a:xfrm>
        </p:grpSpPr>
        <p:grpSp>
          <p:nvGrpSpPr>
            <p:cNvPr id="60" name="Group 59"/>
            <p:cNvGrpSpPr/>
            <p:nvPr/>
          </p:nvGrpSpPr>
          <p:grpSpPr>
            <a:xfrm>
              <a:off x="-1981200" y="-123372"/>
              <a:ext cx="10896600" cy="5674304"/>
              <a:chOff x="-1981200" y="-123372"/>
              <a:chExt cx="10896600" cy="567430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629400" y="762000"/>
                <a:ext cx="2286000" cy="533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n/2 × n/2 VM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962400" y="762000"/>
                <a:ext cx="2286000" cy="533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n/2 × n/2 VM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295400" y="762000"/>
                <a:ext cx="2286000" cy="533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n/2 × n/2 VM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-1371600" y="762000"/>
                <a:ext cx="2286000" cy="533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n/2 × n/2 VM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371600" y="2286000"/>
                <a:ext cx="632460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n-bit Ripple Carry adder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81000" y="3657600"/>
                <a:ext cx="518160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n-bit Ripple Carry Adder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-1981200" y="3657600"/>
                <a:ext cx="198120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(n/2-1)-bit RCA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229600" y="1295400"/>
                <a:ext cx="0" cy="3886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315200" y="1295400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105400" y="1295400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438400" y="1295400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-228600" y="1295400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-975360" y="2209800"/>
                <a:ext cx="2118360" cy="1463040"/>
                <a:chOff x="-1371600" y="2209800"/>
                <a:chExt cx="2194560" cy="146304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-1371600" y="2209800"/>
                  <a:ext cx="21945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-1371600" y="2209800"/>
                  <a:ext cx="0" cy="1463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820056" y="2209800"/>
                  <a:ext cx="0" cy="1463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6400800" y="2895600"/>
                <a:ext cx="0" cy="2286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572000" y="2895600"/>
                <a:ext cx="0" cy="7315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2438400" y="2895600"/>
                <a:ext cx="0" cy="7315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124200" y="4267200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-990600" y="4267200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1" idx="1"/>
                <a:endCxn id="12" idx="3"/>
              </p:cNvCxnSpPr>
              <p:nvPr/>
            </p:nvCxnSpPr>
            <p:spPr>
              <a:xfrm flipH="1">
                <a:off x="0" y="3962400"/>
                <a:ext cx="381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7315200" y="304800"/>
                <a:ext cx="914400" cy="457200"/>
                <a:chOff x="7315200" y="304800"/>
                <a:chExt cx="914400" cy="4572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82296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73152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304800"/>
                <a:ext cx="914400" cy="457200"/>
                <a:chOff x="7315200" y="304800"/>
                <a:chExt cx="914400" cy="457200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82296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73152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1981200" y="304800"/>
                <a:ext cx="914400" cy="457200"/>
                <a:chOff x="7315200" y="304800"/>
                <a:chExt cx="914400" cy="457200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82296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3152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-685800" y="304800"/>
                <a:ext cx="914400" cy="457200"/>
                <a:chOff x="7315200" y="304800"/>
                <a:chExt cx="914400" cy="4572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82296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7315200" y="304800"/>
                  <a:ext cx="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Rectangle 45"/>
              <p:cNvSpPr/>
              <p:nvPr/>
            </p:nvSpPr>
            <p:spPr>
              <a:xfrm>
                <a:off x="7923565" y="-111704"/>
                <a:ext cx="915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0:(n/2-1)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856765" y="-123372"/>
                <a:ext cx="902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0:(n/2-1)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91000" y="-108858"/>
                <a:ext cx="902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0:(n/2-1)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180365" y="-123372"/>
                <a:ext cx="1064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(n/2):(n-1)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514600" y="-108858"/>
                <a:ext cx="915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0:(n/2-1)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535589" y="-123372"/>
                <a:ext cx="1051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(n/2):(n-1)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-1219200" y="-76200"/>
                <a:ext cx="1051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(n/2):(n-1)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-264243" y="-76200"/>
                <a:ext cx="1064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(n/2):(n-1)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48981" y="2983468"/>
                <a:ext cx="1165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………….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772400" y="5181600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0:(n/2-1)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172200" y="5181600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19400" y="5181600"/>
                <a:ext cx="1258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(n/2+1)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+(3n/2)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-1600200" y="5181600"/>
                <a:ext cx="1343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(3n/2+1)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+(2n-1)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-228600" y="1778655"/>
              <a:ext cx="753677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7830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RxNk4CsbC3uSm8lg46OLC3vNnNtdFwxD9FV-pKretpO80wIxT1t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2847975" cy="1609726"/>
          </a:xfrm>
          <a:prstGeom prst="rect">
            <a:avLst/>
          </a:prstGeom>
          <a:noFill/>
        </p:spPr>
      </p:pic>
      <p:pic>
        <p:nvPicPr>
          <p:cNvPr id="1028" name="Picture 4" descr="Figure 4. Proposed 4-bit Vedic multiplier using Urdhva Tiryagbhyam sutra and carry-skip techniqu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5" y="-2514600"/>
            <a:ext cx="11144250" cy="760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641787" y="1319980"/>
            <a:ext cx="4003455" cy="1828800"/>
            <a:chOff x="641787" y="1319980"/>
            <a:chExt cx="3781763" cy="1828800"/>
          </a:xfrm>
        </p:grpSpPr>
        <p:sp>
          <p:nvSpPr>
            <p:cNvPr id="10" name="Rectangle 9"/>
            <p:cNvSpPr/>
            <p:nvPr/>
          </p:nvSpPr>
          <p:spPr>
            <a:xfrm>
              <a:off x="1746418" y="1319980"/>
              <a:ext cx="16002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REVERSIBLE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60618" y="1806676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2902" y="1371600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62450" y="22098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66800" y="2010696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66800" y="16002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66800" y="28194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52800" y="28194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49712" y="1610690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2504" y="1824542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0044" y="2065430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296" y="2633246"/>
              <a:ext cx="34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46618" y="1806676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48450" y="22098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352800" y="2010696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52800" y="16002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41787" y="2362200"/>
              <a:ext cx="348813" cy="3648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02844" y="1371600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09654" y="1610690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92446" y="1824542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89986" y="2065430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75238" y="2633246"/>
              <a:ext cx="420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8387" y="2362200"/>
              <a:ext cx="348813" cy="3648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……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4645242" y="1143000"/>
            <a:ext cx="4458164" cy="1828800"/>
            <a:chOff x="4645242" y="1143000"/>
            <a:chExt cx="4458164" cy="1828800"/>
          </a:xfrm>
        </p:grpSpPr>
        <p:grpSp>
          <p:nvGrpSpPr>
            <p:cNvPr id="48" name="Group 47"/>
            <p:cNvGrpSpPr/>
            <p:nvPr/>
          </p:nvGrpSpPr>
          <p:grpSpPr>
            <a:xfrm>
              <a:off x="4645242" y="1143000"/>
              <a:ext cx="4458164" cy="1828800"/>
              <a:chOff x="290052" y="3429000"/>
              <a:chExt cx="4458164" cy="18288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90052" y="3429000"/>
                <a:ext cx="4458164" cy="1828800"/>
                <a:chOff x="1968284" y="1600200"/>
                <a:chExt cx="4458164" cy="18288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71800" y="1600200"/>
                  <a:ext cx="16002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REVERSIBLEGATE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2286000" y="2057400"/>
                  <a:ext cx="2971800" cy="914400"/>
                  <a:chOff x="2286000" y="2057400"/>
                  <a:chExt cx="2971800" cy="914400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2286000" y="2057400"/>
                    <a:ext cx="68580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2286000" y="2971800"/>
                    <a:ext cx="68580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572000" y="2057400"/>
                    <a:ext cx="68580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572000" y="2971800"/>
                    <a:ext cx="68580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1968284" y="188010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968284" y="278713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257800" y="1872734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P=A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257538" y="2787134"/>
                  <a:ext cx="1168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R=AB</a:t>
                  </a:r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⊕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09600" y="4343400"/>
                <a:ext cx="685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895600" y="4343400"/>
                <a:ext cx="685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96464" y="4158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579306" y="4181758"/>
                <a:ext cx="10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Q=A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⊕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24" name="Straight Connector 1023"/>
            <p:cNvCxnSpPr/>
            <p:nvPr/>
          </p:nvCxnSpPr>
          <p:spPr>
            <a:xfrm>
              <a:off x="8868696" y="2389236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3713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0"/>
          <p:cNvGrpSpPr/>
          <p:nvPr/>
        </p:nvGrpSpPr>
        <p:grpSpPr>
          <a:xfrm>
            <a:off x="-9109044" y="925863"/>
            <a:ext cx="26711244" cy="4789137"/>
            <a:chOff x="-9109044" y="925863"/>
            <a:chExt cx="26711244" cy="4789137"/>
          </a:xfrm>
        </p:grpSpPr>
        <p:grpSp>
          <p:nvGrpSpPr>
            <p:cNvPr id="4" name="Group 5"/>
            <p:cNvGrpSpPr/>
            <p:nvPr/>
          </p:nvGrpSpPr>
          <p:grpSpPr>
            <a:xfrm>
              <a:off x="-9109044" y="925863"/>
              <a:ext cx="26711244" cy="4690272"/>
              <a:chOff x="-16382328" y="-3471071"/>
              <a:chExt cx="26711244" cy="4690272"/>
            </a:xfrm>
          </p:grpSpPr>
          <p:grpSp>
            <p:nvGrpSpPr>
              <p:cNvPr id="5" name="Group 6"/>
              <p:cNvGrpSpPr/>
              <p:nvPr/>
            </p:nvGrpSpPr>
            <p:grpSpPr>
              <a:xfrm rot="5400000">
                <a:off x="7277617" y="-1832099"/>
                <a:ext cx="4651376" cy="1451222"/>
                <a:chOff x="-311591" y="-689229"/>
                <a:chExt cx="4651376" cy="1451222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TextBox 183"/>
                <p:cNvSpPr txBox="1"/>
                <p:nvPr/>
              </p:nvSpPr>
              <p:spPr>
                <a:xfrm rot="16200000">
                  <a:off x="-334677" y="-659734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 rot="16200000">
                  <a:off x="-334674" y="-14926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 rot="16200000">
                  <a:off x="3953782" y="-34751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" name="Group 7"/>
              <p:cNvGrpSpPr/>
              <p:nvPr/>
            </p:nvGrpSpPr>
            <p:grpSpPr>
              <a:xfrm rot="5400000">
                <a:off x="7170212" y="-3359681"/>
                <a:ext cx="1583394" cy="1451224"/>
                <a:chOff x="-311591" y="-689231"/>
                <a:chExt cx="1583394" cy="1451224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911803" y="64380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/>
                <p:cNvSpPr txBox="1"/>
                <p:nvPr/>
              </p:nvSpPr>
              <p:spPr>
                <a:xfrm rot="16200000">
                  <a:off x="-334677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 rot="16200000">
                  <a:off x="-334674" y="-14926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 rot="5400000">
                <a:off x="5442020" y="-3359683"/>
                <a:ext cx="1583398" cy="1451222"/>
                <a:chOff x="-311593" y="-689230"/>
                <a:chExt cx="1583398" cy="1451222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 rot="16200000">
                  <a:off x="8641" y="-138008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11805" y="64380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 rot="16200000">
                  <a:off x="-334677" y="-65973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 rot="16200000">
                  <a:off x="-334676" y="-14926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9"/>
              <p:cNvGrpSpPr/>
              <p:nvPr/>
            </p:nvGrpSpPr>
            <p:grpSpPr>
              <a:xfrm rot="5400000">
                <a:off x="3403659" y="-3043105"/>
                <a:ext cx="2203736" cy="1451224"/>
                <a:chOff x="-311593" y="-689231"/>
                <a:chExt cx="2203736" cy="1451224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920143" y="64380"/>
                  <a:ext cx="97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/>
                <p:cNvSpPr txBox="1"/>
                <p:nvPr/>
              </p:nvSpPr>
              <p:spPr>
                <a:xfrm rot="16200000">
                  <a:off x="-334677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 rot="16200000">
                  <a:off x="-334676" y="-1492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10"/>
              <p:cNvGrpSpPr/>
              <p:nvPr/>
            </p:nvGrpSpPr>
            <p:grpSpPr>
              <a:xfrm rot="5400000">
                <a:off x="1747473" y="-3065215"/>
                <a:ext cx="2203736" cy="1451224"/>
                <a:chOff x="-311593" y="-689231"/>
                <a:chExt cx="2203736" cy="145122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920143" y="64380"/>
                  <a:ext cx="97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/>
                <p:cNvSpPr txBox="1"/>
                <p:nvPr/>
              </p:nvSpPr>
              <p:spPr>
                <a:xfrm rot="16200000">
                  <a:off x="-334677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 rot="16200000">
                  <a:off x="-334676" y="-1492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11"/>
              <p:cNvGrpSpPr/>
              <p:nvPr/>
            </p:nvGrpSpPr>
            <p:grpSpPr>
              <a:xfrm rot="5400000">
                <a:off x="155984" y="-3072983"/>
                <a:ext cx="2188790" cy="1451224"/>
                <a:chOff x="-311593" y="-689231"/>
                <a:chExt cx="2188790" cy="1451224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905197" y="64380"/>
                  <a:ext cx="97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 rot="16200000">
                  <a:off x="-334677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 rot="16200000">
                  <a:off x="-334676" y="-1492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1" name="Group 12"/>
              <p:cNvGrpSpPr/>
              <p:nvPr/>
            </p:nvGrpSpPr>
            <p:grpSpPr>
              <a:xfrm rot="5400000">
                <a:off x="-1182717" y="-3369267"/>
                <a:ext cx="1583394" cy="1451224"/>
                <a:chOff x="-311591" y="-689231"/>
                <a:chExt cx="1583394" cy="145122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11803" y="64380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/>
                <p:cNvSpPr txBox="1"/>
                <p:nvPr/>
              </p:nvSpPr>
              <p:spPr>
                <a:xfrm rot="16200000">
                  <a:off x="-334678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-334674" y="-14926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2" name="Group 13"/>
              <p:cNvGrpSpPr/>
              <p:nvPr/>
            </p:nvGrpSpPr>
            <p:grpSpPr>
              <a:xfrm rot="5400000">
                <a:off x="-2910912" y="-3369269"/>
                <a:ext cx="1583397" cy="1451221"/>
                <a:chOff x="-311592" y="-689229"/>
                <a:chExt cx="1583397" cy="1451221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 rot="16200000">
                  <a:off x="8641" y="-138008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911805" y="64380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/>
                <p:cNvSpPr txBox="1"/>
                <p:nvPr/>
              </p:nvSpPr>
              <p:spPr>
                <a:xfrm rot="16200000">
                  <a:off x="-334678" y="-659734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 rot="16200000">
                  <a:off x="-334675" y="-14926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4"/>
              <p:cNvGrpSpPr/>
              <p:nvPr/>
            </p:nvGrpSpPr>
            <p:grpSpPr>
              <a:xfrm rot="5400000">
                <a:off x="-4457524" y="-3544442"/>
                <a:ext cx="1220235" cy="1451221"/>
                <a:chOff x="-311594" y="-689228"/>
                <a:chExt cx="1220235" cy="1451221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 rot="16200000">
                  <a:off x="-334677" y="-659733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 rot="16200000">
                  <a:off x="-334677" y="-14926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5"/>
              <p:cNvGrpSpPr/>
              <p:nvPr/>
            </p:nvGrpSpPr>
            <p:grpSpPr>
              <a:xfrm rot="5400000">
                <a:off x="-6299458" y="-3380803"/>
                <a:ext cx="1591738" cy="1451224"/>
                <a:chOff x="-311595" y="-689231"/>
                <a:chExt cx="1591738" cy="1451224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20143" y="64381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 rot="16200000">
                  <a:off x="-334679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 rot="16200000">
                  <a:off x="-334678" y="-1492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16"/>
              <p:cNvGrpSpPr/>
              <p:nvPr/>
            </p:nvGrpSpPr>
            <p:grpSpPr>
              <a:xfrm rot="5400000">
                <a:off x="-8020177" y="-3391506"/>
                <a:ext cx="1576790" cy="1451222"/>
                <a:chOff x="-311593" y="-689229"/>
                <a:chExt cx="1576790" cy="1451222"/>
              </a:xfrm>
            </p:grpSpPr>
            <p:sp>
              <p:nvSpPr>
                <p:cNvPr id="99" name="Rectangle 98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905197" y="64381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 rot="16200000">
                  <a:off x="-334677" y="-659734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 rot="16200000">
                  <a:off x="-334676" y="-149265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6" name="Group 17"/>
              <p:cNvGrpSpPr/>
              <p:nvPr/>
            </p:nvGrpSpPr>
            <p:grpSpPr>
              <a:xfrm rot="5400000">
                <a:off x="-9498081" y="-3563374"/>
                <a:ext cx="1220234" cy="1451224"/>
                <a:chOff x="-311593" y="-689231"/>
                <a:chExt cx="1220234" cy="1451224"/>
              </a:xfrm>
            </p:grpSpPr>
            <p:sp>
              <p:nvSpPr>
                <p:cNvPr id="91" name="Rectangle 90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 rot="16200000">
                  <a:off x="-334678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 rot="16200000">
                  <a:off x="-334676" y="-149265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8"/>
              <p:cNvGrpSpPr/>
              <p:nvPr/>
            </p:nvGrpSpPr>
            <p:grpSpPr>
              <a:xfrm rot="5400000">
                <a:off x="-12001867" y="-2859795"/>
                <a:ext cx="2627399" cy="1451221"/>
                <a:chOff x="-311594" y="-689229"/>
                <a:chExt cx="2627399" cy="1451221"/>
              </a:xfrm>
            </p:grpSpPr>
            <p:sp>
              <p:nvSpPr>
                <p:cNvPr id="83" name="Rectangle 82"/>
                <p:cNvSpPr/>
                <p:nvPr/>
              </p:nvSpPr>
              <p:spPr>
                <a:xfrm rot="16200000">
                  <a:off x="8641" y="-138008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911805" y="64380"/>
                  <a:ext cx="1404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 rot="16200000">
                  <a:off x="-334677" y="-659734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 rot="16200000">
                  <a:off x="-334677" y="-14926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 rot="16200000">
                  <a:off x="-250281" y="34049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9"/>
              <p:cNvGrpSpPr/>
              <p:nvPr/>
            </p:nvGrpSpPr>
            <p:grpSpPr>
              <a:xfrm rot="5400000">
                <a:off x="-13223292" y="-3390267"/>
                <a:ext cx="1591738" cy="1451222"/>
                <a:chOff x="-311595" y="-689229"/>
                <a:chExt cx="1591738" cy="1451222"/>
              </a:xfrm>
            </p:grpSpPr>
            <p:sp>
              <p:nvSpPr>
                <p:cNvPr id="75" name="Rectangle 74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920143" y="64381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 rot="16200000">
                  <a:off x="-334678" y="-659734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 rot="16200000">
                  <a:off x="-334678" y="-14926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" name="Group 20"/>
              <p:cNvGrpSpPr/>
              <p:nvPr/>
            </p:nvGrpSpPr>
            <p:grpSpPr>
              <a:xfrm rot="5400000">
                <a:off x="-14940417" y="-3393327"/>
                <a:ext cx="1591738" cy="1451224"/>
                <a:chOff x="-311595" y="-689231"/>
                <a:chExt cx="1591738" cy="145122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20143" y="64381"/>
                  <a:ext cx="3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 rot="16200000">
                  <a:off x="-334678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 rot="16200000">
                  <a:off x="-334678" y="-1492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0" name="Group 21"/>
              <p:cNvGrpSpPr/>
              <p:nvPr/>
            </p:nvGrpSpPr>
            <p:grpSpPr>
              <a:xfrm rot="5400000">
                <a:off x="-16266834" y="-3586565"/>
                <a:ext cx="1220236" cy="1451224"/>
                <a:chOff x="-311595" y="-689231"/>
                <a:chExt cx="1220236" cy="1451224"/>
              </a:xfrm>
            </p:grpSpPr>
            <p:sp>
              <p:nvSpPr>
                <p:cNvPr id="59" name="Rectangle 58"/>
                <p:cNvSpPr/>
                <p:nvPr/>
              </p:nvSpPr>
              <p:spPr>
                <a:xfrm rot="16200000">
                  <a:off x="8641" y="-13800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KMD Gate2</a:t>
                  </a:r>
                  <a:endPara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9376" y="-476932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9376" y="2712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9376" y="53118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-334679" y="-659736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-334678" y="-1492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 rot="16200000">
                  <a:off x="-250281" y="3404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1" name="Group 22"/>
              <p:cNvGrpSpPr/>
              <p:nvPr/>
            </p:nvGrpSpPr>
            <p:grpSpPr>
              <a:xfrm>
                <a:off x="6205719" y="-1856326"/>
                <a:ext cx="1729409" cy="3075527"/>
                <a:chOff x="6205719" y="-1856326"/>
                <a:chExt cx="1729409" cy="3075527"/>
              </a:xfrm>
            </p:grpSpPr>
            <p:grpSp>
              <p:nvGrpSpPr>
                <p:cNvPr id="22" name="Group 50"/>
                <p:cNvGrpSpPr/>
                <p:nvPr/>
              </p:nvGrpSpPr>
              <p:grpSpPr>
                <a:xfrm rot="5400000">
                  <a:off x="5783165" y="-922434"/>
                  <a:ext cx="2720320" cy="1562950"/>
                  <a:chOff x="548641" y="-800957"/>
                  <a:chExt cx="2720320" cy="1562950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 rot="16200000">
                    <a:off x="8641" y="-138007"/>
                    <a:ext cx="14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rot="16200000">
                    <a:off x="2882958" y="-784286"/>
                    <a:ext cx="402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6205719" y="-1856326"/>
                  <a:ext cx="38694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7575128" y="-1849976"/>
                  <a:ext cx="36000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3"/>
              <p:cNvGrpSpPr/>
              <p:nvPr/>
            </p:nvGrpSpPr>
            <p:grpSpPr>
              <a:xfrm>
                <a:off x="-2148428" y="-1836023"/>
                <a:ext cx="1729409" cy="715209"/>
                <a:chOff x="6205719" y="-1856326"/>
                <a:chExt cx="1729409" cy="715209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361848" y="-150111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Gate3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6205719" y="-1856326"/>
                  <a:ext cx="38694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575128" y="-1849976"/>
                  <a:ext cx="36000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4"/>
              <p:cNvGrpSpPr/>
              <p:nvPr/>
            </p:nvGrpSpPr>
            <p:grpSpPr>
              <a:xfrm>
                <a:off x="-7260997" y="-1867843"/>
                <a:ext cx="1729409" cy="2079765"/>
                <a:chOff x="6205719" y="-1856326"/>
                <a:chExt cx="1729409" cy="2079765"/>
              </a:xfrm>
            </p:grpSpPr>
            <p:grpSp>
              <p:nvGrpSpPr>
                <p:cNvPr id="25" name="Group 34"/>
                <p:cNvGrpSpPr/>
                <p:nvPr/>
              </p:nvGrpSpPr>
              <p:grpSpPr>
                <a:xfrm rot="5400000">
                  <a:off x="6219570" y="-1358839"/>
                  <a:ext cx="1724556" cy="1440000"/>
                  <a:chOff x="548641" y="-678007"/>
                  <a:chExt cx="1724556" cy="1440000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 rot="16200000">
                    <a:off x="8641" y="-138007"/>
                    <a:ext cx="144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rot="16200000">
                    <a:off x="1589197" y="-854675"/>
                    <a:ext cx="0" cy="1368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205719" y="-1856326"/>
                  <a:ext cx="38694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575128" y="-1849976"/>
                  <a:ext cx="36000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-14187076" y="-1865156"/>
                <a:ext cx="1729409" cy="715209"/>
                <a:chOff x="6205719" y="-1856326"/>
                <a:chExt cx="1729409" cy="715209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361848" y="-1501117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Gate3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6205719" y="-1856326"/>
                  <a:ext cx="38694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7575128" y="-1849976"/>
                  <a:ext cx="36000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Rectangle 188"/>
            <p:cNvSpPr/>
            <p:nvPr/>
          </p:nvSpPr>
          <p:spPr>
            <a:xfrm>
              <a:off x="11159484" y="5027534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14855184" y="255410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3864584" y="25427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2290262" y="4214054"/>
              <a:ext cx="0" cy="79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4740884" y="3272833"/>
              <a:ext cx="0" cy="234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6494265" y="2554562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520684" y="255410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1381696" y="2519087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399227" y="25300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-5543171" y="254497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-6526852" y="2531779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6372548" y="3295009"/>
              <a:ext cx="0" cy="72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9126291" y="3984536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8494684" y="3139634"/>
              <a:ext cx="96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10094626" y="3101534"/>
              <a:ext cx="0" cy="86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9457684" y="3137134"/>
              <a:ext cx="0" cy="82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0787812" y="3181309"/>
              <a:ext cx="96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0787812" y="3159199"/>
              <a:ext cx="0" cy="82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5833284" y="3984536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rot="5400000">
              <a:off x="8209484" y="3246536"/>
              <a:ext cx="0" cy="183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2396484" y="3990534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rot="5400000">
              <a:off x="5087484" y="3406305"/>
              <a:ext cx="0" cy="147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3937327" y="3605134"/>
              <a:ext cx="0" cy="36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3937327" y="3605134"/>
              <a:ext cx="16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5467327" y="3449484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2" idx="0"/>
            </p:cNvCxnSpPr>
            <p:nvPr/>
          </p:nvCxnSpPr>
          <p:spPr>
            <a:xfrm flipH="1">
              <a:off x="3374981" y="2188220"/>
              <a:ext cx="0" cy="180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-2608509" y="3990534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 flipH="1">
              <a:off x="-1630013" y="2162878"/>
              <a:ext cx="0" cy="180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-1200516" y="3571584"/>
              <a:ext cx="0" cy="39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-1200516" y="3571584"/>
              <a:ext cx="16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329484" y="3415934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-3445852" y="3571434"/>
              <a:ext cx="136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-2090580" y="3568209"/>
              <a:ext cx="0" cy="39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-6480816" y="3977834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rot="5400000">
              <a:off x="-3821799" y="2964534"/>
              <a:ext cx="0" cy="241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-5756916" y="3259009"/>
              <a:ext cx="0" cy="68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-9022249" y="3965134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Straight Connector 229"/>
            <p:cNvCxnSpPr/>
            <p:nvPr/>
          </p:nvCxnSpPr>
          <p:spPr>
            <a:xfrm rot="5400000">
              <a:off x="-6521813" y="3389134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-7541816" y="3558734"/>
              <a:ext cx="118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-7539445" y="3555509"/>
              <a:ext cx="0" cy="39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-8389044" y="2151509"/>
              <a:ext cx="0" cy="1800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H="1">
              <a:off x="-7082216" y="4155634"/>
              <a:ext cx="57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14018262" y="3242374"/>
              <a:ext cx="0" cy="97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12290262" y="4209142"/>
              <a:ext cx="172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16844004" y="2207548"/>
              <a:ext cx="0" cy="338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9912684" y="4524536"/>
              <a:ext cx="36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11572045" y="46825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10092684" y="4701734"/>
              <a:ext cx="147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5520684" y="5012294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>
              <a:off x="6892284" y="4350534"/>
              <a:ext cx="0" cy="64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>
              <a:off x="9323484" y="3337256"/>
              <a:ext cx="0" cy="367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1095062" y="4610294"/>
              <a:ext cx="493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030112" y="4625774"/>
              <a:ext cx="0" cy="39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1558284" y="5027534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Straight Arrow Connector 251"/>
            <p:cNvCxnSpPr/>
            <p:nvPr/>
          </p:nvCxnSpPr>
          <p:spPr>
            <a:xfrm flipH="1">
              <a:off x="3524244" y="5204654"/>
              <a:ext cx="198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721327" y="4553834"/>
              <a:ext cx="43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3124284" y="4762694"/>
              <a:ext cx="7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3118705" y="4749014"/>
              <a:ext cx="0" cy="28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-1299367" y="4560536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-1116036" y="4762694"/>
              <a:ext cx="313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2015484" y="4777934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Rectangle 259"/>
            <p:cNvSpPr/>
            <p:nvPr/>
          </p:nvSpPr>
          <p:spPr>
            <a:xfrm>
              <a:off x="-2608509" y="5027534"/>
              <a:ext cx="195699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 flipH="1">
              <a:off x="-636276" y="5219894"/>
              <a:ext cx="219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2715062" y="4416536"/>
              <a:ext cx="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-1261116" y="4509296"/>
              <a:ext cx="403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-1261116" y="4505174"/>
              <a:ext cx="0" cy="50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-5660387" y="4494056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-5492873" y="4674534"/>
              <a:ext cx="34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-2000873" y="46825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-6037663" y="5014154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1">
              <a:off x="-4568316" y="5189414"/>
              <a:ext cx="194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Rectangle 270"/>
            <p:cNvSpPr/>
            <p:nvPr/>
          </p:nvSpPr>
          <p:spPr>
            <a:xfrm>
              <a:off x="-8804916" y="5012294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flipH="1">
              <a:off x="-7389506" y="5201593"/>
              <a:ext cx="133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-7757816" y="4517774"/>
              <a:ext cx="43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-7551222" y="4743296"/>
              <a:ext cx="180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-5751222" y="4754534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-8195316" y="4320734"/>
              <a:ext cx="0" cy="64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>
              <a:off x="11845284" y="53683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>
            <a:xfrm>
              <a:off x="11845284" y="53456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0" name="Straight Arrow Connector 279"/>
            <p:cNvCxnSpPr/>
            <p:nvPr/>
          </p:nvCxnSpPr>
          <p:spPr>
            <a:xfrm>
              <a:off x="6494265" y="5362695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489610" y="532657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Straight Arrow Connector 281"/>
            <p:cNvCxnSpPr/>
            <p:nvPr/>
          </p:nvCxnSpPr>
          <p:spPr>
            <a:xfrm>
              <a:off x="2548884" y="53875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2564124" y="533824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>
              <a:off x="-1642116" y="53875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-1642116" y="532657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Straight Arrow Connector 286"/>
            <p:cNvCxnSpPr/>
            <p:nvPr/>
          </p:nvCxnSpPr>
          <p:spPr>
            <a:xfrm>
              <a:off x="-5299716" y="53875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-5299716" y="531133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>
              <a:off x="-8119116" y="5387534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-8119116" y="531133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2155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9"/>
          <p:cNvGrpSpPr/>
          <p:nvPr/>
        </p:nvGrpSpPr>
        <p:grpSpPr>
          <a:xfrm>
            <a:off x="-611922" y="-76200"/>
            <a:ext cx="9755922" cy="16992600"/>
            <a:chOff x="-611922" y="-76200"/>
            <a:chExt cx="9755922" cy="16992600"/>
          </a:xfrm>
        </p:grpSpPr>
        <p:grpSp>
          <p:nvGrpSpPr>
            <p:cNvPr id="3" name="Group 10"/>
            <p:cNvGrpSpPr/>
            <p:nvPr/>
          </p:nvGrpSpPr>
          <p:grpSpPr>
            <a:xfrm>
              <a:off x="-611922" y="-76200"/>
              <a:ext cx="2401722" cy="1066800"/>
              <a:chOff x="-199722" y="609600"/>
              <a:chExt cx="2401722" cy="1066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-604122" y="990600"/>
              <a:ext cx="2401722" cy="1066800"/>
              <a:chOff x="-199722" y="609600"/>
              <a:chExt cx="2401722" cy="1066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2" name="Group 27"/>
            <p:cNvGrpSpPr/>
            <p:nvPr/>
          </p:nvGrpSpPr>
          <p:grpSpPr>
            <a:xfrm>
              <a:off x="-611922" y="2057400"/>
              <a:ext cx="2401722" cy="1066800"/>
              <a:chOff x="-199722" y="609600"/>
              <a:chExt cx="2401722" cy="1066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0" name="Group 35"/>
            <p:cNvGrpSpPr/>
            <p:nvPr/>
          </p:nvGrpSpPr>
          <p:grpSpPr>
            <a:xfrm>
              <a:off x="-604122" y="3124200"/>
              <a:ext cx="2401722" cy="1066800"/>
              <a:chOff x="-199722" y="609600"/>
              <a:chExt cx="2401722" cy="10668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1" name="Group 43"/>
            <p:cNvGrpSpPr/>
            <p:nvPr/>
          </p:nvGrpSpPr>
          <p:grpSpPr>
            <a:xfrm>
              <a:off x="-611922" y="4191000"/>
              <a:ext cx="2401722" cy="1066800"/>
              <a:chOff x="-199722" y="609600"/>
              <a:chExt cx="2401722" cy="10668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2" name="Group 51"/>
            <p:cNvGrpSpPr/>
            <p:nvPr/>
          </p:nvGrpSpPr>
          <p:grpSpPr>
            <a:xfrm>
              <a:off x="-604122" y="5257800"/>
              <a:ext cx="2401722" cy="1066800"/>
              <a:chOff x="-199722" y="609600"/>
              <a:chExt cx="2401722" cy="10668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3" name="Group 59"/>
            <p:cNvGrpSpPr/>
            <p:nvPr/>
          </p:nvGrpSpPr>
          <p:grpSpPr>
            <a:xfrm>
              <a:off x="-611922" y="6324600"/>
              <a:ext cx="2401722" cy="1066800"/>
              <a:chOff x="-199722" y="609600"/>
              <a:chExt cx="2401722" cy="10668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4" name="Group 67"/>
            <p:cNvGrpSpPr/>
            <p:nvPr/>
          </p:nvGrpSpPr>
          <p:grpSpPr>
            <a:xfrm>
              <a:off x="-604122" y="7391400"/>
              <a:ext cx="2401722" cy="1066800"/>
              <a:chOff x="-199722" y="609600"/>
              <a:chExt cx="2401722" cy="10668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5" name="Group 75"/>
            <p:cNvGrpSpPr/>
            <p:nvPr/>
          </p:nvGrpSpPr>
          <p:grpSpPr>
            <a:xfrm>
              <a:off x="-611922" y="8382000"/>
              <a:ext cx="2401722" cy="1066800"/>
              <a:chOff x="-199722" y="609600"/>
              <a:chExt cx="2401722" cy="10668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6" name="Group 83"/>
            <p:cNvGrpSpPr/>
            <p:nvPr/>
          </p:nvGrpSpPr>
          <p:grpSpPr>
            <a:xfrm>
              <a:off x="-604122" y="9448800"/>
              <a:ext cx="2401722" cy="1066800"/>
              <a:chOff x="-199722" y="609600"/>
              <a:chExt cx="2401722" cy="10668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7" name="Group 91"/>
            <p:cNvGrpSpPr/>
            <p:nvPr/>
          </p:nvGrpSpPr>
          <p:grpSpPr>
            <a:xfrm>
              <a:off x="-611922" y="10515600"/>
              <a:ext cx="2401722" cy="1066800"/>
              <a:chOff x="-199722" y="609600"/>
              <a:chExt cx="2401722" cy="10668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8" name="Group 99"/>
            <p:cNvGrpSpPr/>
            <p:nvPr/>
          </p:nvGrpSpPr>
          <p:grpSpPr>
            <a:xfrm>
              <a:off x="-604122" y="11582400"/>
              <a:ext cx="2401722" cy="1066800"/>
              <a:chOff x="-199722" y="609600"/>
              <a:chExt cx="2401722" cy="1066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33" name="Group 107"/>
            <p:cNvGrpSpPr/>
            <p:nvPr/>
          </p:nvGrpSpPr>
          <p:grpSpPr>
            <a:xfrm>
              <a:off x="-611922" y="12649200"/>
              <a:ext cx="2401722" cy="1066800"/>
              <a:chOff x="-199722" y="609600"/>
              <a:chExt cx="2401722" cy="1066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34" name="Group 115"/>
            <p:cNvGrpSpPr/>
            <p:nvPr/>
          </p:nvGrpSpPr>
          <p:grpSpPr>
            <a:xfrm>
              <a:off x="-604122" y="13716000"/>
              <a:ext cx="2401722" cy="1066800"/>
              <a:chOff x="-199722" y="609600"/>
              <a:chExt cx="2401722" cy="106680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35" name="Group 123"/>
            <p:cNvGrpSpPr/>
            <p:nvPr/>
          </p:nvGrpSpPr>
          <p:grpSpPr>
            <a:xfrm>
              <a:off x="-611922" y="14782800"/>
              <a:ext cx="2401722" cy="1066800"/>
              <a:chOff x="-199722" y="609600"/>
              <a:chExt cx="2401722" cy="10668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47" name="Group 131"/>
            <p:cNvGrpSpPr/>
            <p:nvPr/>
          </p:nvGrpSpPr>
          <p:grpSpPr>
            <a:xfrm>
              <a:off x="-604122" y="15849600"/>
              <a:ext cx="2401722" cy="1066800"/>
              <a:chOff x="-199722" y="609600"/>
              <a:chExt cx="2401722" cy="10668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cxnSp>
          <p:nvCxnSpPr>
            <p:cNvPr id="140" name="Straight Arrow Connector 139"/>
            <p:cNvCxnSpPr/>
            <p:nvPr/>
          </p:nvCxnSpPr>
          <p:spPr>
            <a:xfrm rot="16200000">
              <a:off x="5455200" y="-3200400"/>
              <a:ext cx="0" cy="7315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665126" y="762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12000" y="16002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rot="5400000">
              <a:off x="2193840" y="24441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1797600" y="25908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6200000">
              <a:off x="2513880" y="21031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797600" y="15240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2193840" y="16611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rot="16200000">
              <a:off x="2513880" y="16459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rot="16200000">
              <a:off x="6628680" y="-640080"/>
              <a:ext cx="0" cy="4937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8686800" y="13716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721020" y="7010399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5400000">
              <a:off x="2202860" y="7854359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1806620" y="8000999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16200000">
              <a:off x="2507910" y="7528309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806620" y="6934199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2202860" y="7071359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16200000">
              <a:off x="2507910" y="7041129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2713220" y="10058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 rot="5400000">
              <a:off x="2195060" y="109023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1798820" y="110490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16200000">
              <a:off x="2515100" y="105613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98820" y="99822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2195060" y="101193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>
              <a:off x="2515100" y="101041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711970" y="14325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>
              <a:off x="2208800" y="151695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1797570" y="153162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6200000">
              <a:off x="2513850" y="1484351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1797570" y="142494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2208800" y="143865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16200000">
              <a:off x="2513850" y="143713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4579800" y="4343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>
              <a:off x="2755641" y="4072128"/>
              <a:ext cx="8595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1797570" y="3657600"/>
              <a:ext cx="1371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6200000">
              <a:off x="3886200" y="3810001"/>
              <a:ext cx="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16200000">
              <a:off x="3170420" y="339902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1782580" y="5867400"/>
              <a:ext cx="1371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2757690" y="5440680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rot="16200000">
              <a:off x="3871210" y="4343400"/>
              <a:ext cx="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4601980" y="7010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rot="16200000">
              <a:off x="4389620" y="7239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5302770" y="5259050"/>
              <a:ext cx="0" cy="1737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4572000" y="8229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 rot="16200000">
              <a:off x="3170420" y="754380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3163824" y="8189976"/>
              <a:ext cx="530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rot="16200000">
              <a:off x="3977640" y="790956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5304020" y="792480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57010" y="11658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rot="16200000">
              <a:off x="3170420" y="1074420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2986790" y="11430000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rot="16200000">
              <a:off x="3992880" y="1133856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1782580" y="13258799"/>
              <a:ext cx="164592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971800" y="12801600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rot="16200000">
              <a:off x="3977640" y="1179576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4579800" y="14325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57010" y="156972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>
              <a:off x="5287780" y="12573000"/>
              <a:ext cx="0" cy="1737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rot="16200000">
              <a:off x="4373380" y="14554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5289030" y="15240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3078230" y="15605760"/>
              <a:ext cx="7315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rot="16200000">
              <a:off x="3992630" y="1542338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rot="16200000">
              <a:off x="3170420" y="1501140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246800" y="30480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 flipV="1">
              <a:off x="6019800" y="4800600"/>
              <a:ext cx="182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rot="10800000" flipV="1">
              <a:off x="7956030" y="3931919"/>
              <a:ext cx="0" cy="2011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4159770" y="2286000"/>
              <a:ext cx="109728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4754880" y="2788920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rot="16200000">
              <a:off x="6263640" y="2270761"/>
              <a:ext cx="0" cy="2011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5677650" y="4274570"/>
              <a:ext cx="1051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rot="16200000">
              <a:off x="6705100" y="3230881"/>
              <a:ext cx="0" cy="1005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16200000">
              <a:off x="8915400" y="3276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7239000" y="5943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 flipV="1">
              <a:off x="6051030" y="7391400"/>
              <a:ext cx="182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5663160" y="6819900"/>
              <a:ext cx="114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rot="16200000">
              <a:off x="6736330" y="5745481"/>
              <a:ext cx="0" cy="1005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rot="16200000">
              <a:off x="7010400" y="647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4861560" y="8625840"/>
              <a:ext cx="38404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4175760" y="10515600"/>
              <a:ext cx="26060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rot="16200000">
              <a:off x="8915400" y="6172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7239000" y="10439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>
              <a:off x="7924800" y="6858000"/>
              <a:ext cx="0" cy="3566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6019800" y="847444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5410200" y="9601200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16200000">
              <a:off x="6903970" y="10363450"/>
              <a:ext cx="0" cy="731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004560" y="12115799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6050280" y="11612880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rot="16200000">
              <a:off x="6903970" y="10759441"/>
              <a:ext cx="0" cy="731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7239000" y="126492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 flipV="1">
              <a:off x="6019800" y="8900410"/>
              <a:ext cx="27432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4281690" y="10912090"/>
              <a:ext cx="40233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rot="16200000">
              <a:off x="6773430" y="12443960"/>
              <a:ext cx="0" cy="960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6019800" y="147828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5821680" y="14066520"/>
              <a:ext cx="14630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rot="16200000">
              <a:off x="6896100" y="129921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7971020" y="11353800"/>
              <a:ext cx="0" cy="1280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/>
            <p:nvPr/>
          </p:nvSpPr>
          <p:spPr>
            <a:xfrm>
              <a:off x="7246800" y="144780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>
              <a:off x="7971020" y="1357884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6019800" y="159258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6088130" y="15415260"/>
              <a:ext cx="9601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rot="16200000">
              <a:off x="6896100" y="145923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7239000" y="15849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rot="16200000">
              <a:off x="6637020" y="15689580"/>
              <a:ext cx="0" cy="1234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7986010" y="15392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rot="16200000">
              <a:off x="8915400" y="10668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rot="16200000">
              <a:off x="8915400" y="128778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rot="16200000">
              <a:off x="8915400" y="14706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rot="16200000">
              <a:off x="8915400" y="16078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8741326" y="30596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741326" y="59552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86800" y="104510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686800" y="126492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686800" y="144780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686800" y="158496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9"/>
          <p:cNvGrpSpPr/>
          <p:nvPr/>
        </p:nvGrpSpPr>
        <p:grpSpPr>
          <a:xfrm rot="5400000">
            <a:off x="-573514" y="-4003121"/>
            <a:ext cx="9743225" cy="16987469"/>
            <a:chOff x="-599225" y="-105695"/>
            <a:chExt cx="9743225" cy="16987469"/>
          </a:xfrm>
        </p:grpSpPr>
        <p:grpSp>
          <p:nvGrpSpPr>
            <p:cNvPr id="5" name="Group 10"/>
            <p:cNvGrpSpPr/>
            <p:nvPr/>
          </p:nvGrpSpPr>
          <p:grpSpPr>
            <a:xfrm>
              <a:off x="-599224" y="-105695"/>
              <a:ext cx="2389024" cy="1061670"/>
              <a:chOff x="-187024" y="580105"/>
              <a:chExt cx="2389024" cy="1061670"/>
            </a:xfrm>
          </p:grpSpPr>
          <p:sp>
            <p:nvSpPr>
              <p:cNvPr id="240" name="Rectangle 3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1" name="Straight Connector 4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5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6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4" name="TextBox 7"/>
              <p:cNvSpPr txBox="1"/>
              <p:nvPr/>
            </p:nvSpPr>
            <p:spPr>
              <a:xfrm rot="16200000"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5" name="TextBox 8"/>
              <p:cNvSpPr txBox="1"/>
              <p:nvPr/>
            </p:nvSpPr>
            <p:spPr>
              <a:xfrm rot="16200000">
                <a:off x="-186897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TextBox 9"/>
              <p:cNvSpPr txBox="1"/>
              <p:nvPr/>
            </p:nvSpPr>
            <p:spPr>
              <a:xfrm rot="16200000">
                <a:off x="-152399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6" name="Group 11"/>
            <p:cNvGrpSpPr/>
            <p:nvPr/>
          </p:nvGrpSpPr>
          <p:grpSpPr>
            <a:xfrm>
              <a:off x="-591425" y="961105"/>
              <a:ext cx="2389025" cy="1061670"/>
              <a:chOff x="-187025" y="580105"/>
              <a:chExt cx="2389025" cy="1061670"/>
            </a:xfrm>
          </p:grpSpPr>
          <p:sp>
            <p:nvSpPr>
              <p:cNvPr id="233" name="Rectangle 12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4" name="Straight Connector 13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4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7" name="TextBox 16"/>
              <p:cNvSpPr txBox="1"/>
              <p:nvPr/>
            </p:nvSpPr>
            <p:spPr>
              <a:xfrm rot="16200000">
                <a:off x="-199721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8" name="TextBox 17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9" name="TextBox 18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7"/>
            <p:cNvGrpSpPr/>
            <p:nvPr/>
          </p:nvGrpSpPr>
          <p:grpSpPr>
            <a:xfrm>
              <a:off x="-599225" y="2027905"/>
              <a:ext cx="2389025" cy="1061670"/>
              <a:chOff x="-187025" y="580105"/>
              <a:chExt cx="2389025" cy="106167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 rot="16200000">
                <a:off x="-199721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rot="16200000">
                <a:off x="-186897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8" name="Group 35"/>
            <p:cNvGrpSpPr/>
            <p:nvPr/>
          </p:nvGrpSpPr>
          <p:grpSpPr>
            <a:xfrm>
              <a:off x="-591425" y="3094705"/>
              <a:ext cx="2389025" cy="1061670"/>
              <a:chOff x="-187025" y="580105"/>
              <a:chExt cx="2389025" cy="106167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 rot="16200000">
                <a:off x="-199721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" name="Group 43"/>
            <p:cNvGrpSpPr/>
            <p:nvPr/>
          </p:nvGrpSpPr>
          <p:grpSpPr>
            <a:xfrm>
              <a:off x="-599225" y="4161505"/>
              <a:ext cx="2389025" cy="1061670"/>
              <a:chOff x="-187025" y="580105"/>
              <a:chExt cx="2389025" cy="106167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 rot="16200000">
                <a:off x="-199721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0" name="Group 51"/>
            <p:cNvGrpSpPr/>
            <p:nvPr/>
          </p:nvGrpSpPr>
          <p:grpSpPr>
            <a:xfrm>
              <a:off x="-591425" y="5228305"/>
              <a:ext cx="2389025" cy="1061670"/>
              <a:chOff x="-187025" y="580105"/>
              <a:chExt cx="2389025" cy="106167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TextBox 208"/>
              <p:cNvSpPr txBox="1"/>
              <p:nvPr/>
            </p:nvSpPr>
            <p:spPr>
              <a:xfrm rot="16200000">
                <a:off x="-199721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59"/>
            <p:cNvGrpSpPr/>
            <p:nvPr/>
          </p:nvGrpSpPr>
          <p:grpSpPr>
            <a:xfrm>
              <a:off x="-599225" y="6295105"/>
              <a:ext cx="2389025" cy="1061670"/>
              <a:chOff x="-187025" y="580105"/>
              <a:chExt cx="2389025" cy="106167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 rot="16200000"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2" name="Group 67"/>
            <p:cNvGrpSpPr/>
            <p:nvPr/>
          </p:nvGrpSpPr>
          <p:grpSpPr>
            <a:xfrm>
              <a:off x="-591425" y="7361905"/>
              <a:ext cx="2389025" cy="1061670"/>
              <a:chOff x="-187025" y="580105"/>
              <a:chExt cx="2389025" cy="106167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 rot="16200000"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3" name="Group 75"/>
            <p:cNvGrpSpPr/>
            <p:nvPr/>
          </p:nvGrpSpPr>
          <p:grpSpPr>
            <a:xfrm>
              <a:off x="-599225" y="8352505"/>
              <a:ext cx="2389025" cy="1061670"/>
              <a:chOff x="-187025" y="580105"/>
              <a:chExt cx="2389025" cy="106167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rot="16200000"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4" name="Group 83"/>
            <p:cNvGrpSpPr/>
            <p:nvPr/>
          </p:nvGrpSpPr>
          <p:grpSpPr>
            <a:xfrm>
              <a:off x="-591425" y="9419305"/>
              <a:ext cx="2389025" cy="1061670"/>
              <a:chOff x="-187025" y="580105"/>
              <a:chExt cx="2389025" cy="106167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 rot="16200000"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5" name="Group 91"/>
            <p:cNvGrpSpPr/>
            <p:nvPr/>
          </p:nvGrpSpPr>
          <p:grpSpPr>
            <a:xfrm>
              <a:off x="-599225" y="10486105"/>
              <a:ext cx="2389025" cy="1061670"/>
              <a:chOff x="-187025" y="580105"/>
              <a:chExt cx="2389025" cy="106167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 rot="16200000">
                <a:off x="-199722" y="60960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 rot="16200000">
                <a:off x="-186898" y="9647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6" name="Group 99"/>
            <p:cNvGrpSpPr/>
            <p:nvPr/>
          </p:nvGrpSpPr>
          <p:grpSpPr>
            <a:xfrm>
              <a:off x="-591425" y="11552904"/>
              <a:ext cx="2389025" cy="1061671"/>
              <a:chOff x="-187025" y="580104"/>
              <a:chExt cx="2389025" cy="106167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 rot="16200000">
                <a:off x="-199722" y="60959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 rot="16200000">
                <a:off x="-186898" y="96475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7" name="Group 107"/>
            <p:cNvGrpSpPr/>
            <p:nvPr/>
          </p:nvGrpSpPr>
          <p:grpSpPr>
            <a:xfrm>
              <a:off x="-599225" y="12619704"/>
              <a:ext cx="2389025" cy="1061671"/>
              <a:chOff x="-187025" y="580104"/>
              <a:chExt cx="2389025" cy="1061671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 rot="16200000">
                <a:off x="-199722" y="60959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-186898" y="96475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8" name="Group 115"/>
            <p:cNvGrpSpPr/>
            <p:nvPr/>
          </p:nvGrpSpPr>
          <p:grpSpPr>
            <a:xfrm>
              <a:off x="-591425" y="13686504"/>
              <a:ext cx="2389025" cy="1061671"/>
              <a:chOff x="-187025" y="580104"/>
              <a:chExt cx="2389025" cy="1061671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 rot="16200000">
                <a:off x="-199722" y="60959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16200000">
                <a:off x="-186898" y="96475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 rot="16200000">
                <a:off x="-152400" y="130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9" name="Group 123"/>
            <p:cNvGrpSpPr/>
            <p:nvPr/>
          </p:nvGrpSpPr>
          <p:grpSpPr>
            <a:xfrm>
              <a:off x="-599225" y="14753304"/>
              <a:ext cx="2389025" cy="1061670"/>
              <a:chOff x="-187025" y="580104"/>
              <a:chExt cx="2389025" cy="106167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 rot="16200000">
                <a:off x="-199722" y="60959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-186898" y="96475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 rot="16200000">
                <a:off x="-152400" y="13070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0" name="Group 131"/>
            <p:cNvGrpSpPr/>
            <p:nvPr/>
          </p:nvGrpSpPr>
          <p:grpSpPr>
            <a:xfrm>
              <a:off x="-591425" y="15820104"/>
              <a:ext cx="2389025" cy="1061670"/>
              <a:chOff x="-187025" y="580104"/>
              <a:chExt cx="2389025" cy="106167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762000" y="685800"/>
                <a:ext cx="1440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KMD Gate2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(AND)</a:t>
                </a:r>
                <a:endPara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rot="10800000">
                <a:off x="262735" y="8382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0800000">
                <a:off x="262735" y="114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10800000">
                <a:off x="262735" y="1447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16200000">
                <a:off x="-199722" y="60959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rot="16200000">
                <a:off x="-186897" y="96475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6200000">
                <a:off x="-152400" y="13070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rot="16200000">
              <a:off x="5455200" y="-3200400"/>
              <a:ext cx="0" cy="7315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8665126" y="762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2000" y="16002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2193840" y="24441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797600" y="25908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>
              <a:off x="2513880" y="21031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97600" y="15240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193840" y="16611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>
              <a:off x="2513880" y="16459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>
              <a:off x="6628680" y="-640080"/>
              <a:ext cx="0" cy="4937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8686800" y="13716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21020" y="7010399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2202860" y="7854359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806620" y="8000999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>
              <a:off x="2507910" y="7528309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806620" y="6934199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202860" y="7071359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>
              <a:off x="2507910" y="7041129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713220" y="10058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2195060" y="109023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98820" y="110490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>
              <a:off x="2515100" y="105613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798820" y="99822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195060" y="101193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>
              <a:off x="2515100" y="101041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711970" y="14325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208800" y="151695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797570" y="153162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>
              <a:off x="2513850" y="1484351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797570" y="142494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208800" y="1438656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>
              <a:off x="2513850" y="1437132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579800" y="4343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755641" y="4072128"/>
              <a:ext cx="8595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797570" y="3657600"/>
              <a:ext cx="1371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>
              <a:off x="3886200" y="3810001"/>
              <a:ext cx="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6200000">
              <a:off x="3170420" y="339902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82580" y="5867400"/>
              <a:ext cx="1371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757690" y="5440680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6200000">
              <a:off x="3871210" y="4343400"/>
              <a:ext cx="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601980" y="7010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16200000">
              <a:off x="4389620" y="7239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02770" y="5259050"/>
              <a:ext cx="0" cy="1737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572000" y="8229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16200000">
              <a:off x="3170420" y="754380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163824" y="8189976"/>
              <a:ext cx="5303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16200000">
              <a:off x="3977640" y="790956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304020" y="792480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557010" y="11658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16200000">
              <a:off x="3170420" y="1074420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986790" y="11430000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16200000">
              <a:off x="3992880" y="1133856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782580" y="13258799"/>
              <a:ext cx="164592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2971800" y="12801600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>
              <a:off x="3977640" y="1179576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579800" y="14325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57010" y="156972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287780" y="12573000"/>
              <a:ext cx="0" cy="1737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>
              <a:off x="4373380" y="14554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289030" y="15240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078230" y="15605760"/>
              <a:ext cx="7315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6200000">
              <a:off x="3992630" y="15423380"/>
              <a:ext cx="0" cy="1097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>
              <a:off x="3170420" y="15011400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7246800" y="30480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019800" y="4800600"/>
              <a:ext cx="182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10800000" flipV="1">
              <a:off x="7956030" y="3931919"/>
              <a:ext cx="0" cy="2011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159770" y="2286000"/>
              <a:ext cx="109728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754880" y="2788920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>
              <a:off x="6263640" y="2270761"/>
              <a:ext cx="0" cy="2011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5677650" y="4274570"/>
              <a:ext cx="10515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>
              <a:off x="6705100" y="3230881"/>
              <a:ext cx="0" cy="1005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16200000">
              <a:off x="8915400" y="3276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7239000" y="5943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6051030" y="7391400"/>
              <a:ext cx="1828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663160" y="6819900"/>
              <a:ext cx="114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16200000">
              <a:off x="6736330" y="5745481"/>
              <a:ext cx="0" cy="1005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6200000">
              <a:off x="7010400" y="647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861560" y="8625840"/>
              <a:ext cx="38404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175760" y="10515600"/>
              <a:ext cx="26060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16200000">
              <a:off x="8915400" y="6172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7239000" y="104394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924800" y="6858000"/>
              <a:ext cx="0" cy="3566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019800" y="847444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410200" y="9601200"/>
              <a:ext cx="228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6200000">
              <a:off x="6903970" y="10363450"/>
              <a:ext cx="0" cy="731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004560" y="12115799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6050280" y="11612880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6200000">
              <a:off x="6903970" y="10759441"/>
              <a:ext cx="0" cy="731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7239000" y="126492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Gate4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(Full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V="1">
              <a:off x="6019800" y="8900410"/>
              <a:ext cx="27432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281690" y="10912090"/>
              <a:ext cx="40233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6200000">
              <a:off x="6773430" y="12443960"/>
              <a:ext cx="0" cy="960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6019800" y="147828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821680" y="14066520"/>
              <a:ext cx="14630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16200000">
              <a:off x="6896100" y="129921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971020" y="11353800"/>
              <a:ext cx="0" cy="1280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7246800" y="144780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7971020" y="1357884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019800" y="15925800"/>
              <a:ext cx="54864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6088130" y="15415260"/>
              <a:ext cx="9601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>
              <a:off x="6896100" y="145923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7239000" y="15849600"/>
              <a:ext cx="14400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KMD Gate3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(Half Adder)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rot="16200000">
              <a:off x="6637020" y="15689580"/>
              <a:ext cx="0" cy="12344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986010" y="15392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>
              <a:off x="8915400" y="10668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rot="16200000">
              <a:off x="8915400" y="128778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rot="16200000">
              <a:off x="8915400" y="14706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16200000">
              <a:off x="8915400" y="160782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 rot="16200000">
              <a:off x="8741326" y="30596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 rot="16200000">
              <a:off x="8741326" y="59552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 rot="16200000">
              <a:off x="8686800" y="104510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16200000">
              <a:off x="8686800" y="126492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16200000">
              <a:off x="8686800" y="144780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rot="16200000">
              <a:off x="8686800" y="158496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37360" y="304800"/>
            <a:ext cx="11033760" cy="8488680"/>
            <a:chOff x="-1737360" y="304800"/>
            <a:chExt cx="11033760" cy="8488680"/>
          </a:xfrm>
        </p:grpSpPr>
        <p:grpSp>
          <p:nvGrpSpPr>
            <p:cNvPr id="45" name="Group 44"/>
            <p:cNvGrpSpPr/>
            <p:nvPr/>
          </p:nvGrpSpPr>
          <p:grpSpPr>
            <a:xfrm>
              <a:off x="-1737360" y="304800"/>
              <a:ext cx="11033760" cy="8488680"/>
              <a:chOff x="-1737360" y="304800"/>
              <a:chExt cx="11033760" cy="8488680"/>
            </a:xfrm>
          </p:grpSpPr>
          <p:grpSp>
            <p:nvGrpSpPr>
              <p:cNvPr id="2" name="Group 17"/>
              <p:cNvGrpSpPr/>
              <p:nvPr/>
            </p:nvGrpSpPr>
            <p:grpSpPr>
              <a:xfrm>
                <a:off x="-1737360" y="304800"/>
                <a:ext cx="11033760" cy="8488680"/>
                <a:chOff x="-1737360" y="304800"/>
                <a:chExt cx="11033760" cy="848868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685800" y="304800"/>
                  <a:ext cx="7772400" cy="381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REVERSIBLE LOGIC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0" y="1143000"/>
                  <a:ext cx="2667000" cy="5334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Reversible Gates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3276600" y="1143000"/>
                  <a:ext cx="2743200" cy="5334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Performance Metrics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24600" y="1143000"/>
                  <a:ext cx="2834640" cy="5334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Technology &amp; Tools Used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-1737360" y="1905000"/>
                  <a:ext cx="2194560" cy="5334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Basic / Conventional Gates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914400" y="1905000"/>
                  <a:ext cx="2133600" cy="5334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Special / New Gates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-1524000" y="2743200"/>
                  <a:ext cx="1645920" cy="23774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Feynman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Fredkin</a:t>
                  </a:r>
                  <a:endParaRPr lang="en-US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Toffoli</a:t>
                  </a:r>
                  <a:endParaRPr lang="en-US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Peres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Feynman Double (F2G)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2057400" y="2743200"/>
                  <a:ext cx="1600200" cy="6096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Parity Preserving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228600" y="2743200"/>
                  <a:ext cx="1600200" cy="6096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Reversible Gates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133600" y="3581400"/>
                  <a:ext cx="1463040" cy="521208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MIG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BHPX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P2PG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ZPLG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NFT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RC-I, RC-II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TVG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PRUG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RQCA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PPPG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FTRA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SMS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DKG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RUG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RM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UPPG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RFS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RR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04800" y="3581400"/>
                  <a:ext cx="1463040" cy="402336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TR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HNG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PFAG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TSG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PAOG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BJN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BME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SAM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MPG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MRG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R-CQCA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BHX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BVPPG</a:t>
                  </a:r>
                </a:p>
                <a:p>
                  <a:pPr marL="231775" indent="-231775">
                    <a:buFont typeface="Arial" pitchFamily="34" charset="0"/>
                    <a:buChar char="•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URG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733800" y="2133600"/>
                  <a:ext cx="2468880" cy="292608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Quantum Cost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Constant Inputs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Garbage Outputs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Logical Calculations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Number of Gates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Total Cost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Area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Number of Cells</a:t>
                  </a:r>
                </a:p>
                <a:p>
                  <a:pPr marL="231775" indent="-231775">
                    <a:buFont typeface="Wingdings" pitchFamily="2" charset="2"/>
                    <a:buChar char="Ø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Number of Cycles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6324600" y="2133600"/>
                  <a:ext cx="2971800" cy="292608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u="sng" dirty="0" smtClean="0">
                      <a:latin typeface="Times New Roman" pitchFamily="18" charset="0"/>
                      <a:cs typeface="Times New Roman" pitchFamily="18" charset="0"/>
                    </a:rPr>
                    <a:t>Technology </a:t>
                  </a:r>
                </a:p>
                <a:p>
                  <a:pPr marL="231775" indent="-231775">
                    <a:buFont typeface="Wingdings" pitchFamily="2" charset="2"/>
                    <a:buChar char="v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Transistor Level</a:t>
                  </a:r>
                </a:p>
                <a:p>
                  <a:pPr marL="231775" indent="-231775">
                    <a:buFont typeface="Wingdings" pitchFamily="2" charset="2"/>
                    <a:buChar char="v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Quantum Circuits</a:t>
                  </a:r>
                </a:p>
                <a:p>
                  <a:pPr marL="231775" indent="-231775"/>
                  <a:endParaRPr lang="en-US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231775" indent="-231775" algn="ctr"/>
                  <a:r>
                    <a:rPr lang="en-US" b="1" u="sng" dirty="0" smtClean="0">
                      <a:latin typeface="Times New Roman" pitchFamily="18" charset="0"/>
                      <a:cs typeface="Times New Roman" pitchFamily="18" charset="0"/>
                    </a:rPr>
                    <a:t>Tools</a:t>
                  </a:r>
                </a:p>
                <a:p>
                  <a:pPr marL="231775" indent="-231775">
                    <a:buFont typeface="Wingdings" pitchFamily="2" charset="2"/>
                    <a:buChar char="v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HDL	–  Xilinx</a:t>
                  </a:r>
                </a:p>
                <a:p>
                  <a:pPr marL="231775" indent="-231775">
                    <a:buFont typeface="Wingdings" pitchFamily="2" charset="2"/>
                    <a:buChar char="v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QCA	–  </a:t>
                  </a:r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QCADesigner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/ HDLQ</a:t>
                  </a:r>
                </a:p>
                <a:p>
                  <a:pPr marL="231775" indent="-231775">
                    <a:buFont typeface="Wingdings" pitchFamily="2" charset="2"/>
                    <a:buChar char="v"/>
                  </a:pP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QC 	–  </a:t>
                  </a:r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RCViewer</a:t>
                  </a:r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 / </a:t>
                  </a:r>
                  <a:r>
                    <a:rPr lang="en-US" dirty="0" err="1" smtClean="0">
                      <a:latin typeface="Times New Roman" pitchFamily="18" charset="0"/>
                      <a:cs typeface="Times New Roman" pitchFamily="18" charset="0"/>
                    </a:rPr>
                    <a:t>QCViewer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333500" y="685800"/>
                <a:ext cx="6493950" cy="457200"/>
                <a:chOff x="1333500" y="685800"/>
                <a:chExt cx="6493950" cy="4572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347450" y="914400"/>
                  <a:ext cx="64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648200" y="685800"/>
                  <a:ext cx="0" cy="228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endCxn id="5" idx="0"/>
                </p:cNvCxnSpPr>
                <p:nvPr/>
              </p:nvCxnSpPr>
              <p:spPr>
                <a:xfrm flipH="1">
                  <a:off x="1333500" y="914400"/>
                  <a:ext cx="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648200" y="914400"/>
                  <a:ext cx="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7810500" y="914400"/>
                  <a:ext cx="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-609600" y="1684800"/>
                <a:ext cx="2705100" cy="211800"/>
                <a:chOff x="2865975" y="770400"/>
                <a:chExt cx="2705100" cy="2118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65975" y="838200"/>
                  <a:ext cx="270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648200" y="770400"/>
                  <a:ext cx="0" cy="72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>
                  <a:off x="2865975" y="838200"/>
                  <a:ext cx="0" cy="14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571075" y="838200"/>
                  <a:ext cx="0" cy="14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1028700" y="2438400"/>
                <a:ext cx="1836000" cy="304800"/>
                <a:chOff x="2865975" y="677400"/>
                <a:chExt cx="1836000" cy="3048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65975" y="838200"/>
                  <a:ext cx="183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818475" y="677400"/>
                  <a:ext cx="0" cy="162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865975" y="838200"/>
                  <a:ext cx="0" cy="14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99538" y="829800"/>
                  <a:ext cx="0" cy="144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/>
              <p:cNvCxnSpPr>
                <a:stCxn id="12" idx="2"/>
                <a:endCxn id="15" idx="0"/>
              </p:cNvCxnSpPr>
              <p:nvPr/>
            </p:nvCxnSpPr>
            <p:spPr>
              <a:xfrm>
                <a:off x="1028700" y="3352800"/>
                <a:ext cx="762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1" idx="2"/>
                <a:endCxn id="13" idx="0"/>
              </p:cNvCxnSpPr>
              <p:nvPr/>
            </p:nvCxnSpPr>
            <p:spPr>
              <a:xfrm>
                <a:off x="2857500" y="3352800"/>
                <a:ext cx="762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625550" y="1676400"/>
                <a:ext cx="0" cy="43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7827450" y="1684900"/>
                <a:ext cx="0" cy="43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-685800" y="2438400"/>
              <a:ext cx="0" cy="28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411055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2000" y="228600"/>
            <a:ext cx="6858000" cy="4876800"/>
            <a:chOff x="762000" y="228600"/>
            <a:chExt cx="6858000" cy="48768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228600"/>
              <a:ext cx="1828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62000" y="1676400"/>
              <a:ext cx="32004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ARITHMETIC OPERATIONS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24400" y="1676400"/>
              <a:ext cx="28956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LOGICAL OPERATIONS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14400" y="2743200"/>
              <a:ext cx="2895600" cy="2362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Addition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Subtraction (1’s and 2’s)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Increment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Transfer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Decrement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Add with carry 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Constants (0 or 1)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24400" y="2514600"/>
              <a:ext cx="2895600" cy="2590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NOT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XOR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AND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OR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NAND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NOR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XNOR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COPY</a:t>
              </a:r>
            </a:p>
            <a:p>
              <a:pPr lvl="1">
                <a:buFont typeface="Wingdings" pitchFamily="2" charset="2"/>
                <a:buChar char="v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TRANSFER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>
            <a:xfrm flipH="1">
              <a:off x="2362200" y="685800"/>
              <a:ext cx="18288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2"/>
              <a:endCxn id="6" idx="0"/>
            </p:cNvCxnSpPr>
            <p:nvPr/>
          </p:nvCxnSpPr>
          <p:spPr>
            <a:xfrm>
              <a:off x="4191000" y="685800"/>
              <a:ext cx="19812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7" idx="0"/>
            </p:cNvCxnSpPr>
            <p:nvPr/>
          </p:nvCxnSpPr>
          <p:spPr>
            <a:xfrm>
              <a:off x="2362200" y="2133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8" idx="0"/>
            </p:cNvCxnSpPr>
            <p:nvPr/>
          </p:nvCxnSpPr>
          <p:spPr>
            <a:xfrm>
              <a:off x="6172200" y="2133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72008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Vector Table for Simulation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939"/>
          <a:stretch/>
        </p:blipFill>
        <p:spPr>
          <a:xfrm>
            <a:off x="1835696" y="764704"/>
            <a:ext cx="5184575" cy="5544616"/>
          </a:xfrm>
        </p:spPr>
      </p:pic>
    </p:spTree>
    <p:extLst>
      <p:ext uri="{BB962C8B-B14F-4D97-AF65-F5344CB8AC3E}">
        <p14:creationId xmlns="" xmlns:p14="http://schemas.microsoft.com/office/powerpoint/2010/main" val="1421859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64704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SIMULATION OUTPUT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7772400" cy="21602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" r="801"/>
          <a:stretch/>
        </p:blipFill>
        <p:spPr>
          <a:xfrm>
            <a:off x="971600" y="2996952"/>
            <a:ext cx="7786034" cy="241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3892"/>
          <a:stretch/>
        </p:blipFill>
        <p:spPr>
          <a:xfrm>
            <a:off x="971600" y="5373216"/>
            <a:ext cx="7776864" cy="864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805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620688"/>
            <a:ext cx="64633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620688"/>
            <a:ext cx="6480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0101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620688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620688"/>
            <a:ext cx="6377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0" y="620688"/>
            <a:ext cx="6291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1110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620688"/>
            <a:ext cx="6377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0011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620688"/>
            <a:ext cx="9028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820472" cy="5661248"/>
          </a:xfrm>
        </p:spPr>
      </p:pic>
      <p:sp>
        <p:nvSpPr>
          <p:cNvPr id="3" name="Rectangle 2"/>
          <p:cNvSpPr/>
          <p:nvPr/>
        </p:nvSpPr>
        <p:spPr bwMode="auto">
          <a:xfrm>
            <a:off x="419215" y="3861048"/>
            <a:ext cx="8712968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01008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35696" y="908720"/>
            <a:ext cx="648072" cy="52565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980728"/>
            <a:ext cx="576064" cy="568863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55776" y="908720"/>
            <a:ext cx="576064" cy="568863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91880" y="980728"/>
            <a:ext cx="576064" cy="5616624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88024" y="980728"/>
            <a:ext cx="504056" cy="5616623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12160" y="980728"/>
            <a:ext cx="648072" cy="5616624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52320" y="980728"/>
            <a:ext cx="648072" cy="5616624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075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6332" y="753543"/>
            <a:ext cx="9093467" cy="3101618"/>
            <a:chOff x="354188" y="670790"/>
            <a:chExt cx="2924374" cy="992910"/>
          </a:xfrm>
        </p:grpSpPr>
        <p:sp>
          <p:nvSpPr>
            <p:cNvPr id="5" name="AutoShape 68"/>
            <p:cNvSpPr>
              <a:spLocks noChangeShapeType="1"/>
            </p:cNvSpPr>
            <p:nvPr/>
          </p:nvSpPr>
          <p:spPr bwMode="auto">
            <a:xfrm>
              <a:off x="542925" y="762000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67"/>
            <p:cNvSpPr>
              <a:spLocks noChangeShapeType="1"/>
            </p:cNvSpPr>
            <p:nvPr/>
          </p:nvSpPr>
          <p:spPr bwMode="auto">
            <a:xfrm>
              <a:off x="552450" y="996950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6"/>
            <p:cNvSpPr>
              <a:spLocks noChangeShapeType="1"/>
            </p:cNvSpPr>
            <p:nvPr/>
          </p:nvSpPr>
          <p:spPr bwMode="auto">
            <a:xfrm>
              <a:off x="542925" y="1249363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65"/>
            <p:cNvSpPr>
              <a:spLocks noChangeShapeType="1"/>
            </p:cNvSpPr>
            <p:nvPr/>
          </p:nvSpPr>
          <p:spPr bwMode="auto">
            <a:xfrm>
              <a:off x="544513" y="1528763"/>
              <a:ext cx="1982787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366599" y="673497"/>
              <a:ext cx="142875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auto">
            <a:xfrm>
              <a:off x="371273" y="903614"/>
              <a:ext cx="162706" cy="233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364218" y="1122151"/>
              <a:ext cx="145256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auto">
            <a:xfrm>
              <a:off x="354188" y="1393825"/>
              <a:ext cx="138906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574925" y="670790"/>
              <a:ext cx="703637" cy="222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P=A</a:t>
              </a:r>
              <a:r>
                <a:rPr lang="en-US" sz="3600" b="1" dirty="0" smtClean="0"/>
                <a:t>⊕</a:t>
              </a:r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2566497" y="889908"/>
              <a:ext cx="344487" cy="271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5" name="Text Box 62"/>
            <p:cNvSpPr txBox="1">
              <a:spLocks noChangeArrowheads="1"/>
            </p:cNvSpPr>
            <p:nvPr/>
          </p:nvSpPr>
          <p:spPr bwMode="auto">
            <a:xfrm>
              <a:off x="2574925" y="1157656"/>
              <a:ext cx="409575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2567911" y="1380913"/>
              <a:ext cx="268288" cy="227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698596" y="677863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59"/>
            <p:cNvSpPr>
              <a:spLocks noChangeArrowheads="1"/>
            </p:cNvSpPr>
            <p:nvPr/>
          </p:nvSpPr>
          <p:spPr bwMode="auto">
            <a:xfrm>
              <a:off x="966788" y="900113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1461993" y="1174750"/>
              <a:ext cx="158750" cy="1666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1785938" y="915988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2101945" y="1441450"/>
              <a:ext cx="158750" cy="1666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55"/>
            <p:cNvSpPr>
              <a:spLocks noChangeArrowheads="1"/>
            </p:cNvSpPr>
            <p:nvPr/>
          </p:nvSpPr>
          <p:spPr bwMode="auto">
            <a:xfrm>
              <a:off x="733425" y="1470025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004888" y="11985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1497013" y="946150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52"/>
            <p:cNvSpPr>
              <a:spLocks noChangeArrowheads="1"/>
            </p:cNvSpPr>
            <p:nvPr/>
          </p:nvSpPr>
          <p:spPr bwMode="auto">
            <a:xfrm>
              <a:off x="1490663" y="7032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1817688" y="1485900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50"/>
            <p:cNvSpPr>
              <a:spLocks noChangeArrowheads="1"/>
            </p:cNvSpPr>
            <p:nvPr/>
          </p:nvSpPr>
          <p:spPr bwMode="auto">
            <a:xfrm>
              <a:off x="2136775" y="11985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utoShape 49"/>
            <p:cNvSpPr>
              <a:spLocks noChangeShapeType="1"/>
            </p:cNvSpPr>
            <p:nvPr/>
          </p:nvSpPr>
          <p:spPr bwMode="auto">
            <a:xfrm>
              <a:off x="785813" y="677863"/>
              <a:ext cx="0" cy="84889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AutoShape 48"/>
            <p:cNvSpPr>
              <a:spLocks noChangeShapeType="1"/>
            </p:cNvSpPr>
            <p:nvPr/>
          </p:nvSpPr>
          <p:spPr bwMode="auto">
            <a:xfrm>
              <a:off x="1046163" y="900113"/>
              <a:ext cx="0" cy="380541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AutoShape 47"/>
            <p:cNvSpPr>
              <a:spLocks noChangeShapeType="1"/>
            </p:cNvSpPr>
            <p:nvPr/>
          </p:nvSpPr>
          <p:spPr bwMode="auto">
            <a:xfrm>
              <a:off x="1544638" y="795338"/>
              <a:ext cx="0" cy="541337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AutoShape 46"/>
            <p:cNvSpPr>
              <a:spLocks noChangeShapeType="1"/>
            </p:cNvSpPr>
            <p:nvPr/>
          </p:nvSpPr>
          <p:spPr bwMode="auto">
            <a:xfrm>
              <a:off x="1865313" y="915988"/>
              <a:ext cx="0" cy="66040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AutoShape 45"/>
            <p:cNvSpPr>
              <a:spLocks noChangeShapeType="1"/>
            </p:cNvSpPr>
            <p:nvPr/>
          </p:nvSpPr>
          <p:spPr bwMode="auto">
            <a:xfrm>
              <a:off x="2182813" y="1206500"/>
              <a:ext cx="0" cy="40395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utoShape 44"/>
            <p:cNvSpPr>
              <a:spLocks noChangeShapeType="1"/>
            </p:cNvSpPr>
            <p:nvPr/>
          </p:nvSpPr>
          <p:spPr bwMode="auto">
            <a:xfrm>
              <a:off x="703263" y="762000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AutoShape 43"/>
            <p:cNvSpPr>
              <a:spLocks noChangeShapeType="1"/>
            </p:cNvSpPr>
            <p:nvPr/>
          </p:nvSpPr>
          <p:spPr bwMode="auto">
            <a:xfrm>
              <a:off x="969963" y="996950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AutoShape 42"/>
            <p:cNvSpPr>
              <a:spLocks noChangeShapeType="1"/>
            </p:cNvSpPr>
            <p:nvPr/>
          </p:nvSpPr>
          <p:spPr bwMode="auto">
            <a:xfrm>
              <a:off x="1457325" y="1248332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AutoShape 41"/>
            <p:cNvSpPr>
              <a:spLocks noChangeShapeType="1"/>
            </p:cNvSpPr>
            <p:nvPr/>
          </p:nvSpPr>
          <p:spPr bwMode="auto">
            <a:xfrm>
              <a:off x="1785938" y="996950"/>
              <a:ext cx="1841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40"/>
            <p:cNvSpPr>
              <a:spLocks noChangeShapeType="1"/>
            </p:cNvSpPr>
            <p:nvPr/>
          </p:nvSpPr>
          <p:spPr bwMode="auto">
            <a:xfrm>
              <a:off x="2105025" y="1528763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3590014" y="0"/>
            <a:ext cx="214042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XOR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131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6332" y="753543"/>
            <a:ext cx="9093467" cy="3101618"/>
            <a:chOff x="354188" y="670790"/>
            <a:chExt cx="2924374" cy="992910"/>
          </a:xfrm>
        </p:grpSpPr>
        <p:sp>
          <p:nvSpPr>
            <p:cNvPr id="5" name="AutoShape 68"/>
            <p:cNvSpPr>
              <a:spLocks noChangeShapeType="1"/>
            </p:cNvSpPr>
            <p:nvPr/>
          </p:nvSpPr>
          <p:spPr bwMode="auto">
            <a:xfrm>
              <a:off x="542925" y="762000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67"/>
            <p:cNvSpPr>
              <a:spLocks noChangeShapeType="1"/>
            </p:cNvSpPr>
            <p:nvPr/>
          </p:nvSpPr>
          <p:spPr bwMode="auto">
            <a:xfrm>
              <a:off x="552450" y="996950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6"/>
            <p:cNvSpPr>
              <a:spLocks noChangeShapeType="1"/>
            </p:cNvSpPr>
            <p:nvPr/>
          </p:nvSpPr>
          <p:spPr bwMode="auto">
            <a:xfrm>
              <a:off x="542925" y="1249363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65"/>
            <p:cNvSpPr>
              <a:spLocks noChangeShapeType="1"/>
            </p:cNvSpPr>
            <p:nvPr/>
          </p:nvSpPr>
          <p:spPr bwMode="auto">
            <a:xfrm>
              <a:off x="544513" y="1528763"/>
              <a:ext cx="1982787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366599" y="673497"/>
              <a:ext cx="142875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auto">
            <a:xfrm>
              <a:off x="371273" y="903614"/>
              <a:ext cx="162706" cy="233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364218" y="1122151"/>
              <a:ext cx="145256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auto">
            <a:xfrm>
              <a:off x="354188" y="1393825"/>
              <a:ext cx="138906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574925" y="670790"/>
              <a:ext cx="703637" cy="222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P=A</a:t>
              </a:r>
              <a:r>
                <a:rPr lang="en-US" sz="3600" b="1" dirty="0" smtClean="0"/>
                <a:t>⊕</a:t>
              </a:r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2566497" y="889908"/>
              <a:ext cx="344487" cy="271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5" name="Text Box 62"/>
            <p:cNvSpPr txBox="1">
              <a:spLocks noChangeArrowheads="1"/>
            </p:cNvSpPr>
            <p:nvPr/>
          </p:nvSpPr>
          <p:spPr bwMode="auto">
            <a:xfrm>
              <a:off x="2567911" y="1166949"/>
              <a:ext cx="581111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Q=AB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2567911" y="1380913"/>
              <a:ext cx="268288" cy="227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698596" y="677863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59"/>
            <p:cNvSpPr>
              <a:spLocks noChangeArrowheads="1"/>
            </p:cNvSpPr>
            <p:nvPr/>
          </p:nvSpPr>
          <p:spPr bwMode="auto">
            <a:xfrm>
              <a:off x="966788" y="900113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1461993" y="1174750"/>
              <a:ext cx="158750" cy="1666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1785938" y="915988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2101945" y="1441450"/>
              <a:ext cx="158750" cy="1666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55"/>
            <p:cNvSpPr>
              <a:spLocks noChangeArrowheads="1"/>
            </p:cNvSpPr>
            <p:nvPr/>
          </p:nvSpPr>
          <p:spPr bwMode="auto">
            <a:xfrm>
              <a:off x="733425" y="1470025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004888" y="11985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1497013" y="946150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52"/>
            <p:cNvSpPr>
              <a:spLocks noChangeArrowheads="1"/>
            </p:cNvSpPr>
            <p:nvPr/>
          </p:nvSpPr>
          <p:spPr bwMode="auto">
            <a:xfrm>
              <a:off x="1490663" y="7032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1817688" y="1485900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50"/>
            <p:cNvSpPr>
              <a:spLocks noChangeArrowheads="1"/>
            </p:cNvSpPr>
            <p:nvPr/>
          </p:nvSpPr>
          <p:spPr bwMode="auto">
            <a:xfrm>
              <a:off x="2136775" y="11985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utoShape 49"/>
            <p:cNvSpPr>
              <a:spLocks noChangeShapeType="1"/>
            </p:cNvSpPr>
            <p:nvPr/>
          </p:nvSpPr>
          <p:spPr bwMode="auto">
            <a:xfrm>
              <a:off x="785813" y="677863"/>
              <a:ext cx="0" cy="84889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AutoShape 48"/>
            <p:cNvSpPr>
              <a:spLocks noChangeShapeType="1"/>
            </p:cNvSpPr>
            <p:nvPr/>
          </p:nvSpPr>
          <p:spPr bwMode="auto">
            <a:xfrm>
              <a:off x="1046163" y="900113"/>
              <a:ext cx="0" cy="380541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AutoShape 47"/>
            <p:cNvSpPr>
              <a:spLocks noChangeShapeType="1"/>
            </p:cNvSpPr>
            <p:nvPr/>
          </p:nvSpPr>
          <p:spPr bwMode="auto">
            <a:xfrm>
              <a:off x="1544638" y="795338"/>
              <a:ext cx="0" cy="541337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AutoShape 46"/>
            <p:cNvSpPr>
              <a:spLocks noChangeShapeType="1"/>
            </p:cNvSpPr>
            <p:nvPr/>
          </p:nvSpPr>
          <p:spPr bwMode="auto">
            <a:xfrm>
              <a:off x="1865313" y="915988"/>
              <a:ext cx="0" cy="66040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AutoShape 45"/>
            <p:cNvSpPr>
              <a:spLocks noChangeShapeType="1"/>
            </p:cNvSpPr>
            <p:nvPr/>
          </p:nvSpPr>
          <p:spPr bwMode="auto">
            <a:xfrm>
              <a:off x="2182813" y="1206500"/>
              <a:ext cx="0" cy="40395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utoShape 44"/>
            <p:cNvSpPr>
              <a:spLocks noChangeShapeType="1"/>
            </p:cNvSpPr>
            <p:nvPr/>
          </p:nvSpPr>
          <p:spPr bwMode="auto">
            <a:xfrm>
              <a:off x="703263" y="762000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AutoShape 43"/>
            <p:cNvSpPr>
              <a:spLocks noChangeShapeType="1"/>
            </p:cNvSpPr>
            <p:nvPr/>
          </p:nvSpPr>
          <p:spPr bwMode="auto">
            <a:xfrm>
              <a:off x="969963" y="996950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AutoShape 42"/>
            <p:cNvSpPr>
              <a:spLocks noChangeShapeType="1"/>
            </p:cNvSpPr>
            <p:nvPr/>
          </p:nvSpPr>
          <p:spPr bwMode="auto">
            <a:xfrm>
              <a:off x="1457325" y="1248332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AutoShape 41"/>
            <p:cNvSpPr>
              <a:spLocks noChangeShapeType="1"/>
            </p:cNvSpPr>
            <p:nvPr/>
          </p:nvSpPr>
          <p:spPr bwMode="auto">
            <a:xfrm>
              <a:off x="1785938" y="996950"/>
              <a:ext cx="1841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40"/>
            <p:cNvSpPr>
              <a:spLocks noChangeShapeType="1"/>
            </p:cNvSpPr>
            <p:nvPr/>
          </p:nvSpPr>
          <p:spPr bwMode="auto">
            <a:xfrm>
              <a:off x="2105025" y="1528763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3590014" y="0"/>
            <a:ext cx="214042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Half Adder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64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1828800" y="647700"/>
            <a:ext cx="5943600" cy="1379172"/>
            <a:chOff x="1828800" y="647700"/>
            <a:chExt cx="5943600" cy="1379172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647700"/>
              <a:ext cx="1371600" cy="1371600"/>
              <a:chOff x="1828800" y="647700"/>
              <a:chExt cx="2743200" cy="297642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647700"/>
                <a:ext cx="2743200" cy="2976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202426" y="1032755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7125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642852" y="52725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3352800" y="655272"/>
              <a:ext cx="1371600" cy="1371600"/>
              <a:chOff x="1828800" y="647700"/>
              <a:chExt cx="2743200" cy="278129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647700"/>
                <a:ext cx="2743200" cy="27812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202426" y="1032755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27125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642852" y="52725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4876800" y="647700"/>
              <a:ext cx="1371600" cy="1371600"/>
              <a:chOff x="1828800" y="647700"/>
              <a:chExt cx="2743200" cy="27812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828800" y="647700"/>
                <a:ext cx="2743200" cy="27812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202426" y="1032755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7125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642852" y="52725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6400800" y="655272"/>
              <a:ext cx="1371600" cy="1371600"/>
              <a:chOff x="1828800" y="647700"/>
              <a:chExt cx="2743200" cy="278129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8800" y="647700"/>
                <a:ext cx="2743200" cy="27812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202426" y="1032755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27125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642852" y="52725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8" name="Group 197"/>
          <p:cNvGrpSpPr/>
          <p:nvPr/>
        </p:nvGrpSpPr>
        <p:grpSpPr>
          <a:xfrm>
            <a:off x="1828800" y="3003144"/>
            <a:ext cx="5943602" cy="1397400"/>
            <a:chOff x="2133598" y="3003144"/>
            <a:chExt cx="5943602" cy="1397400"/>
          </a:xfrm>
        </p:grpSpPr>
        <p:grpSp>
          <p:nvGrpSpPr>
            <p:cNvPr id="90" name="Group 89"/>
            <p:cNvGrpSpPr/>
            <p:nvPr/>
          </p:nvGrpSpPr>
          <p:grpSpPr>
            <a:xfrm>
              <a:off x="2133598" y="3003144"/>
              <a:ext cx="1371600" cy="1371600"/>
              <a:chOff x="1828800" y="647700"/>
              <a:chExt cx="2743200" cy="27813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828800" y="647700"/>
                <a:ext cx="2743200" cy="2781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2202426" y="1032756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65170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292390" y="5287542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5" name="Group 134"/>
            <p:cNvGrpSpPr/>
            <p:nvPr/>
          </p:nvGrpSpPr>
          <p:grpSpPr>
            <a:xfrm>
              <a:off x="3657600" y="3016044"/>
              <a:ext cx="1371600" cy="1371600"/>
              <a:chOff x="1828800" y="647700"/>
              <a:chExt cx="2743200" cy="27813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828800" y="647700"/>
                <a:ext cx="2743200" cy="2781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2202426" y="1032756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65170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292390" y="5287542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6" name="Group 155"/>
            <p:cNvGrpSpPr/>
            <p:nvPr/>
          </p:nvGrpSpPr>
          <p:grpSpPr>
            <a:xfrm>
              <a:off x="5181598" y="3016044"/>
              <a:ext cx="1371600" cy="1371600"/>
              <a:chOff x="1828800" y="647700"/>
              <a:chExt cx="2743200" cy="27813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828800" y="647700"/>
                <a:ext cx="2743200" cy="2781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2202426" y="1032756"/>
                <a:ext cx="2012172" cy="2011188"/>
                <a:chOff x="2179320" y="3810000"/>
                <a:chExt cx="2012172" cy="2011188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219505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365170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2292390" y="5287542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7" name="Group 176"/>
            <p:cNvGrpSpPr/>
            <p:nvPr/>
          </p:nvGrpSpPr>
          <p:grpSpPr>
            <a:xfrm>
              <a:off x="6705600" y="3028944"/>
              <a:ext cx="1371600" cy="1371600"/>
              <a:chOff x="1828800" y="647700"/>
              <a:chExt cx="2743200" cy="27813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828800" y="647700"/>
                <a:ext cx="2743200" cy="2781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2188662" y="1032756"/>
                <a:ext cx="2025936" cy="2011188"/>
                <a:chOff x="2165556" y="3810000"/>
                <a:chExt cx="2025936" cy="2011188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3551412" y="5181108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2165556" y="515120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551412" y="3810492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2179320" y="3810000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651702" y="3900948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2262894" y="5252985"/>
                  <a:ext cx="457200" cy="45720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99" name="TextBox 198"/>
          <p:cNvSpPr txBox="1"/>
          <p:nvPr/>
        </p:nvSpPr>
        <p:spPr>
          <a:xfrm>
            <a:off x="3640395" y="4800600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‘1’ Propagation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642852" y="2286000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‘0’ Propagation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076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399" y="753543"/>
            <a:ext cx="11811000" cy="3101618"/>
            <a:chOff x="166401" y="670790"/>
            <a:chExt cx="3798307" cy="992910"/>
          </a:xfrm>
        </p:grpSpPr>
        <p:sp>
          <p:nvSpPr>
            <p:cNvPr id="5" name="AutoShape 68"/>
            <p:cNvSpPr>
              <a:spLocks noChangeShapeType="1"/>
            </p:cNvSpPr>
            <p:nvPr/>
          </p:nvSpPr>
          <p:spPr bwMode="auto">
            <a:xfrm>
              <a:off x="542925" y="762000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AutoShape 67"/>
            <p:cNvSpPr>
              <a:spLocks noChangeShapeType="1"/>
            </p:cNvSpPr>
            <p:nvPr/>
          </p:nvSpPr>
          <p:spPr bwMode="auto">
            <a:xfrm>
              <a:off x="552450" y="996950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6"/>
            <p:cNvSpPr>
              <a:spLocks noChangeShapeType="1"/>
            </p:cNvSpPr>
            <p:nvPr/>
          </p:nvSpPr>
          <p:spPr bwMode="auto">
            <a:xfrm>
              <a:off x="542925" y="1249363"/>
              <a:ext cx="1982788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65"/>
            <p:cNvSpPr>
              <a:spLocks noChangeShapeType="1"/>
            </p:cNvSpPr>
            <p:nvPr/>
          </p:nvSpPr>
          <p:spPr bwMode="auto">
            <a:xfrm>
              <a:off x="544513" y="1528763"/>
              <a:ext cx="1982787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166401" y="673497"/>
              <a:ext cx="392084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auto">
            <a:xfrm>
              <a:off x="371273" y="903614"/>
              <a:ext cx="162706" cy="233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364218" y="1122151"/>
              <a:ext cx="145256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auto">
            <a:xfrm>
              <a:off x="354188" y="1393825"/>
              <a:ext cx="138906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574925" y="670790"/>
              <a:ext cx="703637" cy="222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P=CLK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2566497" y="889908"/>
              <a:ext cx="344487" cy="271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5" name="Text Box 62"/>
            <p:cNvSpPr txBox="1">
              <a:spLocks noChangeArrowheads="1"/>
            </p:cNvSpPr>
            <p:nvPr/>
          </p:nvSpPr>
          <p:spPr bwMode="auto">
            <a:xfrm>
              <a:off x="2567911" y="1133263"/>
              <a:ext cx="1396797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Q=CLK’.Q⊕CLK.D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2567911" y="1422018"/>
              <a:ext cx="268288" cy="227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698596" y="677863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59"/>
            <p:cNvSpPr>
              <a:spLocks noChangeArrowheads="1"/>
            </p:cNvSpPr>
            <p:nvPr/>
          </p:nvSpPr>
          <p:spPr bwMode="auto">
            <a:xfrm>
              <a:off x="966788" y="900113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1461993" y="1174750"/>
              <a:ext cx="158750" cy="1666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1785938" y="915988"/>
              <a:ext cx="158750" cy="16668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2101945" y="1441450"/>
              <a:ext cx="158750" cy="1666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55"/>
            <p:cNvSpPr>
              <a:spLocks noChangeArrowheads="1"/>
            </p:cNvSpPr>
            <p:nvPr/>
          </p:nvSpPr>
          <p:spPr bwMode="auto">
            <a:xfrm>
              <a:off x="733425" y="1470025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004888" y="11985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1497013" y="946150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52"/>
            <p:cNvSpPr>
              <a:spLocks noChangeArrowheads="1"/>
            </p:cNvSpPr>
            <p:nvPr/>
          </p:nvSpPr>
          <p:spPr bwMode="auto">
            <a:xfrm>
              <a:off x="1490663" y="7032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1817688" y="1485900"/>
              <a:ext cx="95250" cy="904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50"/>
            <p:cNvSpPr>
              <a:spLocks noChangeArrowheads="1"/>
            </p:cNvSpPr>
            <p:nvPr/>
          </p:nvSpPr>
          <p:spPr bwMode="auto">
            <a:xfrm>
              <a:off x="2136775" y="1198563"/>
              <a:ext cx="95250" cy="904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utoShape 49"/>
            <p:cNvSpPr>
              <a:spLocks noChangeShapeType="1"/>
            </p:cNvSpPr>
            <p:nvPr/>
          </p:nvSpPr>
          <p:spPr bwMode="auto">
            <a:xfrm>
              <a:off x="785813" y="677863"/>
              <a:ext cx="0" cy="84889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AutoShape 48"/>
            <p:cNvSpPr>
              <a:spLocks noChangeShapeType="1"/>
            </p:cNvSpPr>
            <p:nvPr/>
          </p:nvSpPr>
          <p:spPr bwMode="auto">
            <a:xfrm>
              <a:off x="1046163" y="900113"/>
              <a:ext cx="0" cy="380541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AutoShape 47"/>
            <p:cNvSpPr>
              <a:spLocks noChangeShapeType="1"/>
            </p:cNvSpPr>
            <p:nvPr/>
          </p:nvSpPr>
          <p:spPr bwMode="auto">
            <a:xfrm>
              <a:off x="1544638" y="795338"/>
              <a:ext cx="0" cy="541337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AutoShape 46"/>
            <p:cNvSpPr>
              <a:spLocks noChangeShapeType="1"/>
            </p:cNvSpPr>
            <p:nvPr/>
          </p:nvSpPr>
          <p:spPr bwMode="auto">
            <a:xfrm>
              <a:off x="1865313" y="915988"/>
              <a:ext cx="0" cy="66040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AutoShape 45"/>
            <p:cNvSpPr>
              <a:spLocks noChangeShapeType="1"/>
            </p:cNvSpPr>
            <p:nvPr/>
          </p:nvSpPr>
          <p:spPr bwMode="auto">
            <a:xfrm>
              <a:off x="2182813" y="1206500"/>
              <a:ext cx="0" cy="40395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utoShape 44"/>
            <p:cNvSpPr>
              <a:spLocks noChangeShapeType="1"/>
            </p:cNvSpPr>
            <p:nvPr/>
          </p:nvSpPr>
          <p:spPr bwMode="auto">
            <a:xfrm>
              <a:off x="703263" y="762000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AutoShape 43"/>
            <p:cNvSpPr>
              <a:spLocks noChangeShapeType="1"/>
            </p:cNvSpPr>
            <p:nvPr/>
          </p:nvSpPr>
          <p:spPr bwMode="auto">
            <a:xfrm>
              <a:off x="969963" y="996950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AutoShape 42"/>
            <p:cNvSpPr>
              <a:spLocks noChangeShapeType="1"/>
            </p:cNvSpPr>
            <p:nvPr/>
          </p:nvSpPr>
          <p:spPr bwMode="auto">
            <a:xfrm>
              <a:off x="1457325" y="1248332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AutoShape 41"/>
            <p:cNvSpPr>
              <a:spLocks noChangeShapeType="1"/>
            </p:cNvSpPr>
            <p:nvPr/>
          </p:nvSpPr>
          <p:spPr bwMode="auto">
            <a:xfrm>
              <a:off x="1785938" y="996950"/>
              <a:ext cx="1841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40"/>
            <p:cNvSpPr>
              <a:spLocks noChangeShapeType="1"/>
            </p:cNvSpPr>
            <p:nvPr/>
          </p:nvSpPr>
          <p:spPr bwMode="auto">
            <a:xfrm>
              <a:off x="2105025" y="1528763"/>
              <a:ext cx="184150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3590014" y="0"/>
            <a:ext cx="214042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 Latch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93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914400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Inverter Output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267" t="12997" r="27379" b="19543"/>
          <a:stretch/>
        </p:blipFill>
        <p:spPr bwMode="auto">
          <a:xfrm>
            <a:off x="762000" y="1283732"/>
            <a:ext cx="7982858" cy="493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16497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12830175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23340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Mux Output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474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3340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OR Output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2010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3340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XOR Output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2378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95400" y="4876800"/>
            <a:ext cx="7162800" cy="0"/>
          </a:xfrm>
          <a:prstGeom prst="line">
            <a:avLst/>
          </a:prstGeom>
          <a:ln w="76200"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3352800" y="1905000"/>
            <a:ext cx="533400" cy="29718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ket 10"/>
          <p:cNvSpPr/>
          <p:nvPr/>
        </p:nvSpPr>
        <p:spPr>
          <a:xfrm flipH="1">
            <a:off x="4953000" y="1905000"/>
            <a:ext cx="533400" cy="29718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3075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2657"/>
            <a:ext cx="815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Reversible Logic</a:t>
            </a:r>
            <a:endParaRPr lang="en-IN" b="1" dirty="0"/>
          </a:p>
        </p:txBody>
      </p:sp>
      <p:sp>
        <p:nvSpPr>
          <p:cNvPr id="6" name="Down Arrow Callout 5"/>
          <p:cNvSpPr/>
          <p:nvPr/>
        </p:nvSpPr>
        <p:spPr>
          <a:xfrm>
            <a:off x="3962400" y="460828"/>
            <a:ext cx="1187196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Synthesis</a:t>
            </a:r>
            <a:endParaRPr lang="en-IN" b="1" dirty="0"/>
          </a:p>
        </p:txBody>
      </p:sp>
      <p:sp>
        <p:nvSpPr>
          <p:cNvPr id="7" name="Down Arrow Callout 6"/>
          <p:cNvSpPr/>
          <p:nvPr/>
        </p:nvSpPr>
        <p:spPr>
          <a:xfrm>
            <a:off x="496461" y="489857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Design</a:t>
            </a:r>
            <a:endParaRPr lang="en-IN" b="1" dirty="0"/>
          </a:p>
        </p:txBody>
      </p:sp>
      <p:sp>
        <p:nvSpPr>
          <p:cNvPr id="8" name="Down Arrow Callout 7"/>
          <p:cNvSpPr/>
          <p:nvPr/>
        </p:nvSpPr>
        <p:spPr>
          <a:xfrm>
            <a:off x="7620000" y="489857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Testing</a:t>
            </a:r>
            <a:endParaRPr lang="en-IN" b="1" dirty="0"/>
          </a:p>
        </p:txBody>
      </p:sp>
      <p:sp>
        <p:nvSpPr>
          <p:cNvPr id="13" name="Bent-Up Arrow 12"/>
          <p:cNvSpPr/>
          <p:nvPr/>
        </p:nvSpPr>
        <p:spPr>
          <a:xfrm flipV="1">
            <a:off x="953661" y="1404257"/>
            <a:ext cx="1415796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4" name="Bent-Up Arrow 13"/>
          <p:cNvSpPr/>
          <p:nvPr/>
        </p:nvSpPr>
        <p:spPr>
          <a:xfrm flipH="1" flipV="1">
            <a:off x="-521500" y="1402080"/>
            <a:ext cx="1496931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5" name="Vertical Scroll 14"/>
          <p:cNvSpPr/>
          <p:nvPr/>
        </p:nvSpPr>
        <p:spPr>
          <a:xfrm>
            <a:off x="-1491996" y="2133601"/>
            <a:ext cx="2330196" cy="2286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IN" b="1" dirty="0"/>
              <a:t>Adder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IN" b="1" dirty="0"/>
              <a:t>Mux/</a:t>
            </a:r>
            <a:r>
              <a:rPr lang="en-IN" b="1" dirty="0" err="1"/>
              <a:t>Demux</a:t>
            </a:r>
            <a:endParaRPr lang="en-IN" b="1" dirty="0"/>
          </a:p>
          <a:p>
            <a:pPr marL="285750" lvl="0" indent="-285750">
              <a:buFont typeface="Wingdings" pitchFamily="2" charset="2"/>
              <a:buChar char="v"/>
            </a:pPr>
            <a:r>
              <a:rPr lang="en-IN" b="1" dirty="0"/>
              <a:t>Encoder/Decoder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IN" b="1" dirty="0"/>
              <a:t>Code Converter</a:t>
            </a:r>
          </a:p>
          <a:p>
            <a:pPr algn="ctr"/>
            <a:endParaRPr lang="en-IN" b="1" dirty="0"/>
          </a:p>
        </p:txBody>
      </p:sp>
      <p:sp>
        <p:nvSpPr>
          <p:cNvPr id="16" name="Vertical Scroll 15"/>
          <p:cNvSpPr/>
          <p:nvPr/>
        </p:nvSpPr>
        <p:spPr>
          <a:xfrm>
            <a:off x="1022604" y="2133599"/>
            <a:ext cx="2330196" cy="228600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b="1" dirty="0"/>
              <a:t>Flip-Flops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/>
              <a:t>Shift Registers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/>
              <a:t>Counters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/>
              <a:t>Memories</a:t>
            </a:r>
          </a:p>
          <a:p>
            <a:pPr lvl="0"/>
            <a:endParaRPr lang="en-US" b="1" dirty="0"/>
          </a:p>
        </p:txBody>
      </p:sp>
      <p:sp>
        <p:nvSpPr>
          <p:cNvPr id="17" name="Vertical Scroll 16"/>
          <p:cNvSpPr/>
          <p:nvPr/>
        </p:nvSpPr>
        <p:spPr>
          <a:xfrm>
            <a:off x="3352800" y="1371600"/>
            <a:ext cx="2330196" cy="305736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b="1" dirty="0" smtClean="0"/>
              <a:t>Quantum Circuits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 smtClean="0"/>
              <a:t>V and V+ gates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 smtClean="0"/>
              <a:t>BDD Algorithm</a:t>
            </a:r>
            <a:endParaRPr lang="en-US" b="1" dirty="0"/>
          </a:p>
        </p:txBody>
      </p:sp>
      <p:sp>
        <p:nvSpPr>
          <p:cNvPr id="18" name="Vertical Scroll 17"/>
          <p:cNvSpPr/>
          <p:nvPr/>
        </p:nvSpPr>
        <p:spPr>
          <a:xfrm>
            <a:off x="6813804" y="1371600"/>
            <a:ext cx="2330196" cy="3048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b="1" dirty="0" smtClean="0"/>
              <a:t>Stuck at faults (Single/Multiple)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 smtClean="0"/>
              <a:t>Missing gate fault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 smtClean="0"/>
              <a:t>Missing control fault</a:t>
            </a:r>
            <a:endParaRPr lang="en-US" b="1" dirty="0"/>
          </a:p>
        </p:txBody>
      </p:sp>
      <p:sp>
        <p:nvSpPr>
          <p:cNvPr id="21" name="Flowchart: Delay 20"/>
          <p:cNvSpPr/>
          <p:nvPr/>
        </p:nvSpPr>
        <p:spPr>
          <a:xfrm rot="5400000">
            <a:off x="126346" y="5567026"/>
            <a:ext cx="1661160" cy="18961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itchFamily="2" charset="2"/>
              <a:buChar char="v"/>
            </a:pPr>
            <a:endParaRPr lang="en-US" b="1" dirty="0"/>
          </a:p>
        </p:txBody>
      </p:sp>
      <p:sp>
        <p:nvSpPr>
          <p:cNvPr id="22" name="Bent-Up Arrow 21"/>
          <p:cNvSpPr/>
          <p:nvPr/>
        </p:nvSpPr>
        <p:spPr>
          <a:xfrm flipV="1">
            <a:off x="-228600" y="495300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3" name="Bent-Up Arrow 22"/>
          <p:cNvSpPr/>
          <p:nvPr/>
        </p:nvSpPr>
        <p:spPr>
          <a:xfrm flipH="1" flipV="1">
            <a:off x="1283208" y="495300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4" name="Flowchart: Process 23"/>
          <p:cNvSpPr/>
          <p:nvPr/>
        </p:nvSpPr>
        <p:spPr>
          <a:xfrm>
            <a:off x="-381001" y="4419600"/>
            <a:ext cx="169563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5" name="Flowchart: Process 24"/>
          <p:cNvSpPr/>
          <p:nvPr/>
        </p:nvSpPr>
        <p:spPr>
          <a:xfrm>
            <a:off x="2102919" y="4428962"/>
            <a:ext cx="180000" cy="72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" name="TextBox 2"/>
          <p:cNvSpPr txBox="1"/>
          <p:nvPr/>
        </p:nvSpPr>
        <p:spPr>
          <a:xfrm>
            <a:off x="76200" y="5962471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ALU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Multiplier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Division Unit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24-Point Star 8"/>
          <p:cNvSpPr/>
          <p:nvPr/>
        </p:nvSpPr>
        <p:spPr>
          <a:xfrm>
            <a:off x="5149596" y="4779600"/>
            <a:ext cx="3384804" cy="2916600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un 9"/>
          <p:cNvSpPr/>
          <p:nvPr/>
        </p:nvSpPr>
        <p:spPr>
          <a:xfrm>
            <a:off x="9144000" y="2046060"/>
            <a:ext cx="4800600" cy="44690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Landauer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Bennett</a:t>
            </a:r>
          </a:p>
          <a:p>
            <a:pPr algn="ctr"/>
            <a:r>
              <a:rPr lang="en-US" dirty="0"/>
              <a:t>Feynman</a:t>
            </a:r>
          </a:p>
          <a:p>
            <a:pPr algn="ctr"/>
            <a:r>
              <a:rPr lang="en-US" dirty="0" err="1" smtClean="0"/>
              <a:t>Fredkin</a:t>
            </a:r>
            <a:endParaRPr lang="en-US" dirty="0" smtClean="0"/>
          </a:p>
          <a:p>
            <a:pPr algn="ctr"/>
            <a:r>
              <a:rPr lang="en-US" dirty="0" smtClean="0"/>
              <a:t>Peres</a:t>
            </a:r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007261" y="1701612"/>
            <a:ext cx="125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H.Thapliyal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 rot="19309686">
            <a:off x="9296400" y="252626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Morrison 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2266067" y="2710934"/>
            <a:ext cx="156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Haghparast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3046441" y="4050268"/>
            <a:ext cx="205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Neeraj</a:t>
            </a:r>
            <a:r>
              <a:rPr lang="en-US" dirty="0" smtClean="0"/>
              <a:t> Kumar </a:t>
            </a:r>
            <a:r>
              <a:rPr lang="en-US" dirty="0" err="1" smtClean="0"/>
              <a:t>Misra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10451532" y="6330434"/>
            <a:ext cx="218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A.V. </a:t>
            </a:r>
            <a:r>
              <a:rPr lang="en-US" dirty="0" err="1" smtClean="0"/>
              <a:t>Anantha</a:t>
            </a:r>
            <a:r>
              <a:rPr lang="en-US" dirty="0" smtClean="0"/>
              <a:t> Lakshmi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2618017" y="58685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err="1"/>
              <a:t>Babu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9026518" y="5777805"/>
            <a:ext cx="184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Rakshith</a:t>
            </a:r>
            <a:r>
              <a:rPr lang="en-US" dirty="0" smtClean="0"/>
              <a:t> </a:t>
            </a:r>
            <a:r>
              <a:rPr lang="en-US" dirty="0" err="1" smtClean="0"/>
              <a:t>Saligram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8610600" y="4050268"/>
            <a:ext cx="147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Jayashree</a:t>
            </a:r>
            <a:r>
              <a:rPr lang="en-US" dirty="0"/>
              <a:t> H V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2747191" y="514934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Bibhash</a:t>
            </a:r>
            <a:r>
              <a:rPr lang="en-US" dirty="0"/>
              <a:t> </a:t>
            </a:r>
            <a:r>
              <a:rPr lang="en-US" dirty="0" err="1"/>
              <a:t>Sen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0654146" y="679930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Selim</a:t>
            </a:r>
            <a:r>
              <a:rPr lang="en-US" dirty="0"/>
              <a:t> Al </a:t>
            </a:r>
            <a:r>
              <a:rPr lang="en-US" dirty="0" err="1"/>
              <a:t>Mamun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1110577" y="1219591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hlinkClick r:id="rId2"/>
              </a:rPr>
              <a:t>Debashis</a:t>
            </a:r>
            <a:r>
              <a:rPr lang="en-IN" dirty="0">
                <a:hlinkClick r:id="rId2"/>
              </a:rPr>
              <a:t> 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31139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2657"/>
            <a:ext cx="815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Reversible Logic</a:t>
            </a:r>
            <a:endParaRPr lang="en-IN" b="1" dirty="0"/>
          </a:p>
        </p:txBody>
      </p:sp>
      <p:sp>
        <p:nvSpPr>
          <p:cNvPr id="8" name="Cube 7"/>
          <p:cNvSpPr/>
          <p:nvPr/>
        </p:nvSpPr>
        <p:spPr>
          <a:xfrm>
            <a:off x="2631948" y="2286000"/>
            <a:ext cx="3810000" cy="1447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Reversible Gate</a:t>
            </a:r>
            <a:endParaRPr lang="en-IN" b="1" dirty="0"/>
          </a:p>
        </p:txBody>
      </p:sp>
      <p:sp>
        <p:nvSpPr>
          <p:cNvPr id="11" name="Bevel 10"/>
          <p:cNvSpPr/>
          <p:nvPr/>
        </p:nvSpPr>
        <p:spPr>
          <a:xfrm>
            <a:off x="457200" y="505786"/>
            <a:ext cx="1828800" cy="7134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Reversibility</a:t>
            </a:r>
            <a:endParaRPr lang="en-IN" dirty="0"/>
          </a:p>
        </p:txBody>
      </p:sp>
      <p:sp>
        <p:nvSpPr>
          <p:cNvPr id="12" name="Bevel 11"/>
          <p:cNvSpPr/>
          <p:nvPr/>
        </p:nvSpPr>
        <p:spPr>
          <a:xfrm>
            <a:off x="3546348" y="489857"/>
            <a:ext cx="1828800" cy="7134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Universality</a:t>
            </a:r>
            <a:endParaRPr lang="en-IN" dirty="0"/>
          </a:p>
        </p:txBody>
      </p:sp>
      <p:sp>
        <p:nvSpPr>
          <p:cNvPr id="13" name="Bevel 12"/>
          <p:cNvSpPr/>
          <p:nvPr/>
        </p:nvSpPr>
        <p:spPr>
          <a:xfrm>
            <a:off x="6781800" y="489857"/>
            <a:ext cx="1828800" cy="7134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Fault-Tolerance</a:t>
            </a:r>
            <a:endParaRPr lang="en-IN" b="1" dirty="0"/>
          </a:p>
        </p:txBody>
      </p:sp>
      <p:sp>
        <p:nvSpPr>
          <p:cNvPr id="15" name="Down Arrow 14"/>
          <p:cNvSpPr/>
          <p:nvPr/>
        </p:nvSpPr>
        <p:spPr>
          <a:xfrm>
            <a:off x="4079748" y="1222321"/>
            <a:ext cx="720984" cy="10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Bevel 20"/>
          <p:cNvSpPr/>
          <p:nvPr/>
        </p:nvSpPr>
        <p:spPr>
          <a:xfrm>
            <a:off x="803148" y="5458786"/>
            <a:ext cx="1828800" cy="7134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Quantum Cost</a:t>
            </a:r>
            <a:endParaRPr lang="en-IN" dirty="0"/>
          </a:p>
        </p:txBody>
      </p:sp>
      <p:sp>
        <p:nvSpPr>
          <p:cNvPr id="22" name="Bevel 21"/>
          <p:cNvSpPr/>
          <p:nvPr/>
        </p:nvSpPr>
        <p:spPr>
          <a:xfrm>
            <a:off x="3619500" y="5458786"/>
            <a:ext cx="1828800" cy="7134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Garbage Output</a:t>
            </a:r>
            <a:endParaRPr lang="en-IN" dirty="0"/>
          </a:p>
        </p:txBody>
      </p:sp>
      <p:sp>
        <p:nvSpPr>
          <p:cNvPr id="23" name="Bevel 22"/>
          <p:cNvSpPr/>
          <p:nvPr/>
        </p:nvSpPr>
        <p:spPr>
          <a:xfrm>
            <a:off x="6477000" y="5458786"/>
            <a:ext cx="1828800" cy="7134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Constant Input</a:t>
            </a: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4226748" y="4378200"/>
            <a:ext cx="468000" cy="10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4003548" y="35814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2082434" y="3405434"/>
            <a:ext cx="1492982" cy="2571751"/>
            <a:chOff x="1286818" y="1184219"/>
            <a:chExt cx="1492982" cy="2218459"/>
          </a:xfrm>
        </p:grpSpPr>
        <p:sp>
          <p:nvSpPr>
            <p:cNvPr id="31" name="Right Arrow 30"/>
            <p:cNvSpPr/>
            <p:nvPr/>
          </p:nvSpPr>
          <p:spPr>
            <a:xfrm>
              <a:off x="1447800" y="2967915"/>
              <a:ext cx="1332000" cy="434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1286818" y="1184219"/>
              <a:ext cx="216000" cy="2124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 flipH="1">
            <a:off x="5545423" y="3179478"/>
            <a:ext cx="1492981" cy="2982627"/>
            <a:chOff x="1286818" y="1184219"/>
            <a:chExt cx="1492981" cy="2214471"/>
          </a:xfrm>
        </p:grpSpPr>
        <p:sp>
          <p:nvSpPr>
            <p:cNvPr id="34" name="Right Arrow 33"/>
            <p:cNvSpPr/>
            <p:nvPr/>
          </p:nvSpPr>
          <p:spPr>
            <a:xfrm>
              <a:off x="1447799" y="3024492"/>
              <a:ext cx="1332000" cy="3741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1286818" y="1184219"/>
              <a:ext cx="216000" cy="2124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</p:grpSp>
      <p:sp>
        <p:nvSpPr>
          <p:cNvPr id="36" name="Bent-Up Arrow 35"/>
          <p:cNvSpPr/>
          <p:nvPr/>
        </p:nvSpPr>
        <p:spPr>
          <a:xfrm rot="16200000" flipH="1" flipV="1">
            <a:off x="825474" y="1536727"/>
            <a:ext cx="2124000" cy="1488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6124422" y="1504897"/>
            <a:ext cx="2124000" cy="1488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1434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ghtning Bolt 11"/>
          <p:cNvSpPr/>
          <p:nvPr/>
        </p:nvSpPr>
        <p:spPr>
          <a:xfrm>
            <a:off x="-1676400" y="4694903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Lightning Bolt 13"/>
          <p:cNvSpPr/>
          <p:nvPr/>
        </p:nvSpPr>
        <p:spPr>
          <a:xfrm>
            <a:off x="-1219200" y="3581400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Bevel 19"/>
          <p:cNvSpPr/>
          <p:nvPr/>
        </p:nvSpPr>
        <p:spPr>
          <a:xfrm>
            <a:off x="-2438400" y="1915486"/>
            <a:ext cx="1828800" cy="713414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black"/>
                </a:solidFill>
              </a:rPr>
              <a:t>ALU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Bevel 20"/>
          <p:cNvSpPr/>
          <p:nvPr/>
        </p:nvSpPr>
        <p:spPr>
          <a:xfrm>
            <a:off x="9601200" y="1915486"/>
            <a:ext cx="1828800" cy="713414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black"/>
                </a:solidFill>
              </a:rPr>
              <a:t>FP Division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3" name="Bevel 22"/>
          <p:cNvSpPr/>
          <p:nvPr/>
        </p:nvSpPr>
        <p:spPr>
          <a:xfrm>
            <a:off x="9601200" y="3580111"/>
            <a:ext cx="1828800" cy="713414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black"/>
                </a:solidFill>
              </a:rPr>
              <a:t>Vedic Multiplier</a:t>
            </a:r>
            <a:endParaRPr lang="en-IN" b="1" dirty="0">
              <a:solidFill>
                <a:prstClr val="black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2400" y="76200"/>
            <a:ext cx="8763000" cy="8153400"/>
            <a:chOff x="228600" y="76200"/>
            <a:chExt cx="8763000" cy="8153400"/>
          </a:xfrm>
        </p:grpSpPr>
        <p:grpSp>
          <p:nvGrpSpPr>
            <p:cNvPr id="2" name="Group 1"/>
            <p:cNvGrpSpPr/>
            <p:nvPr/>
          </p:nvGrpSpPr>
          <p:grpSpPr>
            <a:xfrm>
              <a:off x="228600" y="76200"/>
              <a:ext cx="8763000" cy="8153400"/>
              <a:chOff x="228600" y="76200"/>
              <a:chExt cx="8763000" cy="815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28600" y="76200"/>
                <a:ext cx="8763000" cy="4572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STUDIES ON PERFORMANCE OF REVERSIBLE LOGIC GATES AND CIRCUITS</a:t>
                </a:r>
                <a:endParaRPr lang="en-I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Double Bracket 10"/>
              <p:cNvSpPr/>
              <p:nvPr/>
            </p:nvSpPr>
            <p:spPr>
              <a:xfrm>
                <a:off x="381000" y="1295400"/>
                <a:ext cx="2133600" cy="3352800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 gates (NOT, OR, AND, XOR)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</a:t>
                </a:r>
              </a:p>
              <a:p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– Arithmetic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– Logical</a:t>
                </a:r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Double Bracket 8"/>
              <p:cNvSpPr/>
              <p:nvPr/>
            </p:nvSpPr>
            <p:spPr>
              <a:xfrm>
                <a:off x="3486150" y="1295400"/>
                <a:ext cx="2133600" cy="3352800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</a:t>
                </a:r>
                <a:endParaRPr lang="en-IN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Multi-functional Register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Unit</a:t>
                </a:r>
              </a:p>
              <a:p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N-bit Floating point division</a:t>
                </a:r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Double Bracket 12"/>
              <p:cNvSpPr/>
              <p:nvPr/>
            </p:nvSpPr>
            <p:spPr>
              <a:xfrm>
                <a:off x="6629400" y="1295400"/>
                <a:ext cx="2133600" cy="3330677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Logic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Adders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Ripple Carry Adder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2×2 Multiplier</a:t>
                </a:r>
              </a:p>
              <a:p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2×2 Multiplier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Multiplier Structure</a:t>
                </a:r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Bent Arrow 2"/>
              <p:cNvSpPr/>
              <p:nvPr/>
            </p:nvSpPr>
            <p:spPr>
              <a:xfrm flipV="1">
                <a:off x="1295400" y="4770120"/>
                <a:ext cx="1260000" cy="1249680"/>
              </a:xfrm>
              <a:prstGeom prst="ben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Down Arrow 9"/>
              <p:cNvSpPr/>
              <p:nvPr/>
            </p:nvSpPr>
            <p:spPr>
              <a:xfrm>
                <a:off x="4291584" y="4753897"/>
                <a:ext cx="484632" cy="503903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Double Bracket 15"/>
              <p:cNvSpPr/>
              <p:nvPr/>
            </p:nvSpPr>
            <p:spPr>
              <a:xfrm>
                <a:off x="2667000" y="5257800"/>
                <a:ext cx="3733800" cy="2971800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Quantum Cellular Automata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Quantum Circuit</a:t>
                </a:r>
              </a:p>
              <a:p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i="1" u="sng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Quantum Cost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Inputs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Garbage Output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Calculations</a:t>
                </a:r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Bent Arrow 16"/>
              <p:cNvSpPr/>
              <p:nvPr/>
            </p:nvSpPr>
            <p:spPr>
              <a:xfrm flipH="1" flipV="1">
                <a:off x="6553200" y="4693920"/>
                <a:ext cx="1260000" cy="1325880"/>
              </a:xfrm>
              <a:prstGeom prst="ben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09600" y="659874"/>
              <a:ext cx="1676400" cy="4069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33800" y="689165"/>
              <a:ext cx="1676400" cy="4069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 </a:t>
              </a:r>
              <a:r>
                <a:rPr lang="en-IN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Division</a:t>
              </a:r>
              <a:endPara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81800" y="701683"/>
              <a:ext cx="1828800" cy="4069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Vedic Multiplier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53927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76200"/>
            <a:ext cx="9144000" cy="8153400"/>
            <a:chOff x="0" y="76200"/>
            <a:chExt cx="9144000" cy="81534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76200"/>
              <a:ext cx="9144000" cy="8153400"/>
              <a:chOff x="0" y="76200"/>
              <a:chExt cx="9144000" cy="815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76200"/>
                <a:ext cx="9144000" cy="8153400"/>
                <a:chOff x="0" y="76200"/>
                <a:chExt cx="9144000" cy="8153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0" y="76200"/>
                  <a:ext cx="9144000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Studies on Reversible Logic Based Gates and Circuits for Arithmetic Operations</a:t>
                  </a:r>
                  <a:endPara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Double Bracket 9"/>
                <p:cNvSpPr/>
                <p:nvPr/>
              </p:nvSpPr>
              <p:spPr>
                <a:xfrm>
                  <a:off x="2329542" y="1295400"/>
                  <a:ext cx="2133600" cy="3352800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Modules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Logic gates (NOT, OR, AND, XOR)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Adder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Multiplexer</a:t>
                  </a:r>
                </a:p>
                <a:p>
                  <a:endParaRPr lang="en-I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 Arithmetic, 8 Logical Operations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Integrated Architecture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Improved Performance</a:t>
                  </a:r>
                  <a:endPara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Double Bracket 10"/>
                <p:cNvSpPr/>
                <p:nvPr/>
              </p:nvSpPr>
              <p:spPr>
                <a:xfrm>
                  <a:off x="4677228" y="1295400"/>
                  <a:ext cx="2133600" cy="3352800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Modules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Multiplexer</a:t>
                  </a:r>
                  <a:endParaRPr lang="en-I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Adder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Multi-functional Register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4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 Unit</a:t>
                  </a:r>
                  <a:endPara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IN" sz="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</a:t>
                  </a:r>
                </a:p>
                <a:p>
                  <a:pPr marL="285750" indent="-285750" algn="just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Performance Metrics Linear with ‘n’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Higher Order Designs has Better Performance</a:t>
                  </a:r>
                  <a:endParaRPr lang="en-I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Double Bracket 11"/>
                <p:cNvSpPr/>
                <p:nvPr/>
              </p:nvSpPr>
              <p:spPr>
                <a:xfrm>
                  <a:off x="7010400" y="1295400"/>
                  <a:ext cx="2133600" cy="3330677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Modules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Logic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Adders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Ripple Carry Adder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2×2 Multiplier</a:t>
                  </a:r>
                  <a:endPara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Parity Preserving VM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sz="1600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Improved Performance</a:t>
                  </a:r>
                  <a:endParaRPr lang="en-I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Bent Arrow 12"/>
                <p:cNvSpPr/>
                <p:nvPr/>
              </p:nvSpPr>
              <p:spPr>
                <a:xfrm flipV="1">
                  <a:off x="2702400" y="4800600"/>
                  <a:ext cx="1260000" cy="16002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Down Arrow 13"/>
                <p:cNvSpPr/>
                <p:nvPr/>
              </p:nvSpPr>
              <p:spPr>
                <a:xfrm>
                  <a:off x="5458968" y="4753897"/>
                  <a:ext cx="484632" cy="503903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Double Bracket 14"/>
                <p:cNvSpPr/>
                <p:nvPr/>
              </p:nvSpPr>
              <p:spPr>
                <a:xfrm>
                  <a:off x="4024086" y="5257800"/>
                  <a:ext cx="3381828" cy="2971800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Simulation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Quantum Cellular Automata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Quantum Circuit</a:t>
                  </a:r>
                </a:p>
                <a:p>
                  <a:endPara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IN" i="1" u="sng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Performance Metrics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Quantum Cost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Constant Inputs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Garbage Output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of Gates</a:t>
                  </a:r>
                </a:p>
                <a:p>
                  <a:pPr marL="285750" indent="-285750">
                    <a:buFont typeface="Wingdings" pitchFamily="2" charset="2"/>
                    <a:buChar char="Ø"/>
                  </a:pPr>
                  <a:r>
                    <a:rPr lang="en-IN" dirty="0" smtClean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Logical Calculations</a:t>
                  </a:r>
                  <a:endPara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Bent Arrow 15"/>
                <p:cNvSpPr/>
                <p:nvPr/>
              </p:nvSpPr>
              <p:spPr>
                <a:xfrm flipH="1" flipV="1">
                  <a:off x="7467600" y="4753897"/>
                  <a:ext cx="1260000" cy="1646903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Rounded Rectangle 5"/>
              <p:cNvSpPr/>
              <p:nvPr/>
            </p:nvSpPr>
            <p:spPr>
              <a:xfrm>
                <a:off x="2529114" y="659874"/>
                <a:ext cx="1676400" cy="4069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876800" y="689165"/>
                <a:ext cx="1676400" cy="4069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 </a:t>
                </a:r>
                <a:r>
                  <a:rPr lang="en-IN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Division</a:t>
                </a:r>
                <a:endParaRPr lang="en-I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162800" y="701683"/>
                <a:ext cx="1828800" cy="40692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Vedic Multiplier</a:t>
                </a:r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152400" y="659873"/>
              <a:ext cx="1767114" cy="5486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 New Gates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Double Bracket 17"/>
            <p:cNvSpPr/>
            <p:nvPr/>
          </p:nvSpPr>
          <p:spPr>
            <a:xfrm>
              <a:off x="0" y="1295400"/>
              <a:ext cx="2133600" cy="33528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i="1" u="sng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Gates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KMD Gate1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KMD Gate2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KMD Gate3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KMD Gate4</a:t>
              </a:r>
            </a:p>
            <a:p>
              <a:endParaRPr lang="en-IN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i="1" u="sng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NoG</a:t>
              </a: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1.76, 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QC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18.23</a:t>
              </a:r>
              <a:endParaRPr lang="en-I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logical functions per Gate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IN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Reduced Area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1286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228600" y="1249119"/>
            <a:ext cx="8801453" cy="3750162"/>
            <a:chOff x="228600" y="1249119"/>
            <a:chExt cx="8801453" cy="3750162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2514600"/>
              <a:ext cx="5086719" cy="1189281"/>
              <a:chOff x="1828800" y="647700"/>
              <a:chExt cx="5943600" cy="13791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647700"/>
                <a:ext cx="1371600" cy="1371600"/>
                <a:chOff x="1828800" y="647700"/>
                <a:chExt cx="2743200" cy="297642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828800" y="647700"/>
                  <a:ext cx="2743200" cy="29764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3352800" y="655272"/>
                <a:ext cx="1371600" cy="1371600"/>
                <a:chOff x="1828800" y="647700"/>
                <a:chExt cx="2743200" cy="2781299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828800" y="647700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4876800" y="647700"/>
                <a:ext cx="1371600" cy="1371600"/>
                <a:chOff x="1828800" y="647700"/>
                <a:chExt cx="2743200" cy="2781299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828800" y="647700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6400800" y="655272"/>
                <a:ext cx="1371600" cy="1371600"/>
                <a:chOff x="1828800" y="647700"/>
                <a:chExt cx="2743200" cy="2781299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828800" y="647700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141462" y="1249119"/>
              <a:ext cx="2478145" cy="1189281"/>
              <a:chOff x="3352800" y="736067"/>
              <a:chExt cx="2895600" cy="137917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352800" y="743639"/>
                <a:ext cx="1371600" cy="1371600"/>
                <a:chOff x="1828800" y="826888"/>
                <a:chExt cx="2743200" cy="278129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828800" y="826888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4876800" y="736067"/>
                <a:ext cx="1371600" cy="1371600"/>
                <a:chOff x="1828800" y="826888"/>
                <a:chExt cx="2743200" cy="278129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828800" y="826888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78" name="Group 77"/>
            <p:cNvGrpSpPr/>
            <p:nvPr/>
          </p:nvGrpSpPr>
          <p:grpSpPr>
            <a:xfrm>
              <a:off x="4127324" y="3810000"/>
              <a:ext cx="2478145" cy="1189281"/>
              <a:chOff x="3352800" y="647700"/>
              <a:chExt cx="2895600" cy="1379172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3352800" y="655272"/>
                <a:ext cx="1371600" cy="1371600"/>
                <a:chOff x="1828800" y="647700"/>
                <a:chExt cx="2743200" cy="2781299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828800" y="647700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" name="Group 79"/>
              <p:cNvGrpSpPr/>
              <p:nvPr/>
            </p:nvGrpSpPr>
            <p:grpSpPr>
              <a:xfrm>
                <a:off x="4876800" y="647700"/>
                <a:ext cx="1371600" cy="1371600"/>
                <a:chOff x="1828800" y="647700"/>
                <a:chExt cx="2743200" cy="2781299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828800" y="647700"/>
                  <a:ext cx="2743200" cy="27812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3642852" y="52725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7" name="Group 96"/>
            <p:cNvGrpSpPr/>
            <p:nvPr/>
          </p:nvGrpSpPr>
          <p:grpSpPr>
            <a:xfrm>
              <a:off x="6553200" y="2561428"/>
              <a:ext cx="2476853" cy="1177746"/>
              <a:chOff x="2133598" y="3003144"/>
              <a:chExt cx="2895602" cy="13845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2133598" y="3003144"/>
                <a:ext cx="1371600" cy="1371600"/>
                <a:chOff x="1828800" y="647700"/>
                <a:chExt cx="2743200" cy="278130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828800" y="647700"/>
                  <a:ext cx="2743200" cy="2781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2202426" y="1032756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65170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292390" y="528754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3657600" y="3016044"/>
                <a:ext cx="1371600" cy="1371600"/>
                <a:chOff x="1828800" y="647700"/>
                <a:chExt cx="2743200" cy="2781300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828800" y="647700"/>
                  <a:ext cx="2743200" cy="2781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2202426" y="1032756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65170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2292390" y="528754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48" name="Curved Left Arrow 47"/>
          <p:cNvSpPr/>
          <p:nvPr/>
        </p:nvSpPr>
        <p:spPr>
          <a:xfrm rot="19805467">
            <a:off x="6700225" y="1675685"/>
            <a:ext cx="529357" cy="116216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7819" y="207264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Logic ‘0’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62800" y="21452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 Logic ‘1’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Curved Left Arrow 106"/>
          <p:cNvSpPr/>
          <p:nvPr/>
        </p:nvSpPr>
        <p:spPr>
          <a:xfrm rot="12952882" flipV="1">
            <a:off x="5988125" y="2954779"/>
            <a:ext cx="529357" cy="116216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56897" y="96733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Coulomb Repulsion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108" idx="2"/>
          </p:cNvCxnSpPr>
          <p:nvPr/>
        </p:nvCxnSpPr>
        <p:spPr>
          <a:xfrm flipH="1">
            <a:off x="6993482" y="1336664"/>
            <a:ext cx="1033580" cy="51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315580" y="1323893"/>
            <a:ext cx="1737360" cy="17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-304800" y="60960"/>
            <a:ext cx="9829800" cy="7635240"/>
            <a:chOff x="-304800" y="60960"/>
            <a:chExt cx="9829800" cy="7635240"/>
          </a:xfrm>
        </p:grpSpPr>
        <p:sp>
          <p:nvSpPr>
            <p:cNvPr id="37" name="Folded Corner 36"/>
            <p:cNvSpPr/>
            <p:nvPr/>
          </p:nvSpPr>
          <p:spPr>
            <a:xfrm>
              <a:off x="6416040" y="838200"/>
              <a:ext cx="3108960" cy="68580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3018020" y="838200"/>
              <a:ext cx="3108960" cy="68580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olded Corner 34"/>
            <p:cNvSpPr/>
            <p:nvPr/>
          </p:nvSpPr>
          <p:spPr>
            <a:xfrm>
              <a:off x="-304800" y="838200"/>
              <a:ext cx="3108960" cy="68580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57400" y="60960"/>
              <a:ext cx="5029200" cy="5486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LITERATURE REVIEW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lowchart: Predefined Process 4"/>
            <p:cNvSpPr/>
            <p:nvPr/>
          </p:nvSpPr>
          <p:spPr>
            <a:xfrm>
              <a:off x="45720" y="1051560"/>
              <a:ext cx="2468880" cy="548640"/>
            </a:xfrm>
            <a:prstGeom prst="flowChartPredefinedProcess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Combinational Circuits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lowchart: Predefined Process 5"/>
            <p:cNvSpPr/>
            <p:nvPr/>
          </p:nvSpPr>
          <p:spPr>
            <a:xfrm>
              <a:off x="3352800" y="1051560"/>
              <a:ext cx="2468880" cy="548640"/>
            </a:xfrm>
            <a:prstGeom prst="flowChartPredefinedProcess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Sequential Circuits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Predefined Process 6"/>
            <p:cNvSpPr/>
            <p:nvPr/>
          </p:nvSpPr>
          <p:spPr>
            <a:xfrm>
              <a:off x="6751320" y="1051560"/>
              <a:ext cx="2468880" cy="548640"/>
            </a:xfrm>
            <a:prstGeom prst="flowChartPredefinedProcess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System Level Circuits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Vertical Scroll 9"/>
            <p:cNvSpPr/>
            <p:nvPr/>
          </p:nvSpPr>
          <p:spPr>
            <a:xfrm>
              <a:off x="-152400" y="1905000"/>
              <a:ext cx="2834640" cy="2743200"/>
            </a:xfrm>
            <a:prstGeom prst="verticalScroll">
              <a:avLst/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Adder /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Subtractor</a:t>
              </a:r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Comparators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Multiplexer /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Demultiplexer</a:t>
              </a:r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Code Converters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Encoder / Decoder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Vertical Scroll 10"/>
            <p:cNvSpPr/>
            <p:nvPr/>
          </p:nvSpPr>
          <p:spPr>
            <a:xfrm>
              <a:off x="3185160" y="1905000"/>
              <a:ext cx="2834640" cy="2743200"/>
            </a:xfrm>
            <a:prstGeom prst="verticalScroll">
              <a:avLst/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Flip-Flops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Counters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Shift Registers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Pseudo Random Bit Sequence 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Memory (RAM / ROM)</a:t>
              </a:r>
            </a:p>
          </p:txBody>
        </p:sp>
        <p:sp>
          <p:nvSpPr>
            <p:cNvPr id="12" name="Vertical Scroll 11"/>
            <p:cNvSpPr/>
            <p:nvPr/>
          </p:nvSpPr>
          <p:spPr>
            <a:xfrm>
              <a:off x="6614160" y="1905000"/>
              <a:ext cx="2834640" cy="2743200"/>
            </a:xfrm>
            <a:prstGeom prst="verticalScroll">
              <a:avLst/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Arithmetic and Logic Unit (ALU)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Floating Point Division Unit</a:t>
              </a:r>
            </a:p>
            <a:p>
              <a:pPr marL="284163" indent="-284163">
                <a:buFont typeface="Wingdings" pitchFamily="2" charset="2"/>
                <a:buChar char="v"/>
              </a:pP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Vedic Multiplier</a:t>
              </a:r>
            </a:p>
          </p:txBody>
        </p:sp>
        <p:sp>
          <p:nvSpPr>
            <p:cNvPr id="18" name="Flowchart: Off-page Connector 17"/>
            <p:cNvSpPr/>
            <p:nvPr/>
          </p:nvSpPr>
          <p:spPr>
            <a:xfrm>
              <a:off x="3200400" y="4953000"/>
              <a:ext cx="2743200" cy="2743200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5100" indent="-165100">
                <a:buFont typeface="Wingdings" pitchFamily="2" charset="2"/>
                <a:buChar char="Ø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Morrison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 et al. 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2011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Thapliyal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Ranganathan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2013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Abbas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Hamidreza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2016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Shraddha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et al.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2016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Abdullah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2018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Tamoghna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2018</a:t>
              </a:r>
            </a:p>
          </p:txBody>
        </p:sp>
        <p:sp>
          <p:nvSpPr>
            <p:cNvPr id="19" name="Flowchart: Off-page Connector 18"/>
            <p:cNvSpPr/>
            <p:nvPr/>
          </p:nvSpPr>
          <p:spPr>
            <a:xfrm>
              <a:off x="-76200" y="4953000"/>
              <a:ext cx="2743200" cy="2743200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5100" indent="-165100">
                <a:buFont typeface="Wingdings" pitchFamily="2" charset="2"/>
                <a:buChar char="Ø"/>
              </a:pPr>
              <a:endParaRPr lang="en-IN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Xue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2014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Bibhash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2014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Jadav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Debashis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2016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Gopi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Anusudha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2017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Arabani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2018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Neeraj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2018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lowchart: Off-page Connector 19"/>
            <p:cNvSpPr/>
            <p:nvPr/>
          </p:nvSpPr>
          <p:spPr>
            <a:xfrm>
              <a:off x="6629400" y="4953000"/>
              <a:ext cx="2743200" cy="2743200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Saligram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Rakshith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2013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Faraz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Majid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2012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Trailokya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2016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Hafiz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Solaiman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2016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Armin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Monireh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2017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Anantha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Sudha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2017</a:t>
              </a:r>
            </a:p>
            <a:p>
              <a:pPr marL="165100" indent="-165100">
                <a:buFont typeface="Wingdings" pitchFamily="2" charset="2"/>
                <a:buChar char="Ø"/>
              </a:pP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Ashvin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et al.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2018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295400" y="762000"/>
              <a:ext cx="66751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609600"/>
              <a:ext cx="0" cy="1371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295400" y="76200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72000" y="76200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970799" y="76200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295400" y="163068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572000" y="163068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01000" y="163068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295400" y="467868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572000" y="467868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001000" y="4678680"/>
              <a:ext cx="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62000" y="76200"/>
            <a:ext cx="8458200" cy="6553200"/>
            <a:chOff x="762000" y="76200"/>
            <a:chExt cx="8458200" cy="6553200"/>
          </a:xfrm>
        </p:grpSpPr>
        <p:sp>
          <p:nvSpPr>
            <p:cNvPr id="94" name="Oval 93"/>
            <p:cNvSpPr/>
            <p:nvPr/>
          </p:nvSpPr>
          <p:spPr>
            <a:xfrm>
              <a:off x="1295400" y="76200"/>
              <a:ext cx="5867400" cy="579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352800" y="2362200"/>
              <a:ext cx="1371600" cy="1371600"/>
              <a:chOff x="1828800" y="647700"/>
              <a:chExt cx="1371600" cy="1371600"/>
            </a:xfrm>
          </p:grpSpPr>
          <p:grpSp>
            <p:nvGrpSpPr>
              <p:cNvPr id="6" name="Group 3"/>
              <p:cNvGrpSpPr/>
              <p:nvPr/>
            </p:nvGrpSpPr>
            <p:grpSpPr>
              <a:xfrm>
                <a:off x="1828800" y="647700"/>
                <a:ext cx="1371600" cy="1371600"/>
                <a:chOff x="1828800" y="647700"/>
                <a:chExt cx="2743200" cy="2976419"/>
              </a:xfrm>
            </p:grpSpPr>
            <p:sp>
              <p:nvSpPr>
                <p:cNvPr id="34" name="Rectangle 4"/>
                <p:cNvSpPr/>
                <p:nvPr/>
              </p:nvSpPr>
              <p:spPr>
                <a:xfrm>
                  <a:off x="1828800" y="647700"/>
                  <a:ext cx="2743200" cy="297641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5" name="Group 5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9" name="Oval 23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642852" y="5272549"/>
                    <a:ext cx="457200" cy="4571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43" name="Oval 42"/>
              <p:cNvSpPr/>
              <p:nvPr/>
            </p:nvSpPr>
            <p:spPr>
              <a:xfrm>
                <a:off x="2758190" y="871102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72390" y="1494020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7800" y="457200"/>
              <a:ext cx="1371600" cy="1371600"/>
              <a:chOff x="1828800" y="647700"/>
              <a:chExt cx="1371600" cy="1371600"/>
            </a:xfrm>
          </p:grpSpPr>
          <p:grpSp>
            <p:nvGrpSpPr>
              <p:cNvPr id="59" name="Group 3"/>
              <p:cNvGrpSpPr/>
              <p:nvPr/>
            </p:nvGrpSpPr>
            <p:grpSpPr>
              <a:xfrm>
                <a:off x="1828800" y="647700"/>
                <a:ext cx="1371600" cy="1371600"/>
                <a:chOff x="1828800" y="647700"/>
                <a:chExt cx="2743200" cy="2976419"/>
              </a:xfrm>
            </p:grpSpPr>
            <p:sp>
              <p:nvSpPr>
                <p:cNvPr id="62" name="Rectangle 4"/>
                <p:cNvSpPr/>
                <p:nvPr/>
              </p:nvSpPr>
              <p:spPr>
                <a:xfrm>
                  <a:off x="1828800" y="647700"/>
                  <a:ext cx="2743200" cy="297641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63" name="Group 5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7" name="Oval 23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3642852" y="5272549"/>
                    <a:ext cx="457200" cy="4571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60" name="Oval 59"/>
              <p:cNvSpPr/>
              <p:nvPr/>
            </p:nvSpPr>
            <p:spPr>
              <a:xfrm>
                <a:off x="2758190" y="871102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072390" y="1494020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191000" y="4038600"/>
              <a:ext cx="1371600" cy="1371600"/>
              <a:chOff x="1828800" y="647700"/>
              <a:chExt cx="1371600" cy="1371600"/>
            </a:xfrm>
          </p:grpSpPr>
          <p:grpSp>
            <p:nvGrpSpPr>
              <p:cNvPr id="71" name="Group 3"/>
              <p:cNvGrpSpPr/>
              <p:nvPr/>
            </p:nvGrpSpPr>
            <p:grpSpPr>
              <a:xfrm>
                <a:off x="1828800" y="647700"/>
                <a:ext cx="1371600" cy="1371600"/>
                <a:chOff x="1828800" y="647700"/>
                <a:chExt cx="2743200" cy="2976419"/>
              </a:xfrm>
            </p:grpSpPr>
            <p:sp>
              <p:nvSpPr>
                <p:cNvPr id="74" name="Rectangle 4"/>
                <p:cNvSpPr/>
                <p:nvPr/>
              </p:nvSpPr>
              <p:spPr>
                <a:xfrm>
                  <a:off x="1828800" y="647700"/>
                  <a:ext cx="2743200" cy="297641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5" name="Group 5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" name="Oval 23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642852" y="5272549"/>
                    <a:ext cx="457200" cy="4571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72" name="Oval 71"/>
              <p:cNvSpPr/>
              <p:nvPr/>
            </p:nvSpPr>
            <p:spPr>
              <a:xfrm>
                <a:off x="2758190" y="871102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072390" y="1494020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62000" y="5181600"/>
              <a:ext cx="1371600" cy="1371600"/>
              <a:chOff x="1828800" y="647700"/>
              <a:chExt cx="1371600" cy="1371600"/>
            </a:xfrm>
          </p:grpSpPr>
          <p:grpSp>
            <p:nvGrpSpPr>
              <p:cNvPr id="83" name="Group 3"/>
              <p:cNvGrpSpPr/>
              <p:nvPr/>
            </p:nvGrpSpPr>
            <p:grpSpPr>
              <a:xfrm>
                <a:off x="1828800" y="647700"/>
                <a:ext cx="1371600" cy="1371600"/>
                <a:chOff x="1828800" y="647700"/>
                <a:chExt cx="2743200" cy="2976419"/>
              </a:xfrm>
            </p:grpSpPr>
            <p:sp>
              <p:nvSpPr>
                <p:cNvPr id="86" name="Rectangle 4"/>
                <p:cNvSpPr/>
                <p:nvPr/>
              </p:nvSpPr>
              <p:spPr>
                <a:xfrm>
                  <a:off x="1828800" y="647700"/>
                  <a:ext cx="2743200" cy="297641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7" name="Group 5"/>
                <p:cNvGrpSpPr/>
                <p:nvPr/>
              </p:nvGrpSpPr>
              <p:grpSpPr>
                <a:xfrm>
                  <a:off x="2202426" y="1032755"/>
                  <a:ext cx="2012172" cy="2011188"/>
                  <a:chOff x="2179320" y="3810000"/>
                  <a:chExt cx="2012172" cy="2011188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355141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195052" y="5181108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3551412" y="3810492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" name="Oval 23"/>
                  <p:cNvSpPr/>
                  <p:nvPr/>
                </p:nvSpPr>
                <p:spPr>
                  <a:xfrm>
                    <a:off x="2179320" y="3810000"/>
                    <a:ext cx="640080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2271252" y="3900948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3642852" y="5272549"/>
                    <a:ext cx="457200" cy="45719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2758190" y="871102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072390" y="1494020"/>
                <a:ext cx="228600" cy="210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6" name="Straight Arrow Connector 95"/>
            <p:cNvCxnSpPr>
              <a:endCxn id="94" idx="6"/>
            </p:cNvCxnSpPr>
            <p:nvPr/>
          </p:nvCxnSpPr>
          <p:spPr>
            <a:xfrm>
              <a:off x="4038600" y="2971800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953000" y="2514600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Radius Effect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43000" y="304800"/>
              <a:ext cx="4091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This cell is included, because </a:t>
              </a:r>
            </a:p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its Centre is within radius of the Cell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Ci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28164" y="4343400"/>
              <a:ext cx="369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This cell is included, because </a:t>
              </a:r>
            </a:p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it is within the radius of  the Cell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Ci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5983069"/>
              <a:ext cx="4038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This cell is included, because </a:t>
              </a:r>
            </a:p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It is not within the radius of the Cell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Ci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6200" y="1916668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Cell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Ci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914400"/>
            <a:ext cx="17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404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Reversible Gates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840468"/>
            <a:ext cx="31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Arithmetic and Logic Unit (ALU)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18404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Division Unit</a:t>
            </a:r>
            <a:endParaRPr lang="en-US" dirty="0"/>
          </a:p>
        </p:txBody>
      </p:sp>
      <p:sp>
        <p:nvSpPr>
          <p:cNvPr id="8" name="Vertical Scroll 7"/>
          <p:cNvSpPr/>
          <p:nvPr/>
        </p:nvSpPr>
        <p:spPr>
          <a:xfrm>
            <a:off x="616647" y="2590800"/>
            <a:ext cx="2176272" cy="335463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Vertical Scroll 9"/>
          <p:cNvSpPr/>
          <p:nvPr/>
        </p:nvSpPr>
        <p:spPr>
          <a:xfrm>
            <a:off x="3733800" y="2590800"/>
            <a:ext cx="2176272" cy="335463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rtical Scroll 10"/>
          <p:cNvSpPr/>
          <p:nvPr/>
        </p:nvSpPr>
        <p:spPr>
          <a:xfrm>
            <a:off x="6381513" y="2573594"/>
            <a:ext cx="2176272" cy="335463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704783" y="1283732"/>
            <a:ext cx="5839017" cy="561652"/>
            <a:chOff x="1704783" y="1283732"/>
            <a:chExt cx="5839017" cy="561652"/>
          </a:xfrm>
        </p:grpSpPr>
        <p:cxnSp>
          <p:nvCxnSpPr>
            <p:cNvPr id="13" name="Straight Connector 12"/>
            <p:cNvCxnSpPr>
              <a:stCxn id="4" idx="2"/>
            </p:cNvCxnSpPr>
            <p:nvPr/>
          </p:nvCxnSpPr>
          <p:spPr>
            <a:xfrm flipH="1">
              <a:off x="4625454" y="1283732"/>
              <a:ext cx="1" cy="316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704783" y="1600200"/>
              <a:ext cx="29206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610100" y="1595284"/>
              <a:ext cx="2928576" cy="49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0"/>
            </p:cNvCxnSpPr>
            <p:nvPr/>
          </p:nvCxnSpPr>
          <p:spPr>
            <a:xfrm>
              <a:off x="1704783" y="1595284"/>
              <a:ext cx="1" cy="245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628437" y="1595284"/>
              <a:ext cx="1" cy="245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543799" y="1600200"/>
              <a:ext cx="1" cy="245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198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5" y="58126"/>
            <a:ext cx="4719169" cy="1828800"/>
            <a:chOff x="1845245" y="1585560"/>
            <a:chExt cx="4719169" cy="1828800"/>
          </a:xfrm>
        </p:grpSpPr>
        <p:sp>
          <p:nvSpPr>
            <p:cNvPr id="5" name="Rectangle 4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5245" y="23152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3662" y="185264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43840" y="2291598"/>
              <a:ext cx="151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Q=A’C⊕AB’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64773" y="2852925"/>
              <a:ext cx="14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R=A’B⊕AC’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6749" y="126170"/>
            <a:ext cx="4748023" cy="1828800"/>
            <a:chOff x="1845245" y="1585560"/>
            <a:chExt cx="4748023" cy="1828800"/>
          </a:xfrm>
        </p:grpSpPr>
        <p:sp>
          <p:nvSpPr>
            <p:cNvPr id="19" name="Rectangle 18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5245" y="23152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3662" y="185264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0803" y="2291598"/>
              <a:ext cx="151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Q=A’B’⊕AC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4773" y="2852925"/>
              <a:ext cx="14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R=A’C’⊕AB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228600" y="3405235"/>
            <a:ext cx="5023447" cy="1828800"/>
            <a:chOff x="134959" y="3429000"/>
            <a:chExt cx="5023447" cy="1828800"/>
          </a:xfrm>
        </p:grpSpPr>
        <p:grpSp>
          <p:nvGrpSpPr>
            <p:cNvPr id="33" name="Group 32"/>
            <p:cNvGrpSpPr/>
            <p:nvPr/>
          </p:nvGrpSpPr>
          <p:grpSpPr>
            <a:xfrm>
              <a:off x="134959" y="3429000"/>
              <a:ext cx="4670566" cy="1828800"/>
              <a:chOff x="1845245" y="1585560"/>
              <a:chExt cx="4670566" cy="18288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Gate3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557360" y="27761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73662" y="1623965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80803" y="2046420"/>
                <a:ext cx="1435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Q=B⊕C⊕D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064773" y="2584090"/>
                <a:ext cx="1422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R=A’C⊕AB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81445" y="4826298"/>
              <a:ext cx="1776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S=A’C⊕AB⊕D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87215" y="3352190"/>
            <a:ext cx="5511589" cy="1997060"/>
            <a:chOff x="4759318" y="3313785"/>
            <a:chExt cx="5511589" cy="1997060"/>
          </a:xfrm>
        </p:grpSpPr>
        <p:grpSp>
          <p:nvGrpSpPr>
            <p:cNvPr id="52" name="Group 55"/>
            <p:cNvGrpSpPr/>
            <p:nvPr/>
          </p:nvGrpSpPr>
          <p:grpSpPr>
            <a:xfrm>
              <a:off x="4759318" y="3313785"/>
              <a:ext cx="5511589" cy="1927570"/>
              <a:chOff x="134959" y="3330230"/>
              <a:chExt cx="5511589" cy="192757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34959" y="3330230"/>
                <a:ext cx="4748023" cy="1927570"/>
                <a:chOff x="1845245" y="1486790"/>
                <a:chExt cx="4748023" cy="192757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Gate4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29295" y="167881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29295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229295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557360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557360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557360" y="2922289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1845245" y="150150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845245" y="188555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845245" y="230801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073662" y="1486790"/>
                  <a:ext cx="6238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P=A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80803" y="1870840"/>
                  <a:ext cx="15124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Q=A’B⊕AC’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5064773" y="2331700"/>
                  <a:ext cx="1422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R=A⊕B⊕C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515584" y="47512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43775" y="352225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49692" y="455939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37903" y="4583081"/>
                <a:ext cx="230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S=A(B⊕ C)⊕BC⊕D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5138698" y="51188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481403" y="5128197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772806" y="492679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90045" y="4941513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T=BC’⊕E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873732" y="5867400"/>
            <a:ext cx="2347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KMD Gates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0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5" y="58126"/>
            <a:ext cx="4415689" cy="1828800"/>
            <a:chOff x="1845245" y="1585560"/>
            <a:chExt cx="4415689" cy="1828800"/>
          </a:xfrm>
        </p:grpSpPr>
        <p:sp>
          <p:nvSpPr>
            <p:cNvPr id="5" name="Rectangle 4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Peres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3662" y="185264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0803" y="2321578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Q=A⊕B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64773" y="2852925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R=AB⊕C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64469" y="76200"/>
            <a:ext cx="4492633" cy="1828800"/>
            <a:chOff x="1845245" y="1585560"/>
            <a:chExt cx="4492633" cy="1828800"/>
          </a:xfrm>
        </p:grpSpPr>
        <p:sp>
          <p:nvSpPr>
            <p:cNvPr id="19" name="Rectangle 18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3662" y="1852640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P=A⊕B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0803" y="2321578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4773" y="285292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R=AB⊕C’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3475" y="2438400"/>
            <a:ext cx="4492633" cy="1828800"/>
            <a:chOff x="1845245" y="1585560"/>
            <a:chExt cx="4492633" cy="1828800"/>
          </a:xfrm>
        </p:grpSpPr>
        <p:sp>
          <p:nvSpPr>
            <p:cNvPr id="33" name="Rectangle 32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TR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3662" y="185264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80803" y="2321578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Q=A⊕B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773" y="285292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R=AB’⊕C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16125" y="2438400"/>
            <a:ext cx="4701024" cy="1828800"/>
            <a:chOff x="1845245" y="1585560"/>
            <a:chExt cx="4701024" cy="1828800"/>
          </a:xfrm>
        </p:grpSpPr>
        <p:sp>
          <p:nvSpPr>
            <p:cNvPr id="47" name="Rectangle 46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URG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73662" y="185264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P=AB⊕C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80803" y="232157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64773" y="2852925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R=(A+B)⊕C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735" y="4648200"/>
            <a:ext cx="4701537" cy="1828800"/>
            <a:chOff x="1845245" y="1585560"/>
            <a:chExt cx="4701537" cy="1828800"/>
          </a:xfrm>
        </p:grpSpPr>
        <p:sp>
          <p:nvSpPr>
            <p:cNvPr id="61" name="Rectangle 60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PPRG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73662" y="1852640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P=A⊕B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80803" y="2321578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Q=AC+B’C’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64773" y="2852925"/>
              <a:ext cx="148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R=A’C+B’C’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594863" y="4648200"/>
            <a:ext cx="4792972" cy="1828800"/>
            <a:chOff x="1845245" y="1585560"/>
            <a:chExt cx="4792972" cy="1828800"/>
          </a:xfrm>
        </p:grpSpPr>
        <p:sp>
          <p:nvSpPr>
            <p:cNvPr id="75" name="Rectangle 74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SAM Gate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29295" y="253726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57360" y="253142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45245" y="23452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73662" y="185264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P=A’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0803" y="2321578"/>
              <a:ext cx="1557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Q=A’B⊕AC’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64773" y="2852925"/>
              <a:ext cx="142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R=A’C⊕AB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8219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5005" y="76200"/>
            <a:ext cx="5371079" cy="1828800"/>
            <a:chOff x="134959" y="3429000"/>
            <a:chExt cx="5371079" cy="1828800"/>
          </a:xfrm>
        </p:grpSpPr>
        <p:grpSp>
          <p:nvGrpSpPr>
            <p:cNvPr id="5" name="Group 32"/>
            <p:cNvGrpSpPr/>
            <p:nvPr/>
          </p:nvGrpSpPr>
          <p:grpSpPr>
            <a:xfrm>
              <a:off x="134959" y="3429000"/>
              <a:ext cx="5371079" cy="1828800"/>
              <a:chOff x="1845245" y="1585560"/>
              <a:chExt cx="5371079" cy="1828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R1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3662" y="1623965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80803" y="2046420"/>
                <a:ext cx="21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Q=B⊕C⊕AB⊕BC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64773" y="249996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R=A⊕B⊕C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1445" y="482629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S=AB⊕BC⊕C⊕D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449321" y="76200"/>
            <a:ext cx="6031736" cy="1828800"/>
            <a:chOff x="134959" y="3429000"/>
            <a:chExt cx="6031736" cy="1828800"/>
          </a:xfrm>
        </p:grpSpPr>
        <p:grpSp>
          <p:nvGrpSpPr>
            <p:cNvPr id="43" name="Group 32"/>
            <p:cNvGrpSpPr/>
            <p:nvPr/>
          </p:nvGrpSpPr>
          <p:grpSpPr>
            <a:xfrm>
              <a:off x="134959" y="3429000"/>
              <a:ext cx="5252970" cy="1828800"/>
              <a:chOff x="1845245" y="1585560"/>
              <a:chExt cx="5252970" cy="18288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TSG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73662" y="1623965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080803" y="2046420"/>
                <a:ext cx="1409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Q=A’B’⊕B’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64773" y="2499960"/>
                <a:ext cx="2033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R=(A’C’⊕B’)⊕D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81445" y="4826298"/>
              <a:ext cx="2785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S=(A’C’⊕B’)D⊕(AB⊕C)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52069" y="2286000"/>
            <a:ext cx="5651312" cy="1828800"/>
            <a:chOff x="134959" y="3429000"/>
            <a:chExt cx="5651312" cy="1828800"/>
          </a:xfrm>
        </p:grpSpPr>
        <p:grpSp>
          <p:nvGrpSpPr>
            <p:cNvPr id="62" name="Group 32"/>
            <p:cNvGrpSpPr/>
            <p:nvPr/>
          </p:nvGrpSpPr>
          <p:grpSpPr>
            <a:xfrm>
              <a:off x="134959" y="3429000"/>
              <a:ext cx="4641712" cy="1828800"/>
              <a:chOff x="1845245" y="1585560"/>
              <a:chExt cx="4641712" cy="18288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OTG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73662" y="1623965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80803" y="2046420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Q=A⊕B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064773" y="249996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R=A⊕B⊕D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81445" y="4826298"/>
              <a:ext cx="2404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S=(A⊕B)D⊕(AB⊕C)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551177" y="2286000"/>
            <a:ext cx="6031223" cy="1828800"/>
            <a:chOff x="134959" y="3429000"/>
            <a:chExt cx="6031223" cy="1828800"/>
          </a:xfrm>
        </p:grpSpPr>
        <p:grpSp>
          <p:nvGrpSpPr>
            <p:cNvPr id="82" name="Group 32"/>
            <p:cNvGrpSpPr/>
            <p:nvPr/>
          </p:nvGrpSpPr>
          <p:grpSpPr>
            <a:xfrm>
              <a:off x="134959" y="3429000"/>
              <a:ext cx="4415689" cy="1828800"/>
              <a:chOff x="1845245" y="1585560"/>
              <a:chExt cx="4415689" cy="18288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PAOG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073662" y="1623965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80803" y="2046420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Q=A⊕B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064773" y="2499960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R=AB⊕C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81445" y="4826298"/>
              <a:ext cx="278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S=((A⊕B)⊕D)⊕(AB⊕C)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77" y="4343400"/>
            <a:ext cx="5176823" cy="1828800"/>
            <a:chOff x="134959" y="3429000"/>
            <a:chExt cx="5176823" cy="1828800"/>
          </a:xfrm>
        </p:grpSpPr>
        <p:grpSp>
          <p:nvGrpSpPr>
            <p:cNvPr id="101" name="Group 32"/>
            <p:cNvGrpSpPr/>
            <p:nvPr/>
          </p:nvGrpSpPr>
          <p:grpSpPr>
            <a:xfrm>
              <a:off x="134959" y="3429000"/>
              <a:ext cx="4637777" cy="1828800"/>
              <a:chOff x="1845245" y="1585560"/>
              <a:chExt cx="4637777" cy="18288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SMS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073662" y="1623965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P=A⊕C⊕D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080803" y="2046420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Q=D⊕BC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64773" y="249996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1445" y="4826298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S=BC⊕C⊕B⊕D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110177" y="4343400"/>
            <a:ext cx="4856735" cy="1828800"/>
            <a:chOff x="134959" y="3429000"/>
            <a:chExt cx="4856735" cy="1828800"/>
          </a:xfrm>
        </p:grpSpPr>
        <p:grpSp>
          <p:nvGrpSpPr>
            <p:cNvPr id="120" name="Group 32"/>
            <p:cNvGrpSpPr/>
            <p:nvPr/>
          </p:nvGrpSpPr>
          <p:grpSpPr>
            <a:xfrm>
              <a:off x="134959" y="3429000"/>
              <a:ext cx="4444543" cy="1828800"/>
              <a:chOff x="1845245" y="1585560"/>
              <a:chExt cx="4444543" cy="18288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BME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557360" y="272856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073662" y="1623965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P=A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080803" y="2046420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Q=AB⊕C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064773" y="2499960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R=AD⊕C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1" name="Straight Connector 120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381445" y="4826298"/>
              <a:ext cx="161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S=A’B⊕C⊕D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475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2763</Words>
  <Application>Microsoft Office PowerPoint</Application>
  <PresentationFormat>On-screen Show (4:3)</PresentationFormat>
  <Paragraphs>1571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Vector Table for Simulation</vt:lpstr>
      <vt:lpstr>SIMULATION OUTPUT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318</cp:revision>
  <dcterms:created xsi:type="dcterms:W3CDTF">2018-07-27T06:21:16Z</dcterms:created>
  <dcterms:modified xsi:type="dcterms:W3CDTF">2020-03-18T19:29:49Z</dcterms:modified>
</cp:coreProperties>
</file>