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9" r:id="rId8"/>
    <p:sldId id="266" r:id="rId9"/>
    <p:sldId id="267" r:id="rId10"/>
    <p:sldId id="261" r:id="rId11"/>
    <p:sldId id="263" r:id="rId12"/>
    <p:sldId id="264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4" d="100"/>
          <a:sy n="64" d="100"/>
        </p:scale>
        <p:origin x="-1482" y="-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3B16-D81A-4964-B570-A8EB03D0265D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8BD6-0C9E-4AA4-93D7-5497856F0C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101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3B16-D81A-4964-B570-A8EB03D0265D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8BD6-0C9E-4AA4-93D7-5497856F0C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853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3B16-D81A-4964-B570-A8EB03D0265D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8BD6-0C9E-4AA4-93D7-5497856F0C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147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3B16-D81A-4964-B570-A8EB03D0265D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8BD6-0C9E-4AA4-93D7-5497856F0C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330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3B16-D81A-4964-B570-A8EB03D0265D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8BD6-0C9E-4AA4-93D7-5497856F0C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678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3B16-D81A-4964-B570-A8EB03D0265D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8BD6-0C9E-4AA4-93D7-5497856F0C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553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3B16-D81A-4964-B570-A8EB03D0265D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8BD6-0C9E-4AA4-93D7-5497856F0C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83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3B16-D81A-4964-B570-A8EB03D0265D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8BD6-0C9E-4AA4-93D7-5497856F0C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445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3B16-D81A-4964-B570-A8EB03D0265D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8BD6-0C9E-4AA4-93D7-5497856F0C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949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3B16-D81A-4964-B570-A8EB03D0265D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8BD6-0C9E-4AA4-93D7-5497856F0C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3B16-D81A-4964-B570-A8EB03D0265D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8BD6-0C9E-4AA4-93D7-5497856F0C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858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73B16-D81A-4964-B570-A8EB03D0265D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A8BD6-0C9E-4AA4-93D7-5497856F0C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929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52400" y="647700"/>
            <a:ext cx="4419600" cy="3314700"/>
            <a:chOff x="152400" y="647700"/>
            <a:chExt cx="4419600" cy="3314700"/>
          </a:xfrm>
        </p:grpSpPr>
        <p:sp>
          <p:nvSpPr>
            <p:cNvPr id="4" name="Rectangle 3"/>
            <p:cNvSpPr/>
            <p:nvPr/>
          </p:nvSpPr>
          <p:spPr>
            <a:xfrm>
              <a:off x="1828800" y="647700"/>
              <a:ext cx="2743200" cy="2781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202426" y="1032756"/>
              <a:ext cx="2012172" cy="2011188"/>
              <a:chOff x="2179320" y="3810000"/>
              <a:chExt cx="2012172" cy="2011188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3551412" y="5181108"/>
                <a:ext cx="640080" cy="64008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195052" y="5181108"/>
                <a:ext cx="640080" cy="64008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551412" y="3810492"/>
                <a:ext cx="640080" cy="64008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179320" y="3810000"/>
                <a:ext cx="640080" cy="64008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271252" y="3900948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642852" y="3900948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286000" y="5272548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642852" y="5272548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Curved Connector 14"/>
            <p:cNvCxnSpPr/>
            <p:nvPr/>
          </p:nvCxnSpPr>
          <p:spPr>
            <a:xfrm>
              <a:off x="1219200" y="1337556"/>
              <a:ext cx="983226" cy="15240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8600" y="990600"/>
              <a:ext cx="1550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Quantum Dot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833657" y="1087694"/>
              <a:ext cx="762000" cy="553560"/>
              <a:chOff x="6096000" y="2512140"/>
              <a:chExt cx="762000" cy="55356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6400800" y="2517060"/>
                <a:ext cx="0" cy="5486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553200" y="2512140"/>
                <a:ext cx="0" cy="5486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6096000" y="2791380"/>
                <a:ext cx="304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6553200" y="2789904"/>
                <a:ext cx="304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2834148" y="2438400"/>
              <a:ext cx="762000" cy="553560"/>
              <a:chOff x="6096000" y="2512140"/>
              <a:chExt cx="762000" cy="55356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400800" y="2517060"/>
                <a:ext cx="0" cy="5486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553200" y="2512140"/>
                <a:ext cx="0" cy="5486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6096000" y="2791380"/>
                <a:ext cx="304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6553200" y="2789904"/>
                <a:ext cx="304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Up-Down Arrow 29"/>
            <p:cNvSpPr/>
            <p:nvPr/>
          </p:nvSpPr>
          <p:spPr>
            <a:xfrm>
              <a:off x="3839496" y="1673328"/>
              <a:ext cx="144042" cy="730536"/>
            </a:xfrm>
            <a:prstGeom prst="up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30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endParaRPr>
            </a:p>
          </p:txBody>
        </p:sp>
        <p:sp>
          <p:nvSpPr>
            <p:cNvPr id="31" name="Up-Down Arrow 30"/>
            <p:cNvSpPr/>
            <p:nvPr/>
          </p:nvSpPr>
          <p:spPr>
            <a:xfrm>
              <a:off x="2438400" y="1676400"/>
              <a:ext cx="144042" cy="730536"/>
            </a:xfrm>
            <a:prstGeom prst="up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30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400" y="1676400"/>
              <a:ext cx="1785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Tunnel Junction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" name="Curved Connector 32"/>
            <p:cNvCxnSpPr/>
            <p:nvPr/>
          </p:nvCxnSpPr>
          <p:spPr>
            <a:xfrm>
              <a:off x="1455174" y="2057400"/>
              <a:ext cx="983226" cy="15240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438400" y="3593068"/>
              <a:ext cx="2119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Tunneling Potential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Curved Connector 34"/>
            <p:cNvCxnSpPr/>
            <p:nvPr/>
          </p:nvCxnSpPr>
          <p:spPr>
            <a:xfrm rot="16200000" flipV="1">
              <a:off x="3049812" y="3126323"/>
              <a:ext cx="648748" cy="443925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427214" y="4876800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Quantum Cell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510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1751536" y="971080"/>
            <a:ext cx="282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4-Bit PARALLEL ADDER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840165" y="2392065"/>
            <a:ext cx="14717131" cy="2020951"/>
            <a:chOff x="-2840165" y="2392065"/>
            <a:chExt cx="14717131" cy="2020951"/>
          </a:xfrm>
        </p:grpSpPr>
        <p:grpSp>
          <p:nvGrpSpPr>
            <p:cNvPr id="111" name="Group 110"/>
            <p:cNvGrpSpPr/>
            <p:nvPr/>
          </p:nvGrpSpPr>
          <p:grpSpPr>
            <a:xfrm>
              <a:off x="-2840165" y="2392065"/>
              <a:ext cx="14717131" cy="2020951"/>
              <a:chOff x="40210" y="2392065"/>
              <a:chExt cx="14717131" cy="202095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0210" y="2392065"/>
                <a:ext cx="3631266" cy="1997060"/>
                <a:chOff x="4759318" y="3313785"/>
                <a:chExt cx="3631266" cy="199706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4759318" y="3313785"/>
                  <a:ext cx="3631266" cy="1927570"/>
                  <a:chOff x="134959" y="3330230"/>
                  <a:chExt cx="3631266" cy="1927570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134959" y="3330230"/>
                    <a:ext cx="3631266" cy="1927570"/>
                    <a:chOff x="1845245" y="1486790"/>
                    <a:chExt cx="3631266" cy="1927570"/>
                  </a:xfrm>
                </p:grpSpPr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2728560" y="1585560"/>
                      <a:ext cx="1828800" cy="1828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KMD gate4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cxnSp>
                  <p:nvCxnSpPr>
                    <p:cNvPr id="16" name="Straight Connector 15"/>
                    <p:cNvCxnSpPr/>
                    <p:nvPr/>
                  </p:nvCxnSpPr>
                  <p:spPr>
                    <a:xfrm>
                      <a:off x="2229295" y="1678815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Connector 16"/>
                    <p:cNvCxnSpPr/>
                    <p:nvPr/>
                  </p:nvCxnSpPr>
                  <p:spPr>
                    <a:xfrm>
                      <a:off x="2229295" y="2062865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Connector 17"/>
                    <p:cNvCxnSpPr/>
                    <p:nvPr/>
                  </p:nvCxnSpPr>
                  <p:spPr>
                    <a:xfrm>
                      <a:off x="2229295" y="2509211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>
                      <a:off x="4557360" y="2062865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4557360" y="2509211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4557360" y="2922289"/>
                      <a:ext cx="919151" cy="201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1845245" y="1501508"/>
                      <a:ext cx="4283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1845245" y="1885558"/>
                      <a:ext cx="4154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1845245" y="2308013"/>
                      <a:ext cx="4796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b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endParaRPr lang="en-US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5073662" y="1486790"/>
                      <a:ext cx="3642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5080803" y="1870840"/>
                      <a:ext cx="3642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5064773" y="2331700"/>
                      <a:ext cx="3898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515584" y="475121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2843775" y="352225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88984" y="4559394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0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cxnSp>
              <p:nvCxnSpPr>
                <p:cNvPr id="6" name="Straight Connector 5"/>
                <p:cNvCxnSpPr/>
                <p:nvPr/>
              </p:nvCxnSpPr>
              <p:spPr>
                <a:xfrm>
                  <a:off x="5138698" y="5118820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7481403" y="5128197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4820699" y="4926795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7990045" y="4941513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3214053" y="2415956"/>
                <a:ext cx="4123107" cy="1997060"/>
                <a:chOff x="4267477" y="3313785"/>
                <a:chExt cx="4123107" cy="1997060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267477" y="3313785"/>
                  <a:ext cx="4123107" cy="1927570"/>
                  <a:chOff x="-356882" y="3330230"/>
                  <a:chExt cx="4123107" cy="1927570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-356882" y="3330230"/>
                    <a:ext cx="4123107" cy="1927570"/>
                    <a:chOff x="1353404" y="1486790"/>
                    <a:chExt cx="4123107" cy="1927570"/>
                  </a:xfrm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2728560" y="1585560"/>
                      <a:ext cx="1828800" cy="1828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KMD gate4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>
                      <a:off x="2229295" y="1678815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>
                      <a:off x="2229295" y="2062865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stCxn id="27" idx="3"/>
                    </p:cNvCxnSpPr>
                    <p:nvPr/>
                  </p:nvCxnSpPr>
                  <p:spPr>
                    <a:xfrm>
                      <a:off x="1788939" y="2492475"/>
                      <a:ext cx="939621" cy="16736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4557360" y="2062865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/>
                    <p:nvPr/>
                  </p:nvCxnSpPr>
                  <p:spPr>
                    <a:xfrm>
                      <a:off x="4557360" y="2509211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/>
                    <p:nvPr/>
                  </p:nvCxnSpPr>
                  <p:spPr>
                    <a:xfrm>
                      <a:off x="4557360" y="2922289"/>
                      <a:ext cx="919151" cy="201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1845245" y="1501508"/>
                      <a:ext cx="4283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845245" y="1885558"/>
                      <a:ext cx="4154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353404" y="2584072"/>
                      <a:ext cx="4283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5073662" y="1486790"/>
                      <a:ext cx="3642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5080803" y="1870840"/>
                      <a:ext cx="3642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5064773" y="2331700"/>
                      <a:ext cx="3898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515584" y="475121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2843775" y="352225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88984" y="4559394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0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5138698" y="5118820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7481403" y="5128197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820699" y="4926795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7990045" y="4941513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54" name="Straight Connector 53"/>
              <p:cNvCxnSpPr/>
              <p:nvPr/>
            </p:nvCxnSpPr>
            <p:spPr>
              <a:xfrm flipV="1">
                <a:off x="3659805" y="3429000"/>
                <a:ext cx="0" cy="4214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6" name="Group 55"/>
              <p:cNvGrpSpPr/>
              <p:nvPr/>
            </p:nvGrpSpPr>
            <p:grpSpPr>
              <a:xfrm>
                <a:off x="6889797" y="2392065"/>
                <a:ext cx="4171956" cy="1997060"/>
                <a:chOff x="4294746" y="3313785"/>
                <a:chExt cx="4171956" cy="199706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4294746" y="3313785"/>
                  <a:ext cx="4171956" cy="1927570"/>
                  <a:chOff x="-329613" y="3330230"/>
                  <a:chExt cx="4171956" cy="1927570"/>
                </a:xfrm>
              </p:grpSpPr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-329613" y="3330230"/>
                    <a:ext cx="4171956" cy="1927570"/>
                    <a:chOff x="1380673" y="1486790"/>
                    <a:chExt cx="4171956" cy="1927570"/>
                  </a:xfrm>
                </p:grpSpPr>
                <p:sp>
                  <p:nvSpPr>
                    <p:cNvPr id="67" name="Rectangle 66"/>
                    <p:cNvSpPr/>
                    <p:nvPr/>
                  </p:nvSpPr>
                  <p:spPr>
                    <a:xfrm>
                      <a:off x="2728560" y="1585560"/>
                      <a:ext cx="1828800" cy="1828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KMD gate4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>
                      <a:off x="2229295" y="1678815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2229295" y="2062865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/>
                    <p:cNvCxnSpPr/>
                    <p:nvPr/>
                  </p:nvCxnSpPr>
                  <p:spPr>
                    <a:xfrm>
                      <a:off x="1788939" y="2492475"/>
                      <a:ext cx="939621" cy="16736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>
                      <a:off x="4557360" y="2062865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>
                      <a:off x="4557360" y="2509211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>
                      <a:off x="4557360" y="2922290"/>
                      <a:ext cx="995269" cy="222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1845245" y="1501508"/>
                      <a:ext cx="4283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1845245" y="1885558"/>
                      <a:ext cx="4154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380673" y="2599925"/>
                      <a:ext cx="4283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5073662" y="1486790"/>
                      <a:ext cx="3642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5080803" y="1870840"/>
                      <a:ext cx="3642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5064773" y="2331700"/>
                      <a:ext cx="3898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515584" y="475121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2843775" y="352225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188984" y="4559394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0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5138698" y="5118820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7481403" y="5128197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4820699" y="4926795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7990045" y="4941513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81" name="Straight Connector 80"/>
              <p:cNvCxnSpPr/>
              <p:nvPr/>
            </p:nvCxnSpPr>
            <p:spPr>
              <a:xfrm flipV="1">
                <a:off x="7317594" y="3406125"/>
                <a:ext cx="0" cy="4214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10547397" y="2392065"/>
                <a:ext cx="4209944" cy="1997060"/>
                <a:chOff x="4188656" y="3313785"/>
                <a:chExt cx="4209944" cy="1997060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4188656" y="3313785"/>
                  <a:ext cx="4209944" cy="1927570"/>
                  <a:chOff x="-435703" y="3330230"/>
                  <a:chExt cx="4209944" cy="1927570"/>
                </a:xfrm>
              </p:grpSpPr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-435703" y="3330230"/>
                    <a:ext cx="4188056" cy="1927570"/>
                    <a:chOff x="1274583" y="1486790"/>
                    <a:chExt cx="4188056" cy="1927570"/>
                  </a:xfrm>
                </p:grpSpPr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2728560" y="1585560"/>
                      <a:ext cx="1828800" cy="1828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KMD gate4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>
                      <a:off x="2229295" y="1678815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Connector 94"/>
                    <p:cNvCxnSpPr/>
                    <p:nvPr/>
                  </p:nvCxnSpPr>
                  <p:spPr>
                    <a:xfrm>
                      <a:off x="2229295" y="2062865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/>
                    <p:cNvCxnSpPr/>
                    <p:nvPr/>
                  </p:nvCxnSpPr>
                  <p:spPr>
                    <a:xfrm>
                      <a:off x="1788939" y="2492475"/>
                      <a:ext cx="939621" cy="16736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96"/>
                    <p:cNvCxnSpPr/>
                    <p:nvPr/>
                  </p:nvCxnSpPr>
                  <p:spPr>
                    <a:xfrm>
                      <a:off x="4557360" y="2062865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>
                      <a:off x="4557360" y="2509211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/>
                    <p:cNvCxnSpPr/>
                    <p:nvPr/>
                  </p:nvCxnSpPr>
                  <p:spPr>
                    <a:xfrm>
                      <a:off x="4557360" y="2922289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1845245" y="1501508"/>
                      <a:ext cx="4363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1845245" y="1885558"/>
                      <a:ext cx="423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b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1274583" y="2599925"/>
                      <a:ext cx="4283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5073662" y="1486790"/>
                      <a:ext cx="3642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5080803" y="1870840"/>
                      <a:ext cx="3642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5064773" y="2331700"/>
                      <a:ext cx="3978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b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515584" y="475121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2843775" y="352225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188984" y="4559394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0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3337903" y="4583081"/>
                    <a:ext cx="4363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err="1" smtClean="0">
                        <a:latin typeface="Times New Roman" pitchFamily="18" charset="0"/>
                        <a:cs typeface="Times New Roman" pitchFamily="18" charset="0"/>
                      </a:rPr>
                      <a:t>C</a:t>
                    </a:r>
                    <a:r>
                      <a:rPr lang="en-US" b="1" baseline="-25000" dirty="0" err="1" smtClean="0">
                        <a:latin typeface="Times New Roman" pitchFamily="18" charset="0"/>
                        <a:cs typeface="Times New Roman" pitchFamily="18" charset="0"/>
                      </a:rPr>
                      <a:t>n</a:t>
                    </a:r>
                    <a:endParaRPr lang="en-US" b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5138698" y="5118820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7481403" y="5128197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/>
                <p:cNvSpPr txBox="1"/>
                <p:nvPr/>
              </p:nvSpPr>
              <p:spPr>
                <a:xfrm>
                  <a:off x="4820699" y="4926795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7990045" y="4941513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109" name="Straight Connector 108"/>
              <p:cNvCxnSpPr/>
              <p:nvPr/>
            </p:nvCxnSpPr>
            <p:spPr>
              <a:xfrm flipV="1">
                <a:off x="11061753" y="3414486"/>
                <a:ext cx="0" cy="421439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Straight Connector 105"/>
            <p:cNvCxnSpPr/>
            <p:nvPr/>
          </p:nvCxnSpPr>
          <p:spPr>
            <a:xfrm>
              <a:off x="8030028" y="2566995"/>
              <a:ext cx="274320" cy="158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8022774" y="2970212"/>
              <a:ext cx="274320" cy="158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273142" y="3048000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b="1" baseline="-25000" dirty="0" err="1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2881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51150" y="-1964134"/>
            <a:ext cx="11004924" cy="11412934"/>
            <a:chOff x="151150" y="-1964134"/>
            <a:chExt cx="11004924" cy="11412934"/>
          </a:xfrm>
        </p:grpSpPr>
        <p:sp>
          <p:nvSpPr>
            <p:cNvPr id="4" name="Rounded Rectangle 3"/>
            <p:cNvSpPr/>
            <p:nvPr/>
          </p:nvSpPr>
          <p:spPr>
            <a:xfrm>
              <a:off x="2110800" y="1402198"/>
              <a:ext cx="4915840" cy="11051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2. </a:t>
              </a:r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Subtract the Divisor register from </a:t>
              </a:r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the Dividend register</a:t>
              </a:r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, and place the </a:t>
              </a:r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result in </a:t>
              </a:r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the </a:t>
              </a:r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Dividend register</a:t>
              </a:r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2849532" y="2964503"/>
              <a:ext cx="3383878" cy="70066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Test Remainder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1150" y="3835744"/>
              <a:ext cx="3494856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. Shift </a:t>
              </a:r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the Dividend register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to the left </a:t>
              </a:r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setting the </a:t>
              </a:r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new </a:t>
              </a:r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rightmost bit </a:t>
              </a:r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to 1.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217468" y="3835744"/>
              <a:ext cx="6490445" cy="103693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. Restore the original value by adding </a:t>
              </a:r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the Divisor </a:t>
              </a:r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register to the </a:t>
              </a:r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Dividend register</a:t>
              </a:r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&amp; place </a:t>
              </a:r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the sum in the </a:t>
              </a:r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Dividend register</a:t>
              </a:r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. </a:t>
              </a:r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Also shift </a:t>
              </a:r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the Quotient register to the left, </a:t>
              </a:r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setting the </a:t>
              </a:r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new rightmost bit to 0.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993763" y="297503"/>
              <a:ext cx="3110805" cy="6144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1. </a:t>
              </a:r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Shift the </a:t>
              </a:r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Dividend register Left </a:t>
              </a:r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by one </a:t>
              </a:r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bit</a:t>
              </a:r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.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Flowchart: Decision 8"/>
            <p:cNvSpPr/>
            <p:nvPr/>
          </p:nvSpPr>
          <p:spPr>
            <a:xfrm>
              <a:off x="2713920" y="5837750"/>
              <a:ext cx="3686880" cy="860553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nth repetition</a:t>
              </a:r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?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Flowchart: Terminator 9"/>
            <p:cNvSpPr/>
            <p:nvPr/>
          </p:nvSpPr>
          <p:spPr>
            <a:xfrm>
              <a:off x="3511535" y="8918448"/>
              <a:ext cx="2112275" cy="530352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Stop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lowchart: Terminator 10"/>
            <p:cNvSpPr/>
            <p:nvPr/>
          </p:nvSpPr>
          <p:spPr>
            <a:xfrm>
              <a:off x="3498778" y="-1964134"/>
              <a:ext cx="2112275" cy="592534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Start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4549338" y="-270047"/>
              <a:ext cx="1" cy="54864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4563078" y="922093"/>
              <a:ext cx="1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585209" y="3312681"/>
              <a:ext cx="128016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1587591" y="3287104"/>
              <a:ext cx="1" cy="54864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 flipH="1">
              <a:off x="6212233" y="3310378"/>
              <a:ext cx="1132947" cy="568076"/>
              <a:chOff x="1901633" y="3139509"/>
              <a:chExt cx="1132947" cy="568076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1901633" y="3139509"/>
                <a:ext cx="113294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>
                <a:off x="1916380" y="3158945"/>
                <a:ext cx="1" cy="5486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 rot="5400000" flipH="1">
              <a:off x="5536665" y="3817544"/>
              <a:ext cx="658191" cy="2743198"/>
              <a:chOff x="1884163" y="3136527"/>
              <a:chExt cx="1150417" cy="55468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flipH="1">
                <a:off x="1901633" y="3139509"/>
                <a:ext cx="113294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rot="16200000" flipH="1">
                <a:off x="1606822" y="3413868"/>
                <a:ext cx="55468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 rot="16200000">
              <a:off x="2712305" y="3625436"/>
              <a:ext cx="768096" cy="3017519"/>
              <a:chOff x="1901633" y="3139508"/>
              <a:chExt cx="1132947" cy="65181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1901633" y="3139509"/>
                <a:ext cx="113294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rot="5400000" flipV="1">
                <a:off x="1590479" y="3465413"/>
                <a:ext cx="65181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H="1">
              <a:off x="4557009" y="6698303"/>
              <a:ext cx="1" cy="40599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6220661" y="2913299"/>
              <a:ext cx="148418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Remainder &lt; 0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32595" y="2913299"/>
              <a:ext cx="16012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Remainder &gt;= 0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639279" y="1083693"/>
              <a:ext cx="6516795" cy="5212863"/>
              <a:chOff x="5641348" y="5691763"/>
              <a:chExt cx="2297318" cy="59496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rot="5400000" flipH="1" flipV="1">
                <a:off x="7640947" y="5989011"/>
                <a:ext cx="594877" cy="56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rot="16200000" flipV="1">
                <a:off x="6785679" y="4547432"/>
                <a:ext cx="0" cy="22886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Rectangle 32"/>
            <p:cNvSpPr/>
            <p:nvPr/>
          </p:nvSpPr>
          <p:spPr>
            <a:xfrm>
              <a:off x="7092978" y="5978749"/>
              <a:ext cx="18224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No: &lt; n repetitions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00600" y="6698303"/>
              <a:ext cx="170027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Yes: </a:t>
              </a:r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n </a:t>
              </a:r>
              <a:r>
                <a:rPr lang="en-US" sz="1600" b="1" dirty="0">
                  <a:latin typeface="Times New Roman" pitchFamily="18" charset="0"/>
                  <a:cs typeface="Times New Roman" pitchFamily="18" charset="0"/>
                </a:rPr>
                <a:t>repetitions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4548087" y="2522293"/>
              <a:ext cx="1" cy="40599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4571999" y="5499802"/>
              <a:ext cx="1" cy="40599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0800000">
              <a:off x="6190756" y="6286824"/>
              <a:ext cx="496372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3733800" y="7104299"/>
              <a:ext cx="1685322" cy="51874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Rounding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4571999" y="7623048"/>
              <a:ext cx="1" cy="40599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3733800" y="8004048"/>
              <a:ext cx="1685322" cy="51874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Normalization (IEEE 754 Std.)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4572000" y="8512452"/>
              <a:ext cx="1" cy="40599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3001780" y="-843080"/>
              <a:ext cx="3110805" cy="6144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Place Dividend in Register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4557009" y="-1386840"/>
              <a:ext cx="1" cy="54864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s://www.rroij.com/articles-images/IJIRCCE-02-30-g003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www.rroij.com/articles-images/IJIRCCE-02-30-g003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458968" y="1514265"/>
            <a:ext cx="4413405" cy="1828800"/>
            <a:chOff x="65621" y="3429000"/>
            <a:chExt cx="4413405" cy="1828800"/>
          </a:xfrm>
        </p:grpSpPr>
        <p:grpSp>
          <p:nvGrpSpPr>
            <p:cNvPr id="22" name="Group 32"/>
            <p:cNvGrpSpPr/>
            <p:nvPr/>
          </p:nvGrpSpPr>
          <p:grpSpPr>
            <a:xfrm>
              <a:off x="65621" y="3429000"/>
              <a:ext cx="4413405" cy="1828800"/>
              <a:chOff x="1775907" y="1585560"/>
              <a:chExt cx="4413405" cy="18288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728560" y="1585560"/>
                <a:ext cx="1828800" cy="1828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KMD Gate3</a:t>
                </a:r>
              </a:p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Mux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229295" y="181599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229295" y="223844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229295" y="269930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557360" y="223844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557360" y="277611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557360" y="319857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1775907" y="1623965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Sel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845245" y="204642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845245" y="250728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073662" y="1623965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080803" y="204642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064773" y="2584090"/>
                <a:ext cx="1124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A’C⊕AB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>
              <a:off x="501070" y="5003605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843775" y="365943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49692" y="481158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81445" y="4826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-5837" y="4191000"/>
            <a:ext cx="11066104" cy="2526285"/>
            <a:chOff x="-5837" y="4191000"/>
            <a:chExt cx="11066104" cy="2526285"/>
          </a:xfrm>
        </p:grpSpPr>
        <p:grpSp>
          <p:nvGrpSpPr>
            <p:cNvPr id="109" name="Group 108"/>
            <p:cNvGrpSpPr/>
            <p:nvPr/>
          </p:nvGrpSpPr>
          <p:grpSpPr>
            <a:xfrm>
              <a:off x="-5837" y="4191000"/>
              <a:ext cx="11066104" cy="2526285"/>
              <a:chOff x="-5837" y="4191000"/>
              <a:chExt cx="11066104" cy="2526285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-5837" y="4191000"/>
                <a:ext cx="11066104" cy="2526285"/>
                <a:chOff x="-5837" y="4191000"/>
                <a:chExt cx="11066104" cy="2526285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-5837" y="4343400"/>
                  <a:ext cx="4058313" cy="2360692"/>
                  <a:chOff x="65621" y="3429000"/>
                  <a:chExt cx="4058313" cy="2360692"/>
                </a:xfrm>
              </p:grpSpPr>
              <p:grpSp>
                <p:nvGrpSpPr>
                  <p:cNvPr id="41" name="Group 32"/>
                  <p:cNvGrpSpPr/>
                  <p:nvPr/>
                </p:nvGrpSpPr>
                <p:grpSpPr>
                  <a:xfrm>
                    <a:off x="65621" y="3429000"/>
                    <a:ext cx="3655410" cy="2360692"/>
                    <a:chOff x="1775907" y="1585560"/>
                    <a:chExt cx="3655410" cy="2360692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2728560" y="1585560"/>
                      <a:ext cx="1828800" cy="1828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KMD Gate3</a:t>
                      </a:r>
                    </a:p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Mux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2229295" y="1815990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>
                      <a:off x="2229295" y="2238445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>
                      <a:off x="2229295" y="2699305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>
                      <a:off x="4557360" y="2238445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>
                      <a:off x="4557359" y="2776115"/>
                      <a:ext cx="64008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Connector 51"/>
                    <p:cNvCxnSpPr/>
                    <p:nvPr/>
                  </p:nvCxnSpPr>
                  <p:spPr>
                    <a:xfrm>
                      <a:off x="4557360" y="3198570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3" name="TextBox 52"/>
                    <p:cNvSpPr txBox="1"/>
                    <p:nvPr/>
                  </p:nvSpPr>
                  <p:spPr>
                    <a:xfrm>
                      <a:off x="1775907" y="1623965"/>
                      <a:ext cx="4796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Sel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1845245" y="2046420"/>
                      <a:ext cx="4154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1845245" y="2507280"/>
                      <a:ext cx="4283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4753544" y="1902028"/>
                      <a:ext cx="3642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4990171" y="3576920"/>
                      <a:ext cx="44114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501070" y="500360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2843774" y="3659430"/>
                    <a:ext cx="128016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149692" y="4811580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0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043258" y="4724400"/>
                    <a:ext cx="364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G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3581600" y="4202668"/>
                  <a:ext cx="3641346" cy="2453164"/>
                  <a:chOff x="65621" y="3288268"/>
                  <a:chExt cx="3641346" cy="2453164"/>
                </a:xfrm>
              </p:grpSpPr>
              <p:grpSp>
                <p:nvGrpSpPr>
                  <p:cNvPr id="60" name="Group 32"/>
                  <p:cNvGrpSpPr/>
                  <p:nvPr/>
                </p:nvGrpSpPr>
                <p:grpSpPr>
                  <a:xfrm>
                    <a:off x="65621" y="3288268"/>
                    <a:ext cx="3641346" cy="2453164"/>
                    <a:chOff x="1775907" y="1444828"/>
                    <a:chExt cx="3641346" cy="2453164"/>
                  </a:xfrm>
                </p:grpSpPr>
                <p:sp>
                  <p:nvSpPr>
                    <p:cNvPr id="65" name="Rectangle 64"/>
                    <p:cNvSpPr/>
                    <p:nvPr/>
                  </p:nvSpPr>
                  <p:spPr>
                    <a:xfrm>
                      <a:off x="2728560" y="1585560"/>
                      <a:ext cx="1828800" cy="1828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KMD Gate3</a:t>
                      </a:r>
                    </a:p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Mux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cxnSp>
                  <p:nvCxnSpPr>
                    <p:cNvPr id="66" name="Straight Connector 65"/>
                    <p:cNvCxnSpPr/>
                    <p:nvPr/>
                  </p:nvCxnSpPr>
                  <p:spPr>
                    <a:xfrm>
                      <a:off x="2229295" y="1815990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>
                      <a:off x="2229295" y="2238445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>
                      <a:off x="2229295" y="2699305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4557360" y="2238445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/>
                    <p:cNvCxnSpPr/>
                    <p:nvPr/>
                  </p:nvCxnSpPr>
                  <p:spPr>
                    <a:xfrm>
                      <a:off x="4557359" y="2776115"/>
                      <a:ext cx="64008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>
                      <a:off x="4557360" y="3198570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2" name="TextBox 71"/>
                    <p:cNvSpPr txBox="1"/>
                    <p:nvPr/>
                  </p:nvSpPr>
                  <p:spPr>
                    <a:xfrm>
                      <a:off x="1775907" y="1444828"/>
                      <a:ext cx="4796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Sel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1845245" y="2046420"/>
                      <a:ext cx="4154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1845245" y="2507280"/>
                      <a:ext cx="4283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4772907" y="1890360"/>
                      <a:ext cx="3642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4976107" y="3528660"/>
                      <a:ext cx="44114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501070" y="500360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2843775" y="3659430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149692" y="4811580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0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3113421" y="4724400"/>
                    <a:ext cx="364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G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78" name="Group 77"/>
                <p:cNvGrpSpPr/>
                <p:nvPr/>
              </p:nvGrpSpPr>
              <p:grpSpPr>
                <a:xfrm>
                  <a:off x="7162800" y="4191000"/>
                  <a:ext cx="3897467" cy="2526285"/>
                  <a:chOff x="-242967" y="3276600"/>
                  <a:chExt cx="3897467" cy="2526285"/>
                </a:xfrm>
              </p:grpSpPr>
              <p:grpSp>
                <p:nvGrpSpPr>
                  <p:cNvPr id="79" name="Group 32"/>
                  <p:cNvGrpSpPr/>
                  <p:nvPr/>
                </p:nvGrpSpPr>
                <p:grpSpPr>
                  <a:xfrm>
                    <a:off x="-242967" y="3276600"/>
                    <a:ext cx="3897467" cy="2526285"/>
                    <a:chOff x="1467319" y="1433160"/>
                    <a:chExt cx="3897467" cy="2526285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2728560" y="1585560"/>
                      <a:ext cx="1828800" cy="1828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KMD Gate3</a:t>
                      </a:r>
                    </a:p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Mux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2229295" y="1815990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>
                      <a:off x="2229295" y="2238445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2229295" y="2699305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Connector 87"/>
                    <p:cNvCxnSpPr/>
                    <p:nvPr/>
                  </p:nvCxnSpPr>
                  <p:spPr>
                    <a:xfrm>
                      <a:off x="4557360" y="2238445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>
                      <a:off x="4557359" y="2776115"/>
                      <a:ext cx="64008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/>
                    <p:cNvCxnSpPr/>
                    <p:nvPr/>
                  </p:nvCxnSpPr>
                  <p:spPr>
                    <a:xfrm>
                      <a:off x="4557360" y="3198570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1467319" y="1433160"/>
                      <a:ext cx="4796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Sel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1845245" y="2046420"/>
                      <a:ext cx="423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b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93" name="TextBox 92"/>
                    <p:cNvSpPr txBox="1"/>
                    <p:nvPr/>
                  </p:nvSpPr>
                  <p:spPr>
                    <a:xfrm>
                      <a:off x="1845245" y="2507280"/>
                      <a:ext cx="4363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b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4763303" y="1902028"/>
                      <a:ext cx="3642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4915624" y="3590113"/>
                      <a:ext cx="44916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501070" y="500360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2843775" y="3659430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149692" y="4811580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0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2978838" y="4724400"/>
                    <a:ext cx="364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G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7162800" y="5263532"/>
                  <a:ext cx="424930" cy="1588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7162800" y="5372100"/>
                  <a:ext cx="424930" cy="1588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7162800" y="5156200"/>
                  <a:ext cx="424930" cy="1588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4" name="Straight Connector 103"/>
              <p:cNvCxnSpPr/>
              <p:nvPr/>
            </p:nvCxnSpPr>
            <p:spPr>
              <a:xfrm rot="5400000">
                <a:off x="3017520" y="5935980"/>
                <a:ext cx="82296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rot="5400000">
                <a:off x="6598920" y="5936473"/>
                <a:ext cx="82296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5400000">
                <a:off x="10485120" y="5936966"/>
                <a:ext cx="82296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/>
            <p:nvPr/>
          </p:nvCxnSpPr>
          <p:spPr>
            <a:xfrm>
              <a:off x="6934200" y="4572000"/>
              <a:ext cx="424930" cy="158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7423670" y="4570412"/>
              <a:ext cx="424930" cy="158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1" name="Rectangle 110"/>
          <p:cNvSpPr/>
          <p:nvPr/>
        </p:nvSpPr>
        <p:spPr>
          <a:xfrm>
            <a:off x="2971800" y="457200"/>
            <a:ext cx="2768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KMD Gate as Multiplexer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57200" y="64770"/>
            <a:ext cx="12268200" cy="9917430"/>
            <a:chOff x="-457200" y="64770"/>
            <a:chExt cx="12268200" cy="9917430"/>
          </a:xfrm>
        </p:grpSpPr>
        <p:grpSp>
          <p:nvGrpSpPr>
            <p:cNvPr id="125" name="Group 124"/>
            <p:cNvGrpSpPr/>
            <p:nvPr/>
          </p:nvGrpSpPr>
          <p:grpSpPr>
            <a:xfrm>
              <a:off x="-457200" y="64770"/>
              <a:ext cx="12268200" cy="9917430"/>
              <a:chOff x="-457200" y="64770"/>
              <a:chExt cx="12268200" cy="9917430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-457200" y="64770"/>
                <a:ext cx="12268200" cy="9917430"/>
                <a:chOff x="-457200" y="-76200"/>
                <a:chExt cx="12268200" cy="9917430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-457200" y="-76200"/>
                  <a:ext cx="12268200" cy="9917430"/>
                  <a:chOff x="-457200" y="-76200"/>
                  <a:chExt cx="12268200" cy="9917430"/>
                </a:xfrm>
              </p:grpSpPr>
              <p:grpSp>
                <p:nvGrpSpPr>
                  <p:cNvPr id="152" name="Group 151"/>
                  <p:cNvGrpSpPr/>
                  <p:nvPr/>
                </p:nvGrpSpPr>
                <p:grpSpPr>
                  <a:xfrm>
                    <a:off x="-457200" y="-76200"/>
                    <a:ext cx="12268200" cy="8825984"/>
                    <a:chOff x="-457200" y="-43934"/>
                    <a:chExt cx="12268200" cy="8825984"/>
                  </a:xfrm>
                </p:grpSpPr>
                <p:grpSp>
                  <p:nvGrpSpPr>
                    <p:cNvPr id="150" name="Group 149"/>
                    <p:cNvGrpSpPr/>
                    <p:nvPr/>
                  </p:nvGrpSpPr>
                  <p:grpSpPr>
                    <a:xfrm>
                      <a:off x="-457200" y="-43934"/>
                      <a:ext cx="12268200" cy="8825984"/>
                      <a:chOff x="-457200" y="-43934"/>
                      <a:chExt cx="12268200" cy="8825984"/>
                    </a:xfrm>
                  </p:grpSpPr>
                  <p:grpSp>
                    <p:nvGrpSpPr>
                      <p:cNvPr id="137" name="Group 136"/>
                      <p:cNvGrpSpPr/>
                      <p:nvPr/>
                    </p:nvGrpSpPr>
                    <p:grpSpPr>
                      <a:xfrm>
                        <a:off x="-457200" y="-43934"/>
                        <a:ext cx="12268200" cy="8825984"/>
                        <a:chOff x="-457200" y="-43934"/>
                        <a:chExt cx="12268200" cy="8825984"/>
                      </a:xfrm>
                    </p:grpSpPr>
                    <p:grpSp>
                      <p:nvGrpSpPr>
                        <p:cNvPr id="134" name="Group 133"/>
                        <p:cNvGrpSpPr/>
                        <p:nvPr/>
                      </p:nvGrpSpPr>
                      <p:grpSpPr>
                        <a:xfrm>
                          <a:off x="-457200" y="-43934"/>
                          <a:ext cx="12268200" cy="8825984"/>
                          <a:chOff x="-457200" y="-43934"/>
                          <a:chExt cx="12268200" cy="8825984"/>
                        </a:xfrm>
                      </p:grpSpPr>
                      <p:grpSp>
                        <p:nvGrpSpPr>
                          <p:cNvPr id="121" name="Group 120"/>
                          <p:cNvGrpSpPr/>
                          <p:nvPr/>
                        </p:nvGrpSpPr>
                        <p:grpSpPr>
                          <a:xfrm>
                            <a:off x="381000" y="-43934"/>
                            <a:ext cx="11430000" cy="8825984"/>
                            <a:chOff x="381000" y="-43934"/>
                            <a:chExt cx="11430000" cy="8825984"/>
                          </a:xfrm>
                        </p:grpSpPr>
                        <p:grpSp>
                          <p:nvGrpSpPr>
                            <p:cNvPr id="107" name="Group 106"/>
                            <p:cNvGrpSpPr/>
                            <p:nvPr/>
                          </p:nvGrpSpPr>
                          <p:grpSpPr>
                            <a:xfrm>
                              <a:off x="381000" y="-43934"/>
                              <a:ext cx="11430000" cy="8825984"/>
                              <a:chOff x="381000" y="-43934"/>
                              <a:chExt cx="11430000" cy="8825984"/>
                            </a:xfrm>
                          </p:grpSpPr>
                          <p:grpSp>
                            <p:nvGrpSpPr>
                              <p:cNvPr id="68" name="Group 67"/>
                              <p:cNvGrpSpPr/>
                              <p:nvPr/>
                            </p:nvGrpSpPr>
                            <p:grpSpPr>
                              <a:xfrm>
                                <a:off x="381000" y="-43934"/>
                                <a:ext cx="11430000" cy="8825984"/>
                                <a:chOff x="381000" y="-43934"/>
                                <a:chExt cx="11430000" cy="8825984"/>
                              </a:xfrm>
                            </p:grpSpPr>
                            <p:grpSp>
                              <p:nvGrpSpPr>
                                <p:cNvPr id="78" name="Group 77"/>
                                <p:cNvGrpSpPr/>
                                <p:nvPr/>
                              </p:nvGrpSpPr>
                              <p:grpSpPr>
                                <a:xfrm>
                                  <a:off x="381000" y="-43934"/>
                                  <a:ext cx="10591800" cy="8825984"/>
                                  <a:chOff x="381000" y="-43934"/>
                                  <a:chExt cx="10591800" cy="8825984"/>
                                </a:xfrm>
                              </p:grpSpPr>
                              <p:sp>
                                <p:nvSpPr>
                                  <p:cNvPr id="4" name="Rounded Rectangle 3"/>
                                  <p:cNvSpPr/>
                                  <p:nvPr/>
                                </p:nvSpPr>
                                <p:spPr>
                                  <a:xfrm>
                                    <a:off x="381000" y="609600"/>
                                    <a:ext cx="1905000" cy="533400"/>
                                  </a:xfrm>
                                  <a:prstGeom prst="roundRect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 smtClean="0">
                                        <a:latin typeface="Times New Roman" pitchFamily="18" charset="0"/>
                                        <a:cs typeface="Times New Roman" pitchFamily="18" charset="0"/>
                                      </a:rPr>
                                      <a:t>(n+1) bit MUX</a:t>
                                    </a:r>
                                    <a:endParaRPr lang="en-US" dirty="0">
                                      <a:latin typeface="Times New Roman" pitchFamily="18" charset="0"/>
                                      <a:cs typeface="Times New Roman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5" name="Rounded Rectangle 4"/>
                                  <p:cNvSpPr/>
                                  <p:nvPr/>
                                </p:nvSpPr>
                                <p:spPr>
                                  <a:xfrm>
                                    <a:off x="5924550" y="609600"/>
                                    <a:ext cx="1905000" cy="533400"/>
                                  </a:xfrm>
                                  <a:prstGeom prst="roundRect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 smtClean="0">
                                        <a:latin typeface="Times New Roman" pitchFamily="18" charset="0"/>
                                        <a:cs typeface="Times New Roman" pitchFamily="18" charset="0"/>
                                      </a:rPr>
                                      <a:t>(n) bit MUX</a:t>
                                    </a:r>
                                    <a:endParaRPr lang="en-US" dirty="0">
                                      <a:latin typeface="Times New Roman" pitchFamily="18" charset="0"/>
                                      <a:cs typeface="Times New Roman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" name="Rounded Rectangle 5"/>
                                  <p:cNvSpPr/>
                                  <p:nvPr/>
                                </p:nvSpPr>
                                <p:spPr>
                                  <a:xfrm>
                                    <a:off x="5562600" y="1524001"/>
                                    <a:ext cx="2648857" cy="776509"/>
                                  </a:xfrm>
                                  <a:prstGeom prst="roundRect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 smtClean="0">
                                        <a:latin typeface="Times New Roman" pitchFamily="18" charset="0"/>
                                        <a:cs typeface="Times New Roman" pitchFamily="18" charset="0"/>
                                      </a:rPr>
                                      <a:t>(n) bit Multifunctional (Q) Register</a:t>
                                    </a:r>
                                    <a:endParaRPr lang="en-US" dirty="0">
                                      <a:latin typeface="Times New Roman" pitchFamily="18" charset="0"/>
                                      <a:cs typeface="Times New Roman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" name="Rounded Rectangle 6"/>
                                  <p:cNvSpPr/>
                                  <p:nvPr/>
                                </p:nvSpPr>
                                <p:spPr>
                                  <a:xfrm>
                                    <a:off x="381000" y="1809750"/>
                                    <a:ext cx="1905000" cy="856343"/>
                                  </a:xfrm>
                                  <a:prstGeom prst="roundRect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 smtClean="0">
                                        <a:latin typeface="Times New Roman" pitchFamily="18" charset="0"/>
                                        <a:cs typeface="Times New Roman" pitchFamily="18" charset="0"/>
                                      </a:rPr>
                                      <a:t>(n+1) bit Multifunctional (A) Register</a:t>
                                    </a:r>
                                    <a:endParaRPr lang="en-US" dirty="0">
                                      <a:latin typeface="Times New Roman" pitchFamily="18" charset="0"/>
                                      <a:cs typeface="Times New Roman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8" name="Rounded Rectangle 7"/>
                                  <p:cNvSpPr/>
                                  <p:nvPr/>
                                </p:nvSpPr>
                                <p:spPr>
                                  <a:xfrm>
                                    <a:off x="6629400" y="4572907"/>
                                    <a:ext cx="1905000" cy="856343"/>
                                  </a:xfrm>
                                  <a:prstGeom prst="roundRect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 smtClean="0">
                                        <a:latin typeface="Times New Roman" pitchFamily="18" charset="0"/>
                                        <a:cs typeface="Times New Roman" pitchFamily="18" charset="0"/>
                                      </a:rPr>
                                      <a:t>(n) bit Divisor Register</a:t>
                                    </a:r>
                                    <a:endParaRPr lang="en-US" dirty="0">
                                      <a:latin typeface="Times New Roman" pitchFamily="18" charset="0"/>
                                      <a:cs typeface="Times New Roman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9" name="Rounded Rectangle 8"/>
                                  <p:cNvSpPr/>
                                  <p:nvPr/>
                                </p:nvSpPr>
                                <p:spPr>
                                  <a:xfrm>
                                    <a:off x="3505200" y="5638800"/>
                                    <a:ext cx="1905000" cy="856343"/>
                                  </a:xfrm>
                                  <a:prstGeom prst="roundRect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 smtClean="0">
                                        <a:latin typeface="Times New Roman" pitchFamily="18" charset="0"/>
                                        <a:cs typeface="Times New Roman" pitchFamily="18" charset="0"/>
                                      </a:rPr>
                                      <a:t>(n+1) bit Parallel Adder</a:t>
                                    </a:r>
                                    <a:endParaRPr lang="en-US" dirty="0">
                                      <a:latin typeface="Times New Roman" pitchFamily="18" charset="0"/>
                                      <a:cs typeface="Times New Roman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0" name="Rounded Rectangle 9"/>
                                  <p:cNvSpPr/>
                                  <p:nvPr/>
                                </p:nvSpPr>
                                <p:spPr>
                                  <a:xfrm>
                                    <a:off x="9067800" y="3124200"/>
                                    <a:ext cx="1905000" cy="533400"/>
                                  </a:xfrm>
                                  <a:prstGeom prst="roundRect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 smtClean="0">
                                        <a:latin typeface="Times New Roman" pitchFamily="18" charset="0"/>
                                        <a:cs typeface="Times New Roman" pitchFamily="18" charset="0"/>
                                      </a:rPr>
                                      <a:t>Control Unit</a:t>
                                    </a:r>
                                    <a:endParaRPr lang="en-US" dirty="0">
                                      <a:latin typeface="Times New Roman" pitchFamily="18" charset="0"/>
                                      <a:cs typeface="Times New Roman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1" name="Rounded Rectangle 10"/>
                                  <p:cNvSpPr/>
                                  <p:nvPr/>
                                </p:nvSpPr>
                                <p:spPr>
                                  <a:xfrm>
                                    <a:off x="3524250" y="7086600"/>
                                    <a:ext cx="1905000" cy="533400"/>
                                  </a:xfrm>
                                  <a:prstGeom prst="roundRect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 smtClean="0">
                                        <a:latin typeface="Times New Roman" pitchFamily="18" charset="0"/>
                                        <a:cs typeface="Times New Roman" pitchFamily="18" charset="0"/>
                                      </a:rPr>
                                      <a:t>Rounding</a:t>
                                    </a:r>
                                    <a:endParaRPr lang="en-US" dirty="0">
                                      <a:latin typeface="Times New Roman" pitchFamily="18" charset="0"/>
                                      <a:cs typeface="Times New Roman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2" name="Rounded Rectangle 11"/>
                                  <p:cNvSpPr/>
                                  <p:nvPr/>
                                </p:nvSpPr>
                                <p:spPr>
                                  <a:xfrm>
                                    <a:off x="3505200" y="8248650"/>
                                    <a:ext cx="1905000" cy="533400"/>
                                  </a:xfrm>
                                  <a:prstGeom prst="roundRect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 smtClean="0">
                                        <a:latin typeface="Times New Roman" pitchFamily="18" charset="0"/>
                                        <a:cs typeface="Times New Roman" pitchFamily="18" charset="0"/>
                                      </a:rPr>
                                      <a:t>Normalization</a:t>
                                    </a:r>
                                    <a:endParaRPr lang="en-US" dirty="0">
                                      <a:latin typeface="Times New Roman" pitchFamily="18" charset="0"/>
                                      <a:cs typeface="Times New Roman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" name="TextBox 12"/>
                                  <p:cNvSpPr txBox="1"/>
                                  <p:nvPr/>
                                </p:nvSpPr>
                                <p:spPr>
                                  <a:xfrm>
                                    <a:off x="7924800" y="533400"/>
                                    <a:ext cx="659155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dirty="0" smtClean="0">
                                        <a:latin typeface="Times New Roman" pitchFamily="18" charset="0"/>
                                        <a:cs typeface="Times New Roman" pitchFamily="18" charset="0"/>
                                      </a:rPr>
                                      <a:t>Load</a:t>
                                    </a:r>
                                    <a:endParaRPr lang="en-US" dirty="0">
                                      <a:latin typeface="Times New Roman" pitchFamily="18" charset="0"/>
                                      <a:cs typeface="Times New Roman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" name="TextBox 13"/>
                                  <p:cNvSpPr txBox="1"/>
                                  <p:nvPr/>
                                </p:nvSpPr>
                                <p:spPr>
                                  <a:xfrm>
                                    <a:off x="2481993" y="506968"/>
                                    <a:ext cx="659155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dirty="0" smtClean="0">
                                        <a:latin typeface="Times New Roman" pitchFamily="18" charset="0"/>
                                        <a:cs typeface="Times New Roman" pitchFamily="18" charset="0"/>
                                      </a:rPr>
                                      <a:t>Load</a:t>
                                    </a:r>
                                    <a:endParaRPr lang="en-US" dirty="0">
                                      <a:latin typeface="Times New Roman" pitchFamily="18" charset="0"/>
                                      <a:cs typeface="Times New Roman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" name="Down Arrow 14"/>
                                  <p:cNvSpPr/>
                                  <p:nvPr/>
                                </p:nvSpPr>
                                <p:spPr>
                                  <a:xfrm>
                                    <a:off x="6705600" y="-29029"/>
                                    <a:ext cx="304800" cy="638629"/>
                                  </a:xfrm>
                                  <a:prstGeom prst="downArrow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atin typeface="Times New Roman" pitchFamily="18" charset="0"/>
                                      <a:cs typeface="Times New Roman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6" name="TextBox 15"/>
                                  <p:cNvSpPr txBox="1"/>
                                  <p:nvPr/>
                                </p:nvSpPr>
                                <p:spPr>
                                  <a:xfrm>
                                    <a:off x="6938347" y="32266"/>
                                    <a:ext cx="1672253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dirty="0" smtClean="0">
                                        <a:latin typeface="Times New Roman" pitchFamily="18" charset="0"/>
                                        <a:cs typeface="Times New Roman" pitchFamily="18" charset="0"/>
                                      </a:rPr>
                                      <a:t>Dividend (n bit)</a:t>
                                    </a:r>
                                    <a:endParaRPr lang="en-US" dirty="0">
                                      <a:latin typeface="Times New Roman" pitchFamily="18" charset="0"/>
                                      <a:cs typeface="Times New Roman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7" name="Down Arrow 16"/>
                                  <p:cNvSpPr/>
                                  <p:nvPr/>
                                </p:nvSpPr>
                                <p:spPr>
                                  <a:xfrm>
                                    <a:off x="1180955" y="-38100"/>
                                    <a:ext cx="304800" cy="638629"/>
                                  </a:xfrm>
                                  <a:prstGeom prst="downArrow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atin typeface="Times New Roman" pitchFamily="18" charset="0"/>
                                      <a:cs typeface="Times New Roman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8" name="TextBox 17"/>
                                  <p:cNvSpPr txBox="1"/>
                                  <p:nvPr/>
                                </p:nvSpPr>
                                <p:spPr>
                                  <a:xfrm>
                                    <a:off x="1371600" y="-43934"/>
                                    <a:ext cx="922047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dirty="0" smtClean="0">
                                        <a:latin typeface="Times New Roman" pitchFamily="18" charset="0"/>
                                        <a:cs typeface="Times New Roman" pitchFamily="18" charset="0"/>
                                      </a:rPr>
                                      <a:t>0 (n bit)</a:t>
                                    </a:r>
                                    <a:endParaRPr lang="en-US" dirty="0">
                                      <a:latin typeface="Times New Roman" pitchFamily="18" charset="0"/>
                                      <a:cs typeface="Times New Roman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9" name="Rounded Rectangle 18"/>
                                  <p:cNvSpPr/>
                                  <p:nvPr/>
                                </p:nvSpPr>
                                <p:spPr>
                                  <a:xfrm>
                                    <a:off x="5886450" y="2762247"/>
                                    <a:ext cx="1905000" cy="533400"/>
                                  </a:xfrm>
                                  <a:prstGeom prst="roundRect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 smtClean="0">
                                        <a:latin typeface="Times New Roman" pitchFamily="18" charset="0"/>
                                        <a:cs typeface="Times New Roman" pitchFamily="18" charset="0"/>
                                      </a:rPr>
                                      <a:t>F2G Register bank (n bit)</a:t>
                                    </a:r>
                                    <a:endParaRPr lang="en-US" dirty="0">
                                      <a:latin typeface="Times New Roman" pitchFamily="18" charset="0"/>
                                      <a:cs typeface="Times New Roman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" name="Rounded Rectangle 19"/>
                                  <p:cNvSpPr/>
                                  <p:nvPr/>
                                </p:nvSpPr>
                                <p:spPr>
                                  <a:xfrm>
                                    <a:off x="381000" y="3314700"/>
                                    <a:ext cx="1905000" cy="533400"/>
                                  </a:xfrm>
                                  <a:prstGeom prst="roundRect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 smtClean="0">
                                        <a:latin typeface="Times New Roman" pitchFamily="18" charset="0"/>
                                        <a:cs typeface="Times New Roman" pitchFamily="18" charset="0"/>
                                      </a:rPr>
                                      <a:t>F2G Register bank (n+1 bit)</a:t>
                                    </a:r>
                                    <a:endParaRPr lang="en-US" dirty="0">
                                      <a:latin typeface="Times New Roman" pitchFamily="18" charset="0"/>
                                      <a:cs typeface="Times New Roman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" name="Rounded Rectangle 20"/>
                                  <p:cNvSpPr/>
                                  <p:nvPr/>
                                </p:nvSpPr>
                                <p:spPr>
                                  <a:xfrm>
                                    <a:off x="6629400" y="5791200"/>
                                    <a:ext cx="1905000" cy="533400"/>
                                  </a:xfrm>
                                  <a:prstGeom prst="roundRect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 smtClean="0">
                                        <a:latin typeface="Times New Roman" pitchFamily="18" charset="0"/>
                                        <a:cs typeface="Times New Roman" pitchFamily="18" charset="0"/>
                                      </a:rPr>
                                      <a:t>Register (n bit)</a:t>
                                    </a:r>
                                    <a:endParaRPr lang="en-US" dirty="0">
                                      <a:latin typeface="Times New Roman" pitchFamily="18" charset="0"/>
                                      <a:cs typeface="Times New Roman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" name="Down Arrow 21"/>
                                  <p:cNvSpPr/>
                                  <p:nvPr/>
                                </p:nvSpPr>
                                <p:spPr>
                                  <a:xfrm>
                                    <a:off x="1181100" y="1143000"/>
                                    <a:ext cx="304800" cy="638629"/>
                                  </a:xfrm>
                                  <a:prstGeom prst="downArrow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atin typeface="Times New Roman" pitchFamily="18" charset="0"/>
                                      <a:cs typeface="Times New Roman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" name="Down Arrow 22"/>
                                  <p:cNvSpPr/>
                                  <p:nvPr/>
                                </p:nvSpPr>
                                <p:spPr>
                                  <a:xfrm>
                                    <a:off x="6721929" y="1135227"/>
                                    <a:ext cx="304800" cy="365760"/>
                                  </a:xfrm>
                                  <a:prstGeom prst="downArrow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atin typeface="Times New Roman" pitchFamily="18" charset="0"/>
                                      <a:cs typeface="Times New Roman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4" name="Down Arrow 23"/>
                                  <p:cNvSpPr/>
                                  <p:nvPr/>
                                </p:nvSpPr>
                                <p:spPr>
                                  <a:xfrm>
                                    <a:off x="1180955" y="2676071"/>
                                    <a:ext cx="304800" cy="638629"/>
                                  </a:xfrm>
                                  <a:prstGeom prst="downArrow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atin typeface="Times New Roman" pitchFamily="18" charset="0"/>
                                      <a:cs typeface="Times New Roman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" name="Down Arrow 24"/>
                                  <p:cNvSpPr/>
                                  <p:nvPr/>
                                </p:nvSpPr>
                                <p:spPr>
                                  <a:xfrm>
                                    <a:off x="6685643" y="2300510"/>
                                    <a:ext cx="304800" cy="457200"/>
                                  </a:xfrm>
                                  <a:prstGeom prst="downArrow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atin typeface="Times New Roman" pitchFamily="18" charset="0"/>
                                      <a:cs typeface="Times New Roman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" name="Down Arrow 25"/>
                                  <p:cNvSpPr/>
                                  <p:nvPr/>
                                </p:nvSpPr>
                                <p:spPr>
                                  <a:xfrm>
                                    <a:off x="7429500" y="3943350"/>
                                    <a:ext cx="304800" cy="638629"/>
                                  </a:xfrm>
                                  <a:prstGeom prst="downArrow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atin typeface="Times New Roman" pitchFamily="18" charset="0"/>
                                      <a:cs typeface="Times New Roman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" name="Down Arrow 26"/>
                                  <p:cNvSpPr/>
                                  <p:nvPr/>
                                </p:nvSpPr>
                                <p:spPr>
                                  <a:xfrm>
                                    <a:off x="7467600" y="5425440"/>
                                    <a:ext cx="209405" cy="365760"/>
                                  </a:xfrm>
                                  <a:prstGeom prst="downArrow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atin typeface="Times New Roman" pitchFamily="18" charset="0"/>
                                      <a:cs typeface="Times New Roman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8" name="Down Arrow 27"/>
                                  <p:cNvSpPr/>
                                  <p:nvPr/>
                                </p:nvSpPr>
                                <p:spPr>
                                  <a:xfrm>
                                    <a:off x="4305300" y="6502400"/>
                                    <a:ext cx="304800" cy="638629"/>
                                  </a:xfrm>
                                  <a:prstGeom prst="downArrow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atin typeface="Times New Roman" pitchFamily="18" charset="0"/>
                                      <a:cs typeface="Times New Roman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9" name="Down Arrow 28"/>
                                  <p:cNvSpPr/>
                                  <p:nvPr/>
                                </p:nvSpPr>
                                <p:spPr>
                                  <a:xfrm>
                                    <a:off x="4305300" y="7629071"/>
                                    <a:ext cx="304800" cy="638629"/>
                                  </a:xfrm>
                                  <a:prstGeom prst="downArrow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atin typeface="Times New Roman" pitchFamily="18" charset="0"/>
                                      <a:cs typeface="Times New Roman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0" name="Down Arrow 29"/>
                                  <p:cNvSpPr/>
                                  <p:nvPr/>
                                </p:nvSpPr>
                                <p:spPr>
                                  <a:xfrm rot="5400000">
                                    <a:off x="5897880" y="5459730"/>
                                    <a:ext cx="274320" cy="1188720"/>
                                  </a:xfrm>
                                  <a:prstGeom prst="downArrow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>
                                      <a:latin typeface="Times New Roman" pitchFamily="18" charset="0"/>
                                      <a:cs typeface="Times New Roman" pitchFamily="18" charset="0"/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59" name="Group 58"/>
                                  <p:cNvGrpSpPr/>
                                  <p:nvPr/>
                                </p:nvGrpSpPr>
                                <p:grpSpPr>
                                  <a:xfrm>
                                    <a:off x="1257300" y="3848100"/>
                                    <a:ext cx="2925445" cy="1725136"/>
                                    <a:chOff x="1495743" y="3905250"/>
                                    <a:chExt cx="2925445" cy="1725136"/>
                                  </a:xfrm>
                                </p:grpSpPr>
                                <p:grpSp>
                                  <p:nvGrpSpPr>
                                    <p:cNvPr id="54" name="Group 5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665605" y="3925094"/>
                                      <a:ext cx="2755583" cy="1698466"/>
                                      <a:chOff x="1665605" y="3925094"/>
                                      <a:chExt cx="2755583" cy="1698466"/>
                                    </a:xfrm>
                                  </p:grpSpPr>
                                  <p:cxnSp>
                                    <p:nvCxnSpPr>
                                      <p:cNvPr id="44" name="Straight Connector 43"/>
                                      <p:cNvCxnSpPr/>
                                      <p:nvPr/>
                                    </p:nvCxnSpPr>
                                    <p:spPr>
                                      <a:xfrm rot="5400000">
                                        <a:off x="1228249" y="4362450"/>
                                        <a:ext cx="876300" cy="1588"/>
                                      </a:xfrm>
                                      <a:prstGeom prst="line">
                                        <a:avLst/>
                                      </a:prstGeom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1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45" name="Straight Connector 44"/>
                                      <p:cNvCxnSpPr/>
                                      <p:nvPr/>
                                    </p:nvCxnSpPr>
                                    <p:spPr>
                                      <a:xfrm rot="10800000">
                                        <a:off x="1676401" y="4799012"/>
                                        <a:ext cx="2743200" cy="1588"/>
                                      </a:xfrm>
                                      <a:prstGeom prst="line">
                                        <a:avLst/>
                                      </a:prstGeom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1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51" name="Straight Arrow Connector 50"/>
                                      <p:cNvCxnSpPr/>
                                      <p:nvPr/>
                                    </p:nvCxnSpPr>
                                    <p:spPr>
                                      <a:xfrm rot="5400000">
                                        <a:off x="4008914" y="5211286"/>
                                        <a:ext cx="822960" cy="1588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tailEnd type="arrow"/>
                                      </a:ln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1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grpSp>
                                  <p:nvGrpSpPr>
                                    <p:cNvPr id="55" name="Group 5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495743" y="3905250"/>
                                      <a:ext cx="2752407" cy="1725136"/>
                                      <a:chOff x="1668781" y="3715544"/>
                                      <a:chExt cx="2752407" cy="1725136"/>
                                    </a:xfrm>
                                  </p:grpSpPr>
                                  <p:cxnSp>
                                    <p:nvCxnSpPr>
                                      <p:cNvPr id="56" name="Straight Connector 55"/>
                                      <p:cNvCxnSpPr/>
                                      <p:nvPr/>
                                    </p:nvCxnSpPr>
                                    <p:spPr>
                                      <a:xfrm rot="5400000">
                                        <a:off x="1120935" y="4263390"/>
                                        <a:ext cx="1097280" cy="1588"/>
                                      </a:xfrm>
                                      <a:prstGeom prst="line">
                                        <a:avLst/>
                                      </a:prstGeom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1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57" name="Straight Connector 56"/>
                                      <p:cNvCxnSpPr/>
                                      <p:nvPr/>
                                    </p:nvCxnSpPr>
                                    <p:spPr>
                                      <a:xfrm rot="10800000">
                                        <a:off x="1676401" y="4799012"/>
                                        <a:ext cx="2743200" cy="1588"/>
                                      </a:xfrm>
                                      <a:prstGeom prst="line">
                                        <a:avLst/>
                                      </a:prstGeom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1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58" name="Straight Arrow Connector 57"/>
                                      <p:cNvCxnSpPr/>
                                      <p:nvPr/>
                                    </p:nvCxnSpPr>
                                    <p:spPr>
                                      <a:xfrm rot="5400000">
                                        <a:off x="4100354" y="5119846"/>
                                        <a:ext cx="640080" cy="1588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tailEnd type="arrow"/>
                                      </a:ln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1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grpSp>
                                <p:nvGrpSpPr>
                                  <p:cNvPr id="69" name="Group 68"/>
                                  <p:cNvGrpSpPr/>
                                  <p:nvPr/>
                                </p:nvGrpSpPr>
                                <p:grpSpPr>
                                  <a:xfrm flipH="1">
                                    <a:off x="4709160" y="3276601"/>
                                    <a:ext cx="2529840" cy="2308860"/>
                                    <a:chOff x="1914843" y="3219451"/>
                                    <a:chExt cx="2529840" cy="2308860"/>
                                  </a:xfrm>
                                </p:grpSpPr>
                                <p:grpSp>
                                  <p:nvGrpSpPr>
                                    <p:cNvPr id="70" name="Group 5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067243" y="3257551"/>
                                      <a:ext cx="2377440" cy="2263140"/>
                                      <a:chOff x="2067243" y="3257551"/>
                                      <a:chExt cx="2377440" cy="2263140"/>
                                    </a:xfrm>
                                  </p:grpSpPr>
                                  <p:cxnSp>
                                    <p:nvCxnSpPr>
                                      <p:cNvPr id="75" name="Straight Connector 74"/>
                                      <p:cNvCxnSpPr/>
                                      <p:nvPr/>
                                    </p:nvCxnSpPr>
                                    <p:spPr>
                                      <a:xfrm rot="5400000">
                                        <a:off x="1629887" y="3694907"/>
                                        <a:ext cx="876300" cy="1588"/>
                                      </a:xfrm>
                                      <a:prstGeom prst="line">
                                        <a:avLst/>
                                      </a:prstGeom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1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76" name="Straight Connector 75"/>
                                      <p:cNvCxnSpPr/>
                                      <p:nvPr/>
                                    </p:nvCxnSpPr>
                                    <p:spPr>
                                      <a:xfrm rot="10800000">
                                        <a:off x="2067243" y="4133850"/>
                                        <a:ext cx="2377440" cy="1588"/>
                                      </a:xfrm>
                                      <a:prstGeom prst="line">
                                        <a:avLst/>
                                      </a:prstGeom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1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77" name="Straight Arrow Connector 76"/>
                                      <p:cNvCxnSpPr/>
                                      <p:nvPr/>
                                    </p:nvCxnSpPr>
                                    <p:spPr>
                                      <a:xfrm rot="5400000">
                                        <a:off x="3734594" y="4834097"/>
                                        <a:ext cx="1371600" cy="1588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tailEnd type="arrow"/>
                                      </a:ln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1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grpSp>
                                  <p:nvGrpSpPr>
                                    <p:cNvPr id="71" name="Group 5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914843" y="3219451"/>
                                      <a:ext cx="2340864" cy="2308860"/>
                                      <a:chOff x="2087881" y="3029745"/>
                                      <a:chExt cx="2340864" cy="2308860"/>
                                    </a:xfrm>
                                  </p:grpSpPr>
                                  <p:cxnSp>
                                    <p:nvCxnSpPr>
                                      <p:cNvPr id="72" name="Straight Connector 71"/>
                                      <p:cNvCxnSpPr/>
                                      <p:nvPr/>
                                    </p:nvCxnSpPr>
                                    <p:spPr>
                                      <a:xfrm rot="5400000">
                                        <a:off x="1540035" y="3577591"/>
                                        <a:ext cx="1097280" cy="1588"/>
                                      </a:xfrm>
                                      <a:prstGeom prst="line">
                                        <a:avLst/>
                                      </a:prstGeom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1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73" name="Straight Connector 72"/>
                                      <p:cNvCxnSpPr/>
                                      <p:nvPr/>
                                    </p:nvCxnSpPr>
                                    <p:spPr>
                                      <a:xfrm rot="10800000">
                                        <a:off x="2087881" y="4134644"/>
                                        <a:ext cx="2340864" cy="1588"/>
                                      </a:xfrm>
                                      <a:prstGeom prst="line">
                                        <a:avLst/>
                                      </a:prstGeom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1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74" name="Straight Arrow Connector 73"/>
                                      <p:cNvCxnSpPr/>
                                      <p:nvPr/>
                                    </p:nvCxnSpPr>
                                    <p:spPr>
                                      <a:xfrm rot="5400000">
                                        <a:off x="3826034" y="4743451"/>
                                        <a:ext cx="1188720" cy="1588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tailEnd type="arrow"/>
                                      </a:ln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1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</p:grpSp>
                            <p:cxnSp>
                              <p:nvCxnSpPr>
                                <p:cNvPr id="80" name="Straight Arrow Connector 79"/>
                                <p:cNvCxnSpPr/>
                                <p:nvPr/>
                              </p:nvCxnSpPr>
                              <p:spPr>
                                <a:xfrm rot="10800000">
                                  <a:off x="2286000" y="876301"/>
                                  <a:ext cx="971550" cy="1588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arrow"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1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82" name="Straight Arrow Connector 81"/>
                                <p:cNvCxnSpPr/>
                                <p:nvPr/>
                              </p:nvCxnSpPr>
                              <p:spPr>
                                <a:xfrm rot="10800000">
                                  <a:off x="7829550" y="876301"/>
                                  <a:ext cx="971550" cy="1588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arrow"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1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83" name="Straight Arrow Connector 82"/>
                                <p:cNvCxnSpPr/>
                                <p:nvPr/>
                              </p:nvCxnSpPr>
                              <p:spPr>
                                <a:xfrm rot="10800000">
                                  <a:off x="2286001" y="2532061"/>
                                  <a:ext cx="971550" cy="1588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arrow"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1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85" name="Straight Arrow Connector 84"/>
                                <p:cNvCxnSpPr/>
                                <p:nvPr/>
                              </p:nvCxnSpPr>
                              <p:spPr>
                                <a:xfrm rot="10800000">
                                  <a:off x="2286001" y="2227261"/>
                                  <a:ext cx="971550" cy="1588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arrow"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1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86" name="Straight Arrow Connector 85"/>
                                <p:cNvCxnSpPr/>
                                <p:nvPr/>
                              </p:nvCxnSpPr>
                              <p:spPr>
                                <a:xfrm rot="10800000">
                                  <a:off x="8210550" y="2164277"/>
                                  <a:ext cx="971550" cy="1588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arrow"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1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88" name="Straight Arrow Connector 87"/>
                                <p:cNvCxnSpPr/>
                                <p:nvPr/>
                              </p:nvCxnSpPr>
                              <p:spPr>
                                <a:xfrm rot="10800000">
                                  <a:off x="8210550" y="1707077"/>
                                  <a:ext cx="971550" cy="1588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arrow"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1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89" name="TextBox 88"/>
                                <p:cNvSpPr txBox="1"/>
                                <p:nvPr/>
                              </p:nvSpPr>
                              <p:spPr>
                                <a:xfrm>
                                  <a:off x="3227045" y="2025134"/>
                                  <a:ext cx="646331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 smtClean="0">
                                      <a:latin typeface="Times New Roman" pitchFamily="18" charset="0"/>
                                      <a:cs typeface="Times New Roman" pitchFamily="18" charset="0"/>
                                    </a:rPr>
                                    <a:t>Hold</a:t>
                                  </a:r>
                                  <a:endParaRPr lang="en-US" dirty="0">
                                    <a:latin typeface="Times New Roman" pitchFamily="18" charset="0"/>
                                    <a:cs typeface="Times New Roman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91" name="TextBox 90"/>
                                <p:cNvSpPr txBox="1"/>
                                <p:nvPr/>
                              </p:nvSpPr>
                              <p:spPr>
                                <a:xfrm>
                                  <a:off x="3292654" y="2318266"/>
                                  <a:ext cx="441146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 smtClean="0">
                                      <a:latin typeface="Times New Roman" pitchFamily="18" charset="0"/>
                                      <a:cs typeface="Times New Roman" pitchFamily="18" charset="0"/>
                                    </a:rPr>
                                    <a:t>SP</a:t>
                                  </a:r>
                                  <a:endParaRPr lang="en-US" dirty="0">
                                    <a:latin typeface="Times New Roman" pitchFamily="18" charset="0"/>
                                    <a:cs typeface="Times New Roman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92" name="TextBox 91"/>
                                <p:cNvSpPr txBox="1"/>
                                <p:nvPr/>
                              </p:nvSpPr>
                              <p:spPr>
                                <a:xfrm>
                                  <a:off x="9311709" y="1491734"/>
                                  <a:ext cx="518091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 err="1" smtClean="0">
                                      <a:latin typeface="Times New Roman" pitchFamily="18" charset="0"/>
                                      <a:cs typeface="Times New Roman" pitchFamily="18" charset="0"/>
                                    </a:rPr>
                                    <a:t>Clk</a:t>
                                  </a:r>
                                  <a:endParaRPr lang="en-US" dirty="0">
                                    <a:latin typeface="Times New Roman" pitchFamily="18" charset="0"/>
                                    <a:cs typeface="Times New Roman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94" name="TextBox 93"/>
                                <p:cNvSpPr txBox="1"/>
                                <p:nvPr/>
                              </p:nvSpPr>
                              <p:spPr>
                                <a:xfrm>
                                  <a:off x="9285064" y="2013466"/>
                                  <a:ext cx="441146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 smtClean="0">
                                      <a:latin typeface="Times New Roman" pitchFamily="18" charset="0"/>
                                      <a:cs typeface="Times New Roman" pitchFamily="18" charset="0"/>
                                    </a:rPr>
                                    <a:t>SP</a:t>
                                  </a:r>
                                  <a:endParaRPr lang="en-US" dirty="0">
                                    <a:latin typeface="Times New Roman" pitchFamily="18" charset="0"/>
                                    <a:cs typeface="Times New Roman" pitchFamily="18" charset="0"/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96" name="Straight Connector 95"/>
                                <p:cNvCxnSpPr/>
                                <p:nvPr/>
                              </p:nvCxnSpPr>
                              <p:spPr>
                                <a:xfrm rot="10800000" flipH="1">
                                  <a:off x="2177034" y="1600201"/>
                                  <a:ext cx="2322576" cy="1588"/>
                                </a:xfrm>
                                <a:prstGeom prst="line">
                                  <a:avLst/>
                                </a:prstGeom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1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97" name="Straight Arrow Connector 96"/>
                                <p:cNvCxnSpPr/>
                                <p:nvPr/>
                              </p:nvCxnSpPr>
                              <p:spPr>
                                <a:xfrm rot="16200000" flipH="1">
                                  <a:off x="2079466" y="1690846"/>
                                  <a:ext cx="182880" cy="1588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arrow"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1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98" name="TextBox 97"/>
                                <p:cNvSpPr txBox="1"/>
                                <p:nvPr/>
                              </p:nvSpPr>
                              <p:spPr>
                                <a:xfrm>
                                  <a:off x="7700347" y="3974068"/>
                                  <a:ext cx="1505540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 smtClean="0">
                                      <a:latin typeface="Times New Roman" pitchFamily="18" charset="0"/>
                                      <a:cs typeface="Times New Roman" pitchFamily="18" charset="0"/>
                                    </a:rPr>
                                    <a:t>Divisor (n bit)</a:t>
                                  </a:r>
                                  <a:endParaRPr lang="en-US" dirty="0">
                                    <a:latin typeface="Times New Roman" pitchFamily="18" charset="0"/>
                                    <a:cs typeface="Times New Roman" pitchFamily="18" charset="0"/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65" name="Straight Arrow Connector 64"/>
                                <p:cNvCxnSpPr/>
                                <p:nvPr/>
                              </p:nvCxnSpPr>
                              <p:spPr>
                                <a:xfrm rot="10800000">
                                  <a:off x="10988040" y="3390901"/>
                                  <a:ext cx="365760" cy="1588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arrow"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1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67" name="TextBox 66"/>
                                <p:cNvSpPr txBox="1"/>
                                <p:nvPr/>
                              </p:nvSpPr>
                              <p:spPr>
                                <a:xfrm>
                                  <a:off x="11292909" y="3200400"/>
                                  <a:ext cx="518091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 err="1" smtClean="0">
                                      <a:latin typeface="Times New Roman" pitchFamily="18" charset="0"/>
                                      <a:cs typeface="Times New Roman" pitchFamily="18" charset="0"/>
                                    </a:rPr>
                                    <a:t>Clk</a:t>
                                  </a:r>
                                  <a:endParaRPr lang="en-US" dirty="0">
                                    <a:latin typeface="Times New Roman" pitchFamily="18" charset="0"/>
                                    <a:cs typeface="Times New Roman" pitchFamily="18" charset="0"/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100" name="Down Arrow 99"/>
                              <p:cNvSpPr/>
                              <p:nvPr/>
                            </p:nvSpPr>
                            <p:spPr>
                              <a:xfrm rot="5400000">
                                <a:off x="8473440" y="2990850"/>
                                <a:ext cx="365760" cy="822960"/>
                              </a:xfrm>
                              <a:prstGeom prst="downArrow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latin typeface="Times New Roman" pitchFamily="18" charset="0"/>
                                  <a:cs typeface="Times New Roman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1" name="TextBox 100"/>
                              <p:cNvSpPr txBox="1"/>
                              <p:nvPr/>
                            </p:nvSpPr>
                            <p:spPr>
                              <a:xfrm>
                                <a:off x="8001000" y="2792968"/>
                                <a:ext cx="3307380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dirty="0" smtClean="0">
                                    <a:latin typeface="Times New Roman" pitchFamily="18" charset="0"/>
                                    <a:cs typeface="Times New Roman" pitchFamily="18" charset="0"/>
                                  </a:rPr>
                                  <a:t>SP, </a:t>
                                </a:r>
                                <a:r>
                                  <a:rPr lang="en-US" dirty="0" err="1" smtClean="0">
                                    <a:latin typeface="Times New Roman" pitchFamily="18" charset="0"/>
                                    <a:cs typeface="Times New Roman" pitchFamily="18" charset="0"/>
                                  </a:rPr>
                                  <a:t>Sel</a:t>
                                </a:r>
                                <a:r>
                                  <a:rPr lang="en-US" dirty="0" smtClean="0">
                                    <a:latin typeface="Times New Roman" pitchFamily="18" charset="0"/>
                                    <a:cs typeface="Times New Roman" pitchFamily="18" charset="0"/>
                                  </a:rPr>
                                  <a:t>, Load, Shift, Hold, Set Q</a:t>
                                </a:r>
                                <a:r>
                                  <a:rPr lang="en-US" baseline="-25000" dirty="0" smtClean="0">
                                    <a:latin typeface="Times New Roman" pitchFamily="18" charset="0"/>
                                    <a:cs typeface="Times New Roman" pitchFamily="18" charset="0"/>
                                  </a:rPr>
                                  <a:t>0</a:t>
                                </a:r>
                                <a:endParaRPr lang="en-US" baseline="-25000" dirty="0">
                                  <a:latin typeface="Times New Roman" pitchFamily="18" charset="0"/>
                                  <a:cs typeface="Times New Roman" pitchFamily="18" charset="0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102" name="Straight Arrow Connector 101"/>
                              <p:cNvCxnSpPr/>
                              <p:nvPr/>
                            </p:nvCxnSpPr>
                            <p:spPr>
                              <a:xfrm rot="10800000">
                                <a:off x="2324101" y="3579811"/>
                                <a:ext cx="971550" cy="1588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arrow"/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03" name="Straight Arrow Connector 102"/>
                              <p:cNvCxnSpPr/>
                              <p:nvPr/>
                            </p:nvCxnSpPr>
                            <p:spPr>
                              <a:xfrm rot="10800000" flipH="1">
                                <a:off x="5318760" y="3046411"/>
                                <a:ext cx="548640" cy="1588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arrow"/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1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05" name="TextBox 104"/>
                              <p:cNvSpPr txBox="1"/>
                              <p:nvPr/>
                            </p:nvSpPr>
                            <p:spPr>
                              <a:xfrm>
                                <a:off x="3276600" y="3352800"/>
                                <a:ext cx="633507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dirty="0" smtClean="0">
                                    <a:latin typeface="Times New Roman" pitchFamily="18" charset="0"/>
                                    <a:cs typeface="Times New Roman" pitchFamily="18" charset="0"/>
                                  </a:rPr>
                                  <a:t>Shift</a:t>
                                </a:r>
                                <a:endParaRPr lang="en-US" dirty="0">
                                  <a:latin typeface="Times New Roman" pitchFamily="18" charset="0"/>
                                  <a:cs typeface="Times New Roman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06" name="TextBox 105"/>
                              <p:cNvSpPr txBox="1"/>
                              <p:nvPr/>
                            </p:nvSpPr>
                            <p:spPr>
                              <a:xfrm>
                                <a:off x="5233893" y="2724150"/>
                                <a:ext cx="633507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dirty="0" smtClean="0">
                                    <a:latin typeface="Times New Roman" pitchFamily="18" charset="0"/>
                                    <a:cs typeface="Times New Roman" pitchFamily="18" charset="0"/>
                                  </a:rPr>
                                  <a:t>Shift</a:t>
                                </a:r>
                                <a:endParaRPr lang="en-US" dirty="0">
                                  <a:latin typeface="Times New Roman" pitchFamily="18" charset="0"/>
                                  <a:cs typeface="Times New Roman" pitchFamily="18" charset="0"/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109" name="Straight Connector 108"/>
                            <p:cNvCxnSpPr/>
                            <p:nvPr/>
                          </p:nvCxnSpPr>
                          <p:spPr>
                            <a:xfrm rot="5400000">
                              <a:off x="6253440" y="3422372"/>
                              <a:ext cx="293132" cy="1588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2" name="Straight Connector 111"/>
                            <p:cNvCxnSpPr/>
                            <p:nvPr/>
                          </p:nvCxnSpPr>
                          <p:spPr>
                            <a:xfrm rot="10800000" flipH="1">
                              <a:off x="5120640" y="3581400"/>
                              <a:ext cx="1280160" cy="1588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4" name="Straight Connector 113"/>
                            <p:cNvCxnSpPr/>
                            <p:nvPr/>
                          </p:nvCxnSpPr>
                          <p:spPr>
                            <a:xfrm rot="16200000" flipH="1" flipV="1">
                              <a:off x="3776504" y="2250916"/>
                              <a:ext cx="2697480" cy="1588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5" name="Straight Connector 114"/>
                            <p:cNvCxnSpPr/>
                            <p:nvPr/>
                          </p:nvCxnSpPr>
                          <p:spPr>
                            <a:xfrm rot="5400000">
                              <a:off x="6346666" y="3519646"/>
                              <a:ext cx="411480" cy="1588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6" name="Straight Connector 115"/>
                            <p:cNvCxnSpPr/>
                            <p:nvPr/>
                          </p:nvCxnSpPr>
                          <p:spPr>
                            <a:xfrm rot="10800000" flipH="1">
                              <a:off x="4943856" y="3732212"/>
                              <a:ext cx="1609344" cy="1588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7" name="Straight Connector 116"/>
                            <p:cNvCxnSpPr/>
                            <p:nvPr/>
                          </p:nvCxnSpPr>
                          <p:spPr>
                            <a:xfrm rot="16200000" flipH="1" flipV="1">
                              <a:off x="3467894" y="2247106"/>
                              <a:ext cx="2971800" cy="1588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9" name="Straight Arrow Connector 118"/>
                            <p:cNvCxnSpPr/>
                            <p:nvPr/>
                          </p:nvCxnSpPr>
                          <p:spPr>
                            <a:xfrm>
                              <a:off x="4953000" y="762000"/>
                              <a:ext cx="960120" cy="1588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0" name="Straight Arrow Connector 119"/>
                            <p:cNvCxnSpPr/>
                            <p:nvPr/>
                          </p:nvCxnSpPr>
                          <p:spPr>
                            <a:xfrm>
                              <a:off x="5113020" y="914400"/>
                              <a:ext cx="822960" cy="1588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123" name="Straight Connector 122"/>
                          <p:cNvCxnSpPr/>
                          <p:nvPr/>
                        </p:nvCxnSpPr>
                        <p:spPr>
                          <a:xfrm rot="10800000" flipH="1">
                            <a:off x="-280416" y="6018212"/>
                            <a:ext cx="3785616" cy="1588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4" name="Straight Connector 123"/>
                          <p:cNvCxnSpPr/>
                          <p:nvPr/>
                        </p:nvCxnSpPr>
                        <p:spPr>
                          <a:xfrm rot="16200000" flipH="1" flipV="1">
                            <a:off x="-2826988" y="3476974"/>
                            <a:ext cx="5084064" cy="1588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6" name="Straight Connector 125"/>
                          <p:cNvCxnSpPr/>
                          <p:nvPr/>
                        </p:nvCxnSpPr>
                        <p:spPr>
                          <a:xfrm rot="10800000" flipH="1">
                            <a:off x="-454152" y="6170612"/>
                            <a:ext cx="3959352" cy="1588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7" name="Straight Connector 126"/>
                          <p:cNvCxnSpPr/>
                          <p:nvPr/>
                        </p:nvCxnSpPr>
                        <p:spPr>
                          <a:xfrm rot="16200000" flipH="1" flipV="1">
                            <a:off x="-3153886" y="3473926"/>
                            <a:ext cx="5394960" cy="1588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8" name="Straight Arrow Connector 127"/>
                          <p:cNvCxnSpPr/>
                          <p:nvPr/>
                        </p:nvCxnSpPr>
                        <p:spPr>
                          <a:xfrm>
                            <a:off x="-457200" y="762000"/>
                            <a:ext cx="822960" cy="1588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9" name="Straight Arrow Connector 128"/>
                          <p:cNvCxnSpPr/>
                          <p:nvPr/>
                        </p:nvCxnSpPr>
                        <p:spPr>
                          <a:xfrm>
                            <a:off x="-297180" y="914400"/>
                            <a:ext cx="667512" cy="1588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0" name="Rectangle 129"/>
                          <p:cNvSpPr/>
                          <p:nvPr/>
                        </p:nvSpPr>
                        <p:spPr>
                          <a:xfrm>
                            <a:off x="3239869" y="1688068"/>
                            <a:ext cx="518091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r>
                              <a:rPr lang="en-US" dirty="0" err="1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a:t>Clk</a:t>
                            </a:r>
                            <a:endParaRPr lang="en-US" dirty="0">
                              <a:latin typeface="Times New Roman" pitchFamily="18" charset="0"/>
                              <a:cs typeface="Times New Roman" pitchFamily="18" charset="0"/>
                            </a:endParaRPr>
                          </a:p>
                        </p:txBody>
                      </p:sp>
                      <p:cxnSp>
                        <p:nvCxnSpPr>
                          <p:cNvPr id="131" name="Straight Arrow Connector 130"/>
                          <p:cNvCxnSpPr/>
                          <p:nvPr/>
                        </p:nvCxnSpPr>
                        <p:spPr>
                          <a:xfrm rot="10800000">
                            <a:off x="2286001" y="1943100"/>
                            <a:ext cx="971550" cy="1588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2" name="Straight Arrow Connector 131"/>
                          <p:cNvCxnSpPr/>
                          <p:nvPr/>
                        </p:nvCxnSpPr>
                        <p:spPr>
                          <a:xfrm rot="10800000">
                            <a:off x="8210550" y="1935677"/>
                            <a:ext cx="971550" cy="1588"/>
                          </a:xfrm>
                          <a:prstGeom prst="straightConnector1">
                            <a:avLst/>
                          </a:prstGeom>
                          <a:ln>
                            <a:tailEnd type="arrow"/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3" name="TextBox 132"/>
                          <p:cNvSpPr txBox="1"/>
                          <p:nvPr/>
                        </p:nvSpPr>
                        <p:spPr>
                          <a:xfrm>
                            <a:off x="9259669" y="1758434"/>
                            <a:ext cx="64633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dirty="0" smtClean="0">
                                <a:latin typeface="Times New Roman" pitchFamily="18" charset="0"/>
                                <a:cs typeface="Times New Roman" pitchFamily="18" charset="0"/>
                              </a:rPr>
                              <a:t>Hold</a:t>
                            </a:r>
                            <a:endParaRPr lang="en-US" dirty="0">
                              <a:latin typeface="Times New Roman" pitchFamily="18" charset="0"/>
                              <a:cs typeface="Times New Roman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35" name="TextBox 134"/>
                        <p:cNvSpPr txBox="1"/>
                        <p:nvPr/>
                      </p:nvSpPr>
                      <p:spPr>
                        <a:xfrm>
                          <a:off x="5124450" y="1600200"/>
                          <a:ext cx="47961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SO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p:txBody>
                    </p:sp>
                    <p:sp>
                      <p:nvSpPr>
                        <p:cNvPr id="136" name="TextBox 135"/>
                        <p:cNvSpPr txBox="1"/>
                        <p:nvPr/>
                      </p:nvSpPr>
                      <p:spPr>
                        <a:xfrm>
                          <a:off x="1767050" y="1524000"/>
                          <a:ext cx="38985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SI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p:txBody>
                    </p:sp>
                  </p:grpSp>
                  <p:cxnSp>
                    <p:nvCxnSpPr>
                      <p:cNvPr id="139" name="Straight Arrow Connector 138"/>
                      <p:cNvCxnSpPr/>
                      <p:nvPr/>
                    </p:nvCxnSpPr>
                    <p:spPr>
                      <a:xfrm rot="5400000">
                        <a:off x="747554" y="2986246"/>
                        <a:ext cx="640080" cy="158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0" name="TextBox 139"/>
                      <p:cNvSpPr txBox="1"/>
                      <p:nvPr/>
                    </p:nvSpPr>
                    <p:spPr>
                      <a:xfrm>
                        <a:off x="228600" y="2819400"/>
                        <a:ext cx="90922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 smtClean="0">
                            <a:latin typeface="Times New Roman" pitchFamily="18" charset="0"/>
                            <a:cs typeface="Times New Roman" pitchFamily="18" charset="0"/>
                          </a:rPr>
                          <a:t>Sign bit</a:t>
                        </a:r>
                        <a:endParaRPr lang="en-US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141" name="Rounded Rectangle 140"/>
                      <p:cNvSpPr/>
                      <p:nvPr/>
                    </p:nvSpPr>
                    <p:spPr>
                      <a:xfrm>
                        <a:off x="2362200" y="6477000"/>
                        <a:ext cx="1023207" cy="53340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>
                            <a:latin typeface="Times New Roman" pitchFamily="18" charset="0"/>
                            <a:cs typeface="Times New Roman" pitchFamily="18" charset="0"/>
                          </a:rPr>
                          <a:t>FRG</a:t>
                        </a:r>
                        <a:endParaRPr lang="en-US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cxnSp>
                    <p:nvCxnSpPr>
                      <p:cNvPr id="142" name="Straight Connector 141"/>
                      <p:cNvCxnSpPr/>
                      <p:nvPr/>
                    </p:nvCxnSpPr>
                    <p:spPr>
                      <a:xfrm rot="5400000">
                        <a:off x="3737010" y="6643846"/>
                        <a:ext cx="274320" cy="1588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3" name="Straight Arrow Connector 142"/>
                      <p:cNvCxnSpPr/>
                      <p:nvPr/>
                    </p:nvCxnSpPr>
                    <p:spPr>
                      <a:xfrm rot="10800000">
                        <a:off x="3383280" y="6781800"/>
                        <a:ext cx="502920" cy="158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4" name="Straight Connector 143"/>
                      <p:cNvCxnSpPr/>
                      <p:nvPr/>
                    </p:nvCxnSpPr>
                    <p:spPr>
                      <a:xfrm rot="10800000" flipH="1">
                        <a:off x="1905000" y="6780212"/>
                        <a:ext cx="457200" cy="1588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6" name="Straight Arrow Connector 145"/>
                      <p:cNvCxnSpPr/>
                      <p:nvPr/>
                    </p:nvCxnSpPr>
                    <p:spPr>
                      <a:xfrm rot="16200000" flipH="1">
                        <a:off x="3886994" y="4997927"/>
                        <a:ext cx="1143000" cy="158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7" name="Straight Connector 146"/>
                      <p:cNvCxnSpPr/>
                      <p:nvPr/>
                    </p:nvCxnSpPr>
                    <p:spPr>
                      <a:xfrm rot="16200000" flipH="1" flipV="1">
                        <a:off x="715486" y="5584666"/>
                        <a:ext cx="2377440" cy="1588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8" name="Straight Connector 147"/>
                      <p:cNvCxnSpPr/>
                      <p:nvPr/>
                    </p:nvCxnSpPr>
                    <p:spPr>
                      <a:xfrm rot="10800000">
                        <a:off x="1897380" y="4419600"/>
                        <a:ext cx="2560320" cy="1588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9" name="TextBox 148"/>
                      <p:cNvSpPr txBox="1"/>
                      <p:nvPr/>
                    </p:nvSpPr>
                    <p:spPr>
                      <a:xfrm>
                        <a:off x="3048000" y="4050268"/>
                        <a:ext cx="51809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 err="1" smtClean="0">
                            <a:latin typeface="Times New Roman" pitchFamily="18" charset="0"/>
                            <a:cs typeface="Times New Roman" pitchFamily="18" charset="0"/>
                          </a:rPr>
                          <a:t>Cin</a:t>
                        </a:r>
                        <a:endParaRPr lang="en-US" dirty="0"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</p:grpSp>
                <p:sp>
                  <p:nvSpPr>
                    <p:cNvPr id="151" name="Rectangle 150"/>
                    <p:cNvSpPr/>
                    <p:nvPr/>
                  </p:nvSpPr>
                  <p:spPr>
                    <a:xfrm>
                      <a:off x="3429000" y="6717268"/>
                      <a:ext cx="63350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Cout</a:t>
                      </a:r>
                      <a:endParaRPr lang="en-US" dirty="0"/>
                    </a:p>
                  </p:txBody>
                </p:sp>
              </p:grpSp>
              <p:cxnSp>
                <p:nvCxnSpPr>
                  <p:cNvPr id="153" name="Straight Connector 152"/>
                  <p:cNvCxnSpPr/>
                  <p:nvPr/>
                </p:nvCxnSpPr>
                <p:spPr>
                  <a:xfrm rot="5400000">
                    <a:off x="4321270" y="1727660"/>
                    <a:ext cx="347472" cy="158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/>
                  <p:cNvCxnSpPr/>
                  <p:nvPr/>
                </p:nvCxnSpPr>
                <p:spPr>
                  <a:xfrm rot="10800000" flipH="1">
                    <a:off x="4501896" y="1903412"/>
                    <a:ext cx="1060704" cy="158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5" name="Down Arrow 154"/>
                  <p:cNvSpPr/>
                  <p:nvPr/>
                </p:nvSpPr>
                <p:spPr>
                  <a:xfrm>
                    <a:off x="4305300" y="8753021"/>
                    <a:ext cx="304800" cy="457200"/>
                  </a:xfrm>
                  <a:prstGeom prst="downArrow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3863409" y="9201150"/>
                    <a:ext cx="1203891" cy="64008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latin typeface="Times New Roman" pitchFamily="18" charset="0"/>
                        <a:cs typeface="Times New Roman" pitchFamily="18" charset="0"/>
                      </a:rPr>
                      <a:t>END</a:t>
                    </a:r>
                    <a:endParaRPr lang="en-US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158" name="Rectangle 157"/>
                <p:cNvSpPr/>
                <p:nvPr/>
              </p:nvSpPr>
              <p:spPr>
                <a:xfrm>
                  <a:off x="9125017" y="1078468"/>
                  <a:ext cx="7809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Set Q</a:t>
                  </a:r>
                  <a:r>
                    <a:rPr lang="en-US" baseline="-25000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dirty="0"/>
                </a:p>
              </p:txBody>
            </p:sp>
            <p:cxnSp>
              <p:nvCxnSpPr>
                <p:cNvPr id="159" name="Straight Connector 158"/>
                <p:cNvCxnSpPr/>
                <p:nvPr/>
              </p:nvCxnSpPr>
              <p:spPr>
                <a:xfrm rot="10800000" flipH="1">
                  <a:off x="7924800" y="1283971"/>
                  <a:ext cx="118872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/>
                <p:nvPr/>
              </p:nvCxnSpPr>
              <p:spPr>
                <a:xfrm rot="16200000" flipH="1">
                  <a:off x="7809706" y="1374616"/>
                  <a:ext cx="18288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8" name="Straight Arrow Connector 117"/>
              <p:cNvCxnSpPr/>
              <p:nvPr/>
            </p:nvCxnSpPr>
            <p:spPr>
              <a:xfrm rot="16200000">
                <a:off x="2622074" y="7421086"/>
                <a:ext cx="54864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/>
              <p:cNvSpPr txBox="1"/>
              <p:nvPr/>
            </p:nvSpPr>
            <p:spPr>
              <a:xfrm>
                <a:off x="2623057" y="7737775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‘0’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45" name="Down Arrow 144"/>
            <p:cNvSpPr/>
            <p:nvPr/>
          </p:nvSpPr>
          <p:spPr>
            <a:xfrm>
              <a:off x="857395" y="3976648"/>
              <a:ext cx="209405" cy="36576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91622" y="435506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9997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23033510"/>
              </p:ext>
            </p:extLst>
          </p:nvPr>
        </p:nvGraphicFramePr>
        <p:xfrm>
          <a:off x="990600" y="1259205"/>
          <a:ext cx="2090420" cy="216979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51460"/>
                <a:gridCol w="222250"/>
                <a:gridCol w="172720"/>
                <a:gridCol w="216535"/>
                <a:gridCol w="243205"/>
                <a:gridCol w="287655"/>
                <a:gridCol w="696595"/>
              </a:tblGrid>
              <a:tr h="222250">
                <a:tc gridSpan="3">
                  <a:txBody>
                    <a:bodyPr/>
                    <a:lstStyle/>
                    <a:p>
                      <a:pPr marL="0" marR="8191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Inputs</a:t>
                      </a:r>
                      <a:endParaRPr lang="en-US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Outputs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Fault</a:t>
                      </a:r>
                    </a:p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Tolerant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0447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526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222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1526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222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1526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1526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222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1526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82806324"/>
              </p:ext>
            </p:extLst>
          </p:nvPr>
        </p:nvGraphicFramePr>
        <p:xfrm>
          <a:off x="856343" y="4255533"/>
          <a:ext cx="3029856" cy="220622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75251"/>
                <a:gridCol w="275251"/>
                <a:gridCol w="275251"/>
                <a:gridCol w="275251"/>
                <a:gridCol w="275251"/>
                <a:gridCol w="275251"/>
                <a:gridCol w="1378350"/>
              </a:tblGrid>
              <a:tr h="22518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Inputs</a:t>
                      </a:r>
                      <a:endParaRPr lang="en-US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Outputs</a:t>
                      </a:r>
                      <a:endParaRPr lang="en-US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Fault Tolerant</a:t>
                      </a:r>
                      <a:endParaRPr lang="en-US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08081">
                <a:tc>
                  <a:txBody>
                    <a:bodyPr/>
                    <a:lstStyle/>
                    <a:p>
                      <a:pPr marL="0" marR="641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0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41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286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540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41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482">
                <a:tc>
                  <a:txBody>
                    <a:bodyPr/>
                    <a:lstStyle/>
                    <a:p>
                      <a:pPr marL="0" marR="7302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985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7302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731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793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7302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5842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25184">
                <a:tc>
                  <a:txBody>
                    <a:bodyPr/>
                    <a:lstStyle/>
                    <a:p>
                      <a:pPr marL="0" marR="7302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985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7302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731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793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7302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5842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19482">
                <a:tc>
                  <a:txBody>
                    <a:bodyPr/>
                    <a:lstStyle/>
                    <a:p>
                      <a:pPr marL="0" marR="7302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985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7302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731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793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7302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5842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19482">
                <a:tc>
                  <a:txBody>
                    <a:bodyPr/>
                    <a:lstStyle/>
                    <a:p>
                      <a:pPr marL="0" marR="7302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985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7302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731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793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7302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5842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25184">
                <a:tc>
                  <a:txBody>
                    <a:bodyPr/>
                    <a:lstStyle/>
                    <a:p>
                      <a:pPr marL="0" marR="7302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985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7302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731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793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7302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5842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19482">
                <a:tc>
                  <a:txBody>
                    <a:bodyPr/>
                    <a:lstStyle/>
                    <a:p>
                      <a:pPr marL="0" marR="7302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985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7302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731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793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7302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5842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25184">
                <a:tc>
                  <a:txBody>
                    <a:bodyPr/>
                    <a:lstStyle/>
                    <a:p>
                      <a:pPr marL="0" marR="7302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985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7302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731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793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7302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5842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19482">
                <a:tc>
                  <a:txBody>
                    <a:bodyPr/>
                    <a:lstStyle/>
                    <a:p>
                      <a:pPr marL="0" marR="7302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985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7302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731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793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7302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5842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81763296"/>
              </p:ext>
            </p:extLst>
          </p:nvPr>
        </p:nvGraphicFramePr>
        <p:xfrm>
          <a:off x="4800600" y="1691003"/>
          <a:ext cx="3352799" cy="39477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78780"/>
                <a:gridCol w="271334"/>
                <a:gridCol w="271334"/>
                <a:gridCol w="272162"/>
                <a:gridCol w="271334"/>
                <a:gridCol w="271334"/>
                <a:gridCol w="271334"/>
                <a:gridCol w="272162"/>
                <a:gridCol w="1173025"/>
              </a:tblGrid>
              <a:tr h="222127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Inputs</a:t>
                      </a:r>
                      <a:endParaRPr lang="en-US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Outputs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9017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Fault         Tolerant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170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619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212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68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7945" algn="l"/>
                        </a:tabLs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170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58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68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7945" algn="l"/>
                        </a:tabLs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170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58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68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7945" algn="l"/>
                        </a:tabLs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2212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58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68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7945" algn="l"/>
                        </a:tabLs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170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58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68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7945" algn="l"/>
                        </a:tabLs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2212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58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68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7945" algn="l"/>
                        </a:tabLs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170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58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68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7945" algn="l"/>
                        </a:tabLs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2212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58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68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7945" algn="l"/>
                        </a:tabLs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170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58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68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7945" algn="l"/>
                        </a:tabLs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170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58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68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7945" algn="l"/>
                        </a:tabLs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2212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58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68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7945" algn="l"/>
                        </a:tabLs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170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58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68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7945" algn="l"/>
                        </a:tabLs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2212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58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68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7945" algn="l"/>
                        </a:tabLs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170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58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68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7945" algn="l"/>
                        </a:tabLs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170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58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68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7945" algn="l"/>
                        </a:tabLs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2212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158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68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7945" algn="l"/>
                        </a:tabLs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78198" y="889873"/>
            <a:ext cx="2871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Fault Tolerant KMD Gate1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7763" y="3886200"/>
            <a:ext cx="2871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Fault Tolerant KMD Gate2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29629" y="1111216"/>
            <a:ext cx="2871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Fault Tolerant KMD Gate3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05000" y="152400"/>
            <a:ext cx="5469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Table 1: Truth Table of Fault Tolerant KMD Gates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8750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533400"/>
            <a:ext cx="4421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Table 2: Reversibility cycles of KMD Gates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62218842"/>
              </p:ext>
            </p:extLst>
          </p:nvPr>
        </p:nvGraphicFramePr>
        <p:xfrm>
          <a:off x="990600" y="1482753"/>
          <a:ext cx="2968112" cy="21824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2855"/>
                <a:gridCol w="279156"/>
                <a:gridCol w="333693"/>
                <a:gridCol w="256047"/>
                <a:gridCol w="300416"/>
                <a:gridCol w="293021"/>
                <a:gridCol w="1332924"/>
              </a:tblGrid>
              <a:tr h="222718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Inputs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Outputs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Permutation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0640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704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556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1-cycle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227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556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2-cycle</a:t>
                      </a:r>
                      <a:endParaRPr lang="en-US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1704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556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-cycle</a:t>
                      </a:r>
                      <a:endParaRPr lang="en-US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1704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556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1-cycle</a:t>
                      </a:r>
                      <a:endParaRPr lang="en-US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227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556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sz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-cycle</a:t>
                      </a:r>
                      <a:endParaRPr lang="en-US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1704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556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-cycle</a:t>
                      </a:r>
                      <a:endParaRPr lang="en-US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227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556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-cycle</a:t>
                      </a:r>
                      <a:endParaRPr lang="en-US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1704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556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sz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-cycle</a:t>
                      </a:r>
                      <a:endParaRPr lang="en-US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81000" y="1105773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Reversibility cycles of KMD Gate1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2245580"/>
              </p:ext>
            </p:extLst>
          </p:nvPr>
        </p:nvGraphicFramePr>
        <p:xfrm>
          <a:off x="5334000" y="1828800"/>
          <a:ext cx="3200399" cy="454265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68283"/>
                <a:gridCol w="217102"/>
                <a:gridCol w="297175"/>
                <a:gridCol w="216276"/>
                <a:gridCol w="294698"/>
                <a:gridCol w="307079"/>
                <a:gridCol w="247645"/>
                <a:gridCol w="280664"/>
                <a:gridCol w="1071477"/>
              </a:tblGrid>
              <a:tr h="249535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Inputs</a:t>
                      </a:r>
                      <a:endParaRPr lang="en-US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Outputs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Permutation</a:t>
                      </a:r>
                      <a:endParaRPr lang="en-US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36012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9535"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4889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350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85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8826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1435" marR="5461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1-cycle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42917"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4889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350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85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8826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8895" marR="5524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13-cycle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42917"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4889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350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85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8826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1435" marR="5461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6-cycle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49535"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4889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350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85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8826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1435" marR="5461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8-cycle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42917"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4889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350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85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8826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1435" marR="5461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1-cycle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49535"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4889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350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85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8826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1435" marR="5461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8-cycle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42917"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4889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350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85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8826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1435" marR="5461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4-cycle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42917"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4889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350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85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8826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1435" marR="5461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8-cycle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49535"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4889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350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85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8826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1435" marR="5461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1-cycle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42917"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4889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350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85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8826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1435" marR="5461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5-cycle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49535"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4889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350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85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8826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1435" marR="5461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4-cycle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42917"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4889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350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85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8826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8895" marR="5524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11-cycle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42917"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4889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350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85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8826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1435" marR="5461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4-cycle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49535"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4889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350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85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8826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8895" marR="5524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12-cycle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42917"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4889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350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85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8826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1435" marR="5461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4-cycle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49535"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7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4889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350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317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85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8826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8895" marR="5524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10-cycle</a:t>
                      </a:r>
                      <a:endParaRPr lang="en-US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953000" y="1113421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Reversibility cycles of KMD Gate3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2857" y="3810000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Reversibility cycles of KMD Gate2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32695974"/>
              </p:ext>
            </p:extLst>
          </p:nvPr>
        </p:nvGraphicFramePr>
        <p:xfrm>
          <a:off x="1066800" y="4282836"/>
          <a:ext cx="3076893" cy="219416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9190"/>
                <a:gridCol w="289387"/>
                <a:gridCol w="345923"/>
                <a:gridCol w="265431"/>
                <a:gridCol w="311426"/>
                <a:gridCol w="303761"/>
                <a:gridCol w="1381775"/>
              </a:tblGrid>
              <a:tr h="223909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Inputs</a:t>
                      </a:r>
                      <a:endParaRPr lang="en-US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Outputs</a:t>
                      </a:r>
                      <a:endParaRPr lang="en-US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Permutation</a:t>
                      </a:r>
                      <a:endParaRPr lang="en-US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20750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820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556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98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571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20701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1- cycle</a:t>
                      </a:r>
                    </a:p>
                  </a:txBody>
                  <a:tcPr marL="0" marR="0" marT="0" marB="0" anchor="ctr"/>
                </a:tc>
              </a:tr>
              <a:tr h="22390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556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98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571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22161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5- cycle</a:t>
                      </a:r>
                    </a:p>
                  </a:txBody>
                  <a:tcPr marL="0" marR="0" marT="0" marB="0" anchor="ctr"/>
                </a:tc>
              </a:tr>
              <a:tr h="21820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556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98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571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20447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2 -cycle</a:t>
                      </a:r>
                    </a:p>
                  </a:txBody>
                  <a:tcPr marL="0" marR="0" marT="0" marB="0" anchor="ctr"/>
                </a:tc>
              </a:tr>
              <a:tr h="21820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556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98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571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20447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4- cycle</a:t>
                      </a:r>
                    </a:p>
                  </a:txBody>
                  <a:tcPr marL="0" marR="0" marT="0" marB="0" anchor="ctr"/>
                </a:tc>
              </a:tr>
              <a:tr h="22390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556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98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571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20447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1- cycle</a:t>
                      </a:r>
                    </a:p>
                  </a:txBody>
                  <a:tcPr marL="0" marR="0" marT="0" marB="0" anchor="ctr"/>
                </a:tc>
              </a:tr>
              <a:tr h="21820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556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98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571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20447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5 - cycle</a:t>
                      </a:r>
                    </a:p>
                  </a:txBody>
                  <a:tcPr marL="0" marR="0" marT="0" marB="0" anchor="ctr"/>
                </a:tc>
              </a:tr>
              <a:tr h="22390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556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98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571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20447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2 - cycle</a:t>
                      </a:r>
                    </a:p>
                  </a:txBody>
                  <a:tcPr marL="0" marR="0" marT="0" marB="0" anchor="ctr"/>
                </a:tc>
              </a:tr>
              <a:tr h="21820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5565" marR="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98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635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5715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204470" algn="ctr">
                        <a:lnSpc>
                          <a:spcPts val="8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2 - cycle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4197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4600" y="914400"/>
            <a:ext cx="4673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Table 3: Universality Property of KMD Gates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23001897"/>
              </p:ext>
            </p:extLst>
          </p:nvPr>
        </p:nvGraphicFramePr>
        <p:xfrm>
          <a:off x="533398" y="1447800"/>
          <a:ext cx="8153403" cy="3535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2861"/>
                <a:gridCol w="1533485"/>
                <a:gridCol w="1676008"/>
                <a:gridCol w="2036598"/>
                <a:gridCol w="1424451"/>
              </a:tblGrid>
              <a:tr h="441960"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S. No.</a:t>
                      </a:r>
                      <a:endParaRPr lang="en-US" sz="1200" kern="100" dirty="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Reversible Gate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Constant Input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Logic Function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Expression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20980">
                <a:tc rowSpan="3"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1.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KMD Gate1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A=1; C=0 / 1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Q=NOT (B)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 = R’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9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C=1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 = NAND (A,B)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 = A’ + AB’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9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C=0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 = OR (A, B)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 = A + A’B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980">
                <a:tc rowSpan="3"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2.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KMD Gate2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B=C=0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 = NOT (A)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 = A’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19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C=0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 = NOR (A,B)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 = A’B’ = (A+B)’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9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C=1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 = AND (A,B)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 = AB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980">
                <a:tc rowSpan="3"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3.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KMD Gate3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B=D=0; C=1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= NOT (A)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= A’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9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B=1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 = OR (A, C)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 = A + A’C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9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C=0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 = AND (A, B)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 = AB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980">
                <a:tc rowSpan="3"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4.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KMD Gate4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B=C=1;D=0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 = NOT(A)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 = A’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09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B=1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 = NAND (A,C)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 = A’ + AC’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19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B=1; D=0</a:t>
                      </a:r>
                    </a:p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C=0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 = OR (A,C)</a:t>
                      </a:r>
                    </a:p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 = OR(A,C)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 = AC’ + C</a:t>
                      </a:r>
                    </a:p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 = AC’ + C</a:t>
                      </a:r>
                      <a:endParaRPr lang="en-US" sz="1200" kern="100" dirty="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48596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6839" y="1219200"/>
            <a:ext cx="4102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Table 4: Comparison of Proposed Gates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2433865"/>
              </p:ext>
            </p:extLst>
          </p:nvPr>
        </p:nvGraphicFramePr>
        <p:xfrm>
          <a:off x="838200" y="1981202"/>
          <a:ext cx="7620000" cy="2666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4126"/>
                <a:gridCol w="2243586"/>
                <a:gridCol w="1721144"/>
                <a:gridCol w="1721144"/>
              </a:tblGrid>
              <a:tr h="442707">
                <a:tc>
                  <a:txBody>
                    <a:bodyPr/>
                    <a:lstStyle/>
                    <a:p>
                      <a:pPr marL="0" marR="0" indent="180340" algn="jus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KMD Gates</a:t>
                      </a:r>
                      <a:endParaRPr lang="en-US" sz="1400" kern="100" dirty="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 of Cells used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Quantum Cost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Area (in µm^2)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8036">
                <a:tc>
                  <a:txBody>
                    <a:bodyPr/>
                    <a:lstStyle/>
                    <a:p>
                      <a:pPr marL="0" marR="0" indent="180340" algn="jus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Fredkin gate [25] 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0.19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8036">
                <a:tc>
                  <a:txBody>
                    <a:bodyPr/>
                    <a:lstStyle/>
                    <a:p>
                      <a:pPr marL="0" marR="0" indent="180340" algn="jus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DKG gate [25] 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752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1.24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8036">
                <a:tc>
                  <a:txBody>
                    <a:bodyPr/>
                    <a:lstStyle/>
                    <a:p>
                      <a:pPr marL="0" marR="0" indent="180340" algn="jus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MRG GATE [25] 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456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0.52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8036">
                <a:tc>
                  <a:txBody>
                    <a:bodyPr/>
                    <a:lstStyle/>
                    <a:p>
                      <a:pPr marL="0" marR="0" indent="180340" algn="jus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NFT gate[24] 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0.142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8036">
                <a:tc>
                  <a:txBody>
                    <a:bodyPr/>
                    <a:lstStyle/>
                    <a:p>
                      <a:pPr marL="0" marR="0" indent="180340" algn="jus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KMD Gate 1 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169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0.19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8036">
                <a:tc>
                  <a:txBody>
                    <a:bodyPr/>
                    <a:lstStyle/>
                    <a:p>
                      <a:pPr marL="0" marR="0" indent="180340" algn="jus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KMD Gate 2 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121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0.13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8036">
                <a:tc>
                  <a:txBody>
                    <a:bodyPr/>
                    <a:lstStyle/>
                    <a:p>
                      <a:pPr marL="0" marR="0" indent="180340" algn="jus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KMD Gate 3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116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0.19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8036">
                <a:tc>
                  <a:txBody>
                    <a:bodyPr/>
                    <a:lstStyle/>
                    <a:p>
                      <a:pPr marL="0" marR="0" indent="180340" algn="jus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KMD Gate 4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244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14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8034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0.42</a:t>
                      </a:r>
                      <a:endParaRPr lang="en-US" sz="1400" kern="100" dirty="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81064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3242" y="1295400"/>
            <a:ext cx="4286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Table 6: Performance analysis of D-Latch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91577173"/>
              </p:ext>
            </p:extLst>
          </p:nvPr>
        </p:nvGraphicFramePr>
        <p:xfrm>
          <a:off x="609600" y="2209802"/>
          <a:ext cx="8077200" cy="29554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  <a:gridCol w="1009650"/>
                <a:gridCol w="1009650"/>
                <a:gridCol w="1009650"/>
                <a:gridCol w="1009650"/>
              </a:tblGrid>
              <a:tr h="268677">
                <a:tc rowSpan="2"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Parameters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[21]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[22]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[8]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Proposed design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Improvement % w.r.t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8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[21]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[22]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[8]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37354">
                <a:tc>
                  <a:txBody>
                    <a:bodyPr/>
                    <a:lstStyle/>
                    <a:p>
                      <a:pPr marL="0" marR="0" indent="0" algn="l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Quantum cost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35%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10%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80.8%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37354">
                <a:tc>
                  <a:txBody>
                    <a:bodyPr/>
                    <a:lstStyle/>
                    <a:p>
                      <a:pPr marL="0" marR="0" indent="0" algn="l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Garbage outputs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50%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83.3%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68677">
                <a:tc>
                  <a:txBody>
                    <a:bodyPr/>
                    <a:lstStyle/>
                    <a:p>
                      <a:pPr marL="0" marR="0" indent="0" algn="l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Gate Count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66.6%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66.6%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85.7%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37354">
                <a:tc>
                  <a:txBody>
                    <a:bodyPr/>
                    <a:lstStyle/>
                    <a:p>
                      <a:pPr marL="0" marR="0" indent="0" algn="l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 of Cells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116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68677">
                <a:tc>
                  <a:txBody>
                    <a:bodyPr/>
                    <a:lstStyle/>
                    <a:p>
                      <a:pPr marL="0" marR="0" indent="0" algn="l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Area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0.52µm^2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68677">
                <a:tc>
                  <a:txBody>
                    <a:bodyPr/>
                    <a:lstStyle/>
                    <a:p>
                      <a:pPr marL="0" marR="0" indent="0" algn="l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Clock Zone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200" kern="100" dirty="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80908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1" y="1066800"/>
            <a:ext cx="8305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Table 7a: Performance Measure Calculations of individual modules of division unit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67254815"/>
              </p:ext>
            </p:extLst>
          </p:nvPr>
        </p:nvGraphicFramePr>
        <p:xfrm>
          <a:off x="381000" y="1990725"/>
          <a:ext cx="8610599" cy="2499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800"/>
                <a:gridCol w="1828800"/>
                <a:gridCol w="1219200"/>
                <a:gridCol w="1066800"/>
                <a:gridCol w="1002197"/>
                <a:gridCol w="655155"/>
                <a:gridCol w="842341"/>
                <a:gridCol w="741921"/>
                <a:gridCol w="568385"/>
              </a:tblGrid>
              <a:tr h="334645"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S. No.</a:t>
                      </a:r>
                      <a:endParaRPr lang="en-US" sz="1200" kern="100" dirty="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Module</a:t>
                      </a:r>
                      <a:endParaRPr lang="en-US" sz="1200" kern="100" dirty="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 of Bits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Gates Used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 of Gates</a:t>
                      </a:r>
                      <a:endParaRPr lang="en-US" sz="1200" kern="100" dirty="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Delay</a:t>
                      </a:r>
                      <a:endParaRPr lang="en-US" sz="1200" kern="100" dirty="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Quantum Cost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Garbage Output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Constant Input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9220">
                <a:tc rowSpan="2">
                  <a:txBody>
                    <a:bodyPr/>
                    <a:lstStyle/>
                    <a:p>
                      <a:pPr marL="0" lvl="0" indent="0" algn="l" latinLnBrk="0">
                        <a:buFont typeface="+mj-lt"/>
                        <a:buNone/>
                      </a:pPr>
                      <a:r>
                        <a:rPr lang="en-US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2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indent="0" algn="l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Multiplexer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KMD Gate3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6n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2n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0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n+1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n+1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n+1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6n + 6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2n+2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n+1</a:t>
                      </a:r>
                      <a:endParaRPr lang="en-US" sz="1200" kern="100" dirty="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9220">
                <a:tc rowSpan="2">
                  <a:txBody>
                    <a:bodyPr/>
                    <a:lstStyle/>
                    <a:p>
                      <a:pPr marL="0" lvl="0" indent="0" algn="l" latinLnBrk="0">
                        <a:buFont typeface="+mj-lt"/>
                        <a:buNone/>
                      </a:pPr>
                      <a:r>
                        <a:rPr lang="en-US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2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indent="0" algn="l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Multifunctional Register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3n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3n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18n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5n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3n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0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n+1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3n+1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3n+1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18n+18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5n+5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3n+3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lvl="0" indent="0" algn="l" latinLnBrk="0">
                        <a:buFont typeface="+mj-lt"/>
                        <a:buNone/>
                      </a:pPr>
                      <a:r>
                        <a:rPr lang="en-US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2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Divisor Register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F2G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2n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2n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060">
                <a:tc>
                  <a:txBody>
                    <a:bodyPr/>
                    <a:lstStyle/>
                    <a:p>
                      <a:pPr marL="0" lvl="0" indent="0" algn="l" latinLnBrk="0">
                        <a:buFont typeface="+mj-lt"/>
                        <a:buNone/>
                      </a:pPr>
                      <a:r>
                        <a:rPr lang="en-US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2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Parallel Adder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n+1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KMD Gate4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n+1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n+1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12n+12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3n+3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2n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9220">
                <a:tc rowSpan="2">
                  <a:txBody>
                    <a:bodyPr/>
                    <a:lstStyle/>
                    <a:p>
                      <a:pPr marL="0" lvl="0" indent="0" algn="l" latinLnBrk="0">
                        <a:buFont typeface="+mj-lt"/>
                        <a:buNone/>
                      </a:pPr>
                      <a:r>
                        <a:rPr lang="en-US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2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indent="0" algn="l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F2G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3n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90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n+1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n+1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n+1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3n+3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n+1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n+1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1760">
                <a:tc>
                  <a:txBody>
                    <a:bodyPr/>
                    <a:lstStyle/>
                    <a:p>
                      <a:pPr marL="0" lvl="0" indent="0" algn="l" latinLnBrk="0">
                        <a:buFont typeface="+mj-lt"/>
                        <a:buNone/>
                      </a:pPr>
                      <a:r>
                        <a:rPr lang="en-US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200" kern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Other Gates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Fredkin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6060">
                <a:tc>
                  <a:txBody>
                    <a:bodyPr/>
                    <a:lstStyle/>
                    <a:p>
                      <a:pPr marL="457200" indent="0" algn="l" latinLnBrk="0"/>
                      <a:r>
                        <a:rPr lang="en-US" sz="1200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lang="en-US" sz="1200" b="1" kern="100" dirty="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12n+4</a:t>
                      </a:r>
                      <a:endParaRPr lang="en-US" sz="1200" b="1" kern="100" dirty="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12n+4</a:t>
                      </a:r>
                      <a:endParaRPr lang="en-US" sz="1200" b="1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68n+44</a:t>
                      </a:r>
                      <a:endParaRPr lang="en-US" sz="1200" b="1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20n+13</a:t>
                      </a:r>
                      <a:endParaRPr lang="en-US" sz="1200" b="1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13n+6</a:t>
                      </a:r>
                      <a:endParaRPr lang="en-US" sz="1200" b="1" kern="100" dirty="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7646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8800" y="647700"/>
            <a:ext cx="2743200" cy="3314700"/>
            <a:chOff x="1828800" y="647700"/>
            <a:chExt cx="2743200" cy="3314700"/>
          </a:xfrm>
        </p:grpSpPr>
        <p:sp>
          <p:nvSpPr>
            <p:cNvPr id="5" name="Rectangle 4"/>
            <p:cNvSpPr/>
            <p:nvPr/>
          </p:nvSpPr>
          <p:spPr>
            <a:xfrm>
              <a:off x="1828800" y="647700"/>
              <a:ext cx="2743200" cy="2781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2426" y="1032756"/>
              <a:ext cx="2012172" cy="2011188"/>
              <a:chOff x="2179320" y="3810000"/>
              <a:chExt cx="2012172" cy="2011188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551412" y="5181108"/>
                <a:ext cx="640080" cy="64008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195052" y="5181108"/>
                <a:ext cx="640080" cy="64008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551412" y="3810492"/>
                <a:ext cx="640080" cy="64008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179320" y="3810000"/>
                <a:ext cx="640080" cy="64008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271252" y="3900948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642852" y="5272548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833657" y="1087694"/>
              <a:ext cx="762000" cy="553560"/>
              <a:chOff x="6096000" y="2512140"/>
              <a:chExt cx="762000" cy="55356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6400800" y="2517060"/>
                <a:ext cx="0" cy="5486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553200" y="2512140"/>
                <a:ext cx="0" cy="5486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6096000" y="2791380"/>
                <a:ext cx="304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6553200" y="2789904"/>
                <a:ext cx="304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2834148" y="2438400"/>
              <a:ext cx="762000" cy="553560"/>
              <a:chOff x="6096000" y="2512140"/>
              <a:chExt cx="762000" cy="55356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6400800" y="2517060"/>
                <a:ext cx="0" cy="5486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553200" y="2512140"/>
                <a:ext cx="0" cy="5486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6096000" y="2791380"/>
                <a:ext cx="304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6553200" y="2789904"/>
                <a:ext cx="304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Up-Down Arrow 10"/>
            <p:cNvSpPr/>
            <p:nvPr/>
          </p:nvSpPr>
          <p:spPr>
            <a:xfrm>
              <a:off x="3839496" y="1673328"/>
              <a:ext cx="144042" cy="730536"/>
            </a:xfrm>
            <a:prstGeom prst="up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30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endParaRPr>
            </a:p>
          </p:txBody>
        </p:sp>
        <p:sp>
          <p:nvSpPr>
            <p:cNvPr id="12" name="Up-Down Arrow 11"/>
            <p:cNvSpPr/>
            <p:nvPr/>
          </p:nvSpPr>
          <p:spPr>
            <a:xfrm>
              <a:off x="2438400" y="1676400"/>
              <a:ext cx="144042" cy="730536"/>
            </a:xfrm>
            <a:prstGeom prst="up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30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38400" y="3593068"/>
              <a:ext cx="1780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Logic ‘0’ (P= -1)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Curved Connector 15"/>
            <p:cNvCxnSpPr/>
            <p:nvPr/>
          </p:nvCxnSpPr>
          <p:spPr>
            <a:xfrm rot="16200000" flipV="1">
              <a:off x="3049812" y="3126323"/>
              <a:ext cx="648748" cy="443925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38800" y="2190750"/>
            <a:ext cx="2743200" cy="3314700"/>
            <a:chOff x="1828800" y="647700"/>
            <a:chExt cx="2743200" cy="3314700"/>
          </a:xfrm>
        </p:grpSpPr>
        <p:sp>
          <p:nvSpPr>
            <p:cNvPr id="34" name="Rectangle 33"/>
            <p:cNvSpPr/>
            <p:nvPr/>
          </p:nvSpPr>
          <p:spPr>
            <a:xfrm>
              <a:off x="1828800" y="647700"/>
              <a:ext cx="2743200" cy="2781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202426" y="1032756"/>
              <a:ext cx="2012172" cy="2011188"/>
              <a:chOff x="2179320" y="3810000"/>
              <a:chExt cx="2012172" cy="2011188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551412" y="5181108"/>
                <a:ext cx="640080" cy="64008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195052" y="5181108"/>
                <a:ext cx="640080" cy="64008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551412" y="3810492"/>
                <a:ext cx="640080" cy="64008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179320" y="3810000"/>
                <a:ext cx="640080" cy="64008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651702" y="3900948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292390" y="5287542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833657" y="1087694"/>
              <a:ext cx="762000" cy="553560"/>
              <a:chOff x="6096000" y="2512140"/>
              <a:chExt cx="762000" cy="55356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6400800" y="2517060"/>
                <a:ext cx="0" cy="5486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553200" y="2512140"/>
                <a:ext cx="0" cy="5486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6096000" y="2791380"/>
                <a:ext cx="304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6553200" y="2789904"/>
                <a:ext cx="304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2834148" y="2438400"/>
              <a:ext cx="762000" cy="553560"/>
              <a:chOff x="6096000" y="2512140"/>
              <a:chExt cx="762000" cy="553560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6400800" y="2517060"/>
                <a:ext cx="0" cy="5486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6553200" y="2512140"/>
                <a:ext cx="0" cy="5486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6096000" y="2791380"/>
                <a:ext cx="304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6553200" y="2789904"/>
                <a:ext cx="304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Up-Down Arrow 37"/>
            <p:cNvSpPr/>
            <p:nvPr/>
          </p:nvSpPr>
          <p:spPr>
            <a:xfrm>
              <a:off x="3839496" y="1673328"/>
              <a:ext cx="144042" cy="730536"/>
            </a:xfrm>
            <a:prstGeom prst="up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30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endParaRPr>
            </a:p>
          </p:txBody>
        </p:sp>
        <p:sp>
          <p:nvSpPr>
            <p:cNvPr id="39" name="Up-Down Arrow 38"/>
            <p:cNvSpPr/>
            <p:nvPr/>
          </p:nvSpPr>
          <p:spPr>
            <a:xfrm>
              <a:off x="2438400" y="1676400"/>
              <a:ext cx="144042" cy="730536"/>
            </a:xfrm>
            <a:prstGeom prst="up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pc="30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38400" y="3593068"/>
              <a:ext cx="1834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Logic ‘1’ (P= +1)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" name="Curved Connector 40"/>
            <p:cNvCxnSpPr/>
            <p:nvPr/>
          </p:nvCxnSpPr>
          <p:spPr>
            <a:xfrm rot="16200000" flipV="1">
              <a:off x="3049812" y="3126323"/>
              <a:ext cx="648748" cy="443925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427214" y="4876800"/>
            <a:ext cx="433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Logic Representation using Quantum Cell</a:t>
            </a:r>
          </a:p>
        </p:txBody>
      </p:sp>
    </p:spTree>
    <p:extLst>
      <p:ext uri="{BB962C8B-B14F-4D97-AF65-F5344CB8AC3E}">
        <p14:creationId xmlns:p14="http://schemas.microsoft.com/office/powerpoint/2010/main" xmlns="" val="170411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620708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Table 7b: Comparison of Quantum Cost for Existing and Proposed Division Unit.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54060643"/>
              </p:ext>
            </p:extLst>
          </p:nvPr>
        </p:nvGraphicFramePr>
        <p:xfrm>
          <a:off x="533400" y="1219200"/>
          <a:ext cx="8229600" cy="21069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156210">
                <a:tc rowSpan="2"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 Of Bits </a:t>
                      </a:r>
                      <a:endParaRPr lang="en-US" sz="1200" kern="100" dirty="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 gridSpan="2"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Existing [24]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Existing [25]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Proposed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</a:tr>
              <a:tr h="156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Restoring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Non-Restoring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Conventional Division Array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 Speed Division Array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740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210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203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82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180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b"/>
                </a:tc>
              </a:tr>
              <a:tr h="78740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360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353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74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165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316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b"/>
                </a:tc>
              </a:tr>
              <a:tr h="78740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660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653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204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415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588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b"/>
                </a:tc>
              </a:tr>
              <a:tr h="78740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1260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1253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656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1251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1132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b"/>
                </a:tc>
              </a:tr>
              <a:tr h="78740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2460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2453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2328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4267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2220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b"/>
                </a:tc>
              </a:tr>
              <a:tr h="78740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4860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4853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8744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15675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4396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b"/>
                </a:tc>
              </a:tr>
              <a:tr h="78740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128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9660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9653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33864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59995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8748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b"/>
                </a:tc>
              </a:tr>
              <a:tr h="78740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256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19360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19253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133256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234651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17452</a:t>
                      </a:r>
                      <a:endParaRPr lang="en-US" sz="1200" kern="100" dirty="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b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35814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Table 7c: Comparison of Number of Gates for Existing and Proposed Division Unit.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969023"/>
              </p:ext>
            </p:extLst>
          </p:nvPr>
        </p:nvGraphicFramePr>
        <p:xfrm>
          <a:off x="152403" y="4191000"/>
          <a:ext cx="8762997" cy="2383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3431"/>
                <a:gridCol w="1167365"/>
                <a:gridCol w="1219200"/>
                <a:gridCol w="1447800"/>
                <a:gridCol w="1295400"/>
                <a:gridCol w="786370"/>
                <a:gridCol w="1423431"/>
              </a:tblGrid>
              <a:tr h="182245">
                <a:tc rowSpan="2"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 Of Bits </a:t>
                      </a:r>
                      <a:endParaRPr lang="en-US" sz="1200" kern="100" dirty="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 gridSpan="2"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Existing [24]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Existing [25]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Existing [8]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Proposed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</a:tr>
              <a:tr h="427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Restoring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Non-Restoring</a:t>
                      </a:r>
                      <a:endParaRPr lang="en-US" sz="1200" kern="100" dirty="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Conventional Division Array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 Speed Division Array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95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167</a:t>
                      </a:r>
                      <a:endParaRPr lang="en-US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165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79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175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122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309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196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599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597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883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1819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434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388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1172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1173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3299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6699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772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2327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2325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12739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25675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1682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1540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256</a:t>
                      </a:r>
                      <a:endParaRPr lang="en-US" sz="1200" kern="100" dirty="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4631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4629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50051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100491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3346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3076</a:t>
                      </a:r>
                      <a:endParaRPr lang="en-US" sz="1200" kern="100" dirty="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31662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286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Table 7d: Comparison of Delay for Existing and Proposed Division Unit.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34162828"/>
              </p:ext>
            </p:extLst>
          </p:nvPr>
        </p:nvGraphicFramePr>
        <p:xfrm>
          <a:off x="495299" y="838200"/>
          <a:ext cx="8229601" cy="2383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6788"/>
                <a:gridCol w="987313"/>
                <a:gridCol w="1295400"/>
                <a:gridCol w="1219200"/>
                <a:gridCol w="1219200"/>
                <a:gridCol w="834912"/>
                <a:gridCol w="1336788"/>
              </a:tblGrid>
              <a:tr h="182245">
                <a:tc rowSpan="2"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 Of Bits </a:t>
                      </a:r>
                      <a:endParaRPr lang="en-US" sz="1200" kern="100" dirty="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 gridSpan="2"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Existing [24] </a:t>
                      </a:r>
                      <a:endParaRPr lang="en-US" sz="1200" kern="100" dirty="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Existing [25]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Existing [8]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Proposed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</a:tr>
              <a:tr h="427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Restoring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Non-Restoring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Conventional Division Array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 Speed Division Array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156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154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121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99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292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290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486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564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562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1734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433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387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</a:tr>
              <a:tr h="161925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1108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1106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6534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849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771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2196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2194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25350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1681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1539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256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4372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4370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99846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3345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3075</a:t>
                      </a:r>
                      <a:endParaRPr lang="en-US" sz="1200" kern="100" dirty="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1" y="3746501"/>
            <a:ext cx="849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Table 7e: Comparison of Garbage Outputs for Existing and Proposed Division Unit.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66432415"/>
              </p:ext>
            </p:extLst>
          </p:nvPr>
        </p:nvGraphicFramePr>
        <p:xfrm>
          <a:off x="495300" y="4343402"/>
          <a:ext cx="8229600" cy="2259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206322">
                <a:tc rowSpan="2"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 Of Bits </a:t>
                      </a:r>
                      <a:endParaRPr lang="en-US" sz="1200" kern="100" dirty="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 gridSpan="2"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Existing [24]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Existing [25]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Proposed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</a:tr>
              <a:tr h="4024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Restoring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Non-Restoring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Conventional Division Array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 Speed Division Array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6322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b"/>
                </a:tc>
              </a:tr>
              <a:tr h="206322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b"/>
                </a:tc>
              </a:tr>
              <a:tr h="206322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114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112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115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173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b"/>
                </a:tc>
              </a:tr>
              <a:tr h="206322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208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162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315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333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b"/>
                </a:tc>
              </a:tr>
              <a:tr h="206322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402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578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1003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653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b"/>
                </a:tc>
              </a:tr>
              <a:tr h="206322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786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784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2178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3531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1293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b"/>
                </a:tc>
              </a:tr>
              <a:tr h="206322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128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1554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1552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8450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13195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2573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b"/>
                </a:tc>
              </a:tr>
              <a:tr h="206322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256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3090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3088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33282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50955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5133</a:t>
                      </a:r>
                      <a:endParaRPr lang="en-US" sz="1200" kern="100" dirty="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26991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23564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Table 7f: Comparison of Constant Inputs for Existing and Proposed Division Unit.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76900524"/>
              </p:ext>
            </p:extLst>
          </p:nvPr>
        </p:nvGraphicFramePr>
        <p:xfrm>
          <a:off x="298266" y="990603"/>
          <a:ext cx="8464734" cy="230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0789"/>
                <a:gridCol w="1410789"/>
                <a:gridCol w="1410789"/>
                <a:gridCol w="1410789"/>
                <a:gridCol w="1410789"/>
                <a:gridCol w="1410789"/>
              </a:tblGrid>
              <a:tr h="210584">
                <a:tc rowSpan="2"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 Of Bits </a:t>
                      </a:r>
                      <a:endParaRPr lang="en-US" sz="1200" kern="100" dirty="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 gridSpan="2"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Existing [24]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Existing [25]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Proposed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</a:tr>
              <a:tr h="410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Restoring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Non-Restoring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Conventional Division Array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 Speed Division Array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584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b"/>
                </a:tc>
              </a:tr>
              <a:tr h="210584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US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b"/>
                </a:tc>
              </a:tr>
              <a:tr h="210584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102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95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b"/>
                </a:tc>
              </a:tr>
              <a:tr h="210584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188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145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279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b"/>
                </a:tc>
              </a:tr>
              <a:tr h="210584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366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364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545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935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422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b"/>
                </a:tc>
              </a:tr>
              <a:tr h="210584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718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716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2113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3399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838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b"/>
                </a:tc>
              </a:tr>
              <a:tr h="210584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128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1408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1406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8321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12935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1670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b"/>
                </a:tc>
              </a:tr>
              <a:tr h="210584"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256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2830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2828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33025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50439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3334</a:t>
                      </a:r>
                      <a:endParaRPr lang="en-US" sz="1200" kern="100" dirty="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b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90600" y="3429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Table 8: Comparison of performance measures for n-bit Division Unit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48781960"/>
              </p:ext>
            </p:extLst>
          </p:nvPr>
        </p:nvGraphicFramePr>
        <p:xfrm>
          <a:off x="76200" y="3962397"/>
          <a:ext cx="8839200" cy="2438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3200"/>
                <a:gridCol w="1473200"/>
                <a:gridCol w="1473200"/>
                <a:gridCol w="1473200"/>
                <a:gridCol w="1473200"/>
                <a:gridCol w="1473200"/>
              </a:tblGrid>
              <a:tr h="306698">
                <a:tc rowSpan="2"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Parameters</a:t>
                      </a:r>
                      <a:endParaRPr lang="en-US" sz="1200" kern="100" dirty="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 gridSpan="2"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Existing [24]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Existing [25] 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Proposed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</a:tr>
              <a:tr h="598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Restoring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Non-Restoring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Conventional Division Array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85950" algn="l"/>
                        </a:tabLst>
                      </a:pPr>
                      <a:r>
                        <a:rPr lang="en-US" sz="1200" kern="1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 Speed Division Array</a:t>
                      </a:r>
                      <a:endParaRPr lang="en-US" sz="1200" kern="100">
                        <a:effectLst/>
                        <a:latin typeface="Times New Roman" pitchFamily="18" charset="0"/>
                        <a:ea typeface="BatangChe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6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No. of Gates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18n+23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18n+21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3(n+2)</a:t>
                      </a:r>
                      <a:r>
                        <a:rPr lang="en-US" sz="1200" kern="1200" baseline="30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+2n/4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(n+2)(3n+11)/2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12n+4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</a:tr>
              <a:tr h="3066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Delay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17n+20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17n+18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3(n+2)</a:t>
                      </a:r>
                      <a:r>
                        <a:rPr lang="en-US" sz="1200" kern="1200" baseline="30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/2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12n+3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</a:tr>
              <a:tr h="3066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Garbage outputs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12n+18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12n+16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(n+2)</a:t>
                      </a:r>
                      <a:r>
                        <a:rPr lang="en-US" sz="1200" kern="1200" baseline="30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/2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(n+2)(3n+22)/4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20n+13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</a:tr>
              <a:tr h="3066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Quantum Cost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75n+60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75n+53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4(n+2)</a:t>
                      </a:r>
                      <a:r>
                        <a:rPr lang="en-US" sz="1200" kern="1200" baseline="30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+n/2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(n+2)(7n+27)/2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68n+44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</a:tr>
              <a:tr h="3066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Constant Input</a:t>
                      </a:r>
                      <a:endParaRPr lang="en-US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11n+14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11n+12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(n+1)</a:t>
                      </a:r>
                      <a:r>
                        <a:rPr lang="en-US" sz="1200" kern="1200" baseline="30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+1/2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(n+2)(3n+14)/4</a:t>
                      </a:r>
                      <a:endParaRPr lang="en-US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13n+6</a:t>
                      </a:r>
                      <a:endParaRPr lang="en-US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00746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0" y="0"/>
          <a:ext cx="6858000" cy="6858000"/>
        </p:xfrm>
        <a:graphic>
          <a:graphicData uri="http://schemas.openxmlformats.org/presentationml/2006/ole">
            <p:oleObj spid="_x0000_s1025" name="Bitmap Image" r:id="rId3" imgW="4238095" imgH="4247619" progId="PBrush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0" y="0"/>
          <a:ext cx="8329448" cy="6858000"/>
        </p:xfrm>
        <a:graphic>
          <a:graphicData uri="http://schemas.openxmlformats.org/presentationml/2006/ole">
            <p:oleObj spid="_x0000_s36865" name="Bitmap Image" r:id="rId3" imgW="5200000" imgH="4210638" progId="PBrush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889" name="Object 1"/>
          <p:cNvGraphicFramePr>
            <a:graphicFrameLocks noChangeAspect="1"/>
          </p:cNvGraphicFramePr>
          <p:nvPr/>
        </p:nvGraphicFramePr>
        <p:xfrm>
          <a:off x="0" y="0"/>
          <a:ext cx="6858000" cy="6858000"/>
        </p:xfrm>
        <a:graphic>
          <a:graphicData uri="http://schemas.openxmlformats.org/presentationml/2006/ole">
            <p:oleObj spid="_x0000_s37889" name="Bitmap Image" r:id="rId3" imgW="3438095" imgH="3438095" progId="PBrush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0" y="0"/>
          <a:ext cx="8266106" cy="6858000"/>
        </p:xfrm>
        <a:graphic>
          <a:graphicData uri="http://schemas.openxmlformats.org/presentationml/2006/ole">
            <p:oleObj spid="_x0000_s38915" name="Bitmap Image" r:id="rId3" imgW="4105848" imgH="3200000" progId="PBrush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5855" y="1"/>
            <a:ext cx="8361926" cy="7600426"/>
            <a:chOff x="385855" y="1"/>
            <a:chExt cx="8361926" cy="7600426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1883650" y="1"/>
              <a:ext cx="0" cy="73847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1883650" y="7384715"/>
              <a:ext cx="64904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97611" y="940034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Clock Zone 0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7611" y="2929735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Clock Zone 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85855" y="4734770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Clock Zone 2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85855" y="6502323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Clock Zone 3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1829210" y="261549"/>
              <a:ext cx="3793311" cy="1324011"/>
              <a:chOff x="1829210" y="261549"/>
              <a:chExt cx="3793311" cy="1324011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1883650" y="663840"/>
                <a:ext cx="930845" cy="9217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814495" y="663840"/>
                <a:ext cx="9217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736215" y="663840"/>
                <a:ext cx="883315" cy="9217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619530" y="1585560"/>
                <a:ext cx="9217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7" name="Group 66"/>
              <p:cNvGrpSpPr/>
              <p:nvPr/>
            </p:nvGrpSpPr>
            <p:grpSpPr>
              <a:xfrm>
                <a:off x="1829210" y="261549"/>
                <a:ext cx="3793311" cy="1294812"/>
                <a:chOff x="1829210" y="261549"/>
                <a:chExt cx="3793311" cy="1294812"/>
              </a:xfrm>
            </p:grpSpPr>
            <p:sp>
              <p:nvSpPr>
                <p:cNvPr id="63" name="TextBox 62"/>
                <p:cNvSpPr txBox="1"/>
                <p:nvPr/>
              </p:nvSpPr>
              <p:spPr>
                <a:xfrm rot="18989905">
                  <a:off x="1829210" y="728996"/>
                  <a:ext cx="8258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Switch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2962609" y="261549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Hold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 rot="2802268">
                  <a:off x="3911298" y="791228"/>
                  <a:ext cx="9051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Release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4681238" y="1187029"/>
                  <a:ext cx="9412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Relaxed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89" name="Group 88"/>
            <p:cNvGrpSpPr/>
            <p:nvPr/>
          </p:nvGrpSpPr>
          <p:grpSpPr>
            <a:xfrm>
              <a:off x="1883650" y="2210998"/>
              <a:ext cx="4587025" cy="1294812"/>
              <a:chOff x="1883650" y="2210998"/>
              <a:chExt cx="4587025" cy="1294812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V="1">
                <a:off x="2766965" y="2497610"/>
                <a:ext cx="930845" cy="9217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697810" y="2497610"/>
                <a:ext cx="9217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619530" y="2497610"/>
                <a:ext cx="883315" cy="9217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502845" y="3419330"/>
                <a:ext cx="9217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1883650" y="3419330"/>
                <a:ext cx="883315" cy="967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8" name="Group 67"/>
              <p:cNvGrpSpPr/>
              <p:nvPr/>
            </p:nvGrpSpPr>
            <p:grpSpPr>
              <a:xfrm>
                <a:off x="2677364" y="2210998"/>
                <a:ext cx="3793311" cy="1294812"/>
                <a:chOff x="1829210" y="261549"/>
                <a:chExt cx="3793311" cy="1294812"/>
              </a:xfrm>
            </p:grpSpPr>
            <p:sp>
              <p:nvSpPr>
                <p:cNvPr id="69" name="TextBox 68"/>
                <p:cNvSpPr txBox="1"/>
                <p:nvPr/>
              </p:nvSpPr>
              <p:spPr>
                <a:xfrm rot="18989905">
                  <a:off x="1829210" y="728996"/>
                  <a:ext cx="8258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Switch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962609" y="261549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Hold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 rot="2802268">
                  <a:off x="3911298" y="791228"/>
                  <a:ext cx="9051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Release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4681238" y="1187029"/>
                  <a:ext cx="9412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Relaxed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90" name="Group 89"/>
            <p:cNvGrpSpPr/>
            <p:nvPr/>
          </p:nvGrpSpPr>
          <p:grpSpPr>
            <a:xfrm>
              <a:off x="1883650" y="4043480"/>
              <a:ext cx="5508745" cy="1294812"/>
              <a:chOff x="1883650" y="4043480"/>
              <a:chExt cx="5508745" cy="1294812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V="1">
                <a:off x="3688685" y="4350720"/>
                <a:ext cx="930845" cy="9217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619530" y="4350720"/>
                <a:ext cx="9217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541250" y="4350720"/>
                <a:ext cx="883315" cy="9217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6424565" y="5272440"/>
                <a:ext cx="9217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766965" y="5272440"/>
                <a:ext cx="9217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1883650" y="4350720"/>
                <a:ext cx="883315" cy="9217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3" name="Group 72"/>
              <p:cNvGrpSpPr/>
              <p:nvPr/>
            </p:nvGrpSpPr>
            <p:grpSpPr>
              <a:xfrm>
                <a:off x="3599084" y="4043480"/>
                <a:ext cx="3793311" cy="1294812"/>
                <a:chOff x="1829210" y="261549"/>
                <a:chExt cx="3793311" cy="1294812"/>
              </a:xfrm>
            </p:grpSpPr>
            <p:sp>
              <p:nvSpPr>
                <p:cNvPr id="74" name="TextBox 73"/>
                <p:cNvSpPr txBox="1"/>
                <p:nvPr/>
              </p:nvSpPr>
              <p:spPr>
                <a:xfrm rot="18989905">
                  <a:off x="1829210" y="728996"/>
                  <a:ext cx="8258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Switch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2962609" y="261549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Hold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 rot="2802268">
                  <a:off x="3911298" y="791228"/>
                  <a:ext cx="9051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Release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4681238" y="1187029"/>
                  <a:ext cx="9412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Relaxed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91" name="Group 90"/>
            <p:cNvGrpSpPr/>
            <p:nvPr/>
          </p:nvGrpSpPr>
          <p:grpSpPr>
            <a:xfrm>
              <a:off x="1883650" y="5821068"/>
              <a:ext cx="6393480" cy="1294812"/>
              <a:chOff x="1883650" y="5821068"/>
              <a:chExt cx="6393480" cy="1294812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V="1">
                <a:off x="4619530" y="6194160"/>
                <a:ext cx="930845" cy="9217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550375" y="6194160"/>
                <a:ext cx="9217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72095" y="6194160"/>
                <a:ext cx="883315" cy="9217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355410" y="7115880"/>
                <a:ext cx="92172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688685" y="7115880"/>
                <a:ext cx="93084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814495" y="6194160"/>
                <a:ext cx="883315" cy="9217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1883650" y="6194160"/>
                <a:ext cx="93084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3" name="Group 82"/>
              <p:cNvGrpSpPr/>
              <p:nvPr/>
            </p:nvGrpSpPr>
            <p:grpSpPr>
              <a:xfrm>
                <a:off x="4482399" y="5821068"/>
                <a:ext cx="3793311" cy="1294812"/>
                <a:chOff x="1829210" y="261549"/>
                <a:chExt cx="3793311" cy="1294812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 rot="18989905">
                  <a:off x="1829210" y="728996"/>
                  <a:ext cx="8258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Switch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2962609" y="261549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Hold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 rot="2802268">
                  <a:off x="3911298" y="791228"/>
                  <a:ext cx="9051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Release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4681238" y="1187029"/>
                  <a:ext cx="9412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 New Roman" pitchFamily="18" charset="0"/>
                      <a:cs typeface="Times New Roman" pitchFamily="18" charset="0"/>
                    </a:rPr>
                    <a:t>Relaxed</a:t>
                  </a:r>
                  <a:endParaRPr 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92" name="TextBox 91"/>
            <p:cNvSpPr txBox="1"/>
            <p:nvPr/>
          </p:nvSpPr>
          <p:spPr>
            <a:xfrm>
              <a:off x="8450905" y="723109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2766965" y="299954"/>
              <a:ext cx="0" cy="685433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727090" y="318195"/>
              <a:ext cx="0" cy="685433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610405" y="318195"/>
              <a:ext cx="0" cy="685433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532125" y="356600"/>
              <a:ext cx="0" cy="685433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415440" y="318195"/>
              <a:ext cx="0" cy="685433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7337160" y="356600"/>
              <a:ext cx="0" cy="685433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485060" y="663840"/>
              <a:ext cx="930845" cy="9217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15905" y="663840"/>
              <a:ext cx="92172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337625" y="663840"/>
              <a:ext cx="883315" cy="9217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 rot="18989905">
              <a:off x="5430620" y="728996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564019" y="26154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Hold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 rot="2802268">
              <a:off x="7512708" y="791228"/>
              <a:ext cx="905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Release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V="1">
              <a:off x="6403536" y="2507280"/>
              <a:ext cx="930845" cy="9217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7334381" y="2507280"/>
              <a:ext cx="92172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 rot="18989905">
              <a:off x="6313935" y="2688115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447334" y="22206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Hold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 flipV="1">
              <a:off x="7325256" y="4347239"/>
              <a:ext cx="930845" cy="9217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 rot="18989905">
              <a:off x="7235655" y="4507446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 rot="2802268">
              <a:off x="2003891" y="4412839"/>
              <a:ext cx="905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Release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3831" y="480864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Relaxed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 rot="2802268">
              <a:off x="2941770" y="6273937"/>
              <a:ext cx="905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Release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711710" y="666973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Relaxed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888694" y="298285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Relaxed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002141" y="5821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Hold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0" y="1556361"/>
            <a:ext cx="162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QCA Clocking</a:t>
            </a:r>
            <a:endParaRPr lang="en-US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100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805" y="58126"/>
            <a:ext cx="4437041" cy="1828800"/>
            <a:chOff x="1845245" y="1585560"/>
            <a:chExt cx="4437041" cy="1828800"/>
          </a:xfrm>
        </p:grpSpPr>
        <p:sp>
          <p:nvSpPr>
            <p:cNvPr id="4" name="Rectangle 3"/>
            <p:cNvSpPr/>
            <p:nvPr/>
          </p:nvSpPr>
          <p:spPr>
            <a:xfrm>
              <a:off x="2728560" y="1585560"/>
              <a:ext cx="18288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KMD Gate1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29295" y="204642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29295" y="250728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29295" y="304495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57360" y="204058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57360" y="250144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57360" y="303911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845245" y="18543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45245" y="23152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45245" y="28528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73662" y="185264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80803" y="2291598"/>
              <a:ext cx="1201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A’C⊕AB’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64773" y="2852925"/>
              <a:ext cx="1201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A’B⊕AC’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66749" y="126170"/>
            <a:ext cx="4437041" cy="1828800"/>
            <a:chOff x="1845245" y="1585560"/>
            <a:chExt cx="4437041" cy="1828800"/>
          </a:xfrm>
        </p:grpSpPr>
        <p:sp>
          <p:nvSpPr>
            <p:cNvPr id="20" name="Rectangle 19"/>
            <p:cNvSpPr/>
            <p:nvPr/>
          </p:nvSpPr>
          <p:spPr>
            <a:xfrm>
              <a:off x="2728560" y="1585560"/>
              <a:ext cx="18288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KMD Gate2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229295" y="204642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229295" y="250728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229295" y="304495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57360" y="204058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557360" y="250144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557360" y="303911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845245" y="18543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45245" y="23152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45245" y="28528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73662" y="185264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80803" y="2291598"/>
              <a:ext cx="1201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A’B’⊕AC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64773" y="2852925"/>
              <a:ext cx="1201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A’C’⊕AB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75005" y="3405235"/>
            <a:ext cx="4763761" cy="1828800"/>
            <a:chOff x="134959" y="3429000"/>
            <a:chExt cx="4763761" cy="1828800"/>
          </a:xfrm>
        </p:grpSpPr>
        <p:grpSp>
          <p:nvGrpSpPr>
            <p:cNvPr id="33" name="Group 32"/>
            <p:cNvGrpSpPr/>
            <p:nvPr/>
          </p:nvGrpSpPr>
          <p:grpSpPr>
            <a:xfrm>
              <a:off x="134959" y="3429000"/>
              <a:ext cx="4362790" cy="1828800"/>
              <a:chOff x="1845245" y="1585560"/>
              <a:chExt cx="4362790" cy="18288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728560" y="1585560"/>
                <a:ext cx="1828800" cy="1828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KMD Gate3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229295" y="181599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229295" y="223844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229295" y="269930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557360" y="223844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557360" y="277611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557360" y="319857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845245" y="162396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845245" y="204642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845245" y="250728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073662" y="1623965"/>
                <a:ext cx="747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A⊕D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080803" y="2046420"/>
                <a:ext cx="1127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B⊕C⊕D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064773" y="2584090"/>
                <a:ext cx="1124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A’C⊕AB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501070" y="5003605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843775" y="365943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49692" y="481158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81445" y="4826298"/>
              <a:ext cx="1517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A’C⊕AB⊕D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687215" y="3352190"/>
            <a:ext cx="5251903" cy="1997060"/>
            <a:chOff x="4759318" y="3313785"/>
            <a:chExt cx="5251903" cy="1997060"/>
          </a:xfrm>
        </p:grpSpPr>
        <p:grpSp>
          <p:nvGrpSpPr>
            <p:cNvPr id="56" name="Group 55"/>
            <p:cNvGrpSpPr/>
            <p:nvPr/>
          </p:nvGrpSpPr>
          <p:grpSpPr>
            <a:xfrm>
              <a:off x="4759318" y="3313785"/>
              <a:ext cx="5251903" cy="1927570"/>
              <a:chOff x="134959" y="3330230"/>
              <a:chExt cx="5251903" cy="192757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34959" y="3330230"/>
                <a:ext cx="4437041" cy="1927570"/>
                <a:chOff x="1845245" y="1486790"/>
                <a:chExt cx="4437041" cy="1927570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2728560" y="1585560"/>
                  <a:ext cx="1828800" cy="1828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KMD Gate4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229295" y="167881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229295" y="206286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2229295" y="2509211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557360" y="206286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557360" y="2509211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4557360" y="2922289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1845245" y="1501508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845245" y="1885558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1845245" y="2308013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5073662" y="1486790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5080803" y="1870840"/>
                  <a:ext cx="12014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A’B⊕AC’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5064773" y="2331700"/>
                  <a:ext cx="1124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A⊕B⊕C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58" name="Straight Connector 57"/>
              <p:cNvCxnSpPr/>
              <p:nvPr/>
            </p:nvCxnSpPr>
            <p:spPr>
              <a:xfrm>
                <a:off x="515584" y="475121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843775" y="352225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149692" y="455939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337903" y="4583081"/>
                <a:ext cx="2048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A(B⊕ C)⊕BC⊕D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75" name="Straight Connector 74"/>
            <p:cNvCxnSpPr/>
            <p:nvPr/>
          </p:nvCxnSpPr>
          <p:spPr>
            <a:xfrm>
              <a:off x="5138698" y="511882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481403" y="5128197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772806" y="492679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90045" y="4941513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BC’⊕E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3873732" y="5867400"/>
            <a:ext cx="2347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Proposed KMD Gates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48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69459" y="1453900"/>
            <a:ext cx="6647409" cy="1997060"/>
            <a:chOff x="4573950" y="3313785"/>
            <a:chExt cx="6647409" cy="1997060"/>
          </a:xfrm>
        </p:grpSpPr>
        <p:grpSp>
          <p:nvGrpSpPr>
            <p:cNvPr id="6" name="Group 5"/>
            <p:cNvGrpSpPr/>
            <p:nvPr/>
          </p:nvGrpSpPr>
          <p:grpSpPr>
            <a:xfrm>
              <a:off x="4573950" y="3313785"/>
              <a:ext cx="6647409" cy="1927570"/>
              <a:chOff x="-50409" y="3330230"/>
              <a:chExt cx="6647409" cy="192757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34959" y="3330230"/>
                <a:ext cx="6206243" cy="1927570"/>
                <a:chOff x="1845245" y="1486790"/>
                <a:chExt cx="6206243" cy="1927570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2728560" y="1585560"/>
                  <a:ext cx="1828800" cy="1828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KMD Gate4 as</a:t>
                  </a:r>
                </a:p>
                <a:p>
                  <a:pPr algn="ctr"/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Full Adder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229295" y="167881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229295" y="206286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229295" y="2509211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4557360" y="206286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4557360" y="2509211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57360" y="2922289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1845245" y="1501508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845245" y="1885558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845245" y="2308013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073662" y="1486790"/>
                  <a:ext cx="2364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		(G)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080803" y="1870840"/>
                  <a:ext cx="24224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A’B⊕AC’	</a:t>
                  </a:r>
                  <a:r>
                    <a:rPr lang="en-US" b="1" dirty="0">
                      <a:latin typeface="Times New Roman" pitchFamily="18" charset="0"/>
                      <a:cs typeface="Times New Roman" pitchFamily="18" charset="0"/>
                    </a:rPr>
                    <a:t> (G)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064773" y="2331700"/>
                  <a:ext cx="2986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A⊕B⊕C	     (SUM)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12" name="Straight Connector 11"/>
              <p:cNvCxnSpPr/>
              <p:nvPr/>
            </p:nvCxnSpPr>
            <p:spPr>
              <a:xfrm>
                <a:off x="515584" y="475121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843775" y="3522255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-50409" y="4559394"/>
                <a:ext cx="598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D=0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337903" y="4583081"/>
                <a:ext cx="325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A(B⊕ C)⊕BC⊕D    (CARRY)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5138698" y="511882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481403" y="5128197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586774" y="4926795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E=0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90045" y="4941513"/>
              <a:ext cx="2422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BC’⊕E		</a:t>
              </a:r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 (G)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283523" y="971080"/>
            <a:ext cx="165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FULL ADDER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330316" y="3882501"/>
            <a:ext cx="121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 LATCH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768435" y="4309874"/>
            <a:ext cx="5407893" cy="2014726"/>
            <a:chOff x="1768435" y="4295870"/>
            <a:chExt cx="5407893" cy="2014726"/>
          </a:xfrm>
        </p:grpSpPr>
        <p:grpSp>
          <p:nvGrpSpPr>
            <p:cNvPr id="54" name="Group 53"/>
            <p:cNvGrpSpPr/>
            <p:nvPr/>
          </p:nvGrpSpPr>
          <p:grpSpPr>
            <a:xfrm>
              <a:off x="1768435" y="4295870"/>
              <a:ext cx="5407893" cy="1828800"/>
              <a:chOff x="4520526" y="3412555"/>
              <a:chExt cx="5407893" cy="1828800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4520526" y="3412555"/>
                <a:ext cx="5407893" cy="1828800"/>
                <a:chOff x="-103833" y="3429000"/>
                <a:chExt cx="5407893" cy="1828800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-103833" y="3429000"/>
                  <a:ext cx="5407893" cy="1828800"/>
                  <a:chOff x="1606453" y="1585560"/>
                  <a:chExt cx="5407893" cy="18288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2728560" y="1585560"/>
                    <a:ext cx="1828800" cy="18288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KMD Gate3 as</a:t>
                    </a:r>
                  </a:p>
                  <a:p>
                    <a:pPr algn="ctr"/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D LATCH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2229295" y="190924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2229295" y="2331700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1692845" y="2754155"/>
                    <a:ext cx="103571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557360" y="2331700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4557360" y="2754155"/>
                    <a:ext cx="1465668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4557360" y="313820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606453" y="1702910"/>
                    <a:ext cx="6848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CLK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1869555" y="2115988"/>
                    <a:ext cx="3513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D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5073662" y="1693533"/>
                    <a:ext cx="6848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CLK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5101308" y="2101270"/>
                    <a:ext cx="51809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(</a:t>
                    </a:r>
                    <a:r>
                      <a:rPr lang="en-US" b="1" dirty="0">
                        <a:latin typeface="Times New Roman" pitchFamily="18" charset="0"/>
                        <a:cs typeface="Times New Roman" pitchFamily="18" charset="0"/>
                      </a:rPr>
                      <a:t>G)</a:t>
                    </a: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5064773" y="2423228"/>
                    <a:ext cx="194957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CLK’.Q⊕CLK.D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15584" y="498164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843775" y="3714280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172160" y="4765933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7990045" y="4787893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>
              <a:off x="6185010" y="5464465"/>
              <a:ext cx="0" cy="8461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854827" y="5464465"/>
              <a:ext cx="0" cy="8461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854827" y="6310595"/>
              <a:ext cx="4330183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64527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-228600" y="1295400"/>
            <a:ext cx="11201400" cy="2693432"/>
            <a:chOff x="-228600" y="1371600"/>
            <a:chExt cx="11201400" cy="2693432"/>
          </a:xfrm>
        </p:grpSpPr>
        <p:grpSp>
          <p:nvGrpSpPr>
            <p:cNvPr id="5" name="Group 53"/>
            <p:cNvGrpSpPr/>
            <p:nvPr/>
          </p:nvGrpSpPr>
          <p:grpSpPr>
            <a:xfrm>
              <a:off x="-228600" y="1638300"/>
              <a:ext cx="4136327" cy="2426732"/>
              <a:chOff x="4520526" y="3412555"/>
              <a:chExt cx="4136327" cy="2426732"/>
            </a:xfrm>
          </p:grpSpPr>
          <p:grpSp>
            <p:nvGrpSpPr>
              <p:cNvPr id="9" name="Group 54"/>
              <p:cNvGrpSpPr/>
              <p:nvPr/>
            </p:nvGrpSpPr>
            <p:grpSpPr>
              <a:xfrm>
                <a:off x="4520526" y="3412555"/>
                <a:ext cx="4136327" cy="1828800"/>
                <a:chOff x="-103833" y="3429000"/>
                <a:chExt cx="4136327" cy="1828800"/>
              </a:xfrm>
            </p:grpSpPr>
            <p:grpSp>
              <p:nvGrpSpPr>
                <p:cNvPr id="11" name="Group 59"/>
                <p:cNvGrpSpPr/>
                <p:nvPr/>
              </p:nvGrpSpPr>
              <p:grpSpPr>
                <a:xfrm>
                  <a:off x="-103833" y="3429000"/>
                  <a:ext cx="3581400" cy="1828800"/>
                  <a:chOff x="1606453" y="1585560"/>
                  <a:chExt cx="3581400" cy="1828800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2728560" y="1585560"/>
                    <a:ext cx="1828800" cy="18288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D LATCH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2229295" y="190924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2229295" y="2499960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4557360" y="2499960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4557360" y="313820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606453" y="1702910"/>
                    <a:ext cx="6848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CLK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869555" y="2206828"/>
                    <a:ext cx="4283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D</a:t>
                    </a:r>
                    <a:r>
                      <a:rPr lang="en-US" b="1" baseline="-25000" dirty="0" smtClean="0">
                        <a:latin typeface="Times New Roman" pitchFamily="18" charset="0"/>
                        <a:cs typeface="Times New Roman" pitchFamily="18" charset="0"/>
                      </a:rPr>
                      <a:t>1</a:t>
                    </a:r>
                    <a:endParaRPr lang="en-US" b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669762" y="2118960"/>
                    <a:ext cx="51809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(</a:t>
                    </a:r>
                    <a:r>
                      <a:rPr lang="en-US" b="1" dirty="0">
                        <a:latin typeface="Times New Roman" pitchFamily="18" charset="0"/>
                        <a:cs typeface="Times New Roman" pitchFamily="18" charset="0"/>
                      </a:rPr>
                      <a:t>G)</a:t>
                    </a:r>
                  </a:p>
                </p:txBody>
              </p:sp>
            </p:grp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15584" y="498164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2843774" y="3714280"/>
                  <a:ext cx="118872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172160" y="4765933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7965580" y="5469955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7" name="Group 53"/>
            <p:cNvGrpSpPr/>
            <p:nvPr/>
          </p:nvGrpSpPr>
          <p:grpSpPr>
            <a:xfrm>
              <a:off x="3276600" y="1371600"/>
              <a:ext cx="3832046" cy="2654300"/>
              <a:chOff x="4520526" y="3183955"/>
              <a:chExt cx="3832046" cy="2654300"/>
            </a:xfrm>
          </p:grpSpPr>
          <p:grpSp>
            <p:nvGrpSpPr>
              <p:cNvPr id="28" name="Group 54"/>
              <p:cNvGrpSpPr/>
              <p:nvPr/>
            </p:nvGrpSpPr>
            <p:grpSpPr>
              <a:xfrm>
                <a:off x="4520526" y="3183955"/>
                <a:ext cx="3566091" cy="2057400"/>
                <a:chOff x="-103833" y="3200400"/>
                <a:chExt cx="3566091" cy="2057400"/>
              </a:xfrm>
            </p:grpSpPr>
            <p:grpSp>
              <p:nvGrpSpPr>
                <p:cNvPr id="30" name="Group 59"/>
                <p:cNvGrpSpPr/>
                <p:nvPr/>
              </p:nvGrpSpPr>
              <p:grpSpPr>
                <a:xfrm>
                  <a:off x="-103833" y="3200400"/>
                  <a:ext cx="3566091" cy="2057400"/>
                  <a:chOff x="1606453" y="1356960"/>
                  <a:chExt cx="3566091" cy="2057400"/>
                </a:xfrm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2728560" y="1585560"/>
                    <a:ext cx="1828800" cy="18288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D LATCH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2229295" y="190924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2229295" y="2499960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4557360" y="2499960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4557360" y="313820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606453" y="1356960"/>
                    <a:ext cx="6848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CLK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1869555" y="2206828"/>
                    <a:ext cx="4283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D</a:t>
                    </a:r>
                    <a:r>
                      <a:rPr lang="en-US" b="1" baseline="-25000" dirty="0" smtClean="0">
                        <a:latin typeface="Times New Roman" pitchFamily="18" charset="0"/>
                        <a:cs typeface="Times New Roman" pitchFamily="18" charset="0"/>
                      </a:rPr>
                      <a:t>2</a:t>
                    </a:r>
                    <a:endParaRPr lang="en-US" b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4654453" y="2130628"/>
                    <a:ext cx="51809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(</a:t>
                    </a:r>
                    <a:r>
                      <a:rPr lang="en-US" b="1" dirty="0">
                        <a:latin typeface="Times New Roman" pitchFamily="18" charset="0"/>
                        <a:cs typeface="Times New Roman" pitchFamily="18" charset="0"/>
                      </a:rPr>
                      <a:t>G)</a:t>
                    </a:r>
                  </a:p>
                </p:txBody>
              </p:sp>
            </p:grp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15584" y="498164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843775" y="3714280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/>
                <p:cNvSpPr txBox="1"/>
                <p:nvPr/>
              </p:nvSpPr>
              <p:spPr>
                <a:xfrm>
                  <a:off x="172160" y="4765933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7911426" y="546892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9" name="Group 53"/>
            <p:cNvGrpSpPr/>
            <p:nvPr/>
          </p:nvGrpSpPr>
          <p:grpSpPr>
            <a:xfrm>
              <a:off x="6820788" y="1371600"/>
              <a:ext cx="4152012" cy="2655332"/>
              <a:chOff x="4520526" y="3183955"/>
              <a:chExt cx="4152012" cy="2655332"/>
            </a:xfrm>
          </p:grpSpPr>
          <p:grpSp>
            <p:nvGrpSpPr>
              <p:cNvPr id="60" name="Group 54"/>
              <p:cNvGrpSpPr/>
              <p:nvPr/>
            </p:nvGrpSpPr>
            <p:grpSpPr>
              <a:xfrm>
                <a:off x="4520526" y="3183955"/>
                <a:ext cx="4152012" cy="2057400"/>
                <a:chOff x="-103833" y="3200400"/>
                <a:chExt cx="4152012" cy="2057400"/>
              </a:xfrm>
            </p:grpSpPr>
            <p:grpSp>
              <p:nvGrpSpPr>
                <p:cNvPr id="62" name="Group 59"/>
                <p:cNvGrpSpPr/>
                <p:nvPr/>
              </p:nvGrpSpPr>
              <p:grpSpPr>
                <a:xfrm>
                  <a:off x="-103833" y="3200400"/>
                  <a:ext cx="4152012" cy="2057400"/>
                  <a:chOff x="1606453" y="1356960"/>
                  <a:chExt cx="4152012" cy="2057400"/>
                </a:xfrm>
              </p:grpSpPr>
              <p:sp>
                <p:nvSpPr>
                  <p:cNvPr id="66" name="Rectangle 65"/>
                  <p:cNvSpPr/>
                  <p:nvPr/>
                </p:nvSpPr>
                <p:spPr>
                  <a:xfrm>
                    <a:off x="2728560" y="1585560"/>
                    <a:ext cx="1828800" cy="18288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D LATCH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2229295" y="190924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2229295" y="2499960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557360" y="2499960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4557360" y="313820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1606453" y="1356960"/>
                    <a:ext cx="6848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CLK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2121727" y="2118960"/>
                    <a:ext cx="4363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err="1" smtClean="0">
                        <a:latin typeface="Times New Roman" pitchFamily="18" charset="0"/>
                        <a:cs typeface="Times New Roman" pitchFamily="18" charset="0"/>
                      </a:rPr>
                      <a:t>D</a:t>
                    </a:r>
                    <a:r>
                      <a:rPr lang="en-US" b="1" baseline="-25000" dirty="0" err="1" smtClean="0">
                        <a:latin typeface="Times New Roman" pitchFamily="18" charset="0"/>
                        <a:cs typeface="Times New Roman" pitchFamily="18" charset="0"/>
                      </a:rPr>
                      <a:t>n</a:t>
                    </a:r>
                    <a:endParaRPr lang="en-US" b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5073662" y="1693533"/>
                    <a:ext cx="6848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CLK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5101308" y="2283028"/>
                    <a:ext cx="51809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(</a:t>
                    </a:r>
                    <a:r>
                      <a:rPr lang="en-US" b="1" dirty="0">
                        <a:latin typeface="Times New Roman" pitchFamily="18" charset="0"/>
                        <a:cs typeface="Times New Roman" pitchFamily="18" charset="0"/>
                      </a:rPr>
                      <a:t>G)</a:t>
                    </a:r>
                  </a:p>
                </p:txBody>
              </p:sp>
            </p:grp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515584" y="498164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843775" y="3714280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/>
                <p:cNvSpPr txBox="1"/>
                <p:nvPr/>
              </p:nvSpPr>
              <p:spPr>
                <a:xfrm>
                  <a:off x="471497" y="464820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61" name="TextBox 60"/>
              <p:cNvSpPr txBox="1"/>
              <p:nvPr/>
            </p:nvSpPr>
            <p:spPr>
              <a:xfrm>
                <a:off x="7990045" y="5469955"/>
                <a:ext cx="449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b="1" baseline="-25000" dirty="0" err="1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75" name="Straight Connector 74"/>
            <p:cNvCxnSpPr/>
            <p:nvPr/>
          </p:nvCxnSpPr>
          <p:spPr>
            <a:xfrm>
              <a:off x="6871425" y="1903412"/>
              <a:ext cx="424930" cy="158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842691" y="2514600"/>
              <a:ext cx="424930" cy="158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883400" y="3151257"/>
              <a:ext cx="424930" cy="158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2810092" y="3587512"/>
              <a:ext cx="8229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311993" y="3547348"/>
              <a:ext cx="8229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9863817" y="3550920"/>
              <a:ext cx="8229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1187414" y="926068"/>
            <a:ext cx="308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Fault Tolerant PIPO Register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228600" y="1960601"/>
            <a:ext cx="8077204" cy="4668799"/>
            <a:chOff x="228600" y="1447799"/>
            <a:chExt cx="8077204" cy="4668799"/>
          </a:xfrm>
        </p:grpSpPr>
        <p:grpSp>
          <p:nvGrpSpPr>
            <p:cNvPr id="18" name="Group 17"/>
            <p:cNvGrpSpPr/>
            <p:nvPr/>
          </p:nvGrpSpPr>
          <p:grpSpPr>
            <a:xfrm rot="5400000">
              <a:off x="5483829" y="2745774"/>
              <a:ext cx="3815149" cy="1828800"/>
              <a:chOff x="1618865" y="1585560"/>
              <a:chExt cx="3815149" cy="1828800"/>
            </a:xfrm>
          </p:grpSpPr>
          <p:sp>
            <p:nvSpPr>
              <p:cNvPr id="19" name="Rectangle 18"/>
              <p:cNvSpPr/>
              <p:nvPr/>
            </p:nvSpPr>
            <p:spPr>
              <a:xfrm rot="16200000">
                <a:off x="2728560" y="1585560"/>
                <a:ext cx="1828800" cy="1828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Feynman 2 Gate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229295" y="204642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229295" y="250728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229295" y="304495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557360" y="2040581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557357" y="2501445"/>
                <a:ext cx="3200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557360" y="3039111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6200000">
                <a:off x="1710590" y="1719745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Sign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 rot="16200000">
                <a:off x="1576065" y="2115632"/>
                <a:ext cx="7319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From</a:t>
                </a:r>
              </a:p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Reg.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rot="16200000">
                <a:off x="1845244" y="2852896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6200000">
                <a:off x="4939006" y="1724403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Sign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 rot="5400000">
              <a:off x="2604701" y="2729298"/>
              <a:ext cx="4315600" cy="1905004"/>
              <a:chOff x="1395412" y="1585560"/>
              <a:chExt cx="4315600" cy="1905004"/>
            </a:xfrm>
          </p:grpSpPr>
          <p:sp>
            <p:nvSpPr>
              <p:cNvPr id="33" name="Rectangle 32"/>
              <p:cNvSpPr/>
              <p:nvPr/>
            </p:nvSpPr>
            <p:spPr>
              <a:xfrm rot="16200000">
                <a:off x="2728560" y="1585560"/>
                <a:ext cx="1828800" cy="1828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Feynman 2 Gate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2229295" y="204642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005015" y="2507280"/>
                <a:ext cx="73152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458403" y="3044953"/>
                <a:ext cx="27432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557360" y="2040581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557359" y="2501444"/>
                <a:ext cx="27432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557360" y="3039111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 rot="16200000">
                <a:off x="1710593" y="1719743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Sign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1323758" y="2086777"/>
                <a:ext cx="7896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From </a:t>
                </a:r>
              </a:p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Reg.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 rot="16200000">
                <a:off x="1845244" y="2852896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rot="16200000">
                <a:off x="4911755" y="2691306"/>
                <a:ext cx="9521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G / </a:t>
                </a:r>
              </a:p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To 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Mux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rot="5400000">
              <a:off x="-1153300" y="2829699"/>
              <a:ext cx="4668799" cy="1905000"/>
              <a:chOff x="1319214" y="1585560"/>
              <a:chExt cx="4668799" cy="1905000"/>
            </a:xfrm>
          </p:grpSpPr>
          <p:sp>
            <p:nvSpPr>
              <p:cNvPr id="45" name="Rectangle 44"/>
              <p:cNvSpPr/>
              <p:nvPr/>
            </p:nvSpPr>
            <p:spPr>
              <a:xfrm rot="16200000">
                <a:off x="2728560" y="1585560"/>
                <a:ext cx="1828800" cy="1828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Feynman 2 Gate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2229295" y="204642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928815" y="2507280"/>
                <a:ext cx="82296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2454595" y="3033360"/>
                <a:ext cx="27432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557360" y="2040581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557360" y="2501441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557360" y="3039111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 rot="16200000">
                <a:off x="1710592" y="1719743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Sign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6200000">
                <a:off x="1247560" y="2086774"/>
                <a:ext cx="7896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From </a:t>
                </a:r>
              </a:p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Reg.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6200000">
                <a:off x="1845244" y="2852896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6200000">
                <a:off x="5050256" y="2552803"/>
                <a:ext cx="9521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G / </a:t>
                </a:r>
              </a:p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To </a:t>
                </a:r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Mux</a:t>
                </a:r>
                <a:endParaRPr lang="en-US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>
            <a:xfrm>
              <a:off x="2606383" y="3326305"/>
              <a:ext cx="548640" cy="158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606383" y="3716440"/>
              <a:ext cx="548640" cy="158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606040" y="4113212"/>
              <a:ext cx="548640" cy="158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93260" y="2590800"/>
              <a:ext cx="14630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265601" y="2590800"/>
              <a:ext cx="1920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400800" y="5181600"/>
              <a:ext cx="9521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G / </a:t>
              </a:r>
            </a:p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To </a:t>
              </a:r>
              <a:r>
                <a:rPr lang="en-US" b="1" dirty="0" err="1" smtClean="0">
                  <a:latin typeface="Times New Roman" pitchFamily="18" charset="0"/>
                  <a:cs typeface="Times New Roman" pitchFamily="18" charset="0"/>
                </a:rPr>
                <a:t>Mux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6210300" y="5029200"/>
              <a:ext cx="11887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4979670" y="3802380"/>
              <a:ext cx="24231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590800" y="2590800"/>
              <a:ext cx="548640" cy="158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611880" y="4953000"/>
              <a:ext cx="11887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2404110" y="3764280"/>
              <a:ext cx="23774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307080" y="2590800"/>
              <a:ext cx="2743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953000" y="51816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Sign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371600" y="52578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Sign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9430" y="-76200"/>
            <a:ext cx="8492795" cy="4435364"/>
            <a:chOff x="79430" y="-76200"/>
            <a:chExt cx="8492795" cy="4435364"/>
          </a:xfrm>
        </p:grpSpPr>
        <p:grpSp>
          <p:nvGrpSpPr>
            <p:cNvPr id="4" name="Group 3"/>
            <p:cNvGrpSpPr/>
            <p:nvPr/>
          </p:nvGrpSpPr>
          <p:grpSpPr>
            <a:xfrm>
              <a:off x="79430" y="0"/>
              <a:ext cx="8492795" cy="4359164"/>
              <a:chOff x="-381001" y="4343400"/>
              <a:chExt cx="8492795" cy="4359164"/>
            </a:xfrm>
          </p:grpSpPr>
          <p:grpSp>
            <p:nvGrpSpPr>
              <p:cNvPr id="5" name="Group 53"/>
              <p:cNvGrpSpPr/>
              <p:nvPr/>
            </p:nvGrpSpPr>
            <p:grpSpPr>
              <a:xfrm>
                <a:off x="-381000" y="4343400"/>
                <a:ext cx="4017706" cy="1828800"/>
                <a:chOff x="4368126" y="3412555"/>
                <a:chExt cx="4017706" cy="1828800"/>
              </a:xfrm>
            </p:grpSpPr>
            <p:grpSp>
              <p:nvGrpSpPr>
                <p:cNvPr id="48" name="Group 54"/>
                <p:cNvGrpSpPr/>
                <p:nvPr/>
              </p:nvGrpSpPr>
              <p:grpSpPr>
                <a:xfrm>
                  <a:off x="4368126" y="3412555"/>
                  <a:ext cx="4017706" cy="1828800"/>
                  <a:chOff x="-256233" y="3429000"/>
                  <a:chExt cx="4017706" cy="1828800"/>
                </a:xfrm>
              </p:grpSpPr>
              <p:grpSp>
                <p:nvGrpSpPr>
                  <p:cNvPr id="50" name="Group 59"/>
                  <p:cNvGrpSpPr/>
                  <p:nvPr/>
                </p:nvGrpSpPr>
                <p:grpSpPr>
                  <a:xfrm>
                    <a:off x="-256233" y="3429000"/>
                    <a:ext cx="4017706" cy="1828800"/>
                    <a:chOff x="1454053" y="1585560"/>
                    <a:chExt cx="4017706" cy="1828800"/>
                  </a:xfrm>
                </p:grpSpPr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2728560" y="1585560"/>
                      <a:ext cx="1828800" cy="18288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D LATCH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cxnSp>
                  <p:nvCxnSpPr>
                    <p:cNvPr id="55" name="Straight Connector 54"/>
                    <p:cNvCxnSpPr/>
                    <p:nvPr/>
                  </p:nvCxnSpPr>
                  <p:spPr>
                    <a:xfrm>
                      <a:off x="2229295" y="1909245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>
                      <a:off x="1454053" y="2499960"/>
                      <a:ext cx="128016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>
                      <a:off x="4557360" y="2499960"/>
                      <a:ext cx="499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4557359" y="3138205"/>
                      <a:ext cx="91440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TextBox 58"/>
                    <p:cNvSpPr txBox="1"/>
                    <p:nvPr/>
                  </p:nvSpPr>
                  <p:spPr>
                    <a:xfrm>
                      <a:off x="4669762" y="2118960"/>
                      <a:ext cx="5180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G)</a:t>
                      </a:r>
                    </a:p>
                  </p:txBody>
                </p:sp>
              </p:grpSp>
              <p:cxnSp>
                <p:nvCxnSpPr>
                  <p:cNvPr id="51" name="Straight Connector 11"/>
                  <p:cNvCxnSpPr/>
                  <p:nvPr/>
                </p:nvCxnSpPr>
                <p:spPr>
                  <a:xfrm>
                    <a:off x="515584" y="498164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2843774" y="3714280"/>
                    <a:ext cx="5486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TextBox 13"/>
                  <p:cNvSpPr txBox="1"/>
                  <p:nvPr/>
                </p:nvSpPr>
                <p:spPr>
                  <a:xfrm>
                    <a:off x="172160" y="4765933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0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7805153" y="4518941"/>
                  <a:ext cx="4074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 smtClean="0">
                      <a:latin typeface="Times New Roman" pitchFamily="18" charset="0"/>
                      <a:cs typeface="Times New Roman" pitchFamily="18" charset="0"/>
                    </a:rPr>
                    <a:t>Q</a:t>
                  </a:r>
                  <a:r>
                    <a:rPr lang="en-US" b="1" baseline="-25000" dirty="0" err="1" smtClean="0"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endParaRPr lang="en-US" b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6" name="Straight Connector 5"/>
              <p:cNvCxnSpPr/>
              <p:nvPr/>
            </p:nvCxnSpPr>
            <p:spPr>
              <a:xfrm rot="5400000">
                <a:off x="3210560" y="5471160"/>
                <a:ext cx="86868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" name="Group 135"/>
              <p:cNvGrpSpPr/>
              <p:nvPr/>
            </p:nvGrpSpPr>
            <p:grpSpPr>
              <a:xfrm>
                <a:off x="3644900" y="4394200"/>
                <a:ext cx="4466894" cy="1828800"/>
                <a:chOff x="-239179" y="3429000"/>
                <a:chExt cx="4466894" cy="1828800"/>
              </a:xfrm>
            </p:grpSpPr>
            <p:grpSp>
              <p:nvGrpSpPr>
                <p:cNvPr id="32" name="Group 32"/>
                <p:cNvGrpSpPr/>
                <p:nvPr/>
              </p:nvGrpSpPr>
              <p:grpSpPr>
                <a:xfrm>
                  <a:off x="-239179" y="3429000"/>
                  <a:ext cx="4466894" cy="1828800"/>
                  <a:chOff x="1471107" y="1585560"/>
                  <a:chExt cx="4466894" cy="1828800"/>
                </a:xfrm>
              </p:grpSpPr>
              <p:sp>
                <p:nvSpPr>
                  <p:cNvPr id="37" name="Rectangle 36"/>
                  <p:cNvSpPr/>
                  <p:nvPr/>
                </p:nvSpPr>
                <p:spPr>
                  <a:xfrm>
                    <a:off x="2728560" y="1585560"/>
                    <a:ext cx="1828800" cy="18288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KMD gate3</a:t>
                    </a:r>
                  </a:p>
                  <a:p>
                    <a:pPr algn="ctr"/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(</a:t>
                    </a:r>
                    <a:r>
                      <a:rPr lang="en-US" b="1" dirty="0" err="1" smtClean="0">
                        <a:latin typeface="Times New Roman" pitchFamily="18" charset="0"/>
                        <a:cs typeface="Times New Roman" pitchFamily="18" charset="0"/>
                      </a:rPr>
                      <a:t>Mux</a:t>
                    </a:r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)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2229295" y="1815990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1471107" y="2238445"/>
                    <a:ext cx="128016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1730551" y="2699305"/>
                    <a:ext cx="10058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4557360" y="223844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4557359" y="2706788"/>
                    <a:ext cx="109728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4557360" y="3198570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1845245" y="2507280"/>
                    <a:ext cx="3513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latin typeface="Times New Roman" pitchFamily="18" charset="0"/>
                        <a:cs typeface="Times New Roman" pitchFamily="18" charset="0"/>
                      </a:rPr>
                      <a:t>C</a:t>
                    </a:r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5073662" y="1623965"/>
                    <a:ext cx="8643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HOLD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5080803" y="2046420"/>
                    <a:ext cx="364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G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5065207" y="2689428"/>
                    <a:ext cx="49564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err="1" smtClean="0">
                        <a:latin typeface="Times New Roman" pitchFamily="18" charset="0"/>
                        <a:cs typeface="Times New Roman" pitchFamily="18" charset="0"/>
                      </a:rPr>
                      <a:t>Q</a:t>
                    </a:r>
                    <a:r>
                      <a:rPr lang="en-US" b="1" baseline="-25000" dirty="0" err="1" smtClean="0">
                        <a:latin typeface="Times New Roman" pitchFamily="18" charset="0"/>
                        <a:cs typeface="Times New Roman" pitchFamily="18" charset="0"/>
                      </a:rPr>
                      <a:t>i</a:t>
                    </a:r>
                    <a:r>
                      <a:rPr lang="en-US" b="1" baseline="30000" dirty="0" smtClean="0">
                        <a:latin typeface="Times New Roman" pitchFamily="18" charset="0"/>
                        <a:cs typeface="Times New Roman" pitchFamily="18" charset="0"/>
                      </a:rPr>
                      <a:t>+</a:t>
                    </a:r>
                    <a:endParaRPr lang="en-US" b="1" baseline="30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501070" y="500360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843775" y="3659430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149692" y="481158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381445" y="4826298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79430" y="4355068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CLK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" name="Group 155"/>
              <p:cNvGrpSpPr/>
              <p:nvPr/>
            </p:nvGrpSpPr>
            <p:grpSpPr>
              <a:xfrm>
                <a:off x="-3231" y="6553200"/>
                <a:ext cx="4242331" cy="1828800"/>
                <a:chOff x="131728" y="3429000"/>
                <a:chExt cx="4242331" cy="1828800"/>
              </a:xfrm>
            </p:grpSpPr>
            <p:grpSp>
              <p:nvGrpSpPr>
                <p:cNvPr id="14" name="Group 32"/>
                <p:cNvGrpSpPr/>
                <p:nvPr/>
              </p:nvGrpSpPr>
              <p:grpSpPr>
                <a:xfrm>
                  <a:off x="131728" y="3429000"/>
                  <a:ext cx="4242331" cy="1828800"/>
                  <a:chOff x="1842014" y="1585560"/>
                  <a:chExt cx="4242331" cy="18288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2728560" y="1585560"/>
                    <a:ext cx="1828800" cy="18288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KMD gate3</a:t>
                    </a:r>
                  </a:p>
                  <a:p>
                    <a:pPr algn="ctr"/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(</a:t>
                    </a:r>
                    <a:r>
                      <a:rPr lang="en-US" b="1" dirty="0" err="1" smtClean="0">
                        <a:latin typeface="Times New Roman" pitchFamily="18" charset="0"/>
                        <a:cs typeface="Times New Roman" pitchFamily="18" charset="0"/>
                      </a:rPr>
                      <a:t>Mux</a:t>
                    </a:r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)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2229295" y="1815990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2229295" y="223844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2229295" y="269930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4557360" y="2238445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4557360" y="2776115"/>
                    <a:ext cx="118872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4557360" y="3198570"/>
                    <a:ext cx="49926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842014" y="1597228"/>
                    <a:ext cx="4539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SP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856229" y="2046420"/>
                    <a:ext cx="402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SI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1845245" y="2507280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PI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073662" y="1623965"/>
                    <a:ext cx="4539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SP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080803" y="2046420"/>
                    <a:ext cx="364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G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572713" y="2435428"/>
                    <a:ext cx="15116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 smtClean="0">
                        <a:latin typeface="Times New Roman" pitchFamily="18" charset="0"/>
                        <a:cs typeface="Times New Roman" pitchFamily="18" charset="0"/>
                      </a:rPr>
                      <a:t>SP’PI⊕SP.SI</a:t>
                    </a:r>
                    <a:endParaRPr lang="en-US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01070" y="5003605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2843775" y="3659430"/>
                  <a:ext cx="49926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>
                  <a:off x="149692" y="4811580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381445" y="4826298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  <a:endParaRPr lang="en-US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10" name="Straight Connector 9"/>
              <p:cNvCxnSpPr/>
              <p:nvPr/>
            </p:nvCxnSpPr>
            <p:spPr>
              <a:xfrm rot="5400000">
                <a:off x="2800200" y="6635047"/>
                <a:ext cx="224028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6228232" y="7098268"/>
                <a:ext cx="32004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-381000" y="8698468"/>
                <a:ext cx="821131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-2109217" y="6974348"/>
                <a:ext cx="34564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4361266" y="-76200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HOLD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352800" y="-64532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CLK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62000" y="4703802"/>
            <a:ext cx="4521939" cy="1925598"/>
            <a:chOff x="762000" y="4703802"/>
            <a:chExt cx="4521939" cy="1925598"/>
          </a:xfrm>
        </p:grpSpPr>
        <p:sp>
          <p:nvSpPr>
            <p:cNvPr id="60" name="Rectangle 59"/>
            <p:cNvSpPr/>
            <p:nvPr/>
          </p:nvSpPr>
          <p:spPr>
            <a:xfrm>
              <a:off x="2095142" y="4724400"/>
              <a:ext cx="1828800" cy="182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PIPO Multifunctional Register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595877" y="495300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38200" y="473606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CLK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586350" y="5309093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95877" y="571500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595877" y="609600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575648" y="640080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62000" y="5117068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HOLD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66800" y="54864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SP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77784" y="5846410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SI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66800" y="626006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PI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3920335" y="495300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910808" y="5309093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920335" y="571500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920335" y="609600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900106" y="640080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4479469" y="4703802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CLK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419600" y="5084802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HOLD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495800" y="5530726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SP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63142" y="5911334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b="1" baseline="-25000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454121" y="6260068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b="1" baseline="-25000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b="1" baseline="30000" dirty="0" smtClean="0">
                  <a:latin typeface="Times New Roman" pitchFamily="18" charset="0"/>
                  <a:cs typeface="Times New Roman" pitchFamily="18" charset="0"/>
                </a:rPr>
                <a:t>+</a:t>
              </a:r>
              <a:endParaRPr lang="en-US" b="1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5835578" y="5542002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Multi Functional Register</a:t>
            </a:r>
            <a:endParaRPr lang="en-US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-1016739" y="975694"/>
            <a:ext cx="12429411" cy="2517838"/>
            <a:chOff x="-1016739" y="975694"/>
            <a:chExt cx="12429411" cy="2517838"/>
          </a:xfrm>
        </p:grpSpPr>
        <p:grpSp>
          <p:nvGrpSpPr>
            <p:cNvPr id="4" name="Group 3"/>
            <p:cNvGrpSpPr/>
            <p:nvPr/>
          </p:nvGrpSpPr>
          <p:grpSpPr>
            <a:xfrm>
              <a:off x="-1016739" y="1163598"/>
              <a:ext cx="5078574" cy="2329934"/>
              <a:chOff x="762000" y="4724400"/>
              <a:chExt cx="5078574" cy="232993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095142" y="4724400"/>
                <a:ext cx="1828800" cy="1828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PIPO Left Shift Register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1595877" y="495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838200" y="4736068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CLK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586350" y="5309093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595877" y="5715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595877" y="6096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575648" y="6400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762000" y="5117068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HOLD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66800" y="5486400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SP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077784" y="5846410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SI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066800" y="626006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3920334" y="4953000"/>
                <a:ext cx="1920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914620" y="6400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4369539" y="6685002"/>
                <a:ext cx="529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b="1" baseline="3000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  <a:endParaRPr lang="en-US" b="1" baseline="30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458622" y="1087398"/>
              <a:ext cx="3506011" cy="2329934"/>
              <a:chOff x="1477422" y="4724400"/>
              <a:chExt cx="3506011" cy="232993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95142" y="4724400"/>
                <a:ext cx="1828800" cy="1828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PIPO Left Shift Register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1575648" y="6444342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1477422" y="646807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3920335" y="4982028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910808" y="5338121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920335" y="5744028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920335" y="6125028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914620" y="6429828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4454121" y="6685002"/>
                <a:ext cx="529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b="1" baseline="3000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  <a:endParaRPr lang="en-US" b="1" baseline="30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819400" y="990600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CLK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72200" y="1368754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HOLD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7696200" y="1143000"/>
              <a:ext cx="3716472" cy="2294930"/>
              <a:chOff x="1567467" y="4703802"/>
              <a:chExt cx="3716472" cy="229493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095142" y="4724400"/>
                <a:ext cx="1828800" cy="1828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PIPO Left Shift Register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1595877" y="4953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586350" y="5309093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595877" y="57150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595877" y="6081486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575648" y="6400800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1567467" y="6391870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b="1" baseline="-25000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3920335" y="4967514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910808" y="5323607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920335" y="5729514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920335" y="6110514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914620" y="6429828"/>
                <a:ext cx="49926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4479469" y="4703802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CLK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419600" y="5084802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HOLD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495800" y="5530726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SP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463142" y="5911334"/>
                <a:ext cx="449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b="1" baseline="-25000" dirty="0" err="1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en-US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479469" y="6629400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b="1" baseline="-25000" dirty="0" err="1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b="1" baseline="3000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  <a:endParaRPr lang="en-US" b="1" baseline="30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68" name="Straight Connector 67"/>
            <p:cNvCxnSpPr/>
            <p:nvPr/>
          </p:nvCxnSpPr>
          <p:spPr>
            <a:xfrm>
              <a:off x="2151744" y="1767114"/>
              <a:ext cx="1920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156102" y="2139292"/>
              <a:ext cx="1920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156102" y="2514600"/>
              <a:ext cx="1920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843103" y="1345026"/>
              <a:ext cx="548640" cy="158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843103" y="1699531"/>
              <a:ext cx="548640" cy="158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843103" y="2089666"/>
              <a:ext cx="548640" cy="158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842760" y="2486438"/>
              <a:ext cx="548640" cy="158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858000" y="2805752"/>
              <a:ext cx="548640" cy="158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>
              <a:off x="2373825" y="3093996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>
              <a:off x="6141641" y="3022601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>
              <a:off x="10289174" y="3124200"/>
              <a:ext cx="4992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6173197" y="97569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CLK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777710" y="1406712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HOLD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71800" y="1767114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SP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388790" y="1708666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SP</a:t>
              </a:r>
              <a:endParaRPr lang="en-US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333989" y="3962400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N-Bit PIPO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Left Shift Register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2358</Words>
  <Application>Microsoft Office PowerPoint</Application>
  <PresentationFormat>On-screen Show (4:3)</PresentationFormat>
  <Paragraphs>1495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Bitmap 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 Kumar</dc:creator>
  <cp:lastModifiedBy>Administrator</cp:lastModifiedBy>
  <cp:revision>268</cp:revision>
  <dcterms:created xsi:type="dcterms:W3CDTF">2017-08-04T09:00:19Z</dcterms:created>
  <dcterms:modified xsi:type="dcterms:W3CDTF">2019-09-16T20:39:31Z</dcterms:modified>
</cp:coreProperties>
</file>