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23" r:id="rId3"/>
    <p:sldId id="324" r:id="rId4"/>
    <p:sldId id="257" r:id="rId5"/>
    <p:sldId id="273" r:id="rId6"/>
    <p:sldId id="274" r:id="rId7"/>
    <p:sldId id="275" r:id="rId8"/>
    <p:sldId id="258" r:id="rId9"/>
    <p:sldId id="259" r:id="rId10"/>
    <p:sldId id="260" r:id="rId11"/>
    <p:sldId id="297" r:id="rId12"/>
    <p:sldId id="261" r:id="rId13"/>
    <p:sldId id="262" r:id="rId14"/>
    <p:sldId id="264" r:id="rId15"/>
    <p:sldId id="263" r:id="rId16"/>
    <p:sldId id="265" r:id="rId17"/>
    <p:sldId id="26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267" r:id="rId26"/>
    <p:sldId id="268" r:id="rId27"/>
    <p:sldId id="271" r:id="rId28"/>
    <p:sldId id="269" r:id="rId29"/>
    <p:sldId id="272" r:id="rId30"/>
    <p:sldId id="276" r:id="rId31"/>
    <p:sldId id="277" r:id="rId32"/>
    <p:sldId id="306" r:id="rId33"/>
    <p:sldId id="278" r:id="rId34"/>
    <p:sldId id="279" r:id="rId35"/>
    <p:sldId id="280" r:id="rId36"/>
    <p:sldId id="281" r:id="rId37"/>
    <p:sldId id="287" r:id="rId38"/>
    <p:sldId id="288" r:id="rId39"/>
    <p:sldId id="286" r:id="rId40"/>
    <p:sldId id="289" r:id="rId41"/>
    <p:sldId id="290" r:id="rId42"/>
    <p:sldId id="282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283" r:id="rId59"/>
    <p:sldId id="284" r:id="rId60"/>
    <p:sldId id="285" r:id="rId61"/>
    <p:sldId id="291" r:id="rId62"/>
    <p:sldId id="293" r:id="rId63"/>
    <p:sldId id="295" r:id="rId64"/>
    <p:sldId id="322" r:id="rId65"/>
    <p:sldId id="30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>
      <p:cViewPr varScale="1">
        <p:scale>
          <a:sx n="86" d="100"/>
          <a:sy n="86" d="100"/>
        </p:scale>
        <p:origin x="10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32A062-95D6-4D1B-9216-C22C4CF6FC22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3FB6E0-37C1-44F1-BCD7-2CD1533CCCB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288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Reversible Logic </a:t>
            </a:r>
            <a:r>
              <a:rPr lang="en-US" dirty="0" smtClean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Gates and </a:t>
            </a:r>
            <a:r>
              <a:rPr lang="en-US" dirty="0" smtClean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Circuits </a:t>
            </a:r>
            <a:endParaRPr lang="en-US" dirty="0">
              <a:solidFill>
                <a:srgbClr val="FFFF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Seminar Presentation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A.Kamaraj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1414489180,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Part-time Ph.D. Scholar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Department of ECE,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Mepco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Schlenk</a:t>
            </a:r>
            <a:r>
              <a:rPr lang="en-US" b="1" dirty="0" smtClean="0">
                <a:solidFill>
                  <a:schemeClr val="tx1"/>
                </a:solidFill>
              </a:rPr>
              <a:t> Engineering College, </a:t>
            </a:r>
            <a:r>
              <a:rPr lang="en-US" b="1" dirty="0" err="1" smtClean="0">
                <a:solidFill>
                  <a:schemeClr val="tx1"/>
                </a:solidFill>
              </a:rPr>
              <a:t>Sivakasi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441270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Supervisor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Dr.P.Marichamy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algn="ctr">
              <a:spcBef>
                <a:spcPct val="20000"/>
              </a:spcBef>
            </a:pPr>
            <a:r>
              <a:rPr lang="en-US" sz="3200" b="1" dirty="0" smtClean="0"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Department of ECE,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P.S.R.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Engineering College,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Sivakasi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Bodoni MT" pitchFamily="18" charset="0"/>
              </a:rPr>
              <a:t>Fredkin</a:t>
            </a:r>
            <a:r>
              <a:rPr lang="en-US" dirty="0" smtClean="0">
                <a:latin typeface="Bodoni MT" pitchFamily="18" charset="0"/>
              </a:rPr>
              <a:t>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038600" cy="2590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</a:rPr>
              <a:t>Fredkin</a:t>
            </a:r>
            <a:r>
              <a:rPr lang="en-US" dirty="0" smtClean="0">
                <a:latin typeface="Times New Roman" pitchFamily="18" charset="0"/>
              </a:rPr>
              <a:t> gate </a:t>
            </a:r>
            <a:r>
              <a:rPr lang="en-US" b="1" dirty="0" smtClean="0">
                <a:latin typeface="Times New Roman" pitchFamily="18" charset="0"/>
              </a:rPr>
              <a:t>swaps</a:t>
            </a:r>
            <a:r>
              <a:rPr lang="en-US" dirty="0" smtClean="0">
                <a:latin typeface="Times New Roman" pitchFamily="18" charset="0"/>
              </a:rPr>
              <a:t> the last two bits, if the first bit is set. </a:t>
            </a:r>
          </a:p>
          <a:p>
            <a:r>
              <a:rPr lang="en-IN" dirty="0" smtClean="0">
                <a:latin typeface="Times New Roman" pitchFamily="18" charset="0"/>
              </a:rPr>
              <a:t>Quantum cost of a </a:t>
            </a:r>
            <a:r>
              <a:rPr lang="en-IN" dirty="0" err="1" smtClean="0">
                <a:latin typeface="Times New Roman" pitchFamily="18" charset="0"/>
              </a:rPr>
              <a:t>Fredkin</a:t>
            </a:r>
            <a:r>
              <a:rPr lang="en-IN" dirty="0" smtClean="0">
                <a:latin typeface="Times New Roman" pitchFamily="18" charset="0"/>
              </a:rPr>
              <a:t> gate is 5.</a:t>
            </a:r>
          </a:p>
          <a:p>
            <a:endParaRPr lang="en-US" dirty="0"/>
          </a:p>
        </p:txBody>
      </p:sp>
      <p:pic>
        <p:nvPicPr>
          <p:cNvPr id="4" name="Picture 8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227513"/>
            <a:ext cx="4608513" cy="198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5219700" y="1628775"/>
          <a:ext cx="3524250" cy="4663440"/>
        </p:xfrm>
        <a:graphic>
          <a:graphicData uri="http://schemas.openxmlformats.org/drawingml/2006/table">
            <a:tbl>
              <a:tblPr/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Bodoni MT" panose="02070603080606020203" pitchFamily="18" charset="0"/>
                <a:cs typeface="Times New Roman" pitchFamily="18" charset="0"/>
              </a:rPr>
              <a:t>Toffoli</a:t>
            </a:r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 Gate</a:t>
            </a:r>
            <a:endParaRPr lang="en-US" dirty="0">
              <a:latin typeface="Bodoni MT" panose="02070603080606020203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1676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we want to compute an arbitrary function using reversible gates, we need another gate. One possibility is 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Toffoli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6" name="Picture 2" descr="Image result for toffoli gat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1"/>
          <a:stretch/>
        </p:blipFill>
        <p:spPr bwMode="auto">
          <a:xfrm>
            <a:off x="190211" y="3622964"/>
            <a:ext cx="3724275" cy="216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2067"/>
              </p:ext>
            </p:extLst>
          </p:nvPr>
        </p:nvGraphicFramePr>
        <p:xfrm>
          <a:off x="5334000" y="1977044"/>
          <a:ext cx="33528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 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 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 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 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 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 0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45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doni MT" pitchFamily="18" charset="0"/>
              </a:rPr>
              <a:t>Peres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1676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as a half-adder, when third input is 0.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213100"/>
            <a:ext cx="49625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5219700" y="1628775"/>
          <a:ext cx="3524250" cy="4663440"/>
        </p:xfrm>
        <a:graphic>
          <a:graphicData uri="http://schemas.openxmlformats.org/drawingml/2006/table">
            <a:tbl>
              <a:tblPr/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3995738" cy="1143000"/>
          </a:xfrm>
        </p:spPr>
        <p:txBody>
          <a:bodyPr/>
          <a:lstStyle/>
          <a:p>
            <a:r>
              <a:rPr lang="en-US" dirty="0" smtClean="0">
                <a:latin typeface="Bodoni MT" pitchFamily="18" charset="0"/>
                <a:cs typeface="Times New Roman" pitchFamily="18" charset="0"/>
              </a:rPr>
              <a:t>New Gate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428750"/>
            <a:ext cx="6000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611188" y="4581525"/>
            <a:ext cx="6669087" cy="1757363"/>
            <a:chOff x="611188" y="4581525"/>
            <a:chExt cx="6669087" cy="1757363"/>
          </a:xfrm>
        </p:grpSpPr>
        <p:sp>
          <p:nvSpPr>
            <p:cNvPr id="7" name="Rectangle 6"/>
            <p:cNvSpPr/>
            <p:nvPr/>
          </p:nvSpPr>
          <p:spPr>
            <a:xfrm>
              <a:off x="1547813" y="4581525"/>
              <a:ext cx="1368425" cy="172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HNG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71550" y="4941888"/>
              <a:ext cx="5762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1550" y="5300663"/>
              <a:ext cx="5762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71550" y="5661025"/>
              <a:ext cx="5762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1550" y="6021388"/>
              <a:ext cx="5762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16238" y="4868863"/>
              <a:ext cx="792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916238" y="5300663"/>
              <a:ext cx="792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16238" y="5732463"/>
              <a:ext cx="792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16238" y="6092825"/>
              <a:ext cx="792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0"/>
            <p:cNvSpPr txBox="1">
              <a:spLocks noChangeArrowheads="1"/>
            </p:cNvSpPr>
            <p:nvPr/>
          </p:nvSpPr>
          <p:spPr bwMode="auto">
            <a:xfrm>
              <a:off x="1763713" y="5229225"/>
              <a:ext cx="8858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HNG</a:t>
              </a:r>
            </a:p>
          </p:txBody>
        </p:sp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611188" y="4724400"/>
              <a:ext cx="40798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611188" y="5084763"/>
              <a:ext cx="390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9" name="TextBox 33"/>
            <p:cNvSpPr txBox="1">
              <a:spLocks noChangeArrowheads="1"/>
            </p:cNvSpPr>
            <p:nvPr/>
          </p:nvSpPr>
          <p:spPr bwMode="auto">
            <a:xfrm>
              <a:off x="611188" y="5445125"/>
              <a:ext cx="40798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34"/>
            <p:cNvSpPr txBox="1">
              <a:spLocks noChangeArrowheads="1"/>
            </p:cNvSpPr>
            <p:nvPr/>
          </p:nvSpPr>
          <p:spPr bwMode="auto">
            <a:xfrm>
              <a:off x="611188" y="5805488"/>
              <a:ext cx="4079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1" name="TextBox 36"/>
            <p:cNvSpPr txBox="1">
              <a:spLocks noChangeArrowheads="1"/>
            </p:cNvSpPr>
            <p:nvPr/>
          </p:nvSpPr>
          <p:spPr bwMode="auto">
            <a:xfrm>
              <a:off x="3779838" y="4652963"/>
              <a:ext cx="76993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P=A</a:t>
              </a:r>
            </a:p>
          </p:txBody>
        </p:sp>
        <p:sp>
          <p:nvSpPr>
            <p:cNvPr id="22" name="TextBox 37"/>
            <p:cNvSpPr txBox="1">
              <a:spLocks noChangeArrowheads="1"/>
            </p:cNvSpPr>
            <p:nvPr/>
          </p:nvSpPr>
          <p:spPr bwMode="auto">
            <a:xfrm>
              <a:off x="3779838" y="5084763"/>
              <a:ext cx="8032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Q=B</a:t>
              </a:r>
            </a:p>
          </p:txBody>
        </p:sp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3779838" y="5516563"/>
              <a:ext cx="19446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R=A^B^C</a:t>
              </a:r>
            </a:p>
          </p:txBody>
        </p: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3779838" y="5876925"/>
              <a:ext cx="350043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S=((A^B)&amp;C)^(A&amp;B)^D</a:t>
              </a: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2585244" y="3276600"/>
            <a:ext cx="399573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Bodoni MT" pitchFamily="18" charset="0"/>
                <a:cs typeface="Times New Roman" pitchFamily="18" charset="0"/>
              </a:rPr>
              <a:t>HNG Gate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Bodoni MT" panose="02070603080606020203" pitchFamily="18" charset="0"/>
                <a:cs typeface="Times New Roman" pitchFamily="18" charset="0"/>
              </a:rPr>
              <a:t>Reversible Logic Gates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Reversible NOT gate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535116"/>
            <a:ext cx="3929063" cy="241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Bodoni MT" panose="02070603080606020203" pitchFamily="18" charset="0"/>
                <a:cs typeface="Times New Roman" pitchFamily="18" charset="0"/>
              </a:rPr>
              <a:t>Reversible Logic Gates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Reversible AND gate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Reversible NAND gate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419600" y="1895475"/>
            <a:ext cx="3438525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0"/>
            <a:ext cx="3214687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Bodoni MT" panose="02070603080606020203" pitchFamily="18" charset="0"/>
                <a:cs typeface="Times New Roman" pitchFamily="18" charset="0"/>
              </a:rPr>
              <a:t>Reversible Logic Gates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Reversible OR gate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Reversible NOR gate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133600"/>
            <a:ext cx="4429125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191000"/>
            <a:ext cx="2786062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23139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Bodoni MT" panose="02070603080606020203" pitchFamily="18" charset="0"/>
                <a:cs typeface="Times New Roman" pitchFamily="18" charset="0"/>
              </a:rPr>
              <a:t>Reversible Logic Gates</a:t>
            </a:r>
            <a:endParaRPr lang="en-US" u="sng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Reversible XOR gate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Reversible XNOR gate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752600"/>
            <a:ext cx="2786062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419600"/>
            <a:ext cx="44291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Universality</a:t>
            </a:r>
            <a:endParaRPr lang="en-US" dirty="0">
              <a:latin typeface="Bodoni MT" panose="02070603080606020203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Universality of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Fredkin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gate is verified by construction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demonstrate how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gate can be used to realize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/ NAND, OR / NOR, and NOT operations.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5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AND operation</a:t>
            </a:r>
            <a:endParaRPr lang="en-US" dirty="0">
              <a:latin typeface="Bodoni MT" panose="02070603080606020203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input to 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1" y="2524124"/>
            <a:ext cx="7318459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81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doni MT" pitchFamily="18" charset="0"/>
                <a:cs typeface="Times New Roman" pitchFamily="18" charset="0"/>
              </a:rPr>
              <a:t>Reversibility in Real Life</a:t>
            </a:r>
            <a:endParaRPr lang="en-US" dirty="0">
              <a:latin typeface="Bodoni MT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k8schoollessons.com/wp-content/uploads/2013/02/reversible-changes-1.jpg"/>
          <p:cNvPicPr>
            <a:picLocks noChangeAspect="1" noChangeArrowheads="1"/>
          </p:cNvPicPr>
          <p:nvPr/>
        </p:nvPicPr>
        <p:blipFill>
          <a:blip r:embed="rId2" cstate="print"/>
          <a:srcRect t="32000" b="32000"/>
          <a:stretch>
            <a:fillRect/>
          </a:stretch>
        </p:blipFill>
        <p:spPr bwMode="auto">
          <a:xfrm>
            <a:off x="0" y="1752600"/>
            <a:ext cx="4800600" cy="1371600"/>
          </a:xfrm>
          <a:prstGeom prst="rect">
            <a:avLst/>
          </a:prstGeom>
          <a:noFill/>
        </p:spPr>
      </p:pic>
      <p:pic>
        <p:nvPicPr>
          <p:cNvPr id="1028" name="Picture 4" descr="https://k8schoollessons.com/wp-content/uploads/2013/02/choc-melt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705099"/>
            <a:ext cx="4114800" cy="1028701"/>
          </a:xfrm>
          <a:prstGeom prst="rect">
            <a:avLst/>
          </a:prstGeom>
          <a:noFill/>
        </p:spPr>
      </p:pic>
      <p:pic>
        <p:nvPicPr>
          <p:cNvPr id="1030" name="Picture 6" descr="https://k8schoollessons.com/wp-content/uploads/2013/02/wax-melt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962400"/>
            <a:ext cx="5286375" cy="914400"/>
          </a:xfrm>
          <a:prstGeom prst="rect">
            <a:avLst/>
          </a:prstGeom>
          <a:noFill/>
        </p:spPr>
      </p:pic>
      <p:pic>
        <p:nvPicPr>
          <p:cNvPr id="1032" name="Picture 8" descr="https://k8schoollessons.com/wp-content/uploads/2013/02/sal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1425" y="5029199"/>
            <a:ext cx="4905375" cy="1143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OR Operation</a:t>
            </a:r>
            <a:endParaRPr lang="en-US" dirty="0">
              <a:latin typeface="Bodoni MT" panose="02070603080606020203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input to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346497" cy="204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33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NOT operation</a:t>
            </a:r>
            <a:endParaRPr lang="en-US" dirty="0">
              <a:latin typeface="Bodoni MT" panose="02070603080606020203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 to 0 and the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input to 1, and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the input bit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0"/>
            <a:ext cx="7693363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22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Bodoni MT" panose="02070603080606020203" pitchFamily="18" charset="0"/>
                <a:cs typeface="Times New Roman" pitchFamily="18" charset="0"/>
              </a:rPr>
              <a:t>Toffoli</a:t>
            </a:r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 - Universality</a:t>
            </a:r>
            <a:endParaRPr lang="en-US" dirty="0">
              <a:latin typeface="Bodoni MT" panose="02070603080606020203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2-bit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NAND gate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fixing 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 1,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bit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gives NAND 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inputs 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452139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Fault Tolerant </a:t>
            </a:r>
            <a:endParaRPr lang="en-US" dirty="0">
              <a:latin typeface="Bodoni MT" panose="02070603080606020203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gate is parity preserving.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02" y="2728913"/>
            <a:ext cx="5800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291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FT Gates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8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851009"/>
              </p:ext>
            </p:extLst>
          </p:nvPr>
        </p:nvGraphicFramePr>
        <p:xfrm>
          <a:off x="1981200" y="3429000"/>
          <a:ext cx="2057400" cy="3017520"/>
        </p:xfrm>
        <a:graphic>
          <a:graphicData uri="http://schemas.openxmlformats.org/drawingml/2006/table">
            <a:tbl>
              <a:tblPr/>
              <a:tblGrid>
                <a:gridCol w="271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110167"/>
              </p:ext>
            </p:extLst>
          </p:nvPr>
        </p:nvGraphicFramePr>
        <p:xfrm>
          <a:off x="5638800" y="3429000"/>
          <a:ext cx="2057400" cy="3017520"/>
        </p:xfrm>
        <a:graphic>
          <a:graphicData uri="http://schemas.openxmlformats.org/drawingml/2006/table">
            <a:tbl>
              <a:tblPr/>
              <a:tblGrid>
                <a:gridCol w="271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494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Bodoni MT" panose="02070603080606020203" pitchFamily="18" charset="0"/>
                <a:cs typeface="Times New Roman" pitchFamily="18" charset="0"/>
              </a:rPr>
              <a:t>Reversible Full Adder/</a:t>
            </a:r>
            <a:r>
              <a:rPr lang="en-US" u="sng" dirty="0" err="1" smtClean="0">
                <a:latin typeface="Bodoni MT" panose="02070603080606020203" pitchFamily="18" charset="0"/>
                <a:cs typeface="Times New Roman" pitchFamily="18" charset="0"/>
              </a:rPr>
              <a:t>Subtractor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13" y="1981200"/>
            <a:ext cx="8518487" cy="364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Bodoni MT" panose="02070603080606020203" pitchFamily="18" charset="0"/>
                <a:cs typeface="Times New Roman" pitchFamily="18" charset="0"/>
              </a:rPr>
              <a:t>8-bit reversible Adder/</a:t>
            </a:r>
            <a:r>
              <a:rPr lang="en-US" u="sng" dirty="0" err="1" smtClean="0">
                <a:latin typeface="Bodoni MT" panose="02070603080606020203" pitchFamily="18" charset="0"/>
                <a:cs typeface="Times New Roman" pitchFamily="18" charset="0"/>
              </a:rPr>
              <a:t>Subtractor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910517"/>
            <a:ext cx="8229600" cy="243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Bodoni MT" panose="02070603080606020203" pitchFamily="18" charset="0"/>
                <a:cs typeface="Times New Roman" pitchFamily="18" charset="0"/>
              </a:rPr>
              <a:t>4 to 1 Reversible Multiplexer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71712" y="2672556"/>
            <a:ext cx="46005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Bodoni MT" panose="02070603080606020203" pitchFamily="18" charset="0"/>
                <a:cs typeface="Times New Roman" pitchFamily="18" charset="0"/>
              </a:rPr>
              <a:t>8 x 8 multiplier using partial product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2110264"/>
            <a:ext cx="8837575" cy="4648200"/>
          </a:xfrm>
        </p:spPr>
      </p:pic>
      <p:sp>
        <p:nvSpPr>
          <p:cNvPr id="5" name="Rectangle 4"/>
          <p:cNvSpPr/>
          <p:nvPr/>
        </p:nvSpPr>
        <p:spPr>
          <a:xfrm>
            <a:off x="0" y="1371600"/>
            <a:ext cx="480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Realized using 48 HNG gates and 8 Peres gates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of garbage outputs in the design= 103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X:\Computers_Processor_Removal_024254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doni MT" pitchFamily="18" charset="0"/>
                <a:cs typeface="Times New Roman" pitchFamily="18" charset="0"/>
              </a:rPr>
              <a:t>Irreversibility</a:t>
            </a:r>
            <a:endParaRPr lang="en-US" dirty="0">
              <a:latin typeface="Bodoni MT" pitchFamily="18" charset="0"/>
              <a:cs typeface="Times New Roman" pitchFamily="18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 l="2617" r="2617" b="11446"/>
          <a:stretch>
            <a:fillRect/>
          </a:stretch>
        </p:blipFill>
        <p:spPr bwMode="auto">
          <a:xfrm>
            <a:off x="381000" y="1676400"/>
            <a:ext cx="3962400" cy="126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14800"/>
            <a:ext cx="52006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295775"/>
            <a:ext cx="28479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6775" y="2464573"/>
            <a:ext cx="4391025" cy="142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Bodoni MT" panose="02070603080606020203" pitchFamily="18" charset="0"/>
                <a:cs typeface="Times New Roman" pitchFamily="18" charset="0"/>
              </a:rPr>
              <a:t>Quantum Cellular Automata (QCA):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QCA cell is a coupled dot system in which four dots are at the vertices of a square. The cell has two extra electrons that occupy the diagonals within the cell due to electrostatic repulsion.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cell polarization P measures the charge distribution along diagonal axes and is given by equation 1 (here Pi denotes the electronic charge at dot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Bodoni MT" panose="02070603080606020203" pitchFamily="18" charset="0"/>
                <a:cs typeface="Times New Roman" pitchFamily="18" charset="0"/>
              </a:rPr>
              <a:t>Quantum Cellular Automata (QCA)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45529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Logical Value of Quantum Dot</a:t>
            </a:r>
            <a:endParaRPr lang="en-US" dirty="0">
              <a:latin typeface="Bodoni MT" panose="02070603080606020203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382044"/>
            <a:ext cx="65246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54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Bodoni MT" panose="02070603080606020203" pitchFamily="18" charset="0"/>
                <a:cs typeface="Times New Roman" pitchFamily="18" charset="0"/>
              </a:rPr>
              <a:t>QCA Clocking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5684281" cy="525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Bodoni MT" panose="02070603080606020203" pitchFamily="18" charset="0"/>
                <a:cs typeface="Times New Roman" pitchFamily="18" charset="0"/>
              </a:rPr>
              <a:t>Majority voter gate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0" y="2362200"/>
            <a:ext cx="8535530" cy="359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Bodoni MT" panose="02070603080606020203" pitchFamily="18" charset="0"/>
                <a:cs typeface="Times New Roman" pitchFamily="18" charset="0"/>
              </a:rPr>
              <a:t>Types of wires in QCA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a) Binary Wire</a:t>
            </a:r>
          </a:p>
          <a:p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b)Inverter Chain</a:t>
            </a:r>
          </a:p>
          <a:p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838200" y="2530475"/>
            <a:ext cx="7543800" cy="746125"/>
            <a:chOff x="838200" y="2301875"/>
            <a:chExt cx="7543800" cy="746125"/>
          </a:xfrm>
        </p:grpSpPr>
        <p:grpSp>
          <p:nvGrpSpPr>
            <p:cNvPr id="6" name="Group 9"/>
            <p:cNvGrpSpPr>
              <a:grpSpLocks noChangeAspect="1"/>
            </p:cNvGrpSpPr>
            <p:nvPr/>
          </p:nvGrpSpPr>
          <p:grpSpPr bwMode="auto">
            <a:xfrm>
              <a:off x="838200" y="2301875"/>
              <a:ext cx="838200" cy="746125"/>
              <a:chOff x="2408" y="2759"/>
              <a:chExt cx="1319" cy="1174"/>
            </a:xfrm>
          </p:grpSpPr>
          <p:sp>
            <p:nvSpPr>
              <p:cNvPr id="7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2408" y="2759"/>
                <a:ext cx="1319" cy="117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2470" y="2832"/>
                <a:ext cx="1172" cy="9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AutoShape 13"/>
              <p:cNvSpPr>
                <a:spLocks noChangeArrowheads="1"/>
              </p:cNvSpPr>
              <p:nvPr/>
            </p:nvSpPr>
            <p:spPr bwMode="auto">
              <a:xfrm>
                <a:off x="2674" y="300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AutoShape 12"/>
              <p:cNvSpPr>
                <a:spLocks noChangeArrowheads="1"/>
              </p:cNvSpPr>
              <p:nvPr/>
            </p:nvSpPr>
            <p:spPr bwMode="auto">
              <a:xfrm>
                <a:off x="3280" y="3001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AutoShape 11"/>
              <p:cNvSpPr>
                <a:spLocks noChangeArrowheads="1"/>
              </p:cNvSpPr>
              <p:nvPr/>
            </p:nvSpPr>
            <p:spPr bwMode="auto">
              <a:xfrm>
                <a:off x="2674" y="34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>
                <a:off x="3257" y="3462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17"/>
            <p:cNvGrpSpPr>
              <a:grpSpLocks noChangeAspect="1"/>
            </p:cNvGrpSpPr>
            <p:nvPr/>
          </p:nvGrpSpPr>
          <p:grpSpPr bwMode="auto">
            <a:xfrm>
              <a:off x="1676400" y="2301875"/>
              <a:ext cx="838200" cy="746125"/>
              <a:chOff x="2408" y="2759"/>
              <a:chExt cx="1319" cy="1174"/>
            </a:xfrm>
          </p:grpSpPr>
          <p:sp>
            <p:nvSpPr>
              <p:cNvPr id="14" name="AutoShape 23"/>
              <p:cNvSpPr>
                <a:spLocks noChangeAspect="1" noChangeArrowheads="1" noTextEdit="1"/>
              </p:cNvSpPr>
              <p:nvPr/>
            </p:nvSpPr>
            <p:spPr bwMode="auto">
              <a:xfrm>
                <a:off x="2408" y="2759"/>
                <a:ext cx="1319" cy="117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22"/>
              <p:cNvSpPr>
                <a:spLocks noChangeArrowheads="1"/>
              </p:cNvSpPr>
              <p:nvPr/>
            </p:nvSpPr>
            <p:spPr bwMode="auto">
              <a:xfrm>
                <a:off x="2470" y="2832"/>
                <a:ext cx="1172" cy="9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AutoShape 21"/>
              <p:cNvSpPr>
                <a:spLocks noChangeArrowheads="1"/>
              </p:cNvSpPr>
              <p:nvPr/>
            </p:nvSpPr>
            <p:spPr bwMode="auto">
              <a:xfrm>
                <a:off x="2674" y="300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auto">
              <a:xfrm>
                <a:off x="3280" y="3001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AutoShape 19"/>
              <p:cNvSpPr>
                <a:spLocks noChangeArrowheads="1"/>
              </p:cNvSpPr>
              <p:nvPr/>
            </p:nvSpPr>
            <p:spPr bwMode="auto">
              <a:xfrm>
                <a:off x="2674" y="34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auto">
              <a:xfrm>
                <a:off x="3257" y="3462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25"/>
            <p:cNvGrpSpPr>
              <a:grpSpLocks noChangeAspect="1"/>
            </p:cNvGrpSpPr>
            <p:nvPr/>
          </p:nvGrpSpPr>
          <p:grpSpPr bwMode="auto">
            <a:xfrm>
              <a:off x="2514600" y="2301875"/>
              <a:ext cx="838200" cy="746125"/>
              <a:chOff x="2408" y="2759"/>
              <a:chExt cx="1319" cy="1174"/>
            </a:xfrm>
          </p:grpSpPr>
          <p:sp>
            <p:nvSpPr>
              <p:cNvPr id="21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2408" y="2759"/>
                <a:ext cx="1319" cy="117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30"/>
              <p:cNvSpPr>
                <a:spLocks noChangeArrowheads="1"/>
              </p:cNvSpPr>
              <p:nvPr/>
            </p:nvSpPr>
            <p:spPr bwMode="auto">
              <a:xfrm>
                <a:off x="2470" y="2832"/>
                <a:ext cx="1172" cy="9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AutoShape 29"/>
              <p:cNvSpPr>
                <a:spLocks noChangeArrowheads="1"/>
              </p:cNvSpPr>
              <p:nvPr/>
            </p:nvSpPr>
            <p:spPr bwMode="auto">
              <a:xfrm>
                <a:off x="2674" y="300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AutoShape 28"/>
              <p:cNvSpPr>
                <a:spLocks noChangeArrowheads="1"/>
              </p:cNvSpPr>
              <p:nvPr/>
            </p:nvSpPr>
            <p:spPr bwMode="auto">
              <a:xfrm>
                <a:off x="3280" y="3001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AutoShape 27"/>
              <p:cNvSpPr>
                <a:spLocks noChangeArrowheads="1"/>
              </p:cNvSpPr>
              <p:nvPr/>
            </p:nvSpPr>
            <p:spPr bwMode="auto">
              <a:xfrm>
                <a:off x="2674" y="34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3257" y="3462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5"/>
            <p:cNvGrpSpPr>
              <a:grpSpLocks noChangeAspect="1"/>
            </p:cNvGrpSpPr>
            <p:nvPr/>
          </p:nvGrpSpPr>
          <p:grpSpPr bwMode="auto">
            <a:xfrm>
              <a:off x="3352800" y="2301875"/>
              <a:ext cx="838200" cy="746125"/>
              <a:chOff x="2408" y="2759"/>
              <a:chExt cx="1319" cy="1174"/>
            </a:xfrm>
          </p:grpSpPr>
          <p:sp>
            <p:nvSpPr>
              <p:cNvPr id="28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2408" y="2759"/>
                <a:ext cx="1319" cy="117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2470" y="2832"/>
                <a:ext cx="1172" cy="9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AutoShape 29"/>
              <p:cNvSpPr>
                <a:spLocks noChangeArrowheads="1"/>
              </p:cNvSpPr>
              <p:nvPr/>
            </p:nvSpPr>
            <p:spPr bwMode="auto">
              <a:xfrm>
                <a:off x="2674" y="300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AutoShape 28"/>
              <p:cNvSpPr>
                <a:spLocks noChangeArrowheads="1"/>
              </p:cNvSpPr>
              <p:nvPr/>
            </p:nvSpPr>
            <p:spPr bwMode="auto">
              <a:xfrm>
                <a:off x="3280" y="3001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AutoShape 27"/>
              <p:cNvSpPr>
                <a:spLocks noChangeArrowheads="1"/>
              </p:cNvSpPr>
              <p:nvPr/>
            </p:nvSpPr>
            <p:spPr bwMode="auto">
              <a:xfrm>
                <a:off x="2674" y="34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AutoShape 26"/>
              <p:cNvSpPr>
                <a:spLocks noChangeArrowheads="1"/>
              </p:cNvSpPr>
              <p:nvPr/>
            </p:nvSpPr>
            <p:spPr bwMode="auto">
              <a:xfrm>
                <a:off x="3257" y="3462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25"/>
            <p:cNvGrpSpPr>
              <a:grpSpLocks noChangeAspect="1"/>
            </p:cNvGrpSpPr>
            <p:nvPr/>
          </p:nvGrpSpPr>
          <p:grpSpPr bwMode="auto">
            <a:xfrm>
              <a:off x="4191000" y="2301875"/>
              <a:ext cx="838200" cy="746125"/>
              <a:chOff x="2408" y="2759"/>
              <a:chExt cx="1319" cy="1174"/>
            </a:xfrm>
          </p:grpSpPr>
          <p:sp>
            <p:nvSpPr>
              <p:cNvPr id="35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2408" y="2759"/>
                <a:ext cx="1319" cy="117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2470" y="2832"/>
                <a:ext cx="1172" cy="9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2674" y="300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AutoShape 28"/>
              <p:cNvSpPr>
                <a:spLocks noChangeArrowheads="1"/>
              </p:cNvSpPr>
              <p:nvPr/>
            </p:nvSpPr>
            <p:spPr bwMode="auto">
              <a:xfrm>
                <a:off x="3280" y="3001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AutoShape 27"/>
              <p:cNvSpPr>
                <a:spLocks noChangeArrowheads="1"/>
              </p:cNvSpPr>
              <p:nvPr/>
            </p:nvSpPr>
            <p:spPr bwMode="auto">
              <a:xfrm>
                <a:off x="2674" y="34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AutoShape 26"/>
              <p:cNvSpPr>
                <a:spLocks noChangeArrowheads="1"/>
              </p:cNvSpPr>
              <p:nvPr/>
            </p:nvSpPr>
            <p:spPr bwMode="auto">
              <a:xfrm>
                <a:off x="3257" y="3462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25"/>
            <p:cNvGrpSpPr>
              <a:grpSpLocks noChangeAspect="1"/>
            </p:cNvGrpSpPr>
            <p:nvPr/>
          </p:nvGrpSpPr>
          <p:grpSpPr bwMode="auto">
            <a:xfrm>
              <a:off x="5029200" y="2301875"/>
              <a:ext cx="838200" cy="746125"/>
              <a:chOff x="2408" y="2759"/>
              <a:chExt cx="1319" cy="1174"/>
            </a:xfrm>
          </p:grpSpPr>
          <p:sp>
            <p:nvSpPr>
              <p:cNvPr id="42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2408" y="2759"/>
                <a:ext cx="1319" cy="117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2470" y="2832"/>
                <a:ext cx="1172" cy="9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674" y="300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AutoShape 28"/>
              <p:cNvSpPr>
                <a:spLocks noChangeArrowheads="1"/>
              </p:cNvSpPr>
              <p:nvPr/>
            </p:nvSpPr>
            <p:spPr bwMode="auto">
              <a:xfrm>
                <a:off x="3280" y="3001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AutoShape 27"/>
              <p:cNvSpPr>
                <a:spLocks noChangeArrowheads="1"/>
              </p:cNvSpPr>
              <p:nvPr/>
            </p:nvSpPr>
            <p:spPr bwMode="auto">
              <a:xfrm>
                <a:off x="2674" y="34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AutoShape 26"/>
              <p:cNvSpPr>
                <a:spLocks noChangeArrowheads="1"/>
              </p:cNvSpPr>
              <p:nvPr/>
            </p:nvSpPr>
            <p:spPr bwMode="auto">
              <a:xfrm>
                <a:off x="3257" y="3462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8" name="Group 25"/>
            <p:cNvGrpSpPr>
              <a:grpSpLocks noChangeAspect="1"/>
            </p:cNvGrpSpPr>
            <p:nvPr/>
          </p:nvGrpSpPr>
          <p:grpSpPr bwMode="auto">
            <a:xfrm>
              <a:off x="5867400" y="2301875"/>
              <a:ext cx="838200" cy="746125"/>
              <a:chOff x="2408" y="2759"/>
              <a:chExt cx="1319" cy="1174"/>
            </a:xfrm>
          </p:grpSpPr>
          <p:sp>
            <p:nvSpPr>
              <p:cNvPr id="49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2408" y="2759"/>
                <a:ext cx="1319" cy="117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30"/>
              <p:cNvSpPr>
                <a:spLocks noChangeArrowheads="1"/>
              </p:cNvSpPr>
              <p:nvPr/>
            </p:nvSpPr>
            <p:spPr bwMode="auto">
              <a:xfrm>
                <a:off x="2470" y="2832"/>
                <a:ext cx="1172" cy="9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2674" y="300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AutoShape 28"/>
              <p:cNvSpPr>
                <a:spLocks noChangeArrowheads="1"/>
              </p:cNvSpPr>
              <p:nvPr/>
            </p:nvSpPr>
            <p:spPr bwMode="auto">
              <a:xfrm>
                <a:off x="3280" y="3001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AutoShape 27"/>
              <p:cNvSpPr>
                <a:spLocks noChangeArrowheads="1"/>
              </p:cNvSpPr>
              <p:nvPr/>
            </p:nvSpPr>
            <p:spPr bwMode="auto">
              <a:xfrm>
                <a:off x="2674" y="34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AutoShape 26"/>
              <p:cNvSpPr>
                <a:spLocks noChangeArrowheads="1"/>
              </p:cNvSpPr>
              <p:nvPr/>
            </p:nvSpPr>
            <p:spPr bwMode="auto">
              <a:xfrm>
                <a:off x="3257" y="3462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25"/>
            <p:cNvGrpSpPr>
              <a:grpSpLocks noChangeAspect="1"/>
            </p:cNvGrpSpPr>
            <p:nvPr/>
          </p:nvGrpSpPr>
          <p:grpSpPr bwMode="auto">
            <a:xfrm>
              <a:off x="6705600" y="2301875"/>
              <a:ext cx="838200" cy="746125"/>
              <a:chOff x="2408" y="2759"/>
              <a:chExt cx="1319" cy="1174"/>
            </a:xfrm>
          </p:grpSpPr>
          <p:sp>
            <p:nvSpPr>
              <p:cNvPr id="56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2408" y="2759"/>
                <a:ext cx="1319" cy="117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2470" y="2832"/>
                <a:ext cx="1172" cy="9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674" y="300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AutoShape 28"/>
              <p:cNvSpPr>
                <a:spLocks noChangeArrowheads="1"/>
              </p:cNvSpPr>
              <p:nvPr/>
            </p:nvSpPr>
            <p:spPr bwMode="auto">
              <a:xfrm>
                <a:off x="3280" y="3001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AutoShape 27"/>
              <p:cNvSpPr>
                <a:spLocks noChangeArrowheads="1"/>
              </p:cNvSpPr>
              <p:nvPr/>
            </p:nvSpPr>
            <p:spPr bwMode="auto">
              <a:xfrm>
                <a:off x="2674" y="34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AutoShape 26"/>
              <p:cNvSpPr>
                <a:spLocks noChangeArrowheads="1"/>
              </p:cNvSpPr>
              <p:nvPr/>
            </p:nvSpPr>
            <p:spPr bwMode="auto">
              <a:xfrm>
                <a:off x="3257" y="3462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25"/>
            <p:cNvGrpSpPr>
              <a:grpSpLocks noChangeAspect="1"/>
            </p:cNvGrpSpPr>
            <p:nvPr/>
          </p:nvGrpSpPr>
          <p:grpSpPr bwMode="auto">
            <a:xfrm>
              <a:off x="7543800" y="2301875"/>
              <a:ext cx="838200" cy="746125"/>
              <a:chOff x="2408" y="2759"/>
              <a:chExt cx="1319" cy="1174"/>
            </a:xfrm>
          </p:grpSpPr>
          <p:sp>
            <p:nvSpPr>
              <p:cNvPr id="63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2408" y="2759"/>
                <a:ext cx="1319" cy="117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0"/>
              <p:cNvSpPr>
                <a:spLocks noChangeArrowheads="1"/>
              </p:cNvSpPr>
              <p:nvPr/>
            </p:nvSpPr>
            <p:spPr bwMode="auto">
              <a:xfrm>
                <a:off x="2470" y="2832"/>
                <a:ext cx="1172" cy="9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AutoShape 29"/>
              <p:cNvSpPr>
                <a:spLocks noChangeArrowheads="1"/>
              </p:cNvSpPr>
              <p:nvPr/>
            </p:nvSpPr>
            <p:spPr bwMode="auto">
              <a:xfrm>
                <a:off x="2674" y="300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AutoShape 28"/>
              <p:cNvSpPr>
                <a:spLocks noChangeArrowheads="1"/>
              </p:cNvSpPr>
              <p:nvPr/>
            </p:nvSpPr>
            <p:spPr bwMode="auto">
              <a:xfrm>
                <a:off x="3280" y="3001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AutoShape 27"/>
              <p:cNvSpPr>
                <a:spLocks noChangeArrowheads="1"/>
              </p:cNvSpPr>
              <p:nvPr/>
            </p:nvSpPr>
            <p:spPr bwMode="auto">
              <a:xfrm>
                <a:off x="2674" y="34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AutoShape 26"/>
              <p:cNvSpPr>
                <a:spLocks noChangeArrowheads="1"/>
              </p:cNvSpPr>
              <p:nvPr/>
            </p:nvSpPr>
            <p:spPr bwMode="auto">
              <a:xfrm>
                <a:off x="3257" y="3462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914400" y="4267200"/>
            <a:ext cx="6781800" cy="838200"/>
            <a:chOff x="914400" y="4267200"/>
            <a:chExt cx="6781800" cy="838200"/>
          </a:xfrm>
        </p:grpSpPr>
        <p:grpSp>
          <p:nvGrpSpPr>
            <p:cNvPr id="71" name="Group 33"/>
            <p:cNvGrpSpPr>
              <a:grpSpLocks noChangeAspect="1"/>
            </p:cNvGrpSpPr>
            <p:nvPr/>
          </p:nvGrpSpPr>
          <p:grpSpPr bwMode="auto">
            <a:xfrm>
              <a:off x="914400" y="4267200"/>
              <a:ext cx="1720850" cy="838200"/>
              <a:chOff x="2299" y="2057"/>
              <a:chExt cx="2711" cy="1319"/>
            </a:xfrm>
          </p:grpSpPr>
          <p:sp>
            <p:nvSpPr>
              <p:cNvPr id="108" name="AutoShape 44"/>
              <p:cNvSpPr>
                <a:spLocks noChangeAspect="1" noChangeArrowheads="1" noTextEdit="1"/>
              </p:cNvSpPr>
              <p:nvPr/>
            </p:nvSpPr>
            <p:spPr bwMode="auto">
              <a:xfrm>
                <a:off x="2299" y="2057"/>
                <a:ext cx="2711" cy="131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43"/>
              <p:cNvSpPr>
                <a:spLocks noChangeArrowheads="1"/>
              </p:cNvSpPr>
              <p:nvPr/>
            </p:nvSpPr>
            <p:spPr bwMode="auto">
              <a:xfrm>
                <a:off x="2384" y="2202"/>
                <a:ext cx="1247" cy="1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42"/>
              <p:cNvSpPr>
                <a:spLocks noChangeArrowheads="1"/>
              </p:cNvSpPr>
              <p:nvPr/>
            </p:nvSpPr>
            <p:spPr bwMode="auto">
              <a:xfrm>
                <a:off x="2905" y="233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AutoShape 41"/>
              <p:cNvSpPr>
                <a:spLocks noChangeArrowheads="1"/>
              </p:cNvSpPr>
              <p:nvPr/>
            </p:nvSpPr>
            <p:spPr bwMode="auto">
              <a:xfrm>
                <a:off x="2924" y="29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AutoShape 40"/>
              <p:cNvSpPr>
                <a:spLocks noChangeArrowheads="1"/>
              </p:cNvSpPr>
              <p:nvPr/>
            </p:nvSpPr>
            <p:spPr bwMode="auto">
              <a:xfrm>
                <a:off x="2516" y="2638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AutoShape 39"/>
              <p:cNvSpPr>
                <a:spLocks noChangeArrowheads="1"/>
              </p:cNvSpPr>
              <p:nvPr/>
            </p:nvSpPr>
            <p:spPr bwMode="auto">
              <a:xfrm>
                <a:off x="3308" y="2626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38"/>
              <p:cNvSpPr>
                <a:spLocks noChangeArrowheads="1"/>
              </p:cNvSpPr>
              <p:nvPr/>
            </p:nvSpPr>
            <p:spPr bwMode="auto">
              <a:xfrm>
                <a:off x="3699" y="2202"/>
                <a:ext cx="1247" cy="1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AutoShape 37"/>
              <p:cNvSpPr>
                <a:spLocks noChangeArrowheads="1"/>
              </p:cNvSpPr>
              <p:nvPr/>
            </p:nvSpPr>
            <p:spPr bwMode="auto">
              <a:xfrm>
                <a:off x="4225" y="2336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AutoShape 36"/>
              <p:cNvSpPr>
                <a:spLocks noChangeArrowheads="1"/>
              </p:cNvSpPr>
              <p:nvPr/>
            </p:nvSpPr>
            <p:spPr bwMode="auto">
              <a:xfrm>
                <a:off x="4225" y="302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35"/>
              <p:cNvSpPr>
                <a:spLocks noChangeArrowheads="1"/>
              </p:cNvSpPr>
              <p:nvPr/>
            </p:nvSpPr>
            <p:spPr bwMode="auto">
              <a:xfrm>
                <a:off x="3774" y="262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34"/>
              <p:cNvSpPr>
                <a:spLocks noChangeArrowheads="1"/>
              </p:cNvSpPr>
              <p:nvPr/>
            </p:nvSpPr>
            <p:spPr bwMode="auto">
              <a:xfrm>
                <a:off x="4695" y="262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" name="Group 33"/>
            <p:cNvGrpSpPr>
              <a:grpSpLocks noChangeAspect="1"/>
            </p:cNvGrpSpPr>
            <p:nvPr/>
          </p:nvGrpSpPr>
          <p:grpSpPr bwMode="auto">
            <a:xfrm>
              <a:off x="2590800" y="4267200"/>
              <a:ext cx="1720850" cy="838200"/>
              <a:chOff x="2299" y="2057"/>
              <a:chExt cx="2711" cy="1319"/>
            </a:xfrm>
          </p:grpSpPr>
          <p:sp>
            <p:nvSpPr>
              <p:cNvPr id="97" name="AutoShape 44"/>
              <p:cNvSpPr>
                <a:spLocks noChangeAspect="1" noChangeArrowheads="1" noTextEdit="1"/>
              </p:cNvSpPr>
              <p:nvPr/>
            </p:nvSpPr>
            <p:spPr bwMode="auto">
              <a:xfrm>
                <a:off x="2299" y="2057"/>
                <a:ext cx="2711" cy="131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43"/>
              <p:cNvSpPr>
                <a:spLocks noChangeArrowheads="1"/>
              </p:cNvSpPr>
              <p:nvPr/>
            </p:nvSpPr>
            <p:spPr bwMode="auto">
              <a:xfrm>
                <a:off x="2384" y="2202"/>
                <a:ext cx="1247" cy="1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Oval 42"/>
              <p:cNvSpPr>
                <a:spLocks noChangeArrowheads="1"/>
              </p:cNvSpPr>
              <p:nvPr/>
            </p:nvSpPr>
            <p:spPr bwMode="auto">
              <a:xfrm>
                <a:off x="2905" y="233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AutoShape 41"/>
              <p:cNvSpPr>
                <a:spLocks noChangeArrowheads="1"/>
              </p:cNvSpPr>
              <p:nvPr/>
            </p:nvSpPr>
            <p:spPr bwMode="auto">
              <a:xfrm>
                <a:off x="2924" y="29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AutoShape 40"/>
              <p:cNvSpPr>
                <a:spLocks noChangeArrowheads="1"/>
              </p:cNvSpPr>
              <p:nvPr/>
            </p:nvSpPr>
            <p:spPr bwMode="auto">
              <a:xfrm>
                <a:off x="2516" y="2638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AutoShape 39"/>
              <p:cNvSpPr>
                <a:spLocks noChangeArrowheads="1"/>
              </p:cNvSpPr>
              <p:nvPr/>
            </p:nvSpPr>
            <p:spPr bwMode="auto">
              <a:xfrm>
                <a:off x="3308" y="2626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38"/>
              <p:cNvSpPr>
                <a:spLocks noChangeArrowheads="1"/>
              </p:cNvSpPr>
              <p:nvPr/>
            </p:nvSpPr>
            <p:spPr bwMode="auto">
              <a:xfrm>
                <a:off x="3699" y="2202"/>
                <a:ext cx="1247" cy="1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AutoShape 37"/>
              <p:cNvSpPr>
                <a:spLocks noChangeArrowheads="1"/>
              </p:cNvSpPr>
              <p:nvPr/>
            </p:nvSpPr>
            <p:spPr bwMode="auto">
              <a:xfrm>
                <a:off x="4225" y="2336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AutoShape 36"/>
              <p:cNvSpPr>
                <a:spLocks noChangeArrowheads="1"/>
              </p:cNvSpPr>
              <p:nvPr/>
            </p:nvSpPr>
            <p:spPr bwMode="auto">
              <a:xfrm>
                <a:off x="4225" y="302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35"/>
              <p:cNvSpPr>
                <a:spLocks noChangeArrowheads="1"/>
              </p:cNvSpPr>
              <p:nvPr/>
            </p:nvSpPr>
            <p:spPr bwMode="auto">
              <a:xfrm>
                <a:off x="3774" y="262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34"/>
              <p:cNvSpPr>
                <a:spLocks noChangeArrowheads="1"/>
              </p:cNvSpPr>
              <p:nvPr/>
            </p:nvSpPr>
            <p:spPr bwMode="auto">
              <a:xfrm>
                <a:off x="4695" y="262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" name="Group 33"/>
            <p:cNvGrpSpPr>
              <a:grpSpLocks noChangeAspect="1"/>
            </p:cNvGrpSpPr>
            <p:nvPr/>
          </p:nvGrpSpPr>
          <p:grpSpPr bwMode="auto">
            <a:xfrm>
              <a:off x="4298950" y="4267200"/>
              <a:ext cx="1720850" cy="838200"/>
              <a:chOff x="2299" y="2057"/>
              <a:chExt cx="2711" cy="1319"/>
            </a:xfrm>
          </p:grpSpPr>
          <p:sp>
            <p:nvSpPr>
              <p:cNvPr id="86" name="AutoShape 44"/>
              <p:cNvSpPr>
                <a:spLocks noChangeAspect="1" noChangeArrowheads="1" noTextEdit="1"/>
              </p:cNvSpPr>
              <p:nvPr/>
            </p:nvSpPr>
            <p:spPr bwMode="auto">
              <a:xfrm>
                <a:off x="2299" y="2057"/>
                <a:ext cx="2711" cy="131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43"/>
              <p:cNvSpPr>
                <a:spLocks noChangeArrowheads="1"/>
              </p:cNvSpPr>
              <p:nvPr/>
            </p:nvSpPr>
            <p:spPr bwMode="auto">
              <a:xfrm>
                <a:off x="2384" y="2202"/>
                <a:ext cx="1247" cy="1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Oval 42"/>
              <p:cNvSpPr>
                <a:spLocks noChangeArrowheads="1"/>
              </p:cNvSpPr>
              <p:nvPr/>
            </p:nvSpPr>
            <p:spPr bwMode="auto">
              <a:xfrm>
                <a:off x="2905" y="233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AutoShape 41"/>
              <p:cNvSpPr>
                <a:spLocks noChangeArrowheads="1"/>
              </p:cNvSpPr>
              <p:nvPr/>
            </p:nvSpPr>
            <p:spPr bwMode="auto">
              <a:xfrm>
                <a:off x="2924" y="29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AutoShape 40"/>
              <p:cNvSpPr>
                <a:spLocks noChangeArrowheads="1"/>
              </p:cNvSpPr>
              <p:nvPr/>
            </p:nvSpPr>
            <p:spPr bwMode="auto">
              <a:xfrm>
                <a:off x="2516" y="2638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AutoShape 39"/>
              <p:cNvSpPr>
                <a:spLocks noChangeArrowheads="1"/>
              </p:cNvSpPr>
              <p:nvPr/>
            </p:nvSpPr>
            <p:spPr bwMode="auto">
              <a:xfrm>
                <a:off x="3308" y="2626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38"/>
              <p:cNvSpPr>
                <a:spLocks noChangeArrowheads="1"/>
              </p:cNvSpPr>
              <p:nvPr/>
            </p:nvSpPr>
            <p:spPr bwMode="auto">
              <a:xfrm>
                <a:off x="3699" y="2202"/>
                <a:ext cx="1247" cy="1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AutoShape 37"/>
              <p:cNvSpPr>
                <a:spLocks noChangeArrowheads="1"/>
              </p:cNvSpPr>
              <p:nvPr/>
            </p:nvSpPr>
            <p:spPr bwMode="auto">
              <a:xfrm>
                <a:off x="4225" y="2336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AutoShape 36"/>
              <p:cNvSpPr>
                <a:spLocks noChangeArrowheads="1"/>
              </p:cNvSpPr>
              <p:nvPr/>
            </p:nvSpPr>
            <p:spPr bwMode="auto">
              <a:xfrm>
                <a:off x="4225" y="302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35"/>
              <p:cNvSpPr>
                <a:spLocks noChangeArrowheads="1"/>
              </p:cNvSpPr>
              <p:nvPr/>
            </p:nvSpPr>
            <p:spPr bwMode="auto">
              <a:xfrm>
                <a:off x="3774" y="262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Oval 34"/>
              <p:cNvSpPr>
                <a:spLocks noChangeArrowheads="1"/>
              </p:cNvSpPr>
              <p:nvPr/>
            </p:nvSpPr>
            <p:spPr bwMode="auto">
              <a:xfrm>
                <a:off x="4695" y="262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33"/>
            <p:cNvGrpSpPr>
              <a:grpSpLocks noChangeAspect="1"/>
            </p:cNvGrpSpPr>
            <p:nvPr/>
          </p:nvGrpSpPr>
          <p:grpSpPr bwMode="auto">
            <a:xfrm>
              <a:off x="5975350" y="4267200"/>
              <a:ext cx="1720850" cy="838200"/>
              <a:chOff x="2299" y="2057"/>
              <a:chExt cx="2711" cy="1319"/>
            </a:xfrm>
          </p:grpSpPr>
          <p:sp>
            <p:nvSpPr>
              <p:cNvPr id="75" name="AutoShape 44"/>
              <p:cNvSpPr>
                <a:spLocks noChangeAspect="1" noChangeArrowheads="1" noTextEdit="1"/>
              </p:cNvSpPr>
              <p:nvPr/>
            </p:nvSpPr>
            <p:spPr bwMode="auto">
              <a:xfrm>
                <a:off x="2299" y="2057"/>
                <a:ext cx="2711" cy="131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43"/>
              <p:cNvSpPr>
                <a:spLocks noChangeArrowheads="1"/>
              </p:cNvSpPr>
              <p:nvPr/>
            </p:nvSpPr>
            <p:spPr bwMode="auto">
              <a:xfrm>
                <a:off x="2384" y="2202"/>
                <a:ext cx="1247" cy="1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42"/>
              <p:cNvSpPr>
                <a:spLocks noChangeArrowheads="1"/>
              </p:cNvSpPr>
              <p:nvPr/>
            </p:nvSpPr>
            <p:spPr bwMode="auto">
              <a:xfrm>
                <a:off x="2905" y="233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AutoShape 41"/>
              <p:cNvSpPr>
                <a:spLocks noChangeArrowheads="1"/>
              </p:cNvSpPr>
              <p:nvPr/>
            </p:nvSpPr>
            <p:spPr bwMode="auto">
              <a:xfrm>
                <a:off x="2924" y="2962"/>
                <a:ext cx="143" cy="14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AutoShape 40"/>
              <p:cNvSpPr>
                <a:spLocks noChangeArrowheads="1"/>
              </p:cNvSpPr>
              <p:nvPr/>
            </p:nvSpPr>
            <p:spPr bwMode="auto">
              <a:xfrm>
                <a:off x="2516" y="2638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AutoShape 39"/>
              <p:cNvSpPr>
                <a:spLocks noChangeArrowheads="1"/>
              </p:cNvSpPr>
              <p:nvPr/>
            </p:nvSpPr>
            <p:spPr bwMode="auto">
              <a:xfrm>
                <a:off x="3308" y="2626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38"/>
              <p:cNvSpPr>
                <a:spLocks noChangeArrowheads="1"/>
              </p:cNvSpPr>
              <p:nvPr/>
            </p:nvSpPr>
            <p:spPr bwMode="auto">
              <a:xfrm>
                <a:off x="3699" y="2202"/>
                <a:ext cx="1247" cy="1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AutoShape 37"/>
              <p:cNvSpPr>
                <a:spLocks noChangeArrowheads="1"/>
              </p:cNvSpPr>
              <p:nvPr/>
            </p:nvSpPr>
            <p:spPr bwMode="auto">
              <a:xfrm>
                <a:off x="4225" y="2336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AutoShape 36"/>
              <p:cNvSpPr>
                <a:spLocks noChangeArrowheads="1"/>
              </p:cNvSpPr>
              <p:nvPr/>
            </p:nvSpPr>
            <p:spPr bwMode="auto">
              <a:xfrm>
                <a:off x="4225" y="3021"/>
                <a:ext cx="143" cy="143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Oval 35"/>
              <p:cNvSpPr>
                <a:spLocks noChangeArrowheads="1"/>
              </p:cNvSpPr>
              <p:nvPr/>
            </p:nvSpPr>
            <p:spPr bwMode="auto">
              <a:xfrm>
                <a:off x="3774" y="262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34"/>
              <p:cNvSpPr>
                <a:spLocks noChangeArrowheads="1"/>
              </p:cNvSpPr>
              <p:nvPr/>
            </p:nvSpPr>
            <p:spPr bwMode="auto">
              <a:xfrm>
                <a:off x="4695" y="2626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Bodoni MT" panose="02070603080606020203" pitchFamily="18" charset="0"/>
                <a:cs typeface="Times New Roman" pitchFamily="18" charset="0"/>
              </a:rPr>
              <a:t>Coplanar Wire Crossing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890032"/>
            <a:ext cx="4800600" cy="329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8"/>
          <p:cNvGrpSpPr>
            <a:grpSpLocks noGrp="1" noChangeAspect="1"/>
          </p:cNvGrpSpPr>
          <p:nvPr/>
        </p:nvGrpSpPr>
        <p:grpSpPr bwMode="auto">
          <a:xfrm>
            <a:off x="124390" y="1600201"/>
            <a:ext cx="4295210" cy="4114800"/>
            <a:chOff x="2512" y="6128"/>
            <a:chExt cx="5103" cy="5200"/>
          </a:xfrm>
        </p:grpSpPr>
        <p:sp>
          <p:nvSpPr>
            <p:cNvPr id="22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512" y="6128"/>
              <a:ext cx="5103" cy="5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4810" y="6310"/>
              <a:ext cx="338" cy="16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4810" y="8624"/>
              <a:ext cx="338" cy="1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 rot="5400000">
              <a:off x="3636" y="7428"/>
              <a:ext cx="338" cy="1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 rot="5400000">
              <a:off x="5955" y="7428"/>
              <a:ext cx="338" cy="1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719" y="8012"/>
              <a:ext cx="520" cy="4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25"/>
            <p:cNvSpPr>
              <a:spLocks noChangeShapeType="1"/>
            </p:cNvSpPr>
            <p:nvPr/>
          </p:nvSpPr>
          <p:spPr bwMode="auto">
            <a:xfrm>
              <a:off x="2742" y="7823"/>
              <a:ext cx="106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24"/>
            <p:cNvSpPr>
              <a:spLocks noChangeShapeType="1"/>
            </p:cNvSpPr>
            <p:nvPr/>
          </p:nvSpPr>
          <p:spPr bwMode="auto">
            <a:xfrm flipV="1">
              <a:off x="5470" y="8855"/>
              <a:ext cx="1" cy="1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AutoShape 23"/>
            <p:cNvSpPr>
              <a:spLocks noChangeShapeType="1"/>
            </p:cNvSpPr>
            <p:nvPr/>
          </p:nvSpPr>
          <p:spPr bwMode="auto">
            <a:xfrm flipH="1">
              <a:off x="5350" y="7074"/>
              <a:ext cx="596" cy="7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2629" y="7215"/>
              <a:ext cx="996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Wire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5632" y="9207"/>
              <a:ext cx="996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Wire 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5977" y="6736"/>
              <a:ext cx="1638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Junction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73" y="10455"/>
              <a:ext cx="3982" cy="6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Figure (1) Two Coplanar Crossing Wires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  <a:cs typeface="Times New Roman" pitchFamily="18" charset="0"/>
              </a:rPr>
              <a:t>Coplanar </a:t>
            </a:r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Crossing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1964158"/>
            <a:ext cx="4248150" cy="397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  <a:cs typeface="Times New Roman" pitchFamily="18" charset="0"/>
              </a:rPr>
              <a:t>Coplanar Wire </a:t>
            </a:r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Crossing - Simulation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509" y="1752600"/>
            <a:ext cx="863689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Multilayer crossing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5029200" cy="292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91000"/>
            <a:ext cx="449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5613400" y="4114800"/>
            <a:ext cx="2235200" cy="2514600"/>
            <a:chOff x="5613400" y="4114800"/>
            <a:chExt cx="2235200" cy="2514600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5689600" y="4114800"/>
              <a:ext cx="744538" cy="762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Perpetua" pitchFamily="18" charset="0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5818188" y="4267200"/>
              <a:ext cx="92075" cy="90488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Perpetua" pitchFamily="18" charset="0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203950" y="4267200"/>
              <a:ext cx="90488" cy="9048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Perpetua" pitchFamily="18" charset="0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5818188" y="4633913"/>
              <a:ext cx="92075" cy="9048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Perpetua" pitchFamily="18" charset="0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6189663" y="4633913"/>
              <a:ext cx="90487" cy="90487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Perpetua" pitchFamily="18" charset="0"/>
              </a:endParaRPr>
            </a:p>
          </p:txBody>
        </p:sp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13400" y="4953000"/>
              <a:ext cx="828675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18175" y="5829300"/>
              <a:ext cx="73342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6451600" y="4267200"/>
              <a:ext cx="1397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Normal Cell</a:t>
              </a:r>
            </a:p>
          </p:txBody>
        </p:sp>
        <p:sp>
          <p:nvSpPr>
            <p:cNvPr id="14" name="TextBox 18"/>
            <p:cNvSpPr txBox="1">
              <a:spLocks noChangeArrowheads="1"/>
            </p:cNvSpPr>
            <p:nvPr/>
          </p:nvSpPr>
          <p:spPr bwMode="auto">
            <a:xfrm>
              <a:off x="6502400" y="5105400"/>
              <a:ext cx="581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imes New Roman" pitchFamily="18" charset="0"/>
                  <a:cs typeface="Times New Roman" pitchFamily="18" charset="0"/>
                </a:rPr>
                <a:t>Via </a:t>
              </a:r>
            </a:p>
          </p:txBody>
        </p: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6451600" y="6030913"/>
              <a:ext cx="11811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imes New Roman" pitchFamily="18" charset="0"/>
                  <a:cs typeface="Times New Roman" pitchFamily="18" charset="0"/>
                </a:rPr>
                <a:t>Crossover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doni MT" pitchFamily="18" charset="0"/>
              </a:rPr>
              <a:t>What is reversible logic?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A gate or a circuit is reversible</a:t>
            </a:r>
            <a:r>
              <a:rPr lang="en-US" i="1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if the mapping from the inputs to the outputs is </a:t>
            </a:r>
            <a:r>
              <a:rPr lang="en-US" dirty="0" err="1" smtClean="0">
                <a:latin typeface="Times New Roman" pitchFamily="18" charset="0"/>
              </a:rPr>
              <a:t>bijective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</a:rPr>
              <a:t>Number of inputs is equal to number of outputs; have one-to-one mapping.</a:t>
            </a:r>
          </a:p>
          <a:p>
            <a:r>
              <a:rPr lang="en-US" dirty="0" smtClean="0">
                <a:latin typeface="Times New Roman" pitchFamily="18" charset="0"/>
              </a:rPr>
              <a:t>Minimum number of garbage outputs. 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</a:rPr>
              <a:t>		</a:t>
            </a:r>
          </a:p>
          <a:p>
            <a:endParaRPr lang="en-IN" dirty="0" smtClean="0">
              <a:latin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4" name="Group 3"/>
          <p:cNvGrpSpPr>
            <a:grpSpLocks noGrp="1"/>
          </p:cNvGrpSpPr>
          <p:nvPr/>
        </p:nvGrpSpPr>
        <p:grpSpPr bwMode="auto">
          <a:xfrm>
            <a:off x="2438400" y="4419600"/>
            <a:ext cx="3886200" cy="2133600"/>
            <a:chOff x="877" y="1248"/>
            <a:chExt cx="2675" cy="196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77" y="1248"/>
              <a:ext cx="2538" cy="1964"/>
              <a:chOff x="877" y="1248"/>
              <a:chExt cx="2538" cy="1964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549" y="1296"/>
                <a:ext cx="1152" cy="18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H="1">
                <a:off x="1069" y="144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 flipH="1">
                <a:off x="1069" y="16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 flipH="1">
                <a:off x="1069" y="182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 flipH="1">
                <a:off x="1069" y="302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 flipH="1">
                <a:off x="1069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 flipH="1">
                <a:off x="2701" y="144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 flipH="1">
                <a:off x="2701" y="16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 flipH="1">
                <a:off x="2701" y="182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 flipH="1">
                <a:off x="2701" y="28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 flipH="1">
                <a:off x="2701" y="302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1559" y="1839"/>
                <a:ext cx="1086" cy="8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2500" dirty="0">
                    <a:effectLst/>
                  </a:rPr>
                  <a:t>Reversible 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2500" dirty="0">
                    <a:effectLst/>
                  </a:rPr>
                  <a:t>Gate</a:t>
                </a: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877" y="1248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2000" b="1">
                    <a:effectLst/>
                  </a:rPr>
                  <a:t>i</a:t>
                </a:r>
              </a:p>
            </p:txBody>
          </p:sp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877" y="1488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2000" b="1">
                    <a:effectLst/>
                  </a:rPr>
                  <a:t>i</a:t>
                </a:r>
              </a:p>
            </p:txBody>
          </p:sp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877" y="168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2000" b="1">
                    <a:effectLst/>
                  </a:rPr>
                  <a:t>i</a:t>
                </a:r>
              </a:p>
            </p:txBody>
          </p:sp>
          <p:sp>
            <p:nvSpPr>
              <p:cNvPr id="22" name="Text Box 25"/>
              <p:cNvSpPr txBox="1">
                <a:spLocks noChangeArrowheads="1"/>
              </p:cNvSpPr>
              <p:nvPr/>
            </p:nvSpPr>
            <p:spPr bwMode="auto">
              <a:xfrm>
                <a:off x="877" y="2688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2000" b="1">
                    <a:effectLst/>
                  </a:rPr>
                  <a:t>i</a:t>
                </a:r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877" y="288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2000" b="1">
                    <a:effectLst/>
                  </a:rPr>
                  <a:t>i</a:t>
                </a:r>
              </a:p>
            </p:txBody>
          </p:sp>
          <p:sp>
            <p:nvSpPr>
              <p:cNvPr id="24" name="Text Box 27"/>
              <p:cNvSpPr txBox="1">
                <a:spLocks noChangeArrowheads="1"/>
              </p:cNvSpPr>
              <p:nvPr/>
            </p:nvSpPr>
            <p:spPr bwMode="auto">
              <a:xfrm>
                <a:off x="927" y="135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1600" b="1">
                    <a:effectLst/>
                  </a:rPr>
                  <a:t>1</a:t>
                </a:r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933" y="156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1600" b="1">
                    <a:effectLst/>
                  </a:rPr>
                  <a:t>2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933" y="179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1600" b="1">
                    <a:effectLst/>
                  </a:rPr>
                  <a:t>3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930" y="2808"/>
                <a:ext cx="32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1600" b="1">
                    <a:effectLst/>
                  </a:rPr>
                  <a:t>K-1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943" y="3000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1600" b="1">
                    <a:effectLst/>
                  </a:rPr>
                  <a:t>K</a:t>
                </a:r>
              </a:p>
            </p:txBody>
          </p:sp>
          <p:sp>
            <p:nvSpPr>
              <p:cNvPr id="29" name="Text Box 32"/>
              <p:cNvSpPr txBox="1">
                <a:spLocks noChangeArrowheads="1"/>
              </p:cNvSpPr>
              <p:nvPr/>
            </p:nvSpPr>
            <p:spPr bwMode="auto">
              <a:xfrm>
                <a:off x="3093" y="1248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2000" b="1">
                    <a:effectLst/>
                  </a:rPr>
                  <a:t>O</a:t>
                </a:r>
              </a:p>
            </p:txBody>
          </p:sp>
          <p:sp>
            <p:nvSpPr>
              <p:cNvPr id="30" name="Text Box 33"/>
              <p:cNvSpPr txBox="1">
                <a:spLocks noChangeArrowheads="1"/>
              </p:cNvSpPr>
              <p:nvPr/>
            </p:nvSpPr>
            <p:spPr bwMode="auto">
              <a:xfrm>
                <a:off x="3093" y="1488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2000" b="1">
                    <a:effectLst/>
                  </a:rPr>
                  <a:t>O</a:t>
                </a:r>
              </a:p>
            </p:txBody>
          </p:sp>
          <p:sp>
            <p:nvSpPr>
              <p:cNvPr id="31" name="Text Box 34"/>
              <p:cNvSpPr txBox="1">
                <a:spLocks noChangeArrowheads="1"/>
              </p:cNvSpPr>
              <p:nvPr/>
            </p:nvSpPr>
            <p:spPr bwMode="auto">
              <a:xfrm>
                <a:off x="3093" y="168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2000" b="1">
                    <a:effectLst/>
                  </a:rPr>
                  <a:t>O</a:t>
                </a:r>
              </a:p>
            </p:txBody>
          </p:sp>
          <p:sp>
            <p:nvSpPr>
              <p:cNvPr id="32" name="Text Box 35"/>
              <p:cNvSpPr txBox="1">
                <a:spLocks noChangeArrowheads="1"/>
              </p:cNvSpPr>
              <p:nvPr/>
            </p:nvSpPr>
            <p:spPr bwMode="auto">
              <a:xfrm>
                <a:off x="3093" y="2688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2000" b="1">
                    <a:effectLst/>
                  </a:rPr>
                  <a:t>O</a:t>
                </a:r>
              </a:p>
            </p:txBody>
          </p:sp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3093" y="288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2000" b="1">
                    <a:effectLst/>
                  </a:rPr>
                  <a:t>O</a:t>
                </a:r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3183" y="135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1600" b="1">
                    <a:effectLst/>
                  </a:rPr>
                  <a:t>1</a:t>
                </a:r>
              </a:p>
            </p:txBody>
          </p:sp>
          <p:sp>
            <p:nvSpPr>
              <p:cNvPr id="35" name="Text Box 38"/>
              <p:cNvSpPr txBox="1">
                <a:spLocks noChangeArrowheads="1"/>
              </p:cNvSpPr>
              <p:nvPr/>
            </p:nvSpPr>
            <p:spPr bwMode="auto">
              <a:xfrm>
                <a:off x="3189" y="160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1600" b="1">
                    <a:effectLst/>
                  </a:rPr>
                  <a:t>2</a:t>
                </a:r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3189" y="179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1600" b="1">
                    <a:effectLst/>
                  </a:rPr>
                  <a:t>3</a:t>
                </a:r>
              </a:p>
            </p:txBody>
          </p:sp>
          <p:sp>
            <p:nvSpPr>
              <p:cNvPr id="37" name="Text Box 40"/>
              <p:cNvSpPr txBox="1">
                <a:spLocks noChangeArrowheads="1"/>
              </p:cNvSpPr>
              <p:nvPr/>
            </p:nvSpPr>
            <p:spPr bwMode="auto">
              <a:xfrm>
                <a:off x="3199" y="3000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1600" b="1">
                    <a:effectLst/>
                  </a:rPr>
                  <a:t>K</a:t>
                </a:r>
              </a:p>
            </p:txBody>
          </p:sp>
        </p:grp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3229" y="2799"/>
              <a:ext cx="3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600" b="1">
                  <a:effectLst/>
                </a:rPr>
                <a:t>K-1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Multilayer crossing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1596324"/>
            <a:ext cx="4200525" cy="518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  <a:cs typeface="Times New Roman" pitchFamily="18" charset="0"/>
              </a:rPr>
              <a:t>Multilayer </a:t>
            </a:r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crossing -Simulation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06449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Bodoni MT" panose="02070603080606020203" pitchFamily="18" charset="0"/>
                <a:cs typeface="Times New Roman" pitchFamily="18" charset="0"/>
              </a:rPr>
              <a:t>Inverter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2010" y="2133600"/>
            <a:ext cx="4333990" cy="2167677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5400" b="1" dirty="0" smtClean="0">
                <a:latin typeface="Bodoni MT" panose="02070603080606020203" pitchFamily="18" charset="0"/>
                <a:cs typeface="Times New Roman" pitchFamily="18" charset="0"/>
              </a:rPr>
              <a:t>COPLANAR CROSSINGS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FEYNMAN GATE</a:t>
            </a:r>
          </a:p>
        </p:txBody>
      </p:sp>
      <p:pic>
        <p:nvPicPr>
          <p:cNvPr id="36867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FEYNMAN GATE - Simulation</a:t>
            </a:r>
          </a:p>
        </p:txBody>
      </p:sp>
      <p:pic>
        <p:nvPicPr>
          <p:cNvPr id="37891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FREDKIN GATE</a:t>
            </a:r>
            <a:endParaRPr lang="en-US" dirty="0" smtClean="0">
              <a:latin typeface="Bodoni MT" panose="02070603080606020203" pitchFamily="18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891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FREDKIN GATE - Simulation</a:t>
            </a:r>
            <a:endParaRPr lang="en-US" dirty="0" smtClean="0">
              <a:latin typeface="Bodoni MT" panose="02070603080606020203" pitchFamily="18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9940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sz="5400" b="1" dirty="0" smtClean="0">
                <a:latin typeface="Bodoni MT" panose="02070603080606020203" pitchFamily="18" charset="0"/>
                <a:cs typeface="Times New Roman" pitchFamily="18" charset="0"/>
              </a:rPr>
              <a:t>MULTILATER CROSSING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FREDKIN GATE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553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It has been proved ( by Bennett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Landauer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that ,</a:t>
            </a:r>
          </a:p>
          <a:p>
            <a:pPr algn="ctr">
              <a:buClr>
                <a:schemeClr val="tx1"/>
              </a:buClr>
              <a:buNone/>
              <a:defRPr/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“losing information in a circuit causes losing power. Information lost when the input vector cannot be uniquely recovered from the output vector of a combinational circuit”.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gate/ circuit does not loose information is called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reversible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* log 2 Joules of heat energy for every bit of information that is lost.</a:t>
            </a:r>
          </a:p>
          <a:p>
            <a:pPr algn="ctr">
              <a:buNone/>
              <a:defRPr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  <a:defRPr/>
            </a:pP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3314" y="691243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odoni MT" pitchFamily="18" charset="0"/>
              </a:rPr>
              <a:t>Why Reversible Logic?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FREDKIN GATE - Simulation</a:t>
            </a:r>
          </a:p>
        </p:txBody>
      </p:sp>
      <p:pic>
        <p:nvPicPr>
          <p:cNvPr id="47107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371600"/>
            <a:ext cx="9144000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FEYNMAN GATE</a:t>
            </a:r>
          </a:p>
        </p:txBody>
      </p:sp>
      <p:pic>
        <p:nvPicPr>
          <p:cNvPr id="48131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219200"/>
            <a:ext cx="76962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FEYNMAN GATE - Simulation</a:t>
            </a:r>
          </a:p>
        </p:txBody>
      </p:sp>
      <p:pic>
        <p:nvPicPr>
          <p:cNvPr id="49155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676400"/>
            <a:ext cx="91440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TOFFOLI GATE</a:t>
            </a:r>
          </a:p>
        </p:txBody>
      </p:sp>
      <p:pic>
        <p:nvPicPr>
          <p:cNvPr id="50179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447800"/>
            <a:ext cx="79248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TOFFOLI GATE - Simulation</a:t>
            </a:r>
          </a:p>
        </p:txBody>
      </p:sp>
      <p:pic>
        <p:nvPicPr>
          <p:cNvPr id="51203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PERES GATE</a:t>
            </a:r>
          </a:p>
        </p:txBody>
      </p:sp>
      <p:pic>
        <p:nvPicPr>
          <p:cNvPr id="52227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371600"/>
            <a:ext cx="9144000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PERES GATE - Simulation</a:t>
            </a:r>
          </a:p>
        </p:txBody>
      </p:sp>
      <p:pic>
        <p:nvPicPr>
          <p:cNvPr id="53251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371600"/>
            <a:ext cx="9144000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905000"/>
          <a:ext cx="8534398" cy="2871851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1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7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18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9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Feynman gate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Fredkin gate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Toffoli gate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Peres gate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Parameters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Coplanar crossing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Multilayer crossing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Coplanar crossing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Multilayer crossing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Coplanar crossing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Multilayer crossing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Coplanar crossing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Multilayer crossing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No. of cells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122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392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133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131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310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194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Calibri"/>
                          <a:cs typeface="Times New Roman"/>
                        </a:rPr>
                        <a:t>Area-nm</a:t>
                      </a:r>
                      <a:r>
                        <a:rPr lang="en-US" sz="1800" b="1" baseline="300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39528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24948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127008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43092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42444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583565" algn="l"/>
                        </a:tabLs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29160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100440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62856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Simulation time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34s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27s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96s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45s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45s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35s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87s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65s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43" marR="56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32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COPLANAR  Vs MULTILAYER</a:t>
            </a:r>
            <a:endParaRPr lang="en-US" dirty="0" smtClean="0"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Bodoni MT" panose="02070603080606020203" pitchFamily="18" charset="0"/>
                <a:cs typeface="Times New Roman" pitchFamily="18" charset="0"/>
              </a:rPr>
              <a:t>Half Adder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Content Placeholder 9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057400"/>
            <a:ext cx="3296110" cy="31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0" y="2133600"/>
            <a:ext cx="5445125" cy="3267075"/>
            <a:chOff x="1942" y="1731"/>
            <a:chExt cx="8575" cy="5145"/>
          </a:xfrm>
        </p:grpSpPr>
        <p:sp>
          <p:nvSpPr>
            <p:cNvPr id="6" name="AutoShape 46"/>
            <p:cNvSpPr>
              <a:spLocks noChangeAspect="1" noChangeArrowheads="1" noTextEdit="1"/>
            </p:cNvSpPr>
            <p:nvPr/>
          </p:nvSpPr>
          <p:spPr bwMode="auto">
            <a:xfrm>
              <a:off x="1942" y="1731"/>
              <a:ext cx="8575" cy="51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45"/>
            <p:cNvSpPr>
              <a:spLocks noChangeArrowheads="1"/>
            </p:cNvSpPr>
            <p:nvPr/>
          </p:nvSpPr>
          <p:spPr bwMode="auto">
            <a:xfrm>
              <a:off x="5554" y="2087"/>
              <a:ext cx="1278" cy="793"/>
            </a:xfrm>
            <a:prstGeom prst="homePlate">
              <a:avLst>
                <a:gd name="adj" fmla="val 402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8156" y="3462"/>
              <a:ext cx="1278" cy="793"/>
            </a:xfrm>
            <a:prstGeom prst="homePlate">
              <a:avLst>
                <a:gd name="adj" fmla="val 402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43"/>
            <p:cNvSpPr>
              <a:spLocks noChangeArrowheads="1"/>
            </p:cNvSpPr>
            <p:nvPr/>
          </p:nvSpPr>
          <p:spPr bwMode="auto">
            <a:xfrm>
              <a:off x="5554" y="3816"/>
              <a:ext cx="1278" cy="793"/>
            </a:xfrm>
            <a:prstGeom prst="homePlate">
              <a:avLst>
                <a:gd name="adj" fmla="val 402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42"/>
            <p:cNvSpPr>
              <a:spLocks noChangeArrowheads="1"/>
            </p:cNvSpPr>
            <p:nvPr/>
          </p:nvSpPr>
          <p:spPr bwMode="auto">
            <a:xfrm>
              <a:off x="5601" y="5725"/>
              <a:ext cx="1278" cy="793"/>
            </a:xfrm>
            <a:prstGeom prst="homePlate">
              <a:avLst>
                <a:gd name="adj" fmla="val 402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41"/>
            <p:cNvSpPr>
              <a:spLocks noChangeShapeType="1"/>
            </p:cNvSpPr>
            <p:nvPr/>
          </p:nvSpPr>
          <p:spPr bwMode="auto">
            <a:xfrm>
              <a:off x="2362" y="2260"/>
              <a:ext cx="31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40"/>
            <p:cNvSpPr>
              <a:spLocks noChangeShapeType="1"/>
            </p:cNvSpPr>
            <p:nvPr/>
          </p:nvSpPr>
          <p:spPr bwMode="auto">
            <a:xfrm>
              <a:off x="3317" y="2483"/>
              <a:ext cx="223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39"/>
            <p:cNvSpPr>
              <a:spLocks noChangeShapeType="1"/>
            </p:cNvSpPr>
            <p:nvPr/>
          </p:nvSpPr>
          <p:spPr bwMode="auto">
            <a:xfrm flipH="1">
              <a:off x="4708" y="2660"/>
              <a:ext cx="8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38"/>
            <p:cNvSpPr>
              <a:spLocks noChangeShapeType="1"/>
            </p:cNvSpPr>
            <p:nvPr/>
          </p:nvSpPr>
          <p:spPr bwMode="auto">
            <a:xfrm flipH="1">
              <a:off x="4708" y="4016"/>
              <a:ext cx="8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37"/>
            <p:cNvSpPr>
              <a:spLocks noChangeShapeType="1"/>
            </p:cNvSpPr>
            <p:nvPr/>
          </p:nvSpPr>
          <p:spPr bwMode="auto">
            <a:xfrm>
              <a:off x="2831" y="4207"/>
              <a:ext cx="27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36"/>
            <p:cNvSpPr>
              <a:spLocks noChangeShapeType="1"/>
            </p:cNvSpPr>
            <p:nvPr/>
          </p:nvSpPr>
          <p:spPr bwMode="auto">
            <a:xfrm>
              <a:off x="3099" y="4387"/>
              <a:ext cx="24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35"/>
            <p:cNvSpPr>
              <a:spLocks noChangeArrowheads="1"/>
            </p:cNvSpPr>
            <p:nvPr/>
          </p:nvSpPr>
          <p:spPr bwMode="auto">
            <a:xfrm>
              <a:off x="3253" y="3026"/>
              <a:ext cx="143" cy="35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34"/>
            <p:cNvSpPr>
              <a:spLocks noChangeArrowheads="1"/>
            </p:cNvSpPr>
            <p:nvPr/>
          </p:nvSpPr>
          <p:spPr bwMode="auto">
            <a:xfrm>
              <a:off x="3253" y="2895"/>
              <a:ext cx="143" cy="14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33"/>
            <p:cNvSpPr>
              <a:spLocks noChangeShapeType="1"/>
            </p:cNvSpPr>
            <p:nvPr/>
          </p:nvSpPr>
          <p:spPr bwMode="auto">
            <a:xfrm>
              <a:off x="3317" y="2484"/>
              <a:ext cx="8" cy="4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32"/>
            <p:cNvSpPr>
              <a:spLocks noChangeShapeType="1"/>
            </p:cNvSpPr>
            <p:nvPr/>
          </p:nvSpPr>
          <p:spPr bwMode="auto">
            <a:xfrm flipV="1">
              <a:off x="3325" y="3382"/>
              <a:ext cx="0" cy="10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31"/>
            <p:cNvSpPr>
              <a:spLocks noChangeArrowheads="1"/>
            </p:cNvSpPr>
            <p:nvPr/>
          </p:nvSpPr>
          <p:spPr bwMode="auto">
            <a:xfrm>
              <a:off x="2831" y="2783"/>
              <a:ext cx="143" cy="340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AutoShape 30"/>
            <p:cNvSpPr>
              <a:spLocks noChangeArrowheads="1"/>
            </p:cNvSpPr>
            <p:nvPr/>
          </p:nvSpPr>
          <p:spPr bwMode="auto">
            <a:xfrm>
              <a:off x="2837" y="3135"/>
              <a:ext cx="143" cy="14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utoShape 29"/>
            <p:cNvSpPr>
              <a:spLocks noChangeShapeType="1"/>
            </p:cNvSpPr>
            <p:nvPr/>
          </p:nvSpPr>
          <p:spPr bwMode="auto">
            <a:xfrm>
              <a:off x="2902" y="2260"/>
              <a:ext cx="1" cy="5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AutoShape 28"/>
            <p:cNvSpPr>
              <a:spLocks noChangeShapeType="1"/>
            </p:cNvSpPr>
            <p:nvPr/>
          </p:nvSpPr>
          <p:spPr bwMode="auto">
            <a:xfrm flipV="1">
              <a:off x="2903" y="3278"/>
              <a:ext cx="1" cy="9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AutoShape 27"/>
            <p:cNvSpPr>
              <a:spLocks noChangeShapeType="1"/>
            </p:cNvSpPr>
            <p:nvPr/>
          </p:nvSpPr>
          <p:spPr bwMode="auto">
            <a:xfrm flipV="1">
              <a:off x="4856" y="4366"/>
              <a:ext cx="1" cy="14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ShapeType="1"/>
            </p:cNvSpPr>
            <p:nvPr/>
          </p:nvSpPr>
          <p:spPr bwMode="auto">
            <a:xfrm flipH="1">
              <a:off x="4836" y="5834"/>
              <a:ext cx="7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25"/>
            <p:cNvSpPr>
              <a:spLocks noChangeShapeType="1"/>
            </p:cNvSpPr>
            <p:nvPr/>
          </p:nvSpPr>
          <p:spPr bwMode="auto">
            <a:xfrm flipV="1">
              <a:off x="2525" y="2253"/>
              <a:ext cx="1" cy="38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24"/>
            <p:cNvSpPr>
              <a:spLocks noChangeShapeType="1"/>
            </p:cNvSpPr>
            <p:nvPr/>
          </p:nvSpPr>
          <p:spPr bwMode="auto">
            <a:xfrm>
              <a:off x="2526" y="6121"/>
              <a:ext cx="30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23"/>
            <p:cNvSpPr>
              <a:spLocks noChangeShapeType="1"/>
            </p:cNvSpPr>
            <p:nvPr/>
          </p:nvSpPr>
          <p:spPr bwMode="auto">
            <a:xfrm flipH="1">
              <a:off x="4756" y="6288"/>
              <a:ext cx="8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AutoShape 22"/>
            <p:cNvSpPr>
              <a:spLocks noChangeShapeType="1"/>
            </p:cNvSpPr>
            <p:nvPr/>
          </p:nvSpPr>
          <p:spPr bwMode="auto">
            <a:xfrm flipH="1">
              <a:off x="6788" y="2468"/>
              <a:ext cx="8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AutoShape 21"/>
            <p:cNvSpPr>
              <a:spLocks noChangeShapeType="1"/>
            </p:cNvSpPr>
            <p:nvPr/>
          </p:nvSpPr>
          <p:spPr bwMode="auto">
            <a:xfrm flipH="1">
              <a:off x="6879" y="6120"/>
              <a:ext cx="8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AutoShape 20"/>
            <p:cNvSpPr>
              <a:spLocks noChangeShapeType="1"/>
            </p:cNvSpPr>
            <p:nvPr/>
          </p:nvSpPr>
          <p:spPr bwMode="auto">
            <a:xfrm flipH="1">
              <a:off x="6788" y="4209"/>
              <a:ext cx="52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AutoShape 19"/>
            <p:cNvSpPr>
              <a:spLocks noChangeShapeType="1"/>
            </p:cNvSpPr>
            <p:nvPr/>
          </p:nvSpPr>
          <p:spPr bwMode="auto">
            <a:xfrm flipH="1">
              <a:off x="7310" y="3895"/>
              <a:ext cx="8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AutoShape 18"/>
            <p:cNvSpPr>
              <a:spLocks noChangeShapeType="1"/>
            </p:cNvSpPr>
            <p:nvPr/>
          </p:nvSpPr>
          <p:spPr bwMode="auto">
            <a:xfrm flipV="1">
              <a:off x="7310" y="3916"/>
              <a:ext cx="1" cy="2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17"/>
            <p:cNvSpPr>
              <a:spLocks noChangeShapeType="1"/>
            </p:cNvSpPr>
            <p:nvPr/>
          </p:nvSpPr>
          <p:spPr bwMode="auto">
            <a:xfrm flipH="1">
              <a:off x="7284" y="3732"/>
              <a:ext cx="8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AutoShape 16"/>
            <p:cNvSpPr>
              <a:spLocks noChangeShapeType="1"/>
            </p:cNvSpPr>
            <p:nvPr/>
          </p:nvSpPr>
          <p:spPr bwMode="auto">
            <a:xfrm>
              <a:off x="7634" y="2483"/>
              <a:ext cx="1" cy="11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15"/>
            <p:cNvSpPr>
              <a:spLocks noChangeShapeType="1"/>
            </p:cNvSpPr>
            <p:nvPr/>
          </p:nvSpPr>
          <p:spPr bwMode="auto">
            <a:xfrm flipH="1">
              <a:off x="7634" y="3588"/>
              <a:ext cx="5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14"/>
            <p:cNvSpPr>
              <a:spLocks noChangeShapeType="1"/>
            </p:cNvSpPr>
            <p:nvPr/>
          </p:nvSpPr>
          <p:spPr bwMode="auto">
            <a:xfrm flipH="1">
              <a:off x="9396" y="3844"/>
              <a:ext cx="8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4627" y="2735"/>
              <a:ext cx="583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2229" y="1731"/>
              <a:ext cx="744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3099" y="4498"/>
              <a:ext cx="606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4627" y="6376"/>
              <a:ext cx="421" cy="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7006" y="5628"/>
              <a:ext cx="1124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CARRY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9595" y="3278"/>
              <a:ext cx="809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SUM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4627" y="3462"/>
              <a:ext cx="421" cy="4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>
              <a:off x="6788" y="3382"/>
              <a:ext cx="396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728" y="2135"/>
              <a:ext cx="614" cy="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 Box 4"/>
            <p:cNvSpPr txBox="1">
              <a:spLocks noChangeArrowheads="1"/>
            </p:cNvSpPr>
            <p:nvPr/>
          </p:nvSpPr>
          <p:spPr bwMode="auto">
            <a:xfrm>
              <a:off x="5728" y="4016"/>
              <a:ext cx="614" cy="3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3"/>
            <p:cNvSpPr txBox="1">
              <a:spLocks noChangeArrowheads="1"/>
            </p:cNvSpPr>
            <p:nvPr/>
          </p:nvSpPr>
          <p:spPr bwMode="auto">
            <a:xfrm>
              <a:off x="5857" y="5809"/>
              <a:ext cx="485" cy="5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 Box 2"/>
            <p:cNvSpPr txBox="1">
              <a:spLocks noChangeArrowheads="1"/>
            </p:cNvSpPr>
            <p:nvPr/>
          </p:nvSpPr>
          <p:spPr bwMode="auto">
            <a:xfrm>
              <a:off x="8413" y="3588"/>
              <a:ext cx="599" cy="4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Full Adder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4" name="Group 1"/>
          <p:cNvGrpSpPr>
            <a:grpSpLocks noGrp="1" noChangeAspect="1"/>
          </p:cNvGrpSpPr>
          <p:nvPr/>
        </p:nvGrpSpPr>
        <p:grpSpPr bwMode="auto">
          <a:xfrm>
            <a:off x="457200" y="1600200"/>
            <a:ext cx="8229600" cy="4525963"/>
            <a:chOff x="1578" y="1440"/>
            <a:chExt cx="10007" cy="5616"/>
          </a:xfrm>
        </p:grpSpPr>
        <p:sp>
          <p:nvSpPr>
            <p:cNvPr id="5" name="AutoShape 96"/>
            <p:cNvSpPr>
              <a:spLocks noChangeAspect="1" noChangeArrowheads="1" noTextEdit="1"/>
            </p:cNvSpPr>
            <p:nvPr/>
          </p:nvSpPr>
          <p:spPr bwMode="auto">
            <a:xfrm>
              <a:off x="1578" y="1440"/>
              <a:ext cx="10007" cy="561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95"/>
            <p:cNvSpPr>
              <a:spLocks noChangeArrowheads="1"/>
            </p:cNvSpPr>
            <p:nvPr/>
          </p:nvSpPr>
          <p:spPr bwMode="auto">
            <a:xfrm>
              <a:off x="3413" y="2379"/>
              <a:ext cx="891" cy="630"/>
            </a:xfrm>
            <a:prstGeom prst="homePlate">
              <a:avLst>
                <a:gd name="adj" fmla="val 3535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94"/>
            <p:cNvSpPr>
              <a:spLocks noChangeArrowheads="1"/>
            </p:cNvSpPr>
            <p:nvPr/>
          </p:nvSpPr>
          <p:spPr bwMode="auto">
            <a:xfrm>
              <a:off x="3429" y="3755"/>
              <a:ext cx="891" cy="631"/>
            </a:xfrm>
            <a:prstGeom prst="homePlate">
              <a:avLst>
                <a:gd name="adj" fmla="val 3530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auto">
            <a:xfrm>
              <a:off x="5028" y="3009"/>
              <a:ext cx="891" cy="630"/>
            </a:xfrm>
            <a:prstGeom prst="homePlate">
              <a:avLst>
                <a:gd name="adj" fmla="val 3535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92"/>
            <p:cNvSpPr>
              <a:spLocks noChangeArrowheads="1"/>
            </p:cNvSpPr>
            <p:nvPr/>
          </p:nvSpPr>
          <p:spPr bwMode="auto">
            <a:xfrm>
              <a:off x="8102" y="2166"/>
              <a:ext cx="891" cy="630"/>
            </a:xfrm>
            <a:prstGeom prst="homePlate">
              <a:avLst>
                <a:gd name="adj" fmla="val 3535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91"/>
            <p:cNvSpPr>
              <a:spLocks noChangeArrowheads="1"/>
            </p:cNvSpPr>
            <p:nvPr/>
          </p:nvSpPr>
          <p:spPr bwMode="auto">
            <a:xfrm>
              <a:off x="8102" y="3301"/>
              <a:ext cx="891" cy="630"/>
            </a:xfrm>
            <a:prstGeom prst="homePlate">
              <a:avLst>
                <a:gd name="adj" fmla="val 3535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auto">
            <a:xfrm>
              <a:off x="9736" y="2671"/>
              <a:ext cx="891" cy="630"/>
            </a:xfrm>
            <a:prstGeom prst="homePlate">
              <a:avLst>
                <a:gd name="adj" fmla="val 3535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89"/>
            <p:cNvSpPr>
              <a:spLocks noChangeArrowheads="1"/>
            </p:cNvSpPr>
            <p:nvPr/>
          </p:nvSpPr>
          <p:spPr bwMode="auto">
            <a:xfrm>
              <a:off x="8101" y="4577"/>
              <a:ext cx="891" cy="630"/>
            </a:xfrm>
            <a:prstGeom prst="homePlate">
              <a:avLst>
                <a:gd name="adj" fmla="val 3535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88"/>
            <p:cNvSpPr>
              <a:spLocks noChangeArrowheads="1"/>
            </p:cNvSpPr>
            <p:nvPr/>
          </p:nvSpPr>
          <p:spPr bwMode="auto">
            <a:xfrm>
              <a:off x="9736" y="5062"/>
              <a:ext cx="891" cy="630"/>
            </a:xfrm>
            <a:prstGeom prst="homePlate">
              <a:avLst>
                <a:gd name="adj" fmla="val 3535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87"/>
            <p:cNvSpPr>
              <a:spLocks noChangeArrowheads="1"/>
            </p:cNvSpPr>
            <p:nvPr/>
          </p:nvSpPr>
          <p:spPr bwMode="auto">
            <a:xfrm>
              <a:off x="3413" y="5207"/>
              <a:ext cx="891" cy="630"/>
            </a:xfrm>
            <a:prstGeom prst="homePlate">
              <a:avLst>
                <a:gd name="adj" fmla="val 3535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86"/>
            <p:cNvSpPr>
              <a:spLocks noChangeShapeType="1"/>
            </p:cNvSpPr>
            <p:nvPr/>
          </p:nvSpPr>
          <p:spPr bwMode="auto">
            <a:xfrm flipH="1">
              <a:off x="1747" y="2486"/>
              <a:ext cx="166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85"/>
            <p:cNvSpPr>
              <a:spLocks noChangeShapeType="1"/>
            </p:cNvSpPr>
            <p:nvPr/>
          </p:nvSpPr>
          <p:spPr bwMode="auto">
            <a:xfrm>
              <a:off x="4304" y="2694"/>
              <a:ext cx="4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84"/>
            <p:cNvSpPr>
              <a:spLocks noChangeShapeType="1"/>
            </p:cNvSpPr>
            <p:nvPr/>
          </p:nvSpPr>
          <p:spPr bwMode="auto">
            <a:xfrm>
              <a:off x="4724" y="2695"/>
              <a:ext cx="1" cy="4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83"/>
            <p:cNvSpPr>
              <a:spLocks noChangeShapeType="1"/>
            </p:cNvSpPr>
            <p:nvPr/>
          </p:nvSpPr>
          <p:spPr bwMode="auto">
            <a:xfrm>
              <a:off x="4725" y="3132"/>
              <a:ext cx="30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82"/>
            <p:cNvSpPr>
              <a:spLocks noChangeShapeType="1"/>
            </p:cNvSpPr>
            <p:nvPr/>
          </p:nvSpPr>
          <p:spPr bwMode="auto">
            <a:xfrm>
              <a:off x="4530" y="3292"/>
              <a:ext cx="48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81"/>
            <p:cNvSpPr>
              <a:spLocks noChangeShapeType="1"/>
            </p:cNvSpPr>
            <p:nvPr/>
          </p:nvSpPr>
          <p:spPr bwMode="auto">
            <a:xfrm>
              <a:off x="4336" y="4054"/>
              <a:ext cx="4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80"/>
            <p:cNvSpPr>
              <a:spLocks noChangeShapeType="1"/>
            </p:cNvSpPr>
            <p:nvPr/>
          </p:nvSpPr>
          <p:spPr bwMode="auto">
            <a:xfrm>
              <a:off x="4756" y="3596"/>
              <a:ext cx="1" cy="4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AutoShape 79"/>
            <p:cNvSpPr>
              <a:spLocks noChangeShapeType="1"/>
            </p:cNvSpPr>
            <p:nvPr/>
          </p:nvSpPr>
          <p:spPr bwMode="auto">
            <a:xfrm>
              <a:off x="4741" y="3596"/>
              <a:ext cx="30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utoShape 78"/>
            <p:cNvSpPr>
              <a:spLocks noChangeShapeType="1"/>
            </p:cNvSpPr>
            <p:nvPr/>
          </p:nvSpPr>
          <p:spPr bwMode="auto">
            <a:xfrm>
              <a:off x="3093" y="2908"/>
              <a:ext cx="30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AutoShape 77"/>
            <p:cNvSpPr>
              <a:spLocks noChangeShapeType="1"/>
            </p:cNvSpPr>
            <p:nvPr/>
          </p:nvSpPr>
          <p:spPr bwMode="auto">
            <a:xfrm flipH="1">
              <a:off x="2637" y="2710"/>
              <a:ext cx="7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AutoShape 76"/>
            <p:cNvSpPr>
              <a:spLocks noChangeShapeType="1"/>
            </p:cNvSpPr>
            <p:nvPr/>
          </p:nvSpPr>
          <p:spPr bwMode="auto">
            <a:xfrm>
              <a:off x="1942" y="2487"/>
              <a:ext cx="0" cy="30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75"/>
            <p:cNvSpPr>
              <a:spLocks noChangeShapeType="1"/>
            </p:cNvSpPr>
            <p:nvPr/>
          </p:nvSpPr>
          <p:spPr bwMode="auto">
            <a:xfrm>
              <a:off x="1942" y="5550"/>
              <a:ext cx="1471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74"/>
            <p:cNvSpPr>
              <a:spLocks noChangeShapeType="1"/>
            </p:cNvSpPr>
            <p:nvPr/>
          </p:nvSpPr>
          <p:spPr bwMode="auto">
            <a:xfrm>
              <a:off x="5919" y="3301"/>
              <a:ext cx="4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73"/>
            <p:cNvSpPr>
              <a:spLocks noChangeShapeType="1"/>
            </p:cNvSpPr>
            <p:nvPr/>
          </p:nvSpPr>
          <p:spPr bwMode="auto">
            <a:xfrm flipV="1">
              <a:off x="6339" y="2290"/>
              <a:ext cx="1" cy="10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72"/>
            <p:cNvSpPr>
              <a:spLocks noChangeShapeType="1"/>
            </p:cNvSpPr>
            <p:nvPr/>
          </p:nvSpPr>
          <p:spPr bwMode="auto">
            <a:xfrm>
              <a:off x="6339" y="2289"/>
              <a:ext cx="176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AutoShape 71"/>
            <p:cNvSpPr>
              <a:spLocks noChangeShapeType="1"/>
            </p:cNvSpPr>
            <p:nvPr/>
          </p:nvSpPr>
          <p:spPr bwMode="auto">
            <a:xfrm>
              <a:off x="6585" y="2290"/>
              <a:ext cx="0" cy="24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AutoShape 70"/>
            <p:cNvSpPr>
              <a:spLocks noChangeShapeType="1"/>
            </p:cNvSpPr>
            <p:nvPr/>
          </p:nvSpPr>
          <p:spPr bwMode="auto">
            <a:xfrm>
              <a:off x="6585" y="4748"/>
              <a:ext cx="151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AutoShape 69"/>
            <p:cNvSpPr>
              <a:spLocks noChangeShapeType="1"/>
            </p:cNvSpPr>
            <p:nvPr/>
          </p:nvSpPr>
          <p:spPr bwMode="auto">
            <a:xfrm>
              <a:off x="3109" y="5676"/>
              <a:ext cx="30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AutoShape 68"/>
            <p:cNvSpPr>
              <a:spLocks noChangeShapeType="1"/>
            </p:cNvSpPr>
            <p:nvPr/>
          </p:nvSpPr>
          <p:spPr bwMode="auto">
            <a:xfrm>
              <a:off x="2152" y="2487"/>
              <a:ext cx="0" cy="8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AutoShape 67"/>
            <p:cNvSpPr>
              <a:spLocks noChangeArrowheads="1"/>
            </p:cNvSpPr>
            <p:nvPr/>
          </p:nvSpPr>
          <p:spPr bwMode="auto">
            <a:xfrm>
              <a:off x="2088" y="3292"/>
              <a:ext cx="143" cy="347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66"/>
            <p:cNvSpPr>
              <a:spLocks noChangeArrowheads="1"/>
            </p:cNvSpPr>
            <p:nvPr/>
          </p:nvSpPr>
          <p:spPr bwMode="auto">
            <a:xfrm>
              <a:off x="2088" y="3643"/>
              <a:ext cx="143" cy="14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AutoShape 65"/>
            <p:cNvSpPr>
              <a:spLocks noChangeShapeType="1"/>
            </p:cNvSpPr>
            <p:nvPr/>
          </p:nvSpPr>
          <p:spPr bwMode="auto">
            <a:xfrm flipH="1">
              <a:off x="2152" y="3802"/>
              <a:ext cx="8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64"/>
            <p:cNvSpPr>
              <a:spLocks noChangeShapeType="1"/>
            </p:cNvSpPr>
            <p:nvPr/>
          </p:nvSpPr>
          <p:spPr bwMode="auto">
            <a:xfrm>
              <a:off x="2160" y="4199"/>
              <a:ext cx="126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63"/>
            <p:cNvSpPr>
              <a:spLocks noChangeShapeType="1"/>
            </p:cNvSpPr>
            <p:nvPr/>
          </p:nvSpPr>
          <p:spPr bwMode="auto">
            <a:xfrm flipH="1">
              <a:off x="2476" y="4006"/>
              <a:ext cx="93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AutoShape 62"/>
            <p:cNvSpPr>
              <a:spLocks noChangeShapeType="1"/>
            </p:cNvSpPr>
            <p:nvPr/>
          </p:nvSpPr>
          <p:spPr bwMode="auto">
            <a:xfrm flipV="1">
              <a:off x="2637" y="3639"/>
              <a:ext cx="1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AutoShape 61"/>
            <p:cNvSpPr>
              <a:spLocks noChangeArrowheads="1"/>
            </p:cNvSpPr>
            <p:nvPr/>
          </p:nvSpPr>
          <p:spPr bwMode="auto">
            <a:xfrm>
              <a:off x="2556" y="3334"/>
              <a:ext cx="145" cy="29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utoShape 60"/>
            <p:cNvSpPr>
              <a:spLocks noChangeArrowheads="1"/>
            </p:cNvSpPr>
            <p:nvPr/>
          </p:nvSpPr>
          <p:spPr bwMode="auto">
            <a:xfrm>
              <a:off x="2552" y="3227"/>
              <a:ext cx="143" cy="14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AutoShape 59"/>
            <p:cNvSpPr>
              <a:spLocks noChangeShapeType="1"/>
            </p:cNvSpPr>
            <p:nvPr/>
          </p:nvSpPr>
          <p:spPr bwMode="auto">
            <a:xfrm flipV="1">
              <a:off x="2624" y="2711"/>
              <a:ext cx="13" cy="5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AutoShape 58"/>
            <p:cNvSpPr>
              <a:spLocks noChangeShapeType="1"/>
            </p:cNvSpPr>
            <p:nvPr/>
          </p:nvSpPr>
          <p:spPr bwMode="auto">
            <a:xfrm>
              <a:off x="2961" y="4007"/>
              <a:ext cx="1" cy="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AutoShape 57"/>
            <p:cNvSpPr>
              <a:spLocks noChangeShapeType="1"/>
            </p:cNvSpPr>
            <p:nvPr/>
          </p:nvSpPr>
          <p:spPr bwMode="auto">
            <a:xfrm>
              <a:off x="2961" y="5372"/>
              <a:ext cx="4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AutoShape 56"/>
            <p:cNvSpPr>
              <a:spLocks noChangeShapeType="1"/>
            </p:cNvSpPr>
            <p:nvPr/>
          </p:nvSpPr>
          <p:spPr bwMode="auto">
            <a:xfrm flipV="1">
              <a:off x="4304" y="5474"/>
              <a:ext cx="1052" cy="48"/>
            </a:xfrm>
            <a:prstGeom prst="bentConnector3">
              <a:avLst>
                <a:gd name="adj1" fmla="val 4990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AutoShape 55"/>
            <p:cNvSpPr>
              <a:spLocks noChangeShapeType="1"/>
            </p:cNvSpPr>
            <p:nvPr/>
          </p:nvSpPr>
          <p:spPr bwMode="auto">
            <a:xfrm>
              <a:off x="5356" y="5473"/>
              <a:ext cx="43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AutoShape 54"/>
            <p:cNvSpPr>
              <a:spLocks noChangeShapeType="1"/>
            </p:cNvSpPr>
            <p:nvPr/>
          </p:nvSpPr>
          <p:spPr bwMode="auto">
            <a:xfrm>
              <a:off x="2088" y="6326"/>
              <a:ext cx="54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AutoShape 53"/>
            <p:cNvSpPr>
              <a:spLocks noChangeShapeType="1"/>
            </p:cNvSpPr>
            <p:nvPr/>
          </p:nvSpPr>
          <p:spPr bwMode="auto">
            <a:xfrm flipV="1">
              <a:off x="7524" y="3855"/>
              <a:ext cx="1" cy="24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AutoShape 52"/>
            <p:cNvSpPr>
              <a:spLocks noChangeShapeType="1"/>
            </p:cNvSpPr>
            <p:nvPr/>
          </p:nvSpPr>
          <p:spPr bwMode="auto">
            <a:xfrm>
              <a:off x="7524" y="3855"/>
              <a:ext cx="5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AutoShape 51"/>
            <p:cNvSpPr>
              <a:spLocks noChangeShapeType="1"/>
            </p:cNvSpPr>
            <p:nvPr/>
          </p:nvSpPr>
          <p:spPr bwMode="auto">
            <a:xfrm>
              <a:off x="6795" y="2300"/>
              <a:ext cx="1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AutoShape 50"/>
            <p:cNvSpPr>
              <a:spLocks noChangeArrowheads="1"/>
            </p:cNvSpPr>
            <p:nvPr/>
          </p:nvSpPr>
          <p:spPr bwMode="auto">
            <a:xfrm>
              <a:off x="6731" y="2909"/>
              <a:ext cx="143" cy="347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AutoShape 49"/>
            <p:cNvSpPr>
              <a:spLocks noChangeArrowheads="1"/>
            </p:cNvSpPr>
            <p:nvPr/>
          </p:nvSpPr>
          <p:spPr bwMode="auto">
            <a:xfrm>
              <a:off x="6728" y="3243"/>
              <a:ext cx="143" cy="14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AutoShape 48"/>
            <p:cNvSpPr>
              <a:spLocks noChangeShapeType="1"/>
            </p:cNvSpPr>
            <p:nvPr/>
          </p:nvSpPr>
          <p:spPr bwMode="auto">
            <a:xfrm flipH="1">
              <a:off x="6796" y="3386"/>
              <a:ext cx="4" cy="2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AutoShape 47"/>
            <p:cNvSpPr>
              <a:spLocks noChangeShapeType="1"/>
            </p:cNvSpPr>
            <p:nvPr/>
          </p:nvSpPr>
          <p:spPr bwMode="auto">
            <a:xfrm>
              <a:off x="8430" y="5586"/>
              <a:ext cx="130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AutoShape 46"/>
            <p:cNvSpPr>
              <a:spLocks noChangeArrowheads="1"/>
            </p:cNvSpPr>
            <p:nvPr/>
          </p:nvSpPr>
          <p:spPr bwMode="auto">
            <a:xfrm>
              <a:off x="7152" y="2961"/>
              <a:ext cx="145" cy="29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AutoShape 45"/>
            <p:cNvSpPr>
              <a:spLocks noChangeArrowheads="1"/>
            </p:cNvSpPr>
            <p:nvPr/>
          </p:nvSpPr>
          <p:spPr bwMode="auto">
            <a:xfrm>
              <a:off x="7152" y="2818"/>
              <a:ext cx="143" cy="14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AutoShape 44"/>
            <p:cNvSpPr>
              <a:spLocks noChangeShapeType="1"/>
            </p:cNvSpPr>
            <p:nvPr/>
          </p:nvSpPr>
          <p:spPr bwMode="auto">
            <a:xfrm flipV="1">
              <a:off x="7224" y="2470"/>
              <a:ext cx="1" cy="3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AutoShape 43"/>
            <p:cNvSpPr>
              <a:spLocks noChangeShapeType="1"/>
            </p:cNvSpPr>
            <p:nvPr/>
          </p:nvSpPr>
          <p:spPr bwMode="auto">
            <a:xfrm flipV="1">
              <a:off x="7225" y="2481"/>
              <a:ext cx="877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AutoShape 42"/>
            <p:cNvSpPr>
              <a:spLocks noChangeShapeType="1"/>
            </p:cNvSpPr>
            <p:nvPr/>
          </p:nvSpPr>
          <p:spPr bwMode="auto">
            <a:xfrm>
              <a:off x="7540" y="2671"/>
              <a:ext cx="5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AutoShape 41"/>
            <p:cNvSpPr>
              <a:spLocks noChangeShapeType="1"/>
            </p:cNvSpPr>
            <p:nvPr/>
          </p:nvSpPr>
          <p:spPr bwMode="auto">
            <a:xfrm flipH="1">
              <a:off x="7224" y="3256"/>
              <a:ext cx="1" cy="9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AutoShape 40"/>
            <p:cNvSpPr>
              <a:spLocks noChangeShapeType="1"/>
            </p:cNvSpPr>
            <p:nvPr/>
          </p:nvSpPr>
          <p:spPr bwMode="auto">
            <a:xfrm>
              <a:off x="7225" y="4199"/>
              <a:ext cx="299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AutoShape 39"/>
            <p:cNvSpPr>
              <a:spLocks noChangeShapeType="1"/>
            </p:cNvSpPr>
            <p:nvPr/>
          </p:nvSpPr>
          <p:spPr bwMode="auto">
            <a:xfrm>
              <a:off x="7524" y="3407"/>
              <a:ext cx="5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AutoShape 38"/>
            <p:cNvSpPr>
              <a:spLocks noChangeShapeType="1"/>
            </p:cNvSpPr>
            <p:nvPr/>
          </p:nvSpPr>
          <p:spPr bwMode="auto">
            <a:xfrm>
              <a:off x="8992" y="4892"/>
              <a:ext cx="744" cy="485"/>
            </a:xfrm>
            <a:prstGeom prst="bentConnector3">
              <a:avLst>
                <a:gd name="adj1" fmla="val 49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AutoShape 37"/>
            <p:cNvSpPr>
              <a:spLocks noChangeShapeType="1"/>
            </p:cNvSpPr>
            <p:nvPr/>
          </p:nvSpPr>
          <p:spPr bwMode="auto">
            <a:xfrm>
              <a:off x="6796" y="3648"/>
              <a:ext cx="13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AutoShape 36"/>
            <p:cNvSpPr>
              <a:spLocks noChangeShapeType="1"/>
            </p:cNvSpPr>
            <p:nvPr/>
          </p:nvSpPr>
          <p:spPr bwMode="auto">
            <a:xfrm>
              <a:off x="8993" y="2481"/>
              <a:ext cx="3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AutoShape 35"/>
            <p:cNvSpPr>
              <a:spLocks noChangeShapeType="1"/>
            </p:cNvSpPr>
            <p:nvPr/>
          </p:nvSpPr>
          <p:spPr bwMode="auto">
            <a:xfrm>
              <a:off x="9368" y="2487"/>
              <a:ext cx="1" cy="3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AutoShape 34"/>
            <p:cNvSpPr>
              <a:spLocks noChangeShapeType="1"/>
            </p:cNvSpPr>
            <p:nvPr/>
          </p:nvSpPr>
          <p:spPr bwMode="auto">
            <a:xfrm>
              <a:off x="9369" y="2778"/>
              <a:ext cx="36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AutoShape 33"/>
            <p:cNvSpPr>
              <a:spLocks noChangeShapeType="1"/>
            </p:cNvSpPr>
            <p:nvPr/>
          </p:nvSpPr>
          <p:spPr bwMode="auto">
            <a:xfrm flipH="1">
              <a:off x="9174" y="2986"/>
              <a:ext cx="56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AutoShape 32"/>
            <p:cNvSpPr>
              <a:spLocks noChangeShapeType="1"/>
            </p:cNvSpPr>
            <p:nvPr/>
          </p:nvSpPr>
          <p:spPr bwMode="auto">
            <a:xfrm>
              <a:off x="8993" y="3616"/>
              <a:ext cx="48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AutoShape 31"/>
            <p:cNvSpPr>
              <a:spLocks noChangeShapeType="1"/>
            </p:cNvSpPr>
            <p:nvPr/>
          </p:nvSpPr>
          <p:spPr bwMode="auto">
            <a:xfrm flipV="1">
              <a:off x="9481" y="3227"/>
              <a:ext cx="1" cy="3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AutoShape 30"/>
            <p:cNvSpPr>
              <a:spLocks noChangeShapeType="1"/>
            </p:cNvSpPr>
            <p:nvPr/>
          </p:nvSpPr>
          <p:spPr bwMode="auto">
            <a:xfrm flipV="1">
              <a:off x="9481" y="3226"/>
              <a:ext cx="255" cy="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AutoShape 29"/>
            <p:cNvSpPr>
              <a:spLocks noChangeShapeType="1"/>
            </p:cNvSpPr>
            <p:nvPr/>
          </p:nvSpPr>
          <p:spPr bwMode="auto">
            <a:xfrm>
              <a:off x="10627" y="2985"/>
              <a:ext cx="48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AutoShape 28"/>
            <p:cNvSpPr>
              <a:spLocks noChangeShapeType="1"/>
            </p:cNvSpPr>
            <p:nvPr/>
          </p:nvSpPr>
          <p:spPr bwMode="auto">
            <a:xfrm>
              <a:off x="10611" y="5369"/>
              <a:ext cx="48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AutoShape 27"/>
            <p:cNvSpPr>
              <a:spLocks noChangeShapeType="1"/>
            </p:cNvSpPr>
            <p:nvPr/>
          </p:nvSpPr>
          <p:spPr bwMode="auto">
            <a:xfrm>
              <a:off x="7815" y="5062"/>
              <a:ext cx="30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AutoShape 26"/>
            <p:cNvSpPr>
              <a:spLocks noChangeShapeType="1"/>
            </p:cNvSpPr>
            <p:nvPr/>
          </p:nvSpPr>
          <p:spPr bwMode="auto">
            <a:xfrm>
              <a:off x="7734" y="3856"/>
              <a:ext cx="1" cy="7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AutoShape 25"/>
            <p:cNvSpPr>
              <a:spLocks noChangeShapeType="1"/>
            </p:cNvSpPr>
            <p:nvPr/>
          </p:nvSpPr>
          <p:spPr bwMode="auto">
            <a:xfrm>
              <a:off x="7734" y="4652"/>
              <a:ext cx="36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Text Box 24"/>
            <p:cNvSpPr txBox="1">
              <a:spLocks noChangeArrowheads="1"/>
            </p:cNvSpPr>
            <p:nvPr/>
          </p:nvSpPr>
          <p:spPr bwMode="auto">
            <a:xfrm>
              <a:off x="1747" y="1844"/>
              <a:ext cx="484" cy="4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2962" y="3009"/>
              <a:ext cx="322" cy="3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auto">
            <a:xfrm>
              <a:off x="1942" y="5837"/>
              <a:ext cx="614" cy="3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 Box 21"/>
            <p:cNvSpPr txBox="1">
              <a:spLocks noChangeArrowheads="1"/>
            </p:cNvSpPr>
            <p:nvPr/>
          </p:nvSpPr>
          <p:spPr bwMode="auto">
            <a:xfrm>
              <a:off x="3608" y="2470"/>
              <a:ext cx="421" cy="4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3608" y="3855"/>
              <a:ext cx="421" cy="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3608" y="5305"/>
              <a:ext cx="421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5145" y="3123"/>
              <a:ext cx="469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8236" y="2289"/>
              <a:ext cx="420" cy="4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 Box 16"/>
            <p:cNvSpPr txBox="1">
              <a:spLocks noChangeArrowheads="1"/>
            </p:cNvSpPr>
            <p:nvPr/>
          </p:nvSpPr>
          <p:spPr bwMode="auto">
            <a:xfrm>
              <a:off x="8236" y="3386"/>
              <a:ext cx="420" cy="4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 Box 15"/>
            <p:cNvSpPr txBox="1">
              <a:spLocks noChangeArrowheads="1"/>
            </p:cNvSpPr>
            <p:nvPr/>
          </p:nvSpPr>
          <p:spPr bwMode="auto">
            <a:xfrm>
              <a:off x="8236" y="4653"/>
              <a:ext cx="420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 Box 14"/>
            <p:cNvSpPr txBox="1">
              <a:spLocks noChangeArrowheads="1"/>
            </p:cNvSpPr>
            <p:nvPr/>
          </p:nvSpPr>
          <p:spPr bwMode="auto">
            <a:xfrm>
              <a:off x="9918" y="2711"/>
              <a:ext cx="389" cy="5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13"/>
            <p:cNvSpPr txBox="1">
              <a:spLocks noChangeArrowheads="1"/>
            </p:cNvSpPr>
            <p:nvPr/>
          </p:nvSpPr>
          <p:spPr bwMode="auto">
            <a:xfrm>
              <a:off x="9918" y="5207"/>
              <a:ext cx="389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 Box 12"/>
            <p:cNvSpPr txBox="1">
              <a:spLocks noChangeArrowheads="1"/>
            </p:cNvSpPr>
            <p:nvPr/>
          </p:nvSpPr>
          <p:spPr bwMode="auto">
            <a:xfrm>
              <a:off x="2412" y="4290"/>
              <a:ext cx="372" cy="3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AutoShape 11"/>
            <p:cNvSpPr>
              <a:spLocks noChangeShapeType="1"/>
            </p:cNvSpPr>
            <p:nvPr/>
          </p:nvSpPr>
          <p:spPr bwMode="auto">
            <a:xfrm flipH="1" flipV="1">
              <a:off x="2961" y="3786"/>
              <a:ext cx="468" cy="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Text Box 10"/>
            <p:cNvSpPr txBox="1">
              <a:spLocks noChangeArrowheads="1"/>
            </p:cNvSpPr>
            <p:nvPr/>
          </p:nvSpPr>
          <p:spPr bwMode="auto">
            <a:xfrm>
              <a:off x="2962" y="3386"/>
              <a:ext cx="434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4125" y="3082"/>
              <a:ext cx="307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 Box 8"/>
            <p:cNvSpPr txBox="1">
              <a:spLocks noChangeArrowheads="1"/>
            </p:cNvSpPr>
            <p:nvPr/>
          </p:nvSpPr>
          <p:spPr bwMode="auto">
            <a:xfrm>
              <a:off x="2961" y="5740"/>
              <a:ext cx="323" cy="5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 Box 7"/>
            <p:cNvSpPr txBox="1">
              <a:spLocks noChangeArrowheads="1"/>
            </p:cNvSpPr>
            <p:nvPr/>
          </p:nvSpPr>
          <p:spPr bwMode="auto">
            <a:xfrm>
              <a:off x="7540" y="2778"/>
              <a:ext cx="404" cy="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 Box 6"/>
            <p:cNvSpPr txBox="1">
              <a:spLocks noChangeArrowheads="1"/>
            </p:cNvSpPr>
            <p:nvPr/>
          </p:nvSpPr>
          <p:spPr bwMode="auto">
            <a:xfrm>
              <a:off x="8867" y="2909"/>
              <a:ext cx="307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Text Box 5"/>
            <p:cNvSpPr txBox="1">
              <a:spLocks noChangeArrowheads="1"/>
            </p:cNvSpPr>
            <p:nvPr/>
          </p:nvSpPr>
          <p:spPr bwMode="auto">
            <a:xfrm>
              <a:off x="10627" y="2354"/>
              <a:ext cx="747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Sum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 Box 4"/>
            <p:cNvSpPr txBox="1">
              <a:spLocks noChangeArrowheads="1"/>
            </p:cNvSpPr>
            <p:nvPr/>
          </p:nvSpPr>
          <p:spPr bwMode="auto">
            <a:xfrm>
              <a:off x="10611" y="4677"/>
              <a:ext cx="763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 Box 3"/>
            <p:cNvSpPr txBox="1">
              <a:spLocks noChangeArrowheads="1"/>
            </p:cNvSpPr>
            <p:nvPr/>
          </p:nvSpPr>
          <p:spPr bwMode="auto">
            <a:xfrm>
              <a:off x="6800" y="4840"/>
              <a:ext cx="603" cy="4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 Box 2"/>
            <p:cNvSpPr txBox="1">
              <a:spLocks noChangeArrowheads="1"/>
            </p:cNvSpPr>
            <p:nvPr/>
          </p:nvSpPr>
          <p:spPr bwMode="auto">
            <a:xfrm>
              <a:off x="8401" y="5740"/>
              <a:ext cx="466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4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243840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 smtClean="0"/>
              <a:t>Conventional gate dissipates energy because it discards information.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343400"/>
            <a:ext cx="3733800" cy="1828800"/>
            <a:chOff x="1828800" y="4343400"/>
            <a:chExt cx="3733800" cy="1828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286000" y="5029200"/>
              <a:ext cx="2057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86000" y="4572000"/>
              <a:ext cx="2057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86000" y="5486400"/>
              <a:ext cx="2057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200400" y="45720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343400" y="43434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8800" y="48006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800" y="52578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124200" y="4495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4953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48000" y="5334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3048000" y="5486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00400" y="5334000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28800" y="43434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3400" y="48006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52578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A&amp;B</a:t>
              </a:r>
              <a:endParaRPr lang="en-US" sz="2400" dirty="0"/>
            </a:p>
          </p:txBody>
        </p:sp>
        <p:sp>
          <p:nvSpPr>
            <p:cNvPr id="21" name="Trapezoid 20"/>
            <p:cNvSpPr/>
            <p:nvPr/>
          </p:nvSpPr>
          <p:spPr>
            <a:xfrm rot="10800000">
              <a:off x="5181600" y="5867400"/>
              <a:ext cx="381000" cy="30480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hape 21"/>
            <p:cNvCxnSpPr>
              <a:stCxn id="10" idx="3"/>
            </p:cNvCxnSpPr>
            <p:nvPr/>
          </p:nvCxnSpPr>
          <p:spPr>
            <a:xfrm>
              <a:off x="4733250" y="4574233"/>
              <a:ext cx="676950" cy="1293167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9" idx="3"/>
            </p:cNvCxnSpPr>
            <p:nvPr/>
          </p:nvCxnSpPr>
          <p:spPr>
            <a:xfrm>
              <a:off x="4733250" y="5031433"/>
              <a:ext cx="524550" cy="835967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74"/>
          <p:cNvSpPr txBox="1">
            <a:spLocks/>
          </p:cNvSpPr>
          <p:nvPr/>
        </p:nvSpPr>
        <p:spPr>
          <a:xfrm>
            <a:off x="4800600" y="1600200"/>
            <a:ext cx="4114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3200" dirty="0" smtClean="0"/>
              <a:t>Reversible gates does not dissipate energy because there is no information erasure.</a:t>
            </a:r>
            <a:endParaRPr lang="en-US" sz="3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334000" y="4343400"/>
            <a:ext cx="3391019" cy="1376065"/>
            <a:chOff x="5638800" y="4343400"/>
            <a:chExt cx="3391019" cy="137606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096000" y="5029200"/>
              <a:ext cx="2057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96000" y="4572000"/>
              <a:ext cx="2057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096000" y="5486400"/>
              <a:ext cx="2057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086600" y="45720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38800" y="43434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8800" y="48006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38800" y="52578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010400" y="4495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10400" y="4953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934200" y="5334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0"/>
              <a:endCxn id="36" idx="4"/>
            </p:cNvCxnSpPr>
            <p:nvPr/>
          </p:nvCxnSpPr>
          <p:spPr>
            <a:xfrm>
              <a:off x="7086600" y="5334000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6"/>
              <a:endCxn id="36" idx="2"/>
            </p:cNvCxnSpPr>
            <p:nvPr/>
          </p:nvCxnSpPr>
          <p:spPr>
            <a:xfrm flipH="1">
              <a:off x="6934200" y="5486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229600" y="43434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29600" y="48006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B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9600" y="52578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A&amp;B</a:t>
              </a:r>
              <a:endParaRPr lang="en-US" sz="24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178436" y="304800"/>
            <a:ext cx="8736964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odoni MT" pitchFamily="18" charset="0"/>
              </a:rPr>
              <a:t>Difference Between Reversible Gate and Irreversible Gate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Full Adder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80653" y="2419905"/>
            <a:ext cx="6582694" cy="341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Memory Cell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E758-B839-456B-A303-62C075FDA2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Cellular Automata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5" name="Picture 24" descr="my mc 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26" name="Oval 25"/>
          <p:cNvSpPr/>
          <p:nvPr/>
        </p:nvSpPr>
        <p:spPr>
          <a:xfrm>
            <a:off x="1752600" y="1524000"/>
            <a:ext cx="2286000" cy="2057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752600" y="11430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R/W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0" y="2209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INPUT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0" y="3505200"/>
            <a:ext cx="13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ROW SELECT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7200" y="1676400"/>
            <a:ext cx="2971800" cy="5181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239000" y="2057400"/>
            <a:ext cx="381000" cy="457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01147" y="1535668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 X1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MUX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400" y="5791200"/>
            <a:ext cx="92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LOGIC 0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143000" y="1371600"/>
            <a:ext cx="609600" cy="1219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3400" y="11430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AND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62000" y="3886200"/>
            <a:ext cx="381000" cy="457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57200" y="6096000"/>
            <a:ext cx="304800" cy="381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57200" y="-76200"/>
            <a:ext cx="83058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 pitchFamily="18" charset="0"/>
              </a:rPr>
              <a:t>Memory Cell</a:t>
            </a:r>
            <a:endParaRPr kumimoji="0" lang="en-IN" sz="50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Cell – Simulation Output</a:t>
            </a:r>
            <a:endParaRPr lang="en-IN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E758-B839-456B-A303-62C075FDA2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Cellular Automata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6" name="Picture 25" descr="diiff op m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400" y="1764268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ROW SELECT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6800" y="3124200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READ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200" y="46598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INPUT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1400" y="1905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86200" y="2057400"/>
            <a:ext cx="1066800" cy="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819400" y="2057400"/>
            <a:ext cx="609600" cy="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67200" y="32882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4568886" y="3429000"/>
            <a:ext cx="460314" cy="43934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1"/>
          </p:cNvCxnSpPr>
          <p:nvPr/>
        </p:nvCxnSpPr>
        <p:spPr>
          <a:xfrm flipH="1">
            <a:off x="3886200" y="3472934"/>
            <a:ext cx="381000" cy="3226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0" y="48122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14800" y="44958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22714" y="48122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51314" y="44196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46514" y="5791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000" y="61838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00600" y="5867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05400" y="62600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99314" y="1905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8004114" y="2057400"/>
            <a:ext cx="1066800" cy="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937314" y="2057400"/>
            <a:ext cx="609600" cy="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385114" y="32882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73" name="Straight Arrow Connector 72"/>
          <p:cNvCxnSpPr>
            <a:stCxn id="72" idx="3"/>
          </p:cNvCxnSpPr>
          <p:nvPr/>
        </p:nvCxnSpPr>
        <p:spPr>
          <a:xfrm flipV="1">
            <a:off x="8686800" y="3429000"/>
            <a:ext cx="460314" cy="43934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1"/>
          </p:cNvCxnSpPr>
          <p:nvPr/>
        </p:nvCxnSpPr>
        <p:spPr>
          <a:xfrm flipH="1">
            <a:off x="8004114" y="3472934"/>
            <a:ext cx="381000" cy="3226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04114" y="48122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232714" y="44958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540628" y="48122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769228" y="44196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64428" y="5791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66114" y="62600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18514" y="5867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0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doni MT" panose="02070603080606020203" pitchFamily="18" charset="0"/>
                <a:cs typeface="Times New Roman" pitchFamily="18" charset="0"/>
              </a:rPr>
              <a:t>Memory Array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E758-B839-456B-A303-62C075FDA2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Cellular Automata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4 x4 mc 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" y="1524000"/>
            <a:ext cx="1143000" cy="5334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7200" y="1143000"/>
            <a:ext cx="533400" cy="38100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1030069"/>
            <a:ext cx="110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DECODER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2:4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57400" y="1143000"/>
            <a:ext cx="1600200" cy="1295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057400" y="1828800"/>
            <a:ext cx="457200" cy="83820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0" y="2667000"/>
            <a:ext cx="15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MEMORY CELL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696200" y="1295400"/>
            <a:ext cx="228600" cy="152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 flipV="1">
            <a:off x="7810500" y="1143000"/>
            <a:ext cx="395307" cy="30480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05807" y="10022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INPUT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05400" y="1066800"/>
            <a:ext cx="228600" cy="152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5181600" y="2590800"/>
            <a:ext cx="228600" cy="152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5029200" y="4038600"/>
            <a:ext cx="228600" cy="152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5105400" y="5486400"/>
            <a:ext cx="228600" cy="152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stCxn id="26" idx="6"/>
          </p:cNvCxnSpPr>
          <p:nvPr/>
        </p:nvCxnSpPr>
        <p:spPr>
          <a:xfrm>
            <a:off x="5334000" y="1143000"/>
            <a:ext cx="2286000" cy="259080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10200" y="2667000"/>
            <a:ext cx="1905000" cy="114300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257800" y="3962400"/>
            <a:ext cx="2286000" cy="15240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0"/>
          </p:cNvCxnSpPr>
          <p:nvPr/>
        </p:nvCxnSpPr>
        <p:spPr>
          <a:xfrm flipV="1">
            <a:off x="5219700" y="4038600"/>
            <a:ext cx="2476500" cy="144780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72400" y="3657600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READ LINE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3400" y="4876800"/>
            <a:ext cx="533400" cy="685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066800" y="4800600"/>
            <a:ext cx="533400" cy="38100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11669" y="4507468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MUTI LAYER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Conclusion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209800"/>
            <a:ext cx="7848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rgbClr val="FF0066"/>
                </a:solidFill>
              </a:rPr>
              <a:t>Reversible Computing is an attractive research area.</a:t>
            </a:r>
            <a:endParaRPr lang="en-US" sz="4400" b="1" i="1" dirty="0" smtClean="0"/>
          </a:p>
          <a:p>
            <a:pPr algn="ctr"/>
            <a:endParaRPr lang="en-US" sz="4400" b="1" i="1" dirty="0" smtClean="0"/>
          </a:p>
          <a:p>
            <a:pPr algn="ctr"/>
            <a:r>
              <a:rPr lang="en-US" sz="4400" b="1" i="1" dirty="0" smtClean="0"/>
              <a:t>Try to solve reversible problems</a:t>
            </a:r>
            <a:endParaRPr lang="en-US" sz="4400" b="1" i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2" name="Picture 10" descr="Image result for thanks you h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1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Reversibility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/>
              <a:t>or any deterministic device to be reversible is that its input and output be uniquely retrievable from each other - then it is called </a:t>
            </a:r>
            <a:r>
              <a:rPr lang="en-US" dirty="0" smtClean="0">
                <a:solidFill>
                  <a:srgbClr val="FF0000"/>
                </a:solidFill>
              </a:rPr>
              <a:t>logically reversible.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odoni MT" pitchFamily="18" charset="0"/>
              </a:rPr>
              <a:t>ResearchWorks</a:t>
            </a:r>
            <a:r>
              <a:rPr lang="en-US" dirty="0" smtClean="0">
                <a:latin typeface="Bodoni MT" pitchFamily="18" charset="0"/>
              </a:rPr>
              <a:t> Done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Combinational logic circuits: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Full Adder/</a:t>
            </a:r>
            <a:r>
              <a:rPr lang="en-US" dirty="0" err="1" smtClean="0">
                <a:latin typeface="Times New Roman" pitchFamily="18" charset="0"/>
              </a:rPr>
              <a:t>Subtractor</a:t>
            </a:r>
            <a:r>
              <a:rPr lang="en-US" dirty="0" smtClean="0">
                <a:latin typeface="Times New Roman" pitchFamily="18" charset="0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Encoder and Decoder,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Comparator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Sequential circuits: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Latch (D-latch, JK latch, T-latch)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Flip-flops (D-</a:t>
            </a:r>
            <a:r>
              <a:rPr lang="en-US" dirty="0" err="1" smtClean="0">
                <a:latin typeface="Times New Roman" pitchFamily="18" charset="0"/>
              </a:rPr>
              <a:t>flipflop</a:t>
            </a:r>
            <a:r>
              <a:rPr lang="en-US" dirty="0" smtClean="0">
                <a:latin typeface="Times New Roman" pitchFamily="18" charset="0"/>
              </a:rPr>
              <a:t>, JK </a:t>
            </a:r>
            <a:r>
              <a:rPr lang="en-US" dirty="0" err="1" smtClean="0">
                <a:latin typeface="Times New Roman" pitchFamily="18" charset="0"/>
              </a:rPr>
              <a:t>flipflop</a:t>
            </a:r>
            <a:r>
              <a:rPr lang="en-US" dirty="0" smtClean="0">
                <a:latin typeface="Times New Roman" pitchFamily="18" charset="0"/>
              </a:rPr>
              <a:t>, T-</a:t>
            </a:r>
            <a:r>
              <a:rPr lang="en-US" dirty="0" err="1" smtClean="0">
                <a:latin typeface="Times New Roman" pitchFamily="18" charset="0"/>
              </a:rPr>
              <a:t>flipflop</a:t>
            </a:r>
            <a:r>
              <a:rPr lang="en-US" dirty="0" smtClean="0">
                <a:latin typeface="Times New Roman" pitchFamily="18" charset="0"/>
              </a:rPr>
              <a:t>, SR)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Barrel shifter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Shift registers (SIPO, SISO, PISO, PIPO)</a:t>
            </a:r>
            <a:endParaRPr lang="en-IN" dirty="0" smtClean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doni MT" pitchFamily="18" charset="0"/>
              </a:rPr>
              <a:t>Feynman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</a:rPr>
              <a:t>The input vector is  I (A, B) and the output vector is O (P, Q). </a:t>
            </a:r>
          </a:p>
          <a:p>
            <a:r>
              <a:rPr lang="en-IN" dirty="0" smtClean="0">
                <a:latin typeface="Times New Roman" pitchFamily="18" charset="0"/>
              </a:rPr>
              <a:t>The outputs are defined by P=A, Q=A B. </a:t>
            </a:r>
          </a:p>
          <a:p>
            <a:r>
              <a:rPr lang="en-IN" dirty="0" smtClean="0">
                <a:latin typeface="Times New Roman" pitchFamily="18" charset="0"/>
              </a:rPr>
              <a:t>Quantum cost of a Feynman gate is 1.</a:t>
            </a:r>
          </a:p>
          <a:p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716463" y="1773238"/>
            <a:ext cx="4038600" cy="1422400"/>
          </a:xfrm>
          <a:prstGeom prst="rect">
            <a:avLst/>
          </a:prstGeom>
          <a:noFill/>
          <a:ln/>
        </p:spPr>
      </p:pic>
      <p:graphicFrame>
        <p:nvGraphicFramePr>
          <p:cNvPr id="5" name="Group 54"/>
          <p:cNvGraphicFramePr>
            <a:graphicFrameLocks/>
          </p:cNvGraphicFramePr>
          <p:nvPr/>
        </p:nvGraphicFramePr>
        <p:xfrm>
          <a:off x="5003800" y="3644900"/>
          <a:ext cx="2881313" cy="25908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I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333</TotalTime>
  <Words>1265</Words>
  <Application>Microsoft Office PowerPoint</Application>
  <PresentationFormat>On-screen Show (4:3)</PresentationFormat>
  <Paragraphs>612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Bodoni MT</vt:lpstr>
      <vt:lpstr>Calibri</vt:lpstr>
      <vt:lpstr>Constantia</vt:lpstr>
      <vt:lpstr>Garamond</vt:lpstr>
      <vt:lpstr>Perpetua</vt:lpstr>
      <vt:lpstr>Times New Roman</vt:lpstr>
      <vt:lpstr>Wingdings</vt:lpstr>
      <vt:lpstr>Wingdings 2</vt:lpstr>
      <vt:lpstr>Flow</vt:lpstr>
      <vt:lpstr>Reversible Logic Gates and Circuits </vt:lpstr>
      <vt:lpstr>Reversibility in Real Life</vt:lpstr>
      <vt:lpstr>Irreversibility</vt:lpstr>
      <vt:lpstr>What is reversible logic?</vt:lpstr>
      <vt:lpstr>PowerPoint Presentation</vt:lpstr>
      <vt:lpstr>PowerPoint Presentation</vt:lpstr>
      <vt:lpstr>Reversibility</vt:lpstr>
      <vt:lpstr>ResearchWorks Done So far…</vt:lpstr>
      <vt:lpstr>Feynman Gate</vt:lpstr>
      <vt:lpstr>Fredkin Gate</vt:lpstr>
      <vt:lpstr>Toffoli Gate</vt:lpstr>
      <vt:lpstr>Peres Gate</vt:lpstr>
      <vt:lpstr>New Gate</vt:lpstr>
      <vt:lpstr>Reversible Logic Gates</vt:lpstr>
      <vt:lpstr>Reversible Logic Gates</vt:lpstr>
      <vt:lpstr>Reversible Logic Gates</vt:lpstr>
      <vt:lpstr>Reversible Logic Gates</vt:lpstr>
      <vt:lpstr>Universality</vt:lpstr>
      <vt:lpstr>AND operation</vt:lpstr>
      <vt:lpstr>OR Operation</vt:lpstr>
      <vt:lpstr>NOT operation</vt:lpstr>
      <vt:lpstr>Toffoli - Universality</vt:lpstr>
      <vt:lpstr>Fault Tolerant </vt:lpstr>
      <vt:lpstr>FT Gates</vt:lpstr>
      <vt:lpstr>Reversible Full Adder/Subtractor</vt:lpstr>
      <vt:lpstr>8-bit reversible Adder/Subtractor</vt:lpstr>
      <vt:lpstr>4 to 1 Reversible Multiplexer</vt:lpstr>
      <vt:lpstr>8 x 8 multiplier using partial product</vt:lpstr>
      <vt:lpstr>PowerPoint Presentation</vt:lpstr>
      <vt:lpstr>Quantum Cellular Automata (QCA):</vt:lpstr>
      <vt:lpstr>Quantum Cellular Automata (QCA)</vt:lpstr>
      <vt:lpstr>Logical Value of Quantum Dot</vt:lpstr>
      <vt:lpstr>QCA Clocking</vt:lpstr>
      <vt:lpstr>Majority voter gate</vt:lpstr>
      <vt:lpstr>Types of wires in QCA</vt:lpstr>
      <vt:lpstr>Coplanar Wire Crossing</vt:lpstr>
      <vt:lpstr>Coplanar Crossing</vt:lpstr>
      <vt:lpstr>Coplanar Wire Crossing - Simulation</vt:lpstr>
      <vt:lpstr>Multilayer crossing</vt:lpstr>
      <vt:lpstr>Multilayer crossing</vt:lpstr>
      <vt:lpstr>Multilayer crossing -Simulation</vt:lpstr>
      <vt:lpstr>Inverter</vt:lpstr>
      <vt:lpstr>COPLANAR CROSSINGS</vt:lpstr>
      <vt:lpstr>FEYNMAN GATE</vt:lpstr>
      <vt:lpstr>FEYNMAN GATE - Simulation</vt:lpstr>
      <vt:lpstr>FREDKIN GATE</vt:lpstr>
      <vt:lpstr>FREDKIN GATE - Simulation</vt:lpstr>
      <vt:lpstr>MULTILATER CROSSING</vt:lpstr>
      <vt:lpstr>FREDKIN GATE</vt:lpstr>
      <vt:lpstr>FREDKIN GATE - Simulation</vt:lpstr>
      <vt:lpstr>FEYNMAN GATE</vt:lpstr>
      <vt:lpstr>FEYNMAN GATE - Simulation</vt:lpstr>
      <vt:lpstr>TOFFOLI GATE</vt:lpstr>
      <vt:lpstr>TOFFOLI GATE - Simulation</vt:lpstr>
      <vt:lpstr>PERES GATE</vt:lpstr>
      <vt:lpstr>PERES GATE - Simulation</vt:lpstr>
      <vt:lpstr>COPLANAR  Vs MULTILAYER</vt:lpstr>
      <vt:lpstr>Half Adder</vt:lpstr>
      <vt:lpstr>Full Adder</vt:lpstr>
      <vt:lpstr>Full Adder</vt:lpstr>
      <vt:lpstr>Memory Cell</vt:lpstr>
      <vt:lpstr>Memory Cell – Simulation Output</vt:lpstr>
      <vt:lpstr>Memory Array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Reversible Logic and Quantum Cellular Automata</dc:title>
  <dc:creator>Administrator</dc:creator>
  <cp:lastModifiedBy>Administrator</cp:lastModifiedBy>
  <cp:revision>100</cp:revision>
  <dcterms:created xsi:type="dcterms:W3CDTF">2018-06-07T00:27:17Z</dcterms:created>
  <dcterms:modified xsi:type="dcterms:W3CDTF">2019-07-08T08:37:56Z</dcterms:modified>
</cp:coreProperties>
</file>