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40" r:id="rId2"/>
    <p:sldId id="265" r:id="rId3"/>
    <p:sldId id="341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</p:sldIdLst>
  <p:sldSz cx="13716000" cy="100584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FF"/>
    <a:srgbClr val="FFE1FF"/>
    <a:srgbClr val="FFFFFF"/>
    <a:srgbClr val="EEEEE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422" y="-90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5CB9C-1BFF-479E-91FE-024EFD8505E6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685800"/>
            <a:ext cx="4676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DF273-4C30-4FCD-850B-F7C8E6201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976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894081"/>
            <a:ext cx="11658600" cy="625856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264400"/>
            <a:ext cx="9601200" cy="1788160"/>
          </a:xfrm>
        </p:spPr>
        <p:txBody>
          <a:bodyPr>
            <a:normAutofit/>
          </a:bodyPr>
          <a:lstStyle>
            <a:lvl1pPr marL="0" indent="0" algn="ctr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402804"/>
            <a:ext cx="308610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2804"/>
            <a:ext cx="902970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011681"/>
            <a:ext cx="11658600" cy="3674110"/>
          </a:xfrm>
        </p:spPr>
        <p:txBody>
          <a:bodyPr anchor="b"/>
          <a:lstStyle>
            <a:lvl1pPr algn="ctr" defTabSz="13062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9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5967520"/>
            <a:ext cx="11658600" cy="1660101"/>
          </a:xfrm>
        </p:spPr>
        <p:txBody>
          <a:bodyPr anchor="t"/>
          <a:lstStyle>
            <a:lvl1pPr marL="0" indent="0" algn="ctr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6743700" y="5755641"/>
            <a:ext cx="127158" cy="1243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43738" y="5755641"/>
            <a:ext cx="127158" cy="1243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45092" y="5755641"/>
            <a:ext cx="127158" cy="1243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346962"/>
            <a:ext cx="6057900" cy="6638079"/>
          </a:xfrm>
        </p:spPr>
        <p:txBody>
          <a:bodyPr/>
          <a:lstStyle>
            <a:lvl1pPr>
              <a:defRPr sz="34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48640" y="2346960"/>
            <a:ext cx="6062472" cy="6638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46960"/>
            <a:ext cx="6060282" cy="89408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72302" y="2346960"/>
            <a:ext cx="6062663" cy="89408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5800" y="3245510"/>
            <a:ext cx="6062472" cy="5739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7008876" y="3245512"/>
            <a:ext cx="6062472" cy="5739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631" y="391160"/>
            <a:ext cx="4512470" cy="3073400"/>
          </a:xfrm>
        </p:spPr>
        <p:txBody>
          <a:bodyPr anchor="b"/>
          <a:lstStyle>
            <a:lvl1pPr algn="ctr">
              <a:lnSpc>
                <a:spcPct val="100000"/>
              </a:lnSpc>
              <a:defRPr sz="40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707" y="400474"/>
            <a:ext cx="7493795" cy="858456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0631" y="3576322"/>
            <a:ext cx="4512470" cy="540871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3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35280"/>
            <a:ext cx="8567736" cy="1313180"/>
          </a:xfrm>
        </p:spPr>
        <p:txBody>
          <a:bodyPr anchor="b"/>
          <a:lstStyle>
            <a:lvl1pPr algn="ctr">
              <a:lnSpc>
                <a:spcPct val="10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2189" y="1676400"/>
            <a:ext cx="9082086" cy="6660198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521700"/>
            <a:ext cx="8567736" cy="782320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12344400" cy="2346960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46962"/>
            <a:ext cx="12344400" cy="6638079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5022" y="9322648"/>
            <a:ext cx="3128963" cy="535516"/>
          </a:xfrm>
          <a:prstGeom prst="rect">
            <a:avLst/>
          </a:prstGeom>
        </p:spPr>
        <p:txBody>
          <a:bodyPr vert="horz" lIns="130622" tIns="65311" rIns="65311" bIns="65311" rtlCol="0" anchor="ctr"/>
          <a:lstStyle>
            <a:lvl1pPr algn="r"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36D204-7983-4A18-933A-085BF049A49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8749" y="9322648"/>
            <a:ext cx="4271963" cy="535516"/>
          </a:xfrm>
          <a:prstGeom prst="rect">
            <a:avLst/>
          </a:prstGeom>
        </p:spPr>
        <p:txBody>
          <a:bodyPr vert="horz" lIns="65311" tIns="65311" rIns="130622" bIns="65311" rtlCol="0" anchor="ctr"/>
          <a:lstStyle>
            <a:lvl1pPr algn="l"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14919" y="9322648"/>
            <a:ext cx="842963" cy="535516"/>
          </a:xfrm>
          <a:prstGeom prst="rect">
            <a:avLst/>
          </a:prstGeom>
        </p:spPr>
        <p:txBody>
          <a:bodyPr vert="horz" lIns="39187" tIns="65311" rIns="65311" bIns="65311" rtlCol="0" anchor="ctr"/>
          <a:lstStyle>
            <a:lvl1pPr algn="l"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2686640" y="9532431"/>
            <a:ext cx="127158" cy="1243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marL="0" algn="ctr" defTabSz="1306220" rtl="0" eaLnBrk="1" latinLnBrk="0" hangingPunct="1"/>
            <a:endParaRPr lang="en-US" sz="26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853679" y="9532431"/>
            <a:ext cx="127158" cy="1243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306220" rtl="0" eaLnBrk="1" latinLnBrk="0" hangingPunct="1">
        <a:lnSpc>
          <a:spcPts val="8285"/>
        </a:lnSpc>
        <a:spcBef>
          <a:spcPct val="0"/>
        </a:spcBef>
        <a:buNone/>
        <a:defRPr sz="77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ransducers get smarter and wireless - powering and enabling IoT"/>
          <p:cNvSpPr>
            <a:spLocks noChangeAspect="1" noChangeArrowheads="1"/>
          </p:cNvSpPr>
          <p:nvPr/>
        </p:nvSpPr>
        <p:spPr bwMode="auto">
          <a:xfrm>
            <a:off x="233363" y="-211878"/>
            <a:ext cx="457200" cy="447041"/>
          </a:xfrm>
          <a:prstGeom prst="rect">
            <a:avLst/>
          </a:prstGeom>
          <a:noFill/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AutoShape 5" descr="Technology - VeCrear Technologies"/>
          <p:cNvSpPr>
            <a:spLocks noChangeAspect="1" noChangeArrowheads="1"/>
          </p:cNvSpPr>
          <p:nvPr/>
        </p:nvSpPr>
        <p:spPr bwMode="auto">
          <a:xfrm>
            <a:off x="233363" y="-211878"/>
            <a:ext cx="457200" cy="447041"/>
          </a:xfrm>
          <a:prstGeom prst="rect">
            <a:avLst/>
          </a:prstGeom>
          <a:noFill/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" y="1121566"/>
            <a:ext cx="13723319" cy="893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13487" y="263045"/>
            <a:ext cx="9505055" cy="6551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IN" sz="3400" b="1" dirty="0" smtClean="0"/>
              <a:t>15ECC18 – SENSORS AND ACTUATORS</a:t>
            </a:r>
            <a:endParaRPr lang="en-IN" sz="3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Ionization Sensors (Detectors)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910343"/>
            <a:ext cx="4193704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i="1" dirty="0" smtClean="0"/>
              <a:t>Ionization Chambers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33264" y="3301008"/>
            <a:ext cx="13194704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/>
              <a:t>Clearly, the higher the particle energy, the higher the current across the </a:t>
            </a:r>
            <a:r>
              <a:rPr lang="en-US" sz="3200" dirty="0" smtClean="0"/>
              <a:t>chamber.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/>
              <a:t>Alternatively</a:t>
            </a:r>
            <a:r>
              <a:rPr lang="en-US" sz="3200" dirty="0" smtClean="0"/>
              <a:t>, looking at it as an electromagnetic radiation, the higher the </a:t>
            </a:r>
            <a:r>
              <a:rPr lang="en-US" sz="3200" dirty="0" smtClean="0"/>
              <a:t>radiation frequency </a:t>
            </a:r>
            <a:r>
              <a:rPr lang="en-US" sz="3200" dirty="0" smtClean="0"/>
              <a:t>and the higher the voltage across the electrodes, the higher the current </a:t>
            </a:r>
            <a:r>
              <a:rPr lang="en-US" sz="3200" dirty="0" smtClean="0"/>
              <a:t>across the </a:t>
            </a:r>
            <a:r>
              <a:rPr lang="en-US" sz="3200" dirty="0" smtClean="0"/>
              <a:t>chamber.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Ionization Sensors (Detectors)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910343"/>
            <a:ext cx="6353944" cy="9321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i="1" dirty="0" smtClean="0"/>
              <a:t>Ionization </a:t>
            </a:r>
            <a:r>
              <a:rPr lang="en-US" b="1" i="1" dirty="0" smtClean="0"/>
              <a:t>Chambers – Application 1 (</a:t>
            </a:r>
            <a:r>
              <a:rPr lang="en-US" b="1" dirty="0" smtClean="0"/>
              <a:t>smoke </a:t>
            </a:r>
            <a:r>
              <a:rPr lang="en-US" b="1" dirty="0" smtClean="0"/>
              <a:t>detectors</a:t>
            </a:r>
            <a:r>
              <a:rPr lang="en-US" b="1" i="1" dirty="0" smtClean="0"/>
              <a:t>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2591956"/>
            <a:ext cx="13716000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/>
              <a:t>chamber is open to the air and ionization occurs in air. A small </a:t>
            </a:r>
            <a:r>
              <a:rPr lang="en-US" sz="2800" dirty="0" smtClean="0"/>
              <a:t>radioactive source </a:t>
            </a:r>
            <a:r>
              <a:rPr lang="en-US" sz="2800" dirty="0" smtClean="0"/>
              <a:t>(usually americum-241) ionizes the air at a constant rate causing a </a:t>
            </a:r>
            <a:r>
              <a:rPr lang="en-US" sz="2800" dirty="0" smtClean="0"/>
              <a:t>small, constant </a:t>
            </a:r>
            <a:r>
              <a:rPr lang="en-US" sz="2800" dirty="0" smtClean="0"/>
              <a:t>ionization current between the anode and cathode of the chamber. </a:t>
            </a:r>
            <a:endParaRPr lang="en-US" sz="2800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The source emits </a:t>
            </a:r>
            <a:r>
              <a:rPr lang="en-US" sz="2800" dirty="0" smtClean="0"/>
              <a:t>mostly </a:t>
            </a:r>
            <a:r>
              <a:rPr lang="el-GR" sz="2800" dirty="0" smtClean="0"/>
              <a:t>α</a:t>
            </a:r>
            <a:r>
              <a:rPr lang="en-US" sz="2800" dirty="0" smtClean="0"/>
              <a:t> </a:t>
            </a:r>
            <a:r>
              <a:rPr lang="en-US" sz="2800" dirty="0" smtClean="0"/>
              <a:t>particles. These are heavy particles and are easily blocked. In air </a:t>
            </a:r>
            <a:r>
              <a:rPr lang="en-US" sz="2800" dirty="0" smtClean="0"/>
              <a:t>they only </a:t>
            </a:r>
            <a:r>
              <a:rPr lang="en-US" sz="2800" dirty="0" smtClean="0"/>
              <a:t>propagate a few centimeters, but that is sufficient to establish an </a:t>
            </a:r>
            <a:r>
              <a:rPr lang="en-US" sz="2800" dirty="0" smtClean="0"/>
              <a:t>ionization current </a:t>
            </a:r>
            <a:r>
              <a:rPr lang="en-US" sz="2800" dirty="0" smtClean="0"/>
              <a:t>(called the saturation current) in the chamber. </a:t>
            </a:r>
            <a:endParaRPr lang="en-US" sz="2800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Combustion </a:t>
            </a:r>
            <a:r>
              <a:rPr lang="en-US" sz="2800" dirty="0" smtClean="0"/>
              <a:t>products such </a:t>
            </a:r>
            <a:r>
              <a:rPr lang="en-US" sz="2800" dirty="0" smtClean="0"/>
              <a:t>as smoke </a:t>
            </a:r>
            <a:r>
              <a:rPr lang="en-US" sz="2800" dirty="0" smtClean="0"/>
              <a:t>that enter the chamber are much larger and heavier than air molecules and </a:t>
            </a:r>
            <a:r>
              <a:rPr lang="en-US" sz="2800" dirty="0" smtClean="0"/>
              <a:t>form centers </a:t>
            </a:r>
            <a:r>
              <a:rPr lang="en-US" sz="2800" dirty="0" smtClean="0"/>
              <a:t>around which positive and negative charges recombine (some </a:t>
            </a:r>
            <a:r>
              <a:rPr lang="en-US" sz="2800" dirty="0" smtClean="0"/>
              <a:t>particles become </a:t>
            </a:r>
            <a:r>
              <a:rPr lang="en-US" sz="2800" dirty="0" smtClean="0"/>
              <a:t>positive, some negative through collisions with charged air molecules). </a:t>
            </a:r>
            <a:endParaRPr lang="en-US" sz="2800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This reduces </a:t>
            </a:r>
            <a:r>
              <a:rPr lang="en-US" sz="2800" dirty="0" smtClean="0"/>
              <a:t>the ionization current and triggers an alarm.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280" y="2724944"/>
            <a:ext cx="5972175" cy="325755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Ionization Sensors (Detectors)</a:t>
            </a:r>
            <a:endParaRPr lang="en-IN" sz="2900" b="1" dirty="0"/>
          </a:p>
        </p:txBody>
      </p:sp>
      <p:sp>
        <p:nvSpPr>
          <p:cNvPr id="6" name="Rectangle 5"/>
          <p:cNvSpPr/>
          <p:nvPr/>
        </p:nvSpPr>
        <p:spPr>
          <a:xfrm>
            <a:off x="0" y="910343"/>
            <a:ext cx="6353944" cy="9321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i="1" dirty="0" smtClean="0"/>
              <a:t>Ionization </a:t>
            </a:r>
            <a:r>
              <a:rPr lang="en-US" b="1" i="1" dirty="0" smtClean="0"/>
              <a:t>Chambers – Application 1 (</a:t>
            </a:r>
            <a:r>
              <a:rPr lang="en-US" b="1" dirty="0" smtClean="0"/>
              <a:t>smoke </a:t>
            </a:r>
            <a:r>
              <a:rPr lang="en-US" b="1" dirty="0" smtClean="0"/>
              <a:t>detectors</a:t>
            </a:r>
            <a:r>
              <a:rPr lang="en-US" b="1" i="1" dirty="0" smtClean="0"/>
              <a:t>)</a:t>
            </a: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6490" y="3012976"/>
            <a:ext cx="2571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429000" y="6352634"/>
            <a:ext cx="6858000" cy="31085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The trigger is now based on the </a:t>
            </a:r>
            <a:r>
              <a:rPr lang="en-US" sz="2800" dirty="0" smtClean="0"/>
              <a:t>difference between </a:t>
            </a:r>
            <a:r>
              <a:rPr lang="en-US" sz="2800" dirty="0" smtClean="0"/>
              <a:t>these two currents. </a:t>
            </a:r>
            <a:r>
              <a:rPr lang="en-US" sz="2800" b="1" dirty="0" smtClean="0"/>
              <a:t>Figure 9.2 shows the ionization chambers of a </a:t>
            </a:r>
            <a:r>
              <a:rPr lang="en-US" sz="2800" b="1" dirty="0" smtClean="0"/>
              <a:t>residential </a:t>
            </a:r>
            <a:r>
              <a:rPr lang="en-US" sz="2800" dirty="0" smtClean="0"/>
              <a:t>smoke </a:t>
            </a:r>
            <a:r>
              <a:rPr lang="en-US" sz="2800" dirty="0" smtClean="0"/>
              <a:t>detector. The black chamber is the reference chamber and the white chamber </a:t>
            </a:r>
            <a:r>
              <a:rPr lang="en-US" sz="2800" dirty="0" smtClean="0"/>
              <a:t>is the </a:t>
            </a:r>
            <a:r>
              <a:rPr lang="en-US" sz="2800" dirty="0" smtClean="0"/>
              <a:t>sensing chamber.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Ionization Sensors (Detectors)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910343"/>
            <a:ext cx="6353944" cy="9321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i="1" dirty="0" smtClean="0"/>
              <a:t>Ionization </a:t>
            </a:r>
            <a:r>
              <a:rPr lang="en-US" b="1" i="1" dirty="0" smtClean="0"/>
              <a:t>Chambers – Application 2 (</a:t>
            </a:r>
            <a:r>
              <a:rPr lang="en-US" b="1" dirty="0" smtClean="0"/>
              <a:t>fabric </a:t>
            </a:r>
            <a:r>
              <a:rPr lang="en-US" b="1" dirty="0" smtClean="0"/>
              <a:t>density </a:t>
            </a:r>
            <a:r>
              <a:rPr lang="en-US" b="1" dirty="0" smtClean="0"/>
              <a:t>sensor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311" y="2652936"/>
            <a:ext cx="7780605" cy="2808312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7132" y="3084984"/>
            <a:ext cx="20193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17440" y="5760308"/>
            <a:ext cx="8469560" cy="3970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It is </a:t>
            </a:r>
            <a:r>
              <a:rPr lang="en-US" sz="2800" dirty="0" smtClean="0"/>
              <a:t>made of </a:t>
            </a:r>
            <a:r>
              <a:rPr lang="en-US" sz="2800" dirty="0" smtClean="0"/>
              <a:t>two sections with the fabric between them. One part contains a low-energy </a:t>
            </a:r>
            <a:r>
              <a:rPr lang="en-US" sz="2800" dirty="0" smtClean="0"/>
              <a:t>radioactive isotope </a:t>
            </a:r>
            <a:r>
              <a:rPr lang="en-US" sz="2800" dirty="0" smtClean="0"/>
              <a:t>(typically krypton-85) while the second part is an ionization chamber. </a:t>
            </a:r>
            <a:endParaRPr lang="en-US" sz="2800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The ionization </a:t>
            </a:r>
            <a:r>
              <a:rPr lang="en-US" sz="2800" dirty="0" smtClean="0"/>
              <a:t>current established in the chamber is reduced by the fabric. The </a:t>
            </a:r>
            <a:r>
              <a:rPr lang="en-US" sz="2800" dirty="0" smtClean="0"/>
              <a:t>denser the </a:t>
            </a:r>
            <a:r>
              <a:rPr lang="en-US" sz="2800" dirty="0" smtClean="0"/>
              <a:t>fabric, the lower the ionization current. The ionization current is calibrated in </a:t>
            </a:r>
            <a:r>
              <a:rPr lang="en-US" sz="2800" dirty="0" smtClean="0"/>
              <a:t>terms of </a:t>
            </a:r>
            <a:r>
              <a:rPr lang="en-US" sz="2800" dirty="0" smtClean="0"/>
              <a:t>density (i.e., weight per unit area).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Ionization Sensors (Detectors)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910343"/>
            <a:ext cx="3689648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i="1" dirty="0" smtClean="0"/>
              <a:t>Proportional Chamber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2182267"/>
            <a:ext cx="13716000" cy="2893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b="1" dirty="0" smtClean="0"/>
              <a:t>proportional chamber is essentially a gas ionization chamber, but the </a:t>
            </a:r>
            <a:r>
              <a:rPr lang="en-US" b="1" dirty="0" smtClean="0"/>
              <a:t>potential </a:t>
            </a:r>
            <a:r>
              <a:rPr lang="en-US" dirty="0" smtClean="0"/>
              <a:t>across </a:t>
            </a:r>
            <a:r>
              <a:rPr lang="en-US" dirty="0" smtClean="0"/>
              <a:t>the electrodes is high enough to produce an electric field in excess of 10</a:t>
            </a:r>
            <a:r>
              <a:rPr lang="en-US" baseline="30000" dirty="0" smtClean="0"/>
              <a:t>6</a:t>
            </a:r>
            <a:r>
              <a:rPr lang="en-US" dirty="0" smtClean="0"/>
              <a:t> V/m.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Under these conditions, the electrons are accelerated and in the process they collide </a:t>
            </a:r>
            <a:r>
              <a:rPr lang="en-US" dirty="0" smtClean="0"/>
              <a:t>with atoms</a:t>
            </a:r>
            <a:r>
              <a:rPr lang="en-US" dirty="0" smtClean="0"/>
              <a:t>, releasing additional electrons (and protons) in a process called the </a:t>
            </a:r>
            <a:r>
              <a:rPr lang="en-US" dirty="0" smtClean="0"/>
              <a:t>Townsend avalanche</a:t>
            </a:r>
            <a:r>
              <a:rPr lang="en-US" dirty="0" smtClean="0"/>
              <a:t>. These charges are collected at the anode, and because of this </a:t>
            </a:r>
            <a:r>
              <a:rPr lang="en-US" dirty="0" smtClean="0"/>
              <a:t>multiplication effect </a:t>
            </a:r>
            <a:r>
              <a:rPr lang="en-US" dirty="0" smtClean="0"/>
              <a:t>they can be used to detect lower intensity radiation. </a:t>
            </a:r>
            <a:endParaRPr lang="en-US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device is also called </a:t>
            </a:r>
            <a:r>
              <a:rPr lang="en-US" dirty="0" smtClean="0"/>
              <a:t>a proportional </a:t>
            </a:r>
            <a:r>
              <a:rPr lang="en-US" dirty="0" smtClean="0"/>
              <a:t>counter or multiplier.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760308"/>
            <a:ext cx="13716000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If the electric field is increased further, the </a:t>
            </a:r>
            <a:r>
              <a:rPr lang="en-US" dirty="0" smtClean="0"/>
              <a:t>output becomes </a:t>
            </a:r>
            <a:r>
              <a:rPr lang="en-US" dirty="0" smtClean="0"/>
              <a:t>nonlinear due to the increased number of protons, which, being heavier </a:t>
            </a:r>
            <a:r>
              <a:rPr lang="en-US" dirty="0" smtClean="0"/>
              <a:t>than electrons</a:t>
            </a:r>
            <a:r>
              <a:rPr lang="en-US" dirty="0" smtClean="0"/>
              <a:t>, cannot move as fast, causing accumulation of a space charge. </a:t>
            </a:r>
            <a:endParaRPr lang="en-US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The operation now </a:t>
            </a:r>
            <a:r>
              <a:rPr lang="en-US" dirty="0" smtClean="0"/>
              <a:t>is in what is called the limited proportional zone or region.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Ionization Sensors (Detectors)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910343"/>
            <a:ext cx="3977680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i="1" dirty="0" smtClean="0"/>
              <a:t>Proportional Chamber</a:t>
            </a:r>
            <a:endParaRPr lang="en-US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1456" y="3209925"/>
            <a:ext cx="6134100" cy="363855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4531" y="4283571"/>
            <a:ext cx="24479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Ionization Sensors (Detectors)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852736"/>
            <a:ext cx="3977680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i="1" dirty="0" smtClean="0"/>
              <a:t>Geiger–Muller Counters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304" y="2436912"/>
            <a:ext cx="8010890" cy="36004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5792" y="1356792"/>
            <a:ext cx="2286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21496" y="6352634"/>
            <a:ext cx="10729192" cy="2492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When the voltage across an ionization chamber is sufficiently high, the output is </a:t>
            </a:r>
            <a:r>
              <a:rPr lang="en-US" dirty="0" smtClean="0"/>
              <a:t>not dependent </a:t>
            </a:r>
            <a:r>
              <a:rPr lang="en-US" dirty="0" smtClean="0"/>
              <a:t>on the ionization energy, but rather is a function of the electric field in </a:t>
            </a:r>
            <a:r>
              <a:rPr lang="en-US" dirty="0" smtClean="0"/>
              <a:t>the chamber</a:t>
            </a:r>
            <a:r>
              <a:rPr lang="en-US" dirty="0" smtClean="0"/>
              <a:t>. Because of this, the chamber can ‘‘count’’ single particles, whereas this </a:t>
            </a:r>
            <a:r>
              <a:rPr lang="en-US" dirty="0" smtClean="0"/>
              <a:t>would be </a:t>
            </a:r>
            <a:r>
              <a:rPr lang="en-US" dirty="0" smtClean="0"/>
              <a:t>insufficient to trigger a proportional chamber. </a:t>
            </a:r>
            <a:endParaRPr lang="en-US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This </a:t>
            </a:r>
            <a:r>
              <a:rPr lang="en-US" dirty="0" smtClean="0"/>
              <a:t>device is called a </a:t>
            </a:r>
            <a:r>
              <a:rPr lang="en-US" dirty="0" smtClean="0"/>
              <a:t>Geiger–Muller (G–M</a:t>
            </a:r>
            <a:r>
              <a:rPr lang="en-US" dirty="0" smtClean="0"/>
              <a:t>) counter.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Ionization Sensors (Detectors)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852736"/>
            <a:ext cx="3977680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i="1" dirty="0" smtClean="0"/>
              <a:t>Geiger–Muller Counters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1511836"/>
            <a:ext cx="13716000" cy="48320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The G–M </a:t>
            </a:r>
            <a:r>
              <a:rPr lang="en-US" sz="2800" dirty="0" smtClean="0"/>
              <a:t>counter is </a:t>
            </a:r>
            <a:r>
              <a:rPr lang="en-US" sz="2800" dirty="0" smtClean="0"/>
              <a:t>made as a tube, about 10–15 cm long and about 3 cm in diameter. A </a:t>
            </a:r>
            <a:r>
              <a:rPr lang="en-US" sz="2800" dirty="0" smtClean="0"/>
              <a:t>window (transparent </a:t>
            </a:r>
            <a:r>
              <a:rPr lang="en-US" sz="2800" dirty="0" smtClean="0"/>
              <a:t>to radiation) is provided to allow penetration of radiation. The tube is </a:t>
            </a:r>
            <a:r>
              <a:rPr lang="en-US" sz="2800" dirty="0" smtClean="0"/>
              <a:t>filled with </a:t>
            </a:r>
            <a:r>
              <a:rPr lang="en-US" sz="2800" dirty="0" smtClean="0"/>
              <a:t>argon or helium with about 5%–10% ethyl alcohol to quench triggering. </a:t>
            </a:r>
            <a:endParaRPr lang="en-US" sz="2800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The operation </a:t>
            </a:r>
            <a:r>
              <a:rPr lang="en-US" sz="2800" dirty="0" smtClean="0"/>
              <a:t>relies heavily on the avalanche effect and in the process UV radiation </a:t>
            </a:r>
            <a:r>
              <a:rPr lang="en-US" sz="2800" dirty="0" smtClean="0"/>
              <a:t>is released</a:t>
            </a:r>
            <a:r>
              <a:rPr lang="en-US" sz="2800" dirty="0" smtClean="0"/>
              <a:t>, which adds to the avalanche process. These processes result in an output that </a:t>
            </a:r>
            <a:r>
              <a:rPr lang="en-US" sz="2800" dirty="0" smtClean="0"/>
              <a:t>is about </a:t>
            </a:r>
            <a:r>
              <a:rPr lang="en-US" sz="2800" dirty="0" smtClean="0"/>
              <a:t>the same no matter what the ionization energy of the input radiation is (as long </a:t>
            </a:r>
            <a:r>
              <a:rPr lang="en-US" sz="2800" dirty="0" smtClean="0"/>
              <a:t>as it </a:t>
            </a:r>
            <a:r>
              <a:rPr lang="en-US" sz="2800" dirty="0" smtClean="0"/>
              <a:t>is sufficient to produce ionization). </a:t>
            </a:r>
            <a:endParaRPr lang="en-US" sz="2800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Because </a:t>
            </a:r>
            <a:r>
              <a:rPr lang="en-US" sz="2800" dirty="0" smtClean="0"/>
              <a:t>of the very high voltage, a single </a:t>
            </a:r>
            <a:r>
              <a:rPr lang="en-US" sz="2800" dirty="0" smtClean="0"/>
              <a:t>particle can </a:t>
            </a:r>
            <a:r>
              <a:rPr lang="en-US" sz="2800" dirty="0" smtClean="0"/>
              <a:t>release 10</a:t>
            </a:r>
            <a:r>
              <a:rPr lang="en-US" sz="2800" baseline="30000" dirty="0" smtClean="0"/>
              <a:t>9</a:t>
            </a:r>
            <a:r>
              <a:rPr lang="en-US" sz="2800" dirty="0" smtClean="0"/>
              <a:t>–10</a:t>
            </a:r>
            <a:r>
              <a:rPr lang="en-US" sz="2800" baseline="30000" dirty="0" smtClean="0"/>
              <a:t>10</a:t>
            </a:r>
            <a:r>
              <a:rPr lang="en-US" sz="2800" dirty="0" smtClean="0"/>
              <a:t> ion pairs. </a:t>
            </a:r>
            <a:endParaRPr lang="en-US" sz="2800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This </a:t>
            </a:r>
            <a:r>
              <a:rPr lang="en-US" sz="2800" dirty="0" smtClean="0"/>
              <a:t>means that a G–M counter is essentially </a:t>
            </a:r>
            <a:r>
              <a:rPr lang="en-US" sz="2800" dirty="0" smtClean="0"/>
              <a:t>guaranteed to </a:t>
            </a:r>
            <a:r>
              <a:rPr lang="en-US" sz="2800" dirty="0" smtClean="0"/>
              <a:t>detect any ionizing radiation through it.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429000" y="6576789"/>
            <a:ext cx="6858000" cy="30469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/>
              <a:t>The </a:t>
            </a:r>
            <a:r>
              <a:rPr lang="en-US" sz="3200" b="1" dirty="0" smtClean="0"/>
              <a:t>efficiency</a:t>
            </a:r>
            <a:r>
              <a:rPr lang="en-US" sz="3200" dirty="0" smtClean="0"/>
              <a:t> of all ionization chambers, including G–M counters, depends on </a:t>
            </a:r>
            <a:r>
              <a:rPr lang="en-US" sz="3200" dirty="0" smtClean="0"/>
              <a:t>the type </a:t>
            </a:r>
            <a:r>
              <a:rPr lang="en-US" sz="3200" dirty="0" smtClean="0"/>
              <a:t>of radiation. </a:t>
            </a:r>
            <a:endParaRPr lang="en-US" sz="3200" dirty="0" smtClean="0"/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/>
              <a:t>The </a:t>
            </a:r>
            <a:r>
              <a:rPr lang="en-US" sz="3200" dirty="0" smtClean="0"/>
              <a:t>cathodes also greatly influence this efficiency.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Scintillation Sensors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852736"/>
            <a:ext cx="3977680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dirty="0" smtClean="0"/>
              <a:t>Scintillation Sensors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88" y="2796952"/>
            <a:ext cx="12779251" cy="432048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5475" y="684684"/>
            <a:ext cx="2305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72816"/>
            <a:ext cx="137160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A relatively simple method of sensing radiation is to take advantage of the radiation to light conversion (scintillation) that occurs in certain materials. 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The light intensity generated is then a measure of the radiation’s kinetic energy. 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Some scintillation sensors are used as detectors in which the exact relationship to radiation is not critical.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3949080"/>
            <a:ext cx="12834664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The most common </a:t>
            </a:r>
            <a:r>
              <a:rPr lang="en-US" sz="2800" dirty="0" smtClean="0"/>
              <a:t>material used </a:t>
            </a:r>
            <a:r>
              <a:rPr lang="en-US" sz="2800" dirty="0" smtClean="0"/>
              <a:t>for this purpose is sodium </a:t>
            </a:r>
            <a:r>
              <a:rPr lang="en-US" sz="2800" dirty="0" smtClean="0"/>
              <a:t>iodine, but </a:t>
            </a:r>
            <a:r>
              <a:rPr lang="en-US" sz="2800" dirty="0" smtClean="0"/>
              <a:t>there are also organic </a:t>
            </a:r>
            <a:r>
              <a:rPr lang="en-US" sz="2800" dirty="0" smtClean="0"/>
              <a:t>materials and </a:t>
            </a:r>
            <a:r>
              <a:rPr lang="en-US" sz="2800" dirty="0" smtClean="0"/>
              <a:t>plastics that can be used for this purpose. </a:t>
            </a:r>
            <a:endParaRPr lang="en-US" sz="2800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Many </a:t>
            </a:r>
            <a:r>
              <a:rPr lang="en-US" sz="2800" dirty="0" smtClean="0"/>
              <a:t>of these have faster responses </a:t>
            </a:r>
            <a:r>
              <a:rPr lang="en-US" sz="2800" dirty="0" smtClean="0"/>
              <a:t>than the </a:t>
            </a:r>
            <a:r>
              <a:rPr lang="en-US" sz="2800" dirty="0" smtClean="0"/>
              <a:t>inorganic crystals.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Scintillation Sensors</a:t>
            </a:r>
            <a:endParaRPr lang="en-IN" sz="2900" b="1" dirty="0"/>
          </a:p>
        </p:txBody>
      </p:sp>
      <p:sp>
        <p:nvSpPr>
          <p:cNvPr id="7" name="Rectangle 6"/>
          <p:cNvSpPr/>
          <p:nvPr/>
        </p:nvSpPr>
        <p:spPr>
          <a:xfrm>
            <a:off x="0" y="852736"/>
            <a:ext cx="3977680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dirty="0" smtClean="0"/>
              <a:t>Scintillation Sensors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0" y="5516994"/>
            <a:ext cx="13716000" cy="2492990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Light conversion is fairly weak because it involves inefficient processes. </a:t>
            </a:r>
            <a:r>
              <a:rPr lang="en-US" dirty="0" smtClean="0"/>
              <a:t>Therefore the </a:t>
            </a:r>
            <a:r>
              <a:rPr lang="en-US" dirty="0" smtClean="0"/>
              <a:t>light obtained in these scintillating materials is of low intensity and </a:t>
            </a:r>
            <a:r>
              <a:rPr lang="en-US" dirty="0" smtClean="0"/>
              <a:t>requires ‘‘</a:t>
            </a:r>
            <a:r>
              <a:rPr lang="en-US" dirty="0" smtClean="0"/>
              <a:t>amplification’’ to be detectable. </a:t>
            </a:r>
            <a:endParaRPr lang="en-US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To </a:t>
            </a:r>
            <a:r>
              <a:rPr lang="en-US" dirty="0" smtClean="0"/>
              <a:t>increase the sensitivity, a photomultiplier or </a:t>
            </a:r>
            <a:r>
              <a:rPr lang="en-US" dirty="0" smtClean="0"/>
              <a:t>a charge-coupled </a:t>
            </a:r>
            <a:r>
              <a:rPr lang="en-US" dirty="0" smtClean="0"/>
              <a:t>device (</a:t>
            </a:r>
            <a:r>
              <a:rPr lang="en-US" dirty="0" smtClean="0"/>
              <a:t>CCD)</a:t>
            </a:r>
            <a:r>
              <a:rPr lang="en-US" b="1" dirty="0" smtClean="0"/>
              <a:t> </a:t>
            </a:r>
            <a:r>
              <a:rPr lang="en-US" b="1" dirty="0" smtClean="0"/>
              <a:t>can be used as the </a:t>
            </a:r>
            <a:r>
              <a:rPr lang="en-US" b="1" dirty="0" smtClean="0"/>
              <a:t>detector </a:t>
            </a:r>
            <a:r>
              <a:rPr lang="en-US" dirty="0" smtClean="0"/>
              <a:t>mechanism. 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large gain of photomultipliers is critical in </a:t>
            </a:r>
            <a:r>
              <a:rPr lang="en-US" dirty="0" smtClean="0"/>
              <a:t>the success </a:t>
            </a:r>
            <a:r>
              <a:rPr lang="en-US" dirty="0" smtClean="0"/>
              <a:t>of these devices.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1416" y="8273042"/>
            <a:ext cx="11233248" cy="12926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 algn="just"/>
            <a:r>
              <a:rPr lang="en-US" dirty="0" smtClean="0"/>
              <a:t>The reading is a function of </a:t>
            </a:r>
            <a:r>
              <a:rPr lang="en-US" dirty="0" smtClean="0"/>
              <a:t>many parameters</a:t>
            </a:r>
            <a:r>
              <a:rPr lang="en-US" dirty="0" smtClean="0"/>
              <a:t>. </a:t>
            </a:r>
            <a:endParaRPr lang="en-US" dirty="0" smtClean="0"/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dirty="0" smtClean="0"/>
              <a:t>First</a:t>
            </a:r>
            <a:r>
              <a:rPr lang="en-US" dirty="0" smtClean="0"/>
              <a:t>, the </a:t>
            </a:r>
            <a:r>
              <a:rPr lang="en-US" dirty="0" smtClean="0"/>
              <a:t>energy of </a:t>
            </a:r>
            <a:r>
              <a:rPr lang="en-US" dirty="0" smtClean="0"/>
              <a:t>the particles and the efficiency of </a:t>
            </a:r>
            <a:r>
              <a:rPr lang="en-US" dirty="0" smtClean="0"/>
              <a:t>conversion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dirty="0" smtClean="0"/>
              <a:t>Then the cathode of the photomultiplier has a quantum efficiency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38273"/>
            <a:ext cx="13716000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900" b="1" dirty="0" smtClean="0"/>
              <a:t>UNIT  V – </a:t>
            </a:r>
            <a:r>
              <a:rPr lang="en-US" sz="3200" b="1" dirty="0" smtClean="0"/>
              <a:t>RADIATION SENSORS , MEMS AND SMART SENSORS </a:t>
            </a:r>
            <a:endParaRPr lang="en-IN" sz="2900" b="1" dirty="0"/>
          </a:p>
        </p:txBody>
      </p:sp>
      <p:sp>
        <p:nvSpPr>
          <p:cNvPr id="7" name="Rectangle 6"/>
          <p:cNvSpPr/>
          <p:nvPr/>
        </p:nvSpPr>
        <p:spPr>
          <a:xfrm>
            <a:off x="917340" y="1966460"/>
            <a:ext cx="11989332" cy="4379214"/>
          </a:xfrm>
          <a:prstGeom prst="rect">
            <a:avLst/>
          </a:prstGeom>
        </p:spPr>
        <p:txBody>
          <a:bodyPr wrap="square" lIns="130622" tIns="65311" rIns="130622" bIns="6531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664450" indent="-664450" algn="just">
              <a:buFont typeface="Wingdings" pitchFamily="2" charset="2"/>
              <a:buChar char="Ø"/>
            </a:pPr>
            <a:r>
              <a:rPr lang="en-US" sz="4600" b="1" spc="50" dirty="0" smtClean="0">
                <a:ln w="11430">
                  <a:solidFill>
                    <a:schemeClr val="accent3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Radiation Sensors  </a:t>
            </a:r>
          </a:p>
          <a:p>
            <a:pPr marL="664450" indent="-664450" algn="just">
              <a:buFont typeface="Wingdings" pitchFamily="2" charset="2"/>
              <a:buChar char="Ø"/>
            </a:pPr>
            <a:r>
              <a:rPr lang="en-US" sz="4600" b="1" spc="50" dirty="0" smtClean="0">
                <a:ln w="11430">
                  <a:solidFill>
                    <a:schemeClr val="accent3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Microwave Radiation </a:t>
            </a:r>
          </a:p>
          <a:p>
            <a:pPr marL="664450" indent="-664450" algn="just">
              <a:buFont typeface="Wingdings" pitchFamily="2" charset="2"/>
              <a:buChar char="Ø"/>
            </a:pPr>
            <a:r>
              <a:rPr lang="en-US" sz="4600" b="1" spc="50" dirty="0" smtClean="0">
                <a:ln w="11430">
                  <a:solidFill>
                    <a:schemeClr val="accent3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Antennas as Sensors and Actuators </a:t>
            </a:r>
          </a:p>
          <a:p>
            <a:pPr marL="664450" indent="-664450" algn="just">
              <a:buFont typeface="Wingdings" pitchFamily="2" charset="2"/>
              <a:buChar char="Ø"/>
            </a:pPr>
            <a:r>
              <a:rPr lang="en-US" sz="4600" b="1" spc="50" dirty="0" smtClean="0">
                <a:ln w="11430">
                  <a:solidFill>
                    <a:schemeClr val="accent3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MEMS Sensors and Actuators </a:t>
            </a:r>
          </a:p>
          <a:p>
            <a:pPr marL="664450" indent="-664450" algn="just">
              <a:buFont typeface="Wingdings" pitchFamily="2" charset="2"/>
              <a:buChar char="Ø"/>
            </a:pPr>
            <a:r>
              <a:rPr lang="en-US" sz="4600" b="1" spc="50" dirty="0" smtClean="0">
                <a:ln w="11430">
                  <a:solidFill>
                    <a:schemeClr val="accent3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Smart Sensors and Actuators </a:t>
            </a:r>
          </a:p>
          <a:p>
            <a:pPr marL="664450" indent="-664450" algn="just">
              <a:buFont typeface="Wingdings" pitchFamily="2" charset="2"/>
              <a:buChar char="Ø"/>
            </a:pPr>
            <a:r>
              <a:rPr lang="en-US" sz="4600" b="1" spc="50" dirty="0" smtClean="0">
                <a:ln w="11430">
                  <a:solidFill>
                    <a:schemeClr val="accent3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Sensor Networks</a:t>
            </a:r>
          </a:p>
        </p:txBody>
      </p:sp>
    </p:spTree>
    <p:extLst>
      <p:ext uri="{BB962C8B-B14F-4D97-AF65-F5344CB8AC3E}">
        <p14:creationId xmlns="" xmlns:p14="http://schemas.microsoft.com/office/powerpoint/2010/main" val="30838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578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900" b="1" dirty="0" smtClean="0"/>
              <a:t>INTRODUCTION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1332791"/>
            <a:ext cx="13716000" cy="4009882"/>
          </a:xfrm>
          <a:prstGeom prst="rect">
            <a:avLst/>
          </a:prstGeom>
          <a:solidFill>
            <a:srgbClr val="FFCCFF"/>
          </a:solidFill>
          <a:ln>
            <a:solidFill>
              <a:schemeClr val="accent5"/>
            </a:solidFill>
          </a:ln>
        </p:spPr>
        <p:txBody>
          <a:bodyPr wrap="square" lIns="130622" tIns="65311" rIns="130622" bIns="65311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low-frequency radiation ‘‘electromagnetic’’ (electromagnetic waves, electromagnetic energy, etc.) and high frequency radiation simply ‘‘radiation’’ (as in X-rays, </a:t>
            </a:r>
            <a:r>
              <a:rPr lang="el-GR" sz="2800" dirty="0" smtClean="0"/>
              <a:t>α</a:t>
            </a:r>
            <a:r>
              <a:rPr lang="en-US" sz="2800" dirty="0" smtClean="0"/>
              <a:t>, </a:t>
            </a:r>
            <a:r>
              <a:rPr lang="el-GR" sz="2800" dirty="0" smtClean="0"/>
              <a:t>β</a:t>
            </a:r>
            <a:r>
              <a:rPr lang="en-US" sz="2800" dirty="0" smtClean="0"/>
              <a:t>, </a:t>
            </a:r>
            <a:r>
              <a:rPr lang="el-GR" sz="2800" dirty="0" smtClean="0"/>
              <a:t>γ</a:t>
            </a:r>
            <a:r>
              <a:rPr lang="en-US" sz="2800" dirty="0" smtClean="0"/>
              <a:t> or cosmic radiation).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800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800" dirty="0" smtClean="0"/>
              <a:t>The higher the frequency, the higher the photon energy. At high frequencies the photon energy is sufficient to strip electrons from atoms—this is called </a:t>
            </a:r>
            <a:r>
              <a:rPr lang="en-US" sz="2800" b="1" dirty="0" smtClean="0"/>
              <a:t>ionization, and </a:t>
            </a:r>
            <a:r>
              <a:rPr lang="en-US" sz="2800" dirty="0" smtClean="0"/>
              <a:t>the radiation is said to be </a:t>
            </a:r>
            <a:r>
              <a:rPr lang="en-US" sz="2800" b="1" dirty="0" smtClean="0"/>
              <a:t>ionizing radiation. At low frequencies ionization does not </a:t>
            </a:r>
            <a:r>
              <a:rPr lang="en-US" sz="2800" dirty="0" smtClean="0"/>
              <a:t>happen, and hence these waves are said to be </a:t>
            </a:r>
            <a:r>
              <a:rPr lang="en-US" sz="2800" dirty="0" err="1" smtClean="0"/>
              <a:t>nonionizing</a:t>
            </a:r>
            <a:r>
              <a:rPr lang="en-US" sz="2800" dirty="0" smtClean="0"/>
              <a:t> and the radiation </a:t>
            </a:r>
            <a:r>
              <a:rPr lang="en-US" sz="2800" b="1" dirty="0" err="1" smtClean="0"/>
              <a:t>nonionizing</a:t>
            </a:r>
            <a:r>
              <a:rPr lang="en-US" sz="2800" b="1" dirty="0" smtClean="0"/>
              <a:t> radiation.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578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900" b="1" dirty="0" smtClean="0"/>
              <a:t>UNITS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910343"/>
            <a:ext cx="2240868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dirty="0" smtClean="0"/>
              <a:t>Units: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1860850"/>
            <a:ext cx="13338720" cy="1609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30622" tIns="65311" rIns="130622" bIns="65311">
            <a:spAutoFit/>
          </a:bodyPr>
          <a:lstStyle/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/>
              <a:t>The basic unit of activity is the </a:t>
            </a:r>
            <a:r>
              <a:rPr lang="en-US" sz="3200" dirty="0" err="1" smtClean="0"/>
              <a:t>becquerel</a:t>
            </a:r>
            <a:r>
              <a:rPr lang="en-US" sz="3200" dirty="0" smtClean="0"/>
              <a:t> (</a:t>
            </a:r>
            <a:r>
              <a:rPr lang="en-US" sz="3200" dirty="0" err="1" smtClean="0"/>
              <a:t>Bq</a:t>
            </a:r>
            <a:r>
              <a:rPr lang="en-US" sz="3200" dirty="0" smtClean="0"/>
              <a:t>), which is defined as one transition (disintegration) per second.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/>
              <a:t>It indicates the rate of decay of a radionuclide.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0" y="4021088"/>
            <a:ext cx="13338720" cy="11167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30622" tIns="65311" rIns="130622" bIns="65311">
            <a:spAutoFit/>
          </a:bodyPr>
          <a:lstStyle/>
          <a:p>
            <a:pPr marL="514350" indent="-514350" algn="just">
              <a:buFont typeface="Wingdings" pitchFamily="2" charset="2"/>
              <a:buChar char="v"/>
            </a:pPr>
            <a:r>
              <a:rPr lang="en-US" sz="3200" dirty="0" smtClean="0"/>
              <a:t>The basic unit of exposure is the coulomb per kilogram (C/kg), which is equivalent to the ampere second per kilogram (As/kg).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7240" y="5533256"/>
            <a:ext cx="13338720" cy="1116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30622" tIns="65311" rIns="130622" bIns="65311">
            <a:sp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3200" dirty="0" smtClean="0"/>
              <a:t>Absorbed dose is measured in grays (</a:t>
            </a:r>
            <a:r>
              <a:rPr lang="en-US" sz="3200" dirty="0" err="1" smtClean="0"/>
              <a:t>Gy</a:t>
            </a:r>
            <a:r>
              <a:rPr lang="en-US" sz="3200" dirty="0" smtClean="0"/>
              <a:t>). The gray is energy per kilogram, that is, 1 </a:t>
            </a:r>
            <a:r>
              <a:rPr lang="en-US" sz="3200" dirty="0" err="1" smtClean="0"/>
              <a:t>Gy</a:t>
            </a:r>
            <a:r>
              <a:rPr lang="en-US" sz="3200" dirty="0" smtClean="0"/>
              <a:t>  =  1 J/kg.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17240" y="7080769"/>
            <a:ext cx="13338720" cy="1116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30622" tIns="65311" rIns="130622" bIns="65311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3200" dirty="0" smtClean="0"/>
              <a:t>The unit for dose equivalence is the </a:t>
            </a:r>
            <a:r>
              <a:rPr lang="en-US" sz="3200" dirty="0" err="1" smtClean="0"/>
              <a:t>sievert</a:t>
            </a:r>
            <a:r>
              <a:rPr lang="en-US" sz="3200" dirty="0" smtClean="0"/>
              <a:t> (</a:t>
            </a:r>
            <a:r>
              <a:rPr lang="en-US" sz="3200" dirty="0" err="1" smtClean="0"/>
              <a:t>Sv</a:t>
            </a:r>
            <a:r>
              <a:rPr lang="en-US" sz="3200" dirty="0" smtClean="0"/>
              <a:t>), which is measured in joules per kilogram (J/kg) as well.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578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900" b="1" dirty="0" smtClean="0"/>
              <a:t>UNITS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910343"/>
            <a:ext cx="2240868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dirty="0" smtClean="0"/>
              <a:t>Units: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303" y="3393160"/>
            <a:ext cx="12882255" cy="3364232"/>
          </a:xfrm>
          <a:prstGeom prst="rect">
            <a:avLst/>
          </a:prstGeom>
          <a:ln w="889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RADIATION SENSORS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910343"/>
            <a:ext cx="2240868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dirty="0" smtClean="0"/>
              <a:t>Types: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817440" y="2652936"/>
            <a:ext cx="10135788" cy="40318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Ionization Sensors (Detectors)</a:t>
            </a:r>
          </a:p>
          <a:p>
            <a:pPr marL="1820570" lvl="2" indent="-514350">
              <a:buFont typeface="Wingdings" pitchFamily="2" charset="2"/>
              <a:buChar char="ü"/>
            </a:pPr>
            <a:r>
              <a:rPr lang="en-US" sz="3200" b="1" i="1" dirty="0" smtClean="0"/>
              <a:t> Ionization Chambers</a:t>
            </a:r>
          </a:p>
          <a:p>
            <a:pPr marL="1820570" lvl="2" indent="-514350">
              <a:buFont typeface="Wingdings" pitchFamily="2" charset="2"/>
              <a:buChar char="ü"/>
            </a:pPr>
            <a:r>
              <a:rPr lang="en-US" sz="3200" b="1" i="1" dirty="0" smtClean="0"/>
              <a:t>Proportional Chamber</a:t>
            </a:r>
          </a:p>
          <a:p>
            <a:pPr marL="1820570" lvl="2" indent="-514350">
              <a:buFont typeface="Wingdings" pitchFamily="2" charset="2"/>
              <a:buChar char="ü"/>
            </a:pPr>
            <a:r>
              <a:rPr lang="en-US" sz="3200" b="1" i="1" dirty="0" smtClean="0"/>
              <a:t> Geiger–Muller Counters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Scintillation Sensors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Semiconductor Radiation Detectors</a:t>
            </a:r>
          </a:p>
          <a:p>
            <a:pPr marL="1820570" lvl="2" indent="-514350">
              <a:buFont typeface="Wingdings" pitchFamily="2" charset="2"/>
              <a:buChar char="ü"/>
            </a:pPr>
            <a:r>
              <a:rPr lang="en-US" sz="3200" b="1" i="1" dirty="0" smtClean="0"/>
              <a:t>Bulk Semiconductor Radiation Sensor</a:t>
            </a:r>
          </a:p>
          <a:p>
            <a:pPr marL="1820570" lvl="2" indent="-514350">
              <a:buFont typeface="Wingdings" pitchFamily="2" charset="2"/>
              <a:buChar char="ü"/>
            </a:pPr>
            <a:r>
              <a:rPr lang="en-US" sz="3200" b="1" i="1" dirty="0" smtClean="0"/>
              <a:t> Semiconducting Junction Radiation Sensors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Ionization Sensors (Detectors)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910343"/>
            <a:ext cx="4193704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i="1" dirty="0" smtClean="0"/>
              <a:t>Ionization Chambers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259" y="3301008"/>
            <a:ext cx="11987397" cy="2890242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9275" y="6694884"/>
            <a:ext cx="24574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82158"/>
            <a:ext cx="13716000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The simplest and oldest type of radiation sensor is the ionization chamber. The </a:t>
            </a:r>
            <a:r>
              <a:rPr lang="en-US" dirty="0" smtClean="0"/>
              <a:t>chamber is </a:t>
            </a:r>
            <a:r>
              <a:rPr lang="en-US" dirty="0" smtClean="0"/>
              <a:t>a gas-filled chamber, usually at low pressure, with predictable response to </a:t>
            </a:r>
            <a:r>
              <a:rPr lang="en-US" dirty="0" smtClean="0"/>
              <a:t>radiation. 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In </a:t>
            </a:r>
            <a:r>
              <a:rPr lang="en-US" dirty="0" smtClean="0"/>
              <a:t>most gases the ionization energy for the outer electrons is rather small, 10–20 </a:t>
            </a:r>
            <a:r>
              <a:rPr lang="en-US" dirty="0" err="1" smtClean="0"/>
              <a:t>eV</a:t>
            </a:r>
            <a:r>
              <a:rPr lang="en-US" dirty="0" smtClean="0"/>
              <a:t>. Nevertheless</a:t>
            </a:r>
            <a:r>
              <a:rPr lang="en-US" dirty="0" smtClean="0"/>
              <a:t>, a somewhat higher energy is required since some energy may be </a:t>
            </a:r>
            <a:r>
              <a:rPr lang="en-US" dirty="0" smtClean="0"/>
              <a:t>absorbed without </a:t>
            </a:r>
            <a:r>
              <a:rPr lang="en-US" dirty="0" smtClean="0"/>
              <a:t>releasing charged </a:t>
            </a:r>
            <a:r>
              <a:rPr lang="en-US" dirty="0" smtClean="0"/>
              <a:t>pairs. 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For </a:t>
            </a:r>
            <a:r>
              <a:rPr lang="en-US" dirty="0" smtClean="0"/>
              <a:t>the purpose of sensing, the important quantity is the </a:t>
            </a:r>
            <a:r>
              <a:rPr lang="en-US" b="1" i="1" dirty="0" smtClean="0"/>
              <a:t>W value. It is </a:t>
            </a:r>
            <a:r>
              <a:rPr lang="en-US" b="1" i="1" dirty="0" smtClean="0"/>
              <a:t>an </a:t>
            </a:r>
            <a:r>
              <a:rPr lang="en-US" dirty="0" smtClean="0"/>
              <a:t>average </a:t>
            </a:r>
            <a:r>
              <a:rPr lang="en-US" dirty="0" smtClean="0"/>
              <a:t>energy transferred per ion pair generated.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Ionization Sensors (Detectors)</a:t>
            </a:r>
            <a:endParaRPr lang="en-IN" sz="2900" b="1" dirty="0"/>
          </a:p>
        </p:txBody>
      </p:sp>
      <p:sp>
        <p:nvSpPr>
          <p:cNvPr id="6" name="Rectangle 5"/>
          <p:cNvSpPr/>
          <p:nvPr/>
        </p:nvSpPr>
        <p:spPr>
          <a:xfrm>
            <a:off x="0" y="910343"/>
            <a:ext cx="4193704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i="1" dirty="0" smtClean="0"/>
              <a:t>Ionization Chambers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090" y="5101207"/>
            <a:ext cx="10713462" cy="4336679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390" y="-40163"/>
            <a:ext cx="11773307" cy="624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3200" b="1" dirty="0" smtClean="0"/>
              <a:t>Ionization Sensors (Detectors)</a:t>
            </a:r>
            <a:endParaRPr lang="en-IN" sz="2900" b="1" dirty="0"/>
          </a:p>
        </p:txBody>
      </p:sp>
      <p:sp>
        <p:nvSpPr>
          <p:cNvPr id="5" name="Rectangle 4"/>
          <p:cNvSpPr/>
          <p:nvPr/>
        </p:nvSpPr>
        <p:spPr>
          <a:xfrm>
            <a:off x="0" y="910343"/>
            <a:ext cx="4193704" cy="532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130622" tIns="65311" rIns="130622" bIns="65311">
            <a:spAutoFit/>
          </a:bodyPr>
          <a:lstStyle/>
          <a:p>
            <a:r>
              <a:rPr lang="en-US" b="1" i="1" dirty="0" smtClean="0"/>
              <a:t>Ionization Chambers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1943884"/>
            <a:ext cx="13716000" cy="4093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principle is shown in </a:t>
            </a:r>
            <a:r>
              <a:rPr lang="en-US" b="1" dirty="0" smtClean="0"/>
              <a:t>Figure 9.1. When no ionization occurs, there is no current, </a:t>
            </a:r>
            <a:r>
              <a:rPr lang="en-US" b="1" dirty="0" smtClean="0"/>
              <a:t>as </a:t>
            </a:r>
            <a:r>
              <a:rPr lang="en-US" dirty="0" smtClean="0"/>
              <a:t>the </a:t>
            </a:r>
            <a:r>
              <a:rPr lang="en-US" dirty="0" smtClean="0"/>
              <a:t>gas has negligible resistance. </a:t>
            </a:r>
            <a:endParaRPr lang="en-US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voltage across the cell is relatively high </a:t>
            </a:r>
            <a:r>
              <a:rPr lang="en-US" dirty="0" smtClean="0"/>
              <a:t>and attracts </a:t>
            </a:r>
            <a:r>
              <a:rPr lang="en-US" dirty="0" smtClean="0"/>
              <a:t>the charges, reducing recombination. </a:t>
            </a:r>
            <a:endParaRPr lang="en-US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Under </a:t>
            </a:r>
            <a:r>
              <a:rPr lang="en-US" dirty="0" smtClean="0"/>
              <a:t>these conditions the </a:t>
            </a:r>
            <a:r>
              <a:rPr lang="en-US" dirty="0" smtClean="0"/>
              <a:t>steady-state current </a:t>
            </a:r>
            <a:r>
              <a:rPr lang="en-US" dirty="0" smtClean="0"/>
              <a:t>is a good measure of the ionization rate. The chamber operates in the </a:t>
            </a:r>
            <a:r>
              <a:rPr lang="en-US" dirty="0" smtClean="0"/>
              <a:t>saturation region </a:t>
            </a:r>
            <a:r>
              <a:rPr lang="en-US" dirty="0" smtClean="0"/>
              <a:t>of the </a:t>
            </a:r>
            <a:r>
              <a:rPr lang="en-US" i="1" dirty="0" smtClean="0"/>
              <a:t>I–V curve. </a:t>
            </a:r>
            <a:endParaRPr lang="en-US" i="1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saturation current in an ion chamber can be calculated </a:t>
            </a:r>
            <a:r>
              <a:rPr lang="en-US" dirty="0" smtClean="0"/>
              <a:t>from</a:t>
            </a:r>
            <a:r>
              <a:rPr lang="en-US" i="1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ionizing energy of the radiation that produces the ionization and their activity. </a:t>
            </a:r>
            <a:endParaRPr lang="en-US" dirty="0" smtClean="0"/>
          </a:p>
          <a:p>
            <a:pPr marL="514350" indent="-514350" algn="just">
              <a:buFont typeface="Wingdings" pitchFamily="2" charset="2"/>
              <a:buChar char="Ø"/>
            </a:pPr>
            <a:endParaRPr lang="en-US" dirty="0" smtClean="0"/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Given a </a:t>
            </a:r>
            <a:r>
              <a:rPr lang="en-US" dirty="0" smtClean="0"/>
              <a:t>source of particles with energy </a:t>
            </a:r>
            <a:r>
              <a:rPr lang="en-US" i="1" dirty="0" smtClean="0"/>
              <a:t>Es and activity A, the current in a chamber 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6476206"/>
            <a:ext cx="2743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7325" y="7466409"/>
            <a:ext cx="108013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4249</TotalTime>
  <Words>1475</Words>
  <Application>Microsoft Office PowerPoint</Application>
  <PresentationFormat>Custom</PresentationFormat>
  <Paragraphs>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3230</cp:revision>
  <dcterms:created xsi:type="dcterms:W3CDTF">2020-08-04T04:00:54Z</dcterms:created>
  <dcterms:modified xsi:type="dcterms:W3CDTF">2020-11-04T18:59:45Z</dcterms:modified>
</cp:coreProperties>
</file>