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7"/>
  </p:notesMasterIdLst>
  <p:sldIdLst>
    <p:sldId id="340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1" r:id="rId87"/>
    <p:sldId id="342" r:id="rId88"/>
    <p:sldId id="350" r:id="rId89"/>
    <p:sldId id="346" r:id="rId90"/>
    <p:sldId id="347" r:id="rId91"/>
    <p:sldId id="348" r:id="rId92"/>
    <p:sldId id="344" r:id="rId93"/>
    <p:sldId id="345" r:id="rId94"/>
    <p:sldId id="351" r:id="rId95"/>
    <p:sldId id="349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5CB9C-1BFF-479E-91FE-024EFD8505E6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DF273-4C30-4FCD-850B-F7C8E620150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6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DF273-4C30-4FCD-850B-F7C8E6201509}" type="slidenum">
              <a:rPr lang="en-IN" smtClean="0"/>
              <a:pPr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7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36D204-7983-4A18-933A-085BF049A490}" type="datetimeFigureOut">
              <a:rPr lang="en-IN" smtClean="0"/>
              <a:pPr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373B8F-448C-4BE7-8768-185BAC8186B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ransducers get smarter and wireless - powering and enabling I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AutoShape 5" descr="Technology - VeCrear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" y="764704"/>
            <a:ext cx="9148879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75657" y="179348"/>
            <a:ext cx="6336703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15ECC18 – SENSORS AND ACTUATORS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884" y="701988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DEFINITIONS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7664" y="1556792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Sensor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device that responds to a physical stimulus.</a:t>
            </a:r>
          </a:p>
          <a:p>
            <a:r>
              <a:rPr lang="en-IN" b="1" dirty="0">
                <a:solidFill>
                  <a:srgbClr val="00B050"/>
                </a:solidFill>
              </a:rPr>
              <a:t>Transducer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device or mechanism that converts power of one form into power of another form.</a:t>
            </a:r>
          </a:p>
          <a:p>
            <a:r>
              <a:rPr lang="en-IN" b="1" dirty="0">
                <a:solidFill>
                  <a:srgbClr val="00B050"/>
                </a:solidFill>
              </a:rPr>
              <a:t>Actuator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device or mechanism capable of performing a physical action or effect.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91680" y="4653136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sensor to be the input to a system, whereas </a:t>
            </a:r>
            <a:r>
              <a:rPr lang="en-US" b="1" dirty="0" smtClean="0">
                <a:solidFill>
                  <a:srgbClr val="0070C0"/>
                </a:solidFill>
              </a:rPr>
              <a:t>an </a:t>
            </a:r>
            <a:r>
              <a:rPr lang="en-IN" b="1" dirty="0" smtClean="0">
                <a:solidFill>
                  <a:srgbClr val="0070C0"/>
                </a:solidFill>
              </a:rPr>
              <a:t>actuator </a:t>
            </a:r>
            <a:r>
              <a:rPr lang="en-IN" b="1" dirty="0">
                <a:solidFill>
                  <a:srgbClr val="0070C0"/>
                </a:solidFill>
              </a:rPr>
              <a:t>is an output.</a:t>
            </a:r>
          </a:p>
        </p:txBody>
      </p:sp>
    </p:spTree>
    <p:extLst>
      <p:ext uri="{BB962C8B-B14F-4D97-AF65-F5344CB8AC3E}">
        <p14:creationId xmlns:p14="http://schemas.microsoft.com/office/powerpoint/2010/main" val="40882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47656" y="1579850"/>
            <a:ext cx="3096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A generic </a:t>
            </a:r>
            <a:r>
              <a:rPr lang="en-IN" dirty="0"/>
              <a:t>system </a:t>
            </a:r>
            <a:r>
              <a:rPr lang="en-IN" dirty="0" smtClean="0"/>
              <a:t>with sensors </a:t>
            </a:r>
            <a:r>
              <a:rPr lang="en-IN" dirty="0"/>
              <a:t>as </a:t>
            </a:r>
            <a:r>
              <a:rPr lang="en-IN" dirty="0" smtClean="0"/>
              <a:t>inputs and </a:t>
            </a:r>
            <a:r>
              <a:rPr lang="en-IN" dirty="0"/>
              <a:t>actuators </a:t>
            </a:r>
            <a:r>
              <a:rPr lang="en-IN" dirty="0" smtClean="0"/>
              <a:t>as outputs</a:t>
            </a:r>
            <a:r>
              <a:rPr lang="en-IN" dirty="0"/>
              <a:t>. </a:t>
            </a:r>
            <a:r>
              <a:rPr lang="en-IN" dirty="0" smtClean="0"/>
              <a:t>The processor or controller interfaces between </a:t>
            </a:r>
            <a:r>
              <a:rPr lang="en-IN" dirty="0"/>
              <a:t>the </a:t>
            </a:r>
            <a:r>
              <a:rPr lang="en-IN" dirty="0" smtClean="0"/>
              <a:t>sensors and </a:t>
            </a:r>
            <a:r>
              <a:rPr lang="en-IN" dirty="0"/>
              <a:t>actuators.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" y="1418788"/>
            <a:ext cx="59817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91880" y="476672"/>
            <a:ext cx="207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A GENERIC SYSTEM 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4581128"/>
            <a:ext cx="5160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FF"/>
                </a:solidFill>
              </a:rPr>
              <a:t>Assignment 1:</a:t>
            </a:r>
          </a:p>
          <a:p>
            <a:endParaRPr lang="en-IN" dirty="0" smtClean="0">
              <a:solidFill>
                <a:srgbClr val="FF00FF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>
                <a:solidFill>
                  <a:srgbClr val="FF00FF"/>
                </a:solidFill>
              </a:rPr>
              <a:t>List any Five </a:t>
            </a:r>
            <a:r>
              <a:rPr lang="en-US" b="1" dirty="0" smtClean="0">
                <a:solidFill>
                  <a:srgbClr val="FF00FF"/>
                </a:solidFill>
              </a:rPr>
              <a:t>Sensors </a:t>
            </a:r>
            <a:r>
              <a:rPr lang="en-US" b="1" dirty="0">
                <a:solidFill>
                  <a:srgbClr val="FF00FF"/>
                </a:solidFill>
              </a:rPr>
              <a:t>and actuators in the car</a:t>
            </a:r>
            <a:endParaRPr lang="en-IN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692696"/>
            <a:ext cx="6840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CLASSIFICATION OF </a:t>
            </a:r>
            <a:r>
              <a:rPr lang="en-IN" sz="4000" b="1" dirty="0" smtClean="0"/>
              <a:t>SENSORS AND </a:t>
            </a:r>
            <a:r>
              <a:rPr lang="en-IN" sz="4000" b="1" dirty="0"/>
              <a:t>ACTUATORS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722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25454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rgbClr val="00B050"/>
                </a:solidFill>
              </a:rPr>
              <a:t>1. Active </a:t>
            </a:r>
            <a:r>
              <a:rPr lang="en-IN" sz="3600" dirty="0" smtClean="0">
                <a:solidFill>
                  <a:srgbClr val="00B050"/>
                </a:solidFill>
              </a:rPr>
              <a:t>and </a:t>
            </a:r>
            <a:r>
              <a:rPr lang="en-IN" sz="3600" b="1" dirty="0" smtClean="0">
                <a:solidFill>
                  <a:srgbClr val="00B050"/>
                </a:solidFill>
              </a:rPr>
              <a:t>Passive </a:t>
            </a:r>
            <a:r>
              <a:rPr lang="en-IN" sz="3600" dirty="0" smtClean="0">
                <a:solidFill>
                  <a:srgbClr val="00B050"/>
                </a:solidFill>
              </a:rPr>
              <a:t>sensors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9672" y="1033566"/>
            <a:ext cx="62824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/>
              <a:t>An active </a:t>
            </a:r>
            <a:r>
              <a:rPr lang="en-US" sz="3600" dirty="0" smtClean="0"/>
              <a:t>sensor </a:t>
            </a:r>
            <a:r>
              <a:rPr lang="en-US" sz="3600" dirty="0"/>
              <a:t>requires an </a:t>
            </a:r>
            <a:r>
              <a:rPr lang="en-US" sz="3600" dirty="0">
                <a:solidFill>
                  <a:srgbClr val="FF0000"/>
                </a:solidFill>
              </a:rPr>
              <a:t>external power </a:t>
            </a:r>
            <a:r>
              <a:rPr lang="en-US" sz="3600" dirty="0" smtClean="0">
                <a:solidFill>
                  <a:srgbClr val="FF0000"/>
                </a:solidFill>
              </a:rPr>
              <a:t>source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 smtClean="0"/>
              <a:t>Ex.:</a:t>
            </a:r>
          </a:p>
          <a:p>
            <a:pPr marL="1028700" lvl="1" indent="-571500" algn="just">
              <a:buFont typeface="Wingdings" pitchFamily="2" charset="2"/>
              <a:buChar char="ü"/>
            </a:pPr>
            <a:r>
              <a:rPr lang="en-IN" sz="2400" dirty="0"/>
              <a:t>strain </a:t>
            </a:r>
            <a:r>
              <a:rPr lang="en-IN" sz="2400" dirty="0" smtClean="0"/>
              <a:t>gauges (</a:t>
            </a:r>
            <a:r>
              <a:rPr lang="en-US" sz="2400" dirty="0" smtClean="0"/>
              <a:t>resistance </a:t>
            </a:r>
            <a:r>
              <a:rPr lang="en-US" sz="2400" dirty="0"/>
              <a:t>changes as a function of </a:t>
            </a:r>
            <a:r>
              <a:rPr lang="en-US" sz="2400" dirty="0" smtClean="0"/>
              <a:t>strain</a:t>
            </a:r>
            <a:r>
              <a:rPr lang="en-IN" sz="2400" dirty="0" smtClean="0"/>
              <a:t>)</a:t>
            </a:r>
          </a:p>
          <a:p>
            <a:pPr marL="1028700" lvl="1" indent="-571500" algn="just">
              <a:buFont typeface="Wingdings" pitchFamily="2" charset="2"/>
              <a:buChar char="ü"/>
            </a:pPr>
            <a:r>
              <a:rPr lang="en-IN" sz="2400" dirty="0" smtClean="0"/>
              <a:t>Thermistors </a:t>
            </a:r>
            <a:r>
              <a:rPr lang="en-IN" sz="2400" dirty="0"/>
              <a:t>(</a:t>
            </a:r>
            <a:r>
              <a:rPr lang="en-IN" sz="2400" dirty="0" smtClean="0"/>
              <a:t>resistance </a:t>
            </a:r>
            <a:r>
              <a:rPr lang="en-US" sz="2400" dirty="0" smtClean="0"/>
              <a:t>changes </a:t>
            </a:r>
            <a:r>
              <a:rPr lang="en-US" sz="2400" dirty="0"/>
              <a:t>as a function of </a:t>
            </a:r>
            <a:r>
              <a:rPr lang="en-US" sz="2400" dirty="0" smtClean="0"/>
              <a:t>temperature)</a:t>
            </a:r>
          </a:p>
          <a:p>
            <a:pPr marL="1028700" lvl="1" indent="-571500" algn="just">
              <a:buFont typeface="Wingdings" pitchFamily="2" charset="2"/>
              <a:buChar char="ü"/>
            </a:pPr>
            <a:r>
              <a:rPr lang="en-US" sz="2400" dirty="0" smtClean="0"/>
              <a:t>capacitive </a:t>
            </a:r>
            <a:r>
              <a:rPr lang="en-US" sz="2400" dirty="0"/>
              <a:t>or inductive proximity </a:t>
            </a:r>
            <a:r>
              <a:rPr lang="en-US" sz="2400" dirty="0" smtClean="0"/>
              <a:t>sensors (capacitance </a:t>
            </a:r>
            <a:r>
              <a:rPr lang="en-US" sz="2400" dirty="0"/>
              <a:t>or inductance is a function of position</a:t>
            </a:r>
            <a:r>
              <a:rPr lang="en-US" sz="2400" dirty="0" smtClean="0"/>
              <a:t>)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971600" y="5579948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IN" sz="2800" b="1" dirty="0" smtClean="0"/>
              <a:t>The </a:t>
            </a:r>
            <a:r>
              <a:rPr lang="en-US" sz="2800" b="1" dirty="0" smtClean="0"/>
              <a:t>sensing </a:t>
            </a:r>
            <a:r>
              <a:rPr lang="en-US" sz="2800" b="1" dirty="0"/>
              <a:t>function is a change in the </a:t>
            </a:r>
            <a:r>
              <a:rPr lang="en-US" sz="2800" b="1" dirty="0" smtClean="0"/>
              <a:t>device properties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4361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332656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00B050"/>
                </a:solidFill>
              </a:rPr>
              <a:t>1. </a:t>
            </a:r>
            <a:r>
              <a:rPr lang="en-IN" sz="3600" b="1" dirty="0" smtClean="0">
                <a:solidFill>
                  <a:srgbClr val="00B050"/>
                </a:solidFill>
              </a:rPr>
              <a:t>Active </a:t>
            </a:r>
            <a:r>
              <a:rPr lang="en-IN" sz="3600" dirty="0" smtClean="0">
                <a:solidFill>
                  <a:srgbClr val="00B050"/>
                </a:solidFill>
              </a:rPr>
              <a:t>and </a:t>
            </a:r>
            <a:r>
              <a:rPr lang="en-IN" sz="3600" b="1" dirty="0" smtClean="0">
                <a:solidFill>
                  <a:srgbClr val="00B050"/>
                </a:solidFill>
              </a:rPr>
              <a:t>Passive </a:t>
            </a:r>
            <a:r>
              <a:rPr lang="en-IN" sz="3600" dirty="0" smtClean="0">
                <a:solidFill>
                  <a:srgbClr val="00B050"/>
                </a:solidFill>
              </a:rPr>
              <a:t>sensors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268760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3200" dirty="0" smtClean="0"/>
              <a:t>Passive sensors </a:t>
            </a:r>
            <a:r>
              <a:rPr lang="en-US" sz="3200" dirty="0"/>
              <a:t>operate by changing one or more of </a:t>
            </a:r>
            <a:r>
              <a:rPr lang="en-US" sz="3200" dirty="0" smtClean="0"/>
              <a:t>their own </a:t>
            </a:r>
            <a:r>
              <a:rPr lang="en-US" sz="3200" dirty="0"/>
              <a:t>properties to </a:t>
            </a:r>
            <a:r>
              <a:rPr lang="en-US" sz="3200" dirty="0" smtClean="0"/>
              <a:t>generate an </a:t>
            </a:r>
            <a:r>
              <a:rPr lang="en-US" sz="3200" dirty="0"/>
              <a:t>electric </a:t>
            </a:r>
            <a:r>
              <a:rPr lang="en-US" sz="3200" dirty="0" smtClean="0"/>
              <a:t>signal.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3200" dirty="0" smtClean="0"/>
              <a:t>Do </a:t>
            </a:r>
            <a:r>
              <a:rPr lang="en-US" sz="3200" dirty="0" smtClean="0"/>
              <a:t>not </a:t>
            </a:r>
            <a:r>
              <a:rPr lang="en-US" sz="3200" dirty="0"/>
              <a:t>require external power </a:t>
            </a:r>
            <a:r>
              <a:rPr lang="en-US" sz="3200" dirty="0" smtClean="0"/>
              <a:t>sources; A</a:t>
            </a:r>
            <a:r>
              <a:rPr lang="en-IN" sz="3200" dirty="0" err="1" smtClean="0"/>
              <a:t>lso</a:t>
            </a:r>
            <a:r>
              <a:rPr lang="en-IN" sz="3200" dirty="0" smtClean="0"/>
              <a:t> </a:t>
            </a:r>
            <a:r>
              <a:rPr lang="en-IN" sz="3200" dirty="0"/>
              <a:t>called </a:t>
            </a:r>
            <a:r>
              <a:rPr lang="en-IN" sz="3200" b="1" dirty="0" smtClean="0">
                <a:solidFill>
                  <a:srgbClr val="FF0000"/>
                </a:solidFill>
              </a:rPr>
              <a:t>Self-generating</a:t>
            </a:r>
            <a:r>
              <a:rPr lang="en-IN" sz="3200" b="1" dirty="0" smtClean="0"/>
              <a:t> </a:t>
            </a:r>
            <a:r>
              <a:rPr lang="en-IN" sz="3200" dirty="0" smtClean="0"/>
              <a:t>sensors.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3200" dirty="0" smtClean="0">
                <a:solidFill>
                  <a:srgbClr val="FF0000"/>
                </a:solidFill>
              </a:rPr>
              <a:t>Ex</a:t>
            </a:r>
            <a:r>
              <a:rPr lang="en-IN" sz="3200" dirty="0" smtClean="0"/>
              <a:t>.: 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3200" dirty="0" smtClean="0"/>
              <a:t>Thermoelectric sensors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3200" dirty="0" smtClean="0"/>
              <a:t>Solar cells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3200" dirty="0" smtClean="0"/>
              <a:t>Magnetic microphones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3200" dirty="0" smtClean="0"/>
              <a:t>Piezoelectric </a:t>
            </a:r>
            <a:r>
              <a:rPr lang="en-IN" sz="3200" dirty="0" smtClean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328139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33265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rgbClr val="00B050"/>
                </a:solidFill>
              </a:rPr>
              <a:t>2. Contact </a:t>
            </a:r>
            <a:r>
              <a:rPr lang="en-IN" sz="3600" dirty="0" smtClean="0">
                <a:solidFill>
                  <a:srgbClr val="00B050"/>
                </a:solidFill>
              </a:rPr>
              <a:t>and </a:t>
            </a:r>
            <a:r>
              <a:rPr lang="en-IN" sz="3600" b="1" dirty="0" smtClean="0">
                <a:solidFill>
                  <a:srgbClr val="00B050"/>
                </a:solidFill>
              </a:rPr>
              <a:t>Noncontact</a:t>
            </a:r>
            <a:r>
              <a:rPr lang="en-IN" sz="3600" dirty="0" smtClean="0">
                <a:solidFill>
                  <a:srgbClr val="00B050"/>
                </a:solidFill>
              </a:rPr>
              <a:t> sensors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124744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Distinction is based on certain applications.</a:t>
            </a:r>
          </a:p>
          <a:p>
            <a:pPr algn="just"/>
            <a:r>
              <a:rPr lang="en-US" sz="2400" dirty="0" smtClean="0"/>
              <a:t>	Ex.:</a:t>
            </a:r>
          </a:p>
          <a:p>
            <a:pPr algn="just"/>
            <a:r>
              <a:rPr lang="en-IN" sz="2400" dirty="0" smtClean="0"/>
              <a:t>	strain </a:t>
            </a:r>
            <a:r>
              <a:rPr lang="en-IN" sz="2400" dirty="0"/>
              <a:t>gauges </a:t>
            </a:r>
            <a:r>
              <a:rPr lang="en-IN" sz="2400" dirty="0" smtClean="0"/>
              <a:t>are</a:t>
            </a:r>
            <a:r>
              <a:rPr lang="en-US" sz="2400" dirty="0" smtClean="0"/>
              <a:t>contact </a:t>
            </a:r>
            <a:r>
              <a:rPr lang="en-US" sz="2400" dirty="0"/>
              <a:t>sensors, but a proximity </a:t>
            </a:r>
            <a:r>
              <a:rPr lang="en-US" sz="2400" dirty="0" smtClean="0"/>
              <a:t>	sensor </a:t>
            </a:r>
            <a:r>
              <a:rPr lang="en-US" sz="2400" dirty="0"/>
              <a:t>is not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Sometimes be </a:t>
            </a:r>
            <a:r>
              <a:rPr lang="en-US" sz="2400" dirty="0">
                <a:solidFill>
                  <a:srgbClr val="FF0000"/>
                </a:solidFill>
              </a:rPr>
              <a:t>used in either </a:t>
            </a:r>
            <a:r>
              <a:rPr lang="en-US" sz="2400" dirty="0" smtClean="0">
                <a:solidFill>
                  <a:srgbClr val="FF0000"/>
                </a:solidFill>
              </a:rPr>
              <a:t>mode</a:t>
            </a:r>
          </a:p>
          <a:p>
            <a:pPr algn="just"/>
            <a:r>
              <a:rPr lang="en-US" sz="2400" dirty="0" smtClean="0"/>
              <a:t>	Ex.: </a:t>
            </a:r>
            <a:r>
              <a:rPr lang="en-IN" sz="2400" dirty="0"/>
              <a:t>thermistor </a:t>
            </a:r>
            <a:r>
              <a:rPr lang="en-IN" sz="2400" dirty="0" smtClean="0"/>
              <a:t>measuring </a:t>
            </a:r>
            <a:r>
              <a:rPr lang="en-US" sz="2400" dirty="0" smtClean="0"/>
              <a:t>the </a:t>
            </a:r>
            <a:r>
              <a:rPr lang="en-US" sz="2400" dirty="0"/>
              <a:t>temperature of an </a:t>
            </a:r>
            <a:r>
              <a:rPr lang="en-US" sz="2400" dirty="0" smtClean="0"/>
              <a:t>	engine </a:t>
            </a:r>
            <a:r>
              <a:rPr lang="en-US" sz="2400" dirty="0"/>
              <a:t>is </a:t>
            </a:r>
            <a:r>
              <a:rPr lang="en-US" sz="2400" dirty="0" smtClean="0"/>
              <a:t>a 	contact </a:t>
            </a:r>
            <a:r>
              <a:rPr lang="en-US" sz="2400" dirty="0"/>
              <a:t>sensor, but when measuring </a:t>
            </a:r>
            <a:r>
              <a:rPr lang="en-US" sz="2400" dirty="0" smtClean="0"/>
              <a:t>	ambient temperature in </a:t>
            </a:r>
            <a:r>
              <a:rPr lang="en-US" sz="2400" dirty="0"/>
              <a:t>the </a:t>
            </a:r>
            <a:r>
              <a:rPr lang="en-US" sz="2400" dirty="0" smtClean="0"/>
              <a:t>	car </a:t>
            </a:r>
            <a:r>
              <a:rPr lang="en-US" sz="2400" dirty="0"/>
              <a:t>it is </a:t>
            </a:r>
            <a:r>
              <a:rPr lang="en-US" sz="2400" dirty="0" smtClean="0"/>
              <a:t>not.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IN" sz="2400" dirty="0">
                <a:solidFill>
                  <a:srgbClr val="FF0000"/>
                </a:solidFill>
              </a:rPr>
              <a:t>how a sensor </a:t>
            </a:r>
            <a:r>
              <a:rPr lang="en-IN" sz="2400" dirty="0" smtClean="0">
                <a:solidFill>
                  <a:srgbClr val="FF0000"/>
                </a:solidFill>
              </a:rPr>
              <a:t>may be mounted</a:t>
            </a:r>
          </a:p>
          <a:p>
            <a:pPr algn="just"/>
            <a:r>
              <a:rPr lang="en-US" sz="2400" dirty="0" smtClean="0"/>
              <a:t>	Ex.: </a:t>
            </a:r>
            <a:r>
              <a:rPr lang="en-IN" sz="2400" dirty="0"/>
              <a:t>a Geiger </a:t>
            </a:r>
            <a:r>
              <a:rPr lang="en-IN" sz="2400" dirty="0" smtClean="0"/>
              <a:t>tube </a:t>
            </a:r>
            <a:r>
              <a:rPr lang="en-US" sz="2400" dirty="0" smtClean="0"/>
              <a:t>cannot </a:t>
            </a:r>
            <a:r>
              <a:rPr lang="en-US" sz="2400" dirty="0"/>
              <a:t>be a contact sensor </a:t>
            </a:r>
            <a:r>
              <a:rPr lang="en-US" sz="2400" dirty="0" smtClean="0"/>
              <a:t>	since 	radiation must penetrate </a:t>
            </a:r>
            <a:r>
              <a:rPr lang="en-US" sz="2400" dirty="0"/>
              <a:t>into the tube </a:t>
            </a:r>
            <a:r>
              <a:rPr lang="en-US" sz="2400" dirty="0" smtClean="0"/>
              <a:t>	from </a:t>
            </a:r>
            <a:r>
              <a:rPr lang="en-US" sz="2400" dirty="0"/>
              <a:t>the </a:t>
            </a:r>
            <a:r>
              <a:rPr lang="en-US" sz="2400" dirty="0" smtClean="0"/>
              <a:t>	outside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802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548680"/>
            <a:ext cx="6649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00B050"/>
                </a:solidFill>
              </a:rPr>
              <a:t>3. Absolute </a:t>
            </a:r>
            <a:r>
              <a:rPr lang="en-IN" sz="3600" dirty="0" smtClean="0">
                <a:solidFill>
                  <a:srgbClr val="00B050"/>
                </a:solidFill>
              </a:rPr>
              <a:t>or </a:t>
            </a:r>
            <a:r>
              <a:rPr lang="en-IN" sz="3600" b="1" dirty="0" smtClean="0">
                <a:solidFill>
                  <a:srgbClr val="00B050"/>
                </a:solidFill>
              </a:rPr>
              <a:t>Relative</a:t>
            </a:r>
            <a:r>
              <a:rPr lang="en-IN" sz="3600" dirty="0" smtClean="0">
                <a:solidFill>
                  <a:srgbClr val="00B050"/>
                </a:solidFill>
              </a:rPr>
              <a:t> Sensors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772816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/>
              <a:t>An absolute sensor reacts </a:t>
            </a:r>
            <a:r>
              <a:rPr lang="en-US" sz="2800" dirty="0" smtClean="0"/>
              <a:t>to a </a:t>
            </a:r>
            <a:r>
              <a:rPr lang="en-US" sz="2800" dirty="0"/>
              <a:t>stimulus in reference to an absolute scale</a:t>
            </a:r>
            <a:r>
              <a:rPr lang="en-US" sz="2800" dirty="0" smtClean="0"/>
              <a:t>.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sz="2800" dirty="0" smtClean="0"/>
              <a:t>Ex.: </a:t>
            </a:r>
            <a:r>
              <a:rPr lang="en-IN" sz="2800" dirty="0" smtClean="0"/>
              <a:t>Thermistor. Capacitance  proximity </a:t>
            </a:r>
            <a:r>
              <a:rPr lang="en-IN" sz="2800" dirty="0"/>
              <a:t>sensor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4069257"/>
            <a:ext cx="8100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800" dirty="0"/>
              <a:t>A relative sensor’s output depends </a:t>
            </a:r>
            <a:r>
              <a:rPr lang="en-IN" sz="2800" dirty="0" smtClean="0"/>
              <a:t>on a relative scale</a:t>
            </a:r>
          </a:p>
          <a:p>
            <a:r>
              <a:rPr lang="en-US" sz="2800" dirty="0" smtClean="0"/>
              <a:t>	Ex.: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800" dirty="0"/>
              <a:t>	</a:t>
            </a:r>
            <a:r>
              <a:rPr lang="en-IN" sz="2800" dirty="0" smtClean="0"/>
              <a:t>Thermocouple (temperature difference 	between </a:t>
            </a:r>
            <a:r>
              <a:rPr lang="en-IN" sz="2800" dirty="0"/>
              <a:t>two </a:t>
            </a:r>
            <a:r>
              <a:rPr lang="en-IN" sz="2800" dirty="0" smtClean="0"/>
              <a:t>junctions).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IN" sz="2800" dirty="0" smtClean="0"/>
              <a:t>	Pressure sensor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317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548680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00B050"/>
                </a:solidFill>
              </a:rPr>
              <a:t>Other Classifications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484784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/>
              <a:t>Low or High </a:t>
            </a:r>
            <a:r>
              <a:rPr lang="en-US" sz="3200" dirty="0" smtClean="0"/>
              <a:t>temperature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Low or High frequency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Low or High accuracy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/>
              <a:t>Semiconductor and </a:t>
            </a:r>
            <a:r>
              <a:rPr lang="en-IN" sz="3200" dirty="0"/>
              <a:t>biological </a:t>
            </a:r>
            <a:r>
              <a:rPr lang="en-IN" sz="3200" dirty="0" smtClean="0"/>
              <a:t>sensors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200" dirty="0" smtClean="0"/>
              <a:t>Physical size based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417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9408" y="-1305272"/>
            <a:ext cx="6192688" cy="903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60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7" y="930423"/>
            <a:ext cx="9050651" cy="422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27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33269"/>
              </p:ext>
            </p:extLst>
          </p:nvPr>
        </p:nvGraphicFramePr>
        <p:xfrm>
          <a:off x="1524000" y="1397000"/>
          <a:ext cx="6096000" cy="39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Animal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Sense/Concept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00B050"/>
                          </a:solidFill>
                        </a:rPr>
                        <a:t>Sensor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bats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echolocate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Ultrasonic Sensor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sharks and fish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Variations</a:t>
                      </a:r>
                    </a:p>
                    <a:p>
                      <a:r>
                        <a:rPr lang="en-IN" sz="1800" u="none" strike="noStrike" kern="1200" baseline="0" dirty="0" smtClean="0"/>
                        <a:t>in electric fields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Birds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detect magnetic</a:t>
                      </a:r>
                    </a:p>
                    <a:p>
                      <a:r>
                        <a:rPr lang="en-IN" sz="1800" u="none" strike="noStrike" kern="1200" baseline="0" dirty="0" smtClean="0"/>
                        <a:t>Fields (for orientation and navigation)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Compass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spider’s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vibration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Vibration sensor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chameleon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move each eye independently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Optical Sensor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Tongue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Taste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Chemical Sensor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84543" y="367004"/>
            <a:ext cx="493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15ECC18 – SENSORS AND ACTUATORS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38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dirty="0"/>
              <a:t>GENERAL REQUIREMENTS FOR</a:t>
            </a:r>
          </a:p>
          <a:p>
            <a:r>
              <a:rPr lang="en-IN" sz="5400" b="1" dirty="0"/>
              <a:t>INTERFACING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386479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052736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Sensors and actuators almost never operate by themselves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specifications of sensors or actuators match the needs of the system</a:t>
            </a:r>
            <a:r>
              <a:rPr lang="en-US" dirty="0" smtClean="0"/>
              <a:t>. Else </a:t>
            </a:r>
            <a:r>
              <a:rPr lang="en-US" dirty="0"/>
              <a:t>need to be interfaced with the </a:t>
            </a:r>
            <a:r>
              <a:rPr lang="en-US" dirty="0" smtClean="0"/>
              <a:t>system.</a:t>
            </a:r>
          </a:p>
          <a:p>
            <a:endParaRPr lang="en-US" dirty="0"/>
          </a:p>
          <a:p>
            <a:r>
              <a:rPr lang="en-US" dirty="0" smtClean="0"/>
              <a:t>Ex.: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2581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79712" y="5657671"/>
            <a:ext cx="61371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70C0"/>
                </a:solidFill>
              </a:rPr>
              <a:t>A system </a:t>
            </a:r>
            <a:r>
              <a:rPr lang="en-IN" sz="2000" b="1" dirty="0">
                <a:solidFill>
                  <a:srgbClr val="0070C0"/>
                </a:solidFill>
              </a:rPr>
              <a:t>comprising </a:t>
            </a:r>
            <a:r>
              <a:rPr lang="en-IN" sz="2000" b="1" dirty="0" smtClean="0">
                <a:solidFill>
                  <a:srgbClr val="0070C0"/>
                </a:solidFill>
              </a:rPr>
              <a:t>a sensor</a:t>
            </a:r>
            <a:r>
              <a:rPr lang="en-IN" sz="2000" b="1" dirty="0">
                <a:solidFill>
                  <a:srgbClr val="0070C0"/>
                </a:solidFill>
              </a:rPr>
              <a:t>, a </a:t>
            </a:r>
            <a:r>
              <a:rPr lang="en-IN" sz="2000" b="1" dirty="0" smtClean="0">
                <a:solidFill>
                  <a:srgbClr val="0070C0"/>
                </a:solidFill>
              </a:rPr>
              <a:t>processor, and </a:t>
            </a:r>
            <a:r>
              <a:rPr lang="en-IN" sz="2000" b="1" dirty="0">
                <a:solidFill>
                  <a:srgbClr val="0070C0"/>
                </a:solidFill>
              </a:rPr>
              <a:t>an </a:t>
            </a:r>
            <a:r>
              <a:rPr lang="en-IN" sz="2000" b="1" dirty="0" err="1" smtClean="0">
                <a:solidFill>
                  <a:srgbClr val="0070C0"/>
                </a:solidFill>
              </a:rPr>
              <a:t>actuator.s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5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3860" y="764704"/>
            <a:ext cx="7544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Sensor is </a:t>
            </a:r>
            <a:r>
              <a:rPr lang="en-IN" dirty="0"/>
              <a:t>a </a:t>
            </a:r>
            <a:r>
              <a:rPr lang="en-IN" dirty="0" smtClean="0"/>
              <a:t>thermocouple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Actuator is </a:t>
            </a:r>
            <a:r>
              <a:rPr lang="en-US" dirty="0"/>
              <a:t>a motor whose speed is proportional to temperature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3568" y="1916832"/>
            <a:ext cx="77403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thermocouple is a passive </a:t>
            </a:r>
            <a:r>
              <a:rPr lang="en-US" dirty="0" smtClean="0"/>
              <a:t>sensor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 smtClean="0"/>
              <a:t>	</a:t>
            </a:r>
            <a:r>
              <a:rPr lang="en-IN" dirty="0" smtClean="0"/>
              <a:t>it does </a:t>
            </a:r>
            <a:r>
              <a:rPr lang="en-US" dirty="0" smtClean="0"/>
              <a:t>not </a:t>
            </a:r>
            <a:r>
              <a:rPr lang="en-US" dirty="0"/>
              <a:t>require a power source to </a:t>
            </a:r>
            <a:r>
              <a:rPr lang="en-US" dirty="0" smtClean="0"/>
              <a:t>operate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 smtClean="0"/>
              <a:t>	its </a:t>
            </a:r>
            <a:r>
              <a:rPr lang="en-US" dirty="0"/>
              <a:t>output is very low—on the order </a:t>
            </a:r>
            <a:r>
              <a:rPr lang="en-US" dirty="0" smtClean="0"/>
              <a:t>of </a:t>
            </a:r>
            <a:r>
              <a:rPr lang="en-IN" dirty="0" smtClean="0"/>
              <a:t>10–50 µV/C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motor operates at 12 V </a:t>
            </a:r>
            <a:r>
              <a:rPr lang="en-US" dirty="0" smtClean="0"/>
              <a:t>DC.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Controller is </a:t>
            </a:r>
            <a:r>
              <a:rPr lang="en-IN" dirty="0"/>
              <a:t>a small </a:t>
            </a:r>
            <a:r>
              <a:rPr lang="en-IN" dirty="0" smtClean="0"/>
              <a:t>microprocessor </a:t>
            </a:r>
            <a:r>
              <a:rPr lang="en-IN" dirty="0"/>
              <a:t>operates at 5 V </a:t>
            </a:r>
            <a:r>
              <a:rPr lang="en-IN" dirty="0" smtClean="0"/>
              <a:t>DC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Power to </a:t>
            </a:r>
            <a:r>
              <a:rPr lang="en-US" dirty="0"/>
              <a:t>operate the processor and the </a:t>
            </a:r>
            <a:r>
              <a:rPr lang="en-US" dirty="0" smtClean="0"/>
              <a:t>controller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Provide interfacing </a:t>
            </a:r>
            <a:r>
              <a:rPr lang="en-US" dirty="0"/>
              <a:t>circuits between the sensor and the </a:t>
            </a:r>
            <a:r>
              <a:rPr lang="en-US" dirty="0" smtClean="0"/>
              <a:t>microprocessor and </a:t>
            </a:r>
            <a:r>
              <a:rPr lang="en-US" dirty="0"/>
              <a:t>between the microprocessor and the actuator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44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9" y="1844824"/>
            <a:ext cx="880198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73890" y="400922"/>
            <a:ext cx="7164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70C0"/>
                </a:solidFill>
              </a:rPr>
              <a:t>A complete system for </a:t>
            </a:r>
            <a:r>
              <a:rPr lang="en-IN" sz="2400" b="1" dirty="0">
                <a:solidFill>
                  <a:srgbClr val="0070C0"/>
                </a:solidFill>
              </a:rPr>
              <a:t>sensing </a:t>
            </a:r>
            <a:r>
              <a:rPr lang="en-IN" sz="2400" b="1" dirty="0" smtClean="0">
                <a:solidFill>
                  <a:srgbClr val="0070C0"/>
                </a:solidFill>
              </a:rPr>
              <a:t>of temperature and activation </a:t>
            </a:r>
            <a:r>
              <a:rPr lang="en-IN" sz="2400" b="1" dirty="0">
                <a:solidFill>
                  <a:srgbClr val="0070C0"/>
                </a:solidFill>
              </a:rPr>
              <a:t>of a </a:t>
            </a:r>
            <a:r>
              <a:rPr lang="en-IN" sz="2400" b="1" dirty="0" smtClean="0">
                <a:solidFill>
                  <a:srgbClr val="0070C0"/>
                </a:solidFill>
              </a:rPr>
              <a:t>fan to </a:t>
            </a:r>
            <a:r>
              <a:rPr lang="en-IN" sz="2400" b="1" dirty="0">
                <a:solidFill>
                  <a:srgbClr val="0070C0"/>
                </a:solidFill>
              </a:rPr>
              <a:t>cool a device.</a:t>
            </a:r>
          </a:p>
        </p:txBody>
      </p:sp>
    </p:spTree>
    <p:extLst>
      <p:ext uri="{BB962C8B-B14F-4D97-AF65-F5344CB8AC3E}">
        <p14:creationId xmlns:p14="http://schemas.microsoft.com/office/powerpoint/2010/main" val="2612196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74070"/>
            <a:ext cx="1585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Additionally,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04532" y="994150"/>
            <a:ext cx="69118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Need to </a:t>
            </a:r>
            <a:r>
              <a:rPr lang="en-US" sz="2400" dirty="0">
                <a:solidFill>
                  <a:srgbClr val="FF0000"/>
                </a:solidFill>
              </a:rPr>
              <a:t>isolate the actuator from the microprocessor for safety or </a:t>
            </a:r>
            <a:r>
              <a:rPr lang="en-US" sz="2400" dirty="0" smtClean="0">
                <a:solidFill>
                  <a:srgbClr val="FF0000"/>
                </a:solidFill>
              </a:rPr>
              <a:t>functional </a:t>
            </a:r>
            <a:r>
              <a:rPr lang="en-IN" sz="2400" dirty="0" smtClean="0">
                <a:solidFill>
                  <a:srgbClr val="FF0000"/>
                </a:solidFill>
              </a:rPr>
              <a:t>Reasons (</a:t>
            </a:r>
            <a:r>
              <a:rPr lang="en-US" sz="2400" dirty="0">
                <a:solidFill>
                  <a:srgbClr val="FF0000"/>
                </a:solidFill>
              </a:rPr>
              <a:t>true if the actuator operates at grid voltages (usually </a:t>
            </a:r>
            <a:r>
              <a:rPr lang="en-US" sz="2400" dirty="0" smtClean="0">
                <a:solidFill>
                  <a:srgbClr val="FF0000"/>
                </a:solidFill>
              </a:rPr>
              <a:t>120– </a:t>
            </a:r>
            <a:r>
              <a:rPr lang="en-IN" sz="2400" dirty="0" smtClean="0">
                <a:solidFill>
                  <a:srgbClr val="FF0000"/>
                </a:solidFill>
              </a:rPr>
              <a:t>480 </a:t>
            </a:r>
            <a:r>
              <a:rPr lang="en-IN" sz="2400" dirty="0">
                <a:solidFill>
                  <a:srgbClr val="FF0000"/>
                </a:solidFill>
              </a:rPr>
              <a:t>V </a:t>
            </a:r>
            <a:r>
              <a:rPr lang="en-IN" sz="2400" dirty="0" smtClean="0">
                <a:solidFill>
                  <a:srgbClr val="FF0000"/>
                </a:solidFill>
              </a:rPr>
              <a:t>AC))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482" y="3082382"/>
            <a:ext cx="17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Alternatives…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04532" y="3478356"/>
            <a:ext cx="71279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B050"/>
                </a:solidFill>
              </a:rPr>
              <a:t>Temperature sensors </a:t>
            </a:r>
            <a:r>
              <a:rPr lang="en-US" sz="2400" b="1" dirty="0">
                <a:solidFill>
                  <a:srgbClr val="00B050"/>
                </a:solidFill>
              </a:rPr>
              <a:t>with digital outputs are available, and </a:t>
            </a:r>
            <a:r>
              <a:rPr lang="en-US" sz="2400" b="1" dirty="0" smtClean="0">
                <a:solidFill>
                  <a:srgbClr val="00B050"/>
                </a:solidFill>
              </a:rPr>
              <a:t>if used </a:t>
            </a:r>
            <a:r>
              <a:rPr lang="en-US" sz="2400" b="1" dirty="0">
                <a:solidFill>
                  <a:srgbClr val="00B050"/>
                </a:solidFill>
              </a:rPr>
              <a:t>instead of the thermocouple, the system is </a:t>
            </a:r>
            <a:r>
              <a:rPr lang="en-US" sz="2400" b="1" dirty="0" smtClean="0">
                <a:solidFill>
                  <a:srgbClr val="00B050"/>
                </a:solidFill>
              </a:rPr>
              <a:t>simplified.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B050"/>
                </a:solidFill>
              </a:rPr>
              <a:t>Choose </a:t>
            </a:r>
            <a:r>
              <a:rPr lang="en-US" sz="2400" b="1" dirty="0">
                <a:solidFill>
                  <a:srgbClr val="00B050"/>
                </a:solidFill>
              </a:rPr>
              <a:t>to use a 5 V motor instead of a 12 V motor to simplify power </a:t>
            </a:r>
            <a:r>
              <a:rPr lang="en-US" sz="2400" b="1" dirty="0" smtClean="0">
                <a:solidFill>
                  <a:srgbClr val="00B050"/>
                </a:solidFill>
              </a:rPr>
              <a:t>management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00B050"/>
                </a:solidFill>
              </a:rPr>
              <a:t>Microprocessors included </a:t>
            </a:r>
            <a:r>
              <a:rPr lang="en-IN" sz="2400" b="1" dirty="0">
                <a:solidFill>
                  <a:srgbClr val="00B050"/>
                </a:solidFill>
              </a:rPr>
              <a:t>ADCs </a:t>
            </a:r>
            <a:r>
              <a:rPr lang="en-IN" sz="2400" b="1" dirty="0" smtClean="0">
                <a:solidFill>
                  <a:srgbClr val="00B050"/>
                </a:solidFill>
              </a:rPr>
              <a:t>internally (</a:t>
            </a:r>
            <a:r>
              <a:rPr lang="en-US" sz="2400" b="1" dirty="0">
                <a:solidFill>
                  <a:srgbClr val="00B050"/>
                </a:solidFill>
              </a:rPr>
              <a:t>elimination of the DAC and power amplifier</a:t>
            </a:r>
            <a:r>
              <a:rPr lang="en-IN" sz="2400" b="1" dirty="0" smtClean="0">
                <a:solidFill>
                  <a:srgbClr val="00B050"/>
                </a:solidFill>
              </a:rPr>
              <a:t>).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9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535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477518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70C0"/>
                </a:solidFill>
              </a:rPr>
              <a:t>An alternative </a:t>
            </a:r>
            <a:r>
              <a:rPr lang="en-IN" sz="2400" b="1" dirty="0">
                <a:solidFill>
                  <a:srgbClr val="0070C0"/>
                </a:solidFill>
              </a:rPr>
              <a:t>design </a:t>
            </a:r>
            <a:r>
              <a:rPr lang="en-IN" sz="2400" b="1" dirty="0" smtClean="0">
                <a:solidFill>
                  <a:srgbClr val="0070C0"/>
                </a:solidFill>
              </a:rPr>
              <a:t>to the temperature controller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4725144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Adv.: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Simpler because </a:t>
            </a:r>
            <a:r>
              <a:rPr lang="en-US" dirty="0">
                <a:solidFill>
                  <a:srgbClr val="00B050"/>
                </a:solidFill>
              </a:rPr>
              <a:t>many of the </a:t>
            </a:r>
            <a:r>
              <a:rPr lang="en-US" dirty="0" smtClean="0">
                <a:solidFill>
                  <a:srgbClr val="00B050"/>
                </a:solidFill>
              </a:rPr>
              <a:t>requirements of </a:t>
            </a:r>
            <a:r>
              <a:rPr lang="en-US" dirty="0">
                <a:solidFill>
                  <a:srgbClr val="00B050"/>
                </a:solidFill>
              </a:rPr>
              <a:t>interfacing </a:t>
            </a:r>
            <a:r>
              <a:rPr lang="en-US" dirty="0" smtClean="0">
                <a:solidFill>
                  <a:srgbClr val="00B050"/>
                </a:solidFill>
              </a:rPr>
              <a:t>have been </a:t>
            </a:r>
            <a:r>
              <a:rPr lang="en-US" dirty="0">
                <a:solidFill>
                  <a:srgbClr val="00B050"/>
                </a:solidFill>
              </a:rPr>
              <a:t>integrated into the sensor and the </a:t>
            </a:r>
            <a:r>
              <a:rPr lang="en-US" dirty="0" smtClean="0">
                <a:solidFill>
                  <a:srgbClr val="00B050"/>
                </a:solidFill>
              </a:rPr>
              <a:t>microprocessor.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00" y="5799663"/>
            <a:ext cx="9153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FF"/>
                </a:solidFill>
              </a:rPr>
              <a:t>Disadv</a:t>
            </a:r>
            <a:r>
              <a:rPr lang="en-US" dirty="0" smtClean="0">
                <a:solidFill>
                  <a:srgbClr val="FF00FF"/>
                </a:solidFill>
              </a:rPr>
              <a:t>.: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FF00FF"/>
                </a:solidFill>
              </a:rPr>
              <a:t>Operate at up </a:t>
            </a:r>
            <a:r>
              <a:rPr lang="en-IN" dirty="0">
                <a:solidFill>
                  <a:srgbClr val="FF00FF"/>
                </a:solidFill>
              </a:rPr>
              <a:t>to about </a:t>
            </a:r>
            <a:r>
              <a:rPr lang="en-IN" dirty="0" smtClean="0">
                <a:solidFill>
                  <a:srgbClr val="FF00FF"/>
                </a:solidFill>
              </a:rPr>
              <a:t>100ᵒC, </a:t>
            </a:r>
            <a:r>
              <a:rPr lang="en-US" dirty="0">
                <a:solidFill>
                  <a:srgbClr val="FF00FF"/>
                </a:solidFill>
              </a:rPr>
              <a:t>whereas thermocouples can operate at well over 2000C</a:t>
            </a:r>
          </a:p>
        </p:txBody>
      </p:sp>
    </p:spTree>
    <p:extLst>
      <p:ext uri="{BB962C8B-B14F-4D97-AF65-F5344CB8AC3E}">
        <p14:creationId xmlns:p14="http://schemas.microsoft.com/office/powerpoint/2010/main" val="93267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671" y="116632"/>
            <a:ext cx="83148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Issues: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Conversion of voltages, currents, and </a:t>
            </a:r>
            <a:r>
              <a:rPr lang="en-US" sz="2000" dirty="0" smtClean="0"/>
              <a:t>impedances are </a:t>
            </a:r>
            <a:r>
              <a:rPr lang="en-US" sz="2000" dirty="0"/>
              <a:t>very common, but sometimes interfacing may involve conversions in </a:t>
            </a:r>
            <a:r>
              <a:rPr lang="en-US" sz="2000" dirty="0" smtClean="0"/>
              <a:t>other </a:t>
            </a:r>
            <a:r>
              <a:rPr lang="en-IN" sz="2000" dirty="0" smtClean="0"/>
              <a:t>parameters</a:t>
            </a:r>
            <a:r>
              <a:rPr lang="en-IN" sz="2000" dirty="0"/>
              <a:t>, such as frequency</a:t>
            </a:r>
            <a:r>
              <a:rPr lang="en-IN" sz="2000" dirty="0" smtClean="0"/>
              <a:t>.</a:t>
            </a:r>
          </a:p>
          <a:p>
            <a:endParaRPr lang="en-IN" sz="2000" dirty="0">
              <a:solidFill>
                <a:srgbClr val="00B050"/>
              </a:solidFill>
            </a:endParaRPr>
          </a:p>
          <a:p>
            <a:r>
              <a:rPr lang="en-IN" sz="2000" dirty="0" smtClean="0">
                <a:solidFill>
                  <a:srgbClr val="00B050"/>
                </a:solidFill>
              </a:rPr>
              <a:t>Ex.: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Piezoelectric sensor </a:t>
            </a:r>
            <a:r>
              <a:rPr lang="en-US" sz="2000" dirty="0"/>
              <a:t>may generate a few hundred </a:t>
            </a:r>
            <a:r>
              <a:rPr lang="en-US" sz="2000" dirty="0" smtClean="0"/>
              <a:t>volts; impedance </a:t>
            </a:r>
            <a:r>
              <a:rPr lang="en-US" sz="2000" dirty="0"/>
              <a:t>of the sensor is practically </a:t>
            </a:r>
            <a:r>
              <a:rPr lang="en-US" sz="2000" dirty="0" smtClean="0"/>
              <a:t>infinite.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A magnetic sensor </a:t>
            </a:r>
            <a:r>
              <a:rPr lang="en-IN" sz="2000" dirty="0" smtClean="0"/>
              <a:t>usually </a:t>
            </a:r>
            <a:r>
              <a:rPr lang="en-US" sz="2000" dirty="0" smtClean="0"/>
              <a:t>includes </a:t>
            </a:r>
            <a:r>
              <a:rPr lang="en-US" sz="2000" dirty="0"/>
              <a:t>a coil that has very low impedance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3861048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70C0"/>
                </a:solidFill>
              </a:rPr>
              <a:t>Conclusion:</a:t>
            </a:r>
          </a:p>
          <a:p>
            <a:pPr algn="just"/>
            <a:endParaRPr lang="en-US" sz="2800" b="1" dirty="0">
              <a:solidFill>
                <a:srgbClr val="0070C0"/>
              </a:solidFill>
            </a:endParaRPr>
          </a:p>
          <a:p>
            <a:pPr algn="just"/>
            <a:r>
              <a:rPr lang="en-US" sz="2800" b="1" smtClean="0">
                <a:solidFill>
                  <a:srgbClr val="0070C0"/>
                </a:solidFill>
              </a:rPr>
              <a:t>	Interfacing </a:t>
            </a:r>
            <a:r>
              <a:rPr lang="en-US" sz="2800" b="1" dirty="0" smtClean="0">
                <a:solidFill>
                  <a:srgbClr val="0070C0"/>
                </a:solidFill>
              </a:rPr>
              <a:t>circuits </a:t>
            </a:r>
            <a:r>
              <a:rPr lang="en-US" sz="2800" b="1" dirty="0">
                <a:solidFill>
                  <a:srgbClr val="0070C0"/>
                </a:solidFill>
              </a:rPr>
              <a:t>vary from one </a:t>
            </a:r>
            <a:r>
              <a:rPr lang="en-US" sz="2800" b="1" dirty="0" smtClean="0">
                <a:solidFill>
                  <a:srgbClr val="0070C0"/>
                </a:solidFill>
              </a:rPr>
              <a:t>application </a:t>
            </a:r>
            <a:r>
              <a:rPr lang="en-US" sz="2800" b="1" dirty="0">
                <a:solidFill>
                  <a:srgbClr val="0070C0"/>
                </a:solidFill>
              </a:rPr>
              <a:t>to another </a:t>
            </a:r>
            <a:r>
              <a:rPr lang="en-US" sz="2800" b="1" dirty="0" smtClean="0">
                <a:solidFill>
                  <a:srgbClr val="0070C0"/>
                </a:solidFill>
              </a:rPr>
              <a:t>and cover </a:t>
            </a:r>
            <a:r>
              <a:rPr lang="en-US" sz="2800" b="1" dirty="0">
                <a:solidFill>
                  <a:srgbClr val="0070C0"/>
                </a:solidFill>
              </a:rPr>
              <a:t>the whole spectrum of electronic </a:t>
            </a:r>
            <a:r>
              <a:rPr lang="en-US" sz="2800" b="1" dirty="0" smtClean="0">
                <a:solidFill>
                  <a:srgbClr val="0070C0"/>
                </a:solidFill>
              </a:rPr>
              <a:t>circuits.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34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836712"/>
            <a:ext cx="42194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600" b="1" dirty="0"/>
              <a:t>UNITS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443527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851" y="620688"/>
            <a:ext cx="2061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Base SI Units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6" y="1412776"/>
            <a:ext cx="884825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533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2837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Derived Units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1187624" y="1700808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Other metric </a:t>
            </a:r>
            <a:r>
              <a:rPr lang="en-US" b="1" dirty="0"/>
              <a:t>units in common use are derived from the base units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914569" y="2875002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Example: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105835"/>
            <a:ext cx="6030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B050"/>
                </a:solidFill>
              </a:rPr>
              <a:t>Unit of </a:t>
            </a:r>
            <a:r>
              <a:rPr lang="en-US" sz="2400" b="1" dirty="0" smtClean="0">
                <a:solidFill>
                  <a:srgbClr val="00B050"/>
                </a:solidFill>
              </a:rPr>
              <a:t>force </a:t>
            </a:r>
            <a:r>
              <a:rPr lang="en-US" sz="2400" b="1" dirty="0">
                <a:solidFill>
                  <a:srgbClr val="00B050"/>
                </a:solidFill>
              </a:rPr>
              <a:t>is the newton (N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Newton’s law of force as </a:t>
            </a:r>
            <a:r>
              <a:rPr lang="en-US" i="1" dirty="0"/>
              <a:t>F =</a:t>
            </a:r>
            <a:r>
              <a:rPr lang="en-US" dirty="0" smtClean="0"/>
              <a:t> </a:t>
            </a:r>
            <a:r>
              <a:rPr lang="en-US" i="1" dirty="0" smtClean="0"/>
              <a:t>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unit </a:t>
            </a:r>
            <a:r>
              <a:rPr lang="en-US" dirty="0" smtClean="0"/>
              <a:t>of </a:t>
            </a:r>
            <a:r>
              <a:rPr lang="en-US" dirty="0"/>
              <a:t>mass is the </a:t>
            </a:r>
            <a:r>
              <a:rPr lang="en-US" dirty="0" smtClean="0"/>
              <a:t>kg.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Unit </a:t>
            </a:r>
            <a:r>
              <a:rPr lang="en-US" dirty="0"/>
              <a:t>of acceleration </a:t>
            </a:r>
            <a:r>
              <a:rPr lang="en-US" dirty="0" smtClean="0"/>
              <a:t>is </a:t>
            </a:r>
            <a:r>
              <a:rPr lang="en-IN" dirty="0" smtClean="0"/>
              <a:t>(</a:t>
            </a:r>
            <a:r>
              <a:rPr lang="en-IN" dirty="0"/>
              <a:t>m/s</a:t>
            </a:r>
            <a:r>
              <a:rPr lang="en-IN" baseline="30000" dirty="0"/>
              <a:t>2</a:t>
            </a:r>
            <a:r>
              <a:rPr lang="en-IN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87" y="4528090"/>
            <a:ext cx="6035739" cy="125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8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884" y="701988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DEFINITIONS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9248" y="1495606"/>
            <a:ext cx="173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Confusing Terms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9749" y="1952322"/>
            <a:ext cx="5238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sensor, </a:t>
            </a:r>
            <a:r>
              <a:rPr lang="en-US" dirty="0" smtClean="0"/>
              <a:t>transducer</a:t>
            </a:r>
            <a:r>
              <a:rPr lang="en-US" dirty="0"/>
              <a:t>, probe, gauge, detector, pickup, receptor, perceptron, transmitter, and transponder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722357" y="3062861"/>
            <a:ext cx="4143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actuator, driver, and operating element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9248" y="3943878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195736" y="4150610"/>
            <a:ext cx="270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motor, valve, solenoid, etc.</a:t>
            </a:r>
          </a:p>
        </p:txBody>
      </p:sp>
    </p:spTree>
    <p:extLst>
      <p:ext uri="{BB962C8B-B14F-4D97-AF65-F5344CB8AC3E}">
        <p14:creationId xmlns:p14="http://schemas.microsoft.com/office/powerpoint/2010/main" val="9395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394439"/>
            <a:ext cx="2837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Derived Units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914569" y="1268760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Example: 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2204864"/>
            <a:ext cx="83583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Unit </a:t>
            </a:r>
            <a:r>
              <a:rPr lang="en-US" sz="2400" b="1" dirty="0">
                <a:solidFill>
                  <a:srgbClr val="00B050"/>
                </a:solidFill>
              </a:rPr>
              <a:t>of electric potential is the volt (V</a:t>
            </a:r>
            <a:r>
              <a:rPr lang="en-US" sz="2400" b="1" dirty="0" smtClean="0">
                <a:solidFill>
                  <a:srgbClr val="00B050"/>
                </a:solidFill>
              </a:rPr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i="1" dirty="0"/>
              <a:t>E </a:t>
            </a:r>
            <a:r>
              <a:rPr lang="en-IN" sz="2000" dirty="0" smtClean="0"/>
              <a:t>= </a:t>
            </a:r>
            <a:r>
              <a:rPr lang="en-IN" sz="2000" i="1" dirty="0" smtClean="0"/>
              <a:t>F</a:t>
            </a:r>
            <a:r>
              <a:rPr lang="en-IN" sz="2000" dirty="0" smtClean="0"/>
              <a:t>/</a:t>
            </a:r>
            <a:r>
              <a:rPr lang="en-IN" sz="2000" i="1" dirty="0" smtClean="0"/>
              <a:t>q </a:t>
            </a:r>
            <a:r>
              <a:rPr lang="en-IN" sz="2000" dirty="0" smtClean="0"/>
              <a:t>(</a:t>
            </a:r>
            <a:r>
              <a:rPr lang="en-US" sz="2000" dirty="0"/>
              <a:t>force F and charge q (Coulomb’s law</a:t>
            </a:r>
            <a:r>
              <a:rPr lang="en-US" sz="2000" dirty="0" smtClean="0"/>
              <a:t>)</a:t>
            </a:r>
            <a:r>
              <a:rPr lang="en-IN" sz="20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So, </a:t>
            </a:r>
            <a:r>
              <a:rPr lang="en-IN" sz="2000" dirty="0"/>
              <a:t>units are </a:t>
            </a:r>
            <a:r>
              <a:rPr lang="en-IN" sz="2000" dirty="0" err="1" smtClean="0"/>
              <a:t>Newtons</a:t>
            </a:r>
            <a:r>
              <a:rPr lang="en-IN" sz="2000" dirty="0" smtClean="0"/>
              <a:t>/Coulomb (</a:t>
            </a:r>
            <a:r>
              <a:rPr lang="en-IN" sz="2000" dirty="0"/>
              <a:t>N/C</a:t>
            </a:r>
            <a:r>
              <a:rPr lang="en-IN" sz="20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coulomb is the unit of </a:t>
            </a:r>
            <a:r>
              <a:rPr lang="en-US" sz="2000" dirty="0" smtClean="0"/>
              <a:t>charge and it Unit is </a:t>
            </a:r>
            <a:r>
              <a:rPr lang="en-IN" sz="2000" dirty="0" smtClean="0"/>
              <a:t>ampere </a:t>
            </a:r>
            <a:r>
              <a:rPr lang="en-IN" sz="2000" dirty="0"/>
              <a:t>seconds (</a:t>
            </a:r>
            <a:r>
              <a:rPr lang="en-IN" sz="2000" dirty="0" smtClean="0"/>
              <a:t>A.s).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69" y="4148138"/>
            <a:ext cx="76390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66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394439"/>
            <a:ext cx="2837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Derived Units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914569" y="1268760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Example: 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3402" y="2204864"/>
            <a:ext cx="5303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The unit of capacitance, the farad (F)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8" y="3403847"/>
            <a:ext cx="6995510" cy="124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468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394439"/>
            <a:ext cx="2837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Derived Units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914569" y="1268760"/>
            <a:ext cx="131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Example: 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7704" y="2132856"/>
            <a:ext cx="4559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The unit of energy, the joule (J)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733675"/>
            <a:ext cx="52387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091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1570" y="801157"/>
            <a:ext cx="3708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Supplementary Units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619672" y="1385835"/>
            <a:ext cx="6748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system of </a:t>
            </a:r>
            <a:r>
              <a:rPr lang="en-US" dirty="0" smtClean="0"/>
              <a:t>units, which are  derived non-dimensional </a:t>
            </a:r>
            <a:r>
              <a:rPr lang="en-US" dirty="0"/>
              <a:t>units, also </a:t>
            </a:r>
            <a:r>
              <a:rPr lang="en-US" dirty="0" smtClean="0"/>
              <a:t>termed </a:t>
            </a:r>
            <a:r>
              <a:rPr lang="en-IN" dirty="0" smtClean="0"/>
              <a:t>‘‘</a:t>
            </a:r>
            <a:r>
              <a:rPr lang="en-IN" dirty="0"/>
              <a:t>supplementary units</a:t>
            </a:r>
            <a:r>
              <a:rPr lang="en-IN" dirty="0" smtClean="0"/>
              <a:t>.’’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Ex.: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unit for the plane angle, the radian (rad</a:t>
            </a:r>
            <a:r>
              <a:rPr lang="en-U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unit for the solid angle, the </a:t>
            </a:r>
            <a:r>
              <a:rPr lang="en-US" dirty="0" err="1"/>
              <a:t>steradian</a:t>
            </a:r>
            <a:r>
              <a:rPr lang="en-US" dirty="0"/>
              <a:t> (</a:t>
            </a:r>
            <a:r>
              <a:rPr lang="en-US" dirty="0" err="1"/>
              <a:t>sr</a:t>
            </a:r>
            <a:r>
              <a:rPr lang="en-US" dirty="0"/>
              <a:t>).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91570" y="4149080"/>
            <a:ext cx="5994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Ref.:</a:t>
            </a:r>
          </a:p>
          <a:p>
            <a:r>
              <a:rPr lang="en-IN" dirty="0" smtClean="0"/>
              <a:t>https</a:t>
            </a:r>
            <a:r>
              <a:rPr lang="en-IN" dirty="0"/>
              <a:t>://www.youtube.com/watch?v=RMJucQJ1NGo</a:t>
            </a:r>
          </a:p>
        </p:txBody>
      </p:sp>
    </p:spTree>
    <p:extLst>
      <p:ext uri="{BB962C8B-B14F-4D97-AF65-F5344CB8AC3E}">
        <p14:creationId xmlns:p14="http://schemas.microsoft.com/office/powerpoint/2010/main" val="2519549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770" y="764704"/>
            <a:ext cx="3363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Customary Units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916832"/>
            <a:ext cx="587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Used in Region wise are termed as Customary Units.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Some are existing and Some are vanished.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3212976"/>
            <a:ext cx="560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Ex.: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calorie (</a:t>
            </a:r>
            <a:r>
              <a:rPr lang="en-US" dirty="0" err="1"/>
              <a:t>cal</a:t>
            </a:r>
            <a:r>
              <a:rPr lang="en-US" dirty="0"/>
              <a:t>) or the kilowatt-hour (kWh</a:t>
            </a:r>
            <a:r>
              <a:rPr lang="en-US" dirty="0" smtClean="0"/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/>
              <a:t>foot, mile, gallon, psi (pounds per square inch</a:t>
            </a:r>
            <a:r>
              <a:rPr lang="en-IN" dirty="0" smtClean="0"/>
              <a:t>),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/>
              <a:t>astronomical unit (AU</a:t>
            </a:r>
            <a:r>
              <a:rPr lang="en-IN" dirty="0" smtClean="0"/>
              <a:t>) (</a:t>
            </a:r>
            <a:r>
              <a:rPr lang="en-IN" dirty="0"/>
              <a:t>(1 AU </a:t>
            </a:r>
            <a:r>
              <a:rPr lang="en-IN" dirty="0" smtClean="0"/>
              <a:t>= </a:t>
            </a:r>
            <a:r>
              <a:rPr lang="en-IN" dirty="0"/>
              <a:t>149,597,870.7 km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033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40731"/>
            <a:ext cx="1313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Prefixes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949956" y="860811"/>
            <a:ext cx="7366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SI </a:t>
            </a:r>
            <a:r>
              <a:rPr lang="en-US" dirty="0"/>
              <a:t>also defines the proper prefixes that </a:t>
            </a:r>
            <a:r>
              <a:rPr lang="en-US" dirty="0" smtClean="0"/>
              <a:t>provide standard</a:t>
            </a:r>
            <a:r>
              <a:rPr lang="en-US" dirty="0"/>
              <a:t> </a:t>
            </a:r>
            <a:r>
              <a:rPr lang="en-US" dirty="0" smtClean="0"/>
              <a:t>notation </a:t>
            </a:r>
            <a:r>
              <a:rPr lang="en-US" dirty="0"/>
              <a:t>of very small or very large units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731683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059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620688"/>
            <a:ext cx="3882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Other Units and Measures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1844824"/>
            <a:ext cx="5385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Ex.: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‘‘dozen’’ or a ‘‘gross’’ (1 gross </a:t>
            </a:r>
            <a:r>
              <a:rPr lang="en-US" dirty="0" smtClean="0"/>
              <a:t>= 12 </a:t>
            </a:r>
            <a:r>
              <a:rPr lang="en-US" dirty="0"/>
              <a:t>dozen or 144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Electronics base </a:t>
            </a:r>
            <a:r>
              <a:rPr lang="en-US" dirty="0"/>
              <a:t>2, base 8, or base 16 </a:t>
            </a:r>
            <a:r>
              <a:rPr lang="en-US" dirty="0" smtClean="0"/>
              <a:t>counting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100 </a:t>
            </a:r>
            <a:r>
              <a:rPr lang="en-IN" dirty="0" smtClean="0"/>
              <a:t>Gb = 107.4 * 10</a:t>
            </a:r>
            <a:r>
              <a:rPr lang="en-IN" baseline="30000" dirty="0" smtClean="0"/>
              <a:t>9</a:t>
            </a:r>
            <a:r>
              <a:rPr lang="en-IN" dirty="0" smtClean="0"/>
              <a:t> bytes =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077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484784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When a </a:t>
            </a:r>
            <a:r>
              <a:rPr lang="en-US" dirty="0"/>
              <a:t>physical quantity spans a very large range of numbers, it </a:t>
            </a:r>
            <a:r>
              <a:rPr lang="en-US" dirty="0" smtClean="0"/>
              <a:t>is difficult </a:t>
            </a:r>
            <a:r>
              <a:rPr lang="en-US" dirty="0"/>
              <a:t>to properly grasp the magnitude of the quantity.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9552" y="620688"/>
            <a:ext cx="3882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Other Units and Measures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3320971"/>
            <a:ext cx="6983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Ex.: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Richter magnitude </a:t>
            </a:r>
            <a:r>
              <a:rPr lang="en-IN" dirty="0" smtClean="0"/>
              <a:t>scale (0-10). But, </a:t>
            </a:r>
            <a:r>
              <a:rPr lang="en-US" dirty="0"/>
              <a:t>from 0 to </a:t>
            </a:r>
            <a:r>
              <a:rPr lang="en-US" dirty="0" smtClean="0"/>
              <a:t>infinity is the fact.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132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620688"/>
            <a:ext cx="3882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Other Units and Measures</a:t>
            </a:r>
            <a:endParaRPr lang="en-I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5" y="1340768"/>
            <a:ext cx="8795319" cy="460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32287" y="98422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The Decibel (dB) and Its Use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18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5656" y="1124744"/>
            <a:ext cx="1220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1 </a:t>
            </a:r>
            <a:r>
              <a:rPr lang="en-IN" sz="2800" dirty="0" err="1" smtClean="0"/>
              <a:t>mW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539552" y="332656"/>
            <a:ext cx="3882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Other Units and Measures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99792" y="141277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91271" y="1124744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err="1"/>
              <a:t>dBm</a:t>
            </a:r>
            <a:endParaRPr lang="en-IN" sz="2800" dirty="0"/>
          </a:p>
        </p:txBody>
      </p:sp>
      <p:sp>
        <p:nvSpPr>
          <p:cNvPr id="9" name="Rectangle 8"/>
          <p:cNvSpPr/>
          <p:nvPr/>
        </p:nvSpPr>
        <p:spPr>
          <a:xfrm>
            <a:off x="1623132" y="1844824"/>
            <a:ext cx="676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µV</a:t>
            </a:r>
            <a:endParaRPr lang="en-IN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95862" y="212087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98207" y="1859261"/>
            <a:ext cx="1116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err="1" smtClean="0"/>
              <a:t>dB</a:t>
            </a:r>
            <a:r>
              <a:rPr lang="en-IN" sz="2800" dirty="0" err="1"/>
              <a:t>µ</a:t>
            </a:r>
            <a:r>
              <a:rPr lang="en-IN" sz="2800" dirty="0" err="1" smtClean="0"/>
              <a:t>V</a:t>
            </a:r>
            <a:endParaRPr lang="en-IN" sz="2800" dirty="0"/>
          </a:p>
        </p:txBody>
      </p:sp>
      <p:sp>
        <p:nvSpPr>
          <p:cNvPr id="12" name="Rectangle 11"/>
          <p:cNvSpPr/>
          <p:nvPr/>
        </p:nvSpPr>
        <p:spPr>
          <a:xfrm>
            <a:off x="539552" y="2420888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Example,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484657"/>
            <a:ext cx="595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dirty="0"/>
              <a:t>a power sensor may be said to operate in </a:t>
            </a:r>
            <a:r>
              <a:rPr lang="en-US" dirty="0" smtClean="0"/>
              <a:t>the range - 30 </a:t>
            </a:r>
            <a:r>
              <a:rPr lang="en-US" dirty="0" err="1"/>
              <a:t>dBm</a:t>
            </a:r>
            <a:r>
              <a:rPr lang="en-US" dirty="0"/>
              <a:t> and 20 </a:t>
            </a:r>
            <a:r>
              <a:rPr lang="en-US" dirty="0" err="1" smtClean="0"/>
              <a:t>dBm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/>
              <a:t>This means it can detect power from 0.001 </a:t>
            </a:r>
            <a:r>
              <a:rPr lang="en-US" dirty="0" err="1"/>
              <a:t>mW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IN" dirty="0" smtClean="0"/>
              <a:t>100 </a:t>
            </a:r>
            <a:r>
              <a:rPr lang="en-IN" dirty="0" err="1" smtClean="0"/>
              <a:t>mW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32287" y="69619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The Decibel (dB) and Its Use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591" y="3573016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Advantages,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8778" y="3951022"/>
            <a:ext cx="77837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A very large range reduces to a short, easily comprehensible </a:t>
            </a:r>
            <a:r>
              <a:rPr lang="en-US" dirty="0" smtClean="0"/>
              <a:t>scale.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The logarithmic scale means that a product of ratios becomes a sum in </a:t>
            </a:r>
            <a:r>
              <a:rPr lang="en-US" dirty="0" smtClean="0"/>
              <a:t>decibels.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In many cases, such as acoustics, the dB scale is closer to the way devices (such </a:t>
            </a:r>
            <a:r>
              <a:rPr lang="en-US" dirty="0" smtClean="0"/>
              <a:t>as loudspeakers</a:t>
            </a:r>
            <a:r>
              <a:rPr lang="en-US" dirty="0"/>
              <a:t>) produce output and organs (such as the eye or the ear) perceive </a:t>
            </a:r>
            <a:r>
              <a:rPr lang="en-US" dirty="0" smtClean="0"/>
              <a:t>physical quantities </a:t>
            </a:r>
            <a:r>
              <a:rPr lang="en-US" dirty="0"/>
              <a:t>such as light, power, or pressure.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00312" y="6211669"/>
            <a:ext cx="8643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FF"/>
                </a:solidFill>
              </a:rPr>
              <a:t>REFERENCES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 	T</a:t>
            </a:r>
            <a:r>
              <a:rPr lang="en-US" dirty="0">
                <a:solidFill>
                  <a:srgbClr val="FF00FF"/>
                </a:solidFill>
              </a:rPr>
              <a:t>. </a:t>
            </a:r>
            <a:r>
              <a:rPr lang="en-US" dirty="0" err="1">
                <a:solidFill>
                  <a:srgbClr val="FF00FF"/>
                </a:solidFill>
              </a:rPr>
              <a:t>Wildi</a:t>
            </a:r>
            <a:r>
              <a:rPr lang="en-US" dirty="0">
                <a:solidFill>
                  <a:srgbClr val="FF00FF"/>
                </a:solidFill>
              </a:rPr>
              <a:t>, ‘‘Units and Conversion Charts,’’ IEEE Press, New York, NY, 1991.</a:t>
            </a:r>
            <a:endParaRPr lang="en-IN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6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1556792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sensors </a:t>
            </a:r>
            <a:r>
              <a:rPr lang="en-IN" dirty="0" smtClean="0"/>
              <a:t>that </a:t>
            </a:r>
            <a:r>
              <a:rPr lang="en-US" dirty="0" smtClean="0"/>
              <a:t>double </a:t>
            </a:r>
            <a:r>
              <a:rPr lang="en-US" dirty="0"/>
              <a:t>as actuators and devices that perform both functions.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19672" y="2708920"/>
            <a:ext cx="6336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Example 1</a:t>
            </a:r>
            <a:r>
              <a:rPr lang="en-IN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 bimetallic </a:t>
            </a:r>
            <a:r>
              <a:rPr lang="en-US" dirty="0" smtClean="0"/>
              <a:t>switch </a:t>
            </a:r>
            <a:r>
              <a:rPr lang="en-US" dirty="0"/>
              <a:t>is a temperature sensor that activates a switch or creates a direct contact (</a:t>
            </a:r>
            <a:r>
              <a:rPr lang="en-US" dirty="0" smtClean="0"/>
              <a:t>cooking </a:t>
            </a:r>
            <a:r>
              <a:rPr lang="en-IN" dirty="0" smtClean="0"/>
              <a:t>thermometer</a:t>
            </a:r>
            <a:r>
              <a:rPr lang="en-IN" dirty="0"/>
              <a:t>, thermostat)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9672" y="4077072"/>
            <a:ext cx="249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it </a:t>
            </a:r>
            <a:r>
              <a:rPr lang="en-IN" dirty="0" smtClean="0"/>
              <a:t>is a </a:t>
            </a:r>
            <a:r>
              <a:rPr lang="en-IN" dirty="0"/>
              <a:t>sensor-actuator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158" y="4725144"/>
            <a:ext cx="1753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Example 2</a:t>
            </a:r>
            <a:r>
              <a:rPr lang="en-IN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common fuse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850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512" y="1406386"/>
            <a:ext cx="9180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Performance Characteristics of Sensors and Actuators</a:t>
            </a:r>
            <a:endParaRPr lang="en-US" sz="4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754826"/>
            <a:ext cx="88953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800" dirty="0" smtClean="0"/>
              <a:t>Two set of Applications,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b="1" dirty="0" smtClean="0"/>
              <a:t>Medical Field – Human Health support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800" dirty="0" smtClean="0"/>
              <a:t>X-ray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800" dirty="0" smtClean="0"/>
              <a:t>MRI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800" dirty="0" smtClean="0"/>
              <a:t>CT</a:t>
            </a:r>
            <a:endParaRPr lang="en-US" sz="28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800" b="1" dirty="0" smtClean="0"/>
              <a:t>Space Research – Human Knowledge Expansion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800" dirty="0" smtClean="0"/>
              <a:t>Radiation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800" dirty="0" smtClean="0"/>
              <a:t>effects of solar flares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800" dirty="0" smtClean="0"/>
              <a:t>catastrophic collisions with meteorites,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19675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Should answer the following questions to </a:t>
            </a:r>
            <a:r>
              <a:rPr lang="en-US" sz="2400" dirty="0" smtClean="0">
                <a:solidFill>
                  <a:srgbClr val="FF0000"/>
                </a:solidFill>
              </a:rPr>
              <a:t>choose the Sensors and Actuators</a:t>
            </a:r>
            <a:r>
              <a:rPr lang="en-US" sz="2400" dirty="0" smtClean="0"/>
              <a:t>, </a:t>
            </a:r>
          </a:p>
          <a:p>
            <a:endParaRPr lang="en-US" sz="24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b="1" dirty="0" smtClean="0">
                <a:solidFill>
                  <a:srgbClr val="00B050"/>
                </a:solidFill>
              </a:rPr>
              <a:t>kind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of sensor?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b="1" dirty="0" smtClean="0">
                <a:solidFill>
                  <a:srgbClr val="00B050"/>
                </a:solidFill>
              </a:rPr>
              <a:t>range</a:t>
            </a:r>
            <a:r>
              <a:rPr lang="en-US" sz="2400" dirty="0" smtClean="0"/>
              <a:t> can it sense?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How ‘‘</a:t>
            </a:r>
            <a:r>
              <a:rPr lang="en-US" sz="2400" b="1" dirty="0" smtClean="0">
                <a:solidFill>
                  <a:srgbClr val="00B050"/>
                </a:solidFill>
              </a:rPr>
              <a:t>accurate</a:t>
            </a:r>
            <a:r>
              <a:rPr lang="en-US" sz="2400" dirty="0" smtClean="0"/>
              <a:t>’’ does it need to be?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Is it important that it be a </a:t>
            </a:r>
            <a:r>
              <a:rPr lang="en-US" sz="2400" b="1" dirty="0" smtClean="0">
                <a:solidFill>
                  <a:srgbClr val="00B050"/>
                </a:solidFill>
              </a:rPr>
              <a:t>linear measurement</a:t>
            </a:r>
            <a:r>
              <a:rPr lang="en-US" sz="2400" dirty="0" smtClean="0"/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How critical is the </a:t>
            </a:r>
            <a:r>
              <a:rPr lang="en-US" sz="2400" b="1" dirty="0" smtClean="0">
                <a:solidFill>
                  <a:srgbClr val="00B050"/>
                </a:solidFill>
              </a:rPr>
              <a:t>repeatability</a:t>
            </a:r>
            <a:r>
              <a:rPr lang="en-US" sz="2400" dirty="0" smtClean="0"/>
              <a:t> of the sensor?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Does it need to </a:t>
            </a:r>
            <a:r>
              <a:rPr lang="en-US" sz="2400" b="1" dirty="0" smtClean="0">
                <a:solidFill>
                  <a:srgbClr val="00B050"/>
                </a:solidFill>
              </a:rPr>
              <a:t>respond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quickly</a:t>
            </a:r>
            <a:r>
              <a:rPr lang="en-US" sz="2400" b="1" dirty="0" smtClean="0"/>
              <a:t> </a:t>
            </a:r>
            <a:r>
              <a:rPr lang="en-US" sz="2400" dirty="0" smtClean="0"/>
              <a:t>or can we use a </a:t>
            </a:r>
            <a:r>
              <a:rPr lang="en-US" sz="2400" b="1" dirty="0" smtClean="0">
                <a:solidFill>
                  <a:srgbClr val="00B050"/>
                </a:solidFill>
              </a:rPr>
              <a:t>slow</a:t>
            </a:r>
            <a:r>
              <a:rPr lang="en-US" sz="2400" dirty="0" smtClean="0"/>
              <a:t> responding sensor?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20688"/>
            <a:ext cx="5694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Basic performance characteristics,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9471" y="1629375"/>
            <a:ext cx="5133136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Transfer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Frequency Response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Repeatability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Sensitivity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Linearity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Reliability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Resolution and others…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76672"/>
            <a:ext cx="748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INPUT AND OUTPUT CHARACTERISTICS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96752"/>
            <a:ext cx="1895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 sensor,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1772816"/>
            <a:ext cx="8244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Input =&gt; stimulus or the measured quantity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Output =&gt; voltage, current, charge, frequency, phase, or a mechanical 		quantity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496" y="2708920"/>
            <a:ext cx="2320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an actuator,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3430741"/>
            <a:ext cx="8676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Input =&gt; electric (voltage or current)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Output =&gt; electrical or mechanical (displacement, force, a dial gauge, a 			light indication, a display).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6628" y="4581128"/>
            <a:ext cx="1975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Additionally,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7624" y="5157192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input and output properties such as impedance, temperature, and environmental conditions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3447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</a:rPr>
              <a:t>Transfer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1640" y="1340768"/>
            <a:ext cx="69847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404813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C00000"/>
                </a:solidFill>
              </a:rPr>
              <a:t>The input/output characteristic function or response of a device is a relationship between the output and input of the device.</a:t>
            </a:r>
          </a:p>
          <a:p>
            <a:pPr marL="404813" indent="-404813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C00000"/>
                </a:solidFill>
              </a:rPr>
              <a:t>It defines the response of a sensor or actuator to a given input or set of inputs and is one of the main parameters used in design.</a:t>
            </a:r>
          </a:p>
          <a:p>
            <a:pPr marL="404813" indent="-404813" algn="just">
              <a:buFont typeface="Wingdings" pitchFamily="2" charset="2"/>
              <a:buChar char="v"/>
            </a:pPr>
            <a:endParaRPr lang="en-US" sz="2400" dirty="0" smtClean="0"/>
          </a:p>
          <a:p>
            <a:pPr marL="404813" indent="-404813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</a:rPr>
              <a:t>Mathematical equation or descriptive curve or graphical representation. </a:t>
            </a:r>
          </a:p>
          <a:p>
            <a:pPr marL="404813" indent="-404813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</a:rPr>
              <a:t>The function may be linear or nonlinear, single valued or </a:t>
            </a:r>
            <a:r>
              <a:rPr lang="en-US" sz="2400" dirty="0" err="1" smtClean="0">
                <a:solidFill>
                  <a:srgbClr val="002060"/>
                </a:solidFill>
              </a:rPr>
              <a:t>multivalued</a:t>
            </a:r>
            <a:r>
              <a:rPr lang="en-US" sz="2400" dirty="0" smtClean="0">
                <a:solidFill>
                  <a:srgbClr val="002060"/>
                </a:solidFill>
              </a:rPr>
              <a:t>, and may at times be very complex.</a:t>
            </a:r>
          </a:p>
          <a:p>
            <a:pPr marL="404813" indent="-404813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</a:rPr>
              <a:t>A one-dimensional relation or multidimensional.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52736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Definition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3447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</a:rPr>
              <a:t>Transfer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628800"/>
            <a:ext cx="8676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buFont typeface="Arial" pitchFamily="34" charset="0"/>
              <a:buChar char="•"/>
            </a:pPr>
            <a:r>
              <a:rPr lang="en-US" sz="2400" dirty="0" smtClean="0"/>
              <a:t>S = f(x)</a:t>
            </a:r>
          </a:p>
          <a:p>
            <a:r>
              <a:rPr lang="en-US" sz="2400" dirty="0" smtClean="0"/>
              <a:t>	where </a:t>
            </a:r>
            <a:r>
              <a:rPr lang="en-US" sz="2400" i="1" dirty="0" smtClean="0"/>
              <a:t>x is the input, S is the </a:t>
            </a:r>
            <a:r>
              <a:rPr lang="en-US" sz="2400" dirty="0" smtClean="0"/>
              <a:t>output.</a:t>
            </a:r>
          </a:p>
          <a:p>
            <a:pPr marL="284163" indent="-284163">
              <a:buFont typeface="Arial" pitchFamily="34" charset="0"/>
              <a:buChar char="•"/>
            </a:pPr>
            <a:r>
              <a:rPr lang="en-US" sz="2400" dirty="0" smtClean="0"/>
              <a:t>Output </a:t>
            </a:r>
            <a:r>
              <a:rPr lang="en-US" sz="2400" i="1" dirty="0" smtClean="0"/>
              <a:t>S on x indicates that this function can be (and often </a:t>
            </a:r>
            <a:r>
              <a:rPr lang="en-US" sz="2400" dirty="0" smtClean="0"/>
              <a:t>is) nonlinear.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980728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Example: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6512" y="3140968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Example: 2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40807"/>
            <a:ext cx="6176042" cy="317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55576" y="62373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Resistance-temperature relationship in a hypothetical temperature sensor.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898379"/>
            <a:ext cx="2800877" cy="82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5179538" y="3717032"/>
            <a:ext cx="35689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accent3"/>
                </a:solidFill>
              </a:rPr>
              <a:t>Sensor is,</a:t>
            </a:r>
          </a:p>
          <a:p>
            <a:pPr marL="404813" indent="-404813">
              <a:buFont typeface="Wingdings" pitchFamily="2" charset="2"/>
              <a:buChar char="ü"/>
            </a:pPr>
            <a:r>
              <a:rPr lang="en-US" sz="2000" b="1" i="1" dirty="0" smtClean="0">
                <a:solidFill>
                  <a:schemeClr val="accent3"/>
                </a:solidFill>
              </a:rPr>
              <a:t>Linear in T1&lt;T&lt;T2</a:t>
            </a:r>
          </a:p>
          <a:p>
            <a:pPr marL="404813" indent="-404813">
              <a:buFont typeface="Wingdings" pitchFamily="2" charset="2"/>
              <a:buChar char="ü"/>
            </a:pPr>
            <a:r>
              <a:rPr lang="en-US" sz="2000" b="1" i="1" dirty="0" smtClean="0">
                <a:solidFill>
                  <a:schemeClr val="accent3"/>
                </a:solidFill>
              </a:rPr>
              <a:t>Nonlinear in other ranges.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4128" y="4966136"/>
            <a:ext cx="30963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FF"/>
                </a:solidFill>
              </a:rPr>
              <a:t>Additional data about the sensor is,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FF"/>
                </a:solidFill>
              </a:rPr>
              <a:t>saturation,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FF"/>
                </a:solidFill>
              </a:rPr>
              <a:t>sensitivity, and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FF00FF"/>
                </a:solidFill>
              </a:rPr>
              <a:t>range,</a:t>
            </a:r>
            <a:endParaRPr lang="en-US" sz="2000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3447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</a:rPr>
              <a:t>Transfer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412776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 algn="just">
              <a:buFont typeface="Wingdings" pitchFamily="2" charset="2"/>
              <a:buChar char="v"/>
            </a:pPr>
            <a:r>
              <a:rPr lang="en-US" sz="2400" dirty="0" smtClean="0"/>
              <a:t>The output signal of a sensor may be voltage or current or it may be frequency, phase, or any other measurable quantity.</a:t>
            </a:r>
          </a:p>
          <a:p>
            <a:pPr marL="465138" indent="-465138" algn="just">
              <a:buFont typeface="Wingdings" pitchFamily="2" charset="2"/>
              <a:buChar char="v"/>
            </a:pPr>
            <a:r>
              <a:rPr lang="en-US" sz="2400" dirty="0" smtClean="0"/>
              <a:t>The output of actuators is usually mechanical, manifest in motion or force, light or electromagnetic waves.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47664" y="4077072"/>
            <a:ext cx="65869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4813" indent="-404813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Thermocouple =&gt;10–50 µV/C</a:t>
            </a:r>
          </a:p>
          <a:p>
            <a:pPr marL="404813" indent="-404813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piezoelectric sensor =&gt;300 V</a:t>
            </a:r>
          </a:p>
          <a:p>
            <a:pPr marL="404813" indent="-404813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magnetic actuator may require  20 A at 12 V,</a:t>
            </a:r>
          </a:p>
          <a:p>
            <a:pPr marL="404813" indent="-404813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electrostatic actuator may operate at 500 V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6636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 dirty="0" smtClean="0">
                <a:solidFill>
                  <a:srgbClr val="00B050"/>
                </a:solidFill>
              </a:rPr>
              <a:t>2. Impedance and Impedance Matching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908720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indent="-404813" algn="just">
              <a:buFont typeface="Wingdings" pitchFamily="2" charset="2"/>
              <a:buChar char="Ø"/>
            </a:pPr>
            <a:r>
              <a:rPr lang="en-US" sz="2000" dirty="0" smtClean="0"/>
              <a:t>An internal impedance that may be real or complex.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2000" dirty="0" smtClean="0"/>
              <a:t>Consider, both sensors and actuators as two-port devices. </a:t>
            </a:r>
          </a:p>
          <a:p>
            <a:pPr marL="404813" indent="-404813" algn="just">
              <a:buFont typeface="Wingdings" pitchFamily="2" charset="2"/>
              <a:buChar char="Ø"/>
            </a:pPr>
            <a:r>
              <a:rPr lang="en-US" sz="2000" dirty="0" smtClean="0"/>
              <a:t>output impedance of sensors and the input impedance of actuators are considered.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2276872"/>
            <a:ext cx="258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Input impedance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2780928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The ratio of the rated voltage and the resulting current through the input port of the device with the output port open (no load).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5" y="4211796"/>
            <a:ext cx="2823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 impedance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9592" y="4676943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The ratio of the rated output voltage and the short circuit current of the port’’ (i.e., the current when the output is shorted).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44000" cy="276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5536" y="332656"/>
            <a:ext cx="6636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2800" b="1" dirty="0" smtClean="0">
                <a:solidFill>
                  <a:srgbClr val="00B050"/>
                </a:solidFill>
              </a:rPr>
              <a:t>2. Impedance and Impedance Matching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79078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A strain sensor connected to a processor.</a:t>
            </a:r>
            <a:r>
              <a:rPr lang="en-US" dirty="0" smtClean="0"/>
              <a:t> (a) The sensor and connections. (b) Equivalent circuit of a sensor alone. (c) Equivalent circuit of a sensor and processor.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31640" y="4510861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At no strain, this voltage is 2.5 V (corresponding to 500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en-US" dirty="0" smtClean="0">
                <a:solidFill>
                  <a:srgbClr val="FF0000"/>
                </a:solidFill>
              </a:rPr>
              <a:t>) and at the measured strain it is 3 V (corresponding to 750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9632" y="5302949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 algn="just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70C0"/>
                </a:solidFill>
              </a:rPr>
              <a:t>The connection is made, the voltage across the sensor goes down to 1.666 V at no strain and rises to 1.875 V at the measured strain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1720" y="6165304"/>
            <a:ext cx="6351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Solution: Impedance matching circuit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692696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SENSOR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39552" y="162880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device that responds to a physical stimulus and transmits a resulting </a:t>
            </a:r>
            <a:r>
              <a:rPr lang="en-US" dirty="0" smtClean="0"/>
              <a:t>impulse.</a:t>
            </a:r>
          </a:p>
          <a:p>
            <a:pPr marL="342900" indent="-342900"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device, such as a photoelectric cell, that receives and responds to a signal </a:t>
            </a:r>
            <a:r>
              <a:rPr lang="en-US" dirty="0" smtClean="0"/>
              <a:t>or </a:t>
            </a:r>
            <a:r>
              <a:rPr lang="en-IN" dirty="0" smtClean="0"/>
              <a:t>stimulus.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42378" y="3244023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TRANSDUCER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3568" y="3890665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device that is actuated by power from one system and supplies </a:t>
            </a:r>
            <a:r>
              <a:rPr lang="en-US" dirty="0" smtClean="0"/>
              <a:t>power usually in another </a:t>
            </a:r>
            <a:r>
              <a:rPr lang="en-US" dirty="0"/>
              <a:t>form to a second system.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substance or device, such as a piezoelectric crystal, that converts input energy </a:t>
            </a:r>
            <a:r>
              <a:rPr lang="en-US" dirty="0" smtClean="0"/>
              <a:t>of one </a:t>
            </a:r>
            <a:r>
              <a:rPr lang="en-US" dirty="0"/>
              <a:t>form into output energy of another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8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3. Range</a:t>
            </a:r>
            <a:r>
              <a:rPr lang="en-US" sz="2000" b="1" dirty="0">
                <a:solidFill>
                  <a:srgbClr val="00B050"/>
                </a:solidFill>
              </a:rPr>
              <a:t>, Span, Input and Output Full Scale, </a:t>
            </a:r>
            <a:r>
              <a:rPr lang="en-US" sz="2000" b="1" dirty="0" smtClean="0">
                <a:solidFill>
                  <a:srgbClr val="00B050"/>
                </a:solidFill>
              </a:rPr>
              <a:t>Resolution, </a:t>
            </a:r>
            <a:r>
              <a:rPr lang="en-IN" sz="2000" b="1" dirty="0" smtClean="0">
                <a:solidFill>
                  <a:srgbClr val="00B050"/>
                </a:solidFill>
              </a:rPr>
              <a:t>and </a:t>
            </a:r>
            <a:r>
              <a:rPr lang="en-IN" sz="2000" b="1" dirty="0">
                <a:solidFill>
                  <a:srgbClr val="00B050"/>
                </a:solidFill>
              </a:rPr>
              <a:t>Dynamic Range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899" y="2204864"/>
            <a:ext cx="923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Range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2828836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lower and upper limit operating values of the </a:t>
            </a:r>
            <a:r>
              <a:rPr lang="en-US" sz="2000" dirty="0" smtClean="0"/>
              <a:t>stimulus, that </a:t>
            </a:r>
            <a:r>
              <a:rPr lang="en-US" sz="2000" dirty="0"/>
              <a:t>is, the minimum and maximum input for which a valid output is obtained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1448550" y="4005064"/>
            <a:ext cx="722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Example</a:t>
            </a:r>
            <a:endParaRPr lang="en-IN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IN" dirty="0" smtClean="0"/>
              <a:t>A</a:t>
            </a:r>
            <a:r>
              <a:rPr lang="en-US" dirty="0" smtClean="0"/>
              <a:t> </a:t>
            </a:r>
            <a:r>
              <a:rPr lang="en-US" dirty="0"/>
              <a:t>temperature sensor may operate between </a:t>
            </a:r>
            <a:r>
              <a:rPr lang="en-US" dirty="0" smtClean="0"/>
              <a:t>-45</a:t>
            </a:r>
            <a:r>
              <a:rPr lang="en-IN" dirty="0"/>
              <a:t>°</a:t>
            </a:r>
            <a:r>
              <a:rPr lang="en-US" dirty="0" smtClean="0"/>
              <a:t>C and </a:t>
            </a:r>
            <a:r>
              <a:rPr lang="en-IN" dirty="0" smtClean="0"/>
              <a:t>+110°C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9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3. Range</a:t>
            </a:r>
            <a:r>
              <a:rPr lang="en-US" sz="2000" b="1" dirty="0">
                <a:solidFill>
                  <a:srgbClr val="00B050"/>
                </a:solidFill>
              </a:rPr>
              <a:t>, Span, Input and Output Full Scale, </a:t>
            </a:r>
            <a:r>
              <a:rPr lang="en-US" sz="2000" b="1" dirty="0" smtClean="0">
                <a:solidFill>
                  <a:srgbClr val="00B050"/>
                </a:solidFill>
              </a:rPr>
              <a:t>Resolution, </a:t>
            </a:r>
            <a:r>
              <a:rPr lang="en-IN" sz="2000" b="1" dirty="0" smtClean="0">
                <a:solidFill>
                  <a:srgbClr val="00B050"/>
                </a:solidFill>
              </a:rPr>
              <a:t>and </a:t>
            </a:r>
            <a:r>
              <a:rPr lang="en-IN" sz="2000" b="1" dirty="0">
                <a:solidFill>
                  <a:srgbClr val="00B050"/>
                </a:solidFill>
              </a:rPr>
              <a:t>Dynamic Range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1471" y="1860793"/>
            <a:ext cx="784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Span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6788" y="2260903"/>
            <a:ext cx="72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000" dirty="0" smtClean="0"/>
              <a:t>The arithmetic </a:t>
            </a:r>
            <a:r>
              <a:rPr lang="en-US" sz="2000" dirty="0"/>
              <a:t>difference between the highest and lowest </a:t>
            </a:r>
            <a:r>
              <a:rPr lang="en-US" sz="2000" dirty="0" smtClean="0"/>
              <a:t>values of </a:t>
            </a:r>
            <a:r>
              <a:rPr lang="en-US" sz="2000" dirty="0"/>
              <a:t>the stimulus that can be sensed within acceptable </a:t>
            </a:r>
            <a:r>
              <a:rPr lang="en-US" sz="2000" dirty="0" smtClean="0"/>
              <a:t>errors.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i.e., the difference between </a:t>
            </a:r>
            <a:r>
              <a:rPr lang="en-US" sz="2000" dirty="0" smtClean="0"/>
              <a:t>the </a:t>
            </a:r>
            <a:r>
              <a:rPr lang="en-IN" sz="2000" dirty="0" smtClean="0"/>
              <a:t>range values.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This may also be called the </a:t>
            </a:r>
            <a:r>
              <a:rPr lang="en-US" sz="2000" b="1" i="1" dirty="0"/>
              <a:t>input full scale </a:t>
            </a:r>
            <a:r>
              <a:rPr lang="en-US" sz="2000" dirty="0"/>
              <a:t>(IFS) of the sensor. The </a:t>
            </a:r>
            <a:r>
              <a:rPr lang="en-US" sz="2000" b="1" i="1" dirty="0" smtClean="0"/>
              <a:t>output </a:t>
            </a:r>
            <a:r>
              <a:rPr lang="en-IN" sz="2000" b="1" i="1" dirty="0" smtClean="0"/>
              <a:t>full </a:t>
            </a:r>
            <a:r>
              <a:rPr lang="en-IN" sz="2000" b="1" i="1" dirty="0"/>
              <a:t>scale </a:t>
            </a:r>
            <a:r>
              <a:rPr lang="en-IN" sz="2000" dirty="0"/>
              <a:t>(OFS</a:t>
            </a:r>
            <a:r>
              <a:rPr lang="en-IN" sz="2000" dirty="0" smtClean="0"/>
              <a:t>).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1009482" y="4293096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Example,</a:t>
            </a:r>
            <a:endParaRPr lang="en-IN" dirty="0">
              <a:solidFill>
                <a:srgbClr val="FF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8708" y="4727551"/>
            <a:ext cx="72417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A sensor </a:t>
            </a:r>
            <a:r>
              <a:rPr lang="en-IN" dirty="0"/>
              <a:t>measures </a:t>
            </a:r>
            <a:r>
              <a:rPr lang="en-IN" dirty="0" smtClean="0"/>
              <a:t>temperature </a:t>
            </a:r>
            <a:r>
              <a:rPr lang="en-US" dirty="0" smtClean="0"/>
              <a:t>between -30</a:t>
            </a:r>
            <a:r>
              <a:rPr lang="en-IN" dirty="0" smtClean="0"/>
              <a:t>°</a:t>
            </a:r>
            <a:r>
              <a:rPr lang="en-US" dirty="0" smtClean="0"/>
              <a:t>C </a:t>
            </a:r>
            <a:r>
              <a:rPr lang="en-US" dirty="0"/>
              <a:t>and </a:t>
            </a:r>
            <a:r>
              <a:rPr lang="en-US" dirty="0" smtClean="0"/>
              <a:t>+80</a:t>
            </a:r>
            <a:r>
              <a:rPr lang="en-IN" dirty="0"/>
              <a:t> ° </a:t>
            </a:r>
            <a:r>
              <a:rPr lang="en-US" dirty="0" smtClean="0"/>
              <a:t>C </a:t>
            </a:r>
            <a:r>
              <a:rPr lang="en-US" dirty="0"/>
              <a:t>and produces an output between 2.5 V and 1.2 V.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The span (IFS</a:t>
            </a:r>
            <a:r>
              <a:rPr lang="en-US" dirty="0"/>
              <a:t>) is </a:t>
            </a:r>
            <a:r>
              <a:rPr lang="en-US" dirty="0" smtClean="0"/>
              <a:t>80</a:t>
            </a:r>
            <a:r>
              <a:rPr lang="en-IN" dirty="0" smtClean="0"/>
              <a:t>°</a:t>
            </a:r>
            <a:r>
              <a:rPr lang="en-US" dirty="0" smtClean="0"/>
              <a:t>C - (-30C</a:t>
            </a:r>
            <a:r>
              <a:rPr lang="en-US" dirty="0"/>
              <a:t>) </a:t>
            </a:r>
            <a:r>
              <a:rPr lang="en-US" dirty="0" smtClean="0"/>
              <a:t>= 110</a:t>
            </a:r>
            <a:r>
              <a:rPr lang="en-IN" dirty="0"/>
              <a:t> ° </a:t>
            </a:r>
            <a:r>
              <a:rPr lang="en-US" dirty="0" smtClean="0"/>
              <a:t>C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OFS is 2.5 </a:t>
            </a:r>
            <a:r>
              <a:rPr lang="en-US" dirty="0" smtClean="0"/>
              <a:t>V - 1.2 </a:t>
            </a:r>
            <a:r>
              <a:rPr lang="en-US" dirty="0"/>
              <a:t>V </a:t>
            </a:r>
            <a:r>
              <a:rPr lang="en-US" dirty="0" smtClean="0"/>
              <a:t>= </a:t>
            </a:r>
            <a:r>
              <a:rPr lang="en-US" dirty="0"/>
              <a:t>1.3 V.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2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59" y="2431287"/>
            <a:ext cx="2736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Resolution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764704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3. Range</a:t>
            </a:r>
            <a:r>
              <a:rPr lang="en-US" sz="2000" b="1" dirty="0">
                <a:solidFill>
                  <a:srgbClr val="00B050"/>
                </a:solidFill>
              </a:rPr>
              <a:t>, Span, Input and Output Full Scale, </a:t>
            </a:r>
            <a:r>
              <a:rPr lang="en-US" sz="2000" b="1" dirty="0" smtClean="0">
                <a:solidFill>
                  <a:srgbClr val="00B050"/>
                </a:solidFill>
              </a:rPr>
              <a:t>Resolution, </a:t>
            </a:r>
            <a:r>
              <a:rPr lang="en-IN" sz="2000" b="1" dirty="0" smtClean="0">
                <a:solidFill>
                  <a:srgbClr val="00B050"/>
                </a:solidFill>
              </a:rPr>
              <a:t>and </a:t>
            </a:r>
            <a:r>
              <a:rPr lang="en-IN" sz="2000" b="1" dirty="0">
                <a:solidFill>
                  <a:srgbClr val="00B050"/>
                </a:solidFill>
              </a:rPr>
              <a:t>Dynamic Range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3212976"/>
            <a:ext cx="7735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 minimum </a:t>
            </a:r>
            <a:r>
              <a:rPr lang="en-US" sz="2000" dirty="0"/>
              <a:t>increment in stimulus to which it </a:t>
            </a:r>
            <a:r>
              <a:rPr lang="en-US" sz="2000" dirty="0" smtClean="0"/>
              <a:t>can </a:t>
            </a:r>
            <a:r>
              <a:rPr lang="en-IN" sz="2000" dirty="0" smtClean="0"/>
              <a:t>respond.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is the magnitude of the input change that </a:t>
            </a:r>
            <a:r>
              <a:rPr lang="en-US" sz="2000" dirty="0" smtClean="0"/>
              <a:t>results </a:t>
            </a:r>
            <a:r>
              <a:rPr lang="en-US" sz="2000" dirty="0"/>
              <a:t>in the smallest </a:t>
            </a:r>
            <a:r>
              <a:rPr lang="en-US" sz="2000" dirty="0" smtClean="0"/>
              <a:t>discernible </a:t>
            </a:r>
            <a:r>
              <a:rPr lang="en-IN" sz="2000" dirty="0" smtClean="0"/>
              <a:t>output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4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998" y="5812235"/>
            <a:ext cx="813249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dirty="0" smtClean="0">
                <a:solidFill>
                  <a:srgbClr val="C00000"/>
                </a:solidFill>
              </a:rPr>
              <a:t>This is not sensitivity. </a:t>
            </a:r>
            <a:r>
              <a:rPr lang="en-US" b="1" dirty="0" smtClean="0">
                <a:solidFill>
                  <a:srgbClr val="C00000"/>
                </a:solidFill>
              </a:rPr>
              <a:t>Sensitivity </a:t>
            </a:r>
            <a:r>
              <a:rPr lang="en-US" dirty="0" smtClean="0">
                <a:solidFill>
                  <a:srgbClr val="C00000"/>
                </a:solidFill>
              </a:rPr>
              <a:t>is </a:t>
            </a:r>
            <a:r>
              <a:rPr lang="en-US" dirty="0">
                <a:solidFill>
                  <a:srgbClr val="C00000"/>
                </a:solidFill>
              </a:rPr>
              <a:t>the ratio of change in output </a:t>
            </a:r>
            <a:r>
              <a:rPr lang="en-US" dirty="0" smtClean="0">
                <a:solidFill>
                  <a:srgbClr val="C00000"/>
                </a:solidFill>
              </a:rPr>
              <a:t>to the </a:t>
            </a:r>
            <a:r>
              <a:rPr lang="en-US" dirty="0">
                <a:solidFill>
                  <a:srgbClr val="C00000"/>
                </a:solidFill>
              </a:rPr>
              <a:t>change in </a:t>
            </a:r>
            <a:r>
              <a:rPr lang="en-US" dirty="0" smtClean="0">
                <a:solidFill>
                  <a:srgbClr val="C00000"/>
                </a:solidFill>
              </a:rPr>
              <a:t>input.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4671" y="665368"/>
            <a:ext cx="127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Example,</a:t>
            </a:r>
            <a:endParaRPr lang="en-IN" dirty="0">
              <a:solidFill>
                <a:srgbClr val="FF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000453"/>
            <a:ext cx="85177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 smtClean="0"/>
              <a:t>A sensor </a:t>
            </a:r>
            <a:r>
              <a:rPr lang="en-US" dirty="0"/>
              <a:t>may be said to have a resolution of </a:t>
            </a:r>
            <a:r>
              <a:rPr lang="en-US" dirty="0" smtClean="0"/>
              <a:t>0.01</a:t>
            </a:r>
            <a:r>
              <a:rPr lang="en-IN" dirty="0" smtClean="0"/>
              <a:t>°</a:t>
            </a:r>
            <a:r>
              <a:rPr lang="en-US" dirty="0" smtClean="0"/>
              <a:t>C</a:t>
            </a:r>
            <a:r>
              <a:rPr lang="en-US" dirty="0"/>
              <a:t>, meaning </a:t>
            </a:r>
            <a:r>
              <a:rPr lang="en-US" dirty="0" smtClean="0"/>
              <a:t>that an </a:t>
            </a:r>
            <a:r>
              <a:rPr lang="en-US" dirty="0"/>
              <a:t>increment in temperature of </a:t>
            </a:r>
            <a:r>
              <a:rPr lang="en-US" dirty="0" smtClean="0"/>
              <a:t>0.01</a:t>
            </a:r>
            <a:r>
              <a:rPr lang="en-IN" dirty="0" smtClean="0"/>
              <a:t>°</a:t>
            </a:r>
            <a:r>
              <a:rPr lang="en-US" dirty="0" smtClean="0"/>
              <a:t>C </a:t>
            </a:r>
            <a:r>
              <a:rPr lang="en-US" dirty="0"/>
              <a:t>produces a readily </a:t>
            </a:r>
            <a:r>
              <a:rPr lang="en-US" dirty="0" smtClean="0"/>
              <a:t>measurable. 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sensor </a:t>
            </a:r>
            <a:r>
              <a:rPr lang="en-US" dirty="0" smtClean="0"/>
              <a:t>producing an </a:t>
            </a:r>
            <a:r>
              <a:rPr lang="en-US" dirty="0"/>
              <a:t>output of 0–10 V for </a:t>
            </a:r>
            <a:r>
              <a:rPr lang="en-US" dirty="0" smtClean="0"/>
              <a:t>a temperature </a:t>
            </a:r>
            <a:r>
              <a:rPr lang="en-US" dirty="0"/>
              <a:t>range of </a:t>
            </a:r>
            <a:r>
              <a:rPr lang="en-US" dirty="0" smtClean="0"/>
              <a:t>0</a:t>
            </a:r>
            <a:r>
              <a:rPr lang="en-IN" dirty="0" smtClean="0"/>
              <a:t>°</a:t>
            </a:r>
            <a:r>
              <a:rPr lang="en-US" dirty="0" smtClean="0"/>
              <a:t>C–100</a:t>
            </a:r>
            <a:r>
              <a:rPr lang="en-IN" dirty="0" smtClean="0"/>
              <a:t>°</a:t>
            </a:r>
            <a:r>
              <a:rPr lang="en-US" dirty="0" smtClean="0"/>
              <a:t>C </a:t>
            </a:r>
            <a:r>
              <a:rPr lang="en-US" dirty="0"/>
              <a:t>must be connected to an instrument to </a:t>
            </a:r>
            <a:r>
              <a:rPr lang="en-US" dirty="0" smtClean="0"/>
              <a:t>monitor. </a:t>
            </a:r>
            <a:r>
              <a:rPr lang="en-US" dirty="0"/>
              <a:t>If this instrument is </a:t>
            </a:r>
            <a:r>
              <a:rPr lang="en-US" dirty="0" smtClean="0"/>
              <a:t>analog, the resolution is </a:t>
            </a:r>
            <a:r>
              <a:rPr lang="en-US" dirty="0"/>
              <a:t>0.01 V (1000 graduations on the voltmeter’s scale) or 0.001 V (</a:t>
            </a:r>
            <a:r>
              <a:rPr lang="en-US" dirty="0" smtClean="0"/>
              <a:t>10,000 </a:t>
            </a:r>
            <a:r>
              <a:rPr lang="en-IN" dirty="0" smtClean="0"/>
              <a:t>graduations).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IN" dirty="0" smtClean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 smtClean="0"/>
              <a:t>Resolution </a:t>
            </a:r>
            <a:r>
              <a:rPr lang="en-US" dirty="0"/>
              <a:t>may be specified in the </a:t>
            </a:r>
            <a:r>
              <a:rPr lang="en-US" dirty="0">
                <a:solidFill>
                  <a:srgbClr val="00B0F0"/>
                </a:solidFill>
              </a:rPr>
              <a:t>units of the stimulus </a:t>
            </a:r>
            <a:r>
              <a:rPr lang="en-US" dirty="0"/>
              <a:t>(e.g., </a:t>
            </a:r>
            <a:r>
              <a:rPr lang="en-US" dirty="0" smtClean="0"/>
              <a:t>0.5</a:t>
            </a:r>
            <a:r>
              <a:rPr lang="en-IN" dirty="0" smtClean="0"/>
              <a:t>°</a:t>
            </a:r>
            <a:r>
              <a:rPr lang="en-US" dirty="0" smtClean="0"/>
              <a:t>C </a:t>
            </a:r>
            <a:r>
              <a:rPr lang="en-US" dirty="0"/>
              <a:t>for a </a:t>
            </a:r>
            <a:r>
              <a:rPr lang="en-US" dirty="0" smtClean="0"/>
              <a:t>temperature sensor, 1 </a:t>
            </a:r>
            <a:r>
              <a:rPr lang="en-US" dirty="0" err="1"/>
              <a:t>mT</a:t>
            </a:r>
            <a:r>
              <a:rPr lang="en-US" dirty="0"/>
              <a:t> for a magnetic field sensor, 0.1 mm for a proximity sensor, etc</a:t>
            </a:r>
            <a:r>
              <a:rPr lang="en-US" dirty="0" smtClean="0"/>
              <a:t>.) or may </a:t>
            </a:r>
            <a:r>
              <a:rPr lang="en-US" dirty="0"/>
              <a:t>be specified as a </a:t>
            </a:r>
            <a:r>
              <a:rPr lang="en-US" dirty="0">
                <a:solidFill>
                  <a:srgbClr val="00B0F0"/>
                </a:solidFill>
              </a:rPr>
              <a:t>percentage of the span</a:t>
            </a:r>
            <a:r>
              <a:rPr lang="en-US" dirty="0"/>
              <a:t> (0.1%, for example</a:t>
            </a:r>
            <a:r>
              <a:rPr lang="en-US" dirty="0" smtClean="0"/>
              <a:t>).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 smtClean="0"/>
              <a:t>Stepper motor </a:t>
            </a:r>
            <a:r>
              <a:rPr lang="en-US" dirty="0"/>
              <a:t>may have 200 steps/revolution for a resolution is </a:t>
            </a:r>
            <a:r>
              <a:rPr lang="en-US" dirty="0" smtClean="0"/>
              <a:t>1.8</a:t>
            </a:r>
            <a:r>
              <a:rPr lang="en-IN" dirty="0" smtClean="0"/>
              <a:t>°.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IN" dirty="0" smtClean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IN" dirty="0"/>
              <a:t>In digital systems</a:t>
            </a:r>
            <a:r>
              <a:rPr lang="en-IN" dirty="0" smtClean="0"/>
              <a:t>,</a:t>
            </a:r>
            <a:r>
              <a:rPr lang="en-IN" dirty="0"/>
              <a:t> </a:t>
            </a:r>
            <a:r>
              <a:rPr lang="en-IN" dirty="0" smtClean="0"/>
              <a:t>in A/D, </a:t>
            </a:r>
            <a:r>
              <a:rPr lang="en-US" dirty="0"/>
              <a:t>12-bit resolution means the device can resolve 2</a:t>
            </a:r>
            <a:r>
              <a:rPr lang="en-US" baseline="30000" dirty="0"/>
              <a:t>12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4096 steps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4671" y="188640"/>
            <a:ext cx="2736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Resolution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3. Range</a:t>
            </a:r>
            <a:r>
              <a:rPr lang="en-US" sz="2000" b="1" dirty="0">
                <a:solidFill>
                  <a:srgbClr val="00B050"/>
                </a:solidFill>
              </a:rPr>
              <a:t>, Span, Input and Output Full Scale, </a:t>
            </a:r>
            <a:r>
              <a:rPr lang="en-US" sz="2000" b="1" dirty="0" smtClean="0">
                <a:solidFill>
                  <a:srgbClr val="00B050"/>
                </a:solidFill>
              </a:rPr>
              <a:t>Resolution, </a:t>
            </a:r>
            <a:r>
              <a:rPr lang="en-IN" sz="2000" b="1" dirty="0" smtClean="0">
                <a:solidFill>
                  <a:srgbClr val="00B050"/>
                </a:solidFill>
              </a:rPr>
              <a:t>and </a:t>
            </a:r>
            <a:r>
              <a:rPr lang="en-IN" sz="2000" b="1" dirty="0">
                <a:solidFill>
                  <a:srgbClr val="00B050"/>
                </a:solidFill>
              </a:rPr>
              <a:t>Dynamic Range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916832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Dynamic range of a device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7776864" cy="143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 ratio </a:t>
            </a:r>
            <a:r>
              <a:rPr lang="en-US" sz="2000" dirty="0"/>
              <a:t>of the span of </a:t>
            </a:r>
            <a:r>
              <a:rPr lang="en-US" sz="2000" dirty="0" smtClean="0"/>
              <a:t>the device </a:t>
            </a:r>
            <a:r>
              <a:rPr lang="en-US" sz="2000" dirty="0"/>
              <a:t>and the minimum discernible quantity the device is capable of (resolution</a:t>
            </a:r>
            <a:r>
              <a:rPr lang="en-US" sz="2000" dirty="0" smtClean="0"/>
              <a:t>).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Dynamic </a:t>
            </a:r>
            <a:r>
              <a:rPr lang="en-US" sz="2000" dirty="0"/>
              <a:t>range is particularly </a:t>
            </a:r>
            <a:r>
              <a:rPr lang="en-US" sz="2000" dirty="0" smtClean="0"/>
              <a:t>useful in </a:t>
            </a:r>
            <a:r>
              <a:rPr lang="en-US" sz="2000" dirty="0"/>
              <a:t>devices with large </a:t>
            </a:r>
            <a:r>
              <a:rPr lang="en-US" sz="2000" dirty="0" smtClean="0"/>
              <a:t>spans.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4" y="4586747"/>
            <a:ext cx="7855733" cy="171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4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671" y="850034"/>
            <a:ext cx="127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Example,</a:t>
            </a:r>
            <a:endParaRPr lang="en-IN" dirty="0">
              <a:solidFill>
                <a:srgbClr val="FF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9324" y="1484784"/>
            <a:ext cx="6487051" cy="12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A 4-digit </a:t>
            </a:r>
            <a:r>
              <a:rPr lang="en-US" dirty="0"/>
              <a:t>digital voltmeter capable of measuring between 0 </a:t>
            </a:r>
            <a:r>
              <a:rPr lang="en-US" dirty="0" smtClean="0"/>
              <a:t>and 20 </a:t>
            </a:r>
            <a:r>
              <a:rPr lang="en-US" dirty="0"/>
              <a:t>V. The total span is 19.99 V and the resolution (smallest increment) is 0.01 V. </a:t>
            </a:r>
            <a:r>
              <a:rPr lang="en-US" dirty="0" smtClean="0"/>
              <a:t>The </a:t>
            </a:r>
            <a:r>
              <a:rPr lang="en-IN" dirty="0" smtClean="0"/>
              <a:t>dynamic </a:t>
            </a:r>
            <a:r>
              <a:rPr lang="en-IN" dirty="0"/>
              <a:t>range is thus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3638550"/>
            <a:ext cx="7429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11" y="4562910"/>
            <a:ext cx="7381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2987660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 Voltage,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193578"/>
            <a:ext cx="14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 Power,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5537" y="5380672"/>
            <a:ext cx="8321436" cy="1231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Note: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/>
              <a:t>Span</a:t>
            </a:r>
            <a:r>
              <a:rPr lang="en-US" dirty="0"/>
              <a:t>, IFS, and OFS are usually measured in the respective quantity at the input </a:t>
            </a:r>
            <a:r>
              <a:rPr lang="en-US" dirty="0" smtClean="0"/>
              <a:t>and output </a:t>
            </a:r>
            <a:r>
              <a:rPr lang="en-US" dirty="0"/>
              <a:t>of the device (pressure and </a:t>
            </a:r>
            <a:r>
              <a:rPr lang="en-US" dirty="0" smtClean="0"/>
              <a:t>voltage), </a:t>
            </a:r>
            <a:r>
              <a:rPr lang="en-US" dirty="0"/>
              <a:t>but in some </a:t>
            </a:r>
            <a:r>
              <a:rPr lang="en-US" dirty="0" smtClean="0"/>
              <a:t>cases, where </a:t>
            </a:r>
            <a:r>
              <a:rPr lang="en-US" dirty="0"/>
              <a:t>the dynamic range is very large, these may also be given in </a:t>
            </a:r>
            <a:r>
              <a:rPr lang="en-US" sz="2000" b="1" dirty="0" smtClean="0"/>
              <a:t>Decibels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6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383459"/>
            <a:ext cx="5407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4. Accuracy</a:t>
            </a:r>
            <a:r>
              <a:rPr lang="en-IN" sz="2400" b="1" dirty="0">
                <a:solidFill>
                  <a:srgbClr val="00B050"/>
                </a:solidFill>
              </a:rPr>
              <a:t>, Errors, and Repeatability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377642"/>
            <a:ext cx="777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The errors involved in sensing and actuating define the accuracy of the </a:t>
            </a:r>
            <a:r>
              <a:rPr lang="en-US" sz="2000" dirty="0" smtClean="0"/>
              <a:t>device.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definition of error is rather simple and can be represented as the </a:t>
            </a:r>
            <a:r>
              <a:rPr lang="en-US" sz="2000" dirty="0" smtClean="0"/>
              <a:t>difference between </a:t>
            </a:r>
            <a:r>
              <a:rPr lang="en-US" sz="2000" dirty="0"/>
              <a:t>the measured and actual value.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1259632" y="4263821"/>
            <a:ext cx="7884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Inaccuracies in the </a:t>
            </a:r>
            <a:r>
              <a:rPr lang="en-IN" b="1" dirty="0" smtClean="0"/>
              <a:t>output due to ,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 smtClean="0"/>
              <a:t>Materials</a:t>
            </a:r>
            <a:r>
              <a:rPr lang="en-IN" dirty="0"/>
              <a:t>, construction tolerances, aging, </a:t>
            </a:r>
            <a:r>
              <a:rPr lang="en-IN" dirty="0" smtClean="0"/>
              <a:t>operational </a:t>
            </a:r>
            <a:r>
              <a:rPr lang="en-US" dirty="0" smtClean="0"/>
              <a:t>errors</a:t>
            </a:r>
            <a:r>
              <a:rPr lang="en-US" dirty="0"/>
              <a:t>, calibration errors, matching (impedance) or loading errors,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21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383459"/>
            <a:ext cx="5407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4. Accuracy</a:t>
            </a:r>
            <a:r>
              <a:rPr lang="en-IN" sz="2400" b="1" dirty="0">
                <a:solidFill>
                  <a:srgbClr val="00B050"/>
                </a:solidFill>
              </a:rPr>
              <a:t>, Errors, and Repeatability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010" y="1475492"/>
            <a:ext cx="127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Example,</a:t>
            </a:r>
            <a:endParaRPr lang="en-IN" dirty="0">
              <a:solidFill>
                <a:srgbClr val="FF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0274"/>
            <a:ext cx="9020418" cy="266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0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34076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Error and </a:t>
            </a:r>
            <a:r>
              <a:rPr lang="en-IN" dirty="0"/>
              <a:t>accuracy </a:t>
            </a:r>
            <a:r>
              <a:rPr lang="en-IN" dirty="0" smtClean="0"/>
              <a:t>limits in nonlinear transfer functions</a:t>
            </a:r>
            <a:r>
              <a:rPr lang="en-IN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398" y="620688"/>
            <a:ext cx="127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Example,</a:t>
            </a:r>
            <a:endParaRPr lang="en-IN" dirty="0">
              <a:solidFill>
                <a:srgbClr val="FF00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34" y="1988840"/>
            <a:ext cx="82486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9592" y="260648"/>
            <a:ext cx="5407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4. Accuracy</a:t>
            </a:r>
            <a:r>
              <a:rPr lang="en-IN" sz="2400" b="1" dirty="0">
                <a:solidFill>
                  <a:srgbClr val="00B050"/>
                </a:solidFill>
              </a:rPr>
              <a:t>, Errors, and Repeatability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1196752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Error in </a:t>
            </a:r>
            <a:r>
              <a:rPr lang="en-IN" dirty="0"/>
              <a:t>nonlinear </a:t>
            </a:r>
            <a:r>
              <a:rPr lang="en-IN" dirty="0" smtClean="0"/>
              <a:t>transfer functions may be taken </a:t>
            </a:r>
            <a:r>
              <a:rPr lang="en-IN" dirty="0"/>
              <a:t>around </a:t>
            </a:r>
            <a:r>
              <a:rPr lang="en-IN" dirty="0" smtClean="0"/>
              <a:t>the calibration transfer function </a:t>
            </a:r>
            <a:r>
              <a:rPr lang="en-IN" dirty="0"/>
              <a:t>rather </a:t>
            </a:r>
            <a:r>
              <a:rPr lang="en-IN" dirty="0" smtClean="0"/>
              <a:t>than the </a:t>
            </a:r>
            <a:r>
              <a:rPr lang="en-IN" dirty="0"/>
              <a:t>ideal </a:t>
            </a:r>
            <a:r>
              <a:rPr lang="en-IN" dirty="0" smtClean="0"/>
              <a:t>transfer function</a:t>
            </a:r>
            <a:r>
              <a:rPr lang="en-IN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398" y="620688"/>
            <a:ext cx="1274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FF"/>
                </a:solidFill>
              </a:rPr>
              <a:t>Example,</a:t>
            </a:r>
            <a:endParaRPr lang="en-IN" dirty="0">
              <a:solidFill>
                <a:srgbClr val="FF00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7057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9592" y="188640"/>
            <a:ext cx="5407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4. Accuracy</a:t>
            </a:r>
            <a:r>
              <a:rPr lang="en-IN" sz="2400" b="1" dirty="0">
                <a:solidFill>
                  <a:srgbClr val="00B050"/>
                </a:solidFill>
              </a:rPr>
              <a:t>, Errors, and Repeatability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908720"/>
            <a:ext cx="121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ACTUATOR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64108" y="1772816"/>
            <a:ext cx="7456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A </a:t>
            </a:r>
            <a:r>
              <a:rPr lang="en-US" dirty="0"/>
              <a:t>mechanism for moving or controlling something indirectly instead of by hand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One that actuates; a mechanical device for moving or controlling something.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2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484784"/>
            <a:ext cx="7200800" cy="24468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Note: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Errors </a:t>
            </a:r>
            <a:r>
              <a:rPr lang="en-US" dirty="0"/>
              <a:t>can also be </a:t>
            </a:r>
            <a:r>
              <a:rPr lang="en-US" b="1" dirty="0"/>
              <a:t>dynamic</a:t>
            </a:r>
            <a:r>
              <a:rPr lang="en-US" dirty="0"/>
              <a:t> or time dependent, but the calculation </a:t>
            </a:r>
            <a:r>
              <a:rPr lang="en-US" dirty="0" smtClean="0"/>
              <a:t>and meaning </a:t>
            </a:r>
            <a:r>
              <a:rPr lang="en-US" dirty="0"/>
              <a:t>of errors is the same as for static </a:t>
            </a:r>
            <a:r>
              <a:rPr lang="en-US" dirty="0" smtClean="0"/>
              <a:t>errors.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Some errors are random, whereas others are constant or </a:t>
            </a:r>
            <a:r>
              <a:rPr lang="en-US" b="1" dirty="0"/>
              <a:t>systemic</a:t>
            </a:r>
            <a:r>
              <a:rPr lang="en-US" dirty="0" smtClean="0"/>
              <a:t>.</a:t>
            </a:r>
          </a:p>
          <a:p>
            <a:pPr marL="1200150" lvl="2" indent="-285750" algn="just">
              <a:buFont typeface="Wingdings" pitchFamily="2" charset="2"/>
              <a:buChar char="v"/>
            </a:pPr>
            <a:r>
              <a:rPr lang="en-IN" dirty="0" smtClean="0"/>
              <a:t>A particular device </a:t>
            </a:r>
            <a:r>
              <a:rPr lang="en-US" dirty="0" smtClean="0"/>
              <a:t>exhibits </a:t>
            </a:r>
            <a:r>
              <a:rPr lang="en-US" dirty="0"/>
              <a:t>different error values each time it </a:t>
            </a:r>
            <a:r>
              <a:rPr lang="en-US" dirty="0" smtClean="0"/>
              <a:t>is operated</a:t>
            </a:r>
            <a:r>
              <a:rPr lang="en-US" dirty="0"/>
              <a:t>, these errors are said to be </a:t>
            </a:r>
            <a:r>
              <a:rPr lang="en-US" dirty="0" smtClean="0"/>
              <a:t>random. If </a:t>
            </a:r>
            <a:r>
              <a:rPr lang="en-US" dirty="0"/>
              <a:t>the errors are constant, they are said to be systemic.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99592" y="383459"/>
            <a:ext cx="5407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4. Accuracy</a:t>
            </a:r>
            <a:r>
              <a:rPr lang="en-IN" sz="2400" b="1" dirty="0">
                <a:solidFill>
                  <a:srgbClr val="00B050"/>
                </a:solidFill>
              </a:rPr>
              <a:t>, Errors, and Repeatability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772816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Repeatability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383459"/>
            <a:ext cx="5407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4. Accuracy</a:t>
            </a:r>
            <a:r>
              <a:rPr lang="en-IN" sz="2400" b="1" dirty="0">
                <a:solidFill>
                  <a:srgbClr val="00B050"/>
                </a:solidFill>
              </a:rPr>
              <a:t>, Errors, and Repeatability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2551837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/>
              <a:t>The failure </a:t>
            </a:r>
            <a:r>
              <a:rPr lang="en-US" dirty="0"/>
              <a:t>of the sensor or actuator </a:t>
            </a:r>
            <a:r>
              <a:rPr lang="en-US" dirty="0" smtClean="0"/>
              <a:t>to represent </a:t>
            </a:r>
            <a:r>
              <a:rPr lang="en-US" dirty="0"/>
              <a:t>the same value (i.e., stimulus for sensors or output for actuators) under </a:t>
            </a:r>
            <a:r>
              <a:rPr lang="en-US" dirty="0" smtClean="0"/>
              <a:t>identical conditions </a:t>
            </a:r>
            <a:r>
              <a:rPr lang="en-US" dirty="0"/>
              <a:t>when measured at different times.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699792" y="3717032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It is given as the maximum difference between two </a:t>
            </a:r>
            <a:r>
              <a:rPr lang="en-US" dirty="0" smtClean="0"/>
              <a:t>readings </a:t>
            </a:r>
            <a:r>
              <a:rPr lang="en-US" dirty="0"/>
              <a:t>taken at different times under </a:t>
            </a:r>
            <a:r>
              <a:rPr lang="en-US" dirty="0" smtClean="0"/>
              <a:t>identical input </a:t>
            </a:r>
            <a:r>
              <a:rPr lang="en-US" dirty="0"/>
              <a:t>conditions. 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 smtClean="0"/>
              <a:t>Usually </a:t>
            </a:r>
            <a:r>
              <a:rPr lang="en-US" dirty="0"/>
              <a:t>the error will be given as a percentage of IFS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0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88640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5. </a:t>
            </a:r>
            <a:r>
              <a:rPr lang="en-US" sz="2800" b="1" dirty="0">
                <a:solidFill>
                  <a:srgbClr val="00B050"/>
                </a:solidFill>
              </a:rPr>
              <a:t>Sensitivity and Sensitivity Analysis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340768"/>
            <a:ext cx="7704856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/>
              <a:t>The sensitivity of a sensor or actuator is defined as the change in output for a </a:t>
            </a:r>
            <a:r>
              <a:rPr lang="en-US" sz="2000" dirty="0" smtClean="0"/>
              <a:t>given change </a:t>
            </a:r>
            <a:r>
              <a:rPr lang="en-US" sz="2000" dirty="0"/>
              <a:t>in input, usually a unit change in input. 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3275856" y="2550245"/>
            <a:ext cx="1279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 = f(x)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58132"/>
            <a:ext cx="3329621" cy="102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4017" y="271952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Example: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017" y="461248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Example: 2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/>
        </p:blipFill>
        <p:spPr bwMode="auto">
          <a:xfrm>
            <a:off x="2726289" y="4466609"/>
            <a:ext cx="2486348" cy="733922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00530"/>
            <a:ext cx="6237270" cy="11277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0515" y="6431220"/>
            <a:ext cx="69479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sensitivity is given in ohms per degree Celsius </a:t>
            </a:r>
            <a:r>
              <a:rPr lang="en-US" dirty="0" smtClean="0"/>
              <a:t>(</a:t>
            </a:r>
            <a:r>
              <a:rPr lang="el-GR" dirty="0" smtClean="0"/>
              <a:t>Ω</a:t>
            </a:r>
            <a:r>
              <a:rPr lang="en-US" dirty="0" smtClean="0"/>
              <a:t>/</a:t>
            </a:r>
            <a:r>
              <a:rPr lang="el-GR" dirty="0" smtClean="0"/>
              <a:t>°</a:t>
            </a:r>
            <a:r>
              <a:rPr lang="en-US" dirty="0" smtClean="0"/>
              <a:t>C</a:t>
            </a:r>
            <a:r>
              <a:rPr lang="en-US" dirty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7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64" y="1713871"/>
            <a:ext cx="4915681" cy="2520280"/>
          </a:xfrm>
          <a:prstGeom prst="snip2Diag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188640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5. </a:t>
            </a:r>
            <a:r>
              <a:rPr lang="en-US" sz="2800" b="1" dirty="0">
                <a:solidFill>
                  <a:srgbClr val="00B050"/>
                </a:solidFill>
              </a:rPr>
              <a:t>Sensitivity and Sensitivity Analysis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199" y="847514"/>
            <a:ext cx="4752528" cy="1200329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14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dirty="0"/>
              <a:t>Sensitivity may be constant throughout the span (linear transfer function), it may </a:t>
            </a:r>
            <a:r>
              <a:rPr lang="en-US" dirty="0" smtClean="0"/>
              <a:t>be different </a:t>
            </a:r>
            <a:r>
              <a:rPr lang="en-US" dirty="0"/>
              <a:t>in different regions, or it may be different at every point in the span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49138" y="4221088"/>
            <a:ext cx="791129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Usually sensitivity is associated </a:t>
            </a:r>
            <a:r>
              <a:rPr lang="en-US" dirty="0" smtClean="0"/>
              <a:t>with sensors.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dirty="0" smtClean="0"/>
              <a:t>A </a:t>
            </a:r>
            <a:r>
              <a:rPr lang="en-IN" dirty="0"/>
              <a:t>transfer </a:t>
            </a:r>
            <a:r>
              <a:rPr lang="en-IN" dirty="0" smtClean="0"/>
              <a:t>function </a:t>
            </a:r>
            <a:r>
              <a:rPr lang="en-US" dirty="0" smtClean="0"/>
              <a:t>can </a:t>
            </a:r>
            <a:r>
              <a:rPr lang="en-US" dirty="0"/>
              <a:t>be defined for an actuator</a:t>
            </a:r>
            <a:r>
              <a:rPr lang="en-US" dirty="0" smtClean="0"/>
              <a:t>, then it is </a:t>
            </a:r>
            <a:r>
              <a:rPr lang="en-IN" dirty="0"/>
              <a:t>extended to </a:t>
            </a:r>
            <a:r>
              <a:rPr lang="en-IN" dirty="0" smtClean="0"/>
              <a:t>actuators.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67544" y="5469031"/>
            <a:ext cx="85948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speaker as </a:t>
            </a:r>
            <a:r>
              <a:rPr lang="en-US" i="1" dirty="0" err="1"/>
              <a:t>dP</a:t>
            </a:r>
            <a:r>
              <a:rPr lang="en-US" dirty="0"/>
              <a:t>/</a:t>
            </a:r>
            <a:r>
              <a:rPr lang="en-US" i="1" dirty="0" err="1"/>
              <a:t>dI</a:t>
            </a:r>
            <a:r>
              <a:rPr lang="en-US" dirty="0"/>
              <a:t>, </a:t>
            </a:r>
            <a:r>
              <a:rPr lang="en-US" dirty="0" smtClean="0"/>
              <a:t>where </a:t>
            </a:r>
            <a:r>
              <a:rPr lang="en-US" i="1" dirty="0" smtClean="0"/>
              <a:t>P </a:t>
            </a:r>
            <a:r>
              <a:rPr lang="en-US" dirty="0"/>
              <a:t>is the pressure (output) the speaker generates per unit current </a:t>
            </a:r>
            <a:r>
              <a:rPr lang="en-US" i="1" dirty="0"/>
              <a:t>I </a:t>
            </a:r>
            <a:r>
              <a:rPr lang="en-US" dirty="0"/>
              <a:t>(input) into the speaker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(or)  </a:t>
            </a:r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The sensitivity </a:t>
            </a:r>
            <a:r>
              <a:rPr lang="en-US" dirty="0"/>
              <a:t>of a linear positioner as </a:t>
            </a:r>
            <a:r>
              <a:rPr lang="en-US" i="1" dirty="0"/>
              <a:t>dl</a:t>
            </a:r>
            <a:r>
              <a:rPr lang="en-US" dirty="0"/>
              <a:t>/</a:t>
            </a:r>
            <a:r>
              <a:rPr lang="en-US" i="1" dirty="0" err="1"/>
              <a:t>dV</a:t>
            </a:r>
            <a:r>
              <a:rPr lang="en-US" dirty="0"/>
              <a:t>, where </a:t>
            </a:r>
            <a:r>
              <a:rPr lang="en-US" i="1" dirty="0"/>
              <a:t>l </a:t>
            </a:r>
            <a:r>
              <a:rPr lang="en-US" dirty="0"/>
              <a:t>is linear distance and </a:t>
            </a:r>
            <a:r>
              <a:rPr lang="en-US" i="1" dirty="0"/>
              <a:t>V </a:t>
            </a:r>
            <a:r>
              <a:rPr lang="en-US" dirty="0"/>
              <a:t>is </a:t>
            </a:r>
            <a:r>
              <a:rPr lang="en-US" dirty="0" smtClean="0"/>
              <a:t>the  voltage </a:t>
            </a:r>
            <a:r>
              <a:rPr lang="en-US" dirty="0"/>
              <a:t>(input) to the positioner.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496" y="5085184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Example: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88640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5. </a:t>
            </a:r>
            <a:r>
              <a:rPr lang="en-US" sz="2800" b="1" dirty="0">
                <a:solidFill>
                  <a:srgbClr val="00B050"/>
                </a:solidFill>
              </a:rPr>
              <a:t>Sensitivity and Sensitivity Analysis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764704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Issues: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7894" y="1107549"/>
            <a:ext cx="6690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Sources of Noise, </a:t>
            </a:r>
            <a:r>
              <a:rPr lang="en-IN" dirty="0"/>
              <a:t>nonlinearities, accuracy</a:t>
            </a:r>
            <a:r>
              <a:rPr lang="en-IN" dirty="0" smtClean="0"/>
              <a:t>, </a:t>
            </a:r>
            <a:r>
              <a:rPr lang="en-IN" dirty="0"/>
              <a:t>errors.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691730"/>
            <a:ext cx="849694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dirty="0"/>
              <a:t>Sensitivity analysis may also provide clues as to how the effects of </a:t>
            </a:r>
            <a:r>
              <a:rPr lang="en-US" sz="2000" dirty="0" smtClean="0"/>
              <a:t>noise and </a:t>
            </a:r>
            <a:r>
              <a:rPr lang="en-US" sz="2000" dirty="0"/>
              <a:t>errors can be minimized by proper choice of sensors, their connections, and other </a:t>
            </a:r>
            <a:r>
              <a:rPr lang="en-US" sz="2000" dirty="0" smtClean="0"/>
              <a:t>steps that </a:t>
            </a:r>
            <a:r>
              <a:rPr lang="en-US" sz="2000" dirty="0"/>
              <a:t>can be taken to improve performance (amplifiers, feedback, etc.)</a:t>
            </a:r>
            <a:endParaRPr lang="en-IN" sz="2000" dirty="0"/>
          </a:p>
        </p:txBody>
      </p:sp>
      <p:sp>
        <p:nvSpPr>
          <p:cNvPr id="8" name="Rectangle 7"/>
          <p:cNvSpPr/>
          <p:nvPr/>
        </p:nvSpPr>
        <p:spPr>
          <a:xfrm>
            <a:off x="212666" y="3308836"/>
            <a:ext cx="13244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Example: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743" y="5842337"/>
            <a:ext cx="8048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A sensing system made of a source, optical fiber pressure sensor, </a:t>
            </a:r>
            <a:r>
              <a:rPr lang="en-US" b="1" dirty="0" smtClean="0"/>
              <a:t>and processor</a:t>
            </a:r>
            <a:r>
              <a:rPr lang="en-US" b="1" dirty="0"/>
              <a:t>. (a) The sensor. (b) Equivalent configuration showing the transducing elements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79" y="3706557"/>
            <a:ext cx="7364760" cy="213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6697" y="980728"/>
            <a:ext cx="84777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The optical fiber transmits light generated by a laser or LED to a detector and the </a:t>
            </a:r>
            <a:r>
              <a:rPr lang="en-US" dirty="0" smtClean="0"/>
              <a:t>phase </a:t>
            </a:r>
            <a:r>
              <a:rPr lang="en-US" dirty="0"/>
              <a:t>of this signal is calibrated to read pressure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When pressure is applied on the optical </a:t>
            </a:r>
            <a:r>
              <a:rPr lang="en-US" dirty="0" smtClean="0"/>
              <a:t>fiber, </a:t>
            </a:r>
            <a:r>
              <a:rPr lang="en-IN" dirty="0" smtClean="0"/>
              <a:t>it </a:t>
            </a:r>
            <a:r>
              <a:rPr lang="en-IN" dirty="0"/>
              <a:t>is </a:t>
            </a:r>
            <a:r>
              <a:rPr lang="en-IN" dirty="0" smtClean="0"/>
              <a:t>tensioned.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This means the light travels a </a:t>
            </a:r>
            <a:r>
              <a:rPr lang="en-US" dirty="0" smtClean="0"/>
              <a:t>longer distance </a:t>
            </a:r>
            <a:r>
              <a:rPr lang="en-US" dirty="0"/>
              <a:t>in the fiber and its phase at the detector will be larger.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7584" y="188640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5. </a:t>
            </a:r>
            <a:r>
              <a:rPr lang="en-US" sz="2800" b="1" dirty="0">
                <a:solidFill>
                  <a:srgbClr val="00B050"/>
                </a:solidFill>
              </a:rPr>
              <a:t>Sensitivity and Sensitivity Analysis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2777893"/>
            <a:ext cx="8424936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is a complex </a:t>
            </a:r>
            <a:r>
              <a:rPr lang="en-US" dirty="0" smtClean="0"/>
              <a:t>sensor that </a:t>
            </a:r>
            <a:r>
              <a:rPr lang="en-US" dirty="0"/>
              <a:t>includes three transduction steps</a:t>
            </a:r>
            <a:r>
              <a:rPr lang="en-US" dirty="0" smtClean="0"/>
              <a:t>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dirty="0"/>
              <a:t>First, an electric signal is converted into light </a:t>
            </a:r>
            <a:r>
              <a:rPr lang="en-US" dirty="0" smtClean="0"/>
              <a:t>and is </a:t>
            </a:r>
            <a:r>
              <a:rPr lang="en-US" dirty="0"/>
              <a:t>coupled into the fiber. </a:t>
            </a: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r>
              <a:rPr lang="en-US" dirty="0" smtClean="0"/>
              <a:t>Then </a:t>
            </a:r>
            <a:r>
              <a:rPr lang="en-US" dirty="0"/>
              <a:t>pressure is converted to displacement and</a:t>
            </a:r>
            <a:r>
              <a:rPr lang="en-US" dirty="0" smtClean="0"/>
              <a:t>,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detector, light </a:t>
            </a:r>
            <a:r>
              <a:rPr lang="en-US" dirty="0"/>
              <a:t>is converted into an electric signal. 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one of these transduction steps has its </a:t>
            </a:r>
            <a:r>
              <a:rPr lang="en-US" dirty="0" smtClean="0"/>
              <a:t>own errors</a:t>
            </a:r>
            <a:r>
              <a:rPr lang="en-US" dirty="0"/>
              <a:t>, its own transfer function, and its own sensitivity.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51269" y="5163107"/>
            <a:ext cx="799719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three transducers are connected in series and their errors are additive.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5613226"/>
            <a:ext cx="6324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62" y="1340768"/>
            <a:ext cx="46386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801578"/>
            <a:ext cx="626469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Suppose first that there are </a:t>
            </a:r>
            <a:r>
              <a:rPr lang="en-US" dirty="0" smtClean="0"/>
              <a:t>no </a:t>
            </a:r>
            <a:r>
              <a:rPr lang="en-IN" dirty="0" smtClean="0"/>
              <a:t>errors </a:t>
            </a:r>
            <a:r>
              <a:rPr lang="en-IN" dirty="0"/>
              <a:t>in the system.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2852936"/>
            <a:ext cx="842493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But </a:t>
            </a:r>
            <a:r>
              <a:rPr lang="en-US" i="1" dirty="0" smtClean="0"/>
              <a:t>x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i="1" dirty="0"/>
              <a:t>y</a:t>
            </a:r>
            <a:r>
              <a:rPr lang="en-US" dirty="0"/>
              <a:t>1 (the output of transducer 1 is the input to transducer 2) and </a:t>
            </a:r>
            <a:r>
              <a:rPr lang="en-US" i="1" dirty="0"/>
              <a:t>x</a:t>
            </a:r>
            <a:r>
              <a:rPr lang="en-US" dirty="0"/>
              <a:t>3 = </a:t>
            </a:r>
            <a:r>
              <a:rPr lang="en-US" i="1" dirty="0"/>
              <a:t>y</a:t>
            </a:r>
            <a:r>
              <a:rPr lang="en-US" dirty="0"/>
              <a:t>2.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23650"/>
            <a:ext cx="32004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27584" y="188640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5. </a:t>
            </a:r>
            <a:r>
              <a:rPr lang="en-US" sz="2800" b="1" dirty="0">
                <a:solidFill>
                  <a:srgbClr val="00B050"/>
                </a:solidFill>
              </a:rPr>
              <a:t>Sensitivity and Sensitivity Analysis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3808" y="4941168"/>
            <a:ext cx="3996607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b="1" smtClean="0"/>
              <a:t>No </a:t>
            </a:r>
            <a:r>
              <a:rPr lang="en-IN" sz="2800" b="1" smtClean="0"/>
              <a:t>errors in the system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313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88640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5. </a:t>
            </a:r>
            <a:r>
              <a:rPr lang="en-US" sz="2800" b="1" dirty="0">
                <a:solidFill>
                  <a:srgbClr val="00B050"/>
                </a:solidFill>
              </a:rPr>
              <a:t>Sensitivity and Sensitivity Analysis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980728"/>
            <a:ext cx="842493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If errors or noise are present, </a:t>
            </a:r>
            <a:r>
              <a:rPr lang="en-US" dirty="0" smtClean="0"/>
              <a:t>and assuming </a:t>
            </a:r>
            <a:r>
              <a:rPr lang="en-US" dirty="0"/>
              <a:t>each transducer element </a:t>
            </a:r>
            <a:r>
              <a:rPr lang="en-US" dirty="0" smtClean="0"/>
              <a:t>has different </a:t>
            </a:r>
            <a:r>
              <a:rPr lang="en-IN" dirty="0" smtClean="0"/>
              <a:t>errors</a:t>
            </a:r>
            <a:r>
              <a:rPr lang="en-IN" dirty="0"/>
              <a:t>,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74" y="2060848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output of transducer element 1 </a:t>
            </a:r>
            <a:r>
              <a:rPr lang="en-US" dirty="0" smtClean="0"/>
              <a:t>as,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60" y="2430180"/>
            <a:ext cx="26765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6717" y="3399192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output of element </a:t>
            </a:r>
            <a:r>
              <a:rPr lang="en-US" dirty="0" smtClean="0"/>
              <a:t>2 as, 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3" y="3795555"/>
            <a:ext cx="86201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0574" y="4542925"/>
            <a:ext cx="680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becomes the input to element </a:t>
            </a:r>
            <a:r>
              <a:rPr lang="en-US" dirty="0" smtClean="0"/>
              <a:t>3, </a:t>
            </a:r>
            <a:r>
              <a:rPr lang="en-US" dirty="0"/>
              <a:t>The output of element </a:t>
            </a:r>
            <a:r>
              <a:rPr lang="en-US" dirty="0" smtClean="0"/>
              <a:t>3 </a:t>
            </a:r>
            <a:r>
              <a:rPr lang="en-US" dirty="0"/>
              <a:t>as, </a:t>
            </a:r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48814"/>
            <a:ext cx="8856000" cy="55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4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808" y="980728"/>
            <a:ext cx="13244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Example: 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188640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5. </a:t>
            </a:r>
            <a:r>
              <a:rPr lang="en-US" sz="2800" b="1" dirty="0">
                <a:solidFill>
                  <a:srgbClr val="00B050"/>
                </a:solidFill>
              </a:rPr>
              <a:t>Sensitivity and Sensitivity Analysis</a:t>
            </a:r>
            <a:endParaRPr lang="en-IN" sz="2800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4" y="1772816"/>
            <a:ext cx="86010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53360" y="5013176"/>
            <a:ext cx="627502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differential sensor. </a:t>
            </a:r>
            <a:endParaRPr lang="en-US" dirty="0" smtClean="0"/>
          </a:p>
          <a:p>
            <a:pPr marL="342900" indent="-342900" algn="just">
              <a:buAutoNum type="alphaLcParenBoth"/>
            </a:pPr>
            <a:r>
              <a:rPr lang="en-US" dirty="0" smtClean="0"/>
              <a:t>The </a:t>
            </a:r>
            <a:r>
              <a:rPr lang="en-US" dirty="0"/>
              <a:t>two sensors measure temperatures at </a:t>
            </a:r>
            <a:r>
              <a:rPr lang="en-US" dirty="0" smtClean="0"/>
              <a:t>different locations </a:t>
            </a:r>
            <a:r>
              <a:rPr lang="en-US" dirty="0"/>
              <a:t>connected in opposition. </a:t>
            </a:r>
            <a:endParaRPr lang="en-US" dirty="0" smtClean="0"/>
          </a:p>
          <a:p>
            <a:pPr marL="342900" indent="-342900" algn="just">
              <a:buAutoNum type="alphaLcParenBoth"/>
            </a:pPr>
            <a:r>
              <a:rPr lang="en-US" dirty="0" smtClean="0"/>
              <a:t>Equivalent </a:t>
            </a:r>
            <a:r>
              <a:rPr lang="en-US" dirty="0"/>
              <a:t>configuration showing the transducer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5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6" y="1124743"/>
            <a:ext cx="852552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dirty="0"/>
              <a:t>Assuming first that there are no errors and that </a:t>
            </a:r>
            <a:r>
              <a:rPr lang="en-US" sz="2000" dirty="0" smtClean="0"/>
              <a:t>each transducer </a:t>
            </a:r>
            <a:r>
              <a:rPr lang="en-US" sz="2000" dirty="0"/>
              <a:t>has a </a:t>
            </a:r>
            <a:r>
              <a:rPr lang="en-US" sz="2000" dirty="0" smtClean="0"/>
              <a:t>different transfer </a:t>
            </a:r>
            <a:r>
              <a:rPr lang="en-US" sz="2000" dirty="0"/>
              <a:t>function, the sensitivity of each sensor </a:t>
            </a:r>
            <a:r>
              <a:rPr lang="en-US" sz="2000" dirty="0" smtClean="0"/>
              <a:t>is,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827584" y="188640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5. </a:t>
            </a:r>
            <a:r>
              <a:rPr lang="en-US" sz="2800" b="1" dirty="0">
                <a:solidFill>
                  <a:srgbClr val="00B050"/>
                </a:solidFill>
              </a:rPr>
              <a:t>Sensitivity and Sensitivity Analysis</a:t>
            </a:r>
            <a:endParaRPr lang="en-IN" sz="2800" dirty="0">
              <a:solidFill>
                <a:srgbClr val="00B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65" y="2060848"/>
            <a:ext cx="27908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314096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outputs of the two sensors are </a:t>
            </a:r>
            <a:r>
              <a:rPr lang="en-US" sz="2000" i="1" dirty="0"/>
              <a:t>y</a:t>
            </a:r>
            <a:r>
              <a:rPr lang="en-US" sz="2000" dirty="0"/>
              <a:t>1 </a:t>
            </a:r>
            <a:r>
              <a:rPr lang="en-US" sz="2000" dirty="0" smtClean="0"/>
              <a:t>= </a:t>
            </a:r>
            <a:r>
              <a:rPr lang="en-US" sz="2000" i="1" dirty="0"/>
              <a:t>s</a:t>
            </a:r>
            <a:r>
              <a:rPr lang="en-US" sz="2000" dirty="0"/>
              <a:t>1</a:t>
            </a:r>
            <a:r>
              <a:rPr lang="en-US" sz="2000" i="1" dirty="0"/>
              <a:t>x</a:t>
            </a:r>
            <a:r>
              <a:rPr lang="en-US" sz="2000" dirty="0"/>
              <a:t>1 and </a:t>
            </a:r>
            <a:r>
              <a:rPr lang="en-US" sz="2000" i="1" dirty="0"/>
              <a:t>y</a:t>
            </a:r>
            <a:r>
              <a:rPr lang="en-US" sz="2000" dirty="0"/>
              <a:t>2 </a:t>
            </a:r>
            <a:r>
              <a:rPr lang="en-US" sz="2000" dirty="0" smtClean="0"/>
              <a:t>= </a:t>
            </a:r>
            <a:r>
              <a:rPr lang="en-US" sz="2000" i="1" dirty="0"/>
              <a:t>s</a:t>
            </a: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dirty="0"/>
              <a:t>2 and the overall output </a:t>
            </a:r>
            <a:r>
              <a:rPr lang="en-US" sz="2000" dirty="0" smtClean="0"/>
              <a:t>is, </a:t>
            </a:r>
            <a:endParaRPr lang="en-IN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3645024"/>
            <a:ext cx="49625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4" y="4223895"/>
            <a:ext cx="82010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2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178" y="404664"/>
            <a:ext cx="173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Confusing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2465" y="755412"/>
            <a:ext cx="3754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“transducer’’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IN" dirty="0"/>
              <a:t>sensor or an actuator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545" y="1377642"/>
            <a:ext cx="103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</a:t>
            </a:r>
            <a:r>
              <a:rPr lang="en-IN" dirty="0" smtClean="0"/>
              <a:t>xample</a:t>
            </a:r>
            <a:r>
              <a:rPr lang="en-IN" dirty="0"/>
              <a:t>,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5029" y="1779380"/>
            <a:ext cx="6619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loudspeaker is clearly an actuator—it converts electrical energy into </a:t>
            </a:r>
            <a:r>
              <a:rPr lang="en-US" dirty="0" smtClean="0"/>
              <a:t>acoustic </a:t>
            </a:r>
            <a:r>
              <a:rPr lang="en-IN" dirty="0" smtClean="0"/>
              <a:t>energy</a:t>
            </a:r>
            <a:r>
              <a:rPr lang="en-IN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4514" y="24928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A magnetic loudspeaker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1515816" y="2912603"/>
            <a:ext cx="6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use it as a microphone, the motion of </a:t>
            </a:r>
            <a:r>
              <a:rPr lang="en-US" dirty="0" smtClean="0"/>
              <a:t>the loudspeaker </a:t>
            </a:r>
            <a:r>
              <a:rPr lang="en-US" dirty="0"/>
              <a:t>cone moves a coil in a magnetic field and this generates a voltage </a:t>
            </a:r>
            <a:r>
              <a:rPr lang="en-US" dirty="0" smtClean="0"/>
              <a:t>across the </a:t>
            </a:r>
            <a:r>
              <a:rPr lang="en-US" dirty="0"/>
              <a:t>coil. When connected in a circuit, a measurable current appears in </a:t>
            </a:r>
            <a:r>
              <a:rPr lang="en-US" dirty="0" smtClean="0"/>
              <a:t>the circuit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90124"/>
            <a:ext cx="4225867" cy="167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99824" y="6203867"/>
            <a:ext cx="5440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(a direct </a:t>
            </a:r>
            <a:r>
              <a:rPr lang="en-IN" dirty="0" smtClean="0"/>
              <a:t>connection </a:t>
            </a:r>
            <a:r>
              <a:rPr lang="en-US" dirty="0" smtClean="0"/>
              <a:t>between </a:t>
            </a:r>
            <a:r>
              <a:rPr lang="en-US" dirty="0"/>
              <a:t>a sensor and an actuator).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87650"/>
            <a:ext cx="4090591" cy="87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4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88640"/>
            <a:ext cx="6423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5. </a:t>
            </a:r>
            <a:r>
              <a:rPr lang="en-US" sz="2800" b="1" dirty="0">
                <a:solidFill>
                  <a:srgbClr val="00B050"/>
                </a:solidFill>
              </a:rPr>
              <a:t>Sensitivity and Sensitivity Analysis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808" y="764704"/>
            <a:ext cx="13244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Example: 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1196752"/>
            <a:ext cx="864095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thermopile (‘‘a pile </a:t>
            </a:r>
            <a:r>
              <a:rPr lang="en-US" dirty="0" smtClean="0"/>
              <a:t>of thermocouples</a:t>
            </a:r>
            <a:r>
              <a:rPr lang="en-US" dirty="0"/>
              <a:t>’’) is a sensor made of </a:t>
            </a:r>
            <a:r>
              <a:rPr lang="en-US" i="1" dirty="0"/>
              <a:t>n </a:t>
            </a:r>
            <a:r>
              <a:rPr lang="en-US" dirty="0"/>
              <a:t>thermocouples electrically connected in series </a:t>
            </a:r>
            <a:r>
              <a:rPr lang="en-US" dirty="0" smtClean="0"/>
              <a:t>to increase </a:t>
            </a:r>
            <a:r>
              <a:rPr lang="en-US" dirty="0"/>
              <a:t>the electrical output, whereas the input (temperature) to all thermocouples is </a:t>
            </a:r>
            <a:r>
              <a:rPr lang="en-US" dirty="0" smtClean="0"/>
              <a:t>the same </a:t>
            </a:r>
            <a:r>
              <a:rPr lang="en-US" dirty="0"/>
              <a:t>(they are said to </a:t>
            </a:r>
            <a:r>
              <a:rPr lang="en-US" dirty="0" smtClean="0"/>
              <a:t>be connected </a:t>
            </a:r>
            <a:r>
              <a:rPr lang="en-US" dirty="0"/>
              <a:t>in parallel thermally)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8081"/>
            <a:ext cx="85820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15" y="6382365"/>
            <a:ext cx="933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8" y="5769744"/>
            <a:ext cx="8514694" cy="58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60648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6. </a:t>
            </a:r>
            <a:r>
              <a:rPr lang="en-US" sz="2400" b="1" dirty="0">
                <a:solidFill>
                  <a:srgbClr val="00B050"/>
                </a:solidFill>
              </a:rPr>
              <a:t>Hysteresis, Nonlinearity, and Saturation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140775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000" b="1" dirty="0"/>
              <a:t>Hysteresis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1331640" y="1772816"/>
            <a:ext cx="684076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deviation </a:t>
            </a:r>
            <a:r>
              <a:rPr lang="en-US" dirty="0"/>
              <a:t>of the sensor’s output at any given </a:t>
            </a:r>
            <a:r>
              <a:rPr lang="en-US" dirty="0" smtClean="0"/>
              <a:t>point when approached </a:t>
            </a:r>
            <a:r>
              <a:rPr lang="en-US" dirty="0"/>
              <a:t>from two different directions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78" y="2924944"/>
            <a:ext cx="64103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31840" y="6388353"/>
            <a:ext cx="29432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Hysteresis in </a:t>
            </a:r>
            <a:r>
              <a:rPr lang="en-IN" dirty="0" smtClean="0"/>
              <a:t>a sensor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440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556792"/>
            <a:ext cx="7344816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If temperature </a:t>
            </a:r>
            <a:r>
              <a:rPr lang="en-US" dirty="0"/>
              <a:t>is measured, at a rated temperature of 50C, </a:t>
            </a:r>
            <a:r>
              <a:rPr lang="en-US" dirty="0" smtClean="0"/>
              <a:t>the output </a:t>
            </a:r>
            <a:r>
              <a:rPr lang="en-US" dirty="0"/>
              <a:t>might be 4.95 V when the temperature increases, but 5.05 V when the </a:t>
            </a:r>
            <a:r>
              <a:rPr lang="en-US" dirty="0" smtClean="0"/>
              <a:t>temperature decreases</a:t>
            </a:r>
            <a:r>
              <a:rPr lang="en-US" dirty="0"/>
              <a:t>. This is an error of 0.5%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7808" y="764704"/>
            <a:ext cx="10935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3284984"/>
            <a:ext cx="7488832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sources of hysteresis are </a:t>
            </a:r>
            <a:r>
              <a:rPr lang="en-US" dirty="0" smtClean="0"/>
              <a:t>either 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 smtClean="0"/>
              <a:t>mechanical </a:t>
            </a:r>
            <a:r>
              <a:rPr lang="en-US" dirty="0"/>
              <a:t>(friction, slack in </a:t>
            </a:r>
            <a:r>
              <a:rPr lang="en-US" dirty="0" smtClean="0"/>
              <a:t>moving members),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 smtClean="0"/>
              <a:t>electrical </a:t>
            </a:r>
            <a:r>
              <a:rPr lang="en-US" dirty="0"/>
              <a:t>(such as due to magnetic hysteresis in </a:t>
            </a:r>
            <a:r>
              <a:rPr lang="en-US" dirty="0" smtClean="0"/>
              <a:t>ferromagnetic </a:t>
            </a:r>
            <a:r>
              <a:rPr lang="en-US" dirty="0"/>
              <a:t>materials), </a:t>
            </a:r>
            <a:r>
              <a:rPr lang="en-US" dirty="0" smtClean="0"/>
              <a:t>or 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 smtClean="0"/>
              <a:t>due </a:t>
            </a:r>
            <a:r>
              <a:rPr lang="en-US" dirty="0"/>
              <a:t>to circuit elements with inherent hysteresis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7544" y="260648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6. </a:t>
            </a:r>
            <a:r>
              <a:rPr lang="en-US" sz="2400" b="1" dirty="0">
                <a:solidFill>
                  <a:srgbClr val="00B050"/>
                </a:solidFill>
              </a:rPr>
              <a:t>Hysteresis, Nonlinearity, and Saturation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348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124744"/>
            <a:ext cx="169309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000" b="1" dirty="0"/>
              <a:t>Nonlinearity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6. </a:t>
            </a:r>
            <a:r>
              <a:rPr lang="en-US" sz="2400" b="1" dirty="0">
                <a:solidFill>
                  <a:srgbClr val="00B050"/>
                </a:solidFill>
              </a:rPr>
              <a:t>Hysteresis, Nonlinearity, and Saturation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9288" y="1916832"/>
            <a:ext cx="763284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property of a </a:t>
            </a:r>
            <a:r>
              <a:rPr lang="en-US" dirty="0" smtClean="0"/>
              <a:t>sensor </a:t>
            </a:r>
            <a:r>
              <a:rPr lang="en-IN" dirty="0"/>
              <a:t>or an </a:t>
            </a:r>
            <a:r>
              <a:rPr lang="en-IN" dirty="0" smtClean="0"/>
              <a:t>error </a:t>
            </a:r>
            <a:r>
              <a:rPr lang="en-US" dirty="0" smtClean="0"/>
              <a:t>due </a:t>
            </a:r>
            <a:r>
              <a:rPr lang="en-US" dirty="0"/>
              <a:t>to deviation of a device’s ideal, linear transfer function.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70074" y="2967334"/>
            <a:ext cx="743437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dirty="0"/>
              <a:t>A nonlinear transfer </a:t>
            </a:r>
            <a:r>
              <a:rPr lang="en-IN" dirty="0" smtClean="0"/>
              <a:t>function </a:t>
            </a:r>
            <a:r>
              <a:rPr lang="en-US" dirty="0" smtClean="0"/>
              <a:t>is </a:t>
            </a:r>
            <a:r>
              <a:rPr lang="en-US" dirty="0"/>
              <a:t>a property of the device and, as such, is neither good nor bad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nonlinearity error is a quantity that influences </a:t>
            </a:r>
            <a:r>
              <a:rPr lang="en-US" dirty="0" smtClean="0"/>
              <a:t>the </a:t>
            </a:r>
            <a:r>
              <a:rPr lang="en-IN" dirty="0" smtClean="0"/>
              <a:t>accuracy </a:t>
            </a:r>
            <a:r>
              <a:rPr lang="en-IN" dirty="0"/>
              <a:t>of the device.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5331" y="5096392"/>
            <a:ext cx="757206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/>
              <a:t>If the transfer function is nonlinear, the maximum </a:t>
            </a:r>
            <a:r>
              <a:rPr lang="en-US" dirty="0" smtClean="0"/>
              <a:t>deviation from </a:t>
            </a:r>
            <a:r>
              <a:rPr lang="en-US" dirty="0"/>
              <a:t>linearity across the span is stated as the nonlinearity of the device.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689" y="4567773"/>
            <a:ext cx="1111202" cy="400110"/>
          </a:xfrm>
          <a:prstGeom prst="rect">
            <a:avLst/>
          </a:prstGeom>
          <a:solidFill>
            <a:srgbClr val="FF00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000" b="1" dirty="0" smtClean="0"/>
              <a:t>Method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018884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34" y="3501008"/>
            <a:ext cx="6043450" cy="333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-27384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6. </a:t>
            </a:r>
            <a:r>
              <a:rPr lang="en-US" sz="2400" b="1" dirty="0">
                <a:solidFill>
                  <a:srgbClr val="00B050"/>
                </a:solidFill>
              </a:rPr>
              <a:t>Hysteresis, Nonlinearity, and Saturation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361" y="492641"/>
            <a:ext cx="1225015" cy="400110"/>
          </a:xfrm>
          <a:prstGeom prst="rect">
            <a:avLst/>
          </a:prstGeom>
          <a:solidFill>
            <a:srgbClr val="FF00FF">
              <a:alpha val="53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000" b="1" dirty="0" smtClean="0"/>
              <a:t>Methods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82361" y="954594"/>
            <a:ext cx="9061639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dirty="0"/>
              <a:t>If the transfer function is </a:t>
            </a:r>
            <a:r>
              <a:rPr lang="en-US" dirty="0" smtClean="0"/>
              <a:t>close to </a:t>
            </a:r>
            <a:r>
              <a:rPr lang="en-US" dirty="0"/>
              <a:t>linear, an approximate line may be drawn and used as the reference linear function.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Sometimes this is done simply by </a:t>
            </a:r>
            <a:r>
              <a:rPr lang="en-US" dirty="0" smtClean="0"/>
              <a:t>connecting </a:t>
            </a:r>
            <a:r>
              <a:rPr lang="en-US" dirty="0"/>
              <a:t>the end points (range values) of </a:t>
            </a:r>
            <a:r>
              <a:rPr lang="en-US" dirty="0" smtClean="0"/>
              <a:t>the </a:t>
            </a:r>
            <a:r>
              <a:rPr lang="en-IN" dirty="0" smtClean="0"/>
              <a:t>transfer </a:t>
            </a:r>
            <a:r>
              <a:rPr lang="en-IN" dirty="0"/>
              <a:t>function (line </a:t>
            </a:r>
            <a:r>
              <a:rPr lang="en-IN" dirty="0" smtClean="0"/>
              <a:t>1).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Another method is to draw a least squares </a:t>
            </a:r>
            <a:r>
              <a:rPr lang="en-US" dirty="0" smtClean="0"/>
              <a:t>line through </a:t>
            </a:r>
            <a:r>
              <a:rPr lang="en-US" dirty="0"/>
              <a:t>the actual curve (line </a:t>
            </a:r>
            <a:r>
              <a:rPr lang="en-US" dirty="0" smtClean="0"/>
              <a:t>2).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Another method that is sometimes employed is </a:t>
            </a:r>
            <a:r>
              <a:rPr lang="en-US" dirty="0" smtClean="0"/>
              <a:t>to take </a:t>
            </a:r>
            <a:r>
              <a:rPr lang="en-US" dirty="0"/>
              <a:t>a midpoint in this reduced range and draw a tangent to the transfer function </a:t>
            </a:r>
            <a:r>
              <a:rPr lang="en-US" dirty="0" smtClean="0"/>
              <a:t>through the </a:t>
            </a:r>
            <a:r>
              <a:rPr lang="en-US" dirty="0"/>
              <a:t>selected point and use this tangent as the ‘‘linear’’ transfer function for purposes </a:t>
            </a:r>
            <a:r>
              <a:rPr lang="en-US" dirty="0" smtClean="0"/>
              <a:t>of </a:t>
            </a:r>
            <a:r>
              <a:rPr lang="en-IN" dirty="0" smtClean="0"/>
              <a:t>defining </a:t>
            </a:r>
            <a:r>
              <a:rPr lang="en-IN" dirty="0"/>
              <a:t>nonlinearity (line </a:t>
            </a:r>
            <a:r>
              <a:rPr lang="en-IN" dirty="0" smtClean="0"/>
              <a:t>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8175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559" y="39740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6. </a:t>
            </a:r>
            <a:r>
              <a:rPr lang="en-US" sz="2400" b="1" dirty="0">
                <a:solidFill>
                  <a:srgbClr val="00B050"/>
                </a:solidFill>
              </a:rPr>
              <a:t>Hysteresis, Nonlinearity, and Saturation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6512" y="508610"/>
            <a:ext cx="3066865" cy="400110"/>
          </a:xfrm>
          <a:prstGeom prst="rect">
            <a:avLst/>
          </a:prstGeom>
          <a:solidFill>
            <a:schemeClr val="accent5">
              <a:lumMod val="60000"/>
              <a:lumOff val="40000"/>
              <a:alpha val="53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000" b="1" dirty="0" smtClean="0"/>
              <a:t>Non Linearity is Good…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-36512" y="996697"/>
            <a:ext cx="91440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</a:t>
            </a:r>
            <a:r>
              <a:rPr lang="en-IN" dirty="0" smtClean="0"/>
              <a:t>here </a:t>
            </a:r>
            <a:r>
              <a:rPr lang="en-IN" dirty="0"/>
              <a:t>are instances </a:t>
            </a:r>
            <a:r>
              <a:rPr lang="en-IN" dirty="0" smtClean="0"/>
              <a:t>in </a:t>
            </a:r>
            <a:r>
              <a:rPr lang="en-US" dirty="0" smtClean="0"/>
              <a:t>which </a:t>
            </a:r>
            <a:r>
              <a:rPr lang="en-US" dirty="0"/>
              <a:t>a nonlinear response is superior to a linear response and there are sensors </a:t>
            </a:r>
            <a:r>
              <a:rPr lang="en-US" dirty="0" smtClean="0"/>
              <a:t>and actuators </a:t>
            </a:r>
            <a:r>
              <a:rPr lang="en-US" dirty="0"/>
              <a:t>that are intentionally and carefully designed to be nonlinear.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-108520" y="1844824"/>
            <a:ext cx="1451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Example: 1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7752" y="218583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Potentiometer </a:t>
            </a:r>
            <a:r>
              <a:rPr lang="en-US" dirty="0"/>
              <a:t>used as a volume control, especially in audio systems.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-108520" y="2420888"/>
            <a:ext cx="1451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Example: 2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5" y="2737460"/>
            <a:ext cx="8694501" cy="141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02" y="4055542"/>
            <a:ext cx="73056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6668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60648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6. </a:t>
            </a:r>
            <a:r>
              <a:rPr lang="en-US" sz="2400" b="1" dirty="0">
                <a:solidFill>
                  <a:srgbClr val="00B050"/>
                </a:solidFill>
              </a:rPr>
              <a:t>Hysteresis, Nonlinearity, and Saturation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196752"/>
            <a:ext cx="165462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b="1" dirty="0"/>
              <a:t>Saturation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755576" y="2060848"/>
            <a:ext cx="8388424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behavior of sensors or actuators when they no longer </a:t>
            </a:r>
            <a:r>
              <a:rPr lang="en-US" dirty="0" smtClean="0"/>
              <a:t>respond to </a:t>
            </a:r>
            <a:r>
              <a:rPr lang="en-US" dirty="0"/>
              <a:t>the input or, more likely, their response is reduced.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85072" y="3068960"/>
            <a:ext cx="825142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usually occurs at or near </a:t>
            </a:r>
            <a:r>
              <a:rPr lang="en-US" dirty="0" smtClean="0"/>
              <a:t>the ends </a:t>
            </a:r>
            <a:r>
              <a:rPr lang="en-US" dirty="0"/>
              <a:t>of their span and indicates that the output is no longer a function of the input or, </a:t>
            </a:r>
            <a:r>
              <a:rPr lang="en-US" dirty="0" smtClean="0"/>
              <a:t>more likely</a:t>
            </a:r>
            <a:r>
              <a:rPr lang="en-US" dirty="0"/>
              <a:t>, is a highly reduced function of the input.</a:t>
            </a:r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924" y="4011841"/>
            <a:ext cx="5015524" cy="257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139952" y="4219551"/>
            <a:ext cx="5120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accent3"/>
                </a:solidFill>
              </a:rPr>
              <a:t>Sensor is,</a:t>
            </a:r>
          </a:p>
          <a:p>
            <a:pPr marL="404813" indent="-404813">
              <a:buFont typeface="Wingdings" pitchFamily="2" charset="2"/>
              <a:buChar char="ü"/>
            </a:pPr>
            <a:r>
              <a:rPr lang="en-US" sz="2000" b="1" i="1" dirty="0" smtClean="0">
                <a:solidFill>
                  <a:srgbClr val="00B0F0"/>
                </a:solidFill>
              </a:rPr>
              <a:t>Linear</a:t>
            </a:r>
            <a:r>
              <a:rPr lang="en-US" sz="2000" b="1" i="1" dirty="0" smtClean="0">
                <a:solidFill>
                  <a:schemeClr val="accent3"/>
                </a:solidFill>
              </a:rPr>
              <a:t> in T1&lt;T&lt;T2</a:t>
            </a:r>
          </a:p>
          <a:p>
            <a:pPr marL="404813" indent="-404813">
              <a:buFont typeface="Wingdings" pitchFamily="2" charset="2"/>
              <a:buChar char="ü"/>
            </a:pPr>
            <a:r>
              <a:rPr lang="en-US" sz="2000" b="1" i="1" dirty="0" smtClean="0">
                <a:solidFill>
                  <a:srgbClr val="00B050"/>
                </a:solidFill>
              </a:rPr>
              <a:t>Nonlinear</a:t>
            </a:r>
            <a:r>
              <a:rPr lang="en-US" sz="2000" b="1" i="1" dirty="0" smtClean="0">
                <a:solidFill>
                  <a:schemeClr val="accent3"/>
                </a:solidFill>
              </a:rPr>
              <a:t> in other ranges or </a:t>
            </a:r>
            <a:r>
              <a:rPr lang="en-US" sz="2000" b="1" dirty="0">
                <a:solidFill>
                  <a:srgbClr val="FF00FF"/>
                </a:solidFill>
              </a:rPr>
              <a:t>saturation</a:t>
            </a:r>
            <a:r>
              <a:rPr lang="en-US" sz="2000" b="1" i="1" dirty="0" smtClean="0">
                <a:solidFill>
                  <a:schemeClr val="accent3"/>
                </a:solidFill>
              </a:rPr>
              <a:t>.</a:t>
            </a:r>
            <a:endParaRPr 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416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5" y="1988840"/>
            <a:ext cx="4312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should avoid saturation for two </a:t>
            </a:r>
            <a:r>
              <a:rPr lang="en-US" dirty="0" smtClean="0"/>
              <a:t>reasons,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6. </a:t>
            </a:r>
            <a:r>
              <a:rPr lang="en-US" sz="2400" b="1" dirty="0">
                <a:solidFill>
                  <a:srgbClr val="00B050"/>
                </a:solidFill>
              </a:rPr>
              <a:t>Hysteresis, Nonlinearity, and Saturation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196752"/>
            <a:ext cx="165462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400" b="1" dirty="0"/>
              <a:t>Saturation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043608" y="2690336"/>
            <a:ext cx="6984776" cy="923330"/>
          </a:xfrm>
          <a:prstGeom prst="rect">
            <a:avLst/>
          </a:prstGeom>
          <a:ln>
            <a:solidFill>
              <a:srgbClr val="FF00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First, sensing is inaccurate at </a:t>
            </a:r>
            <a:r>
              <a:rPr lang="en-US" dirty="0" smtClean="0"/>
              <a:t>best and </a:t>
            </a:r>
            <a:r>
              <a:rPr lang="en-US" dirty="0"/>
              <a:t>the sensitivity, and often the response, is reduced. 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Second</a:t>
            </a:r>
            <a:r>
              <a:rPr lang="en-US" dirty="0"/>
              <a:t>, saturation may, in </a:t>
            </a:r>
            <a:r>
              <a:rPr lang="en-US" dirty="0" smtClean="0"/>
              <a:t>some </a:t>
            </a:r>
            <a:r>
              <a:rPr lang="en-IN" dirty="0" smtClean="0"/>
              <a:t>cases</a:t>
            </a:r>
            <a:r>
              <a:rPr lang="en-IN" dirty="0"/>
              <a:t>, damage the device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6837" y="4293096"/>
            <a:ext cx="69127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actuators any additional power </a:t>
            </a:r>
            <a:r>
              <a:rPr lang="en-US" dirty="0"/>
              <a:t>supplied does not produce an increase in the output power of the device (i.e., </a:t>
            </a:r>
            <a:r>
              <a:rPr lang="en-US" dirty="0" smtClean="0"/>
              <a:t>sensitivity is </a:t>
            </a:r>
            <a:r>
              <a:rPr lang="en-US" dirty="0"/>
              <a:t>reduced), leading to internal heating and possible damage.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2669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60648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7. </a:t>
            </a:r>
            <a:r>
              <a:rPr lang="en-US" sz="2400" b="1" dirty="0">
                <a:solidFill>
                  <a:srgbClr val="00B050"/>
                </a:solidFill>
              </a:rPr>
              <a:t>Frequency Response, Response Time, and Bandwidth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539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Frequency </a:t>
            </a:r>
            <a:r>
              <a:rPr lang="en-IN" b="1" dirty="0" smtClean="0">
                <a:solidFill>
                  <a:srgbClr val="FF0000"/>
                </a:solidFill>
              </a:rPr>
              <a:t>response (</a:t>
            </a:r>
            <a:r>
              <a:rPr lang="en-IN" b="1" dirty="0">
                <a:solidFill>
                  <a:srgbClr val="FF0000"/>
                </a:solidFill>
              </a:rPr>
              <a:t>frequency transfer function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1556792"/>
            <a:ext cx="741682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dirty="0" smtClean="0"/>
              <a:t>A </a:t>
            </a:r>
            <a:r>
              <a:rPr lang="en-IN" dirty="0"/>
              <a:t>device </a:t>
            </a:r>
            <a:r>
              <a:rPr lang="en-IN" dirty="0" smtClean="0"/>
              <a:t>indicates </a:t>
            </a:r>
            <a:r>
              <a:rPr lang="en-US" dirty="0" smtClean="0"/>
              <a:t>the </a:t>
            </a:r>
            <a:r>
              <a:rPr lang="en-US" dirty="0"/>
              <a:t>ability of the device to respond to a harmonic (sinusoidal) input.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27584" y="2348880"/>
            <a:ext cx="7407258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Typically </a:t>
            </a:r>
            <a:r>
              <a:rPr lang="en-IN" dirty="0" smtClean="0"/>
              <a:t>the </a:t>
            </a:r>
            <a:r>
              <a:rPr lang="en-US" dirty="0" smtClean="0"/>
              <a:t>frequency </a:t>
            </a:r>
            <a:r>
              <a:rPr lang="en-US" dirty="0"/>
              <a:t>response shows the output (as a magnitude of the output or gain) of a </a:t>
            </a:r>
            <a:r>
              <a:rPr lang="en-US" dirty="0" smtClean="0"/>
              <a:t>device as </a:t>
            </a:r>
            <a:r>
              <a:rPr lang="en-US" dirty="0"/>
              <a:t>a function of the frequency at the </a:t>
            </a:r>
            <a:r>
              <a:rPr lang="en-US" dirty="0" smtClean="0"/>
              <a:t>input.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8489776" cy="230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27584" y="3358733"/>
            <a:ext cx="74168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frequency response is important in that it indicates the range </a:t>
            </a:r>
            <a:r>
              <a:rPr lang="en-US" dirty="0" smtClean="0"/>
              <a:t>of frequencies </a:t>
            </a:r>
            <a:r>
              <a:rPr lang="en-US" dirty="0"/>
              <a:t>of the stimulus for which the output is adequate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5715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980728"/>
            <a:ext cx="8568952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frequency response provides three important design </a:t>
            </a:r>
            <a:r>
              <a:rPr lang="en-US" dirty="0" smtClean="0"/>
              <a:t>parameters,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rgbClr val="FF0000"/>
                </a:solidFill>
              </a:rPr>
              <a:t>Bandwidth</a:t>
            </a:r>
            <a:r>
              <a:rPr lang="en-IN" b="1" dirty="0" smtClean="0"/>
              <a:t> - </a:t>
            </a:r>
            <a:r>
              <a:rPr lang="en-US" dirty="0"/>
              <a:t>frequency range between the two </a:t>
            </a:r>
            <a:r>
              <a:rPr lang="en-US" dirty="0" smtClean="0"/>
              <a:t>pre-agreed upon </a:t>
            </a:r>
            <a:r>
              <a:rPr lang="en-IN" dirty="0" smtClean="0"/>
              <a:t>points </a:t>
            </a:r>
            <a:r>
              <a:rPr lang="en-IN" dirty="0"/>
              <a:t>A and </a:t>
            </a:r>
            <a:r>
              <a:rPr lang="en-IN" dirty="0" smtClean="0"/>
              <a:t>B. </a:t>
            </a:r>
            <a:r>
              <a:rPr lang="en-US" dirty="0"/>
              <a:t>The gain (magnitude) at </a:t>
            </a:r>
            <a:r>
              <a:rPr lang="en-US" dirty="0" smtClean="0"/>
              <a:t>the </a:t>
            </a:r>
            <a:r>
              <a:rPr lang="en-IN" dirty="0" smtClean="0"/>
              <a:t>half-power </a:t>
            </a:r>
            <a:r>
              <a:rPr lang="en-IN" dirty="0"/>
              <a:t>points is </a:t>
            </a:r>
            <a:r>
              <a:rPr lang="en-IN" dirty="0" smtClean="0"/>
              <a:t>1/</a:t>
            </a:r>
            <a:r>
              <a:rPr lang="en-IN" dirty="0" smtClean="0">
                <a:latin typeface="Bodoni MT Poster Compressed"/>
              </a:rPr>
              <a:t>√</a:t>
            </a:r>
            <a:r>
              <a:rPr lang="en-IN" dirty="0" smtClean="0"/>
              <a:t>2 </a:t>
            </a:r>
            <a:r>
              <a:rPr lang="en-US" dirty="0" smtClean="0"/>
              <a:t>of </a:t>
            </a:r>
            <a:r>
              <a:rPr lang="en-US" dirty="0"/>
              <a:t>the gain in the flat region, or 70.7</a:t>
            </a:r>
            <a:r>
              <a:rPr lang="en-US" dirty="0" smtClean="0"/>
              <a:t>%.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Useful </a:t>
            </a:r>
            <a:r>
              <a:rPr lang="en-US" b="1" dirty="0">
                <a:solidFill>
                  <a:srgbClr val="FF0000"/>
                </a:solidFill>
              </a:rPr>
              <a:t>frequency range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flat </a:t>
            </a:r>
            <a:r>
              <a:rPr lang="en-US" b="1" dirty="0" smtClean="0">
                <a:solidFill>
                  <a:srgbClr val="FF0000"/>
                </a:solidFill>
              </a:rPr>
              <a:t>frequency </a:t>
            </a:r>
            <a:r>
              <a:rPr lang="en-IN" b="1" dirty="0" smtClean="0">
                <a:solidFill>
                  <a:srgbClr val="FF0000"/>
                </a:solidFill>
              </a:rPr>
              <a:t>range</a:t>
            </a:r>
            <a:r>
              <a:rPr lang="en-IN" b="1" dirty="0" smtClean="0"/>
              <a:t> </a:t>
            </a:r>
            <a:r>
              <a:rPr lang="en-IN" dirty="0"/>
              <a:t>(or </a:t>
            </a:r>
            <a:r>
              <a:rPr lang="en-IN" b="1" dirty="0">
                <a:solidFill>
                  <a:srgbClr val="FF0000"/>
                </a:solidFill>
              </a:rPr>
              <a:t>static range</a:t>
            </a:r>
            <a:r>
              <a:rPr lang="en-IN" dirty="0" smtClean="0"/>
              <a:t>) -  </a:t>
            </a:r>
            <a:r>
              <a:rPr lang="en-US" dirty="0"/>
              <a:t>portion of the bandwidth </a:t>
            </a:r>
            <a:r>
              <a:rPr lang="en-US" dirty="0" smtClean="0"/>
              <a:t>that </a:t>
            </a:r>
            <a:r>
              <a:rPr lang="en-IN" dirty="0" smtClean="0"/>
              <a:t>is </a:t>
            </a:r>
            <a:r>
              <a:rPr lang="en-IN" dirty="0"/>
              <a:t>flat</a:t>
            </a:r>
            <a:r>
              <a:rPr lang="en-IN" dirty="0" smtClean="0"/>
              <a:t>. </a:t>
            </a:r>
            <a:r>
              <a:rPr lang="en-US" dirty="0"/>
              <a:t>Therefore the useful frequency range may </a:t>
            </a:r>
            <a:r>
              <a:rPr lang="en-US" dirty="0" smtClean="0"/>
              <a:t>be </a:t>
            </a:r>
            <a:r>
              <a:rPr lang="en-US" dirty="0"/>
              <a:t>considerably smaller than the </a:t>
            </a:r>
            <a:r>
              <a:rPr lang="en-US" dirty="0" smtClean="0"/>
              <a:t>bandwidth </a:t>
            </a:r>
            <a:r>
              <a:rPr lang="en-US" dirty="0"/>
              <a:t>or it may be a compromise between flatness and width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7. </a:t>
            </a:r>
            <a:r>
              <a:rPr lang="en-US" sz="2400" b="1" dirty="0">
                <a:solidFill>
                  <a:srgbClr val="00B050"/>
                </a:solidFill>
              </a:rPr>
              <a:t>Frequency Response, Response Time, and Bandwidth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9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24744"/>
            <a:ext cx="61055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91680" y="2353410"/>
            <a:ext cx="626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three elements of a sensor-actuator </a:t>
            </a:r>
            <a:r>
              <a:rPr lang="en-US" dirty="0" smtClean="0"/>
              <a:t>system</a:t>
            </a:r>
            <a:r>
              <a:rPr lang="en-US" dirty="0"/>
              <a:t>. The amplifier is </a:t>
            </a:r>
            <a:r>
              <a:rPr lang="en-US" dirty="0" smtClean="0"/>
              <a:t>the ‘‘</a:t>
            </a:r>
            <a:r>
              <a:rPr lang="en-US" dirty="0"/>
              <a:t>processor’’ or ‘‘controller’’ in the system.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5113" y="332656"/>
            <a:ext cx="3059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sensors and actuators operate</a:t>
            </a:r>
          </a:p>
        </p:txBody>
      </p:sp>
    </p:spTree>
    <p:extLst>
      <p:ext uri="{BB962C8B-B14F-4D97-AF65-F5344CB8AC3E}">
        <p14:creationId xmlns:p14="http://schemas.microsoft.com/office/powerpoint/2010/main" val="17211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60648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7. </a:t>
            </a:r>
            <a:r>
              <a:rPr lang="en-US" sz="2400" b="1" dirty="0">
                <a:solidFill>
                  <a:srgbClr val="00B050"/>
                </a:solidFill>
              </a:rPr>
              <a:t>Frequency Response, Response Time, and Bandwidth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3" y="3140968"/>
            <a:ext cx="8774410" cy="252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528" y="1412776"/>
            <a:ext cx="820891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a Loud Speaker the Frequency response is,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bandwidth extends between 70 Hz and 16.5 kHz and most often is indicated </a:t>
            </a:r>
            <a:r>
              <a:rPr lang="en-US" dirty="0" smtClean="0"/>
              <a:t>as </a:t>
            </a:r>
            <a:r>
              <a:rPr lang="de-DE" dirty="0" smtClean="0"/>
              <a:t>16.5 kHz - 70 </a:t>
            </a:r>
            <a:r>
              <a:rPr lang="de-DE" dirty="0"/>
              <a:t>Hz </a:t>
            </a:r>
            <a:r>
              <a:rPr lang="de-DE" dirty="0" smtClean="0"/>
              <a:t> =  </a:t>
            </a:r>
            <a:r>
              <a:rPr lang="de-DE" dirty="0"/>
              <a:t>16,430 </a:t>
            </a:r>
            <a:r>
              <a:rPr lang="de-DE" dirty="0" smtClean="0"/>
              <a:t>Hz.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At </a:t>
            </a:r>
            <a:r>
              <a:rPr lang="en-US" dirty="0"/>
              <a:t>12 kHz is said to be </a:t>
            </a:r>
            <a:r>
              <a:rPr lang="en-US" dirty="0" smtClean="0"/>
              <a:t>resonant.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F</a:t>
            </a:r>
            <a:r>
              <a:rPr lang="en-IN" dirty="0" smtClean="0"/>
              <a:t>lat </a:t>
            </a:r>
            <a:r>
              <a:rPr lang="en-IN" dirty="0"/>
              <a:t>region </a:t>
            </a:r>
            <a:r>
              <a:rPr lang="en-IN" dirty="0" smtClean="0"/>
              <a:t>is </a:t>
            </a:r>
            <a:r>
              <a:rPr lang="en-US" dirty="0"/>
              <a:t>120 Hz and 10 kHz </a:t>
            </a:r>
            <a:r>
              <a:rPr lang="en-US" dirty="0" smtClean="0"/>
              <a:t>- ‘‘FLAT.’’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7808" y="764704"/>
            <a:ext cx="10935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64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24744"/>
            <a:ext cx="1898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Response time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7. </a:t>
            </a:r>
            <a:r>
              <a:rPr lang="en-US" sz="2400" b="1" dirty="0">
                <a:solidFill>
                  <a:srgbClr val="00B050"/>
                </a:solidFill>
              </a:rPr>
              <a:t>Frequency Response, Response Time, and Bandwidth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628800"/>
            <a:ext cx="756084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time needed for the output to reach steady </a:t>
            </a:r>
            <a:r>
              <a:rPr lang="en-US" dirty="0" smtClean="0"/>
              <a:t>state </a:t>
            </a:r>
            <a:r>
              <a:rPr lang="en-US" dirty="0"/>
              <a:t>for a step change in input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/>
              <a:t>This is often specified for </a:t>
            </a:r>
            <a:r>
              <a:rPr lang="en-US" dirty="0" smtClean="0"/>
              <a:t>slow-responding devices </a:t>
            </a:r>
            <a:r>
              <a:rPr lang="en-US" dirty="0"/>
              <a:t>such as temperature sensors or thermal actuators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IN" dirty="0" smtClean="0"/>
              <a:t>The </a:t>
            </a:r>
            <a:r>
              <a:rPr lang="en-IN" dirty="0"/>
              <a:t>response time </a:t>
            </a:r>
            <a:r>
              <a:rPr lang="en-IN" dirty="0" smtClean="0"/>
              <a:t>will </a:t>
            </a:r>
            <a:r>
              <a:rPr lang="en-US" dirty="0" smtClean="0"/>
              <a:t>be </a:t>
            </a:r>
            <a:r>
              <a:rPr lang="en-US" dirty="0"/>
              <a:t>given as the time needed to reach 90% of steady-state output upon exposure to a </a:t>
            </a:r>
            <a:r>
              <a:rPr lang="en-US" dirty="0" smtClean="0"/>
              <a:t>unit </a:t>
            </a:r>
            <a:r>
              <a:rPr lang="en-IN" dirty="0" smtClean="0"/>
              <a:t>step </a:t>
            </a:r>
            <a:r>
              <a:rPr lang="en-IN" dirty="0"/>
              <a:t>change in input.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911" y="3573016"/>
            <a:ext cx="108074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49309" y="4086363"/>
            <a:ext cx="77951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In temperature sensor, - </a:t>
            </a:r>
            <a:r>
              <a:rPr lang="en-US" dirty="0"/>
              <a:t>time needed for the sensor’s body to reach the temperature it is trying </a:t>
            </a:r>
            <a:r>
              <a:rPr lang="en-US" dirty="0" smtClean="0"/>
              <a:t>to </a:t>
            </a:r>
            <a:r>
              <a:rPr lang="en-IN" dirty="0" smtClean="0"/>
              <a:t>measure.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49308" y="4869160"/>
            <a:ext cx="779509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higher the response time, the less the sensor can follow rapid changes in </a:t>
            </a:r>
            <a:r>
              <a:rPr lang="en-US" dirty="0" smtClean="0"/>
              <a:t>the stimulus</a:t>
            </a:r>
            <a:r>
              <a:rPr lang="en-US" dirty="0"/>
              <a:t>, and consequently the narrower its frequency response (bandwidth).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37678" y="5959551"/>
            <a:ext cx="846173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Response time </a:t>
            </a:r>
            <a:r>
              <a:rPr lang="en-IN" dirty="0" smtClean="0">
                <a:solidFill>
                  <a:srgbClr val="FF0000"/>
                </a:solidFill>
              </a:rPr>
              <a:t>is </a:t>
            </a:r>
            <a:r>
              <a:rPr lang="en-US" dirty="0" smtClean="0">
                <a:solidFill>
                  <a:srgbClr val="FF0000"/>
                </a:solidFill>
              </a:rPr>
              <a:t>most </a:t>
            </a:r>
            <a:r>
              <a:rPr lang="en-US" dirty="0">
                <a:solidFill>
                  <a:srgbClr val="FF0000"/>
                </a:solidFill>
              </a:rPr>
              <a:t>often specified with devices that respond slowly. Fast-acting devices will be </a:t>
            </a:r>
            <a:r>
              <a:rPr lang="en-US" dirty="0" smtClean="0">
                <a:solidFill>
                  <a:srgbClr val="FF0000"/>
                </a:solidFill>
              </a:rPr>
              <a:t>specified in </a:t>
            </a:r>
            <a:r>
              <a:rPr lang="en-US" dirty="0">
                <a:solidFill>
                  <a:srgbClr val="FF0000"/>
                </a:solidFill>
              </a:rPr>
              <a:t>terms of frequency response.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149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60648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8. </a:t>
            </a:r>
            <a:r>
              <a:rPr lang="en-US" sz="2400" b="1" dirty="0">
                <a:solidFill>
                  <a:srgbClr val="00B050"/>
                </a:solidFill>
              </a:rPr>
              <a:t>Calibration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635436"/>
            <a:ext cx="7488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dirty="0"/>
              <a:t>Calibration is the </a:t>
            </a:r>
            <a:r>
              <a:rPr lang="en-US" dirty="0" smtClean="0"/>
              <a:t>experimental determination </a:t>
            </a:r>
            <a:r>
              <a:rPr lang="en-US" dirty="0"/>
              <a:t>of the transfer function of a sensor </a:t>
            </a:r>
            <a:r>
              <a:rPr lang="en-US" dirty="0" smtClean="0"/>
              <a:t>or </a:t>
            </a:r>
            <a:r>
              <a:rPr lang="en-IN" dirty="0" smtClean="0"/>
              <a:t>actuator.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/>
              <a:t>Calibration </a:t>
            </a:r>
            <a:r>
              <a:rPr lang="en-US" dirty="0"/>
              <a:t>of a device will be needed when the transfer function </a:t>
            </a:r>
            <a:r>
              <a:rPr lang="en-US" dirty="0" smtClean="0"/>
              <a:t>is </a:t>
            </a:r>
            <a:r>
              <a:rPr lang="en-IN" dirty="0" smtClean="0"/>
              <a:t>not known or </a:t>
            </a:r>
            <a:r>
              <a:rPr lang="en-US" dirty="0"/>
              <a:t>when the device must be operated at tolerances below </a:t>
            </a:r>
            <a:r>
              <a:rPr lang="en-US" dirty="0" smtClean="0"/>
              <a:t>those </a:t>
            </a:r>
            <a:r>
              <a:rPr lang="en-IN" dirty="0" smtClean="0"/>
              <a:t>specified </a:t>
            </a:r>
            <a:r>
              <a:rPr lang="en-IN" dirty="0"/>
              <a:t>by the manufacturer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586" y="2204864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272843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thermistor with a 5% tolerance on a full </a:t>
            </a:r>
            <a:r>
              <a:rPr lang="en-US" dirty="0" smtClean="0"/>
              <a:t>scale </a:t>
            </a:r>
            <a:r>
              <a:rPr lang="en-IN" dirty="0" smtClean="0"/>
              <a:t>from 0°C </a:t>
            </a:r>
            <a:r>
              <a:rPr lang="en-IN" dirty="0"/>
              <a:t>to </a:t>
            </a:r>
            <a:r>
              <a:rPr lang="en-IN" dirty="0" smtClean="0"/>
              <a:t>100</a:t>
            </a:r>
            <a:r>
              <a:rPr lang="en-IN" dirty="0"/>
              <a:t>°</a:t>
            </a:r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3068960"/>
            <a:ext cx="7833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There are two </a:t>
            </a:r>
            <a:r>
              <a:rPr lang="en-IN" dirty="0" smtClean="0"/>
              <a:t>ways, </a:t>
            </a:r>
            <a:r>
              <a:rPr lang="en-US" dirty="0"/>
              <a:t>the transfer function of the </a:t>
            </a:r>
            <a:r>
              <a:rPr lang="en-US" dirty="0" smtClean="0"/>
              <a:t>sensor can be established,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26" y="3875016"/>
            <a:ext cx="8357821" cy="111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92294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5589240"/>
            <a:ext cx="66865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3429000"/>
            <a:ext cx="122180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Method: 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606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980728"/>
            <a:ext cx="122180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Method: 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8. </a:t>
            </a:r>
            <a:r>
              <a:rPr lang="en-US" sz="2400" b="1" dirty="0">
                <a:solidFill>
                  <a:srgbClr val="00B050"/>
                </a:solidFill>
              </a:rPr>
              <a:t>Calibration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222" y="1628800"/>
            <a:ext cx="707314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 smtClean="0"/>
              <a:t>Assume </a:t>
            </a:r>
            <a:r>
              <a:rPr lang="en-US" dirty="0"/>
              <a:t>no knowledge of the transfer function and </a:t>
            </a:r>
            <a:r>
              <a:rPr lang="en-US" dirty="0" smtClean="0"/>
              <a:t>determine it </a:t>
            </a:r>
            <a:r>
              <a:rPr lang="en-US" dirty="0"/>
              <a:t>by a series of </a:t>
            </a:r>
            <a:r>
              <a:rPr lang="en-US" dirty="0" smtClean="0"/>
              <a:t>experiments.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number of measurements will be </a:t>
            </a:r>
            <a:r>
              <a:rPr lang="en-US" dirty="0" smtClean="0"/>
              <a:t>needed measuring </a:t>
            </a:r>
            <a:r>
              <a:rPr lang="en-US" i="1" dirty="0"/>
              <a:t>Ti </a:t>
            </a:r>
            <a:r>
              <a:rPr lang="en-US" dirty="0"/>
              <a:t>and reading the resulting resistance </a:t>
            </a:r>
            <a:r>
              <a:rPr lang="en-US" i="1" dirty="0" err="1"/>
              <a:t>Ri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The points are plotted and a </a:t>
            </a:r>
            <a:r>
              <a:rPr lang="en-US" dirty="0" smtClean="0"/>
              <a:t>curve.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77966" y="3717032"/>
            <a:ext cx="8198489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Note: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Calibration </a:t>
            </a:r>
            <a:r>
              <a:rPr lang="en-US" dirty="0"/>
              <a:t>is a critical step in the use of sensors or actuators and should </a:t>
            </a:r>
            <a:r>
              <a:rPr lang="en-US" dirty="0" smtClean="0"/>
              <a:t>be undertaken </a:t>
            </a:r>
            <a:r>
              <a:rPr lang="en-US" dirty="0"/>
              <a:t>with the utmost care. </a:t>
            </a:r>
            <a:endParaRPr lang="en-US" dirty="0" smtClean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/>
              <a:t>Measurements </a:t>
            </a:r>
            <a:r>
              <a:rPr lang="en-US" dirty="0"/>
              <a:t>must be meticulous, instruments </a:t>
            </a:r>
            <a:r>
              <a:rPr lang="en-US" dirty="0" smtClean="0"/>
              <a:t>as accurate </a:t>
            </a:r>
            <a:r>
              <a:rPr lang="en-US" dirty="0"/>
              <a:t>as possible, and conditions as close as possible to those under which the </a:t>
            </a:r>
            <a:r>
              <a:rPr lang="en-US" dirty="0" smtClean="0"/>
              <a:t>sensor </a:t>
            </a:r>
            <a:r>
              <a:rPr lang="en-IN" dirty="0" smtClean="0"/>
              <a:t>or </a:t>
            </a:r>
            <a:r>
              <a:rPr lang="en-IN" dirty="0"/>
              <a:t>actuator will operate.</a:t>
            </a:r>
          </a:p>
        </p:txBody>
      </p:sp>
    </p:spTree>
    <p:extLst>
      <p:ext uri="{BB962C8B-B14F-4D97-AF65-F5344CB8AC3E}">
        <p14:creationId xmlns:p14="http://schemas.microsoft.com/office/powerpoint/2010/main" val="30431667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260648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9. </a:t>
            </a:r>
            <a:r>
              <a:rPr lang="en-US" sz="2400" b="1" dirty="0">
                <a:solidFill>
                  <a:srgbClr val="00B050"/>
                </a:solidFill>
              </a:rPr>
              <a:t>Excitation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754719"/>
            <a:ext cx="792088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Excitation refers to the electrical supply required for operation of a sensor or actuator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Specify </a:t>
            </a:r>
            <a:r>
              <a:rPr lang="en-US" dirty="0"/>
              <a:t>the range of </a:t>
            </a:r>
            <a:r>
              <a:rPr lang="en-US" dirty="0" smtClean="0"/>
              <a:t>voltages, current, </a:t>
            </a:r>
            <a:r>
              <a:rPr lang="en-IN" dirty="0"/>
              <a:t>power </a:t>
            </a:r>
            <a:r>
              <a:rPr lang="en-IN" dirty="0" smtClean="0"/>
              <a:t>dissipation and frequency</a:t>
            </a:r>
            <a:r>
              <a:rPr lang="en-US" dirty="0" smtClean="0"/>
              <a:t> </a:t>
            </a:r>
            <a:r>
              <a:rPr lang="en-US" dirty="0"/>
              <a:t>under which the device should </a:t>
            </a:r>
            <a:r>
              <a:rPr lang="en-US" dirty="0" smtClean="0"/>
              <a:t>operate.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 smtClean="0"/>
              <a:t>The normal </a:t>
            </a:r>
            <a:r>
              <a:rPr lang="en-US" dirty="0" smtClean="0"/>
              <a:t>operating </a:t>
            </a:r>
            <a:r>
              <a:rPr lang="en-US" dirty="0"/>
              <a:t>conditions of the </a:t>
            </a:r>
            <a:r>
              <a:rPr lang="en-US" dirty="0" smtClean="0"/>
              <a:t>sensor also defined.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96486" y="2492896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10. </a:t>
            </a:r>
            <a:r>
              <a:rPr lang="en-US" sz="2400" b="1" dirty="0" err="1">
                <a:solidFill>
                  <a:srgbClr val="00B050"/>
                </a:solidFill>
              </a:rPr>
              <a:t>Deadband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486" y="3140968"/>
            <a:ext cx="8295994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/>
              <a:t>Deadband</a:t>
            </a:r>
            <a:r>
              <a:rPr lang="en-US" dirty="0"/>
              <a:t> is the lack of response or insensitivity of a device over a specific range of </a:t>
            </a:r>
            <a:r>
              <a:rPr lang="en-US" dirty="0" smtClean="0"/>
              <a:t>the input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range, which may be small, the output remains constant. 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device </a:t>
            </a:r>
            <a:r>
              <a:rPr lang="en-US" dirty="0" smtClean="0"/>
              <a:t>should not </a:t>
            </a:r>
            <a:r>
              <a:rPr lang="en-US" dirty="0"/>
              <a:t>operate in this range unless this insensitivity is acceptable. 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an </a:t>
            </a:r>
            <a:r>
              <a:rPr lang="en-US" dirty="0" smtClean="0"/>
              <a:t>actuator that </a:t>
            </a:r>
            <a:r>
              <a:rPr lang="en-US" dirty="0"/>
              <a:t>is not responding to inputs in a small range around zero may be </a:t>
            </a:r>
            <a:r>
              <a:rPr lang="en-US" dirty="0" smtClean="0"/>
              <a:t>acceptable.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0534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190" y="359820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11. </a:t>
            </a:r>
            <a:r>
              <a:rPr lang="en-US" sz="2400" b="1" dirty="0">
                <a:solidFill>
                  <a:srgbClr val="00B050"/>
                </a:solidFill>
              </a:rPr>
              <a:t>Reliability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980728"/>
            <a:ext cx="6984776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Reliability is a statistical measure </a:t>
            </a:r>
            <a:r>
              <a:rPr lang="en-US" dirty="0" smtClean="0"/>
              <a:t>of </a:t>
            </a:r>
            <a:r>
              <a:rPr lang="en-US" dirty="0"/>
              <a:t>a device that indicates the </a:t>
            </a:r>
            <a:r>
              <a:rPr lang="en-US" dirty="0" smtClean="0"/>
              <a:t>ability of </a:t>
            </a:r>
            <a:r>
              <a:rPr lang="en-US" dirty="0"/>
              <a:t>the device to perform its stated function, under normal operating </a:t>
            </a:r>
            <a:r>
              <a:rPr lang="en-US" dirty="0" smtClean="0"/>
              <a:t>conditions </a:t>
            </a:r>
            <a:r>
              <a:rPr lang="en-US" dirty="0"/>
              <a:t>without failure, for a stated period of time or number of cycles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Reliability may </a:t>
            </a:r>
            <a:r>
              <a:rPr lang="en-IN" dirty="0" smtClean="0"/>
              <a:t>be </a:t>
            </a:r>
            <a:r>
              <a:rPr lang="en-US" dirty="0" smtClean="0"/>
              <a:t>specified </a:t>
            </a:r>
            <a:r>
              <a:rPr lang="en-US" dirty="0"/>
              <a:t>in hours or years of operation or as number of cycles or number of failures </a:t>
            </a:r>
            <a:r>
              <a:rPr lang="en-US" dirty="0" smtClean="0"/>
              <a:t>in </a:t>
            </a:r>
            <a:r>
              <a:rPr lang="en-IN" dirty="0" smtClean="0"/>
              <a:t>a sample.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Elevated </a:t>
            </a:r>
            <a:r>
              <a:rPr lang="en-US" dirty="0"/>
              <a:t>temperatures, higher voltages and currents, as well as </a:t>
            </a:r>
            <a:r>
              <a:rPr lang="en-US" dirty="0" smtClean="0"/>
              <a:t>environmental conditions </a:t>
            </a:r>
            <a:r>
              <a:rPr lang="en-US" dirty="0"/>
              <a:t>(such as humidity) reduce reliability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59632" y="39237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366" y="4293096"/>
            <a:ext cx="5009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smtClean="0"/>
              <a:t>Failure rate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/>
              <a:t>Mean time between failures </a:t>
            </a:r>
            <a:r>
              <a:rPr lang="en-IN" dirty="0" smtClean="0"/>
              <a:t>(MTBF)</a:t>
            </a:r>
            <a:endParaRPr lang="en-IN" b="1" dirty="0" smtClean="0"/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/>
              <a:t>Failure in time </a:t>
            </a:r>
            <a:r>
              <a:rPr lang="en-IN" dirty="0" smtClean="0"/>
              <a:t>(FIT)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863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1406386"/>
            <a:ext cx="9180512" cy="14465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800" b="1" dirty="0" smtClean="0"/>
              <a:t>Problems</a:t>
            </a:r>
            <a:endParaRPr lang="en-US" sz="8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44624"/>
            <a:ext cx="9108504" cy="6813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44" y="238258"/>
            <a:ext cx="9052560" cy="5999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6532" y="188640"/>
            <a:ext cx="9150532" cy="6192688"/>
            <a:chOff x="-6532" y="188640"/>
            <a:chExt cx="9150532" cy="619268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" y="188640"/>
              <a:ext cx="9143999" cy="384920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6532" y="3933056"/>
              <a:ext cx="9150532" cy="244827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2494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Power and Transduction</a:t>
            </a:r>
            <a:endParaRPr lang="en-IN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18" y="1211812"/>
            <a:ext cx="42576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25290" y="1516909"/>
            <a:ext cx="38536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A telephone </a:t>
            </a:r>
            <a:r>
              <a:rPr lang="en-IN" dirty="0"/>
              <a:t>link </a:t>
            </a:r>
            <a:r>
              <a:rPr lang="en-IN" dirty="0" smtClean="0"/>
              <a:t>that cannot </a:t>
            </a:r>
            <a:r>
              <a:rPr lang="en-IN" dirty="0"/>
              <a:t>work. </a:t>
            </a:r>
            <a:r>
              <a:rPr lang="en-IN" dirty="0" smtClean="0"/>
              <a:t>The microphone </a:t>
            </a:r>
            <a:r>
              <a:rPr lang="en-IN" dirty="0"/>
              <a:t>now </a:t>
            </a:r>
            <a:r>
              <a:rPr lang="en-IN" dirty="0" smtClean="0"/>
              <a:t>is an </a:t>
            </a:r>
            <a:r>
              <a:rPr lang="en-IN" dirty="0"/>
              <a:t>active sensor </a:t>
            </a:r>
            <a:r>
              <a:rPr lang="en-IN" dirty="0" smtClean="0"/>
              <a:t>and requires </a:t>
            </a:r>
            <a:r>
              <a:rPr lang="en-IN" dirty="0"/>
              <a:t>power </a:t>
            </a:r>
            <a:r>
              <a:rPr lang="en-IN" dirty="0" smtClean="0"/>
              <a:t>for transduction</a:t>
            </a:r>
            <a:r>
              <a:rPr lang="en-IN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9" y="3429000"/>
            <a:ext cx="4588641" cy="150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20072" y="3856869"/>
            <a:ext cx="3923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A ‘‘</a:t>
            </a:r>
            <a:r>
              <a:rPr lang="en-IN" dirty="0"/>
              <a:t>proper’’ </a:t>
            </a:r>
            <a:r>
              <a:rPr lang="en-IN" dirty="0" smtClean="0"/>
              <a:t>telephone link </a:t>
            </a:r>
            <a:r>
              <a:rPr lang="en-IN" dirty="0"/>
              <a:t>based on </a:t>
            </a:r>
            <a:r>
              <a:rPr lang="en-IN" dirty="0" smtClean="0"/>
              <a:t>an active </a:t>
            </a:r>
            <a:r>
              <a:rPr lang="en-IN" dirty="0"/>
              <a:t>(</a:t>
            </a:r>
            <a:r>
              <a:rPr lang="en-IN" dirty="0" smtClean="0"/>
              <a:t>carbon) microphone</a:t>
            </a:r>
            <a:r>
              <a:rPr lang="en-IN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616" y="5229200"/>
            <a:ext cx="5523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microphone and the battery as a </a:t>
            </a:r>
            <a:r>
              <a:rPr lang="en-US" dirty="0" smtClean="0"/>
              <a:t>transducer </a:t>
            </a:r>
            <a:r>
              <a:rPr lang="en-IN" dirty="0" smtClean="0"/>
              <a:t>or sensor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loudspeaker as the actuator</a:t>
            </a:r>
          </a:p>
        </p:txBody>
      </p:sp>
    </p:spTree>
    <p:extLst>
      <p:ext uri="{BB962C8B-B14F-4D97-AF65-F5344CB8AC3E}">
        <p14:creationId xmlns:p14="http://schemas.microsoft.com/office/powerpoint/2010/main" val="23252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95350"/>
            <a:ext cx="9144000" cy="4837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76389"/>
            <a:ext cx="9143999" cy="3508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3278" y="404664"/>
            <a:ext cx="9177278" cy="2771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041"/>
            <a:ext cx="9155304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6275"/>
            <a:ext cx="9210988" cy="4984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877272"/>
            <a:ext cx="6267450" cy="619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467544" y="6093296"/>
            <a:ext cx="75533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endParaRPr lang="en-US" b="1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7" y="57940"/>
            <a:ext cx="8299502" cy="6797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3652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4388"/>
            <a:ext cx="9144000" cy="522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993</TotalTime>
  <Words>4887</Words>
  <Application>Microsoft Office PowerPoint</Application>
  <PresentationFormat>On-screen Show (4:3)</PresentationFormat>
  <Paragraphs>509</Paragraphs>
  <Slides>95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616</cp:revision>
  <dcterms:created xsi:type="dcterms:W3CDTF">2020-08-04T04:00:54Z</dcterms:created>
  <dcterms:modified xsi:type="dcterms:W3CDTF">2020-08-18T07:08:55Z</dcterms:modified>
</cp:coreProperties>
</file>